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8" r:id="rId3"/>
    <p:sldId id="431" r:id="rId4"/>
    <p:sldId id="260" r:id="rId5"/>
    <p:sldId id="261" r:id="rId7"/>
    <p:sldId id="347" r:id="rId8"/>
    <p:sldId id="267" r:id="rId9"/>
    <p:sldId id="348" r:id="rId10"/>
    <p:sldId id="432" r:id="rId11"/>
    <p:sldId id="269" r:id="rId12"/>
    <p:sldId id="270" r:id="rId13"/>
    <p:sldId id="271" r:id="rId14"/>
    <p:sldId id="273" r:id="rId15"/>
    <p:sldId id="353" r:id="rId16"/>
    <p:sldId id="274" r:id="rId17"/>
    <p:sldId id="276" r:id="rId18"/>
    <p:sldId id="268" r:id="rId19"/>
    <p:sldId id="264" r:id="rId20"/>
    <p:sldId id="433" r:id="rId21"/>
    <p:sldId id="434" r:id="rId22"/>
    <p:sldId id="435" r:id="rId23"/>
    <p:sldId id="354" r:id="rId24"/>
    <p:sldId id="360" r:id="rId25"/>
    <p:sldId id="361" r:id="rId26"/>
    <p:sldId id="363" r:id="rId27"/>
    <p:sldId id="362" r:id="rId28"/>
    <p:sldId id="364" r:id="rId29"/>
    <p:sldId id="265" r:id="rId30"/>
    <p:sldId id="284" r:id="rId31"/>
    <p:sldId id="285" r:id="rId32"/>
    <p:sldId id="286" r:id="rId33"/>
    <p:sldId id="287" r:id="rId34"/>
    <p:sldId id="288" r:id="rId35"/>
    <p:sldId id="289" r:id="rId36"/>
    <p:sldId id="436" r:id="rId37"/>
    <p:sldId id="279" r:id="rId38"/>
    <p:sldId id="298" r:id="rId39"/>
    <p:sldId id="437" r:id="rId40"/>
    <p:sldId id="293" r:id="rId41"/>
    <p:sldId id="294" r:id="rId42"/>
    <p:sldId id="295" r:id="rId43"/>
    <p:sldId id="296" r:id="rId44"/>
    <p:sldId id="299" r:id="rId45"/>
    <p:sldId id="438" r:id="rId46"/>
    <p:sldId id="297" r:id="rId47"/>
    <p:sldId id="300" r:id="rId48"/>
    <p:sldId id="301" r:id="rId49"/>
    <p:sldId id="439" r:id="rId50"/>
    <p:sldId id="280" r:id="rId51"/>
    <p:sldId id="281" r:id="rId52"/>
    <p:sldId id="302" r:id="rId53"/>
    <p:sldId id="303" r:id="rId54"/>
    <p:sldId id="304" r:id="rId55"/>
    <p:sldId id="282" r:id="rId56"/>
    <p:sldId id="306" r:id="rId57"/>
    <p:sldId id="307" r:id="rId58"/>
    <p:sldId id="308" r:id="rId59"/>
    <p:sldId id="309" r:id="rId60"/>
    <p:sldId id="311" r:id="rId61"/>
    <p:sldId id="310" r:id="rId62"/>
    <p:sldId id="313" r:id="rId63"/>
    <p:sldId id="440" r:id="rId64"/>
    <p:sldId id="314" r:id="rId65"/>
    <p:sldId id="442" r:id="rId66"/>
    <p:sldId id="315" r:id="rId67"/>
    <p:sldId id="318" r:id="rId68"/>
    <p:sldId id="316" r:id="rId69"/>
    <p:sldId id="317" r:id="rId70"/>
    <p:sldId id="283" r:id="rId71"/>
    <p:sldId id="324" r:id="rId72"/>
    <p:sldId id="443" r:id="rId73"/>
    <p:sldId id="319" r:id="rId74"/>
    <p:sldId id="320" r:id="rId75"/>
    <p:sldId id="321" r:id="rId76"/>
    <p:sldId id="322" r:id="rId77"/>
    <p:sldId id="325" r:id="rId78"/>
    <p:sldId id="518" r:id="rId79"/>
    <p:sldId id="323" r:id="rId80"/>
    <p:sldId id="266" r:id="rId81"/>
    <p:sldId id="444" r:id="rId82"/>
    <p:sldId id="326" r:id="rId83"/>
    <p:sldId id="332" r:id="rId84"/>
    <p:sldId id="327" r:id="rId85"/>
    <p:sldId id="335" r:id="rId86"/>
    <p:sldId id="333" r:id="rId87"/>
    <p:sldId id="334" r:id="rId88"/>
    <p:sldId id="328" r:id="rId89"/>
    <p:sldId id="329" r:id="rId90"/>
    <p:sldId id="522" r:id="rId91"/>
    <p:sldId id="523" r:id="rId92"/>
    <p:sldId id="524" r:id="rId93"/>
    <p:sldId id="525" r:id="rId94"/>
    <p:sldId id="526" r:id="rId95"/>
    <p:sldId id="527" r:id="rId96"/>
    <p:sldId id="528" r:id="rId97"/>
    <p:sldId id="331" r:id="rId98"/>
    <p:sldId id="346" r:id="rId9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72" autoAdjust="0"/>
  </p:normalViewPr>
  <p:slideViewPr>
    <p:cSldViewPr>
      <p:cViewPr varScale="1">
        <p:scale>
          <a:sx n="50" d="100"/>
          <a:sy n="50" d="100"/>
        </p:scale>
        <p:origin x="-66" y="-124"/>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2" Type="http://schemas.openxmlformats.org/officeDocument/2006/relationships/tableStyles" Target="tableStyles.xml"/><Relationship Id="rId101" Type="http://schemas.openxmlformats.org/officeDocument/2006/relationships/viewProps" Target="viewProps.xml"/><Relationship Id="rId100"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F93DDB1-BD4C-4BD2-8B98-FD12293C6A7A}" type="doc">
      <dgm:prSet loTypeId="urn:microsoft.com/office/officeart/2005/8/layout/process5" loCatId="process" qsTypeId="urn:microsoft.com/office/officeart/2005/8/quickstyle/simple1" qsCatId="simple" csTypeId="urn:microsoft.com/office/officeart/2005/8/colors/accent1_2" csCatId="accent1" phldr="1"/>
      <dgm:spPr/>
    </dgm:pt>
    <dgm:pt modelId="{5480095B-BD55-4BD6-933E-002686366DFF}">
      <dgm:prSet phldrT="[文本]" custT="1"/>
      <dgm:spPr/>
      <dgm:t>
        <a:bodyPr/>
        <a:lstStyle/>
        <a:p>
          <a:r>
            <a:rPr lang="zh-CN" altLang="en-US" sz="2400" dirty="0" smtClean="0"/>
            <a:t>需求分析</a:t>
          </a:r>
          <a:endParaRPr lang="zh-CN" altLang="en-US" sz="2400" dirty="0"/>
        </a:p>
      </dgm:t>
    </dgm:pt>
    <dgm:pt modelId="{98C01DC5-C49E-4E21-BAA3-5B6A9915E5D7}" cxnId="{9A7BF77F-79DD-41AB-9C52-16C83EF97386}" type="parTrans">
      <dgm:prSet/>
      <dgm:spPr/>
      <dgm:t>
        <a:bodyPr/>
        <a:lstStyle/>
        <a:p>
          <a:endParaRPr lang="zh-CN" altLang="en-US"/>
        </a:p>
      </dgm:t>
    </dgm:pt>
    <dgm:pt modelId="{C64A1354-96E9-4046-BBC0-2A3B6BB16BEF}" cxnId="{9A7BF77F-79DD-41AB-9C52-16C83EF97386}" type="sibTrans">
      <dgm:prSet/>
      <dgm:spPr/>
      <dgm:t>
        <a:bodyPr/>
        <a:lstStyle/>
        <a:p>
          <a:endParaRPr lang="zh-CN" altLang="en-US"/>
        </a:p>
      </dgm:t>
    </dgm:pt>
    <dgm:pt modelId="{B2E68AEE-8AF1-4669-870C-66CD00523091}">
      <dgm:prSet custT="1"/>
      <dgm:spPr/>
      <dgm:t>
        <a:bodyPr/>
        <a:lstStyle/>
        <a:p>
          <a:r>
            <a:rPr lang="zh-CN" altLang="en-US" sz="2400" dirty="0" smtClean="0"/>
            <a:t>概要设计</a:t>
          </a:r>
          <a:endParaRPr lang="zh-CN" altLang="en-US" sz="2400" dirty="0"/>
        </a:p>
      </dgm:t>
    </dgm:pt>
    <dgm:pt modelId="{E7FA86C8-84F1-4C66-B0EF-77C1194770EE}" cxnId="{8D729DDA-B569-4C3D-B32F-10E239057ECF}" type="parTrans">
      <dgm:prSet/>
      <dgm:spPr/>
      <dgm:t>
        <a:bodyPr/>
        <a:lstStyle/>
        <a:p>
          <a:endParaRPr lang="zh-CN" altLang="en-US"/>
        </a:p>
      </dgm:t>
    </dgm:pt>
    <dgm:pt modelId="{0356DF2F-DF65-4CEA-9174-50E820BEDE87}" cxnId="{8D729DDA-B569-4C3D-B32F-10E239057ECF}" type="sibTrans">
      <dgm:prSet/>
      <dgm:spPr/>
      <dgm:t>
        <a:bodyPr/>
        <a:lstStyle/>
        <a:p>
          <a:endParaRPr lang="zh-CN" altLang="en-US"/>
        </a:p>
      </dgm:t>
    </dgm:pt>
    <dgm:pt modelId="{A0D6D58B-AF7B-4D18-AEAA-69B8A2E61D3B}">
      <dgm:prSet phldrT="[文本]" custT="1"/>
      <dgm:spPr/>
      <dgm:t>
        <a:bodyPr/>
        <a:lstStyle/>
        <a:p>
          <a:r>
            <a:rPr lang="zh-CN" altLang="en-US" sz="2400" dirty="0" smtClean="0"/>
            <a:t>详细设计</a:t>
          </a:r>
          <a:endParaRPr lang="zh-CN" altLang="en-US" sz="2400" dirty="0"/>
        </a:p>
      </dgm:t>
    </dgm:pt>
    <dgm:pt modelId="{B67F863C-464F-45F8-9D0E-8C21350CE19C}" cxnId="{7CC9C071-8661-47DA-8F3E-FCF2B3FAE8E0}" type="parTrans">
      <dgm:prSet/>
      <dgm:spPr/>
      <dgm:t>
        <a:bodyPr/>
        <a:lstStyle/>
        <a:p>
          <a:endParaRPr lang="zh-CN" altLang="en-US"/>
        </a:p>
      </dgm:t>
    </dgm:pt>
    <dgm:pt modelId="{D741C8BC-3D27-4D1F-ADAA-5DF12D3EE2AA}" cxnId="{7CC9C071-8661-47DA-8F3E-FCF2B3FAE8E0}" type="sibTrans">
      <dgm:prSet/>
      <dgm:spPr/>
      <dgm:t>
        <a:bodyPr/>
        <a:lstStyle/>
        <a:p>
          <a:endParaRPr lang="zh-CN" altLang="en-US"/>
        </a:p>
      </dgm:t>
    </dgm:pt>
    <dgm:pt modelId="{656812A8-23E8-426C-AA98-C3FFF0E7AAAB}">
      <dgm:prSet custT="1"/>
      <dgm:spPr/>
      <dgm:t>
        <a:bodyPr/>
        <a:lstStyle/>
        <a:p>
          <a:r>
            <a:rPr lang="zh-CN" altLang="en-US" sz="2400" dirty="0" smtClean="0"/>
            <a:t>编码实施</a:t>
          </a:r>
          <a:endParaRPr lang="zh-CN" altLang="en-US" sz="2400" dirty="0"/>
        </a:p>
      </dgm:t>
    </dgm:pt>
    <dgm:pt modelId="{300826B5-B4EA-44D3-8431-79E0800D5340}" cxnId="{3F4C51A4-C0B5-4AB9-9430-0F482E9EE6BE}" type="parTrans">
      <dgm:prSet/>
      <dgm:spPr/>
      <dgm:t>
        <a:bodyPr/>
        <a:lstStyle/>
        <a:p>
          <a:endParaRPr lang="zh-CN" altLang="en-US"/>
        </a:p>
      </dgm:t>
    </dgm:pt>
    <dgm:pt modelId="{373EB521-0F03-4CF9-AC8A-71FE102100C0}" cxnId="{3F4C51A4-C0B5-4AB9-9430-0F482E9EE6BE}" type="sibTrans">
      <dgm:prSet/>
      <dgm:spPr/>
      <dgm:t>
        <a:bodyPr/>
        <a:lstStyle/>
        <a:p>
          <a:endParaRPr lang="zh-CN" altLang="en-US"/>
        </a:p>
      </dgm:t>
    </dgm:pt>
    <dgm:pt modelId="{785950F2-891D-4236-9B1A-61911EB039AE}">
      <dgm:prSet custT="1"/>
      <dgm:spPr/>
      <dgm:t>
        <a:bodyPr/>
        <a:lstStyle/>
        <a:p>
          <a:r>
            <a:rPr lang="zh-CN" altLang="en-US" sz="2400" dirty="0" smtClean="0"/>
            <a:t>测试</a:t>
          </a:r>
          <a:endParaRPr lang="zh-CN" altLang="en-US" sz="2800" dirty="0"/>
        </a:p>
      </dgm:t>
    </dgm:pt>
    <dgm:pt modelId="{ACC0E315-8225-4A20-99BD-9ADC782614E9}" cxnId="{08EB02E7-B0E1-4A62-942A-75B59A0FF6D6}" type="parTrans">
      <dgm:prSet/>
      <dgm:spPr/>
      <dgm:t>
        <a:bodyPr/>
        <a:lstStyle/>
        <a:p>
          <a:endParaRPr lang="zh-CN" altLang="en-US"/>
        </a:p>
      </dgm:t>
    </dgm:pt>
    <dgm:pt modelId="{A0418BD8-B26C-4F9A-801D-2D1D8BFD2A2F}" cxnId="{08EB02E7-B0E1-4A62-942A-75B59A0FF6D6}" type="sibTrans">
      <dgm:prSet/>
      <dgm:spPr/>
      <dgm:t>
        <a:bodyPr/>
        <a:lstStyle/>
        <a:p>
          <a:endParaRPr lang="zh-CN" altLang="en-US"/>
        </a:p>
      </dgm:t>
    </dgm:pt>
    <dgm:pt modelId="{7BC4B984-28A7-42AD-AC08-3D2E167B98CC}">
      <dgm:prSet custT="1"/>
      <dgm:spPr/>
      <dgm:t>
        <a:bodyPr/>
        <a:lstStyle/>
        <a:p>
          <a:r>
            <a:rPr lang="zh-CN" altLang="en-US" sz="2400" dirty="0" smtClean="0"/>
            <a:t>产品提交</a:t>
          </a:r>
          <a:endParaRPr lang="zh-CN" altLang="en-US" sz="2400" dirty="0"/>
        </a:p>
      </dgm:t>
    </dgm:pt>
    <dgm:pt modelId="{4F48ACC1-C753-4A38-AB8A-B68D8C11989D}" cxnId="{C7DC701D-8F66-4935-82D4-793344482527}" type="parTrans">
      <dgm:prSet/>
      <dgm:spPr/>
      <dgm:t>
        <a:bodyPr/>
        <a:lstStyle/>
        <a:p>
          <a:endParaRPr lang="zh-CN" altLang="en-US"/>
        </a:p>
      </dgm:t>
    </dgm:pt>
    <dgm:pt modelId="{72D0E32E-C220-4289-B556-CC0A3CA9B901}" cxnId="{C7DC701D-8F66-4935-82D4-793344482527}" type="sibTrans">
      <dgm:prSet/>
      <dgm:spPr/>
      <dgm:t>
        <a:bodyPr/>
        <a:lstStyle/>
        <a:p>
          <a:endParaRPr lang="zh-CN" altLang="en-US"/>
        </a:p>
      </dgm:t>
    </dgm:pt>
    <dgm:pt modelId="{91FC1DEE-07A3-47AE-88AB-E622FA217504}">
      <dgm:prSet custT="1"/>
      <dgm:spPr/>
      <dgm:t>
        <a:bodyPr/>
        <a:lstStyle/>
        <a:p>
          <a:r>
            <a:rPr lang="zh-CN" altLang="en-US" sz="2800" dirty="0" smtClean="0"/>
            <a:t>维护</a:t>
          </a:r>
          <a:endParaRPr lang="zh-CN" altLang="en-US" sz="2800" dirty="0"/>
        </a:p>
      </dgm:t>
    </dgm:pt>
    <dgm:pt modelId="{A2C14D2A-6A92-4080-B5AC-FED34CF3368E}" cxnId="{522CD802-A376-4457-B372-0B46E7804D23}" type="parTrans">
      <dgm:prSet/>
      <dgm:spPr/>
      <dgm:t>
        <a:bodyPr/>
        <a:lstStyle/>
        <a:p>
          <a:endParaRPr lang="zh-CN" altLang="en-US"/>
        </a:p>
      </dgm:t>
    </dgm:pt>
    <dgm:pt modelId="{214B740B-77A4-4C04-84BE-B0EDE19F78DF}" cxnId="{522CD802-A376-4457-B372-0B46E7804D23}" type="sibTrans">
      <dgm:prSet/>
      <dgm:spPr/>
      <dgm:t>
        <a:bodyPr/>
        <a:lstStyle/>
        <a:p>
          <a:endParaRPr lang="zh-CN" altLang="en-US"/>
        </a:p>
      </dgm:t>
    </dgm:pt>
    <dgm:pt modelId="{A48D6DAC-ABB8-4E01-B80C-C7F88389E250}" type="pres">
      <dgm:prSet presAssocID="{0F93DDB1-BD4C-4BD2-8B98-FD12293C6A7A}" presName="diagram" presStyleCnt="0">
        <dgm:presLayoutVars>
          <dgm:dir/>
          <dgm:resizeHandles val="exact"/>
        </dgm:presLayoutVars>
      </dgm:prSet>
      <dgm:spPr/>
    </dgm:pt>
    <dgm:pt modelId="{A6F3801B-D3BB-49E2-8456-6D750A188B2A}" type="pres">
      <dgm:prSet presAssocID="{5480095B-BD55-4BD6-933E-002686366DFF}" presName="node" presStyleLbl="node1" presStyleIdx="0" presStyleCnt="7">
        <dgm:presLayoutVars>
          <dgm:bulletEnabled val="1"/>
        </dgm:presLayoutVars>
      </dgm:prSet>
      <dgm:spPr/>
      <dgm:t>
        <a:bodyPr/>
        <a:lstStyle/>
        <a:p>
          <a:endParaRPr lang="zh-CN" altLang="en-US"/>
        </a:p>
      </dgm:t>
    </dgm:pt>
    <dgm:pt modelId="{87C3A3CE-F36F-4DF7-9BA6-448D9B997847}" type="pres">
      <dgm:prSet presAssocID="{C64A1354-96E9-4046-BBC0-2A3B6BB16BEF}" presName="sibTrans" presStyleLbl="sibTrans2D1" presStyleIdx="0" presStyleCnt="6"/>
      <dgm:spPr/>
      <dgm:t>
        <a:bodyPr/>
        <a:lstStyle/>
        <a:p>
          <a:endParaRPr lang="zh-CN" altLang="en-US"/>
        </a:p>
      </dgm:t>
    </dgm:pt>
    <dgm:pt modelId="{42F6C6DB-93EB-4890-BD23-FC2DECBD469D}" type="pres">
      <dgm:prSet presAssocID="{C64A1354-96E9-4046-BBC0-2A3B6BB16BEF}" presName="connectorText" presStyleLbl="sibTrans2D1" presStyleIdx="0" presStyleCnt="6"/>
      <dgm:spPr/>
      <dgm:t>
        <a:bodyPr/>
        <a:lstStyle/>
        <a:p>
          <a:endParaRPr lang="zh-CN" altLang="en-US"/>
        </a:p>
      </dgm:t>
    </dgm:pt>
    <dgm:pt modelId="{EC07833E-4276-4AB5-8CE9-8A7EB0113599}" type="pres">
      <dgm:prSet presAssocID="{B2E68AEE-8AF1-4669-870C-66CD00523091}" presName="node" presStyleLbl="node1" presStyleIdx="1" presStyleCnt="7">
        <dgm:presLayoutVars>
          <dgm:bulletEnabled val="1"/>
        </dgm:presLayoutVars>
      </dgm:prSet>
      <dgm:spPr/>
      <dgm:t>
        <a:bodyPr/>
        <a:lstStyle/>
        <a:p>
          <a:endParaRPr lang="zh-CN" altLang="en-US"/>
        </a:p>
      </dgm:t>
    </dgm:pt>
    <dgm:pt modelId="{4C2F6B28-330A-4BE1-81DE-899E2C793E04}" type="pres">
      <dgm:prSet presAssocID="{0356DF2F-DF65-4CEA-9174-50E820BEDE87}" presName="sibTrans" presStyleLbl="sibTrans2D1" presStyleIdx="1" presStyleCnt="6"/>
      <dgm:spPr/>
      <dgm:t>
        <a:bodyPr/>
        <a:lstStyle/>
        <a:p>
          <a:endParaRPr lang="zh-CN" altLang="en-US"/>
        </a:p>
      </dgm:t>
    </dgm:pt>
    <dgm:pt modelId="{34143257-A2B6-4F06-B7BA-3A0C8F4458F3}" type="pres">
      <dgm:prSet presAssocID="{0356DF2F-DF65-4CEA-9174-50E820BEDE87}" presName="connectorText" presStyleLbl="sibTrans2D1" presStyleIdx="1" presStyleCnt="6"/>
      <dgm:spPr/>
      <dgm:t>
        <a:bodyPr/>
        <a:lstStyle/>
        <a:p>
          <a:endParaRPr lang="zh-CN" altLang="en-US"/>
        </a:p>
      </dgm:t>
    </dgm:pt>
    <dgm:pt modelId="{2296B69A-34C3-4534-981C-0968F4050A70}" type="pres">
      <dgm:prSet presAssocID="{A0D6D58B-AF7B-4D18-AEAA-69B8A2E61D3B}" presName="node" presStyleLbl="node1" presStyleIdx="2" presStyleCnt="7">
        <dgm:presLayoutVars>
          <dgm:bulletEnabled val="1"/>
        </dgm:presLayoutVars>
      </dgm:prSet>
      <dgm:spPr/>
      <dgm:t>
        <a:bodyPr/>
        <a:lstStyle/>
        <a:p>
          <a:endParaRPr lang="zh-CN" altLang="en-US"/>
        </a:p>
      </dgm:t>
    </dgm:pt>
    <dgm:pt modelId="{FB565702-C180-4C91-A2F0-E97F57C1E5C2}" type="pres">
      <dgm:prSet presAssocID="{D741C8BC-3D27-4D1F-ADAA-5DF12D3EE2AA}" presName="sibTrans" presStyleLbl="sibTrans2D1" presStyleIdx="2" presStyleCnt="6"/>
      <dgm:spPr/>
      <dgm:t>
        <a:bodyPr/>
        <a:lstStyle/>
        <a:p>
          <a:endParaRPr lang="zh-CN" altLang="en-US"/>
        </a:p>
      </dgm:t>
    </dgm:pt>
    <dgm:pt modelId="{AA85D103-E720-4817-91EA-16D9C66C69DC}" type="pres">
      <dgm:prSet presAssocID="{D741C8BC-3D27-4D1F-ADAA-5DF12D3EE2AA}" presName="connectorText" presStyleLbl="sibTrans2D1" presStyleIdx="2" presStyleCnt="6"/>
      <dgm:spPr/>
      <dgm:t>
        <a:bodyPr/>
        <a:lstStyle/>
        <a:p>
          <a:endParaRPr lang="zh-CN" altLang="en-US"/>
        </a:p>
      </dgm:t>
    </dgm:pt>
    <dgm:pt modelId="{41EB2D36-20DF-4AB1-A564-ACAD1ABAEE89}" type="pres">
      <dgm:prSet presAssocID="{656812A8-23E8-426C-AA98-C3FFF0E7AAAB}" presName="node" presStyleLbl="node1" presStyleIdx="3" presStyleCnt="7">
        <dgm:presLayoutVars>
          <dgm:bulletEnabled val="1"/>
        </dgm:presLayoutVars>
      </dgm:prSet>
      <dgm:spPr/>
      <dgm:t>
        <a:bodyPr/>
        <a:lstStyle/>
        <a:p>
          <a:endParaRPr lang="zh-CN" altLang="en-US"/>
        </a:p>
      </dgm:t>
    </dgm:pt>
    <dgm:pt modelId="{B988C51B-104C-45EB-B52A-33C84757D554}" type="pres">
      <dgm:prSet presAssocID="{373EB521-0F03-4CF9-AC8A-71FE102100C0}" presName="sibTrans" presStyleLbl="sibTrans2D1" presStyleIdx="3" presStyleCnt="6"/>
      <dgm:spPr/>
      <dgm:t>
        <a:bodyPr/>
        <a:lstStyle/>
        <a:p>
          <a:endParaRPr lang="zh-CN" altLang="en-US"/>
        </a:p>
      </dgm:t>
    </dgm:pt>
    <dgm:pt modelId="{6C9A128F-8839-4CDE-BA20-31195925E25E}" type="pres">
      <dgm:prSet presAssocID="{373EB521-0F03-4CF9-AC8A-71FE102100C0}" presName="connectorText" presStyleLbl="sibTrans2D1" presStyleIdx="3" presStyleCnt="6"/>
      <dgm:spPr/>
      <dgm:t>
        <a:bodyPr/>
        <a:lstStyle/>
        <a:p>
          <a:endParaRPr lang="zh-CN" altLang="en-US"/>
        </a:p>
      </dgm:t>
    </dgm:pt>
    <dgm:pt modelId="{B089A7E1-013E-4F56-A80B-337DFD953246}" type="pres">
      <dgm:prSet presAssocID="{785950F2-891D-4236-9B1A-61911EB039AE}" presName="node" presStyleLbl="node1" presStyleIdx="4" presStyleCnt="7">
        <dgm:presLayoutVars>
          <dgm:bulletEnabled val="1"/>
        </dgm:presLayoutVars>
      </dgm:prSet>
      <dgm:spPr/>
      <dgm:t>
        <a:bodyPr/>
        <a:lstStyle/>
        <a:p>
          <a:endParaRPr lang="zh-CN" altLang="en-US"/>
        </a:p>
      </dgm:t>
    </dgm:pt>
    <dgm:pt modelId="{D0BBBA2E-FFC6-4CF6-A1AF-D16FCD5BF9DB}" type="pres">
      <dgm:prSet presAssocID="{A0418BD8-B26C-4F9A-801D-2D1D8BFD2A2F}" presName="sibTrans" presStyleLbl="sibTrans2D1" presStyleIdx="4" presStyleCnt="6"/>
      <dgm:spPr/>
      <dgm:t>
        <a:bodyPr/>
        <a:lstStyle/>
        <a:p>
          <a:endParaRPr lang="zh-CN" altLang="en-US"/>
        </a:p>
      </dgm:t>
    </dgm:pt>
    <dgm:pt modelId="{8CC1CF21-5DA7-4481-A2A7-784BCF2A10AF}" type="pres">
      <dgm:prSet presAssocID="{A0418BD8-B26C-4F9A-801D-2D1D8BFD2A2F}" presName="connectorText" presStyleLbl="sibTrans2D1" presStyleIdx="4" presStyleCnt="6"/>
      <dgm:spPr/>
      <dgm:t>
        <a:bodyPr/>
        <a:lstStyle/>
        <a:p>
          <a:endParaRPr lang="zh-CN" altLang="en-US"/>
        </a:p>
      </dgm:t>
    </dgm:pt>
    <dgm:pt modelId="{41760762-B1E6-4F9C-AA7B-66DD3D5AE90E}" type="pres">
      <dgm:prSet presAssocID="{7BC4B984-28A7-42AD-AC08-3D2E167B98CC}" presName="node" presStyleLbl="node1" presStyleIdx="5" presStyleCnt="7">
        <dgm:presLayoutVars>
          <dgm:bulletEnabled val="1"/>
        </dgm:presLayoutVars>
      </dgm:prSet>
      <dgm:spPr/>
      <dgm:t>
        <a:bodyPr/>
        <a:lstStyle/>
        <a:p>
          <a:endParaRPr lang="zh-CN" altLang="en-US"/>
        </a:p>
      </dgm:t>
    </dgm:pt>
    <dgm:pt modelId="{487E3B94-667D-40DF-9CD1-9492B3AD73A3}" type="pres">
      <dgm:prSet presAssocID="{72D0E32E-C220-4289-B556-CC0A3CA9B901}" presName="sibTrans" presStyleLbl="sibTrans2D1" presStyleIdx="5" presStyleCnt="6"/>
      <dgm:spPr/>
      <dgm:t>
        <a:bodyPr/>
        <a:lstStyle/>
        <a:p>
          <a:endParaRPr lang="zh-CN" altLang="en-US"/>
        </a:p>
      </dgm:t>
    </dgm:pt>
    <dgm:pt modelId="{8313178A-44B5-4DA4-9D0F-6380AE840C6B}" type="pres">
      <dgm:prSet presAssocID="{72D0E32E-C220-4289-B556-CC0A3CA9B901}" presName="connectorText" presStyleLbl="sibTrans2D1" presStyleIdx="5" presStyleCnt="6"/>
      <dgm:spPr/>
      <dgm:t>
        <a:bodyPr/>
        <a:lstStyle/>
        <a:p>
          <a:endParaRPr lang="zh-CN" altLang="en-US"/>
        </a:p>
      </dgm:t>
    </dgm:pt>
    <dgm:pt modelId="{8167E25D-CF1D-41A5-9F14-E135BB031D20}" type="pres">
      <dgm:prSet presAssocID="{91FC1DEE-07A3-47AE-88AB-E622FA217504}" presName="node" presStyleLbl="node1" presStyleIdx="6" presStyleCnt="7">
        <dgm:presLayoutVars>
          <dgm:bulletEnabled val="1"/>
        </dgm:presLayoutVars>
      </dgm:prSet>
      <dgm:spPr/>
      <dgm:t>
        <a:bodyPr/>
        <a:lstStyle/>
        <a:p>
          <a:endParaRPr lang="zh-CN" altLang="en-US"/>
        </a:p>
      </dgm:t>
    </dgm:pt>
  </dgm:ptLst>
  <dgm:cxnLst>
    <dgm:cxn modelId="{BAFCB4F6-96F5-4C63-889A-FB9080DBA5D4}" type="presOf" srcId="{373EB521-0F03-4CF9-AC8A-71FE102100C0}" destId="{6C9A128F-8839-4CDE-BA20-31195925E25E}" srcOrd="1" destOrd="0" presId="urn:microsoft.com/office/officeart/2005/8/layout/process5"/>
    <dgm:cxn modelId="{C7DC701D-8F66-4935-82D4-793344482527}" srcId="{0F93DDB1-BD4C-4BD2-8B98-FD12293C6A7A}" destId="{7BC4B984-28A7-42AD-AC08-3D2E167B98CC}" srcOrd="5" destOrd="0" parTransId="{4F48ACC1-C753-4A38-AB8A-B68D8C11989D}" sibTransId="{72D0E32E-C220-4289-B556-CC0A3CA9B901}"/>
    <dgm:cxn modelId="{9A7BF77F-79DD-41AB-9C52-16C83EF97386}" srcId="{0F93DDB1-BD4C-4BD2-8B98-FD12293C6A7A}" destId="{5480095B-BD55-4BD6-933E-002686366DFF}" srcOrd="0" destOrd="0" parTransId="{98C01DC5-C49E-4E21-BAA3-5B6A9915E5D7}" sibTransId="{C64A1354-96E9-4046-BBC0-2A3B6BB16BEF}"/>
    <dgm:cxn modelId="{699E3D3A-057F-4681-BEBF-2E8E578F6046}" type="presOf" srcId="{91FC1DEE-07A3-47AE-88AB-E622FA217504}" destId="{8167E25D-CF1D-41A5-9F14-E135BB031D20}" srcOrd="0" destOrd="0" presId="urn:microsoft.com/office/officeart/2005/8/layout/process5"/>
    <dgm:cxn modelId="{14D6AB56-0430-4774-80C1-6EAA90002441}" type="presOf" srcId="{785950F2-891D-4236-9B1A-61911EB039AE}" destId="{B089A7E1-013E-4F56-A80B-337DFD953246}" srcOrd="0" destOrd="0" presId="urn:microsoft.com/office/officeart/2005/8/layout/process5"/>
    <dgm:cxn modelId="{522CD802-A376-4457-B372-0B46E7804D23}" srcId="{0F93DDB1-BD4C-4BD2-8B98-FD12293C6A7A}" destId="{91FC1DEE-07A3-47AE-88AB-E622FA217504}" srcOrd="6" destOrd="0" parTransId="{A2C14D2A-6A92-4080-B5AC-FED34CF3368E}" sibTransId="{214B740B-77A4-4C04-84BE-B0EDE19F78DF}"/>
    <dgm:cxn modelId="{20C35B51-8991-4739-905D-85B9560FD297}" type="presOf" srcId="{C64A1354-96E9-4046-BBC0-2A3B6BB16BEF}" destId="{87C3A3CE-F36F-4DF7-9BA6-448D9B997847}" srcOrd="0" destOrd="0" presId="urn:microsoft.com/office/officeart/2005/8/layout/process5"/>
    <dgm:cxn modelId="{EBC93544-511A-4D30-A7BE-8FBAA52BCF8C}" type="presOf" srcId="{7BC4B984-28A7-42AD-AC08-3D2E167B98CC}" destId="{41760762-B1E6-4F9C-AA7B-66DD3D5AE90E}" srcOrd="0" destOrd="0" presId="urn:microsoft.com/office/officeart/2005/8/layout/process5"/>
    <dgm:cxn modelId="{7CC9C071-8661-47DA-8F3E-FCF2B3FAE8E0}" srcId="{0F93DDB1-BD4C-4BD2-8B98-FD12293C6A7A}" destId="{A0D6D58B-AF7B-4D18-AEAA-69B8A2E61D3B}" srcOrd="2" destOrd="0" parTransId="{B67F863C-464F-45F8-9D0E-8C21350CE19C}" sibTransId="{D741C8BC-3D27-4D1F-ADAA-5DF12D3EE2AA}"/>
    <dgm:cxn modelId="{EB780438-D37C-41E4-B467-C6C4D4CD2C6D}" type="presOf" srcId="{5480095B-BD55-4BD6-933E-002686366DFF}" destId="{A6F3801B-D3BB-49E2-8456-6D750A188B2A}" srcOrd="0" destOrd="0" presId="urn:microsoft.com/office/officeart/2005/8/layout/process5"/>
    <dgm:cxn modelId="{E2CD3518-C14E-4481-9318-1FE1E408543C}" type="presOf" srcId="{B2E68AEE-8AF1-4669-870C-66CD00523091}" destId="{EC07833E-4276-4AB5-8CE9-8A7EB0113599}" srcOrd="0" destOrd="0" presId="urn:microsoft.com/office/officeart/2005/8/layout/process5"/>
    <dgm:cxn modelId="{640A07A7-1617-4D29-88D9-DFEC5FE3D6C6}" type="presOf" srcId="{C64A1354-96E9-4046-BBC0-2A3B6BB16BEF}" destId="{42F6C6DB-93EB-4890-BD23-FC2DECBD469D}" srcOrd="1" destOrd="0" presId="urn:microsoft.com/office/officeart/2005/8/layout/process5"/>
    <dgm:cxn modelId="{8D729DDA-B569-4C3D-B32F-10E239057ECF}" srcId="{0F93DDB1-BD4C-4BD2-8B98-FD12293C6A7A}" destId="{B2E68AEE-8AF1-4669-870C-66CD00523091}" srcOrd="1" destOrd="0" parTransId="{E7FA86C8-84F1-4C66-B0EF-77C1194770EE}" sibTransId="{0356DF2F-DF65-4CEA-9174-50E820BEDE87}"/>
    <dgm:cxn modelId="{0BFF4779-7956-4181-AEB2-F68F88943B24}" type="presOf" srcId="{A0D6D58B-AF7B-4D18-AEAA-69B8A2E61D3B}" destId="{2296B69A-34C3-4534-981C-0968F4050A70}" srcOrd="0" destOrd="0" presId="urn:microsoft.com/office/officeart/2005/8/layout/process5"/>
    <dgm:cxn modelId="{75C6C749-6EA7-4584-9E6C-EF5D872B5496}" type="presOf" srcId="{0F93DDB1-BD4C-4BD2-8B98-FD12293C6A7A}" destId="{A48D6DAC-ABB8-4E01-B80C-C7F88389E250}" srcOrd="0" destOrd="0" presId="urn:microsoft.com/office/officeart/2005/8/layout/process5"/>
    <dgm:cxn modelId="{BF6B092D-FEF3-4E7E-B41C-07E492585ECB}" type="presOf" srcId="{72D0E32E-C220-4289-B556-CC0A3CA9B901}" destId="{487E3B94-667D-40DF-9CD1-9492B3AD73A3}" srcOrd="0" destOrd="0" presId="urn:microsoft.com/office/officeart/2005/8/layout/process5"/>
    <dgm:cxn modelId="{08EB02E7-B0E1-4A62-942A-75B59A0FF6D6}" srcId="{0F93DDB1-BD4C-4BD2-8B98-FD12293C6A7A}" destId="{785950F2-891D-4236-9B1A-61911EB039AE}" srcOrd="4" destOrd="0" parTransId="{ACC0E315-8225-4A20-99BD-9ADC782614E9}" sibTransId="{A0418BD8-B26C-4F9A-801D-2D1D8BFD2A2F}"/>
    <dgm:cxn modelId="{D33E6AFF-5748-43FA-B409-CC80C145AAF0}" type="presOf" srcId="{72D0E32E-C220-4289-B556-CC0A3CA9B901}" destId="{8313178A-44B5-4DA4-9D0F-6380AE840C6B}" srcOrd="1" destOrd="0" presId="urn:microsoft.com/office/officeart/2005/8/layout/process5"/>
    <dgm:cxn modelId="{3657F9CF-0648-4468-91E2-EFA227D10621}" type="presOf" srcId="{0356DF2F-DF65-4CEA-9174-50E820BEDE87}" destId="{34143257-A2B6-4F06-B7BA-3A0C8F4458F3}" srcOrd="1" destOrd="0" presId="urn:microsoft.com/office/officeart/2005/8/layout/process5"/>
    <dgm:cxn modelId="{1D98067A-399F-4FEB-98CA-5237DB844357}" type="presOf" srcId="{A0418BD8-B26C-4F9A-801D-2D1D8BFD2A2F}" destId="{8CC1CF21-5DA7-4481-A2A7-784BCF2A10AF}" srcOrd="1" destOrd="0" presId="urn:microsoft.com/office/officeart/2005/8/layout/process5"/>
    <dgm:cxn modelId="{9308E2E1-88B5-422D-9E79-AAD2BB28BE60}" type="presOf" srcId="{D741C8BC-3D27-4D1F-ADAA-5DF12D3EE2AA}" destId="{AA85D103-E720-4817-91EA-16D9C66C69DC}" srcOrd="1" destOrd="0" presId="urn:microsoft.com/office/officeart/2005/8/layout/process5"/>
    <dgm:cxn modelId="{3F4C51A4-C0B5-4AB9-9430-0F482E9EE6BE}" srcId="{0F93DDB1-BD4C-4BD2-8B98-FD12293C6A7A}" destId="{656812A8-23E8-426C-AA98-C3FFF0E7AAAB}" srcOrd="3" destOrd="0" parTransId="{300826B5-B4EA-44D3-8431-79E0800D5340}" sibTransId="{373EB521-0F03-4CF9-AC8A-71FE102100C0}"/>
    <dgm:cxn modelId="{9EDF8882-A210-4701-95BE-3A718980C6D5}" type="presOf" srcId="{A0418BD8-B26C-4F9A-801D-2D1D8BFD2A2F}" destId="{D0BBBA2E-FFC6-4CF6-A1AF-D16FCD5BF9DB}" srcOrd="0" destOrd="0" presId="urn:microsoft.com/office/officeart/2005/8/layout/process5"/>
    <dgm:cxn modelId="{0E1AE950-670D-49B6-8313-952E9A586982}" type="presOf" srcId="{D741C8BC-3D27-4D1F-ADAA-5DF12D3EE2AA}" destId="{FB565702-C180-4C91-A2F0-E97F57C1E5C2}" srcOrd="0" destOrd="0" presId="urn:microsoft.com/office/officeart/2005/8/layout/process5"/>
    <dgm:cxn modelId="{0367EA5A-79BE-4E80-A67E-C0B436ABC108}" type="presOf" srcId="{0356DF2F-DF65-4CEA-9174-50E820BEDE87}" destId="{4C2F6B28-330A-4BE1-81DE-899E2C793E04}" srcOrd="0" destOrd="0" presId="urn:microsoft.com/office/officeart/2005/8/layout/process5"/>
    <dgm:cxn modelId="{D6CF7BAE-70B6-4E0B-A3B6-9CF93EFFFE73}" type="presOf" srcId="{656812A8-23E8-426C-AA98-C3FFF0E7AAAB}" destId="{41EB2D36-20DF-4AB1-A564-ACAD1ABAEE89}" srcOrd="0" destOrd="0" presId="urn:microsoft.com/office/officeart/2005/8/layout/process5"/>
    <dgm:cxn modelId="{DE4F31B6-2635-4DD3-987A-599F3AE93E46}" type="presOf" srcId="{373EB521-0F03-4CF9-AC8A-71FE102100C0}" destId="{B988C51B-104C-45EB-B52A-33C84757D554}" srcOrd="0" destOrd="0" presId="urn:microsoft.com/office/officeart/2005/8/layout/process5"/>
    <dgm:cxn modelId="{7D12B876-678B-497B-AD34-4E0C6A4D7D17}" type="presParOf" srcId="{A48D6DAC-ABB8-4E01-B80C-C7F88389E250}" destId="{A6F3801B-D3BB-49E2-8456-6D750A188B2A}" srcOrd="0" destOrd="0" presId="urn:microsoft.com/office/officeart/2005/8/layout/process5"/>
    <dgm:cxn modelId="{1681C2BA-F247-4C5D-93A0-5CBBDD0A9336}" type="presParOf" srcId="{A48D6DAC-ABB8-4E01-B80C-C7F88389E250}" destId="{87C3A3CE-F36F-4DF7-9BA6-448D9B997847}" srcOrd="1" destOrd="0" presId="urn:microsoft.com/office/officeart/2005/8/layout/process5"/>
    <dgm:cxn modelId="{CD5291C0-35CB-485B-9A8B-BFC26133693E}" type="presParOf" srcId="{87C3A3CE-F36F-4DF7-9BA6-448D9B997847}" destId="{42F6C6DB-93EB-4890-BD23-FC2DECBD469D}" srcOrd="0" destOrd="0" presId="urn:microsoft.com/office/officeart/2005/8/layout/process5"/>
    <dgm:cxn modelId="{D0CF8291-0EB8-403B-B068-1FA09D980C02}" type="presParOf" srcId="{A48D6DAC-ABB8-4E01-B80C-C7F88389E250}" destId="{EC07833E-4276-4AB5-8CE9-8A7EB0113599}" srcOrd="2" destOrd="0" presId="urn:microsoft.com/office/officeart/2005/8/layout/process5"/>
    <dgm:cxn modelId="{D88C1A08-F9F4-4427-B744-4B74EF95E062}" type="presParOf" srcId="{A48D6DAC-ABB8-4E01-B80C-C7F88389E250}" destId="{4C2F6B28-330A-4BE1-81DE-899E2C793E04}" srcOrd="3" destOrd="0" presId="urn:microsoft.com/office/officeart/2005/8/layout/process5"/>
    <dgm:cxn modelId="{63F3D3AE-ABC7-4CCB-AA9B-10CD6CE13B05}" type="presParOf" srcId="{4C2F6B28-330A-4BE1-81DE-899E2C793E04}" destId="{34143257-A2B6-4F06-B7BA-3A0C8F4458F3}" srcOrd="0" destOrd="0" presId="urn:microsoft.com/office/officeart/2005/8/layout/process5"/>
    <dgm:cxn modelId="{8E344B31-D2DA-4BD4-A637-E508DB1B87CA}" type="presParOf" srcId="{A48D6DAC-ABB8-4E01-B80C-C7F88389E250}" destId="{2296B69A-34C3-4534-981C-0968F4050A70}" srcOrd="4" destOrd="0" presId="urn:microsoft.com/office/officeart/2005/8/layout/process5"/>
    <dgm:cxn modelId="{BF4D4622-281E-4A66-A28A-AFDB876F4E47}" type="presParOf" srcId="{A48D6DAC-ABB8-4E01-B80C-C7F88389E250}" destId="{FB565702-C180-4C91-A2F0-E97F57C1E5C2}" srcOrd="5" destOrd="0" presId="urn:microsoft.com/office/officeart/2005/8/layout/process5"/>
    <dgm:cxn modelId="{F48F2A9A-7261-4659-ADCA-C6BFA42FDF81}" type="presParOf" srcId="{FB565702-C180-4C91-A2F0-E97F57C1E5C2}" destId="{AA85D103-E720-4817-91EA-16D9C66C69DC}" srcOrd="0" destOrd="0" presId="urn:microsoft.com/office/officeart/2005/8/layout/process5"/>
    <dgm:cxn modelId="{8E39AB3F-960E-42BA-8F30-E558E7C89C13}" type="presParOf" srcId="{A48D6DAC-ABB8-4E01-B80C-C7F88389E250}" destId="{41EB2D36-20DF-4AB1-A564-ACAD1ABAEE89}" srcOrd="6" destOrd="0" presId="urn:microsoft.com/office/officeart/2005/8/layout/process5"/>
    <dgm:cxn modelId="{70CB02B7-E638-40DE-8FA5-EB8734487585}" type="presParOf" srcId="{A48D6DAC-ABB8-4E01-B80C-C7F88389E250}" destId="{B988C51B-104C-45EB-B52A-33C84757D554}" srcOrd="7" destOrd="0" presId="urn:microsoft.com/office/officeart/2005/8/layout/process5"/>
    <dgm:cxn modelId="{1B0192E9-38B8-49B7-8D78-AD747C19916C}" type="presParOf" srcId="{B988C51B-104C-45EB-B52A-33C84757D554}" destId="{6C9A128F-8839-4CDE-BA20-31195925E25E}" srcOrd="0" destOrd="0" presId="urn:microsoft.com/office/officeart/2005/8/layout/process5"/>
    <dgm:cxn modelId="{B87C73D7-1114-4438-9C4D-6E41D71D86D9}" type="presParOf" srcId="{A48D6DAC-ABB8-4E01-B80C-C7F88389E250}" destId="{B089A7E1-013E-4F56-A80B-337DFD953246}" srcOrd="8" destOrd="0" presId="urn:microsoft.com/office/officeart/2005/8/layout/process5"/>
    <dgm:cxn modelId="{A9A4AA19-A227-4993-88A2-D4A9FD19C1FA}" type="presParOf" srcId="{A48D6DAC-ABB8-4E01-B80C-C7F88389E250}" destId="{D0BBBA2E-FFC6-4CF6-A1AF-D16FCD5BF9DB}" srcOrd="9" destOrd="0" presId="urn:microsoft.com/office/officeart/2005/8/layout/process5"/>
    <dgm:cxn modelId="{C4B7FF09-58A0-49F7-8D04-37AD32E9DD0F}" type="presParOf" srcId="{D0BBBA2E-FFC6-4CF6-A1AF-D16FCD5BF9DB}" destId="{8CC1CF21-5DA7-4481-A2A7-784BCF2A10AF}" srcOrd="0" destOrd="0" presId="urn:microsoft.com/office/officeart/2005/8/layout/process5"/>
    <dgm:cxn modelId="{C21EC2F5-0EF8-40D4-8791-4C0B6E404AB1}" type="presParOf" srcId="{A48D6DAC-ABB8-4E01-B80C-C7F88389E250}" destId="{41760762-B1E6-4F9C-AA7B-66DD3D5AE90E}" srcOrd="10" destOrd="0" presId="urn:microsoft.com/office/officeart/2005/8/layout/process5"/>
    <dgm:cxn modelId="{7E82821F-358E-4957-9B85-6CE8FE2A0FBD}" type="presParOf" srcId="{A48D6DAC-ABB8-4E01-B80C-C7F88389E250}" destId="{487E3B94-667D-40DF-9CD1-9492B3AD73A3}" srcOrd="11" destOrd="0" presId="urn:microsoft.com/office/officeart/2005/8/layout/process5"/>
    <dgm:cxn modelId="{D4835592-D580-4518-AE25-F7D2A6034371}" type="presParOf" srcId="{487E3B94-667D-40DF-9CD1-9492B3AD73A3}" destId="{8313178A-44B5-4DA4-9D0F-6380AE840C6B}" srcOrd="0" destOrd="0" presId="urn:microsoft.com/office/officeart/2005/8/layout/process5"/>
    <dgm:cxn modelId="{D0AACF88-27B8-493C-97A9-6DB0CFEF95A5}" type="presParOf" srcId="{A48D6DAC-ABB8-4E01-B80C-C7F88389E250}" destId="{8167E25D-CF1D-41A5-9F14-E135BB031D20}" srcOrd="12" destOrd="0" presId="urn:microsoft.com/office/officeart/2005/8/layout/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144000" cy="4657700"/>
        <a:chOff x="0" y="0"/>
        <a:chExt cx="9144000" cy="4657700"/>
      </a:xfrm>
    </dsp:grpSpPr>
    <dsp:sp modelId="{A6F3801B-D3BB-49E2-8456-6D750A188B2A}">
      <dsp:nvSpPr>
        <dsp:cNvPr id="3" name="圆角矩形 2"/>
        <dsp:cNvSpPr/>
      </dsp:nvSpPr>
      <dsp:spPr bwMode="white">
        <a:xfrm>
          <a:off x="1170236" y="-236"/>
          <a:ext cx="1792635" cy="107558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smtClean="0"/>
            <a:t>需求分析</a:t>
          </a:r>
          <a:endParaRPr lang="zh-CN" altLang="en-US" sz="2400" dirty="0"/>
        </a:p>
      </dsp:txBody>
      <dsp:txXfrm>
        <a:off x="1170236" y="-236"/>
        <a:ext cx="1792635" cy="1075581"/>
      </dsp:txXfrm>
    </dsp:sp>
    <dsp:sp modelId="{87C3A3CE-F36F-4DF7-9BA6-448D9B997847}">
      <dsp:nvSpPr>
        <dsp:cNvPr id="4" name="右箭头 3"/>
        <dsp:cNvSpPr/>
      </dsp:nvSpPr>
      <dsp:spPr bwMode="white">
        <a:xfrm>
          <a:off x="3131378" y="315268"/>
          <a:ext cx="380039" cy="44457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a:p>
      </dsp:txBody>
      <dsp:txXfrm>
        <a:off x="3131378" y="315268"/>
        <a:ext cx="380039" cy="444573"/>
      </dsp:txXfrm>
    </dsp:sp>
    <dsp:sp modelId="{EC07833E-4276-4AB5-8CE9-8A7EB0113599}">
      <dsp:nvSpPr>
        <dsp:cNvPr id="5" name="圆角矩形 4"/>
        <dsp:cNvSpPr/>
      </dsp:nvSpPr>
      <dsp:spPr bwMode="white">
        <a:xfrm>
          <a:off x="3679924" y="-236"/>
          <a:ext cx="1792635" cy="107558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smtClean="0"/>
            <a:t>概要设计</a:t>
          </a:r>
          <a:endParaRPr lang="zh-CN" altLang="en-US" sz="2400" dirty="0"/>
        </a:p>
      </dsp:txBody>
      <dsp:txXfrm>
        <a:off x="3679924" y="-236"/>
        <a:ext cx="1792635" cy="1075581"/>
      </dsp:txXfrm>
    </dsp:sp>
    <dsp:sp modelId="{4C2F6B28-330A-4BE1-81DE-899E2C793E04}">
      <dsp:nvSpPr>
        <dsp:cNvPr id="6" name="右箭头 5"/>
        <dsp:cNvSpPr/>
      </dsp:nvSpPr>
      <dsp:spPr bwMode="white">
        <a:xfrm>
          <a:off x="5641067" y="315268"/>
          <a:ext cx="380039" cy="44457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a:p>
      </dsp:txBody>
      <dsp:txXfrm>
        <a:off x="5641067" y="315268"/>
        <a:ext cx="380039" cy="444573"/>
      </dsp:txXfrm>
    </dsp:sp>
    <dsp:sp modelId="{2296B69A-34C3-4534-981C-0968F4050A70}">
      <dsp:nvSpPr>
        <dsp:cNvPr id="7" name="圆角矩形 6"/>
        <dsp:cNvSpPr/>
      </dsp:nvSpPr>
      <dsp:spPr bwMode="white">
        <a:xfrm>
          <a:off x="6189613" y="-236"/>
          <a:ext cx="1792635" cy="107558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smtClean="0"/>
            <a:t>详细设计</a:t>
          </a:r>
          <a:endParaRPr lang="zh-CN" altLang="en-US" sz="2400" dirty="0"/>
        </a:p>
      </dsp:txBody>
      <dsp:txXfrm>
        <a:off x="6189613" y="-236"/>
        <a:ext cx="1792635" cy="1075581"/>
      </dsp:txXfrm>
    </dsp:sp>
    <dsp:sp modelId="{FB565702-C180-4C91-A2F0-E97F57C1E5C2}">
      <dsp:nvSpPr>
        <dsp:cNvPr id="8" name="右箭头 7"/>
        <dsp:cNvSpPr/>
      </dsp:nvSpPr>
      <dsp:spPr bwMode="white">
        <a:xfrm rot="5416280">
          <a:off x="6892022" y="1210916"/>
          <a:ext cx="379333" cy="44457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5400000"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a:p>
      </dsp:txBody>
      <dsp:txXfrm rot="5416280">
        <a:off x="6892022" y="1210916"/>
        <a:ext cx="379333" cy="444573"/>
      </dsp:txXfrm>
    </dsp:sp>
    <dsp:sp modelId="{41EB2D36-20DF-4AB1-A564-ACAD1ABAEE89}">
      <dsp:nvSpPr>
        <dsp:cNvPr id="9" name="圆角矩形 8"/>
        <dsp:cNvSpPr/>
      </dsp:nvSpPr>
      <dsp:spPr bwMode="white">
        <a:xfrm>
          <a:off x="6181130" y="1791060"/>
          <a:ext cx="1792635" cy="107558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smtClean="0"/>
            <a:t>编码实施</a:t>
          </a:r>
          <a:endParaRPr lang="zh-CN" altLang="en-US" sz="2400" dirty="0"/>
        </a:p>
      </dsp:txBody>
      <dsp:txXfrm>
        <a:off x="6181130" y="1791060"/>
        <a:ext cx="1792635" cy="1075581"/>
      </dsp:txXfrm>
    </dsp:sp>
    <dsp:sp modelId="{B988C51B-104C-45EB-B52A-33C84757D554}">
      <dsp:nvSpPr>
        <dsp:cNvPr id="10" name="右箭头 9"/>
        <dsp:cNvSpPr/>
      </dsp:nvSpPr>
      <dsp:spPr bwMode="white">
        <a:xfrm rot="10800000">
          <a:off x="5632583" y="2106563"/>
          <a:ext cx="380039" cy="44457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10800000"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a:p>
      </dsp:txBody>
      <dsp:txXfrm rot="10800000">
        <a:off x="5632583" y="2106563"/>
        <a:ext cx="380039" cy="444573"/>
      </dsp:txXfrm>
    </dsp:sp>
    <dsp:sp modelId="{B089A7E1-013E-4F56-A80B-337DFD953246}">
      <dsp:nvSpPr>
        <dsp:cNvPr id="11" name="圆角矩形 10"/>
        <dsp:cNvSpPr/>
      </dsp:nvSpPr>
      <dsp:spPr bwMode="white">
        <a:xfrm>
          <a:off x="3671441" y="1791060"/>
          <a:ext cx="1792635" cy="107558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smtClean="0"/>
            <a:t>测试</a:t>
          </a:r>
          <a:endParaRPr lang="zh-CN" altLang="en-US" sz="2800" dirty="0"/>
        </a:p>
      </dsp:txBody>
      <dsp:txXfrm>
        <a:off x="3671441" y="1791060"/>
        <a:ext cx="1792635" cy="1075581"/>
      </dsp:txXfrm>
    </dsp:sp>
    <dsp:sp modelId="{D0BBBA2E-FFC6-4CF6-A1AF-D16FCD5BF9DB}">
      <dsp:nvSpPr>
        <dsp:cNvPr id="12" name="右箭头 11"/>
        <dsp:cNvSpPr/>
      </dsp:nvSpPr>
      <dsp:spPr bwMode="white">
        <a:xfrm rot="10800000">
          <a:off x="3122895" y="2106563"/>
          <a:ext cx="380039" cy="44457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10800000"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a:p>
      </dsp:txBody>
      <dsp:txXfrm rot="10800000">
        <a:off x="3122895" y="2106563"/>
        <a:ext cx="380039" cy="444573"/>
      </dsp:txXfrm>
    </dsp:sp>
    <dsp:sp modelId="{41760762-B1E6-4F9C-AA7B-66DD3D5AE90E}">
      <dsp:nvSpPr>
        <dsp:cNvPr id="13" name="圆角矩形 12"/>
        <dsp:cNvSpPr/>
      </dsp:nvSpPr>
      <dsp:spPr bwMode="white">
        <a:xfrm>
          <a:off x="1161752" y="1791060"/>
          <a:ext cx="1792635" cy="107558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smtClean="0"/>
            <a:t>产品提交</a:t>
          </a:r>
          <a:endParaRPr lang="zh-CN" altLang="en-US" sz="2400" dirty="0"/>
        </a:p>
      </dsp:txBody>
      <dsp:txXfrm>
        <a:off x="1161752" y="1791060"/>
        <a:ext cx="1792635" cy="1075581"/>
      </dsp:txXfrm>
    </dsp:sp>
    <dsp:sp modelId="{487E3B94-667D-40DF-9CD1-9492B3AD73A3}">
      <dsp:nvSpPr>
        <dsp:cNvPr id="14" name="右箭头 13"/>
        <dsp:cNvSpPr/>
      </dsp:nvSpPr>
      <dsp:spPr bwMode="white">
        <a:xfrm rot="5383719">
          <a:off x="1872645" y="3002211"/>
          <a:ext cx="379333" cy="44457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5400000"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a:p>
      </dsp:txBody>
      <dsp:txXfrm rot="5383719">
        <a:off x="1872645" y="3002211"/>
        <a:ext cx="379333" cy="444573"/>
      </dsp:txXfrm>
    </dsp:sp>
    <dsp:sp modelId="{8167E25D-CF1D-41A5-9F14-E135BB031D20}">
      <dsp:nvSpPr>
        <dsp:cNvPr id="15" name="圆角矩形 14"/>
        <dsp:cNvSpPr/>
      </dsp:nvSpPr>
      <dsp:spPr bwMode="white">
        <a:xfrm>
          <a:off x="1170236" y="3582355"/>
          <a:ext cx="1792635" cy="107558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800" dirty="0" smtClean="0"/>
            <a:t>维护</a:t>
          </a:r>
          <a:endParaRPr lang="zh-CN" altLang="en-US" sz="2800" dirty="0"/>
        </a:p>
      </dsp:txBody>
      <dsp:txXfrm>
        <a:off x="1170236" y="3582355"/>
        <a:ext cx="1792635" cy="1075581"/>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bkpt" val="endCnv"/>
          <dgm:param type="contDir" val="revDir"/>
          <dgm:param type="grDir" val="tL"/>
          <dgm:param type="flowDir" val="row"/>
        </dgm:alg>
      </dgm:if>
      <dgm:else name="Name2">
        <dgm:alg type="snake">
          <dgm:param type="bkpt" val="endCnv"/>
          <dgm:param type="contDir" val="rev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487354-3BD5-48D8-B299-DA0EA184ED4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D373D4-1900-4CBD-9B88-D9EC67F1DBC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solidFill>
                  <a:srgbClr val="0000FF"/>
                </a:solidFill>
                <a:sym typeface="+mn-ea"/>
              </a:rPr>
              <a:t>课程设计中遇到的问题：</a:t>
            </a:r>
            <a:endParaRPr lang="zh-CN" altLang="en-US" dirty="0" smtClean="0">
              <a:solidFill>
                <a:srgbClr val="0000FF"/>
              </a:solidFill>
              <a:sym typeface="+mn-ea"/>
            </a:endParaRPr>
          </a:p>
          <a:p>
            <a:r>
              <a:rPr lang="zh-CN" altLang="en-US" b="1" dirty="0" smtClean="0">
                <a:sym typeface="+mn-ea"/>
              </a:rPr>
              <a:t>功能不完善  </a:t>
            </a:r>
            <a:endParaRPr lang="en-US" altLang="zh-CN" b="1" dirty="0" smtClean="0"/>
          </a:p>
          <a:p>
            <a:pPr>
              <a:buNone/>
            </a:pPr>
            <a:r>
              <a:rPr lang="en-US" altLang="zh-CN" b="1" dirty="0" smtClean="0">
                <a:sym typeface="+mn-ea"/>
              </a:rPr>
              <a:t>      </a:t>
            </a:r>
            <a:r>
              <a:rPr lang="zh-CN" altLang="en-US" b="1" dirty="0" smtClean="0">
                <a:sym typeface="+mn-ea"/>
              </a:rPr>
              <a:t>登录错误没有明确提示</a:t>
            </a:r>
            <a:endParaRPr lang="en-US" altLang="zh-CN" b="1" dirty="0" smtClean="0"/>
          </a:p>
          <a:p>
            <a:pPr marL="0" indent="0"/>
            <a:r>
              <a:rPr lang="zh-CN" altLang="en-US" b="1" dirty="0" smtClean="0">
                <a:sym typeface="+mn-ea"/>
              </a:rPr>
              <a:t>功能与实际要求不对等</a:t>
            </a:r>
            <a:endParaRPr lang="en-US" altLang="zh-CN" b="1" dirty="0" smtClean="0"/>
          </a:p>
          <a:p>
            <a:pPr marL="0" indent="0">
              <a:buNone/>
            </a:pPr>
            <a:r>
              <a:rPr lang="en-US" altLang="zh-CN" b="1" dirty="0" smtClean="0">
                <a:sym typeface="+mn-ea"/>
              </a:rPr>
              <a:t>      </a:t>
            </a:r>
            <a:r>
              <a:rPr lang="zh-CN" altLang="en-US" b="1" dirty="0" smtClean="0">
                <a:sym typeface="+mn-ea"/>
              </a:rPr>
              <a:t>从理论和技术角度分析能力不够，凑合</a:t>
            </a:r>
            <a:r>
              <a:rPr lang="en-US" altLang="zh-CN" b="1" dirty="0" smtClean="0">
                <a:sym typeface="+mn-ea"/>
              </a:rPr>
              <a:t>……</a:t>
            </a:r>
            <a:endParaRPr lang="en-US" altLang="zh-CN" b="1" dirty="0" smtClean="0"/>
          </a:p>
          <a:p>
            <a:pPr marL="0" indent="0"/>
            <a:r>
              <a:rPr lang="zh-CN" altLang="en-US" b="1" dirty="0" smtClean="0">
                <a:sym typeface="+mn-ea"/>
              </a:rPr>
              <a:t>功能实现的逻辑混乱</a:t>
            </a:r>
            <a:endParaRPr lang="en-US" altLang="zh-CN" b="1" dirty="0" smtClean="0"/>
          </a:p>
          <a:p>
            <a:pPr marL="0" indent="0">
              <a:buNone/>
            </a:pPr>
            <a:r>
              <a:rPr lang="en-US" altLang="zh-CN" b="1" dirty="0" smtClean="0">
                <a:sym typeface="+mn-ea"/>
              </a:rPr>
              <a:t>    </a:t>
            </a:r>
            <a:r>
              <a:rPr lang="zh-CN" altLang="en-US" b="1" dirty="0" smtClean="0">
                <a:sym typeface="+mn-ea"/>
              </a:rPr>
              <a:t>急于求成，先完成了功能的大部分要求，不断填补丁</a:t>
            </a:r>
            <a:endParaRPr lang="en-US" altLang="zh-CN" b="1" dirty="0" smtClean="0"/>
          </a:p>
          <a:p>
            <a:pPr marL="0" indent="0"/>
            <a:r>
              <a:rPr lang="zh-CN" altLang="en-US" b="1" dirty="0" smtClean="0">
                <a:sym typeface="+mn-ea"/>
              </a:rPr>
              <a:t>功能完成到一半无法进行</a:t>
            </a:r>
            <a:endParaRPr lang="en-US" altLang="zh-CN" b="1" dirty="0" smtClean="0"/>
          </a:p>
          <a:p>
            <a:pPr marL="0" indent="0">
              <a:buNone/>
            </a:pPr>
            <a:r>
              <a:rPr lang="en-US" altLang="zh-CN" b="1" dirty="0" smtClean="0">
                <a:sym typeface="+mn-ea"/>
              </a:rPr>
              <a:t>    </a:t>
            </a:r>
            <a:r>
              <a:rPr lang="zh-CN" altLang="en-US" b="1" dirty="0" smtClean="0">
                <a:sym typeface="+mn-ea"/>
              </a:rPr>
              <a:t>进度安排不合理、对可能遇到的技术问题没有考虑解决办法</a:t>
            </a:r>
            <a:endParaRPr lang="zh-CN" altLang="en-US" b="1" dirty="0" smtClean="0"/>
          </a:p>
          <a:p>
            <a:endParaRPr lang="zh-CN" altLang="en-US" dirty="0"/>
          </a:p>
          <a:p>
            <a:endParaRPr lang="zh-CN" altLang="en-US" dirty="0" smtClean="0">
              <a:solidFill>
                <a:srgbClr val="0000FF"/>
              </a:solidFill>
              <a:sym typeface="+mn-ea"/>
            </a:endParaRP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D373D4-1900-4CBD-9B88-D9EC67F1DBC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D373D4-1900-4CBD-9B88-D9EC67F1DBC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形成概念：比如决定制作一个公司的员工管理和物流管理系统软件。一旦确定下来要制作这个个软件，该软件的生命周期就开始了，然后，就是评估规模，初步确认该软件是否有经济效益，能否制作出，及对该软件的具体需求进行调研，然后设计，再编码调试等等，</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4D373D4-1900-4CBD-9B88-D9EC67F1DBC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如果不知道问题是什么就试图解决这个问题，显然是盲目的，只会白白浪费时间和金钱，最终得出的结果很可能是毫无意义的。尽管确切地定义问题的必要性是十分明显的，但是在实践中它却可能是最容易被忽视的一个步骤</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4D373D4-1900-4CBD-9B88-D9EC67F1DBC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eaLnBrk="1" hangingPunct="1">
              <a:lnSpc>
                <a:spcPct val="90000"/>
              </a:lnSpc>
            </a:pPr>
            <a:r>
              <a:rPr lang="zh-CN" altLang="en-US" sz="1200" b="1" dirty="0" smtClean="0"/>
              <a:t>修建</a:t>
            </a:r>
            <a:r>
              <a:rPr lang="en-US" altLang="zh-CN" sz="1200" b="1" dirty="0" smtClean="0"/>
              <a:t>——</a:t>
            </a:r>
            <a:r>
              <a:rPr lang="zh-CN" altLang="en-US" sz="1200" b="1" dirty="0" smtClean="0"/>
              <a:t>盖房</a:t>
            </a:r>
            <a:endParaRPr lang="zh-CN" altLang="en-US" sz="1200" b="1" dirty="0" smtClean="0"/>
          </a:p>
          <a:p>
            <a:pPr marL="0" indent="0" eaLnBrk="1" hangingPunct="1">
              <a:lnSpc>
                <a:spcPct val="90000"/>
              </a:lnSpc>
              <a:buNone/>
            </a:pPr>
            <a:r>
              <a:rPr lang="zh-CN" altLang="en-US" sz="1200" b="1" dirty="0" smtClean="0"/>
              <a:t>先打地基，再盖楼的框架，布线，最后再美化</a:t>
            </a:r>
            <a:endParaRPr lang="zh-CN" altLang="en-US" sz="1200" b="1" dirty="0" smtClean="0"/>
          </a:p>
          <a:p>
            <a:endParaRPr lang="zh-CN" altLang="en-US" dirty="0"/>
          </a:p>
        </p:txBody>
      </p:sp>
      <p:sp>
        <p:nvSpPr>
          <p:cNvPr id="4" name="灯片编号占位符 3"/>
          <p:cNvSpPr>
            <a:spLocks noGrp="1"/>
          </p:cNvSpPr>
          <p:nvPr>
            <p:ph type="sldNum" sz="quarter" idx="10"/>
          </p:nvPr>
        </p:nvSpPr>
        <p:spPr/>
        <p:txBody>
          <a:bodyPr/>
          <a:lstStyle/>
          <a:p>
            <a:fld id="{B4D373D4-1900-4CBD-9B88-D9EC67F1DBC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pPr>
              <a:buFont typeface="Monotype Sorts"/>
              <a:buNone/>
            </a:pPr>
            <a:r>
              <a:rPr lang="en-US" altLang="zh-CN" smtClean="0"/>
              <a:t>V</a:t>
            </a:r>
            <a:r>
              <a:rPr lang="zh-CN" altLang="zh-CN" smtClean="0"/>
              <a:t>模型是瀑布模型的一个变种，也是单向执行的，但是强调测试与开发对应关系。比如需求分析与系统测试的对应关系，。。。，这个对应关系说明了测试与开发是相互伴随的，例如，系统测试的依据就是需求规格，所以需求分析这个阶段完成系统测试的一些准备工作是合理的。</a:t>
            </a:r>
            <a:r>
              <a:rPr lang="zh-CN" altLang="en-US" smtClean="0"/>
              <a:t>也可以看出</a:t>
            </a:r>
            <a:r>
              <a:rPr lang="en-US" altLang="zh-CN" smtClean="0"/>
              <a:t>V</a:t>
            </a:r>
            <a:r>
              <a:rPr lang="zh-CN" altLang="en-US" smtClean="0"/>
              <a:t>模型的成本要高于瀑布模型</a:t>
            </a:r>
            <a:endParaRPr lang="zh-CN" altLang="en-US" smtClean="0"/>
          </a:p>
        </p:txBody>
      </p:sp>
      <p:sp>
        <p:nvSpPr>
          <p:cNvPr id="67588" name="灯片编号占位符 3"/>
          <p:cNvSpPr>
            <a:spLocks noGrp="1"/>
          </p:cNvSpPr>
          <p:nvPr>
            <p:ph type="sldNum" sz="quarter" idx="5"/>
          </p:nvPr>
        </p:nvSpPr>
        <p:spPr>
          <a:noFill/>
        </p:spPr>
        <p:txBody>
          <a:bodyPr/>
          <a:lstStyle>
            <a:lvl1pPr>
              <a:defRPr kumimoji="1" sz="1200">
                <a:solidFill>
                  <a:schemeClr val="tx1"/>
                </a:solidFill>
                <a:latin typeface="Arial Narrow" panose="020B0606020202030204" pitchFamily="34" charset="0"/>
                <a:ea typeface="宋体" panose="02010600030101010101" pitchFamily="2" charset="-122"/>
              </a:defRPr>
            </a:lvl1pPr>
            <a:lvl2pPr marL="742950" indent="-285750">
              <a:defRPr kumimoji="1" sz="1200">
                <a:solidFill>
                  <a:schemeClr val="tx1"/>
                </a:solidFill>
                <a:latin typeface="Arial Narrow" panose="020B0606020202030204" pitchFamily="34" charset="0"/>
                <a:ea typeface="宋体" panose="02010600030101010101" pitchFamily="2" charset="-122"/>
              </a:defRPr>
            </a:lvl2pPr>
            <a:lvl3pPr marL="1143000" indent="-228600">
              <a:defRPr kumimoji="1" sz="1200">
                <a:solidFill>
                  <a:schemeClr val="tx1"/>
                </a:solidFill>
                <a:latin typeface="Arial Narrow" panose="020B0606020202030204" pitchFamily="34" charset="0"/>
                <a:ea typeface="宋体" panose="02010600030101010101" pitchFamily="2" charset="-122"/>
              </a:defRPr>
            </a:lvl3pPr>
            <a:lvl4pPr marL="1600200" indent="-228600">
              <a:defRPr kumimoji="1" sz="1200">
                <a:solidFill>
                  <a:schemeClr val="tx1"/>
                </a:solidFill>
                <a:latin typeface="Arial Narrow" panose="020B0606020202030204" pitchFamily="34" charset="0"/>
                <a:ea typeface="宋体" panose="02010600030101010101" pitchFamily="2" charset="-122"/>
              </a:defRPr>
            </a:lvl4pPr>
            <a:lvl5pPr marL="2057400" indent="-228600">
              <a:defRPr kumimoji="1"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buSzPct val="59000"/>
              <a:buFont typeface="Monotype Sorts"/>
              <a:buChar char="w"/>
              <a:defRPr kumimoji="1"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buSzPct val="59000"/>
              <a:buFont typeface="Monotype Sorts"/>
              <a:buChar char="w"/>
              <a:defRPr kumimoji="1"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buSzPct val="59000"/>
              <a:buFont typeface="Monotype Sorts"/>
              <a:buChar char="w"/>
              <a:defRPr kumimoji="1"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buSzPct val="59000"/>
              <a:buFont typeface="Monotype Sorts"/>
              <a:buChar char="w"/>
              <a:defRPr kumimoji="1" sz="1200">
                <a:solidFill>
                  <a:schemeClr val="tx1"/>
                </a:solidFill>
                <a:latin typeface="Arial Narrow" panose="020B0606020202030204" pitchFamily="34" charset="0"/>
                <a:ea typeface="宋体" panose="02010600030101010101" pitchFamily="2" charset="-122"/>
              </a:defRPr>
            </a:lvl9pPr>
          </a:lstStyle>
          <a:p>
            <a:fld id="{712A25D9-669F-4B49-9E5E-A86D3D8E9CE9}" type="slidenum">
              <a:rPr lang="en-US" altLang="zh-CN" smtClean="0"/>
            </a:fld>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a:noFill/>
        </p:spPr>
        <p:txBody>
          <a:bodyPr/>
          <a:lstStyle/>
          <a:p>
            <a:pPr>
              <a:buFont typeface="Monotype Sorts"/>
              <a:buNone/>
            </a:pPr>
            <a:r>
              <a:rPr lang="zh-CN" altLang="zh-CN" smtClean="0"/>
              <a:t>看一下增量模型案例，这个案例大部分需求是明确的，但是客户还是有变化，</a:t>
            </a:r>
            <a:endParaRPr lang="zh-CN" altLang="zh-CN" smtClean="0"/>
          </a:p>
          <a:p>
            <a:pPr>
              <a:buFont typeface="Monotype Sorts"/>
              <a:buNone/>
            </a:pPr>
            <a:endParaRPr lang="zh-CN" altLang="en-US" smtClean="0"/>
          </a:p>
        </p:txBody>
      </p:sp>
      <p:sp>
        <p:nvSpPr>
          <p:cNvPr id="69636" name="灯片编号占位符 3"/>
          <p:cNvSpPr>
            <a:spLocks noGrp="1"/>
          </p:cNvSpPr>
          <p:nvPr>
            <p:ph type="sldNum" sz="quarter" idx="5"/>
          </p:nvPr>
        </p:nvSpPr>
        <p:spPr>
          <a:noFill/>
        </p:spPr>
        <p:txBody>
          <a:bodyPr/>
          <a:lstStyle>
            <a:lvl1pPr>
              <a:defRPr kumimoji="1" sz="1200">
                <a:solidFill>
                  <a:schemeClr val="tx1"/>
                </a:solidFill>
                <a:latin typeface="Arial Narrow" panose="020B0606020202030204" pitchFamily="34" charset="0"/>
                <a:ea typeface="宋体" panose="02010600030101010101" pitchFamily="2" charset="-122"/>
              </a:defRPr>
            </a:lvl1pPr>
            <a:lvl2pPr marL="742950" indent="-285750">
              <a:defRPr kumimoji="1" sz="1200">
                <a:solidFill>
                  <a:schemeClr val="tx1"/>
                </a:solidFill>
                <a:latin typeface="Arial Narrow" panose="020B0606020202030204" pitchFamily="34" charset="0"/>
                <a:ea typeface="宋体" panose="02010600030101010101" pitchFamily="2" charset="-122"/>
              </a:defRPr>
            </a:lvl2pPr>
            <a:lvl3pPr marL="1143000" indent="-228600">
              <a:defRPr kumimoji="1" sz="1200">
                <a:solidFill>
                  <a:schemeClr val="tx1"/>
                </a:solidFill>
                <a:latin typeface="Arial Narrow" panose="020B0606020202030204" pitchFamily="34" charset="0"/>
                <a:ea typeface="宋体" panose="02010600030101010101" pitchFamily="2" charset="-122"/>
              </a:defRPr>
            </a:lvl3pPr>
            <a:lvl4pPr marL="1600200" indent="-228600">
              <a:defRPr kumimoji="1" sz="1200">
                <a:solidFill>
                  <a:schemeClr val="tx1"/>
                </a:solidFill>
                <a:latin typeface="Arial Narrow" panose="020B0606020202030204" pitchFamily="34" charset="0"/>
                <a:ea typeface="宋体" panose="02010600030101010101" pitchFamily="2" charset="-122"/>
              </a:defRPr>
            </a:lvl4pPr>
            <a:lvl5pPr marL="2057400" indent="-228600">
              <a:defRPr kumimoji="1"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buSzPct val="59000"/>
              <a:buFont typeface="Monotype Sorts"/>
              <a:buChar char="w"/>
              <a:defRPr kumimoji="1"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buSzPct val="59000"/>
              <a:buFont typeface="Monotype Sorts"/>
              <a:buChar char="w"/>
              <a:defRPr kumimoji="1"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buSzPct val="59000"/>
              <a:buFont typeface="Monotype Sorts"/>
              <a:buChar char="w"/>
              <a:defRPr kumimoji="1"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buSzPct val="59000"/>
              <a:buFont typeface="Monotype Sorts"/>
              <a:buChar char="w"/>
              <a:defRPr kumimoji="1" sz="1200">
                <a:solidFill>
                  <a:schemeClr val="tx1"/>
                </a:solidFill>
                <a:latin typeface="Arial Narrow" panose="020B0606020202030204" pitchFamily="34" charset="0"/>
                <a:ea typeface="宋体" panose="02010600030101010101" pitchFamily="2" charset="-122"/>
              </a:defRPr>
            </a:lvl9pPr>
          </a:lstStyle>
          <a:p>
            <a:fld id="{CE6279E8-FD47-40C1-B6CE-C0901963650E}" type="slidenum">
              <a:rPr lang="en-US" altLang="zh-CN" smtClean="0"/>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90000"/>
              </a:lnSpc>
            </a:pPr>
            <a:r>
              <a:rPr lang="zh-CN" altLang="en-US" sz="1200" b="1" dirty="0" smtClean="0"/>
              <a:t>四种象限</a:t>
            </a:r>
            <a:br>
              <a:rPr lang="zh-CN" altLang="en-US" sz="1200" b="1" dirty="0" smtClean="0"/>
            </a:br>
            <a:endParaRPr lang="zh-CN" altLang="en-US" sz="1200" b="1" dirty="0" smtClean="0"/>
          </a:p>
          <a:p>
            <a:pPr>
              <a:lnSpc>
                <a:spcPct val="90000"/>
              </a:lnSpc>
              <a:buFont typeface="Wingdings" panose="05000000000000000000" pitchFamily="2" charset="2"/>
              <a:buNone/>
            </a:pPr>
            <a:r>
              <a:rPr lang="zh-CN" altLang="en-US" sz="1200" b="1" dirty="0" smtClean="0"/>
              <a:t>（</a:t>
            </a:r>
            <a:r>
              <a:rPr lang="en-US" altLang="zh-CN" sz="1200" b="1" dirty="0" smtClean="0"/>
              <a:t>1</a:t>
            </a:r>
            <a:r>
              <a:rPr lang="zh-CN" altLang="en-US" sz="1200" b="1" dirty="0" smtClean="0"/>
              <a:t>）</a:t>
            </a:r>
            <a:r>
              <a:rPr lang="zh-CN" altLang="en-US" sz="1200" b="1" dirty="0" smtClean="0">
                <a:solidFill>
                  <a:srgbClr val="0000FF"/>
                </a:solidFill>
              </a:rPr>
              <a:t>制定计划</a:t>
            </a:r>
            <a:r>
              <a:rPr lang="zh-CN" altLang="en-US" sz="1200" b="1" dirty="0" smtClean="0"/>
              <a:t>：确定软件目标，选定实施方案，弄清项目开发的限制条件；（左上） </a:t>
            </a:r>
            <a:endParaRPr lang="zh-CN" altLang="en-US" sz="1200" b="1" dirty="0" smtClean="0"/>
          </a:p>
          <a:p>
            <a:pPr>
              <a:lnSpc>
                <a:spcPct val="90000"/>
              </a:lnSpc>
              <a:buFont typeface="Wingdings" panose="05000000000000000000" pitchFamily="2" charset="2"/>
              <a:buNone/>
            </a:pPr>
            <a:r>
              <a:rPr lang="zh-CN" altLang="en-US" sz="1200" b="1" dirty="0" smtClean="0"/>
              <a:t>（</a:t>
            </a:r>
            <a:r>
              <a:rPr lang="en-US" altLang="zh-CN" sz="1200" b="1" dirty="0" smtClean="0"/>
              <a:t>2</a:t>
            </a:r>
            <a:r>
              <a:rPr lang="zh-CN" altLang="en-US" sz="1200" b="1" dirty="0" smtClean="0"/>
              <a:t>）</a:t>
            </a:r>
            <a:r>
              <a:rPr lang="zh-CN" altLang="en-US" sz="1200" b="1" dirty="0" smtClean="0">
                <a:solidFill>
                  <a:srgbClr val="0000FF"/>
                </a:solidFill>
              </a:rPr>
              <a:t>风险分析</a:t>
            </a:r>
            <a:r>
              <a:rPr lang="zh-CN" altLang="en-US" sz="1200" b="1" dirty="0" smtClean="0"/>
              <a:t>：分析评估所选方案，考虑如何识别和消除风险；（右上） </a:t>
            </a:r>
            <a:endParaRPr lang="zh-CN" altLang="en-US" sz="1200" b="1" dirty="0" smtClean="0"/>
          </a:p>
          <a:p>
            <a:pPr>
              <a:lnSpc>
                <a:spcPct val="90000"/>
              </a:lnSpc>
              <a:buNone/>
            </a:pPr>
            <a:r>
              <a:rPr lang="zh-CN" altLang="en-US" sz="1200" b="1" dirty="0" smtClean="0"/>
              <a:t>（</a:t>
            </a:r>
            <a:r>
              <a:rPr lang="en-US" altLang="zh-CN" sz="1200" b="1" dirty="0" smtClean="0"/>
              <a:t>3</a:t>
            </a:r>
            <a:r>
              <a:rPr lang="zh-CN" altLang="en-US" sz="1200" b="1" dirty="0" smtClean="0"/>
              <a:t>）</a:t>
            </a:r>
            <a:r>
              <a:rPr lang="zh-CN" altLang="en-US" sz="1200" b="1" dirty="0" smtClean="0">
                <a:solidFill>
                  <a:srgbClr val="0000FF"/>
                </a:solidFill>
              </a:rPr>
              <a:t>实施工程</a:t>
            </a:r>
            <a:r>
              <a:rPr lang="zh-CN" altLang="en-US" sz="1200" b="1" dirty="0" smtClean="0"/>
              <a:t>：实施软件开发和验证（右下）</a:t>
            </a:r>
            <a:endParaRPr lang="zh-CN" altLang="en-US" sz="1200" b="1" dirty="0" smtClean="0"/>
          </a:p>
          <a:p>
            <a:pPr>
              <a:lnSpc>
                <a:spcPct val="90000"/>
              </a:lnSpc>
              <a:buNone/>
            </a:pPr>
            <a:r>
              <a:rPr lang="zh-CN" altLang="en-US" sz="1200" b="1" dirty="0" smtClean="0"/>
              <a:t>（</a:t>
            </a:r>
            <a:r>
              <a:rPr lang="en-US" altLang="zh-CN" sz="1200" b="1" dirty="0" smtClean="0"/>
              <a:t>4</a:t>
            </a:r>
            <a:r>
              <a:rPr lang="zh-CN" altLang="en-US" sz="1200" b="1" dirty="0" smtClean="0"/>
              <a:t>）</a:t>
            </a:r>
            <a:r>
              <a:rPr lang="zh-CN" altLang="en-US" sz="1200" b="1" dirty="0" smtClean="0">
                <a:solidFill>
                  <a:srgbClr val="0000FF"/>
                </a:solidFill>
              </a:rPr>
              <a:t>客户评估</a:t>
            </a:r>
            <a:r>
              <a:rPr lang="zh-CN" altLang="en-US" sz="1200" b="1" dirty="0" smtClean="0"/>
              <a:t>：评价开发工作，提出修正建议，制定下一步计划。 （左下） </a:t>
            </a:r>
            <a:endParaRPr lang="zh-CN" altLang="en-US" sz="1200" b="1" dirty="0" smtClean="0"/>
          </a:p>
          <a:p>
            <a:endParaRPr lang="zh-CN" altLang="en-US" dirty="0"/>
          </a:p>
        </p:txBody>
      </p:sp>
      <p:sp>
        <p:nvSpPr>
          <p:cNvPr id="4" name="灯片编号占位符 3"/>
          <p:cNvSpPr>
            <a:spLocks noGrp="1"/>
          </p:cNvSpPr>
          <p:nvPr>
            <p:ph type="sldNum" sz="quarter" idx="10"/>
          </p:nvPr>
        </p:nvSpPr>
        <p:spPr/>
        <p:txBody>
          <a:bodyPr/>
          <a:lstStyle/>
          <a:p>
            <a:pPr>
              <a:defRPr/>
            </a:pPr>
            <a:fld id="{C0A0E26D-F082-43F0-BB5D-94D5774AB1B4}"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喷泉模型对软件复用和生存期中多项开发活动的集成提供了支持，主要支持面向对象的开发方法。"喷泉"一词本身体现了迭代和无间隙特性。系统某个部分常常重复工作多次，相关功能在每次迭代中随之加入演进的系统。所谓无间隙是指在开发活动，即分析、设计和编码之间不存在明显的边界。喷泉模型的特点是：</a:t>
            </a:r>
            <a:endParaRPr lang="zh-CN" altLang="en-US"/>
          </a:p>
          <a:p>
            <a:endParaRPr lang="zh-CN" altLang="en-US"/>
          </a:p>
          <a:p>
            <a:r>
              <a:rPr lang="zh-CN" altLang="en-US"/>
              <a:t>喷泉模型各阶段相互重叠，反映了软件过程并行性的特点。</a:t>
            </a:r>
            <a:endParaRPr lang="zh-CN" altLang="en-US"/>
          </a:p>
          <a:p>
            <a:endParaRPr lang="zh-CN" altLang="en-US"/>
          </a:p>
          <a:p>
            <a:r>
              <a:rPr lang="zh-CN" altLang="en-US"/>
              <a:t>喷泉模型以分析为基础，资源消耗呈塔形，在分析阶段消耗的资源最多。</a:t>
            </a:r>
            <a:endParaRPr lang="zh-CN" altLang="en-US"/>
          </a:p>
          <a:p>
            <a:endParaRPr lang="zh-CN" altLang="en-US"/>
          </a:p>
          <a:p>
            <a:r>
              <a:rPr lang="zh-CN" altLang="en-US"/>
              <a:t>喷泉模型反映了软件过程迭代的自然特性，从高层返回低层没有资源消耗。</a:t>
            </a:r>
            <a:endParaRPr lang="zh-CN" altLang="en-US"/>
          </a:p>
          <a:p>
            <a:endParaRPr lang="zh-CN" altLang="en-US"/>
          </a:p>
          <a:p>
            <a:r>
              <a:rPr lang="zh-CN" altLang="en-US"/>
              <a:t>喷泉模型强调增量式开发，它依据分析一部分就设计一部分的原则，不要求一个阶段的彻底完成。整个过程是一个迭代的逐步细化的过程。</a:t>
            </a:r>
            <a:endParaRPr lang="zh-CN" altLang="en-US"/>
          </a:p>
          <a:p>
            <a:endParaRPr lang="zh-CN" altLang="en-US"/>
          </a:p>
          <a:p>
            <a:r>
              <a:rPr lang="zh-CN" altLang="en-US"/>
              <a:t>喷泉模型是对象驱动的过程，对象是所有活动作用的实体，也是项目管理的基本内容。</a:t>
            </a:r>
            <a:endParaRPr lang="zh-CN" altLang="en-US"/>
          </a:p>
          <a:p>
            <a:endParaRPr lang="zh-CN" altLang="en-US"/>
          </a:p>
          <a:p>
            <a:r>
              <a:rPr lang="zh-CN" altLang="en-US"/>
              <a:t>喷泉模型在实现时，由于活动不同，可分为对象实现和系统实现，不但反映了系统的开发全过程，而且也反映了对象族的开发和复用的过程。</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634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Narrow" panose="020B0606020202030204" pitchFamily="34" charset="0"/>
                <a:ea typeface="宋体" panose="02010600030101010101" pitchFamily="2" charset="-122"/>
              </a:defRPr>
            </a:lvl1pPr>
            <a:lvl2pPr marL="742950" indent="-285750" eaLnBrk="0" hangingPunct="0">
              <a:defRPr kumimoji="1" sz="2400">
                <a:solidFill>
                  <a:schemeClr val="tx1"/>
                </a:solidFill>
                <a:latin typeface="Arial Narrow" panose="020B0606020202030204" pitchFamily="34" charset="0"/>
                <a:ea typeface="宋体" panose="02010600030101010101" pitchFamily="2" charset="-122"/>
              </a:defRPr>
            </a:lvl2pPr>
            <a:lvl3pPr marL="1143000" indent="-228600" eaLnBrk="0" hangingPunct="0">
              <a:defRPr kumimoji="1" sz="2400">
                <a:solidFill>
                  <a:schemeClr val="tx1"/>
                </a:solidFill>
                <a:latin typeface="Arial Narrow" panose="020B0606020202030204" pitchFamily="34" charset="0"/>
                <a:ea typeface="宋体" panose="02010600030101010101" pitchFamily="2" charset="-122"/>
              </a:defRPr>
            </a:lvl3pPr>
            <a:lvl4pPr marL="1600200" indent="-228600" eaLnBrk="0" hangingPunct="0">
              <a:defRPr kumimoji="1" sz="2400">
                <a:solidFill>
                  <a:schemeClr val="tx1"/>
                </a:solidFill>
                <a:latin typeface="Arial Narrow" panose="020B0606020202030204" pitchFamily="34" charset="0"/>
                <a:ea typeface="宋体" panose="02010600030101010101" pitchFamily="2" charset="-122"/>
              </a:defRPr>
            </a:lvl4pPr>
            <a:lvl5pPr marL="2057400" indent="-228600" eaLnBrk="0" hangingPunct="0">
              <a:defRPr kumimoji="1" sz="24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9pPr>
          </a:lstStyle>
          <a:p>
            <a:pPr eaLnBrk="1" hangingPunct="1"/>
            <a:fld id="{E711AF72-44C4-41FB-AADA-83EA23F68F9C}" type="slidenum">
              <a:rPr lang="zh-CN" altLang="en-US" sz="1200" smtClean="0">
                <a:latin typeface="Arial" panose="020B0604020202020204" pitchFamily="34" charset="0"/>
              </a:rPr>
            </a:fld>
            <a:endParaRPr lang="zh-CN" altLang="en-US" sz="1200"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ln>
        </p:spPr>
        <p:txBody>
          <a:bodyPr/>
          <a:lstStyle/>
          <a:p>
            <a:fld id="{3CB8F912-5DA7-4956-A93C-AB8B2E99BA91}" type="slidenum">
              <a:rPr lang="en-US" altLang="zh-CN" smtClean="0"/>
            </a:fld>
            <a:endParaRPr lang="en-US" altLang="zh-CN" smtClean="0"/>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p:spPr>
        <p:txBody>
          <a:bodyPr/>
          <a:lstStyle/>
          <a:p>
            <a:pPr eaLnBrk="1" hangingPunct="1">
              <a:buFont typeface="Monotype Sorts"/>
              <a:buNone/>
            </a:pPr>
            <a:r>
              <a:rPr lang="zh-CN" altLang="en-US" dirty="0" smtClean="0"/>
              <a:t>三个过程。</a:t>
            </a:r>
            <a:endParaRPr lang="zh-CN"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D373D4-1900-4CBD-9B88-D9EC67F1DBC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eaLnBrk="1" hangingPunct="1">
              <a:buClr>
                <a:srgbClr val="FF0000"/>
              </a:buClr>
              <a:buFont typeface="Wingdings" panose="05000000000000000000" pitchFamily="2" charset="2"/>
              <a:buNone/>
            </a:pPr>
            <a:r>
              <a:rPr lang="zh-CN" altLang="en-US" dirty="0" smtClean="0"/>
              <a:t>（</a:t>
            </a:r>
            <a:r>
              <a:rPr lang="en-US" altLang="zh-CN" dirty="0" smtClean="0"/>
              <a:t>1</a:t>
            </a:r>
            <a:r>
              <a:rPr lang="zh-CN" altLang="en-US" dirty="0" smtClean="0"/>
              <a:t>）理论上一种估计。估计小组水平不够高，方法不是很合理。</a:t>
            </a:r>
            <a:endParaRPr lang="zh-CN" altLang="en-US" dirty="0" smtClean="0"/>
          </a:p>
          <a:p>
            <a:pPr lvl="1" eaLnBrk="1" hangingPunct="1">
              <a:buClr>
                <a:srgbClr val="FF0000"/>
              </a:buClr>
              <a:buFont typeface="Wingdings" panose="05000000000000000000" pitchFamily="2" charset="2"/>
              <a:buNone/>
            </a:pPr>
            <a:r>
              <a:rPr lang="zh-CN" altLang="en-US" dirty="0" smtClean="0"/>
              <a:t>（</a:t>
            </a:r>
            <a:r>
              <a:rPr lang="en-US" altLang="zh-CN" dirty="0" smtClean="0"/>
              <a:t>2</a:t>
            </a:r>
            <a:r>
              <a:rPr lang="zh-CN" altLang="en-US" dirty="0" smtClean="0"/>
              <a:t>）软件开发人员对用户需求不清。隔行如隔山。</a:t>
            </a:r>
            <a:endParaRPr lang="zh-CN" altLang="en-US" dirty="0" smtClean="0"/>
          </a:p>
          <a:p>
            <a:pPr eaLnBrk="1" hangingPunct="1"/>
            <a:r>
              <a:rPr lang="zh-CN" altLang="en-US" dirty="0" smtClean="0"/>
              <a:t>（</a:t>
            </a:r>
            <a:r>
              <a:rPr lang="en-US" altLang="zh-CN" dirty="0" smtClean="0"/>
              <a:t>3</a:t>
            </a:r>
            <a:r>
              <a:rPr lang="zh-CN" altLang="en-US" dirty="0" smtClean="0"/>
              <a:t>）在开发中没有好好利用</a:t>
            </a:r>
            <a:r>
              <a:rPr lang="en-US" altLang="zh-CN" dirty="0" smtClean="0"/>
              <a:t>CMM</a:t>
            </a:r>
            <a:r>
              <a:rPr lang="zh-CN" altLang="en-US" dirty="0" smtClean="0"/>
              <a:t>，软件质量的测试和保证技术还没好好用到软件开发安全过程程，导致</a:t>
            </a:r>
            <a:r>
              <a:rPr lang="en-US" altLang="zh-CN" dirty="0" smtClean="0"/>
              <a:t>……</a:t>
            </a:r>
            <a:endParaRPr lang="en-US" altLang="zh-CN" dirty="0" smtClean="0"/>
          </a:p>
          <a:p>
            <a:pPr eaLnBrk="1" hangingPunct="1"/>
            <a:r>
              <a:rPr lang="zh-CN" altLang="en-US" dirty="0" smtClean="0"/>
              <a:t>（</a:t>
            </a:r>
            <a:r>
              <a:rPr lang="en-US" altLang="zh-CN" dirty="0" smtClean="0"/>
              <a:t>4</a:t>
            </a:r>
            <a:r>
              <a:rPr lang="zh-CN" altLang="en-US" dirty="0" smtClean="0"/>
              <a:t>） 早期程序不注重可读性，不考虑软件的长期使用，没为新功能留接口。</a:t>
            </a:r>
            <a:endParaRPr lang="zh-CN" altLang="en-US" dirty="0" smtClean="0"/>
          </a:p>
          <a:p>
            <a:pPr eaLnBrk="1" hangingPunct="1"/>
            <a:r>
              <a:rPr lang="zh-CN" altLang="en-US" dirty="0" smtClean="0"/>
              <a:t>（</a:t>
            </a:r>
            <a:r>
              <a:rPr lang="en-US" altLang="zh-CN" dirty="0" smtClean="0"/>
              <a:t>5</a:t>
            </a:r>
            <a:r>
              <a:rPr lang="zh-CN" altLang="en-US" dirty="0" smtClean="0"/>
              <a:t>）对于软件维护人员而言，这些文档资料更是必不可少的。缺乏必要的文档资料或者文档资料不合格，必然给软件开发和维护带来许多严重的困难和问题。但现在开发和维护往往分离，开发人员只求开发速度快，文档资料不够详细准确。</a:t>
            </a:r>
            <a:endParaRPr lang="zh-CN" altLang="en-US" dirty="0" smtClean="0"/>
          </a:p>
          <a:p>
            <a:pPr eaLnBrk="1" hangingPunct="1"/>
            <a:r>
              <a:rPr lang="zh-CN" altLang="en-US" dirty="0" smtClean="0"/>
              <a:t>（</a:t>
            </a:r>
            <a:r>
              <a:rPr lang="en-US" altLang="zh-CN" dirty="0" smtClean="0"/>
              <a:t>6</a:t>
            </a:r>
            <a:r>
              <a:rPr lang="zh-CN" altLang="en-US" dirty="0" smtClean="0"/>
              <a:t>）硬件成本逐年下降，然而软件开发需要大量人力，软件成本随着通货膨胀以及软件规模和数量的不断扩大而持续上升。美国在</a:t>
            </a:r>
            <a:r>
              <a:rPr lang="en-US" altLang="zh-CN" dirty="0" smtClean="0"/>
              <a:t>1985</a:t>
            </a:r>
            <a:r>
              <a:rPr lang="zh-CN" altLang="en-US" dirty="0" smtClean="0"/>
              <a:t>年软件成本大约已占计算机系统总成本的</a:t>
            </a:r>
            <a:r>
              <a:rPr lang="en-US" altLang="zh-CN" dirty="0" smtClean="0"/>
              <a:t>90%</a:t>
            </a:r>
            <a:r>
              <a:rPr lang="zh-CN" altLang="en-US" dirty="0" smtClean="0"/>
              <a:t>。导致人物力浪费。</a:t>
            </a:r>
            <a:endParaRPr lang="zh-CN" altLang="en-US" dirty="0" smtClean="0"/>
          </a:p>
          <a:p>
            <a:pPr eaLnBrk="1" hangingPunct="1"/>
            <a:r>
              <a:rPr lang="zh-CN" altLang="en-US" dirty="0" smtClean="0"/>
              <a:t>（</a:t>
            </a:r>
            <a:r>
              <a:rPr lang="en-US" altLang="zh-CN" dirty="0" smtClean="0"/>
              <a:t>7</a:t>
            </a:r>
            <a:r>
              <a:rPr lang="zh-CN" altLang="en-US" dirty="0" smtClean="0"/>
              <a:t>）软件产品“供不应求”的现象使人类不能充分利用现代计算机硬件提供的巨大潜力。</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4D373D4-1900-4CBD-9B88-D9EC67F1DBC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理解。</a:t>
            </a:r>
            <a:endParaRPr lang="zh-CN" altLang="en-US" dirty="0" smtClean="0"/>
          </a:p>
          <a:p>
            <a:pPr eaLnBrk="1" hangingPunct="1"/>
            <a:r>
              <a:rPr lang="zh-CN" altLang="en-US" dirty="0" smtClean="0"/>
              <a:t>第一种，明确说明了软件工程的目的。</a:t>
            </a:r>
            <a:endParaRPr lang="zh-CN" altLang="en-US" dirty="0" smtClean="0"/>
          </a:p>
          <a:p>
            <a:pPr eaLnBrk="1" hangingPunct="1"/>
            <a:r>
              <a:rPr lang="zh-CN" altLang="en-US" dirty="0" smtClean="0"/>
              <a:t>第二种，描述了工程原则的特点。</a:t>
            </a:r>
            <a:endParaRPr lang="zh-CN" altLang="en-US" dirty="0" smtClean="0"/>
          </a:p>
          <a:p>
            <a:pPr eaLnBrk="1" hangingPunct="1"/>
            <a:r>
              <a:rPr lang="zh-CN" altLang="en-US" dirty="0" smtClean="0"/>
              <a:t>第三种，描述了技术方法的理论来源。</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4D373D4-1900-4CBD-9B88-D9EC67F1DBC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dirty="0" err="1" smtClean="0"/>
              <a:t>SourceNavigator</a:t>
            </a:r>
            <a:r>
              <a:rPr lang="zh-CN" altLang="en-US" sz="1200" b="1" dirty="0" smtClean="0"/>
              <a:t>：</a:t>
            </a:r>
            <a:r>
              <a:rPr lang="zh-CN" altLang="en-US" dirty="0" smtClean="0"/>
              <a:t>它可以显示类，函数以及成员之间的关系，对阅读分析源代码极其有用</a:t>
            </a:r>
            <a:endParaRPr lang="zh-CN" altLang="en-US" dirty="0"/>
          </a:p>
        </p:txBody>
      </p:sp>
      <p:sp>
        <p:nvSpPr>
          <p:cNvPr id="4" name="灯片编号占位符 3"/>
          <p:cNvSpPr>
            <a:spLocks noGrp="1"/>
          </p:cNvSpPr>
          <p:nvPr>
            <p:ph type="sldNum" sz="quarter" idx="10"/>
          </p:nvPr>
        </p:nvSpPr>
        <p:spPr/>
        <p:txBody>
          <a:bodyPr/>
          <a:lstStyle/>
          <a:p>
            <a:pPr>
              <a:defRPr/>
            </a:pPr>
            <a:fld id="{C0A0E26D-F082-43F0-BB5D-94D5774AB1B4}"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b="1" dirty="0" smtClean="0"/>
              <a:t>上层</a:t>
            </a:r>
            <a:r>
              <a:rPr lang="en-US" altLang="zh-CN" b="1" dirty="0" smtClean="0"/>
              <a:t>CASE</a:t>
            </a:r>
            <a:r>
              <a:rPr lang="zh-CN" altLang="en-US" b="1" dirty="0" smtClean="0"/>
              <a:t>和下层</a:t>
            </a:r>
            <a:r>
              <a:rPr lang="en-US" altLang="zh-CN" b="1" dirty="0" smtClean="0"/>
              <a:t>CASE</a:t>
            </a:r>
            <a:r>
              <a:rPr lang="zh-CN" altLang="en-US" b="1" dirty="0" smtClean="0"/>
              <a:t>产品： （分析、设计）上、（编码、测试 、维护）下</a:t>
            </a:r>
            <a:endParaRPr lang="en-US" altLang="zh-CN" b="1" dirty="0" smtClean="0"/>
          </a:p>
          <a:p>
            <a:endParaRPr lang="zh-CN" altLang="en-US" dirty="0"/>
          </a:p>
        </p:txBody>
      </p:sp>
      <p:sp>
        <p:nvSpPr>
          <p:cNvPr id="4" name="灯片编号占位符 3"/>
          <p:cNvSpPr>
            <a:spLocks noGrp="1"/>
          </p:cNvSpPr>
          <p:nvPr>
            <p:ph type="sldNum" sz="quarter" idx="10"/>
          </p:nvPr>
        </p:nvSpPr>
        <p:spPr/>
        <p:txBody>
          <a:bodyPr/>
          <a:lstStyle/>
          <a:p>
            <a:pPr>
              <a:defRPr/>
            </a:pPr>
            <a:fld id="{C0A0E26D-F082-43F0-BB5D-94D5774AB1B4}"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sym typeface="+mn-ea"/>
              </a:rPr>
              <a:t>这些方法在分析阶段提供了一些对问题域进行分析、认识的途径；并在分析和设计阶段提供了一些从问题域逐步过渡到编程语言的描述手段，也就是为前面所说的差距铺设了一些平坦的道路。</a:t>
            </a:r>
            <a:endParaRPr lang="zh-CN" altLang="en-US" dirty="0"/>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传统的结构化软件工程方法，在需求分析和总体设计之间有语言之间的差异；在编程中，基本的抽象物是数据、功能，通过数据、函数调用等方式传递信息，与现实世界不一致。</a:t>
            </a:r>
            <a:endParaRPr lang="en-US" altLang="zh-CN" dirty="0" smtClean="0"/>
          </a:p>
          <a:p>
            <a:r>
              <a:rPr lang="zh-CN" altLang="en-US" dirty="0" smtClean="0"/>
              <a:t>面向对象软件工程方法则从分析开始，直到设计阶段，都是紧密衔接的。在编程领域，抽象物是现实中真正的实体，通过设计对象完成工程；对象通过信息传播进行沟通，与现实的理解一致</a:t>
            </a:r>
            <a:endParaRPr lang="zh-CN" altLang="en-US" dirty="0"/>
          </a:p>
        </p:txBody>
      </p:sp>
      <p:sp>
        <p:nvSpPr>
          <p:cNvPr id="4" name="灯片编号占位符 3"/>
          <p:cNvSpPr>
            <a:spLocks noGrp="1"/>
          </p:cNvSpPr>
          <p:nvPr>
            <p:ph type="sldNum" sz="quarter" idx="10"/>
          </p:nvPr>
        </p:nvSpPr>
        <p:spPr/>
        <p:txBody>
          <a:bodyPr/>
          <a:lstStyle/>
          <a:p>
            <a:fld id="{B4D373D4-1900-4CBD-9B88-D9EC67F1DBC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2"/>
        </a:solidFill>
        <a:effectLst/>
      </p:bgPr>
    </p:bg>
    <p:spTree>
      <p:nvGrpSpPr>
        <p:cNvPr id="1" name=""/>
        <p:cNvGrpSpPr/>
        <p:nvPr/>
      </p:nvGrpSpPr>
      <p:grpSpPr>
        <a:xfrm>
          <a:off x="0" y="0"/>
          <a:ext cx="0" cy="0"/>
          <a:chOff x="0" y="0"/>
          <a:chExt cx="0" cy="0"/>
        </a:xfrm>
      </p:grpSpPr>
      <p:sp>
        <p:nvSpPr>
          <p:cNvPr id="4" name="矩形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5" name="矩形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6" name="矩形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lang="zh-CN" altLang="en-US" smtClean="0"/>
              <a:t>单击此处编辑母版标题样式</a:t>
            </a:r>
            <a:endParaRPr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7" name="日期占位符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6CE80DF0-85AF-4DFC-BCEF-D85FE101C8B0}" type="datetimeFigureOut">
              <a:rPr lang="en-US"/>
            </a:fld>
            <a:endParaRPr lang="en-US" dirty="0"/>
          </a:p>
        </p:txBody>
      </p:sp>
      <p:sp>
        <p:nvSpPr>
          <p:cNvPr id="10" name="页脚占位符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en-US" altLang="zh-CN">
                <a:solidFill>
                  <a:srgbClr val="EBDDC3"/>
                </a:solidFill>
              </a:rPr>
              <a:t> chapter__0</a:t>
            </a:r>
            <a:endParaRPr lang="en-US" altLang="zh-CN">
              <a:solidFill>
                <a:srgbClr val="EBDDC3"/>
              </a:solidFill>
            </a:endParaRPr>
          </a:p>
        </p:txBody>
      </p:sp>
      <p:sp>
        <p:nvSpPr>
          <p:cNvPr id="11"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85572955-6454-4421-AB4D-8701A453E1FB}" type="slidenum">
              <a:rPr lang="en-US" altLang="zh-CN">
                <a:solidFill>
                  <a:srgbClr val="EBDDC3"/>
                </a:solidFill>
              </a:rPr>
            </a:fld>
            <a:endParaRPr lang="en-US" altLang="zh-CN">
              <a:solidFill>
                <a:srgbClr val="EBDDC3"/>
              </a:solidFill>
            </a:endParaRPr>
          </a:p>
        </p:txBody>
      </p:sp>
    </p:spTree>
  </p:cSld>
  <p:clrMapOvr>
    <a:overrideClrMapping bg1="dk1" tx1="lt1" bg2="dk2" tx2="lt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2CCA705A-F0BD-4BB9-9D1C-954279355F53}" type="datetimeFigureOut">
              <a:rPr lang="en-US">
                <a:solidFill>
                  <a:srgbClr val="775F55"/>
                </a:solidFill>
              </a:rPr>
            </a:fld>
            <a:endParaRPr lang="en-US" dirty="0">
              <a:solidFill>
                <a:srgbClr val="775F55"/>
              </a:solidFill>
            </a:endParaRPr>
          </a:p>
        </p:txBody>
      </p:sp>
      <p:sp>
        <p:nvSpPr>
          <p:cNvPr id="5" name="页脚占位符 2"/>
          <p:cNvSpPr>
            <a:spLocks noGrp="1"/>
          </p:cNvSpPr>
          <p:nvPr>
            <p:ph type="ftr" sz="quarter" idx="11"/>
          </p:nvPr>
        </p:nvSpPr>
        <p:spPr/>
        <p:txBody>
          <a:bodyPr/>
          <a:lstStyle>
            <a:lvl1pPr>
              <a:defRPr/>
            </a:lvl1pPr>
          </a:lstStyle>
          <a:p>
            <a:pPr>
              <a:defRPr/>
            </a:pPr>
            <a:r>
              <a:rPr lang="en-US" altLang="zh-CN">
                <a:solidFill>
                  <a:srgbClr val="775F55"/>
                </a:solidFill>
              </a:rPr>
              <a:t> chapter__0</a:t>
            </a:r>
            <a:endParaRPr lang="en-US" altLang="zh-CN">
              <a:solidFill>
                <a:srgbClr val="775F55"/>
              </a:solidFill>
            </a:endParaRPr>
          </a:p>
        </p:txBody>
      </p:sp>
      <p:sp>
        <p:nvSpPr>
          <p:cNvPr id="6" name="灯片编号占位符 22"/>
          <p:cNvSpPr>
            <a:spLocks noGrp="1"/>
          </p:cNvSpPr>
          <p:nvPr>
            <p:ph type="sldNum" sz="quarter" idx="12"/>
          </p:nvPr>
        </p:nvSpPr>
        <p:spPr/>
        <p:txBody>
          <a:bodyPr/>
          <a:lstStyle>
            <a:lvl1pPr>
              <a:defRPr/>
            </a:lvl1pPr>
          </a:lstStyle>
          <a:p>
            <a:pPr>
              <a:defRPr/>
            </a:pPr>
            <a:fld id="{10C232E2-040E-4B59-B91D-A471864579DD}"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4" name="矩形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5" name="矩形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6" name="矩形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2" name="竖排标题 1"/>
          <p:cNvSpPr>
            <a:spLocks noGrp="1"/>
          </p:cNvSpPr>
          <p:nvPr>
            <p:ph type="title" orient="vert"/>
          </p:nvPr>
        </p:nvSpPr>
        <p:spPr>
          <a:xfrm>
            <a:off x="6553200" y="609600"/>
            <a:ext cx="2057400" cy="55165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609600"/>
            <a:ext cx="5562600" cy="551656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日期占位符 3"/>
          <p:cNvSpPr>
            <a:spLocks noGrp="1"/>
          </p:cNvSpPr>
          <p:nvPr>
            <p:ph type="dt" sz="half" idx="10"/>
          </p:nvPr>
        </p:nvSpPr>
        <p:spPr>
          <a:xfrm>
            <a:off x="6553200" y="6248400"/>
            <a:ext cx="2209800" cy="365125"/>
          </a:xfrm>
        </p:spPr>
        <p:txBody>
          <a:bodyPr/>
          <a:lstStyle>
            <a:lvl1pPr>
              <a:defRPr/>
            </a:lvl1pPr>
          </a:lstStyle>
          <a:p>
            <a:pPr>
              <a:defRPr/>
            </a:pPr>
            <a:fld id="{4EBC648F-2E72-491B-BBDC-D61A26E35BA4}" type="datetimeFigureOut">
              <a:rPr lang="en-US">
                <a:solidFill>
                  <a:srgbClr val="775F55"/>
                </a:solidFill>
              </a:rPr>
            </a:fld>
            <a:endParaRPr lang="en-US" dirty="0">
              <a:solidFill>
                <a:srgbClr val="775F55"/>
              </a:solidFill>
            </a:endParaRPr>
          </a:p>
        </p:txBody>
      </p:sp>
      <p:sp>
        <p:nvSpPr>
          <p:cNvPr id="8" name="页脚占位符 4"/>
          <p:cNvSpPr>
            <a:spLocks noGrp="1"/>
          </p:cNvSpPr>
          <p:nvPr>
            <p:ph type="ftr" sz="quarter" idx="11"/>
          </p:nvPr>
        </p:nvSpPr>
        <p:spPr>
          <a:xfrm>
            <a:off x="457200" y="6248400"/>
            <a:ext cx="5573713" cy="365125"/>
          </a:xfrm>
        </p:spPr>
        <p:txBody>
          <a:bodyPr/>
          <a:lstStyle>
            <a:lvl1pPr>
              <a:defRPr/>
            </a:lvl1pPr>
          </a:lstStyle>
          <a:p>
            <a:pPr>
              <a:defRPr/>
            </a:pPr>
            <a:r>
              <a:rPr lang="en-US" altLang="zh-CN">
                <a:solidFill>
                  <a:srgbClr val="775F55"/>
                </a:solidFill>
              </a:rPr>
              <a:t> chapter__0</a:t>
            </a:r>
            <a:endParaRPr lang="en-US" altLang="zh-CN">
              <a:solidFill>
                <a:srgbClr val="775F55"/>
              </a:solidFill>
            </a:endParaRPr>
          </a:p>
        </p:txBody>
      </p:sp>
      <p:sp>
        <p:nvSpPr>
          <p:cNvPr id="9" name="灯片编号占位符 5"/>
          <p:cNvSpPr>
            <a:spLocks noGrp="1"/>
          </p:cNvSpPr>
          <p:nvPr>
            <p:ph type="sldNum" sz="quarter" idx="12"/>
          </p:nvPr>
        </p:nvSpPr>
        <p:spPr>
          <a:xfrm rot="5400000">
            <a:off x="5989638" y="144462"/>
            <a:ext cx="533400" cy="244475"/>
          </a:xfrm>
        </p:spPr>
        <p:txBody>
          <a:bodyPr/>
          <a:lstStyle>
            <a:lvl1pPr>
              <a:defRPr/>
            </a:lvl1pPr>
          </a:lstStyle>
          <a:p>
            <a:pPr>
              <a:defRPr/>
            </a:pPr>
            <a:fld id="{6B93DD31-2D2E-4EE8-8533-3E1EE2B419C6}"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612648" y="1600200"/>
            <a:ext cx="8153400" cy="4495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E6B2C8AA-8A38-4A59-B218-F788BAEB68B2}" type="datetimeFigureOut">
              <a:rPr lang="en-US">
                <a:solidFill>
                  <a:srgbClr val="775F55"/>
                </a:solidFill>
              </a:rPr>
            </a:fld>
            <a:endParaRPr lang="en-US" dirty="0">
              <a:solidFill>
                <a:srgbClr val="775F55"/>
              </a:solidFill>
            </a:endParaRPr>
          </a:p>
        </p:txBody>
      </p:sp>
      <p:sp>
        <p:nvSpPr>
          <p:cNvPr id="5" name="页脚占位符 2"/>
          <p:cNvSpPr>
            <a:spLocks noGrp="1"/>
          </p:cNvSpPr>
          <p:nvPr>
            <p:ph type="ftr" sz="quarter" idx="11"/>
          </p:nvPr>
        </p:nvSpPr>
        <p:spPr/>
        <p:txBody>
          <a:bodyPr/>
          <a:lstStyle>
            <a:lvl1pPr>
              <a:defRPr/>
            </a:lvl1pPr>
          </a:lstStyle>
          <a:p>
            <a:pPr>
              <a:defRPr/>
            </a:pPr>
            <a:r>
              <a:rPr lang="en-US" altLang="zh-CN">
                <a:solidFill>
                  <a:srgbClr val="775F55"/>
                </a:solidFill>
              </a:rPr>
              <a:t> chapter__0</a:t>
            </a:r>
            <a:endParaRPr lang="en-US" altLang="zh-CN">
              <a:solidFill>
                <a:srgbClr val="775F55"/>
              </a:solidFill>
            </a:endParaRPr>
          </a:p>
        </p:txBody>
      </p:sp>
      <p:sp>
        <p:nvSpPr>
          <p:cNvPr id="6" name="灯片编号占位符 22"/>
          <p:cNvSpPr>
            <a:spLocks noGrp="1"/>
          </p:cNvSpPr>
          <p:nvPr>
            <p:ph type="sldNum" sz="quarter" idx="12"/>
          </p:nvPr>
        </p:nvSpPr>
        <p:spPr/>
        <p:txBody>
          <a:bodyPr/>
          <a:lstStyle>
            <a:lvl1pPr>
              <a:defRPr/>
            </a:lvl1pPr>
          </a:lstStyle>
          <a:p>
            <a:pPr>
              <a:defRPr/>
            </a:pPr>
            <a:fld id="{1B67B5D6-BA6A-4615-8B31-EA3ABAA02FD0}"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5" name="矩形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6" name="矩形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3" name="文本占位符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zh-CN" altLang="en-US" smtClean="0"/>
              <a:t>单击此处编辑母版标题样式</a:t>
            </a:r>
            <a:endParaRPr lang="en-US"/>
          </a:p>
        </p:txBody>
      </p:sp>
      <p:sp>
        <p:nvSpPr>
          <p:cNvPr id="7" name="日期占位符 11"/>
          <p:cNvSpPr>
            <a:spLocks noGrp="1"/>
          </p:cNvSpPr>
          <p:nvPr>
            <p:ph type="dt" sz="half" idx="10"/>
          </p:nvPr>
        </p:nvSpPr>
        <p:spPr/>
        <p:txBody>
          <a:bodyPr/>
          <a:lstStyle>
            <a:lvl1pPr>
              <a:defRPr/>
            </a:lvl1pPr>
          </a:lstStyle>
          <a:p>
            <a:pPr>
              <a:defRPr/>
            </a:pPr>
            <a:fld id="{26D58949-8E2C-473E-A1AD-6A12911ADE58}" type="datetimeFigureOut">
              <a:rPr lang="en-US">
                <a:solidFill>
                  <a:srgbClr val="775F55"/>
                </a:solidFill>
              </a:rPr>
            </a:fld>
            <a:endParaRPr lang="en-US">
              <a:solidFill>
                <a:srgbClr val="775F55"/>
              </a:solidFill>
            </a:endParaRPr>
          </a:p>
        </p:txBody>
      </p:sp>
      <p:sp>
        <p:nvSpPr>
          <p:cNvPr id="8" name="灯片编号占位符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903B4BEF-C79F-420A-9129-B01EBD433D81}" type="slidenum">
              <a:rPr lang="en-US" altLang="zh-CN"/>
            </a:fld>
            <a:endParaRPr lang="en-US" altLang="zh-CN"/>
          </a:p>
        </p:txBody>
      </p:sp>
      <p:sp>
        <p:nvSpPr>
          <p:cNvPr id="9" name="页脚占位符 13"/>
          <p:cNvSpPr>
            <a:spLocks noGrp="1"/>
          </p:cNvSpPr>
          <p:nvPr>
            <p:ph type="ftr" sz="quarter" idx="12"/>
          </p:nvPr>
        </p:nvSpPr>
        <p:spPr/>
        <p:txBody>
          <a:bodyPr/>
          <a:lstStyle>
            <a:lvl1pPr>
              <a:defRPr/>
            </a:lvl1pPr>
          </a:lstStyle>
          <a:p>
            <a:pPr>
              <a:defRPr/>
            </a:pPr>
            <a:r>
              <a:rPr lang="en-US" altLang="zh-CN">
                <a:solidFill>
                  <a:srgbClr val="775F55"/>
                </a:solidFill>
              </a:rPr>
              <a:t> chapter__0</a:t>
            </a:r>
            <a:endParaRPr lang="en-US" altLang="zh-CN">
              <a:solidFill>
                <a:srgbClr val="775F55"/>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609600" y="1589567"/>
            <a:ext cx="38862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内容占位符 10"/>
          <p:cNvSpPr>
            <a:spLocks noGrp="1"/>
          </p:cNvSpPr>
          <p:nvPr>
            <p:ph sz="quarter" idx="2"/>
          </p:nvPr>
        </p:nvSpPr>
        <p:spPr>
          <a:xfrm>
            <a:off x="4844901" y="1589567"/>
            <a:ext cx="38862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7"/>
          <p:cNvSpPr>
            <a:spLocks noGrp="1"/>
          </p:cNvSpPr>
          <p:nvPr>
            <p:ph type="dt" sz="half" idx="10"/>
          </p:nvPr>
        </p:nvSpPr>
        <p:spPr/>
        <p:txBody>
          <a:bodyPr rtlCol="0"/>
          <a:lstStyle>
            <a:lvl1pPr>
              <a:defRPr/>
            </a:lvl1pPr>
          </a:lstStyle>
          <a:p>
            <a:pPr>
              <a:defRPr/>
            </a:pPr>
            <a:fld id="{4676646C-928B-4C24-BC17-C73F0A1EDCDB}" type="datetimeFigureOut">
              <a:rPr lang="en-US">
                <a:solidFill>
                  <a:srgbClr val="775F55"/>
                </a:solidFill>
              </a:rPr>
            </a:fld>
            <a:endParaRPr lang="en-US">
              <a:solidFill>
                <a:srgbClr val="775F55"/>
              </a:solidFill>
            </a:endParaRPr>
          </a:p>
        </p:txBody>
      </p:sp>
      <p:sp>
        <p:nvSpPr>
          <p:cNvPr id="6" name="灯片编号占位符 9"/>
          <p:cNvSpPr>
            <a:spLocks noGrp="1"/>
          </p:cNvSpPr>
          <p:nvPr>
            <p:ph type="sldNum" sz="quarter" idx="11"/>
          </p:nvPr>
        </p:nvSpPr>
        <p:spPr/>
        <p:txBody>
          <a:bodyPr rtlCol="0"/>
          <a:lstStyle>
            <a:lvl1pPr>
              <a:defRPr/>
            </a:lvl1pPr>
          </a:lstStyle>
          <a:p>
            <a:pPr>
              <a:defRPr/>
            </a:pPr>
            <a:fld id="{369AE5ED-B225-47DD-8AD5-498F9E35D21E}" type="slidenum">
              <a:rPr lang="en-US" altLang="zh-CN"/>
            </a:fld>
            <a:endParaRPr lang="en-US" altLang="zh-CN"/>
          </a:p>
        </p:txBody>
      </p:sp>
      <p:sp>
        <p:nvSpPr>
          <p:cNvPr id="7" name="页脚占位符 11"/>
          <p:cNvSpPr>
            <a:spLocks noGrp="1"/>
          </p:cNvSpPr>
          <p:nvPr>
            <p:ph type="ftr" sz="quarter" idx="12"/>
          </p:nvPr>
        </p:nvSpPr>
        <p:spPr/>
        <p:txBody>
          <a:bodyPr rtlCol="0"/>
          <a:lstStyle>
            <a:lvl1pPr>
              <a:defRPr/>
            </a:lvl1pPr>
          </a:lstStyle>
          <a:p>
            <a:pPr>
              <a:defRPr/>
            </a:pPr>
            <a:r>
              <a:rPr lang="en-US" altLang="zh-CN">
                <a:solidFill>
                  <a:srgbClr val="775F55"/>
                </a:solidFill>
              </a:rPr>
              <a:t> chapter__0</a:t>
            </a:r>
            <a:endParaRPr lang="en-US" altLang="zh-CN">
              <a:solidFill>
                <a:srgbClr val="775F55"/>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lstStyle>
            <a:lvl1pPr>
              <a:defRPr/>
            </a:lvl1pPr>
          </a:lstStyle>
          <a:p>
            <a:r>
              <a:rPr lang="zh-CN" altLang="en-US" smtClean="0"/>
              <a:t>单击此处编辑母版标题样式</a:t>
            </a:r>
            <a:endParaRPr lang="en-US"/>
          </a:p>
        </p:txBody>
      </p:sp>
      <p:sp>
        <p:nvSpPr>
          <p:cNvPr id="11" name="内容占位符 10"/>
          <p:cNvSpPr>
            <a:spLocks noGrp="1"/>
          </p:cNvSpPr>
          <p:nvPr>
            <p:ph sz="quarter" idx="2"/>
          </p:nvPr>
        </p:nvSpPr>
        <p:spPr>
          <a:xfrm>
            <a:off x="609600" y="2438400"/>
            <a:ext cx="3886200" cy="3581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内容占位符 12"/>
          <p:cNvSpPr>
            <a:spLocks noGrp="1"/>
          </p:cNvSpPr>
          <p:nvPr>
            <p:ph sz="quarter" idx="4"/>
          </p:nvPr>
        </p:nvSpPr>
        <p:spPr>
          <a:xfrm>
            <a:off x="4800600" y="2438400"/>
            <a:ext cx="3886200" cy="3581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endParaRPr lang="zh-CN" altLang="en-US" smtClean="0"/>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endParaRPr lang="zh-CN" altLang="en-US" smtClean="0"/>
          </a:p>
        </p:txBody>
      </p:sp>
      <p:sp>
        <p:nvSpPr>
          <p:cNvPr id="7" name="日期占位符 9"/>
          <p:cNvSpPr>
            <a:spLocks noGrp="1"/>
          </p:cNvSpPr>
          <p:nvPr>
            <p:ph type="dt" sz="half" idx="10"/>
          </p:nvPr>
        </p:nvSpPr>
        <p:spPr/>
        <p:txBody>
          <a:bodyPr rtlCol="0"/>
          <a:lstStyle>
            <a:lvl1pPr>
              <a:defRPr/>
            </a:lvl1pPr>
          </a:lstStyle>
          <a:p>
            <a:pPr>
              <a:defRPr/>
            </a:pPr>
            <a:fld id="{4BFD076C-FDA1-4DF8-96EC-29735400B93B}" type="datetimeFigureOut">
              <a:rPr lang="en-US">
                <a:solidFill>
                  <a:srgbClr val="775F55"/>
                </a:solidFill>
              </a:rPr>
            </a:fld>
            <a:endParaRPr lang="en-US">
              <a:solidFill>
                <a:srgbClr val="775F55"/>
              </a:solidFill>
            </a:endParaRPr>
          </a:p>
        </p:txBody>
      </p:sp>
      <p:sp>
        <p:nvSpPr>
          <p:cNvPr id="8" name="灯片编号占位符 11"/>
          <p:cNvSpPr>
            <a:spLocks noGrp="1"/>
          </p:cNvSpPr>
          <p:nvPr>
            <p:ph type="sldNum" sz="quarter" idx="11"/>
          </p:nvPr>
        </p:nvSpPr>
        <p:spPr/>
        <p:txBody>
          <a:bodyPr rtlCol="0"/>
          <a:lstStyle>
            <a:lvl1pPr>
              <a:defRPr/>
            </a:lvl1pPr>
          </a:lstStyle>
          <a:p>
            <a:pPr>
              <a:defRPr/>
            </a:pPr>
            <a:fld id="{CD09D9B1-3335-4FDE-8FE9-90A1609B5218}" type="slidenum">
              <a:rPr lang="en-US" altLang="zh-CN"/>
            </a:fld>
            <a:endParaRPr lang="en-US" altLang="zh-CN"/>
          </a:p>
        </p:txBody>
      </p:sp>
      <p:sp>
        <p:nvSpPr>
          <p:cNvPr id="9" name="页脚占位符 13"/>
          <p:cNvSpPr>
            <a:spLocks noGrp="1"/>
          </p:cNvSpPr>
          <p:nvPr>
            <p:ph type="ftr" sz="quarter" idx="12"/>
          </p:nvPr>
        </p:nvSpPr>
        <p:spPr/>
        <p:txBody>
          <a:bodyPr rtlCol="0"/>
          <a:lstStyle>
            <a:lvl1pPr>
              <a:defRPr/>
            </a:lvl1pPr>
          </a:lstStyle>
          <a:p>
            <a:pPr>
              <a:defRPr/>
            </a:pPr>
            <a:r>
              <a:rPr lang="en-US" altLang="zh-CN">
                <a:solidFill>
                  <a:srgbClr val="775F55"/>
                </a:solidFill>
              </a:rPr>
              <a:t> chapter__0</a:t>
            </a:r>
            <a:endParaRPr lang="en-US" altLang="zh-CN">
              <a:solidFill>
                <a:srgbClr val="775F55"/>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13"/>
          <p:cNvSpPr>
            <a:spLocks noGrp="1"/>
          </p:cNvSpPr>
          <p:nvPr>
            <p:ph type="dt" sz="half" idx="10"/>
          </p:nvPr>
        </p:nvSpPr>
        <p:spPr/>
        <p:txBody>
          <a:bodyPr/>
          <a:lstStyle>
            <a:lvl1pPr>
              <a:defRPr/>
            </a:lvl1pPr>
          </a:lstStyle>
          <a:p>
            <a:pPr>
              <a:defRPr/>
            </a:pPr>
            <a:fld id="{4AD74144-2ED9-4AAB-9670-30B0DA328CFC}" type="datetimeFigureOut">
              <a:rPr lang="en-US">
                <a:solidFill>
                  <a:srgbClr val="775F55"/>
                </a:solidFill>
              </a:rPr>
            </a:fld>
            <a:endParaRPr lang="en-US" dirty="0">
              <a:solidFill>
                <a:srgbClr val="775F55"/>
              </a:solidFill>
            </a:endParaRPr>
          </a:p>
        </p:txBody>
      </p:sp>
      <p:sp>
        <p:nvSpPr>
          <p:cNvPr id="4" name="页脚占位符 2"/>
          <p:cNvSpPr>
            <a:spLocks noGrp="1"/>
          </p:cNvSpPr>
          <p:nvPr>
            <p:ph type="ftr" sz="quarter" idx="11"/>
          </p:nvPr>
        </p:nvSpPr>
        <p:spPr/>
        <p:txBody>
          <a:bodyPr/>
          <a:lstStyle>
            <a:lvl1pPr>
              <a:defRPr/>
            </a:lvl1pPr>
          </a:lstStyle>
          <a:p>
            <a:pPr>
              <a:defRPr/>
            </a:pPr>
            <a:r>
              <a:rPr lang="en-US" altLang="zh-CN">
                <a:solidFill>
                  <a:srgbClr val="775F55"/>
                </a:solidFill>
              </a:rPr>
              <a:t> chapter__0</a:t>
            </a:r>
            <a:endParaRPr lang="en-US" altLang="zh-CN">
              <a:solidFill>
                <a:srgbClr val="775F55"/>
              </a:solidFill>
            </a:endParaRPr>
          </a:p>
        </p:txBody>
      </p:sp>
      <p:sp>
        <p:nvSpPr>
          <p:cNvPr id="5" name="灯片编号占位符 22"/>
          <p:cNvSpPr>
            <a:spLocks noGrp="1"/>
          </p:cNvSpPr>
          <p:nvPr>
            <p:ph type="sldNum" sz="quarter" idx="12"/>
          </p:nvPr>
        </p:nvSpPr>
        <p:spPr/>
        <p:txBody>
          <a:bodyPr/>
          <a:lstStyle>
            <a:lvl1pPr>
              <a:defRPr/>
            </a:lvl1pPr>
          </a:lstStyle>
          <a:p>
            <a:pPr>
              <a:defRPr/>
            </a:pPr>
            <a:fld id="{3EEC8B32-5A55-443F-B8B7-F862BABE260E}"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E9FDA855-33AA-45C2-A68F-64226FEBF807}" type="datetimeFigureOut">
              <a:rPr lang="en-US">
                <a:solidFill>
                  <a:srgbClr val="775F55"/>
                </a:solidFill>
              </a:rPr>
            </a:fld>
            <a:endParaRPr lang="en-US">
              <a:solidFill>
                <a:srgbClr val="775F55"/>
              </a:solidFill>
            </a:endParaRPr>
          </a:p>
        </p:txBody>
      </p:sp>
      <p:sp>
        <p:nvSpPr>
          <p:cNvPr id="3" name="页脚占位符 2"/>
          <p:cNvSpPr>
            <a:spLocks noGrp="1"/>
          </p:cNvSpPr>
          <p:nvPr>
            <p:ph type="ftr" sz="quarter" idx="11"/>
          </p:nvPr>
        </p:nvSpPr>
        <p:spPr/>
        <p:txBody>
          <a:bodyPr/>
          <a:lstStyle>
            <a:lvl1pPr>
              <a:defRPr/>
            </a:lvl1pPr>
          </a:lstStyle>
          <a:p>
            <a:pPr>
              <a:defRPr/>
            </a:pPr>
            <a:r>
              <a:rPr lang="en-US" altLang="zh-CN">
                <a:solidFill>
                  <a:srgbClr val="775F55"/>
                </a:solidFill>
              </a:rPr>
              <a:t> chapter__0</a:t>
            </a:r>
            <a:endParaRPr lang="en-US" altLang="zh-CN">
              <a:solidFill>
                <a:srgbClr val="775F55"/>
              </a:solidFill>
            </a:endParaRPr>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4AB770D4-A083-48CD-973E-F244DA87709A}" type="slidenum">
              <a:rPr lang="en-US" altLang="zh-CN">
                <a:solidFill>
                  <a:srgbClr val="775F55"/>
                </a:solidFill>
              </a:rPr>
            </a:fld>
            <a:endParaRPr lang="en-US" altLang="zh-CN">
              <a:solidFill>
                <a:srgbClr val="775F55"/>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lstStyle>
            <a:lvl1pPr algn="l">
              <a:buNone/>
              <a:defRPr sz="4400" b="0"/>
            </a:lvl1pPr>
          </a:lstStyle>
          <a:p>
            <a:r>
              <a:rPr lang="zh-CN" altLang="en-US" smtClean="0"/>
              <a:t>单击此处编辑母版标题样式</a:t>
            </a:r>
            <a:endParaRPr 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9" name="内容占位符 8"/>
          <p:cNvSpPr>
            <a:spLocks noGrp="1"/>
          </p:cNvSpPr>
          <p:nvPr>
            <p:ph sz="quarter" idx="1"/>
          </p:nvPr>
        </p:nvSpPr>
        <p:spPr>
          <a:xfrm>
            <a:off x="2362200" y="1752600"/>
            <a:ext cx="6400800" cy="4419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fld id="{E174CA9D-11E0-4935-9471-74711E57109E}" type="datetimeFigureOut">
              <a:rPr lang="en-US">
                <a:solidFill>
                  <a:srgbClr val="775F55"/>
                </a:solidFill>
              </a:rPr>
            </a:fld>
            <a:endParaRPr lang="en-US" dirty="0">
              <a:solidFill>
                <a:srgbClr val="775F55"/>
              </a:solidFill>
            </a:endParaRPr>
          </a:p>
        </p:txBody>
      </p:sp>
      <p:sp>
        <p:nvSpPr>
          <p:cNvPr id="6" name="页脚占位符 2"/>
          <p:cNvSpPr>
            <a:spLocks noGrp="1"/>
          </p:cNvSpPr>
          <p:nvPr>
            <p:ph type="ftr" sz="quarter" idx="11"/>
          </p:nvPr>
        </p:nvSpPr>
        <p:spPr/>
        <p:txBody>
          <a:bodyPr/>
          <a:lstStyle>
            <a:lvl1pPr>
              <a:defRPr/>
            </a:lvl1pPr>
          </a:lstStyle>
          <a:p>
            <a:pPr>
              <a:defRPr/>
            </a:pPr>
            <a:r>
              <a:rPr lang="en-US" altLang="zh-CN">
                <a:solidFill>
                  <a:srgbClr val="775F55"/>
                </a:solidFill>
              </a:rPr>
              <a:t> chapter__0</a:t>
            </a:r>
            <a:endParaRPr lang="en-US" altLang="zh-CN">
              <a:solidFill>
                <a:srgbClr val="775F55"/>
              </a:solidFill>
            </a:endParaRPr>
          </a:p>
        </p:txBody>
      </p:sp>
      <p:sp>
        <p:nvSpPr>
          <p:cNvPr id="7" name="灯片编号占位符 22"/>
          <p:cNvSpPr>
            <a:spLocks noGrp="1"/>
          </p:cNvSpPr>
          <p:nvPr>
            <p:ph type="sldNum" sz="quarter" idx="12"/>
          </p:nvPr>
        </p:nvSpPr>
        <p:spPr/>
        <p:txBody>
          <a:bodyPr/>
          <a:lstStyle>
            <a:lvl1pPr>
              <a:defRPr/>
            </a:lvl1pPr>
          </a:lstStyle>
          <a:p>
            <a:pPr>
              <a:defRPr/>
            </a:pPr>
            <a:fld id="{3F5A4D30-2732-45F5-9253-5DCA7C157507}"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6" name="矩形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7" name="矩形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8" name="矩形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endParaRPr lang="zh-CN" altLang="en-US" smtClean="0"/>
          </a:p>
        </p:txBody>
      </p:sp>
      <p:sp>
        <p:nvSpPr>
          <p:cNvPr id="2" name="标题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zh-CN" altLang="en-US" smtClean="0"/>
              <a:t>单击此处编辑母版标题样式</a:t>
            </a:r>
            <a:endParaRPr 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11"/>
          <p:cNvSpPr>
            <a:spLocks noGrp="1"/>
          </p:cNvSpPr>
          <p:nvPr>
            <p:ph type="dt" sz="half" idx="10"/>
          </p:nvPr>
        </p:nvSpPr>
        <p:spPr>
          <a:xfrm>
            <a:off x="6248400" y="6248400"/>
            <a:ext cx="2667000" cy="365125"/>
          </a:xfrm>
        </p:spPr>
        <p:txBody>
          <a:bodyPr rtlCol="0"/>
          <a:lstStyle>
            <a:lvl1pPr>
              <a:defRPr/>
            </a:lvl1pPr>
          </a:lstStyle>
          <a:p>
            <a:pPr>
              <a:defRPr/>
            </a:pPr>
            <a:fld id="{4D2CE9B4-BE52-4B72-A447-EB3A213C3EEE}" type="datetimeFigureOut">
              <a:rPr lang="en-US">
                <a:solidFill>
                  <a:srgbClr val="775F55"/>
                </a:solidFill>
              </a:rPr>
            </a:fld>
            <a:endParaRPr lang="en-US">
              <a:solidFill>
                <a:srgbClr val="775F55"/>
              </a:solidFill>
            </a:endParaRPr>
          </a:p>
        </p:txBody>
      </p:sp>
      <p:sp>
        <p:nvSpPr>
          <p:cNvPr id="10" name="灯片编号占位符 12"/>
          <p:cNvSpPr>
            <a:spLocks noGrp="1"/>
          </p:cNvSpPr>
          <p:nvPr>
            <p:ph type="sldNum" sz="quarter" idx="11"/>
          </p:nvPr>
        </p:nvSpPr>
        <p:spPr>
          <a:xfrm>
            <a:off x="0" y="4667250"/>
            <a:ext cx="1447800" cy="663575"/>
          </a:xfrm>
        </p:spPr>
        <p:txBody>
          <a:bodyPr rtlCol="0"/>
          <a:lstStyle>
            <a:lvl1pPr>
              <a:defRPr sz="2800"/>
            </a:lvl1pPr>
          </a:lstStyle>
          <a:p>
            <a:pPr>
              <a:defRPr/>
            </a:pPr>
            <a:fld id="{23944EAB-88E5-40A3-89E8-A0C579EC15AA}" type="slidenum">
              <a:rPr lang="en-US" altLang="zh-CN"/>
            </a:fld>
            <a:endParaRPr lang="en-US" altLang="zh-CN"/>
          </a:p>
        </p:txBody>
      </p:sp>
      <p:sp>
        <p:nvSpPr>
          <p:cNvPr id="11" name="页脚占位符 13"/>
          <p:cNvSpPr>
            <a:spLocks noGrp="1"/>
          </p:cNvSpPr>
          <p:nvPr>
            <p:ph type="ftr" sz="quarter" idx="12"/>
          </p:nvPr>
        </p:nvSpPr>
        <p:spPr>
          <a:xfrm>
            <a:off x="1600200" y="6248400"/>
            <a:ext cx="4572000" cy="365125"/>
          </a:xfrm>
        </p:spPr>
        <p:txBody>
          <a:bodyPr rtlCol="0"/>
          <a:lstStyle>
            <a:lvl1pPr>
              <a:defRPr/>
            </a:lvl1pPr>
          </a:lstStyle>
          <a:p>
            <a:pPr>
              <a:defRPr/>
            </a:pPr>
            <a:r>
              <a:rPr lang="en-US" altLang="zh-CN">
                <a:solidFill>
                  <a:srgbClr val="775F55"/>
                </a:solidFill>
              </a:rPr>
              <a:t> chapter__0</a:t>
            </a:r>
            <a:endParaRPr lang="en-US" altLang="zh-CN">
              <a:solidFill>
                <a:srgbClr val="775F55"/>
              </a:solidFill>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altLang="zh-CN" smtClean="0"/>
          </a:p>
        </p:txBody>
      </p:sp>
      <p:sp>
        <p:nvSpPr>
          <p:cNvPr id="1027" name="文本占位符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ltLang="zh-CN" smtClean="0"/>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fontAlgn="base">
              <a:spcBef>
                <a:spcPct val="0"/>
              </a:spcBef>
              <a:spcAft>
                <a:spcPct val="0"/>
              </a:spcAft>
              <a:defRPr/>
            </a:pPr>
            <a:fld id="{3147F5EA-FBAF-489C-BCA9-D32AA5A45836}" type="datetimeFigureOut">
              <a:rPr lang="en-US">
                <a:solidFill>
                  <a:srgbClr val="775F55"/>
                </a:solidFill>
                <a:latin typeface="Arial Narrow" panose="020B0606020202030204" pitchFamily="34" charset="0"/>
                <a:ea typeface="宋体" panose="02010600030101010101" pitchFamily="2" charset="-122"/>
              </a:rPr>
            </a:fld>
            <a:endParaRPr lang="en-US" dirty="0">
              <a:solidFill>
                <a:srgbClr val="775F55"/>
              </a:solidFill>
              <a:latin typeface="Arial Narrow" panose="020B0606020202030204" pitchFamily="34" charset="0"/>
              <a:ea typeface="宋体" panose="02010600030101010101" pitchFamily="2" charset="-122"/>
            </a:endParaRPr>
          </a:p>
        </p:txBody>
      </p:sp>
      <p:sp>
        <p:nvSpPr>
          <p:cNvPr id="3" name="页脚占位符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defRPr>
            </a:lvl1pPr>
          </a:lstStyle>
          <a:p>
            <a:pPr fontAlgn="base">
              <a:spcBef>
                <a:spcPct val="0"/>
              </a:spcBef>
              <a:spcAft>
                <a:spcPct val="0"/>
              </a:spcAft>
              <a:defRPr/>
            </a:pPr>
            <a:r>
              <a:rPr lang="en-US" altLang="zh-CN">
                <a:solidFill>
                  <a:srgbClr val="775F55"/>
                </a:solidFill>
                <a:latin typeface="Arial Narrow" panose="020B0606020202030204" pitchFamily="34" charset="0"/>
                <a:ea typeface="宋体" panose="02010600030101010101" pitchFamily="2" charset="-122"/>
              </a:rPr>
              <a:t> chapter__0</a:t>
            </a:r>
            <a:endParaRPr lang="en-US" altLang="zh-CN">
              <a:solidFill>
                <a:srgbClr val="775F55"/>
              </a:solidFill>
              <a:latin typeface="Arial Narrow" panose="020B0606020202030204" pitchFamily="34" charset="0"/>
              <a:ea typeface="宋体" panose="02010600030101010101" pitchFamily="2" charset="-122"/>
            </a:endParaRPr>
          </a:p>
        </p:txBody>
      </p:sp>
      <p:sp>
        <p:nvSpPr>
          <p:cNvPr id="7" name="矩形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8" name="矩形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9" name="矩形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23" name="灯片编号占位符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fontAlgn="base">
              <a:spcBef>
                <a:spcPct val="0"/>
              </a:spcBef>
              <a:spcAft>
                <a:spcPct val="0"/>
              </a:spcAft>
              <a:defRPr/>
            </a:pPr>
            <a:fld id="{D8DBA4EA-ACAB-494A-A144-EB6A3C97B006}" type="slidenum">
              <a:rPr lang="en-US" altLang="zh-CN">
                <a:latin typeface="Arial Narrow" panose="020B0606020202030204" pitchFamily="34" charset="0"/>
                <a:ea typeface="宋体" panose="02010600030101010101" pitchFamily="2" charset="-122"/>
              </a:rPr>
            </a:fld>
            <a:endParaRPr lang="en-US" altLang="zh-CN">
              <a:latin typeface="Arial Narrow" panose="020B0606020202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defRPr>
      </a:lvl2pPr>
      <a:lvl3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defRPr>
      </a:lvl3pPr>
      <a:lvl4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defRPr>
      </a:lvl4pPr>
      <a:lvl5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defRPr>
      </a:lvl5pPr>
      <a:lvl6pPr marL="4572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defRPr>
      </a:lvl6pPr>
      <a:lvl7pPr marL="9144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defRPr>
      </a:lvl7pPr>
      <a:lvl8pPr marL="13716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defRPr>
      </a:lvl8pPr>
      <a:lvl9pPr marL="18288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defRPr>
      </a:lvl9pPr>
    </p:titleStyle>
    <p:body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11.emf"/><Relationship Id="rId3" Type="http://schemas.openxmlformats.org/officeDocument/2006/relationships/oleObject" Target="../embeddings/oleObject3.bin"/><Relationship Id="rId2" Type="http://schemas.openxmlformats.org/officeDocument/2006/relationships/image" Target="../media/image10.emf"/><Relationship Id="rId1"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GIF"/></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98725" y="2750820"/>
            <a:ext cx="4145915" cy="990600"/>
          </a:xfrm>
        </p:spPr>
        <p:txBody>
          <a:bodyPr/>
          <a:lstStyle/>
          <a:p>
            <a:r>
              <a:rPr lang="zh-CN" altLang="en-US" b="1" dirty="0" smtClean="0">
                <a:solidFill>
                  <a:srgbClr val="0000FF"/>
                </a:solidFill>
              </a:rPr>
              <a:t>软 件 工 程</a:t>
            </a:r>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solidFill>
                  <a:srgbClr val="775F55"/>
                </a:solidFill>
              </a:rPr>
              <a:t> chapter__1</a:t>
            </a:r>
            <a:endParaRPr lang="en-US" altLang="zh-CN" dirty="0">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
        <p:nvSpPr>
          <p:cNvPr id="6" name="Rectangle 3"/>
          <p:cNvSpPr txBox="1">
            <a:spLocks noChangeArrowheads="1"/>
          </p:cNvSpPr>
          <p:nvPr/>
        </p:nvSpPr>
        <p:spPr bwMode="auto">
          <a:xfrm>
            <a:off x="3923928" y="5301208"/>
            <a:ext cx="504190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eaLnBrk="1" hangingPunct="1">
              <a:lnSpc>
                <a:spcPct val="80000"/>
              </a:lnSpc>
            </a:pPr>
            <a:r>
              <a:rPr lang="zh-CN" altLang="en-US" sz="2400" b="1" smtClean="0"/>
              <a:t> 贾志燕</a:t>
            </a:r>
            <a:endParaRPr lang="en-US" altLang="zh-CN" sz="2400" b="1" smtClean="0"/>
          </a:p>
          <a:p>
            <a:pPr eaLnBrk="1" hangingPunct="1">
              <a:lnSpc>
                <a:spcPct val="80000"/>
              </a:lnSpc>
            </a:pPr>
            <a:r>
              <a:rPr lang="en-US" altLang="zh-CN" sz="2400" b="1" smtClean="0"/>
              <a:t>E-mail:34699790@qq.com</a:t>
            </a:r>
            <a:endParaRPr lang="en-US" altLang="zh-CN" sz="2400" b="1" smtClean="0"/>
          </a:p>
          <a:p>
            <a:pPr eaLnBrk="1" hangingPunct="1">
              <a:lnSpc>
                <a:spcPct val="80000"/>
              </a:lnSpc>
            </a:pPr>
            <a:r>
              <a:rPr lang="en-US" altLang="zh-CN" sz="2400" b="1" smtClean="0"/>
              <a:t>Tel</a:t>
            </a:r>
            <a:r>
              <a:rPr lang="zh-CN" altLang="en-US" sz="2400" b="1" smtClean="0"/>
              <a:t>：</a:t>
            </a:r>
            <a:r>
              <a:rPr lang="en-US" altLang="zh-CN" sz="2400" b="1" smtClean="0"/>
              <a:t>13803453278</a:t>
            </a:r>
            <a:endParaRPr lang="en-US" altLang="zh-CN" sz="2400" b="1" smtClean="0"/>
          </a:p>
          <a:p>
            <a:pPr eaLnBrk="1" hangingPunct="1">
              <a:lnSpc>
                <a:spcPct val="80000"/>
              </a:lnSpc>
            </a:pPr>
            <a:endParaRPr lang="en-US" altLang="zh-CN" sz="24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12648" y="516632"/>
            <a:ext cx="5327504" cy="536104"/>
          </a:xfrm>
        </p:spPr>
        <p:txBody>
          <a:bodyPr/>
          <a:lstStyle/>
          <a:p>
            <a:r>
              <a:rPr lang="en-US" altLang="zh-CN" b="1" dirty="0">
                <a:latin typeface="黑体" panose="02010609060101010101" pitchFamily="49" charset="-122"/>
                <a:ea typeface="黑体" panose="02010609060101010101" pitchFamily="49" charset="-122"/>
              </a:rPr>
              <a:t>1.1</a:t>
            </a:r>
            <a:r>
              <a:rPr lang="zh-CN" altLang="en-US" b="1" dirty="0">
                <a:latin typeface="黑体" panose="02010609060101010101" pitchFamily="49" charset="-122"/>
                <a:ea typeface="黑体" panose="02010609060101010101" pitchFamily="49" charset="-122"/>
              </a:rPr>
              <a:t>软件危机</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p:txBody>
          <a:bodyPr/>
          <a:lstStyle/>
          <a:p>
            <a:pPr marL="571500" indent="-571500" eaLnBrk="1" hangingPunct="1">
              <a:buNone/>
            </a:pPr>
            <a:r>
              <a:rPr lang="zh-CN" altLang="en-US" sz="2400" b="1" dirty="0" smtClean="0">
                <a:solidFill>
                  <a:srgbClr val="0000FF"/>
                </a:solidFill>
              </a:rPr>
              <a:t>软件危机的典型表现</a:t>
            </a:r>
            <a:r>
              <a:rPr lang="zh-CN" altLang="en-US" sz="2400" b="1" dirty="0" smtClean="0">
                <a:solidFill>
                  <a:schemeClr val="tx2"/>
                </a:solidFill>
              </a:rPr>
              <a:t>：</a:t>
            </a:r>
            <a:endParaRPr lang="zh-CN" altLang="en-US" sz="2400" b="1" dirty="0" smtClean="0">
              <a:solidFill>
                <a:schemeClr val="tx2"/>
              </a:solidFill>
            </a:endParaRPr>
          </a:p>
          <a:p>
            <a:pPr marL="571500" indent="-571500" eaLnBrk="1" hangingPunct="1">
              <a:buNone/>
            </a:pPr>
            <a:r>
              <a:rPr lang="zh-CN" altLang="en-US" sz="2400" b="1" dirty="0" smtClean="0"/>
              <a:t>（</a:t>
            </a:r>
            <a:r>
              <a:rPr lang="en-US" altLang="zh-CN" sz="2400" b="1" dirty="0" smtClean="0"/>
              <a:t>1</a:t>
            </a:r>
            <a:r>
              <a:rPr lang="zh-CN" altLang="en-US" sz="2400" b="1" dirty="0" smtClean="0"/>
              <a:t>）对软件开发成本和进度的估计常常很不准确；</a:t>
            </a:r>
            <a:endParaRPr lang="en-US" altLang="zh-CN" sz="2400" b="1" dirty="0" smtClean="0"/>
          </a:p>
          <a:p>
            <a:pPr marL="571500" indent="-571500" eaLnBrk="1" hangingPunct="1">
              <a:buNone/>
            </a:pPr>
            <a:r>
              <a:rPr lang="zh-CN" altLang="en-US" sz="2400" b="1" dirty="0" smtClean="0"/>
              <a:t>（</a:t>
            </a:r>
            <a:r>
              <a:rPr lang="en-US" altLang="zh-CN" sz="2400" b="1" dirty="0" smtClean="0"/>
              <a:t>2</a:t>
            </a:r>
            <a:r>
              <a:rPr lang="zh-CN" altLang="en-US" sz="2400" b="1" dirty="0" smtClean="0"/>
              <a:t>）用户对“已完成的”软件系统不满意的现象经常发生；</a:t>
            </a:r>
            <a:endParaRPr lang="zh-CN" altLang="en-US" sz="2400" b="1" dirty="0" smtClean="0"/>
          </a:p>
          <a:p>
            <a:pPr marL="571500" indent="-571500" eaLnBrk="1" hangingPunct="1">
              <a:buNone/>
            </a:pPr>
            <a:r>
              <a:rPr lang="zh-CN" altLang="en-US" sz="2400" b="1" dirty="0" smtClean="0"/>
              <a:t>（</a:t>
            </a:r>
            <a:r>
              <a:rPr lang="en-US" altLang="zh-CN" sz="2400" b="1" dirty="0" smtClean="0"/>
              <a:t>3</a:t>
            </a:r>
            <a:r>
              <a:rPr lang="zh-CN" altLang="en-US" sz="2400" b="1" dirty="0" smtClean="0"/>
              <a:t>）软件产品的质量往往靠不住；</a:t>
            </a:r>
            <a:endParaRPr lang="zh-CN" altLang="en-US" sz="2400" b="1" dirty="0" smtClean="0"/>
          </a:p>
          <a:p>
            <a:pPr marL="571500" indent="-571500" eaLnBrk="1" hangingPunct="1">
              <a:buNone/>
            </a:pPr>
            <a:r>
              <a:rPr lang="zh-CN" altLang="en-US" sz="2400" b="1" dirty="0" smtClean="0"/>
              <a:t>（</a:t>
            </a:r>
            <a:r>
              <a:rPr lang="en-US" altLang="zh-CN" sz="2400" b="1" dirty="0" smtClean="0"/>
              <a:t>4</a:t>
            </a:r>
            <a:r>
              <a:rPr lang="zh-CN" altLang="en-US" sz="2400" b="1" dirty="0" smtClean="0"/>
              <a:t>）软件常常是不可维护的；</a:t>
            </a:r>
            <a:endParaRPr lang="zh-CN" altLang="en-US" sz="2400" b="1" dirty="0" smtClean="0"/>
          </a:p>
          <a:p>
            <a:pPr marL="571500" indent="-571500" eaLnBrk="1" hangingPunct="1">
              <a:buNone/>
            </a:pPr>
            <a:r>
              <a:rPr lang="zh-CN" altLang="en-US" sz="2400" b="1" dirty="0" smtClean="0"/>
              <a:t>（</a:t>
            </a:r>
            <a:r>
              <a:rPr lang="en-US" altLang="zh-CN" sz="2400" b="1" dirty="0" smtClean="0"/>
              <a:t>5</a:t>
            </a:r>
            <a:r>
              <a:rPr lang="zh-CN" altLang="en-US" sz="2400" b="1" dirty="0" smtClean="0"/>
              <a:t>）软件通常没有适当的文档资料；</a:t>
            </a:r>
            <a:r>
              <a:rPr lang="zh-CN" altLang="en-US" sz="2400" b="1" dirty="0" smtClean="0">
                <a:solidFill>
                  <a:srgbClr val="0000FF"/>
                </a:solidFill>
              </a:rPr>
              <a:t>计算机软件不仅仅是程序，还应该有一整套文档资料。</a:t>
            </a:r>
            <a:endParaRPr lang="zh-CN" altLang="en-US" sz="2400" b="1" dirty="0" smtClean="0">
              <a:solidFill>
                <a:srgbClr val="0000FF"/>
              </a:solidFill>
            </a:endParaRPr>
          </a:p>
          <a:p>
            <a:pPr marL="571500" indent="-571500" eaLnBrk="1" hangingPunct="1">
              <a:buNone/>
            </a:pPr>
            <a:r>
              <a:rPr lang="zh-CN" altLang="en-US" sz="2400" b="1" dirty="0" smtClean="0"/>
              <a:t>（</a:t>
            </a:r>
            <a:r>
              <a:rPr lang="en-US" altLang="zh-CN" sz="2400" b="1" dirty="0" smtClean="0"/>
              <a:t>6</a:t>
            </a:r>
            <a:r>
              <a:rPr lang="zh-CN" altLang="en-US" sz="2400" b="1" dirty="0" smtClean="0"/>
              <a:t>）软件成本在计算机系统总成本中所占的比例逐年上升；</a:t>
            </a:r>
            <a:endParaRPr lang="zh-CN" altLang="en-US" sz="2400" b="1" dirty="0" smtClean="0"/>
          </a:p>
          <a:p>
            <a:pPr marL="571500" indent="-571500" eaLnBrk="1" hangingPunct="1">
              <a:buNone/>
            </a:pPr>
            <a:r>
              <a:rPr lang="zh-CN" altLang="en-US" sz="2400" b="1" dirty="0" smtClean="0"/>
              <a:t>（</a:t>
            </a:r>
            <a:r>
              <a:rPr lang="en-US" altLang="zh-CN" sz="2400" b="1" dirty="0" smtClean="0"/>
              <a:t>7</a:t>
            </a:r>
            <a:r>
              <a:rPr lang="zh-CN" altLang="en-US" sz="2400" b="1" dirty="0" smtClean="0"/>
              <a:t>）软件开发生产率提高的速度，远远跟不上计算机应用迅速普及深入的趋势 。</a:t>
            </a:r>
            <a:endParaRPr lang="zh-CN" altLang="en-US" sz="2400" b="1" dirty="0" smtClean="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12648" y="516632"/>
            <a:ext cx="5327504" cy="536104"/>
          </a:xfrm>
        </p:spPr>
        <p:txBody>
          <a:bodyPr/>
          <a:lstStyle/>
          <a:p>
            <a:r>
              <a:rPr lang="en-US" altLang="zh-CN" b="1" dirty="0">
                <a:latin typeface="黑体" panose="02010609060101010101" pitchFamily="49" charset="-122"/>
                <a:ea typeface="黑体" panose="02010609060101010101" pitchFamily="49" charset="-122"/>
              </a:rPr>
              <a:t>1.1</a:t>
            </a:r>
            <a:r>
              <a:rPr lang="zh-CN" altLang="en-US" b="1" dirty="0">
                <a:latin typeface="黑体" panose="02010609060101010101" pitchFamily="49" charset="-122"/>
                <a:ea typeface="黑体" panose="02010609060101010101" pitchFamily="49" charset="-122"/>
              </a:rPr>
              <a:t>软件危机</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p:txBody>
          <a:bodyPr/>
          <a:lstStyle/>
          <a:p>
            <a:r>
              <a:rPr lang="zh-CN" altLang="en-US" b="1" dirty="0" smtClean="0">
                <a:solidFill>
                  <a:srgbClr val="0000FF"/>
                </a:solidFill>
                <a:latin typeface="Times New Roman" panose="02020603050405020304" pitchFamily="18" charset="0"/>
              </a:rPr>
              <a:t>产生软件危机的原因 </a:t>
            </a:r>
            <a:endParaRPr lang="en-US" altLang="zh-CN" b="1" dirty="0" smtClean="0">
              <a:solidFill>
                <a:srgbClr val="0000FF"/>
              </a:solidFill>
              <a:latin typeface="Times New Roman" panose="02020603050405020304" pitchFamily="18" charset="0"/>
            </a:endParaRPr>
          </a:p>
          <a:p>
            <a:pPr marL="320675" lvl="1" indent="0"/>
            <a:r>
              <a:rPr lang="zh-CN" altLang="en-US" b="1" dirty="0" smtClean="0"/>
              <a:t>与软件本身的特点有关</a:t>
            </a:r>
            <a:endParaRPr lang="zh-CN" altLang="en-US" b="1" dirty="0" smtClean="0"/>
          </a:p>
          <a:p>
            <a:pPr marL="320675" lvl="1" indent="0">
              <a:buNone/>
            </a:pPr>
            <a:r>
              <a:rPr lang="zh-CN" altLang="en-US" b="1" dirty="0" smtClean="0"/>
              <a:t>     软件不同于硬件，它是计算机系统中的</a:t>
            </a:r>
            <a:r>
              <a:rPr lang="zh-CN" altLang="en-US" b="1" dirty="0" smtClean="0">
                <a:solidFill>
                  <a:srgbClr val="0000FF"/>
                </a:solidFill>
              </a:rPr>
              <a:t>逻辑部件</a:t>
            </a:r>
            <a:r>
              <a:rPr lang="zh-CN" altLang="en-US" b="1" dirty="0" smtClean="0"/>
              <a:t>而不是物理部件。</a:t>
            </a:r>
            <a:endParaRPr lang="zh-CN" altLang="en-US" b="1" dirty="0" smtClean="0"/>
          </a:p>
          <a:p>
            <a:pPr marL="320675" lvl="1" indent="0"/>
            <a:r>
              <a:rPr lang="zh-CN" altLang="en-US" b="1" dirty="0" smtClean="0"/>
              <a:t>  与软件开发和维护的</a:t>
            </a:r>
            <a:r>
              <a:rPr lang="zh-CN" altLang="en-US" b="1" dirty="0" smtClean="0">
                <a:solidFill>
                  <a:schemeClr val="tx2"/>
                </a:solidFill>
              </a:rPr>
              <a:t>方法</a:t>
            </a:r>
            <a:r>
              <a:rPr lang="zh-CN" altLang="en-US" b="1" dirty="0" smtClean="0"/>
              <a:t>不正确有关。</a:t>
            </a:r>
            <a:endParaRPr lang="zh-CN" altLang="en-US" b="1" dirty="0" smtClean="0"/>
          </a:p>
          <a:p>
            <a:pPr marL="320675" lvl="1" indent="0"/>
            <a:endParaRPr lang="zh-CN" altLang="en-US" b="1" dirty="0" smtClean="0"/>
          </a:p>
          <a:p>
            <a:pPr marL="320675" lvl="1" indent="0">
              <a:buNone/>
            </a:pPr>
            <a:endParaRPr lang="zh-CN" altLang="en-US" sz="2100" b="1" dirty="0" smtClean="0"/>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516632"/>
            <a:ext cx="5327504" cy="536104"/>
          </a:xfrm>
        </p:spPr>
        <p:txBody>
          <a:bodyPr/>
          <a:lstStyle/>
          <a:p>
            <a:r>
              <a:rPr lang="en-US" altLang="zh-CN" dirty="0" smtClean="0"/>
              <a:t>1.1</a:t>
            </a:r>
            <a:r>
              <a:rPr lang="zh-CN" altLang="en-US" b="1" dirty="0">
                <a:latin typeface="黑体" panose="02010609060101010101" pitchFamily="49" charset="-122"/>
                <a:ea typeface="黑体" panose="02010609060101010101" pitchFamily="49" charset="-122"/>
              </a:rPr>
              <a:t>软件危机</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p:txBody>
          <a:bodyPr/>
          <a:lstStyle/>
          <a:p>
            <a:r>
              <a:rPr lang="zh-CN" altLang="en-US" b="1" dirty="0" smtClean="0">
                <a:solidFill>
                  <a:srgbClr val="0000FF"/>
                </a:solidFill>
                <a:latin typeface="Times New Roman" panose="02020603050405020304" pitchFamily="18" charset="0"/>
              </a:rPr>
              <a:t>消除软件危机的途径</a:t>
            </a:r>
            <a:endParaRPr lang="en-US" altLang="zh-CN" b="1" dirty="0" smtClean="0">
              <a:solidFill>
                <a:srgbClr val="0000FF"/>
              </a:solidFill>
              <a:latin typeface="Times New Roman" panose="02020603050405020304" pitchFamily="18" charset="0"/>
            </a:endParaRPr>
          </a:p>
          <a:p>
            <a:pPr marL="892175" lvl="1" indent="-571500" eaLnBrk="1" hangingPunct="1"/>
            <a:r>
              <a:rPr lang="zh-CN" altLang="en-US" b="1" dirty="0" smtClean="0"/>
              <a:t>对计算机软件有正确的认识。</a:t>
            </a:r>
            <a:endParaRPr lang="zh-CN" altLang="en-US" b="1" dirty="0" smtClean="0"/>
          </a:p>
          <a:p>
            <a:pPr marL="892175" lvl="1" indent="-571500" eaLnBrk="1" hangingPunct="1"/>
            <a:r>
              <a:rPr lang="zh-CN" altLang="en-US" b="1" dirty="0" smtClean="0"/>
              <a:t>认识到软件开发是一种组织良好、管理严密、各类人员协同配合、共同完成的工程项目。</a:t>
            </a:r>
            <a:endParaRPr lang="en-US" altLang="zh-CN" b="1" dirty="0" smtClean="0"/>
          </a:p>
          <a:p>
            <a:pPr marL="892175" lvl="1" indent="-571500" eaLnBrk="1" hangingPunct="1"/>
            <a:r>
              <a:rPr lang="zh-CN" altLang="en-US" b="1" dirty="0" smtClean="0"/>
              <a:t>应该推广使用在实践中总结出来的开发软件的成功</a:t>
            </a:r>
            <a:r>
              <a:rPr lang="zh-CN" altLang="en-US" b="1" dirty="0" smtClean="0">
                <a:solidFill>
                  <a:srgbClr val="0000FF"/>
                </a:solidFill>
              </a:rPr>
              <a:t>技术和方法</a:t>
            </a:r>
            <a:r>
              <a:rPr lang="zh-CN" altLang="en-US" b="1" dirty="0" smtClean="0"/>
              <a:t>，并继续研究探索。</a:t>
            </a:r>
            <a:endParaRPr lang="zh-CN" altLang="en-US" b="1" dirty="0" smtClean="0"/>
          </a:p>
          <a:p>
            <a:pPr marL="892175" lvl="1" indent="-571500" eaLnBrk="1" hangingPunct="1"/>
            <a:r>
              <a:rPr lang="zh-CN" altLang="en-US" b="1" dirty="0" smtClean="0"/>
              <a:t>应该开发和使用</a:t>
            </a:r>
            <a:r>
              <a:rPr lang="zh-CN" altLang="en-US" b="1" dirty="0" smtClean="0">
                <a:solidFill>
                  <a:srgbClr val="0000FF"/>
                </a:solidFill>
              </a:rPr>
              <a:t>更好的软件工具</a:t>
            </a:r>
            <a:r>
              <a:rPr lang="zh-CN" altLang="en-US" b="1" dirty="0" smtClean="0"/>
              <a:t>。</a:t>
            </a:r>
            <a:endParaRPr lang="zh-CN" altLang="en-US" b="1" dirty="0" smtClean="0"/>
          </a:p>
          <a:p>
            <a:pPr marL="892175" lvl="1" indent="-571500" eaLnBrk="1" hangingPunct="1">
              <a:buNone/>
            </a:pPr>
            <a:r>
              <a:rPr lang="zh-CN" altLang="en-US" b="1" dirty="0" smtClean="0"/>
              <a:t>     总之，为了解决软件危机，既要有</a:t>
            </a:r>
            <a:r>
              <a:rPr lang="zh-CN" altLang="en-US" b="1" dirty="0" smtClean="0">
                <a:solidFill>
                  <a:srgbClr val="0000FF"/>
                </a:solidFill>
              </a:rPr>
              <a:t>技术</a:t>
            </a:r>
            <a:r>
              <a:rPr lang="zh-CN" altLang="en-US" b="1" dirty="0" smtClean="0"/>
              <a:t>措施</a:t>
            </a:r>
            <a:r>
              <a:rPr lang="en-US" altLang="zh-CN" b="1" dirty="0" smtClean="0"/>
              <a:t>(</a:t>
            </a:r>
            <a:r>
              <a:rPr lang="zh-CN" altLang="en-US" b="1" dirty="0" smtClean="0"/>
              <a:t>方法和工具、过程</a:t>
            </a:r>
            <a:r>
              <a:rPr lang="en-US" altLang="zh-CN" b="1" dirty="0" smtClean="0"/>
              <a:t>)</a:t>
            </a:r>
            <a:r>
              <a:rPr lang="zh-CN" altLang="en-US" b="1" dirty="0" smtClean="0"/>
              <a:t>，又要有必要的组织</a:t>
            </a:r>
            <a:r>
              <a:rPr lang="zh-CN" altLang="en-US" b="1" dirty="0" smtClean="0">
                <a:solidFill>
                  <a:srgbClr val="0000FF"/>
                </a:solidFill>
              </a:rPr>
              <a:t>管理</a:t>
            </a:r>
            <a:r>
              <a:rPr lang="zh-CN" altLang="en-US" b="1" dirty="0" smtClean="0"/>
              <a:t>措施。</a:t>
            </a:r>
            <a:r>
              <a:rPr lang="zh-CN" altLang="en-US" dirty="0" smtClean="0"/>
              <a:t> </a:t>
            </a:r>
            <a:endParaRPr lang="zh-CN" altLang="en-US" dirty="0" smtClean="0"/>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r>
              <a:rPr lang="zh-CN" altLang="en-US" sz="3600" b="1" dirty="0" smtClean="0"/>
              <a:t>软件工程的概念</a:t>
            </a:r>
            <a:endParaRPr lang="zh-CN" altLang="en-US" sz="3600" b="1"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
        <p:nvSpPr>
          <p:cNvPr id="7" name="Rectangle 3"/>
          <p:cNvSpPr txBox="1">
            <a:spLocks noChangeArrowheads="1"/>
          </p:cNvSpPr>
          <p:nvPr/>
        </p:nvSpPr>
        <p:spPr bwMode="auto">
          <a:xfrm>
            <a:off x="467544" y="2752328"/>
            <a:ext cx="8226496" cy="348498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eaLnBrk="1" hangingPunct="1">
              <a:lnSpc>
                <a:spcPct val="110000"/>
              </a:lnSpc>
              <a:buNone/>
            </a:pPr>
            <a:r>
              <a:rPr lang="zh-CN" altLang="en-US" sz="3200" b="1" dirty="0"/>
              <a:t>软件工程：软件工程学。是用</a:t>
            </a:r>
            <a:r>
              <a:rPr lang="zh-CN" altLang="zh-CN" sz="3200" b="1" dirty="0"/>
              <a:t>工程化的方法</a:t>
            </a:r>
            <a:r>
              <a:rPr lang="zh-CN" altLang="en-US" sz="3200" b="1" dirty="0"/>
              <a:t>指导计算机软件开发和维护的一门工程学科。</a:t>
            </a:r>
            <a:endParaRPr lang="en-US" altLang="zh-CN" sz="3200" b="1" dirty="0"/>
          </a:p>
          <a:p>
            <a:pPr marL="0" indent="0" eaLnBrk="1" hangingPunct="1">
              <a:lnSpc>
                <a:spcPct val="110000"/>
              </a:lnSpc>
              <a:buNone/>
            </a:pPr>
            <a:r>
              <a:rPr lang="en-US" altLang="zh-CN" sz="3200" b="1" dirty="0"/>
              <a:t>     </a:t>
            </a:r>
            <a:r>
              <a:rPr lang="zh-CN" altLang="en-US" sz="3200" b="1" dirty="0"/>
              <a:t>包括</a:t>
            </a:r>
            <a:r>
              <a:rPr lang="zh-CN" altLang="en-US" sz="3200" b="1" dirty="0">
                <a:solidFill>
                  <a:srgbClr val="0033CC"/>
                </a:solidFill>
              </a:rPr>
              <a:t>软件开发技术</a:t>
            </a:r>
            <a:r>
              <a:rPr lang="zh-CN" altLang="en-US" sz="3200" b="1" dirty="0"/>
              <a:t>（过程、方法和工具）与</a:t>
            </a:r>
            <a:r>
              <a:rPr lang="zh-CN" altLang="en-US" sz="3200" b="1" dirty="0">
                <a:solidFill>
                  <a:srgbClr val="0033CC"/>
                </a:solidFill>
              </a:rPr>
              <a:t>软件工程管理</a:t>
            </a:r>
            <a:r>
              <a:rPr lang="zh-CN" altLang="en-US" sz="3200" b="1" dirty="0"/>
              <a:t>。过程（</a:t>
            </a:r>
            <a:r>
              <a:rPr lang="zh-CN" altLang="zh-CN" sz="3200" b="1" dirty="0"/>
              <a:t>框架，模型</a:t>
            </a:r>
            <a:r>
              <a:rPr lang="zh-CN" altLang="en-US" sz="3200" b="1" dirty="0"/>
              <a:t>）是技术中最重要的一个要素 。</a:t>
            </a:r>
            <a:endParaRPr lang="en-US" altLang="zh-CN" sz="3200" b="1" dirty="0"/>
          </a:p>
          <a:p>
            <a:pPr eaLnBrk="1" hangingPunct="1">
              <a:buFont typeface="Monotype Sorts" charset="0"/>
              <a:buNone/>
              <a:defRPr/>
            </a:pPr>
            <a:endParaRPr lang="zh-CN" altLang="en-US" sz="3200" b="1" dirty="0" smtClean="0"/>
          </a:p>
        </p:txBody>
      </p:sp>
      <p:sp>
        <p:nvSpPr>
          <p:cNvPr id="10" name="标题 1"/>
          <p:cNvSpPr>
            <a:spLocks noGrp="1"/>
          </p:cNvSpPr>
          <p:nvPr>
            <p:ph type="title"/>
          </p:nvPr>
        </p:nvSpPr>
        <p:spPr>
          <a:xfrm>
            <a:off x="612648" y="188640"/>
            <a:ext cx="8153400" cy="990600"/>
          </a:xfrm>
        </p:spPr>
        <p:txBody>
          <a:bodyPr/>
          <a:lstStyle/>
          <a:p>
            <a:r>
              <a:rPr lang="en-US" altLang="zh-CN" b="1" dirty="0" smtClean="0">
                <a:latin typeface="黑体" panose="02010609060101010101" pitchFamily="49" charset="-122"/>
                <a:ea typeface="黑体" panose="02010609060101010101" pitchFamily="49" charset="-122"/>
              </a:rPr>
              <a:t>1.2</a:t>
            </a:r>
            <a:r>
              <a:rPr lang="zh-CN" altLang="en-US" b="1" dirty="0" smtClean="0">
                <a:latin typeface="黑体" panose="02010609060101010101" pitchFamily="49" charset="-122"/>
                <a:ea typeface="黑体" panose="02010609060101010101" pitchFamily="49" charset="-122"/>
              </a:rPr>
              <a:t>软件工程</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7487744" cy="896144"/>
          </a:xfrm>
        </p:spPr>
        <p:txBody>
          <a:bodyPr/>
          <a:lstStyle/>
          <a:p>
            <a:r>
              <a:rPr lang="en-US" altLang="zh-CN" b="1" dirty="0" smtClean="0">
                <a:latin typeface="黑体" panose="02010609060101010101" pitchFamily="49" charset="-122"/>
                <a:ea typeface="黑体" panose="02010609060101010101" pitchFamily="49" charset="-122"/>
              </a:rPr>
              <a:t>1.2</a:t>
            </a:r>
            <a:r>
              <a:rPr lang="zh-CN" altLang="en-US" b="1" dirty="0" smtClean="0">
                <a:latin typeface="黑体" panose="02010609060101010101" pitchFamily="49" charset="-122"/>
                <a:ea typeface="黑体" panose="02010609060101010101" pitchFamily="49" charset="-122"/>
              </a:rPr>
              <a:t>软件工程</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p:txBody>
          <a:bodyPr/>
          <a:lstStyle/>
          <a:p>
            <a:pPr>
              <a:lnSpc>
                <a:spcPct val="120000"/>
              </a:lnSpc>
              <a:buNone/>
            </a:pPr>
            <a:r>
              <a:rPr lang="zh-CN" altLang="en-US" sz="2400" b="1" dirty="0" smtClean="0">
                <a:solidFill>
                  <a:srgbClr val="0000FF"/>
                </a:solidFill>
                <a:latin typeface="Times New Roman" panose="02020603050405020304" pitchFamily="18" charset="0"/>
              </a:rPr>
              <a:t>软件工程的代表性定义</a:t>
            </a:r>
            <a:r>
              <a:rPr lang="zh-CN" altLang="en-US" sz="2400" b="1" dirty="0" smtClean="0">
                <a:solidFill>
                  <a:schemeClr val="tx2"/>
                </a:solidFill>
                <a:latin typeface="Times New Roman" panose="02020603050405020304" pitchFamily="18" charset="0"/>
              </a:rPr>
              <a:t>：</a:t>
            </a:r>
            <a:endParaRPr lang="zh-CN" altLang="en-US" sz="2400" b="1" dirty="0" smtClean="0">
              <a:solidFill>
                <a:schemeClr val="tx2"/>
              </a:solidFill>
              <a:latin typeface="Times New Roman" panose="02020603050405020304" pitchFamily="18" charset="0"/>
            </a:endParaRPr>
          </a:p>
          <a:p>
            <a:pPr>
              <a:lnSpc>
                <a:spcPct val="120000"/>
              </a:lnSpc>
            </a:pPr>
            <a:r>
              <a:rPr lang="en-US" altLang="zh-CN" sz="2400" b="1" dirty="0" smtClean="0">
                <a:solidFill>
                  <a:schemeClr val="hlink"/>
                </a:solidFill>
                <a:latin typeface="Times New Roman" panose="02020603050405020304" pitchFamily="18" charset="0"/>
              </a:rPr>
              <a:t>Fritz Bauer</a:t>
            </a:r>
            <a:r>
              <a:rPr lang="zh-CN" altLang="en-US" sz="2400" b="1" dirty="0" smtClean="0">
                <a:solidFill>
                  <a:schemeClr val="hlink"/>
                </a:solidFill>
                <a:latin typeface="Times New Roman" panose="02020603050405020304" pitchFamily="18" charset="0"/>
              </a:rPr>
              <a:t>：</a:t>
            </a:r>
            <a:r>
              <a:rPr lang="zh-CN" altLang="en-US" sz="2400" b="1" dirty="0" smtClean="0">
                <a:latin typeface="Times New Roman" panose="02020603050405020304" pitchFamily="18" charset="0"/>
              </a:rPr>
              <a:t>软件工程是为了经济地获得可靠的和能在实际机器上高效运行的软件而建立和使用的好的</a:t>
            </a:r>
            <a:r>
              <a:rPr lang="zh-CN" altLang="en-US" sz="2400" b="1" dirty="0" smtClean="0">
                <a:solidFill>
                  <a:srgbClr val="0000FF"/>
                </a:solidFill>
                <a:latin typeface="Times New Roman" panose="02020603050405020304" pitchFamily="18" charset="0"/>
              </a:rPr>
              <a:t>工程原则。</a:t>
            </a:r>
            <a:endParaRPr lang="zh-CN" altLang="en-US" sz="2400" b="1" dirty="0" smtClean="0">
              <a:solidFill>
                <a:srgbClr val="0000FF"/>
              </a:solidFill>
              <a:latin typeface="Times New Roman" panose="02020603050405020304" pitchFamily="18" charset="0"/>
            </a:endParaRPr>
          </a:p>
          <a:p>
            <a:pPr>
              <a:lnSpc>
                <a:spcPct val="120000"/>
              </a:lnSpc>
            </a:pPr>
            <a:r>
              <a:rPr lang="en-US" altLang="zh-CN" sz="2400" b="1" dirty="0" smtClean="0">
                <a:solidFill>
                  <a:schemeClr val="hlink"/>
                </a:solidFill>
                <a:latin typeface="Times New Roman" panose="02020603050405020304" pitchFamily="18" charset="0"/>
              </a:rPr>
              <a:t>IEEE</a:t>
            </a:r>
            <a:r>
              <a:rPr lang="zh-CN" altLang="en-US" sz="2400" b="1" dirty="0" smtClean="0">
                <a:solidFill>
                  <a:schemeClr val="hlink"/>
                </a:solidFill>
                <a:latin typeface="Times New Roman" panose="02020603050405020304" pitchFamily="18" charset="0"/>
              </a:rPr>
              <a:t>：</a:t>
            </a:r>
            <a:r>
              <a:rPr lang="zh-CN" altLang="en-US" sz="2400" b="1" dirty="0" smtClean="0">
                <a:latin typeface="Times New Roman" panose="02020603050405020304" pitchFamily="18" charset="0"/>
              </a:rPr>
              <a:t>软件工程是（</a:t>
            </a:r>
            <a:r>
              <a:rPr lang="en-US" altLang="zh-CN" sz="2400" b="1" dirty="0" smtClean="0">
                <a:latin typeface="Times New Roman" panose="02020603050405020304" pitchFamily="18" charset="0"/>
              </a:rPr>
              <a:t>1</a:t>
            </a:r>
            <a:r>
              <a:rPr lang="zh-CN" altLang="en-US" sz="2400" b="1" dirty="0" smtClean="0">
                <a:latin typeface="Times New Roman" panose="02020603050405020304" pitchFamily="18" charset="0"/>
              </a:rPr>
              <a:t>）将系统化的、规范的、可度量的途径应用于软件的开发、运行和维护的过程，即将</a:t>
            </a:r>
            <a:r>
              <a:rPr lang="zh-CN" altLang="en-US" sz="2400" b="1" dirty="0" smtClean="0">
                <a:solidFill>
                  <a:srgbClr val="0000FF"/>
                </a:solidFill>
                <a:latin typeface="Times New Roman" panose="02020603050405020304" pitchFamily="18" charset="0"/>
              </a:rPr>
              <a:t>工程化</a:t>
            </a:r>
            <a:r>
              <a:rPr lang="zh-CN" altLang="en-US" sz="2400" b="1" dirty="0" smtClean="0">
                <a:latin typeface="Times New Roman" panose="02020603050405020304" pitchFamily="18" charset="0"/>
              </a:rPr>
              <a:t>应用于软件中；（</a:t>
            </a:r>
            <a:r>
              <a:rPr lang="en-US" altLang="zh-CN" sz="2400" b="1" dirty="0" smtClean="0">
                <a:latin typeface="Times New Roman" panose="02020603050405020304" pitchFamily="18" charset="0"/>
              </a:rPr>
              <a:t>2</a:t>
            </a:r>
            <a:r>
              <a:rPr lang="zh-CN" altLang="en-US" sz="2400" b="1" dirty="0" smtClean="0">
                <a:latin typeface="Times New Roman" panose="02020603050405020304" pitchFamily="18" charset="0"/>
              </a:rPr>
              <a:t>）</a:t>
            </a:r>
            <a:r>
              <a:rPr lang="zh-CN" altLang="en-US" sz="2400" b="1" dirty="0" smtClean="0">
                <a:solidFill>
                  <a:srgbClr val="0000FF"/>
                </a:solidFill>
                <a:latin typeface="Times New Roman" panose="02020603050405020304" pitchFamily="18" charset="0"/>
              </a:rPr>
              <a:t>研究</a:t>
            </a: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1</a:t>
            </a:r>
            <a:r>
              <a:rPr lang="zh-CN" altLang="en-US" sz="2400" b="1" dirty="0" smtClean="0">
                <a:latin typeface="Times New Roman" panose="02020603050405020304" pitchFamily="18" charset="0"/>
              </a:rPr>
              <a:t>）中提到的途径。（</a:t>
            </a:r>
            <a:r>
              <a:rPr lang="zh-CN" altLang="zh-CN" sz="2400" b="1" dirty="0" smtClean="0"/>
              <a:t>美国电气与电子工程师协会</a:t>
            </a:r>
            <a:r>
              <a:rPr lang="zh-CN" altLang="en-US" sz="2400" b="1" dirty="0" smtClean="0">
                <a:latin typeface="Times New Roman" panose="02020603050405020304" pitchFamily="18" charset="0"/>
              </a:rPr>
              <a:t>）</a:t>
            </a:r>
            <a:endParaRPr lang="zh-CN" altLang="en-US" sz="2400" b="1" dirty="0" smtClean="0">
              <a:latin typeface="Times New Roman" panose="02020603050405020304" pitchFamily="18" charset="0"/>
            </a:endParaRPr>
          </a:p>
          <a:p>
            <a:pPr>
              <a:lnSpc>
                <a:spcPct val="120000"/>
              </a:lnSpc>
            </a:pPr>
            <a:r>
              <a:rPr lang="zh-CN" altLang="en-US" sz="2400" b="1" dirty="0" smtClean="0">
                <a:solidFill>
                  <a:schemeClr val="hlink"/>
                </a:solidFill>
                <a:latin typeface="Times New Roman" panose="02020603050405020304" pitchFamily="18" charset="0"/>
              </a:rPr>
              <a:t>计算机科学技术百科全书：</a:t>
            </a:r>
            <a:r>
              <a:rPr lang="zh-CN" altLang="en-US" sz="2400" b="1" dirty="0" smtClean="0">
                <a:latin typeface="Times New Roman" panose="02020603050405020304" pitchFamily="18" charset="0"/>
              </a:rPr>
              <a:t>软件工程是</a:t>
            </a:r>
            <a:r>
              <a:rPr lang="zh-CN" altLang="en-US" sz="2400" b="1" dirty="0" smtClean="0">
                <a:solidFill>
                  <a:srgbClr val="0000FF"/>
                </a:solidFill>
                <a:latin typeface="Times New Roman" panose="02020603050405020304" pitchFamily="18" charset="0"/>
              </a:rPr>
              <a:t>应用</a:t>
            </a:r>
            <a:r>
              <a:rPr lang="zh-CN" altLang="en-US" sz="2400" b="1" dirty="0" smtClean="0">
                <a:latin typeface="Times New Roman" panose="02020603050405020304" pitchFamily="18" charset="0"/>
              </a:rPr>
              <a:t>计算机科学、数学及管理科学等原理，以工程化的原则和方法制作软件的过程。</a:t>
            </a:r>
            <a:endParaRPr lang="zh-CN" altLang="en-US" sz="2400" b="1" dirty="0" smtClean="0">
              <a:latin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207824" cy="896144"/>
          </a:xfrm>
        </p:spPr>
        <p:txBody>
          <a:bodyPr/>
          <a:lstStyle/>
          <a:p>
            <a:r>
              <a:rPr lang="en-US" altLang="zh-CN" b="1" dirty="0" smtClean="0">
                <a:latin typeface="黑体" panose="02010609060101010101" pitchFamily="49" charset="-122"/>
                <a:ea typeface="黑体" panose="02010609060101010101" pitchFamily="49" charset="-122"/>
              </a:rPr>
              <a:t>1.2</a:t>
            </a:r>
            <a:r>
              <a:rPr lang="zh-CN" altLang="en-US" b="1" dirty="0" smtClean="0">
                <a:latin typeface="黑体" panose="02010609060101010101" pitchFamily="49" charset="-122"/>
                <a:ea typeface="黑体" panose="02010609060101010101" pitchFamily="49" charset="-122"/>
              </a:rPr>
              <a:t>软件工程</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p:txBody>
          <a:bodyPr/>
          <a:lstStyle/>
          <a:p>
            <a:r>
              <a:rPr lang="zh-CN" altLang="en-US" b="1" dirty="0" smtClean="0">
                <a:solidFill>
                  <a:srgbClr val="0000FF"/>
                </a:solidFill>
                <a:latin typeface="Times New Roman" panose="02020603050405020304" pitchFamily="18" charset="0"/>
              </a:rPr>
              <a:t>软件工程的</a:t>
            </a:r>
            <a:r>
              <a:rPr lang="zh-CN" altLang="en-US" b="1" dirty="0" smtClean="0">
                <a:solidFill>
                  <a:srgbClr val="0000FF"/>
                </a:solidFill>
                <a:latin typeface="Times New Roman" panose="02020603050405020304" pitchFamily="18" charset="0"/>
              </a:rPr>
              <a:t>基本原理（补充）</a:t>
            </a:r>
            <a:endParaRPr lang="en-US" altLang="zh-CN" b="1" dirty="0" smtClean="0">
              <a:solidFill>
                <a:srgbClr val="0000FF"/>
              </a:solidFill>
              <a:latin typeface="Times New Roman" panose="02020603050405020304" pitchFamily="18" charset="0"/>
            </a:endParaRPr>
          </a:p>
          <a:p>
            <a:pPr marL="892175" lvl="1" indent="-571500" eaLnBrk="1" hangingPunct="1"/>
            <a:r>
              <a:rPr lang="zh-CN" altLang="en-US" b="1" dirty="0" smtClean="0"/>
              <a:t>用分阶段的生命周期计划严格管理</a:t>
            </a:r>
            <a:endParaRPr lang="zh-CN" altLang="en-US" b="1" dirty="0" smtClean="0"/>
          </a:p>
          <a:p>
            <a:pPr marL="892175" lvl="1" indent="-571500" eaLnBrk="1" hangingPunct="1"/>
            <a:r>
              <a:rPr lang="zh-CN" altLang="en-US" b="1" dirty="0" smtClean="0"/>
              <a:t>坚持进行阶段</a:t>
            </a:r>
            <a:r>
              <a:rPr lang="zh-CN" altLang="en-US" b="1" dirty="0" smtClean="0">
                <a:solidFill>
                  <a:srgbClr val="0000FF"/>
                </a:solidFill>
              </a:rPr>
              <a:t>评审</a:t>
            </a:r>
            <a:endParaRPr lang="zh-CN" altLang="en-US" b="1" dirty="0" smtClean="0">
              <a:solidFill>
                <a:srgbClr val="0000FF"/>
              </a:solidFill>
            </a:endParaRPr>
          </a:p>
          <a:p>
            <a:pPr marL="892175" lvl="1" indent="-571500" eaLnBrk="1" hangingPunct="1"/>
            <a:r>
              <a:rPr lang="zh-CN" altLang="en-US" b="1" dirty="0" smtClean="0"/>
              <a:t>实行严格的</a:t>
            </a:r>
            <a:r>
              <a:rPr lang="zh-CN" altLang="en-US" b="1" dirty="0" smtClean="0">
                <a:solidFill>
                  <a:srgbClr val="0000FF"/>
                </a:solidFill>
              </a:rPr>
              <a:t>产品控制</a:t>
            </a:r>
            <a:endParaRPr lang="zh-CN" altLang="en-US" b="1" dirty="0" smtClean="0">
              <a:solidFill>
                <a:srgbClr val="0000FF"/>
              </a:solidFill>
            </a:endParaRPr>
          </a:p>
          <a:p>
            <a:pPr marL="892175" lvl="1" indent="-571500" eaLnBrk="1" hangingPunct="1"/>
            <a:r>
              <a:rPr lang="zh-CN" altLang="en-US" b="1" dirty="0" smtClean="0"/>
              <a:t>采用现代程序设计技术</a:t>
            </a:r>
            <a:endParaRPr lang="zh-CN" altLang="en-US" b="1" dirty="0" smtClean="0"/>
          </a:p>
          <a:p>
            <a:pPr marL="892175" lvl="1" indent="-571500" eaLnBrk="1" hangingPunct="1"/>
            <a:r>
              <a:rPr lang="zh-CN" altLang="en-US" b="1" dirty="0" smtClean="0"/>
              <a:t>结果应能</a:t>
            </a:r>
            <a:r>
              <a:rPr lang="zh-CN" altLang="en-US" b="1" dirty="0" smtClean="0">
                <a:solidFill>
                  <a:srgbClr val="0000FF"/>
                </a:solidFill>
              </a:rPr>
              <a:t>清楚地审查</a:t>
            </a:r>
            <a:endParaRPr lang="zh-CN" altLang="en-US" b="1" dirty="0" smtClean="0">
              <a:solidFill>
                <a:srgbClr val="0000FF"/>
              </a:solidFill>
            </a:endParaRPr>
          </a:p>
          <a:p>
            <a:pPr marL="892175" lvl="1" indent="-571500" eaLnBrk="1" hangingPunct="1"/>
            <a:r>
              <a:rPr lang="zh-CN" altLang="en-US" b="1" dirty="0" smtClean="0"/>
              <a:t>开发小组的人员应该少而精</a:t>
            </a:r>
            <a:endParaRPr lang="zh-CN" altLang="en-US" b="1" dirty="0" smtClean="0"/>
          </a:p>
          <a:p>
            <a:pPr marL="892175" lvl="1" indent="-571500" eaLnBrk="1" hangingPunct="1"/>
            <a:r>
              <a:rPr lang="zh-CN" altLang="en-US" b="1" dirty="0" smtClean="0"/>
              <a:t>承认不断改进软件工程实践的必要性</a:t>
            </a:r>
            <a:endParaRPr lang="zh-CN" altLang="en-US" b="1" dirty="0" smtClean="0"/>
          </a:p>
          <a:p>
            <a:pPr marL="0" indent="0">
              <a:buNone/>
            </a:pPr>
            <a:r>
              <a:rPr lang="zh-CN" altLang="en-US" b="1" dirty="0" smtClean="0">
                <a:solidFill>
                  <a:srgbClr val="FF0000"/>
                </a:solidFill>
              </a:rPr>
              <a:t>               审查很重要</a:t>
            </a:r>
            <a:endParaRPr lang="zh-CN" altLang="en-US" b="1" dirty="0">
              <a:solidFill>
                <a:srgbClr val="FF0000"/>
              </a:solidFill>
            </a:endParaRPr>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黑体" panose="02010609060101010101" pitchFamily="49" charset="-122"/>
                <a:ea typeface="黑体" panose="02010609060101010101" pitchFamily="49" charset="-122"/>
              </a:rPr>
              <a:t>1.2</a:t>
            </a:r>
            <a:r>
              <a:rPr lang="zh-CN" altLang="en-US" b="1" dirty="0" smtClean="0">
                <a:latin typeface="黑体" panose="02010609060101010101" pitchFamily="49" charset="-122"/>
                <a:ea typeface="黑体" panose="02010609060101010101" pitchFamily="49" charset="-122"/>
              </a:rPr>
              <a:t>软件工程</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p:txBody>
          <a:bodyPr/>
          <a:lstStyle/>
          <a:p>
            <a:r>
              <a:rPr lang="zh-CN" altLang="en-US" b="1" dirty="0" smtClean="0">
                <a:solidFill>
                  <a:srgbClr val="0000FF"/>
                </a:solidFill>
                <a:latin typeface="Times New Roman" panose="02020603050405020304" pitchFamily="18" charset="0"/>
              </a:rPr>
              <a:t>软件工程方法学</a:t>
            </a:r>
            <a:endParaRPr lang="en-US" altLang="zh-CN" b="1" dirty="0" smtClean="0">
              <a:solidFill>
                <a:srgbClr val="0000FF"/>
              </a:solidFill>
              <a:latin typeface="Times New Roman" panose="02020603050405020304" pitchFamily="18" charset="0"/>
            </a:endParaRPr>
          </a:p>
          <a:p>
            <a:pPr lvl="1" eaLnBrk="1" hangingPunct="1"/>
            <a:r>
              <a:rPr lang="zh-CN" altLang="en-US" b="1" dirty="0" smtClean="0">
                <a:latin typeface="Times New Roman" panose="02020603050405020304" pitchFamily="18" charset="0"/>
              </a:rPr>
              <a:t>软件工程包括</a:t>
            </a:r>
            <a:r>
              <a:rPr lang="zh-CN" altLang="en-US" b="1" dirty="0" smtClean="0">
                <a:solidFill>
                  <a:srgbClr val="0000FF"/>
                </a:solidFill>
                <a:latin typeface="Times New Roman" panose="02020603050405020304" pitchFamily="18" charset="0"/>
              </a:rPr>
              <a:t>技术</a:t>
            </a:r>
            <a:r>
              <a:rPr lang="zh-CN" altLang="en-US" b="1" dirty="0" smtClean="0">
                <a:latin typeface="Times New Roman" panose="02020603050405020304" pitchFamily="18" charset="0"/>
              </a:rPr>
              <a:t>和</a:t>
            </a:r>
            <a:r>
              <a:rPr lang="zh-CN" altLang="en-US" b="1" dirty="0" smtClean="0">
                <a:solidFill>
                  <a:srgbClr val="0000FF"/>
                </a:solidFill>
                <a:latin typeface="Times New Roman" panose="02020603050405020304" pitchFamily="18" charset="0"/>
              </a:rPr>
              <a:t>管理</a:t>
            </a:r>
            <a:r>
              <a:rPr lang="zh-CN" altLang="en-US" b="1" dirty="0" smtClean="0">
                <a:latin typeface="Times New Roman" panose="02020603050405020304" pitchFamily="18" charset="0"/>
              </a:rPr>
              <a:t>两方面的内容。</a:t>
            </a:r>
            <a:endParaRPr lang="en-US" altLang="zh-CN" b="1" dirty="0" smtClean="0">
              <a:latin typeface="Times New Roman" panose="02020603050405020304" pitchFamily="18" charset="0"/>
            </a:endParaRPr>
          </a:p>
          <a:p>
            <a:pPr lvl="1" eaLnBrk="1" hangingPunct="1"/>
            <a:r>
              <a:rPr lang="zh-CN" altLang="en-US" b="1" dirty="0" smtClean="0">
                <a:solidFill>
                  <a:srgbClr val="0000FF"/>
                </a:solidFill>
                <a:latin typeface="Times New Roman" panose="02020603050405020304" pitchFamily="18" charset="0"/>
              </a:rPr>
              <a:t>管理</a:t>
            </a:r>
            <a:r>
              <a:rPr lang="zh-CN" altLang="en-US" b="1" dirty="0" smtClean="0">
                <a:solidFill>
                  <a:schemeClr val="tx2"/>
                </a:solidFill>
                <a:latin typeface="Times New Roman" panose="02020603050405020304" pitchFamily="18" charset="0"/>
              </a:rPr>
              <a:t>：</a:t>
            </a:r>
            <a:r>
              <a:rPr lang="zh-CN" altLang="en-US" b="1" dirty="0" smtClean="0">
                <a:latin typeface="Times New Roman" panose="02020603050405020304" pitchFamily="18" charset="0"/>
              </a:rPr>
              <a:t>通过计划、组织和控制等一系列活动，合理地配置和使用各种资源，以达到既定目标的过程。（估算代码规模，工作量估算，进度计划，人员组织，配置管理等）</a:t>
            </a:r>
            <a:endParaRPr lang="en-US" altLang="zh-CN" b="1" dirty="0" smtClean="0">
              <a:latin typeface="Times New Roman" panose="02020603050405020304" pitchFamily="18" charset="0"/>
            </a:endParaRPr>
          </a:p>
          <a:p>
            <a:pPr lvl="1" eaLnBrk="1" hangingPunct="1"/>
            <a:r>
              <a:rPr lang="zh-CN" altLang="en-US" b="1" dirty="0" smtClean="0">
                <a:solidFill>
                  <a:srgbClr val="0000FF"/>
                </a:solidFill>
                <a:latin typeface="Times New Roman" panose="02020603050405020304" pitchFamily="18" charset="0"/>
              </a:rPr>
              <a:t>技术</a:t>
            </a:r>
            <a:r>
              <a:rPr lang="en-US" altLang="zh-CN" b="1" dirty="0" smtClean="0">
                <a:solidFill>
                  <a:srgbClr val="0000FF"/>
                </a:solidFill>
                <a:latin typeface="Times New Roman" panose="02020603050405020304" pitchFamily="18" charset="0"/>
              </a:rPr>
              <a:t>(</a:t>
            </a:r>
            <a:r>
              <a:rPr lang="zh-CN" altLang="en-US" b="1" dirty="0" smtClean="0">
                <a:solidFill>
                  <a:srgbClr val="0000FF"/>
                </a:solidFill>
                <a:latin typeface="Times New Roman" panose="02020603050405020304" pitchFamily="18" charset="0"/>
              </a:rPr>
              <a:t>软件工程方法学</a:t>
            </a:r>
            <a:r>
              <a:rPr lang="en-US" altLang="zh-CN" b="1" dirty="0" smtClean="0">
                <a:solidFill>
                  <a:srgbClr val="0000FF"/>
                </a:solidFill>
                <a:latin typeface="Times New Roman" panose="02020603050405020304" pitchFamily="18" charset="0"/>
              </a:rPr>
              <a:t>)</a:t>
            </a:r>
            <a:r>
              <a:rPr lang="zh-CN" altLang="en-US" b="1" dirty="0" smtClean="0">
                <a:solidFill>
                  <a:schemeClr val="tx2"/>
                </a:solidFill>
                <a:latin typeface="Times New Roman" panose="02020603050405020304" pitchFamily="18" charset="0"/>
              </a:rPr>
              <a:t>：</a:t>
            </a:r>
            <a:r>
              <a:rPr lang="zh-CN" altLang="en-US" b="1" dirty="0" smtClean="0">
                <a:latin typeface="Times New Roman" panose="02020603050405020304" pitchFamily="18" charset="0"/>
              </a:rPr>
              <a:t>通常把在软件生命周期全过程中使用的一整套技术方法的集合称为</a:t>
            </a:r>
            <a:r>
              <a:rPr lang="zh-CN" altLang="en-US" b="1" dirty="0" smtClean="0">
                <a:solidFill>
                  <a:srgbClr val="0000FF"/>
                </a:solidFill>
                <a:latin typeface="Times New Roman" panose="02020603050405020304" pitchFamily="18" charset="0"/>
              </a:rPr>
              <a:t>方法学</a:t>
            </a:r>
            <a:r>
              <a:rPr lang="en-US" altLang="zh-CN" b="1" dirty="0" smtClean="0">
                <a:latin typeface="Times New Roman" panose="02020603050405020304" pitchFamily="18" charset="0"/>
              </a:rPr>
              <a:t>(methodology)</a:t>
            </a:r>
            <a:r>
              <a:rPr lang="zh-CN" altLang="en-US" b="1" dirty="0" smtClean="0">
                <a:latin typeface="Times New Roman" panose="02020603050405020304" pitchFamily="18" charset="0"/>
              </a:rPr>
              <a:t>，也称为范型</a:t>
            </a:r>
            <a:r>
              <a:rPr lang="en-US" altLang="zh-CN" b="1" dirty="0" smtClean="0">
                <a:latin typeface="Times New Roman" panose="02020603050405020304" pitchFamily="18" charset="0"/>
              </a:rPr>
              <a:t>(paradigm)</a:t>
            </a:r>
            <a:r>
              <a:rPr lang="zh-CN" altLang="en-US" b="1" dirty="0" smtClean="0">
                <a:latin typeface="Times New Roman" panose="02020603050405020304" pitchFamily="18" charset="0"/>
              </a:rPr>
              <a:t>。</a:t>
            </a:r>
            <a:endParaRPr lang="zh-CN" altLang="en-US" b="1" dirty="0" smtClean="0">
              <a:latin typeface="Times New Roman" panose="02020603050405020304" pitchFamily="18" charset="0"/>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黑体" panose="02010609060101010101" pitchFamily="49" charset="-122"/>
                <a:ea typeface="黑体" panose="02010609060101010101" pitchFamily="49" charset="-122"/>
              </a:rPr>
              <a:t>1.2</a:t>
            </a:r>
            <a:r>
              <a:rPr lang="zh-CN" altLang="en-US" b="1" dirty="0" smtClean="0">
                <a:latin typeface="黑体" panose="02010609060101010101" pitchFamily="49" charset="-122"/>
                <a:ea typeface="黑体" panose="02010609060101010101" pitchFamily="49" charset="-122"/>
              </a:rPr>
              <a:t>软件工程</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p:txBody>
          <a:bodyPr/>
          <a:lstStyle/>
          <a:p>
            <a:pPr eaLnBrk="1" hangingPunct="1">
              <a:lnSpc>
                <a:spcPts val="3600"/>
              </a:lnSpc>
              <a:buNone/>
            </a:pPr>
            <a:r>
              <a:rPr lang="zh-CN" altLang="en-US" sz="3200" b="1" dirty="0" smtClean="0">
                <a:solidFill>
                  <a:srgbClr val="0000FF"/>
                </a:solidFill>
                <a:latin typeface="Times New Roman" panose="02020603050405020304" pitchFamily="18" charset="0"/>
              </a:rPr>
              <a:t>软件工程方法学</a:t>
            </a:r>
            <a:r>
              <a:rPr lang="en-US" altLang="zh-CN" sz="3200" b="1" dirty="0" smtClean="0">
                <a:solidFill>
                  <a:srgbClr val="0000FF"/>
                </a:solidFill>
                <a:latin typeface="Times New Roman" panose="02020603050405020304" pitchFamily="18" charset="0"/>
              </a:rPr>
              <a:t>3</a:t>
            </a:r>
            <a:r>
              <a:rPr lang="zh-CN" altLang="en-US" sz="3200" b="1" dirty="0" smtClean="0">
                <a:solidFill>
                  <a:srgbClr val="0000FF"/>
                </a:solidFill>
                <a:latin typeface="Times New Roman" panose="02020603050405020304" pitchFamily="18" charset="0"/>
              </a:rPr>
              <a:t>要素</a:t>
            </a:r>
            <a:r>
              <a:rPr lang="zh-CN" altLang="en-US" sz="3200" b="1" dirty="0" smtClean="0">
                <a:solidFill>
                  <a:schemeClr val="tx2"/>
                </a:solidFill>
                <a:latin typeface="Times New Roman" panose="02020603050405020304" pitchFamily="18" charset="0"/>
              </a:rPr>
              <a:t>：</a:t>
            </a:r>
            <a:endParaRPr lang="zh-CN" altLang="en-US" sz="3200" b="1" dirty="0" smtClean="0">
              <a:latin typeface="Times New Roman" panose="02020603050405020304" pitchFamily="18" charset="0"/>
            </a:endParaRPr>
          </a:p>
          <a:p>
            <a:pPr eaLnBrk="1" hangingPunct="1">
              <a:lnSpc>
                <a:spcPts val="3600"/>
              </a:lnSpc>
            </a:pPr>
            <a:r>
              <a:rPr lang="zh-CN" altLang="en-US" sz="3200" b="1" dirty="0">
                <a:solidFill>
                  <a:srgbClr val="0000FF"/>
                </a:solidFill>
                <a:latin typeface="Times New Roman" panose="02020603050405020304" pitchFamily="18" charset="0"/>
              </a:rPr>
              <a:t>过程</a:t>
            </a:r>
            <a:r>
              <a:rPr lang="zh-CN" altLang="en-US" sz="3200" b="1" dirty="0">
                <a:latin typeface="Times New Roman" panose="02020603050405020304" pitchFamily="18" charset="0"/>
              </a:rPr>
              <a:t>：需要完成的一系列任务的框架，它规定了完成各项任务的工作步骤</a:t>
            </a:r>
            <a:r>
              <a:rPr lang="zh-CN" altLang="en-US" sz="3200" b="1" dirty="0" smtClean="0">
                <a:latin typeface="Times New Roman" panose="02020603050405020304" pitchFamily="18" charset="0"/>
              </a:rPr>
              <a:t>。</a:t>
            </a:r>
            <a:endParaRPr lang="en-US" altLang="zh-CN" sz="3200" b="1" dirty="0" smtClean="0">
              <a:solidFill>
                <a:srgbClr val="0000FF"/>
              </a:solidFill>
              <a:latin typeface="Times New Roman" panose="02020603050405020304" pitchFamily="18" charset="0"/>
            </a:endParaRPr>
          </a:p>
          <a:p>
            <a:pPr eaLnBrk="1" hangingPunct="1">
              <a:lnSpc>
                <a:spcPts val="3600"/>
              </a:lnSpc>
            </a:pPr>
            <a:r>
              <a:rPr lang="zh-CN" altLang="en-US" sz="3200" b="1" dirty="0" smtClean="0">
                <a:solidFill>
                  <a:srgbClr val="0000FF"/>
                </a:solidFill>
                <a:latin typeface="Times New Roman" panose="02020603050405020304" pitchFamily="18" charset="0"/>
              </a:rPr>
              <a:t>方法</a:t>
            </a:r>
            <a:r>
              <a:rPr lang="zh-CN" altLang="en-US" sz="3200" b="1" dirty="0" smtClean="0">
                <a:latin typeface="Times New Roman" panose="02020603050405020304" pitchFamily="18" charset="0"/>
              </a:rPr>
              <a:t>：是完成软件开发的各项任务的技术方法，回答“怎样做”的问题；</a:t>
            </a:r>
            <a:endParaRPr lang="zh-CN" altLang="en-US" sz="3200" b="1" dirty="0" smtClean="0">
              <a:latin typeface="Times New Roman" panose="02020603050405020304" pitchFamily="18" charset="0"/>
            </a:endParaRPr>
          </a:p>
          <a:p>
            <a:pPr eaLnBrk="1" hangingPunct="1">
              <a:lnSpc>
                <a:spcPts val="3600"/>
              </a:lnSpc>
            </a:pPr>
            <a:r>
              <a:rPr lang="zh-CN" altLang="en-US" sz="3200" b="1" dirty="0" smtClean="0">
                <a:solidFill>
                  <a:srgbClr val="0000FF"/>
                </a:solidFill>
                <a:latin typeface="Times New Roman" panose="02020603050405020304" pitchFamily="18" charset="0"/>
              </a:rPr>
              <a:t>工具</a:t>
            </a:r>
            <a:r>
              <a:rPr lang="zh-CN" altLang="en-US" sz="3200" b="1" dirty="0" smtClean="0">
                <a:latin typeface="Times New Roman" panose="02020603050405020304" pitchFamily="18" charset="0"/>
              </a:rPr>
              <a:t>：是为运用方法而提供的自动的或半自动的软件工程支撑环境；如：</a:t>
            </a:r>
            <a:r>
              <a:rPr lang="en-US" altLang="zh-CN" sz="3200" b="1" dirty="0" smtClean="0">
                <a:latin typeface="Times New Roman" panose="02020603050405020304" pitchFamily="18" charset="0"/>
              </a:rPr>
              <a:t>CASE(Computer-Aided Software Engineering )</a:t>
            </a:r>
            <a:r>
              <a:rPr lang="zh-CN" altLang="en-US" sz="3200" b="1" dirty="0" smtClean="0">
                <a:latin typeface="Times New Roman" panose="02020603050405020304" pitchFamily="18" charset="0"/>
              </a:rPr>
              <a:t>工具</a:t>
            </a:r>
            <a:endParaRPr lang="zh-CN" altLang="en-US" sz="3200" b="1" dirty="0" smtClean="0">
              <a:latin typeface="Times New Roman" panose="02020603050405020304" pitchFamily="18" charset="0"/>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t>图工具（建模）</a:t>
            </a:r>
            <a:endParaRPr lang="en-US" altLang="zh-CN" b="1" dirty="0" smtClean="0"/>
          </a:p>
          <a:p>
            <a:pPr>
              <a:buNone/>
            </a:pPr>
            <a:r>
              <a:rPr lang="en-US" altLang="zh-CN" dirty="0" smtClean="0"/>
              <a:t>  </a:t>
            </a:r>
            <a:r>
              <a:rPr lang="zh-CN" altLang="en-US" dirty="0" smtClean="0"/>
              <a:t>程序流程图、软件结构图等工具如：</a:t>
            </a:r>
            <a:r>
              <a:rPr lang="en-US" altLang="zh-CN" dirty="0" err="1" smtClean="0"/>
              <a:t>visio</a:t>
            </a:r>
            <a:r>
              <a:rPr lang="zh-CN" altLang="en-US" dirty="0" smtClean="0"/>
              <a:t>、</a:t>
            </a:r>
            <a:r>
              <a:rPr lang="en-US" altLang="zh-CN" sz="3200" b="1" dirty="0" smtClean="0"/>
              <a:t> Rational Rose</a:t>
            </a:r>
            <a:r>
              <a:rPr lang="zh-CN" altLang="zh-CN" sz="3200" b="1" dirty="0" smtClean="0"/>
              <a:t>（代码自动生成）</a:t>
            </a:r>
            <a:endParaRPr lang="en-US" altLang="zh-CN" dirty="0" smtClean="0"/>
          </a:p>
          <a:p>
            <a:r>
              <a:rPr lang="zh-CN" altLang="en-US" b="1" dirty="0" smtClean="0"/>
              <a:t>项目管理工具 </a:t>
            </a:r>
            <a:endParaRPr lang="en-US" altLang="zh-CN" b="1" dirty="0" smtClean="0"/>
          </a:p>
          <a:p>
            <a:pPr>
              <a:buNone/>
            </a:pPr>
            <a:r>
              <a:rPr lang="en-US" altLang="zh-CN" dirty="0" smtClean="0"/>
              <a:t>  </a:t>
            </a:r>
            <a:r>
              <a:rPr lang="zh-CN" altLang="en-US" dirty="0" smtClean="0"/>
              <a:t>用于项目计划、成本、进度管理等。如：</a:t>
            </a:r>
            <a:r>
              <a:rPr lang="en-US" dirty="0" smtClean="0"/>
              <a:t> Gantt Project</a:t>
            </a:r>
            <a:endParaRPr lang="en-US" dirty="0" smtClean="0"/>
          </a:p>
          <a:p>
            <a:r>
              <a:rPr lang="zh-CN" altLang="en-US" b="1" dirty="0" smtClean="0"/>
              <a:t>配置管理工具</a:t>
            </a:r>
            <a:endParaRPr lang="en-US" altLang="zh-CN" b="1" dirty="0" smtClean="0"/>
          </a:p>
          <a:p>
            <a:pPr>
              <a:buNone/>
            </a:pPr>
            <a:r>
              <a:rPr lang="en-US" altLang="zh-CN" dirty="0" smtClean="0"/>
              <a:t>   </a:t>
            </a:r>
            <a:r>
              <a:rPr lang="zh-CN" altLang="en-US" dirty="0" smtClean="0"/>
              <a:t>版本管理 </a:t>
            </a:r>
            <a:r>
              <a:rPr lang="en-US" altLang="zh-CN" sz="3200" b="1" dirty="0" smtClean="0"/>
              <a:t>Visual Source Safe</a:t>
            </a:r>
            <a:r>
              <a:rPr lang="zh-CN" altLang="en-US" sz="3200" b="1" dirty="0" smtClean="0"/>
              <a:t>、</a:t>
            </a:r>
            <a:r>
              <a:rPr lang="en-US" altLang="zh-CN" sz="3200" b="1" dirty="0" err="1" smtClean="0"/>
              <a:t>cvs</a:t>
            </a:r>
            <a:r>
              <a:rPr lang="zh-CN" altLang="en-US" sz="3200" b="1" dirty="0" smtClean="0"/>
              <a:t>版本控制系统</a:t>
            </a:r>
            <a:endParaRPr lang="en-US" altLang="zh-CN" dirty="0" smtClean="0"/>
          </a:p>
          <a:p>
            <a:pPr>
              <a:buNone/>
            </a:pPr>
            <a:r>
              <a:rPr lang="en-US" altLang="zh-CN" dirty="0" smtClean="0"/>
              <a:t>	</a:t>
            </a:r>
            <a:endParaRPr lang="zh-CN" altLang="en-US" dirty="0"/>
          </a:p>
        </p:txBody>
      </p:sp>
      <p:sp>
        <p:nvSpPr>
          <p:cNvPr id="4" name="标题 1"/>
          <p:cNvSpPr>
            <a:spLocks noGrp="1"/>
          </p:cNvSpPr>
          <p:nvPr>
            <p:ph type="title"/>
          </p:nvPr>
        </p:nvSpPr>
        <p:spPr/>
        <p:txBody>
          <a:bodyPr/>
          <a:lstStyle/>
          <a:p>
            <a:r>
              <a:rPr lang="zh-CN" altLang="en-US" b="1" dirty="0" smtClean="0">
                <a:solidFill>
                  <a:srgbClr val="0000FF"/>
                </a:solidFill>
              </a:rPr>
              <a:t>用户接触到的</a:t>
            </a:r>
            <a:r>
              <a:rPr lang="en-US" altLang="zh-CN" b="1" dirty="0" smtClean="0">
                <a:solidFill>
                  <a:srgbClr val="0000FF"/>
                </a:solidFill>
              </a:rPr>
              <a:t>CASE</a:t>
            </a:r>
            <a:r>
              <a:rPr lang="zh-CN" altLang="en-US" b="1" dirty="0" smtClean="0">
                <a:solidFill>
                  <a:srgbClr val="0000FF"/>
                </a:solidFill>
              </a:rPr>
              <a:t>工具</a:t>
            </a:r>
            <a:endParaRPr lang="zh-CN" altLang="en-US" b="1" dirty="0">
              <a:solidFill>
                <a:srgbClr val="0000FF"/>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00034" y="1643050"/>
            <a:ext cx="8229600" cy="4530725"/>
          </a:xfrm>
        </p:spPr>
        <p:txBody>
          <a:bodyPr/>
          <a:lstStyle/>
          <a:p>
            <a:r>
              <a:rPr lang="zh-CN" altLang="en-US" sz="2800" b="1" dirty="0" smtClean="0"/>
              <a:t>原型开发工具</a:t>
            </a:r>
            <a:endParaRPr lang="en-US" altLang="zh-CN" sz="2800" b="1" dirty="0" smtClean="0"/>
          </a:p>
          <a:p>
            <a:pPr>
              <a:buNone/>
            </a:pPr>
            <a:r>
              <a:rPr lang="en-US" altLang="zh-CN" sz="2800" kern="1200" dirty="0" smtClean="0">
                <a:latin typeface="Calibri" panose="020F0502020204030204" charset="0"/>
                <a:ea typeface="宋体" panose="02010600030101010101" pitchFamily="2" charset="-122"/>
              </a:rPr>
              <a:t>    </a:t>
            </a:r>
            <a:r>
              <a:rPr lang="en-US" altLang="zh-CN" sz="2800" kern="1200" dirty="0" err="1" smtClean="0">
                <a:latin typeface="Calibri" panose="020F0502020204030204" charset="0"/>
                <a:ea typeface="宋体" panose="02010600030101010101" pitchFamily="2" charset="-122"/>
              </a:rPr>
              <a:t>CodeMaker</a:t>
            </a:r>
            <a:r>
              <a:rPr lang="zh-CN" altLang="en-US" sz="2800" dirty="0" smtClean="0"/>
              <a:t>是一个能够通过数据库结构，自动</a:t>
            </a:r>
            <a:r>
              <a:rPr lang="zh-CN" altLang="en-US" sz="2800" dirty="0" smtClean="0"/>
              <a:t>生成完整的数据库操作的</a:t>
            </a:r>
            <a:r>
              <a:rPr lang="zh-CN" altLang="en-US" sz="2800" dirty="0" smtClean="0"/>
              <a:t>动态网页的代码生成器</a:t>
            </a:r>
            <a:endParaRPr lang="en-US" altLang="zh-CN" sz="2800" b="1" dirty="0" smtClean="0"/>
          </a:p>
          <a:p>
            <a:pPr>
              <a:buNone/>
            </a:pPr>
            <a:r>
              <a:rPr lang="en-US" sz="2800" b="1" dirty="0" smtClean="0"/>
              <a:t>     Mockup Builder</a:t>
            </a:r>
            <a:r>
              <a:rPr lang="zh-CN" altLang="en-US" sz="2800" dirty="0" smtClean="0"/>
              <a:t>：</a:t>
            </a:r>
            <a:r>
              <a:rPr lang="en-US" altLang="zh-CN" sz="2800" dirty="0" smtClean="0"/>
              <a:t>Mockup Builder </a:t>
            </a:r>
            <a:r>
              <a:rPr lang="zh-CN" altLang="en-US" sz="2800" dirty="0" smtClean="0"/>
              <a:t>是一</a:t>
            </a:r>
            <a:r>
              <a:rPr lang="zh-CN" altLang="en-US" sz="2800" dirty="0" smtClean="0"/>
              <a:t>款界面原型</a:t>
            </a:r>
            <a:r>
              <a:rPr lang="zh-CN" altLang="en-US" sz="2800" dirty="0" smtClean="0"/>
              <a:t>设计工具，支持网页、桌面应用、移动应用。</a:t>
            </a:r>
            <a:endParaRPr lang="en-US" altLang="zh-CN" sz="2800" dirty="0" smtClean="0"/>
          </a:p>
          <a:p>
            <a:r>
              <a:rPr lang="zh-CN" altLang="en-US" sz="2800" b="1" dirty="0" smtClean="0"/>
              <a:t>源码分析工具</a:t>
            </a:r>
            <a:endParaRPr lang="en-US" altLang="zh-CN" sz="2800" b="1" dirty="0" smtClean="0"/>
          </a:p>
          <a:p>
            <a:pPr>
              <a:buNone/>
            </a:pPr>
            <a:r>
              <a:rPr lang="en-US" altLang="zh-CN" sz="2800" b="1" dirty="0" smtClean="0"/>
              <a:t>    </a:t>
            </a:r>
            <a:r>
              <a:rPr lang="en-US" altLang="zh-CN" sz="2800" b="1" dirty="0" err="1" smtClean="0"/>
              <a:t>SourceNavigator</a:t>
            </a:r>
            <a:r>
              <a:rPr lang="zh-CN" altLang="zh-CN" sz="2800" b="1" dirty="0" smtClean="0"/>
              <a:t>：</a:t>
            </a:r>
            <a:r>
              <a:rPr lang="zh-CN" altLang="en-US" sz="2800" b="1" dirty="0" smtClean="0"/>
              <a:t>代码阅读器。</a:t>
            </a:r>
            <a:r>
              <a:rPr lang="zh-CN" altLang="en-US" sz="2800" dirty="0"/>
              <a:t>对阅读分析源代码极其</a:t>
            </a:r>
            <a:r>
              <a:rPr lang="zh-CN" altLang="en-US" sz="2800" dirty="0" smtClean="0"/>
              <a:t>有用，</a:t>
            </a:r>
            <a:r>
              <a:rPr lang="zh-CN" altLang="en-US" sz="2800" dirty="0"/>
              <a:t>可以显示类，函数以及成员之间的</a:t>
            </a:r>
            <a:r>
              <a:rPr lang="zh-CN" altLang="en-US" sz="2800" dirty="0" smtClean="0"/>
              <a:t>关系。</a:t>
            </a:r>
            <a:endParaRPr lang="zh-CN" alt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txBox="1">
            <a:spLocks noChangeArrowheads="1"/>
          </p:cNvSpPr>
          <p:nvPr/>
        </p:nvSpPr>
        <p:spPr bwMode="auto">
          <a:xfrm>
            <a:off x="428596" y="357166"/>
            <a:ext cx="8362950" cy="5235575"/>
          </a:xfrm>
          <a:prstGeom prst="rect">
            <a:avLst/>
          </a:prstGeom>
          <a:noFill/>
          <a:ln w="9525">
            <a:noFill/>
            <a:miter lim="800000"/>
          </a:ln>
        </p:spPr>
        <p:txBody>
          <a:bodyPr/>
          <a:lstStyle/>
          <a:p>
            <a:pPr marL="342900" indent="-342900" eaLnBrk="0" hangingPunct="0">
              <a:spcBef>
                <a:spcPct val="20000"/>
              </a:spcBef>
              <a:buClr>
                <a:schemeClr val="accent1"/>
              </a:buClr>
              <a:buSzPct val="65000"/>
              <a:buFont typeface="Wingdings" panose="05000000000000000000" pitchFamily="2" charset="2"/>
              <a:buChar char="n"/>
            </a:pPr>
            <a:r>
              <a:rPr lang="zh-CN" altLang="en-US" sz="2800" b="1" dirty="0" smtClean="0"/>
              <a:t>成绩评定：</a:t>
            </a:r>
            <a:endParaRPr lang="zh-CN" altLang="en-US" sz="2800" b="1" dirty="0" smtClean="0"/>
          </a:p>
          <a:p>
            <a:pPr marL="342900" indent="-342900" eaLnBrk="0" hangingPunct="0">
              <a:spcBef>
                <a:spcPct val="20000"/>
              </a:spcBef>
              <a:buClr>
                <a:schemeClr val="accent1"/>
              </a:buClr>
              <a:buSzPct val="65000"/>
              <a:buFont typeface="Wingdings" panose="05000000000000000000" pitchFamily="2" charset="2"/>
              <a:buChar char="n"/>
            </a:pPr>
            <a:endParaRPr lang="en-US" altLang="zh-CN" sz="2800" b="1" dirty="0" smtClean="0"/>
          </a:p>
          <a:p>
            <a:pPr marL="342900" indent="-342900" eaLnBrk="0" hangingPunct="0">
              <a:spcBef>
                <a:spcPct val="20000"/>
              </a:spcBef>
              <a:buClr>
                <a:schemeClr val="accent1"/>
              </a:buClr>
              <a:buSzPct val="65000"/>
              <a:buFont typeface="Wingdings" panose="05000000000000000000" pitchFamily="2" charset="2"/>
              <a:buChar char="n"/>
            </a:pPr>
            <a:endParaRPr lang="en-US" altLang="zh-CN" sz="2800" b="1" dirty="0" smtClean="0"/>
          </a:p>
          <a:p>
            <a:pPr marL="342900" indent="-342900" eaLnBrk="0" hangingPunct="0">
              <a:spcBef>
                <a:spcPct val="20000"/>
              </a:spcBef>
              <a:buClr>
                <a:schemeClr val="accent1"/>
              </a:buClr>
              <a:buSzPct val="65000"/>
              <a:buFont typeface="Wingdings" panose="05000000000000000000" pitchFamily="2" charset="2"/>
              <a:buNone/>
            </a:pPr>
            <a:endParaRPr lang="zh-CN" altLang="en-US" sz="2800" b="1" dirty="0" smtClean="0"/>
          </a:p>
          <a:p>
            <a:pPr marL="514350" indent="-514350" eaLnBrk="0" hangingPunct="0">
              <a:spcBef>
                <a:spcPct val="20000"/>
              </a:spcBef>
              <a:buClr>
                <a:schemeClr val="accent1"/>
              </a:buClr>
              <a:buSzPct val="65000"/>
              <a:buFont typeface="Wingdings" panose="05000000000000000000" pitchFamily="2" charset="2"/>
              <a:buChar char="u"/>
            </a:pPr>
            <a:endParaRPr lang="en-US" altLang="zh-CN" sz="2800" dirty="0" smtClean="0"/>
          </a:p>
          <a:p>
            <a:pPr marL="514350" indent="-514350" eaLnBrk="0" hangingPunct="0">
              <a:spcBef>
                <a:spcPct val="20000"/>
              </a:spcBef>
              <a:buClr>
                <a:schemeClr val="accent1"/>
              </a:buClr>
              <a:buSzPct val="65000"/>
              <a:buFont typeface="Wingdings" panose="05000000000000000000" pitchFamily="2" charset="2"/>
              <a:buChar char="u"/>
            </a:pPr>
            <a:r>
              <a:rPr lang="zh-CN" altLang="en-US" sz="2800" b="1" dirty="0" smtClean="0"/>
              <a:t>随堂测试</a:t>
            </a:r>
            <a:r>
              <a:rPr lang="zh-CN" altLang="en-US" sz="2800" dirty="0" smtClean="0"/>
              <a:t>：分</a:t>
            </a:r>
            <a:r>
              <a:rPr lang="zh-CN" altLang="en-US" sz="2800" dirty="0" smtClean="0"/>
              <a:t>多次进行，总分</a:t>
            </a:r>
            <a:r>
              <a:rPr lang="en-US" altLang="zh-CN" sz="2800" dirty="0" smtClean="0"/>
              <a:t>100</a:t>
            </a:r>
            <a:r>
              <a:rPr lang="zh-CN" altLang="en-US" sz="2800" b="1" dirty="0" smtClean="0"/>
              <a:t>。</a:t>
            </a:r>
            <a:endParaRPr lang="en-US" altLang="zh-CN" sz="2800" b="1" dirty="0" smtClean="0"/>
          </a:p>
          <a:p>
            <a:pPr marL="342900" indent="-342900" eaLnBrk="0" hangingPunct="0">
              <a:spcBef>
                <a:spcPct val="20000"/>
              </a:spcBef>
              <a:buClr>
                <a:schemeClr val="accent1"/>
              </a:buClr>
              <a:buSzPct val="65000"/>
              <a:buFont typeface="Wingdings" panose="05000000000000000000" pitchFamily="2" charset="2"/>
              <a:buChar char="u"/>
            </a:pPr>
            <a:r>
              <a:rPr lang="zh-CN" altLang="en-US" sz="2800" b="1" dirty="0" smtClean="0"/>
              <a:t>作业：</a:t>
            </a:r>
            <a:r>
              <a:rPr lang="zh-CN" altLang="en-US" sz="2800" dirty="0" smtClean="0"/>
              <a:t>分多次进行</a:t>
            </a:r>
            <a:r>
              <a:rPr lang="zh-CN" altLang="en-US" sz="2800" dirty="0" smtClean="0"/>
              <a:t>，根据</a:t>
            </a:r>
            <a:r>
              <a:rPr lang="zh-CN" altLang="en-US" sz="2800" dirty="0" smtClean="0"/>
              <a:t>每次作业的权重计算作业</a:t>
            </a:r>
            <a:r>
              <a:rPr lang="zh-CN" altLang="en-US" sz="2800" dirty="0" smtClean="0"/>
              <a:t>总分。</a:t>
            </a:r>
            <a:endParaRPr lang="en-US" altLang="zh-CN" sz="2800" dirty="0" smtClean="0"/>
          </a:p>
          <a:p>
            <a:pPr marL="342900" indent="-342900" eaLnBrk="0" hangingPunct="0">
              <a:spcBef>
                <a:spcPct val="20000"/>
              </a:spcBef>
              <a:buClr>
                <a:schemeClr val="accent1"/>
              </a:buClr>
              <a:buSzPct val="65000"/>
              <a:buFont typeface="Wingdings" panose="05000000000000000000" pitchFamily="2" charset="2"/>
              <a:buChar char="u"/>
            </a:pPr>
            <a:r>
              <a:rPr lang="zh-CN" altLang="en-US" sz="2800" b="1" dirty="0" smtClean="0"/>
              <a:t>课外实验：</a:t>
            </a:r>
            <a:r>
              <a:rPr lang="zh-CN" altLang="en-US" sz="2800" dirty="0" smtClean="0"/>
              <a:t>分组，布置题目完成一个小型面向对象软件的开发及文档编写。具体要求后续会给出。</a:t>
            </a:r>
            <a:endParaRPr lang="zh-CN" altLang="en-US" sz="2800" dirty="0"/>
          </a:p>
        </p:txBody>
      </p:sp>
      <p:graphicFrame>
        <p:nvGraphicFramePr>
          <p:cNvPr id="6163" name="Group 19"/>
          <p:cNvGraphicFramePr>
            <a:graphicFrameLocks noGrp="1"/>
          </p:cNvGraphicFramePr>
          <p:nvPr/>
        </p:nvGraphicFramePr>
        <p:xfrm>
          <a:off x="1357290" y="857232"/>
          <a:ext cx="6429420" cy="1866901"/>
        </p:xfrm>
        <a:graphic>
          <a:graphicData uri="http://schemas.openxmlformats.org/drawingml/2006/table">
            <a:tbl>
              <a:tblPr/>
              <a:tblGrid>
                <a:gridCol w="2071702"/>
                <a:gridCol w="1857388"/>
                <a:gridCol w="1357322"/>
                <a:gridCol w="1143008"/>
              </a:tblGrid>
              <a:tr h="9572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随堂测试</a:t>
                      </a:r>
                      <a:endParaRPr kumimoji="0" lang="zh-CN" altLang="en-US" sz="3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课外实验</a:t>
                      </a:r>
                      <a:endParaRPr kumimoji="0" lang="zh-CN" altLang="en-US" sz="3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作业</a:t>
                      </a:r>
                      <a:endParaRPr kumimoji="0" lang="zh-CN" altLang="en-US" sz="3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考试</a:t>
                      </a:r>
                      <a:endParaRPr kumimoji="0" lang="zh-CN" altLang="en-US" sz="3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096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8%</a:t>
                      </a:r>
                      <a:endParaRPr kumimoji="0" lang="en-US" altLang="zh-CN" sz="3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3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24%</a:t>
                      </a:r>
                      <a:endParaRPr kumimoji="0" lang="en-US" altLang="zh-CN" sz="3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a:t>
                      </a:r>
                      <a:endParaRPr kumimoji="0" lang="en-US" altLang="zh-CN" sz="3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数据库建模工具</a:t>
            </a:r>
            <a:endParaRPr lang="en-US" altLang="zh-CN" b="1" dirty="0" smtClean="0"/>
          </a:p>
          <a:p>
            <a:pPr>
              <a:buNone/>
            </a:pPr>
            <a:r>
              <a:rPr lang="en-US" altLang="zh-CN" dirty="0" smtClean="0"/>
              <a:t>      </a:t>
            </a:r>
            <a:r>
              <a:rPr lang="en-US" altLang="zh-CN" dirty="0" err="1" smtClean="0"/>
              <a:t>ERwin</a:t>
            </a:r>
            <a:r>
              <a:rPr lang="zh-CN" altLang="en-US" dirty="0" smtClean="0"/>
              <a:t>可以实现将已建好的</a:t>
            </a:r>
            <a:r>
              <a:rPr lang="en-US" altLang="zh-CN" dirty="0" smtClean="0"/>
              <a:t>ER</a:t>
            </a:r>
            <a:r>
              <a:rPr lang="zh-CN" altLang="en-US" dirty="0" smtClean="0"/>
              <a:t>模型到数据库物理设计的转换，即可在多种数据库服务器（如</a:t>
            </a:r>
            <a:r>
              <a:rPr lang="en-US" altLang="zh-CN" dirty="0" smtClean="0"/>
              <a:t>Oracle</a:t>
            </a:r>
            <a:r>
              <a:rPr lang="zh-CN" altLang="en-US" dirty="0" smtClean="0"/>
              <a:t>、</a:t>
            </a:r>
            <a:r>
              <a:rPr lang="en-US" altLang="zh-CN" dirty="0" err="1" smtClean="0"/>
              <a:t>Sql</a:t>
            </a:r>
            <a:r>
              <a:rPr lang="en-US" altLang="zh-CN" dirty="0" smtClean="0"/>
              <a:t> Server</a:t>
            </a:r>
            <a:r>
              <a:rPr lang="zh-CN" altLang="en-US" dirty="0" smtClean="0"/>
              <a:t>、</a:t>
            </a:r>
            <a:r>
              <a:rPr lang="en-US" altLang="zh-CN" dirty="0" err="1" smtClean="0"/>
              <a:t>Mysql</a:t>
            </a:r>
            <a:r>
              <a:rPr lang="zh-CN" altLang="en-US" dirty="0" smtClean="0"/>
              <a:t>）上自动生成库结构，提高了数据库的开发效率</a:t>
            </a:r>
            <a:endParaRPr lang="en-US" altLang="zh-CN" dirty="0" smtClean="0"/>
          </a:p>
          <a:p>
            <a:endParaRPr lang="zh-CN" altLang="en-US" dirty="0"/>
          </a:p>
        </p:txBody>
      </p:sp>
      <p:sp>
        <p:nvSpPr>
          <p:cNvPr id="4" name="矩形 3"/>
          <p:cNvSpPr/>
          <p:nvPr/>
        </p:nvSpPr>
        <p:spPr>
          <a:xfrm>
            <a:off x="1428728" y="4286256"/>
            <a:ext cx="6786610" cy="830997"/>
          </a:xfrm>
          <a:prstGeom prst="rect">
            <a:avLst/>
          </a:prstGeom>
        </p:spPr>
        <p:txBody>
          <a:bodyPr wrap="square">
            <a:spAutoFit/>
          </a:bodyPr>
          <a:lstStyle/>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anose="02010609060101010101" pitchFamily="49" charset="-122"/>
                <a:ea typeface="黑体" panose="02010609060101010101" pitchFamily="49" charset="-122"/>
              </a:rPr>
              <a:t>1.3 </a:t>
            </a:r>
            <a:r>
              <a:rPr lang="zh-CN" altLang="en-US" b="1" dirty="0">
                <a:latin typeface="黑体" panose="02010609060101010101" pitchFamily="49" charset="-122"/>
                <a:ea typeface="黑体" panose="02010609060101010101" pitchFamily="49" charset="-122"/>
              </a:rPr>
              <a:t>软件工程方法比较</a:t>
            </a:r>
            <a:endParaRPr lang="zh-CN" altLang="en-US" dirty="0"/>
          </a:p>
        </p:txBody>
      </p:sp>
      <p:sp>
        <p:nvSpPr>
          <p:cNvPr id="3" name="内容占位符 2"/>
          <p:cNvSpPr>
            <a:spLocks noGrp="1"/>
          </p:cNvSpPr>
          <p:nvPr>
            <p:ph sz="quarter" idx="1"/>
          </p:nvPr>
        </p:nvSpPr>
        <p:spPr/>
        <p:txBody>
          <a:bodyPr/>
          <a:lstStyle/>
          <a:p>
            <a:pPr marL="0" indent="0">
              <a:lnSpc>
                <a:spcPct val="150000"/>
              </a:lnSpc>
              <a:buNone/>
            </a:pPr>
            <a:r>
              <a:rPr lang="zh-CN" altLang="en-US" dirty="0" smtClean="0"/>
              <a:t>使用</a:t>
            </a:r>
            <a:r>
              <a:rPr lang="zh-CN" altLang="en-US" dirty="0" smtClean="0"/>
              <a:t>最</a:t>
            </a:r>
            <a:r>
              <a:rPr lang="zh-CN" altLang="en-US" dirty="0"/>
              <a:t>广泛</a:t>
            </a:r>
            <a:r>
              <a:rPr lang="zh-CN" altLang="en-US" dirty="0" smtClean="0"/>
              <a:t>的</a:t>
            </a:r>
            <a:r>
              <a:rPr lang="zh-CN" altLang="en-US" dirty="0" smtClean="0"/>
              <a:t>软件工程方法学：</a:t>
            </a:r>
            <a:endParaRPr lang="en-US" altLang="zh-CN" dirty="0" smtClean="0"/>
          </a:p>
          <a:p>
            <a:pPr>
              <a:lnSpc>
                <a:spcPct val="150000"/>
              </a:lnSpc>
            </a:pPr>
            <a:r>
              <a:rPr lang="zh-CN" altLang="en-US" b="1" dirty="0" smtClean="0">
                <a:solidFill>
                  <a:srgbClr val="C00000"/>
                </a:solidFill>
              </a:rPr>
              <a:t>传统方法学（结构化软件工程方法学）</a:t>
            </a:r>
            <a:endParaRPr lang="en-US" altLang="zh-CN" b="1" dirty="0" smtClean="0">
              <a:solidFill>
                <a:srgbClr val="C00000"/>
              </a:solidFill>
            </a:endParaRPr>
          </a:p>
          <a:p>
            <a:pPr>
              <a:lnSpc>
                <a:spcPct val="150000"/>
              </a:lnSpc>
            </a:pPr>
            <a:r>
              <a:rPr lang="zh-CN" altLang="en-US" b="1" dirty="0" smtClean="0">
                <a:solidFill>
                  <a:srgbClr val="C00000"/>
                </a:solidFill>
              </a:rPr>
              <a:t>面向对象方法学</a:t>
            </a:r>
            <a:endParaRPr lang="zh-CN" altLang="en-US" b="1" dirty="0">
              <a:solidFill>
                <a:srgbClr val="C00000"/>
              </a:solidFill>
            </a:endParaRPr>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12775" y="422176"/>
            <a:ext cx="8153400" cy="990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eaLnBrk="1" hangingPunct="1"/>
            <a:r>
              <a:rPr lang="en-US" altLang="zh-CN" b="1" dirty="0">
                <a:latin typeface="黑体" panose="02010609060101010101" pitchFamily="49" charset="-122"/>
                <a:ea typeface="黑体" panose="02010609060101010101" pitchFamily="49" charset="-122"/>
              </a:rPr>
              <a:t>1.3 </a:t>
            </a:r>
            <a:r>
              <a:rPr lang="zh-CN" altLang="en-US" b="1" dirty="0">
                <a:latin typeface="黑体" panose="02010609060101010101" pitchFamily="49" charset="-122"/>
                <a:ea typeface="黑体" panose="02010609060101010101" pitchFamily="49" charset="-122"/>
              </a:rPr>
              <a:t>软件工程方法比较</a:t>
            </a:r>
            <a:endParaRPr lang="zh-CN" altLang="en-US" b="1" dirty="0" smtClean="0">
              <a:solidFill>
                <a:schemeClr val="tx1"/>
              </a:solidFill>
              <a:latin typeface="华文行楷" panose="02010800040101010101" pitchFamily="2" charset="-122"/>
              <a:ea typeface="华文行楷" panose="02010800040101010101" pitchFamily="2" charset="-122"/>
            </a:endParaRPr>
          </a:p>
        </p:txBody>
      </p:sp>
      <p:pic>
        <p:nvPicPr>
          <p:cNvPr id="14339" name="Picture 4"/>
          <p:cNvPicPr>
            <a:picLocks noChangeAspect="1" noChangeArrowheads="1"/>
          </p:cNvPicPr>
          <p:nvPr/>
        </p:nvPicPr>
        <p:blipFill>
          <a:blip r:embed="rId1">
            <a:extLst>
              <a:ext uri="{28A0092B-C50C-407E-A947-70E740481C1C}">
                <a14:useLocalDpi xmlns:a14="http://schemas.microsoft.com/office/drawing/2010/main" val="0"/>
              </a:ext>
            </a:extLst>
          </a:blip>
          <a:srcRect b="10065"/>
          <a:stretch>
            <a:fillRect/>
          </a:stretch>
        </p:blipFill>
        <p:spPr bwMode="auto">
          <a:xfrm>
            <a:off x="1116013" y="1844675"/>
            <a:ext cx="2879725"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1773238"/>
            <a:ext cx="2952750"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 Box 6"/>
          <p:cNvSpPr txBox="1">
            <a:spLocks noChangeArrowheads="1"/>
          </p:cNvSpPr>
          <p:nvPr/>
        </p:nvSpPr>
        <p:spPr bwMode="auto">
          <a:xfrm>
            <a:off x="0" y="5661025"/>
            <a:ext cx="44275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spcBef>
                <a:spcPct val="50000"/>
              </a:spcBef>
            </a:pPr>
            <a:r>
              <a:rPr lang="zh-CN" altLang="en-US" sz="2400" b="1">
                <a:solidFill>
                  <a:srgbClr val="FF0000"/>
                </a:solidFill>
                <a:latin typeface="方正姚体" panose="02010601030101010101" pitchFamily="2" charset="-122"/>
                <a:ea typeface="方正姚体" panose="02010601030101010101" pitchFamily="2" charset="-122"/>
              </a:rPr>
              <a:t>面向过程（结构化）软件工程 </a:t>
            </a:r>
            <a:endParaRPr lang="zh-CN" altLang="en-US" sz="2400" b="1">
              <a:solidFill>
                <a:srgbClr val="FF0000"/>
              </a:solidFill>
              <a:latin typeface="方正姚体" panose="02010601030101010101" pitchFamily="2" charset="-122"/>
              <a:ea typeface="方正姚体" panose="02010601030101010101" pitchFamily="2" charset="-122"/>
            </a:endParaRPr>
          </a:p>
        </p:txBody>
      </p:sp>
      <p:sp>
        <p:nvSpPr>
          <p:cNvPr id="14342" name="Text Box 7"/>
          <p:cNvSpPr txBox="1">
            <a:spLocks noChangeArrowheads="1"/>
          </p:cNvSpPr>
          <p:nvPr/>
        </p:nvSpPr>
        <p:spPr bwMode="auto">
          <a:xfrm>
            <a:off x="4716463" y="5732463"/>
            <a:ext cx="3743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spcBef>
                <a:spcPct val="50000"/>
              </a:spcBef>
            </a:pPr>
            <a:r>
              <a:rPr lang="zh-CN" altLang="en-US" sz="2400" b="1">
                <a:solidFill>
                  <a:srgbClr val="FF0000"/>
                </a:solidFill>
                <a:latin typeface="方正姚体" panose="02010601030101010101" pitchFamily="2" charset="-122"/>
                <a:ea typeface="方正姚体" panose="02010601030101010101" pitchFamily="2" charset="-122"/>
              </a:rPr>
              <a:t>面向对象的软件工程方法 </a:t>
            </a:r>
            <a:endParaRPr lang="zh-CN" altLang="en-US" sz="2400" b="1">
              <a:solidFill>
                <a:srgbClr val="FF0000"/>
              </a:solidFill>
              <a:latin typeface="方正姚体" panose="02010601030101010101" pitchFamily="2" charset="-122"/>
              <a:ea typeface="方正姚体" panose="02010601030101010101" pitchFamily="2" charset="-122"/>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12775" y="422176"/>
            <a:ext cx="8153400" cy="990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eaLnBrk="1" hangingPunct="1"/>
            <a:r>
              <a:rPr lang="en-US" altLang="zh-CN" b="1" dirty="0">
                <a:latin typeface="黑体" panose="02010609060101010101" pitchFamily="49" charset="-122"/>
                <a:ea typeface="黑体" panose="02010609060101010101" pitchFamily="49" charset="-122"/>
              </a:rPr>
              <a:t>1.3 </a:t>
            </a:r>
            <a:r>
              <a:rPr lang="zh-CN" altLang="en-US" b="1" dirty="0">
                <a:latin typeface="黑体" panose="02010609060101010101" pitchFamily="49" charset="-122"/>
                <a:ea typeface="黑体" panose="02010609060101010101" pitchFamily="49" charset="-122"/>
              </a:rPr>
              <a:t>软件工程方法比较</a:t>
            </a:r>
            <a:endParaRPr lang="zh-CN" altLang="en-US" b="1" dirty="0" smtClean="0">
              <a:solidFill>
                <a:schemeClr val="tx1"/>
              </a:solidFill>
              <a:latin typeface="华文行楷" panose="02010800040101010101" pitchFamily="2" charset="-122"/>
              <a:ea typeface="华文行楷" panose="02010800040101010101" pitchFamily="2" charset="-122"/>
            </a:endParaRPr>
          </a:p>
        </p:txBody>
      </p:sp>
      <p:sp>
        <p:nvSpPr>
          <p:cNvPr id="15363" name="内容占位符 1"/>
          <p:cNvSpPr>
            <a:spLocks noGrp="1"/>
          </p:cNvSpPr>
          <p:nvPr>
            <p:ph sz="quarter" idx="1"/>
          </p:nvPr>
        </p:nvSpPr>
        <p:spPr>
          <a:xfrm>
            <a:off x="612775" y="1600200"/>
            <a:ext cx="8153400" cy="4495800"/>
          </a:xfrm>
        </p:spPr>
        <p:txBody>
          <a:bodyPr/>
          <a:lstStyle/>
          <a:p>
            <a:endParaRPr lang="zh-CN" altLang="en-US" dirty="0" smtClean="0"/>
          </a:p>
        </p:txBody>
      </p:sp>
      <p:sp>
        <p:nvSpPr>
          <p:cNvPr id="7" name="AutoShape 45"/>
          <p:cNvSpPr>
            <a:spLocks noChangeArrowheads="1"/>
          </p:cNvSpPr>
          <p:nvPr/>
        </p:nvSpPr>
        <p:spPr bwMode="gray">
          <a:xfrm>
            <a:off x="611560" y="1628800"/>
            <a:ext cx="8136904" cy="4464496"/>
          </a:xfrm>
          <a:prstGeom prst="roundRect">
            <a:avLst>
              <a:gd name="adj" fmla="val 16667"/>
            </a:avLst>
          </a:prstGeom>
          <a:gradFill rotWithShape="1">
            <a:gsLst>
              <a:gs pos="0">
                <a:srgbClr val="F9F9F9"/>
              </a:gs>
              <a:gs pos="100000">
                <a:srgbClr val="EAEAEA"/>
              </a:gs>
            </a:gsLst>
            <a:lin ang="5400000" scaled="1"/>
          </a:gradFill>
          <a:ln w="19050">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grpSp>
        <p:nvGrpSpPr>
          <p:cNvPr id="8" name="Group 56"/>
          <p:cNvGrpSpPr/>
          <p:nvPr/>
        </p:nvGrpSpPr>
        <p:grpSpPr bwMode="auto">
          <a:xfrm>
            <a:off x="2001838" y="1484784"/>
            <a:ext cx="4686300" cy="744538"/>
            <a:chOff x="720" y="1392"/>
            <a:chExt cx="4058" cy="480"/>
          </a:xfrm>
        </p:grpSpPr>
        <p:sp>
          <p:nvSpPr>
            <p:cNvPr id="15368" name="AutoShape 57"/>
            <p:cNvSpPr>
              <a:spLocks noChangeArrowheads="1"/>
            </p:cNvSpPr>
            <p:nvPr/>
          </p:nvSpPr>
          <p:spPr bwMode="gray">
            <a:xfrm>
              <a:off x="720" y="1392"/>
              <a:ext cx="4058" cy="480"/>
            </a:xfrm>
            <a:prstGeom prst="roundRect">
              <a:avLst>
                <a:gd name="adj" fmla="val 17509"/>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grpSp>
          <p:nvGrpSpPr>
            <p:cNvPr id="15369" name="Group 58"/>
            <p:cNvGrpSpPr/>
            <p:nvPr/>
          </p:nvGrpSpPr>
          <p:grpSpPr bwMode="auto">
            <a:xfrm>
              <a:off x="730" y="1407"/>
              <a:ext cx="4043" cy="444"/>
              <a:chOff x="744" y="1407"/>
              <a:chExt cx="3988" cy="444"/>
            </a:xfrm>
          </p:grpSpPr>
          <p:sp>
            <p:nvSpPr>
              <p:cNvPr id="11" name="AutoShape 59"/>
              <p:cNvSpPr>
                <a:spLocks noChangeArrowheads="1"/>
              </p:cNvSpPr>
              <p:nvPr/>
            </p:nvSpPr>
            <p:spPr bwMode="gray">
              <a:xfrm>
                <a:off x="744" y="1733"/>
                <a:ext cx="3988" cy="111"/>
              </a:xfrm>
              <a:prstGeom prst="roundRect">
                <a:avLst>
                  <a:gd name="adj" fmla="val 50000"/>
                </a:avLst>
              </a:prstGeom>
              <a:gradFill rotWithShape="1">
                <a:gsLst>
                  <a:gs pos="0">
                    <a:schemeClr val="accent2">
                      <a:alpha val="0"/>
                    </a:schemeClr>
                  </a:gs>
                  <a:gs pos="100000">
                    <a:schemeClr val="accent2">
                      <a:gamma/>
                      <a:tint val="34902"/>
                      <a:invGamma/>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2" name="AutoShape 60"/>
              <p:cNvSpPr>
                <a:spLocks noChangeArrowheads="1"/>
              </p:cNvSpPr>
              <p:nvPr/>
            </p:nvSpPr>
            <p:spPr bwMode="gray">
              <a:xfrm>
                <a:off x="744" y="1407"/>
                <a:ext cx="3988" cy="115"/>
              </a:xfrm>
              <a:prstGeom prst="roundRect">
                <a:avLst>
                  <a:gd name="adj" fmla="val 50000"/>
                </a:avLst>
              </a:prstGeom>
              <a:gradFill rotWithShape="1">
                <a:gsLst>
                  <a:gs pos="0">
                    <a:schemeClr val="accent2">
                      <a:gamma/>
                      <a:tint val="31765"/>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sp>
        <p:nvSpPr>
          <p:cNvPr id="13" name="Rectangle 61"/>
          <p:cNvSpPr>
            <a:spLocks noChangeArrowheads="1"/>
          </p:cNvSpPr>
          <p:nvPr/>
        </p:nvSpPr>
        <p:spPr bwMode="gray">
          <a:xfrm>
            <a:off x="2339975" y="1610569"/>
            <a:ext cx="386715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
                <a:srgbClr val="1F3F5F"/>
              </a:buClr>
            </a:pPr>
            <a:r>
              <a:rPr lang="zh-CN" altLang="en-US" sz="2800" dirty="0">
                <a:latin typeface="方正姚体" panose="02010601030101010101" pitchFamily="2" charset="-122"/>
                <a:ea typeface="方正姚体" panose="02010601030101010101" pitchFamily="2" charset="-122"/>
              </a:rPr>
              <a:t>结构化软件工程过程</a:t>
            </a:r>
            <a:endParaRPr lang="en-US" altLang="zh-CN" sz="2800" b="1" dirty="0">
              <a:solidFill>
                <a:srgbClr val="FFFFFF"/>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14" name="Text Box 64"/>
          <p:cNvSpPr txBox="1">
            <a:spLocks noChangeArrowheads="1"/>
          </p:cNvSpPr>
          <p:nvPr/>
        </p:nvSpPr>
        <p:spPr bwMode="black">
          <a:xfrm>
            <a:off x="971551" y="2492896"/>
            <a:ext cx="6935788" cy="3575338"/>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E6A177"/>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marL="319405" indent="-319405">
              <a:spcBef>
                <a:spcPts val="700"/>
              </a:spcBef>
              <a:buClr>
                <a:schemeClr val="accent2"/>
              </a:buClr>
              <a:buSzPct val="60000"/>
              <a:buFont typeface="Wingdings" panose="05000000000000000000" pitchFamily="2" charset="2"/>
              <a:buChar char="l"/>
            </a:pPr>
            <a:r>
              <a:rPr lang="zh-CN" altLang="en-US" b="1" dirty="0" smtClean="0"/>
              <a:t>需求分析：面向数据流的分析方法（数据流图和数据字典）</a:t>
            </a:r>
            <a:endParaRPr lang="zh-CN" altLang="en-US" b="1" dirty="0"/>
          </a:p>
          <a:p>
            <a:pPr marL="319405" indent="-319405">
              <a:spcBef>
                <a:spcPts val="700"/>
              </a:spcBef>
              <a:buClr>
                <a:schemeClr val="accent2"/>
              </a:buClr>
              <a:buSzPct val="60000"/>
              <a:buFont typeface="Wingdings" panose="05000000000000000000" pitchFamily="2" charset="2"/>
              <a:buChar char="l"/>
            </a:pPr>
            <a:r>
              <a:rPr lang="zh-CN" altLang="en-US" b="1" dirty="0"/>
              <a:t>概要设计与</a:t>
            </a:r>
            <a:r>
              <a:rPr lang="zh-CN" altLang="en-US" b="1" dirty="0" smtClean="0"/>
              <a:t>详细设计：模块划分（模块结构图、程序流程图） </a:t>
            </a:r>
            <a:endParaRPr lang="zh-CN" altLang="en-US" b="1" dirty="0"/>
          </a:p>
          <a:p>
            <a:pPr marL="319405" indent="-319405">
              <a:spcBef>
                <a:spcPts val="700"/>
              </a:spcBef>
              <a:buClr>
                <a:schemeClr val="accent2"/>
              </a:buClr>
              <a:buSzPct val="60000"/>
              <a:buFont typeface="Wingdings" panose="05000000000000000000" pitchFamily="2" charset="2"/>
              <a:buChar char="l"/>
            </a:pPr>
            <a:r>
              <a:rPr lang="zh-CN" altLang="en-US" b="1" dirty="0"/>
              <a:t>编码 </a:t>
            </a:r>
            <a:endParaRPr lang="zh-CN" altLang="en-US" b="1" dirty="0"/>
          </a:p>
          <a:p>
            <a:pPr marL="319405" indent="-319405">
              <a:spcBef>
                <a:spcPts val="700"/>
              </a:spcBef>
              <a:buClr>
                <a:schemeClr val="accent2"/>
              </a:buClr>
              <a:buSzPct val="60000"/>
              <a:buFont typeface="Wingdings" panose="05000000000000000000" pitchFamily="2" charset="2"/>
              <a:buChar char="l"/>
            </a:pPr>
            <a:r>
              <a:rPr lang="zh-CN" altLang="en-US" b="1" dirty="0"/>
              <a:t>测试 </a:t>
            </a:r>
            <a:endParaRPr lang="zh-CN" altLang="en-US" b="1" dirty="0"/>
          </a:p>
          <a:p>
            <a:pPr marL="319405" indent="-319405">
              <a:spcBef>
                <a:spcPts val="700"/>
              </a:spcBef>
              <a:buClr>
                <a:schemeClr val="accent2"/>
              </a:buClr>
              <a:buSzPct val="60000"/>
              <a:buFont typeface="Wingdings" panose="05000000000000000000" pitchFamily="2" charset="2"/>
              <a:buChar char="l"/>
            </a:pPr>
            <a:r>
              <a:rPr lang="zh-CN" altLang="en-US" b="1" dirty="0"/>
              <a:t>维护 </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12775" y="422176"/>
            <a:ext cx="8153400" cy="990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eaLnBrk="1" hangingPunct="1"/>
            <a:r>
              <a:rPr lang="en-US" altLang="zh-CN" b="1" dirty="0">
                <a:latin typeface="黑体" panose="02010609060101010101" pitchFamily="49" charset="-122"/>
                <a:ea typeface="黑体" panose="02010609060101010101" pitchFamily="49" charset="-122"/>
              </a:rPr>
              <a:t>1.3 </a:t>
            </a:r>
            <a:r>
              <a:rPr lang="zh-CN" altLang="en-US" b="1" dirty="0">
                <a:latin typeface="黑体" panose="02010609060101010101" pitchFamily="49" charset="-122"/>
                <a:ea typeface="黑体" panose="02010609060101010101" pitchFamily="49" charset="-122"/>
              </a:rPr>
              <a:t>软件工程方法比较</a:t>
            </a:r>
            <a:endParaRPr lang="zh-CN" altLang="en-US" b="1" dirty="0" smtClean="0">
              <a:solidFill>
                <a:schemeClr val="tx1"/>
              </a:solidFill>
              <a:latin typeface="华文行楷" panose="02010800040101010101" pitchFamily="2" charset="-122"/>
              <a:ea typeface="华文行楷" panose="02010800040101010101" pitchFamily="2" charset="-122"/>
            </a:endParaRPr>
          </a:p>
        </p:txBody>
      </p:sp>
      <p:sp>
        <p:nvSpPr>
          <p:cNvPr id="15363" name="内容占位符 1"/>
          <p:cNvSpPr>
            <a:spLocks noGrp="1"/>
          </p:cNvSpPr>
          <p:nvPr>
            <p:ph sz="quarter" idx="1"/>
          </p:nvPr>
        </p:nvSpPr>
        <p:spPr>
          <a:xfrm>
            <a:off x="612775" y="1600200"/>
            <a:ext cx="8153400" cy="4495800"/>
          </a:xfrm>
        </p:spPr>
        <p:txBody>
          <a:bodyPr/>
          <a:lstStyle/>
          <a:p>
            <a:endParaRPr lang="zh-CN" altLang="en-US" dirty="0" smtClean="0"/>
          </a:p>
        </p:txBody>
      </p:sp>
      <p:sp>
        <p:nvSpPr>
          <p:cNvPr id="7" name="AutoShape 45"/>
          <p:cNvSpPr>
            <a:spLocks noChangeArrowheads="1"/>
          </p:cNvSpPr>
          <p:nvPr/>
        </p:nvSpPr>
        <p:spPr bwMode="gray">
          <a:xfrm>
            <a:off x="611560" y="1628800"/>
            <a:ext cx="8136904" cy="4464496"/>
          </a:xfrm>
          <a:prstGeom prst="roundRect">
            <a:avLst>
              <a:gd name="adj" fmla="val 16667"/>
            </a:avLst>
          </a:prstGeom>
          <a:gradFill rotWithShape="1">
            <a:gsLst>
              <a:gs pos="0">
                <a:srgbClr val="F9F9F9"/>
              </a:gs>
              <a:gs pos="100000">
                <a:srgbClr val="EAEAEA"/>
              </a:gs>
            </a:gsLst>
            <a:lin ang="5400000" scaled="1"/>
          </a:gradFill>
          <a:ln w="19050">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grpSp>
        <p:nvGrpSpPr>
          <p:cNvPr id="8" name="Group 56"/>
          <p:cNvGrpSpPr/>
          <p:nvPr/>
        </p:nvGrpSpPr>
        <p:grpSpPr bwMode="auto">
          <a:xfrm>
            <a:off x="2001838" y="1484784"/>
            <a:ext cx="4686300" cy="744538"/>
            <a:chOff x="720" y="1392"/>
            <a:chExt cx="4058" cy="480"/>
          </a:xfrm>
        </p:grpSpPr>
        <p:sp>
          <p:nvSpPr>
            <p:cNvPr id="15368" name="AutoShape 57"/>
            <p:cNvSpPr>
              <a:spLocks noChangeArrowheads="1"/>
            </p:cNvSpPr>
            <p:nvPr/>
          </p:nvSpPr>
          <p:spPr bwMode="gray">
            <a:xfrm>
              <a:off x="720" y="1392"/>
              <a:ext cx="4058" cy="480"/>
            </a:xfrm>
            <a:prstGeom prst="roundRect">
              <a:avLst>
                <a:gd name="adj" fmla="val 17509"/>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grpSp>
          <p:nvGrpSpPr>
            <p:cNvPr id="15369" name="Group 58"/>
            <p:cNvGrpSpPr/>
            <p:nvPr/>
          </p:nvGrpSpPr>
          <p:grpSpPr bwMode="auto">
            <a:xfrm>
              <a:off x="730" y="1407"/>
              <a:ext cx="4043" cy="444"/>
              <a:chOff x="744" y="1407"/>
              <a:chExt cx="3988" cy="444"/>
            </a:xfrm>
          </p:grpSpPr>
          <p:sp>
            <p:nvSpPr>
              <p:cNvPr id="11" name="AutoShape 59"/>
              <p:cNvSpPr>
                <a:spLocks noChangeArrowheads="1"/>
              </p:cNvSpPr>
              <p:nvPr/>
            </p:nvSpPr>
            <p:spPr bwMode="gray">
              <a:xfrm>
                <a:off x="744" y="1733"/>
                <a:ext cx="3988" cy="111"/>
              </a:xfrm>
              <a:prstGeom prst="roundRect">
                <a:avLst>
                  <a:gd name="adj" fmla="val 50000"/>
                </a:avLst>
              </a:prstGeom>
              <a:gradFill rotWithShape="1">
                <a:gsLst>
                  <a:gs pos="0">
                    <a:schemeClr val="accent2">
                      <a:alpha val="0"/>
                    </a:schemeClr>
                  </a:gs>
                  <a:gs pos="100000">
                    <a:schemeClr val="accent2">
                      <a:gamma/>
                      <a:tint val="34902"/>
                      <a:invGamma/>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2" name="AutoShape 60"/>
              <p:cNvSpPr>
                <a:spLocks noChangeArrowheads="1"/>
              </p:cNvSpPr>
              <p:nvPr/>
            </p:nvSpPr>
            <p:spPr bwMode="gray">
              <a:xfrm>
                <a:off x="744" y="1407"/>
                <a:ext cx="3988" cy="115"/>
              </a:xfrm>
              <a:prstGeom prst="roundRect">
                <a:avLst>
                  <a:gd name="adj" fmla="val 50000"/>
                </a:avLst>
              </a:prstGeom>
              <a:gradFill rotWithShape="1">
                <a:gsLst>
                  <a:gs pos="0">
                    <a:schemeClr val="accent2">
                      <a:gamma/>
                      <a:tint val="31765"/>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sp>
        <p:nvSpPr>
          <p:cNvPr id="13" name="Rectangle 61"/>
          <p:cNvSpPr>
            <a:spLocks noChangeArrowheads="1"/>
          </p:cNvSpPr>
          <p:nvPr/>
        </p:nvSpPr>
        <p:spPr bwMode="gray">
          <a:xfrm>
            <a:off x="2339975" y="1610569"/>
            <a:ext cx="386715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
                <a:srgbClr val="1F3F5F"/>
              </a:buClr>
            </a:pPr>
            <a:r>
              <a:rPr lang="zh-CN" altLang="en-US" sz="2800" dirty="0">
                <a:latin typeface="方正姚体" panose="02010601030101010101" pitchFamily="2" charset="-122"/>
                <a:ea typeface="方正姚体" panose="02010601030101010101" pitchFamily="2" charset="-122"/>
              </a:rPr>
              <a:t>结构化软件工程过程</a:t>
            </a:r>
            <a:endParaRPr lang="en-US" altLang="zh-CN" sz="2800" b="1" dirty="0">
              <a:solidFill>
                <a:srgbClr val="FFFFFF"/>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14" name="Text Box 64"/>
          <p:cNvSpPr txBox="1">
            <a:spLocks noChangeArrowheads="1"/>
          </p:cNvSpPr>
          <p:nvPr/>
        </p:nvSpPr>
        <p:spPr bwMode="black">
          <a:xfrm>
            <a:off x="611560" y="2492896"/>
            <a:ext cx="8136904" cy="3841115"/>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E6A177"/>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marL="319405" indent="-319405">
              <a:spcBef>
                <a:spcPts val="700"/>
              </a:spcBef>
              <a:buClr>
                <a:schemeClr val="accent2"/>
              </a:buClr>
              <a:buSzPct val="60000"/>
              <a:buFont typeface="Wingdings" panose="05000000000000000000" pitchFamily="2" charset="2"/>
              <a:buChar char="l"/>
            </a:pPr>
            <a:r>
              <a:rPr lang="en-US" altLang="zh-CN" dirty="0" smtClean="0"/>
              <a:t>DFD</a:t>
            </a:r>
            <a:r>
              <a:rPr lang="zh-CN" altLang="en-US" dirty="0" smtClean="0"/>
              <a:t>（数据流图）中</a:t>
            </a:r>
            <a:r>
              <a:rPr lang="zh-CN" altLang="en-US" dirty="0"/>
              <a:t>的一个数据流不能对应模块结构图中的模块数据，也不能对应模块之间的调用关系，</a:t>
            </a:r>
            <a:r>
              <a:rPr lang="en-US" altLang="zh-CN" dirty="0"/>
              <a:t>DFD</a:t>
            </a:r>
            <a:r>
              <a:rPr lang="zh-CN" altLang="en-US" dirty="0"/>
              <a:t>中的加工也不一定对应一个模块。这种需求分析和设计之间表示体系的不一致是需求分析与设计之间的鸿沟</a:t>
            </a:r>
            <a:r>
              <a:rPr lang="zh-CN" altLang="en-US" dirty="0" smtClean="0"/>
              <a:t>。</a:t>
            </a:r>
            <a:endParaRPr lang="en-US" altLang="zh-CN" dirty="0" smtClean="0"/>
          </a:p>
          <a:p>
            <a:pPr marL="319405" indent="-319405">
              <a:spcBef>
                <a:spcPts val="700"/>
              </a:spcBef>
              <a:buClr>
                <a:schemeClr val="accent2"/>
              </a:buClr>
              <a:buSzPct val="60000"/>
              <a:buFont typeface="Wingdings" panose="05000000000000000000" pitchFamily="2" charset="2"/>
              <a:buChar char="l"/>
            </a:pPr>
            <a:r>
              <a:rPr lang="zh-CN" altLang="en-US" dirty="0"/>
              <a:t>在</a:t>
            </a:r>
            <a:r>
              <a:rPr lang="zh-CN" altLang="en-US" dirty="0" smtClean="0"/>
              <a:t>维护时，由于各个阶段的文档表示不一致，程序不能很好的反应问题域，维护工作较难。</a:t>
            </a:r>
            <a:endParaRPr lang="zh-CN" altLang="en-US" dirty="0"/>
          </a:p>
          <a:p>
            <a:pPr marL="319405" indent="-319405">
              <a:spcBef>
                <a:spcPts val="700"/>
              </a:spcBef>
              <a:buClr>
                <a:schemeClr val="accent2"/>
              </a:buClr>
              <a:buSzPct val="60000"/>
              <a:buFont typeface="Wingdings" panose="05000000000000000000" pitchFamily="2" charset="2"/>
              <a:buChar char="l"/>
            </a:pP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p:bldP spid="14"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612775" y="404664"/>
            <a:ext cx="8153400" cy="990600"/>
          </a:xfrm>
        </p:spPr>
        <p:txBody>
          <a:bodyPr/>
          <a:lstStyle/>
          <a:p>
            <a:pPr eaLnBrk="1" hangingPunct="1"/>
            <a:r>
              <a:rPr lang="en-US" altLang="zh-CN" b="1" dirty="0">
                <a:latin typeface="黑体" panose="02010609060101010101" pitchFamily="49" charset="-122"/>
                <a:ea typeface="黑体" panose="02010609060101010101" pitchFamily="49" charset="-122"/>
              </a:rPr>
              <a:t>1.3 </a:t>
            </a:r>
            <a:r>
              <a:rPr lang="zh-CN" altLang="en-US" b="1" dirty="0">
                <a:latin typeface="黑体" panose="02010609060101010101" pitchFamily="49" charset="-122"/>
                <a:ea typeface="黑体" panose="02010609060101010101" pitchFamily="49" charset="-122"/>
              </a:rPr>
              <a:t>软件工程方法比较</a:t>
            </a:r>
            <a:endParaRPr lang="zh-CN" altLang="en-US" b="1" dirty="0" smtClean="0">
              <a:solidFill>
                <a:schemeClr val="tx1"/>
              </a:solidFill>
              <a:latin typeface="华文行楷" panose="02010800040101010101" pitchFamily="2" charset="-122"/>
              <a:ea typeface="华文行楷" panose="02010800040101010101" pitchFamily="2" charset="-122"/>
            </a:endParaRPr>
          </a:p>
        </p:txBody>
      </p:sp>
      <p:sp>
        <p:nvSpPr>
          <p:cNvPr id="16387" name="内容占位符 2"/>
          <p:cNvSpPr>
            <a:spLocks noGrp="1"/>
          </p:cNvSpPr>
          <p:nvPr>
            <p:ph sz="quarter" idx="1"/>
          </p:nvPr>
        </p:nvSpPr>
        <p:spPr>
          <a:xfrm>
            <a:off x="612775" y="1600200"/>
            <a:ext cx="8153400" cy="4495800"/>
          </a:xfrm>
        </p:spPr>
        <p:txBody>
          <a:bodyPr/>
          <a:lstStyle/>
          <a:p>
            <a:endParaRPr lang="zh-CN" altLang="en-US" smtClean="0"/>
          </a:p>
        </p:txBody>
      </p:sp>
      <p:sp>
        <p:nvSpPr>
          <p:cNvPr id="5" name="灯片编号占位符 4"/>
          <p:cNvSpPr>
            <a:spLocks noGrp="1"/>
          </p:cNvSpPr>
          <p:nvPr>
            <p:ph type="sldNum" sz="quarter" idx="12"/>
          </p:nvPr>
        </p:nvSpPr>
        <p:spPr/>
        <p:txBody>
          <a:bodyPr>
            <a:normAutofit fontScale="85000" lnSpcReduction="20000"/>
          </a:bodyPr>
          <a:lstStyle/>
          <a:p>
            <a:pPr>
              <a:defRPr/>
            </a:pPr>
            <a:fld id="{0B5A5A7B-2827-437C-BCA9-147AF23C32F9}" type="slidenum">
              <a:rPr lang="en-US" altLang="zh-CN" smtClean="0"/>
            </a:fld>
            <a:endParaRPr lang="en-US" altLang="zh-CN"/>
          </a:p>
        </p:txBody>
      </p:sp>
      <p:sp>
        <p:nvSpPr>
          <p:cNvPr id="6" name="AutoShape 45"/>
          <p:cNvSpPr>
            <a:spLocks noChangeArrowheads="1"/>
          </p:cNvSpPr>
          <p:nvPr/>
        </p:nvSpPr>
        <p:spPr bwMode="gray">
          <a:xfrm>
            <a:off x="611560" y="1889943"/>
            <a:ext cx="8136904" cy="4203353"/>
          </a:xfrm>
          <a:prstGeom prst="roundRect">
            <a:avLst>
              <a:gd name="adj" fmla="val 16667"/>
            </a:avLst>
          </a:prstGeom>
          <a:gradFill rotWithShape="1">
            <a:gsLst>
              <a:gs pos="0">
                <a:srgbClr val="F9F9F9"/>
              </a:gs>
              <a:gs pos="100000">
                <a:srgbClr val="EAEAEA"/>
              </a:gs>
            </a:gsLst>
            <a:lin ang="5400000" scaled="1"/>
          </a:gradFill>
          <a:ln w="19050">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grpSp>
        <p:nvGrpSpPr>
          <p:cNvPr id="7" name="Group 56"/>
          <p:cNvGrpSpPr/>
          <p:nvPr/>
        </p:nvGrpSpPr>
        <p:grpSpPr bwMode="auto">
          <a:xfrm>
            <a:off x="2001838" y="1484784"/>
            <a:ext cx="4686300" cy="744538"/>
            <a:chOff x="720" y="1392"/>
            <a:chExt cx="4058" cy="480"/>
          </a:xfrm>
        </p:grpSpPr>
        <p:sp>
          <p:nvSpPr>
            <p:cNvPr id="16393" name="AutoShape 57"/>
            <p:cNvSpPr>
              <a:spLocks noChangeArrowheads="1"/>
            </p:cNvSpPr>
            <p:nvPr/>
          </p:nvSpPr>
          <p:spPr bwMode="gray">
            <a:xfrm>
              <a:off x="720" y="1392"/>
              <a:ext cx="4058" cy="480"/>
            </a:xfrm>
            <a:prstGeom prst="roundRect">
              <a:avLst>
                <a:gd name="adj" fmla="val 17509"/>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grpSp>
          <p:nvGrpSpPr>
            <p:cNvPr id="16394" name="Group 58"/>
            <p:cNvGrpSpPr/>
            <p:nvPr/>
          </p:nvGrpSpPr>
          <p:grpSpPr bwMode="auto">
            <a:xfrm>
              <a:off x="730" y="1407"/>
              <a:ext cx="4043" cy="444"/>
              <a:chOff x="744" y="1407"/>
              <a:chExt cx="3988" cy="444"/>
            </a:xfrm>
          </p:grpSpPr>
          <p:sp>
            <p:nvSpPr>
              <p:cNvPr id="10" name="AutoShape 59"/>
              <p:cNvSpPr>
                <a:spLocks noChangeArrowheads="1"/>
              </p:cNvSpPr>
              <p:nvPr/>
            </p:nvSpPr>
            <p:spPr bwMode="gray">
              <a:xfrm>
                <a:off x="744" y="1733"/>
                <a:ext cx="3988" cy="111"/>
              </a:xfrm>
              <a:prstGeom prst="roundRect">
                <a:avLst>
                  <a:gd name="adj" fmla="val 50000"/>
                </a:avLst>
              </a:prstGeom>
              <a:gradFill rotWithShape="1">
                <a:gsLst>
                  <a:gs pos="0">
                    <a:schemeClr val="accent2">
                      <a:alpha val="0"/>
                    </a:schemeClr>
                  </a:gs>
                  <a:gs pos="100000">
                    <a:schemeClr val="accent2">
                      <a:gamma/>
                      <a:tint val="34902"/>
                      <a:invGamma/>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1" name="AutoShape 60"/>
              <p:cNvSpPr>
                <a:spLocks noChangeArrowheads="1"/>
              </p:cNvSpPr>
              <p:nvPr/>
            </p:nvSpPr>
            <p:spPr bwMode="gray">
              <a:xfrm>
                <a:off x="744" y="1407"/>
                <a:ext cx="3988" cy="115"/>
              </a:xfrm>
              <a:prstGeom prst="roundRect">
                <a:avLst>
                  <a:gd name="adj" fmla="val 50000"/>
                </a:avLst>
              </a:prstGeom>
              <a:gradFill rotWithShape="1">
                <a:gsLst>
                  <a:gs pos="0">
                    <a:schemeClr val="accent2">
                      <a:gamma/>
                      <a:tint val="31765"/>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sp>
        <p:nvSpPr>
          <p:cNvPr id="12" name="Rectangle 61"/>
          <p:cNvSpPr>
            <a:spLocks noChangeArrowheads="1"/>
          </p:cNvSpPr>
          <p:nvPr/>
        </p:nvSpPr>
        <p:spPr bwMode="gray">
          <a:xfrm>
            <a:off x="2339975" y="1628800"/>
            <a:ext cx="386715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
                <a:srgbClr val="1F3F5F"/>
              </a:buClr>
            </a:pPr>
            <a:r>
              <a:rPr lang="zh-CN" altLang="en-US" sz="2800" dirty="0">
                <a:latin typeface="方正姚体" panose="02010601030101010101" pitchFamily="2" charset="-122"/>
                <a:ea typeface="方正姚体" panose="02010601030101010101" pitchFamily="2" charset="-122"/>
              </a:rPr>
              <a:t>面向对象软件工程过程</a:t>
            </a:r>
            <a:endParaRPr lang="en-US" altLang="zh-CN" sz="2800" b="1" dirty="0">
              <a:solidFill>
                <a:srgbClr val="FFFFFF"/>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13" name="Text Box 64"/>
          <p:cNvSpPr txBox="1">
            <a:spLocks noChangeArrowheads="1"/>
          </p:cNvSpPr>
          <p:nvPr/>
        </p:nvSpPr>
        <p:spPr bwMode="black">
          <a:xfrm>
            <a:off x="611560" y="2852738"/>
            <a:ext cx="8136903" cy="262096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E6A177"/>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marL="319405" indent="-319405">
              <a:spcBef>
                <a:spcPts val="700"/>
              </a:spcBef>
              <a:buClr>
                <a:schemeClr val="accent2"/>
              </a:buClr>
              <a:buSzPct val="60000"/>
              <a:buFont typeface="Wingdings" panose="05000000000000000000" pitchFamily="2" charset="2"/>
              <a:buChar char="l"/>
            </a:pPr>
            <a:r>
              <a:rPr lang="zh-CN" altLang="en-US" sz="2800" b="1" dirty="0"/>
              <a:t>面向对象</a:t>
            </a:r>
            <a:r>
              <a:rPr lang="zh-CN" altLang="en-US" sz="2800" b="1" dirty="0" smtClean="0"/>
              <a:t>需求分析</a:t>
            </a:r>
            <a:r>
              <a:rPr lang="en-US" altLang="zh-CN" sz="2800" b="1" dirty="0" smtClean="0"/>
              <a:t>OOA</a:t>
            </a:r>
            <a:r>
              <a:rPr lang="zh-CN" altLang="en-US" sz="2800" b="1" dirty="0" smtClean="0"/>
              <a:t>：直接从问题域建立对象 </a:t>
            </a:r>
            <a:endParaRPr lang="zh-CN" altLang="en-US" sz="2800" b="1" dirty="0"/>
          </a:p>
          <a:p>
            <a:pPr marL="319405" indent="-319405">
              <a:spcBef>
                <a:spcPts val="700"/>
              </a:spcBef>
              <a:buClr>
                <a:schemeClr val="accent2"/>
              </a:buClr>
              <a:buSzPct val="60000"/>
              <a:buFont typeface="Wingdings" panose="05000000000000000000" pitchFamily="2" charset="2"/>
              <a:buChar char="l"/>
            </a:pPr>
            <a:r>
              <a:rPr lang="zh-CN" altLang="en-US" sz="2800" b="1" dirty="0"/>
              <a:t>面向对象设计 </a:t>
            </a:r>
            <a:r>
              <a:rPr lang="en-US" altLang="zh-CN" sz="2800" b="1" dirty="0" smtClean="0"/>
              <a:t>OOD</a:t>
            </a:r>
            <a:r>
              <a:rPr lang="zh-CN" altLang="en-US" sz="2800" b="1" dirty="0" smtClean="0"/>
              <a:t>：修改调整补充</a:t>
            </a:r>
            <a:r>
              <a:rPr lang="en-US" altLang="zh-CN" sz="2800" b="1" dirty="0" smtClean="0"/>
              <a:t>OOA</a:t>
            </a:r>
            <a:r>
              <a:rPr lang="zh-CN" altLang="en-US" sz="2800" b="1" dirty="0" smtClean="0"/>
              <a:t>模型</a:t>
            </a:r>
            <a:endParaRPr lang="zh-CN" altLang="en-US" sz="2800" b="1" dirty="0"/>
          </a:p>
          <a:p>
            <a:pPr marL="319405" indent="-319405">
              <a:spcBef>
                <a:spcPts val="700"/>
              </a:spcBef>
              <a:buClr>
                <a:schemeClr val="accent2"/>
              </a:buClr>
              <a:buSzPct val="60000"/>
              <a:buFont typeface="Wingdings" panose="05000000000000000000" pitchFamily="2" charset="2"/>
              <a:buChar char="l"/>
            </a:pPr>
            <a:r>
              <a:rPr lang="zh-CN" altLang="en-US" sz="2800" b="1" dirty="0"/>
              <a:t>面向对象</a:t>
            </a:r>
            <a:r>
              <a:rPr lang="zh-CN" altLang="en-US" sz="2800" b="1" dirty="0" smtClean="0"/>
              <a:t>编程</a:t>
            </a:r>
            <a:r>
              <a:rPr lang="en-US" altLang="zh-CN" sz="2800" b="1" dirty="0" smtClean="0"/>
              <a:t>OOP</a:t>
            </a:r>
            <a:r>
              <a:rPr lang="zh-CN" altLang="en-US" sz="2800" b="1" dirty="0" smtClean="0"/>
              <a:t> ：用面向对象的编程语言</a:t>
            </a:r>
            <a:endParaRPr lang="zh-CN" altLang="en-US" sz="2800" b="1" dirty="0"/>
          </a:p>
          <a:p>
            <a:pPr marL="319405" indent="-319405">
              <a:spcBef>
                <a:spcPts val="700"/>
              </a:spcBef>
              <a:buClr>
                <a:schemeClr val="accent2"/>
              </a:buClr>
              <a:buSzPct val="60000"/>
              <a:buFont typeface="Wingdings" panose="05000000000000000000" pitchFamily="2" charset="2"/>
              <a:buChar char="l"/>
            </a:pPr>
            <a:r>
              <a:rPr lang="zh-CN" altLang="en-US" sz="2800" b="1" dirty="0"/>
              <a:t>面向对象</a:t>
            </a:r>
            <a:r>
              <a:rPr lang="zh-CN" altLang="en-US" sz="2800" b="1" dirty="0" smtClean="0"/>
              <a:t>测试</a:t>
            </a:r>
            <a:r>
              <a:rPr lang="en-US" altLang="zh-CN" sz="2800" b="1" dirty="0" smtClean="0"/>
              <a:t>OOT</a:t>
            </a:r>
            <a:r>
              <a:rPr lang="zh-CN" altLang="en-US" sz="2800" b="1" dirty="0" smtClean="0"/>
              <a:t> </a:t>
            </a:r>
            <a:endParaRPr lang="zh-CN" altLang="en-US" sz="2800" b="1" dirty="0"/>
          </a:p>
          <a:p>
            <a:pPr marL="319405" indent="-319405">
              <a:spcBef>
                <a:spcPts val="700"/>
              </a:spcBef>
              <a:buClr>
                <a:schemeClr val="accent2"/>
              </a:buClr>
              <a:buSzPct val="60000"/>
              <a:buFont typeface="Wingdings" panose="05000000000000000000" pitchFamily="2" charset="2"/>
              <a:buChar char="l"/>
            </a:pPr>
            <a:r>
              <a:rPr lang="zh-CN" altLang="en-US" sz="2800" b="1" dirty="0"/>
              <a:t>面向对象维护</a:t>
            </a:r>
            <a:r>
              <a:rPr lang="zh-CN" altLang="en-US" b="1" dirty="0"/>
              <a:t> </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612775" y="404664"/>
            <a:ext cx="8153400" cy="990600"/>
          </a:xfrm>
        </p:spPr>
        <p:txBody>
          <a:bodyPr/>
          <a:lstStyle/>
          <a:p>
            <a:pPr eaLnBrk="1" hangingPunct="1"/>
            <a:r>
              <a:rPr lang="en-US" altLang="zh-CN" b="1" dirty="0">
                <a:latin typeface="黑体" panose="02010609060101010101" pitchFamily="49" charset="-122"/>
                <a:ea typeface="黑体" panose="02010609060101010101" pitchFamily="49" charset="-122"/>
              </a:rPr>
              <a:t>1.3 </a:t>
            </a:r>
            <a:r>
              <a:rPr lang="zh-CN" altLang="en-US" b="1" dirty="0">
                <a:latin typeface="黑体" panose="02010609060101010101" pitchFamily="49" charset="-122"/>
                <a:ea typeface="黑体" panose="02010609060101010101" pitchFamily="49" charset="-122"/>
              </a:rPr>
              <a:t>软件工程方法比较</a:t>
            </a:r>
            <a:endParaRPr lang="zh-CN" altLang="en-US" b="1" dirty="0" smtClean="0">
              <a:solidFill>
                <a:schemeClr val="tx1"/>
              </a:solidFill>
              <a:latin typeface="华文行楷" panose="02010800040101010101" pitchFamily="2" charset="-122"/>
              <a:ea typeface="华文行楷" panose="02010800040101010101" pitchFamily="2" charset="-122"/>
            </a:endParaRPr>
          </a:p>
        </p:txBody>
      </p:sp>
      <p:sp>
        <p:nvSpPr>
          <p:cNvPr id="16387" name="内容占位符 2"/>
          <p:cNvSpPr>
            <a:spLocks noGrp="1"/>
          </p:cNvSpPr>
          <p:nvPr>
            <p:ph sz="quarter" idx="1"/>
          </p:nvPr>
        </p:nvSpPr>
        <p:spPr>
          <a:xfrm>
            <a:off x="612775" y="1600200"/>
            <a:ext cx="8153400" cy="4495800"/>
          </a:xfrm>
        </p:spPr>
        <p:txBody>
          <a:bodyPr/>
          <a:lstStyle/>
          <a:p>
            <a:endParaRPr lang="zh-CN" altLang="en-US" smtClean="0"/>
          </a:p>
        </p:txBody>
      </p:sp>
      <p:sp>
        <p:nvSpPr>
          <p:cNvPr id="5" name="灯片编号占位符 4"/>
          <p:cNvSpPr>
            <a:spLocks noGrp="1"/>
          </p:cNvSpPr>
          <p:nvPr>
            <p:ph type="sldNum" sz="quarter" idx="12"/>
          </p:nvPr>
        </p:nvSpPr>
        <p:spPr/>
        <p:txBody>
          <a:bodyPr>
            <a:normAutofit fontScale="85000" lnSpcReduction="20000"/>
          </a:bodyPr>
          <a:lstStyle/>
          <a:p>
            <a:pPr>
              <a:defRPr/>
            </a:pPr>
            <a:fld id="{0B5A5A7B-2827-437C-BCA9-147AF23C32F9}" type="slidenum">
              <a:rPr lang="en-US" altLang="zh-CN" smtClean="0"/>
            </a:fld>
            <a:endParaRPr lang="en-US" altLang="zh-CN"/>
          </a:p>
        </p:txBody>
      </p:sp>
      <p:sp>
        <p:nvSpPr>
          <p:cNvPr id="6" name="AutoShape 45"/>
          <p:cNvSpPr>
            <a:spLocks noChangeArrowheads="1"/>
          </p:cNvSpPr>
          <p:nvPr/>
        </p:nvSpPr>
        <p:spPr bwMode="gray">
          <a:xfrm>
            <a:off x="611560" y="1889943"/>
            <a:ext cx="8136904" cy="4203353"/>
          </a:xfrm>
          <a:prstGeom prst="roundRect">
            <a:avLst>
              <a:gd name="adj" fmla="val 16667"/>
            </a:avLst>
          </a:prstGeom>
          <a:gradFill rotWithShape="1">
            <a:gsLst>
              <a:gs pos="0">
                <a:srgbClr val="F9F9F9"/>
              </a:gs>
              <a:gs pos="100000">
                <a:srgbClr val="EAEAEA"/>
              </a:gs>
            </a:gsLst>
            <a:lin ang="5400000" scaled="1"/>
          </a:gradFill>
          <a:ln w="19050">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grpSp>
        <p:nvGrpSpPr>
          <p:cNvPr id="7" name="Group 56"/>
          <p:cNvGrpSpPr/>
          <p:nvPr/>
        </p:nvGrpSpPr>
        <p:grpSpPr bwMode="auto">
          <a:xfrm>
            <a:off x="2001838" y="1484784"/>
            <a:ext cx="4686300" cy="744538"/>
            <a:chOff x="720" y="1392"/>
            <a:chExt cx="4058" cy="480"/>
          </a:xfrm>
        </p:grpSpPr>
        <p:sp>
          <p:nvSpPr>
            <p:cNvPr id="16393" name="AutoShape 57"/>
            <p:cNvSpPr>
              <a:spLocks noChangeArrowheads="1"/>
            </p:cNvSpPr>
            <p:nvPr/>
          </p:nvSpPr>
          <p:spPr bwMode="gray">
            <a:xfrm>
              <a:off x="720" y="1392"/>
              <a:ext cx="4058" cy="480"/>
            </a:xfrm>
            <a:prstGeom prst="roundRect">
              <a:avLst>
                <a:gd name="adj" fmla="val 17509"/>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grpSp>
          <p:nvGrpSpPr>
            <p:cNvPr id="16394" name="Group 58"/>
            <p:cNvGrpSpPr/>
            <p:nvPr/>
          </p:nvGrpSpPr>
          <p:grpSpPr bwMode="auto">
            <a:xfrm>
              <a:off x="730" y="1407"/>
              <a:ext cx="4043" cy="444"/>
              <a:chOff x="744" y="1407"/>
              <a:chExt cx="3988" cy="444"/>
            </a:xfrm>
          </p:grpSpPr>
          <p:sp>
            <p:nvSpPr>
              <p:cNvPr id="10" name="AutoShape 59"/>
              <p:cNvSpPr>
                <a:spLocks noChangeArrowheads="1"/>
              </p:cNvSpPr>
              <p:nvPr/>
            </p:nvSpPr>
            <p:spPr bwMode="gray">
              <a:xfrm>
                <a:off x="744" y="1733"/>
                <a:ext cx="3988" cy="111"/>
              </a:xfrm>
              <a:prstGeom prst="roundRect">
                <a:avLst>
                  <a:gd name="adj" fmla="val 50000"/>
                </a:avLst>
              </a:prstGeom>
              <a:gradFill rotWithShape="1">
                <a:gsLst>
                  <a:gs pos="0">
                    <a:schemeClr val="accent2">
                      <a:alpha val="0"/>
                    </a:schemeClr>
                  </a:gs>
                  <a:gs pos="100000">
                    <a:schemeClr val="accent2">
                      <a:gamma/>
                      <a:tint val="34902"/>
                      <a:invGamma/>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1" name="AutoShape 60"/>
              <p:cNvSpPr>
                <a:spLocks noChangeArrowheads="1"/>
              </p:cNvSpPr>
              <p:nvPr/>
            </p:nvSpPr>
            <p:spPr bwMode="gray">
              <a:xfrm>
                <a:off x="744" y="1407"/>
                <a:ext cx="3988" cy="115"/>
              </a:xfrm>
              <a:prstGeom prst="roundRect">
                <a:avLst>
                  <a:gd name="adj" fmla="val 50000"/>
                </a:avLst>
              </a:prstGeom>
              <a:gradFill rotWithShape="1">
                <a:gsLst>
                  <a:gs pos="0">
                    <a:schemeClr val="accent2">
                      <a:gamma/>
                      <a:tint val="31765"/>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sp>
        <p:nvSpPr>
          <p:cNvPr id="12" name="Rectangle 61"/>
          <p:cNvSpPr>
            <a:spLocks noChangeArrowheads="1"/>
          </p:cNvSpPr>
          <p:nvPr/>
        </p:nvSpPr>
        <p:spPr bwMode="gray">
          <a:xfrm>
            <a:off x="2339975" y="1628800"/>
            <a:ext cx="386715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
                <a:srgbClr val="1F3F5F"/>
              </a:buClr>
            </a:pPr>
            <a:r>
              <a:rPr lang="zh-CN" altLang="en-US" sz="2800" dirty="0">
                <a:latin typeface="方正姚体" panose="02010601030101010101" pitchFamily="2" charset="-122"/>
                <a:ea typeface="方正姚体" panose="02010601030101010101" pitchFamily="2" charset="-122"/>
              </a:rPr>
              <a:t>面向对象软件工程过程</a:t>
            </a:r>
            <a:endParaRPr lang="en-US" altLang="zh-CN" sz="2800" b="1" dirty="0">
              <a:solidFill>
                <a:srgbClr val="FFFFFF"/>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13" name="Text Box 64"/>
          <p:cNvSpPr txBox="1">
            <a:spLocks noChangeArrowheads="1"/>
          </p:cNvSpPr>
          <p:nvPr/>
        </p:nvSpPr>
        <p:spPr bwMode="black">
          <a:xfrm>
            <a:off x="611560" y="2492896"/>
            <a:ext cx="8136903" cy="3575338"/>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E6A177"/>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marL="319405" indent="-319405">
              <a:spcBef>
                <a:spcPts val="700"/>
              </a:spcBef>
              <a:buClr>
                <a:schemeClr val="accent2"/>
              </a:buClr>
              <a:buSzPct val="60000"/>
              <a:buFont typeface="Wingdings" panose="05000000000000000000" pitchFamily="2" charset="2"/>
              <a:buChar char="l"/>
            </a:pPr>
            <a:r>
              <a:rPr lang="zh-CN" altLang="en-US" b="1" dirty="0" smtClean="0"/>
              <a:t>从问题域客观存在的事物出发构造软件系统，用对象作为事物的抽象。</a:t>
            </a:r>
            <a:endParaRPr lang="en-US" altLang="zh-CN" b="1" dirty="0" smtClean="0"/>
          </a:p>
          <a:p>
            <a:pPr marL="319405" indent="-319405">
              <a:spcBef>
                <a:spcPts val="700"/>
              </a:spcBef>
              <a:buClr>
                <a:schemeClr val="accent2"/>
              </a:buClr>
              <a:buSzPct val="60000"/>
              <a:buFont typeface="Wingdings" panose="05000000000000000000" pitchFamily="2" charset="2"/>
              <a:buChar char="l"/>
            </a:pPr>
            <a:r>
              <a:rPr lang="zh-CN" altLang="en-US" b="1" dirty="0" smtClean="0"/>
              <a:t>用对象的属性和服务表示事物的静态特征和动态特征。</a:t>
            </a:r>
            <a:endParaRPr lang="en-US" altLang="zh-CN" b="1" dirty="0" smtClean="0"/>
          </a:p>
          <a:p>
            <a:pPr marL="319405" indent="-319405">
              <a:spcBef>
                <a:spcPts val="700"/>
              </a:spcBef>
              <a:buClr>
                <a:schemeClr val="accent2"/>
              </a:buClr>
              <a:buSzPct val="60000"/>
              <a:buFont typeface="Wingdings" panose="05000000000000000000" pitchFamily="2" charset="2"/>
              <a:buChar char="l"/>
            </a:pPr>
            <a:r>
              <a:rPr lang="zh-CN" altLang="en-US" b="1" dirty="0" smtClean="0"/>
              <a:t>封装</a:t>
            </a:r>
            <a:endParaRPr lang="en-US" altLang="zh-CN" b="1" dirty="0" smtClean="0"/>
          </a:p>
          <a:p>
            <a:pPr marL="319405" indent="-319405">
              <a:spcBef>
                <a:spcPts val="700"/>
              </a:spcBef>
              <a:buClr>
                <a:schemeClr val="accent2"/>
              </a:buClr>
              <a:buSzPct val="60000"/>
              <a:buFont typeface="Wingdings" panose="05000000000000000000" pitchFamily="2" charset="2"/>
              <a:buChar char="l"/>
            </a:pPr>
            <a:r>
              <a:rPr lang="zh-CN" altLang="en-US" b="1" dirty="0" smtClean="0"/>
              <a:t>类</a:t>
            </a:r>
            <a:endParaRPr lang="en-US" altLang="zh-CN" b="1" dirty="0" smtClean="0"/>
          </a:p>
          <a:p>
            <a:pPr marL="319405" indent="-319405">
              <a:spcBef>
                <a:spcPts val="700"/>
              </a:spcBef>
              <a:buClr>
                <a:schemeClr val="accent2"/>
              </a:buClr>
              <a:buSzPct val="60000"/>
              <a:buFont typeface="Wingdings" panose="05000000000000000000" pitchFamily="2" charset="2"/>
              <a:buChar char="l"/>
            </a:pPr>
            <a:r>
              <a:rPr lang="zh-CN" altLang="en-US" b="1" dirty="0"/>
              <a:t>继承</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531352" cy="990600"/>
          </a:xfrm>
        </p:spPr>
        <p:txBody>
          <a:bodyPr/>
          <a:lstStyle/>
          <a:p>
            <a:r>
              <a:rPr lang="en-US" altLang="zh-CN" b="1" dirty="0" smtClean="0"/>
              <a:t>1.4</a:t>
            </a:r>
            <a:r>
              <a:rPr lang="zh-CN" altLang="en-US" b="1" dirty="0" smtClean="0">
                <a:latin typeface="黑体" panose="02010609060101010101" pitchFamily="49" charset="-122"/>
                <a:ea typeface="黑体" panose="02010609060101010101" pitchFamily="49" charset="-122"/>
              </a:rPr>
              <a:t>软件生命（存）周期</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a:xfrm>
            <a:off x="612648" y="1600200"/>
            <a:ext cx="8153400" cy="2476872"/>
          </a:xfrm>
        </p:spPr>
        <p:txBody>
          <a:bodyPr/>
          <a:lstStyle/>
          <a:p>
            <a:pPr marL="287655" indent="-6350">
              <a:defRPr/>
            </a:pPr>
            <a:r>
              <a:rPr lang="zh-CN" altLang="en-US" sz="2400" b="1" dirty="0">
                <a:solidFill>
                  <a:srgbClr val="0000FF"/>
                </a:solidFill>
              </a:rPr>
              <a:t>软件生命周期</a:t>
            </a:r>
            <a:r>
              <a:rPr lang="zh-CN" altLang="en-US" sz="2400" b="1" dirty="0"/>
              <a:t>：软件产品从形成概念开始，经过开发、使用和维护，直到最后退役的全过程</a:t>
            </a:r>
            <a:r>
              <a:rPr lang="zh-CN" altLang="en-US" sz="2400" b="1" dirty="0">
                <a:solidFill>
                  <a:schemeClr val="accent2"/>
                </a:solidFill>
                <a:latin typeface="Times New Roman" panose="02020603050405020304" pitchFamily="18" charset="0"/>
              </a:rPr>
              <a:t>（</a:t>
            </a:r>
            <a:r>
              <a:rPr lang="zh-CN" altLang="en-US" sz="2400" b="1" dirty="0">
                <a:solidFill>
                  <a:srgbClr val="0000FF"/>
                </a:solidFill>
                <a:latin typeface="Times New Roman" panose="02020603050405020304" pitchFamily="18" charset="0"/>
              </a:rPr>
              <a:t>记</a:t>
            </a:r>
            <a:r>
              <a:rPr lang="zh-CN" altLang="en-US" sz="2400" b="1" dirty="0">
                <a:solidFill>
                  <a:schemeClr val="accent2"/>
                </a:solidFill>
                <a:latin typeface="Times New Roman" panose="02020603050405020304" pitchFamily="18" charset="0"/>
              </a:rPr>
              <a:t>）</a:t>
            </a:r>
            <a:r>
              <a:rPr lang="zh-CN" altLang="en-US" sz="2400" b="1" dirty="0"/>
              <a:t>。</a:t>
            </a:r>
            <a:endParaRPr lang="zh-CN" altLang="en-US" sz="2400" b="1" dirty="0"/>
          </a:p>
          <a:p>
            <a:pPr marL="287655" indent="-6350">
              <a:defRPr/>
            </a:pPr>
            <a:r>
              <a:rPr lang="zh-CN" altLang="en-US" sz="2400" b="1" dirty="0">
                <a:solidFill>
                  <a:srgbClr val="0000FF"/>
                </a:solidFill>
              </a:rPr>
              <a:t>分为三个时期</a:t>
            </a:r>
            <a:r>
              <a:rPr lang="zh-CN" altLang="en-US" sz="2400" b="1" dirty="0"/>
              <a:t>：软件定义、软件开发和运行维护</a:t>
            </a:r>
            <a:r>
              <a:rPr lang="en-US" altLang="zh-CN" sz="2400" b="1" dirty="0"/>
              <a:t>(</a:t>
            </a:r>
            <a:r>
              <a:rPr lang="zh-CN" altLang="en-US" sz="2400" b="1" dirty="0"/>
              <a:t>也称为软件维护）。每个时期又进一步划分成若干个阶段。</a:t>
            </a:r>
            <a:endParaRPr lang="zh-CN" altLang="en-US" sz="2400" b="1"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dirty="0"/>
          </a:p>
        </p:txBody>
      </p:sp>
      <p:grpSp>
        <p:nvGrpSpPr>
          <p:cNvPr id="8" name="Group 4"/>
          <p:cNvGrpSpPr/>
          <p:nvPr/>
        </p:nvGrpSpPr>
        <p:grpSpPr bwMode="auto">
          <a:xfrm>
            <a:off x="1163265" y="3335163"/>
            <a:ext cx="7369175" cy="3478213"/>
            <a:chOff x="1478" y="5526"/>
            <a:chExt cx="6090" cy="3432"/>
          </a:xfrm>
        </p:grpSpPr>
        <p:sp>
          <p:nvSpPr>
            <p:cNvPr id="9" name="Text Box 5"/>
            <p:cNvSpPr txBox="1">
              <a:spLocks noChangeArrowheads="1"/>
            </p:cNvSpPr>
            <p:nvPr/>
          </p:nvSpPr>
          <p:spPr bwMode="auto">
            <a:xfrm>
              <a:off x="3158" y="5526"/>
              <a:ext cx="1260" cy="468"/>
            </a:xfrm>
            <a:prstGeom prst="rect">
              <a:avLst/>
            </a:prstGeom>
            <a:noFill/>
            <a:ln w="9525">
              <a:noFill/>
              <a:miter lim="800000"/>
            </a:ln>
          </p:spPr>
          <p:txBody>
            <a:bodyPr/>
            <a:lstStyle/>
            <a:p>
              <a:pPr algn="just"/>
              <a:r>
                <a:rPr lang="zh-CN" altLang="en-US" sz="2000" b="1">
                  <a:solidFill>
                    <a:schemeClr val="hlink"/>
                  </a:solidFill>
                  <a:latin typeface="Times New Roman" panose="02020603050405020304" pitchFamily="18" charset="0"/>
                </a:rPr>
                <a:t>三个时期：</a:t>
              </a:r>
              <a:endParaRPr lang="zh-CN" altLang="en-US" sz="3600" b="1">
                <a:solidFill>
                  <a:schemeClr val="hlink"/>
                </a:solidFill>
              </a:endParaRPr>
            </a:p>
          </p:txBody>
        </p:sp>
        <p:sp>
          <p:nvSpPr>
            <p:cNvPr id="10" name="Text Box 6"/>
            <p:cNvSpPr txBox="1">
              <a:spLocks noChangeArrowheads="1"/>
            </p:cNvSpPr>
            <p:nvPr/>
          </p:nvSpPr>
          <p:spPr bwMode="auto">
            <a:xfrm>
              <a:off x="4418" y="5526"/>
              <a:ext cx="1260" cy="468"/>
            </a:xfrm>
            <a:prstGeom prst="rect">
              <a:avLst/>
            </a:prstGeom>
            <a:noFill/>
            <a:ln w="9525">
              <a:noFill/>
              <a:miter lim="800000"/>
            </a:ln>
          </p:spPr>
          <p:txBody>
            <a:bodyPr/>
            <a:lstStyle/>
            <a:p>
              <a:pPr algn="just"/>
              <a:r>
                <a:rPr lang="zh-CN" altLang="en-US" sz="2000" b="1" dirty="0">
                  <a:solidFill>
                    <a:srgbClr val="0000FF"/>
                  </a:solidFill>
                  <a:latin typeface="Times New Roman" panose="02020603050405020304" pitchFamily="18" charset="0"/>
                </a:rPr>
                <a:t>八个阶段</a:t>
              </a:r>
              <a:r>
                <a:rPr lang="zh-CN" altLang="en-US" sz="2000" b="1" dirty="0">
                  <a:solidFill>
                    <a:schemeClr val="accent2"/>
                  </a:solidFill>
                  <a:latin typeface="Times New Roman" panose="02020603050405020304" pitchFamily="18" charset="0"/>
                </a:rPr>
                <a:t>：</a:t>
              </a:r>
              <a:endParaRPr lang="zh-CN" altLang="en-US" sz="3600" b="1" dirty="0">
                <a:solidFill>
                  <a:schemeClr val="accent2"/>
                </a:solidFill>
              </a:endParaRPr>
            </a:p>
          </p:txBody>
        </p:sp>
        <p:sp>
          <p:nvSpPr>
            <p:cNvPr id="11" name="Text Box 7"/>
            <p:cNvSpPr txBox="1">
              <a:spLocks noChangeArrowheads="1"/>
            </p:cNvSpPr>
            <p:nvPr/>
          </p:nvSpPr>
          <p:spPr bwMode="auto">
            <a:xfrm>
              <a:off x="1478" y="7569"/>
              <a:ext cx="1575" cy="468"/>
            </a:xfrm>
            <a:prstGeom prst="rect">
              <a:avLst/>
            </a:prstGeom>
            <a:noFill/>
            <a:ln w="9525">
              <a:noFill/>
              <a:miter lim="800000"/>
            </a:ln>
          </p:spPr>
          <p:txBody>
            <a:bodyPr/>
            <a:lstStyle/>
            <a:p>
              <a:pPr algn="just"/>
              <a:r>
                <a:rPr lang="zh-CN" altLang="en-US" sz="2000" b="1">
                  <a:latin typeface="Times New Roman" panose="02020603050405020304" pitchFamily="18" charset="0"/>
                </a:rPr>
                <a:t>软件生命周期</a:t>
              </a:r>
              <a:endParaRPr lang="zh-CN" altLang="en-US" sz="3600" b="1"/>
            </a:p>
          </p:txBody>
        </p:sp>
        <p:sp>
          <p:nvSpPr>
            <p:cNvPr id="12" name="Text Box 8"/>
            <p:cNvSpPr txBox="1">
              <a:spLocks noChangeArrowheads="1"/>
            </p:cNvSpPr>
            <p:nvPr/>
          </p:nvSpPr>
          <p:spPr bwMode="auto">
            <a:xfrm>
              <a:off x="3158" y="6306"/>
              <a:ext cx="1155" cy="468"/>
            </a:xfrm>
            <a:prstGeom prst="rect">
              <a:avLst/>
            </a:prstGeom>
            <a:noFill/>
            <a:ln w="9525">
              <a:noFill/>
              <a:miter lim="800000"/>
            </a:ln>
          </p:spPr>
          <p:txBody>
            <a:bodyPr/>
            <a:lstStyle/>
            <a:p>
              <a:pPr algn="just"/>
              <a:r>
                <a:rPr lang="zh-CN" altLang="en-US" sz="2000" b="1" dirty="0">
                  <a:solidFill>
                    <a:schemeClr val="hlink"/>
                  </a:solidFill>
                  <a:latin typeface="Times New Roman" panose="02020603050405020304" pitchFamily="18" charset="0"/>
                </a:rPr>
                <a:t>软件定义</a:t>
              </a:r>
              <a:endParaRPr lang="zh-CN" altLang="en-US" sz="3600" b="1" dirty="0">
                <a:solidFill>
                  <a:schemeClr val="hlink"/>
                </a:solidFill>
              </a:endParaRPr>
            </a:p>
          </p:txBody>
        </p:sp>
        <p:sp>
          <p:nvSpPr>
            <p:cNvPr id="13" name="Text Box 9"/>
            <p:cNvSpPr txBox="1">
              <a:spLocks noChangeArrowheads="1"/>
            </p:cNvSpPr>
            <p:nvPr/>
          </p:nvSpPr>
          <p:spPr bwMode="auto">
            <a:xfrm>
              <a:off x="3158" y="7554"/>
              <a:ext cx="1260" cy="468"/>
            </a:xfrm>
            <a:prstGeom prst="rect">
              <a:avLst/>
            </a:prstGeom>
            <a:noFill/>
            <a:ln w="9525">
              <a:noFill/>
              <a:miter lim="800000"/>
            </a:ln>
          </p:spPr>
          <p:txBody>
            <a:bodyPr/>
            <a:lstStyle/>
            <a:p>
              <a:pPr algn="just"/>
              <a:r>
                <a:rPr lang="zh-CN" altLang="en-US" sz="2000" b="1" dirty="0">
                  <a:solidFill>
                    <a:schemeClr val="hlink"/>
                  </a:solidFill>
                  <a:latin typeface="Times New Roman" panose="02020603050405020304" pitchFamily="18" charset="0"/>
                </a:rPr>
                <a:t>软件开发</a:t>
              </a:r>
              <a:endParaRPr lang="zh-CN" altLang="en-US" sz="3600" b="1" dirty="0">
                <a:solidFill>
                  <a:schemeClr val="hlink"/>
                </a:solidFill>
              </a:endParaRPr>
            </a:p>
          </p:txBody>
        </p:sp>
        <p:sp>
          <p:nvSpPr>
            <p:cNvPr id="14" name="Text Box 10"/>
            <p:cNvSpPr txBox="1">
              <a:spLocks noChangeArrowheads="1"/>
            </p:cNvSpPr>
            <p:nvPr/>
          </p:nvSpPr>
          <p:spPr bwMode="auto">
            <a:xfrm>
              <a:off x="3158" y="8490"/>
              <a:ext cx="1155" cy="468"/>
            </a:xfrm>
            <a:prstGeom prst="rect">
              <a:avLst/>
            </a:prstGeom>
            <a:noFill/>
            <a:ln w="9525">
              <a:noFill/>
              <a:miter lim="800000"/>
            </a:ln>
          </p:spPr>
          <p:txBody>
            <a:bodyPr/>
            <a:lstStyle/>
            <a:p>
              <a:pPr algn="just"/>
              <a:r>
                <a:rPr lang="zh-CN" altLang="en-US" sz="2000" b="1" dirty="0">
                  <a:solidFill>
                    <a:schemeClr val="hlink"/>
                  </a:solidFill>
                  <a:latin typeface="Times New Roman" panose="02020603050405020304" pitchFamily="18" charset="0"/>
                </a:rPr>
                <a:t>软件维护</a:t>
              </a:r>
              <a:endParaRPr lang="zh-CN" altLang="en-US" sz="3600" b="1" dirty="0">
                <a:solidFill>
                  <a:schemeClr val="hlink"/>
                </a:solidFill>
              </a:endParaRPr>
            </a:p>
          </p:txBody>
        </p:sp>
        <p:sp>
          <p:nvSpPr>
            <p:cNvPr id="15" name="Text Box 11"/>
            <p:cNvSpPr txBox="1">
              <a:spLocks noChangeArrowheads="1"/>
            </p:cNvSpPr>
            <p:nvPr/>
          </p:nvSpPr>
          <p:spPr bwMode="auto">
            <a:xfrm>
              <a:off x="4418" y="5994"/>
              <a:ext cx="1155" cy="468"/>
            </a:xfrm>
            <a:prstGeom prst="rect">
              <a:avLst/>
            </a:prstGeom>
            <a:noFill/>
            <a:ln w="9525">
              <a:noFill/>
              <a:miter lim="800000"/>
            </a:ln>
          </p:spPr>
          <p:txBody>
            <a:bodyPr/>
            <a:lstStyle/>
            <a:p>
              <a:pPr algn="just"/>
              <a:r>
                <a:rPr lang="zh-CN" altLang="en-US" sz="2000" b="1" dirty="0">
                  <a:solidFill>
                    <a:srgbClr val="0000FF"/>
                  </a:solidFill>
                  <a:latin typeface="Times New Roman" panose="02020603050405020304" pitchFamily="18" charset="0"/>
                </a:rPr>
                <a:t>问题定义</a:t>
              </a:r>
              <a:endParaRPr lang="zh-CN" altLang="en-US" sz="3600" b="1" dirty="0">
                <a:solidFill>
                  <a:srgbClr val="0000FF"/>
                </a:solidFill>
              </a:endParaRPr>
            </a:p>
          </p:txBody>
        </p:sp>
        <p:sp>
          <p:nvSpPr>
            <p:cNvPr id="16" name="Text Box 12"/>
            <p:cNvSpPr txBox="1">
              <a:spLocks noChangeArrowheads="1"/>
            </p:cNvSpPr>
            <p:nvPr/>
          </p:nvSpPr>
          <p:spPr bwMode="auto">
            <a:xfrm>
              <a:off x="4418" y="6306"/>
              <a:ext cx="1440" cy="468"/>
            </a:xfrm>
            <a:prstGeom prst="rect">
              <a:avLst/>
            </a:prstGeom>
            <a:noFill/>
            <a:ln w="9525">
              <a:noFill/>
              <a:miter lim="800000"/>
            </a:ln>
          </p:spPr>
          <p:txBody>
            <a:bodyPr/>
            <a:lstStyle/>
            <a:p>
              <a:pPr algn="just"/>
              <a:r>
                <a:rPr lang="zh-CN" altLang="en-US" sz="2000" b="1" dirty="0">
                  <a:solidFill>
                    <a:srgbClr val="0000FF"/>
                  </a:solidFill>
                  <a:latin typeface="Times New Roman" panose="02020603050405020304" pitchFamily="18" charset="0"/>
                </a:rPr>
                <a:t>可行性研究</a:t>
              </a:r>
              <a:endParaRPr lang="zh-CN" altLang="en-US" sz="3600" b="1" dirty="0">
                <a:solidFill>
                  <a:srgbClr val="0000FF"/>
                </a:solidFill>
              </a:endParaRPr>
            </a:p>
          </p:txBody>
        </p:sp>
        <p:sp>
          <p:nvSpPr>
            <p:cNvPr id="17" name="Text Box 13"/>
            <p:cNvSpPr txBox="1">
              <a:spLocks noChangeArrowheads="1"/>
            </p:cNvSpPr>
            <p:nvPr/>
          </p:nvSpPr>
          <p:spPr bwMode="auto">
            <a:xfrm>
              <a:off x="4418" y="6618"/>
              <a:ext cx="1155" cy="468"/>
            </a:xfrm>
            <a:prstGeom prst="rect">
              <a:avLst/>
            </a:prstGeom>
            <a:noFill/>
            <a:ln w="9525">
              <a:noFill/>
              <a:miter lim="800000"/>
            </a:ln>
          </p:spPr>
          <p:txBody>
            <a:bodyPr/>
            <a:lstStyle/>
            <a:p>
              <a:pPr algn="just"/>
              <a:r>
                <a:rPr lang="zh-CN" altLang="en-US" sz="2000" b="1" dirty="0">
                  <a:solidFill>
                    <a:srgbClr val="0000FF"/>
                  </a:solidFill>
                  <a:latin typeface="Times New Roman" panose="02020603050405020304" pitchFamily="18" charset="0"/>
                </a:rPr>
                <a:t>需求分析</a:t>
              </a:r>
              <a:endParaRPr lang="zh-CN" altLang="en-US" sz="3600" b="1" dirty="0">
                <a:solidFill>
                  <a:srgbClr val="0000FF"/>
                </a:solidFill>
              </a:endParaRPr>
            </a:p>
          </p:txBody>
        </p:sp>
        <p:sp>
          <p:nvSpPr>
            <p:cNvPr id="18" name="Text Box 14"/>
            <p:cNvSpPr txBox="1">
              <a:spLocks noChangeArrowheads="1"/>
            </p:cNvSpPr>
            <p:nvPr/>
          </p:nvSpPr>
          <p:spPr bwMode="auto">
            <a:xfrm>
              <a:off x="4418" y="7086"/>
              <a:ext cx="1155" cy="468"/>
            </a:xfrm>
            <a:prstGeom prst="rect">
              <a:avLst/>
            </a:prstGeom>
            <a:noFill/>
            <a:ln w="9525">
              <a:noFill/>
              <a:miter lim="800000"/>
            </a:ln>
          </p:spPr>
          <p:txBody>
            <a:bodyPr/>
            <a:lstStyle/>
            <a:p>
              <a:pPr algn="just"/>
              <a:r>
                <a:rPr lang="zh-CN" altLang="en-US" sz="2000" b="1" dirty="0">
                  <a:solidFill>
                    <a:srgbClr val="0000FF"/>
                  </a:solidFill>
                  <a:latin typeface="Times New Roman" panose="02020603050405020304" pitchFamily="18" charset="0"/>
                </a:rPr>
                <a:t>概要设计</a:t>
              </a:r>
              <a:endParaRPr lang="zh-CN" altLang="en-US" sz="3600" b="1" dirty="0">
                <a:solidFill>
                  <a:srgbClr val="0000FF"/>
                </a:solidFill>
              </a:endParaRPr>
            </a:p>
          </p:txBody>
        </p:sp>
        <p:sp>
          <p:nvSpPr>
            <p:cNvPr id="19" name="Text Box 15"/>
            <p:cNvSpPr txBox="1">
              <a:spLocks noChangeArrowheads="1"/>
            </p:cNvSpPr>
            <p:nvPr/>
          </p:nvSpPr>
          <p:spPr bwMode="auto">
            <a:xfrm>
              <a:off x="4418" y="7398"/>
              <a:ext cx="1260" cy="468"/>
            </a:xfrm>
            <a:prstGeom prst="rect">
              <a:avLst/>
            </a:prstGeom>
            <a:noFill/>
            <a:ln w="9525">
              <a:noFill/>
              <a:miter lim="800000"/>
            </a:ln>
          </p:spPr>
          <p:txBody>
            <a:bodyPr/>
            <a:lstStyle/>
            <a:p>
              <a:pPr algn="just"/>
              <a:r>
                <a:rPr lang="zh-CN" altLang="en-US" sz="2000" b="1" dirty="0">
                  <a:solidFill>
                    <a:srgbClr val="0000FF"/>
                  </a:solidFill>
                  <a:latin typeface="Times New Roman" panose="02020603050405020304" pitchFamily="18" charset="0"/>
                </a:rPr>
                <a:t>详细设计</a:t>
              </a:r>
              <a:endParaRPr lang="zh-CN" altLang="en-US" sz="3600" b="1" dirty="0">
                <a:solidFill>
                  <a:srgbClr val="0000FF"/>
                </a:solidFill>
              </a:endParaRPr>
            </a:p>
          </p:txBody>
        </p:sp>
        <p:sp>
          <p:nvSpPr>
            <p:cNvPr id="20" name="Text Box 16"/>
            <p:cNvSpPr txBox="1">
              <a:spLocks noChangeArrowheads="1"/>
            </p:cNvSpPr>
            <p:nvPr/>
          </p:nvSpPr>
          <p:spPr bwMode="auto">
            <a:xfrm>
              <a:off x="4418" y="7710"/>
              <a:ext cx="1785" cy="468"/>
            </a:xfrm>
            <a:prstGeom prst="rect">
              <a:avLst/>
            </a:prstGeom>
            <a:noFill/>
            <a:ln w="9525">
              <a:noFill/>
              <a:miter lim="800000"/>
            </a:ln>
          </p:spPr>
          <p:txBody>
            <a:bodyPr/>
            <a:lstStyle/>
            <a:p>
              <a:pPr algn="just"/>
              <a:r>
                <a:rPr lang="zh-CN" altLang="en-US" sz="2000" b="1" dirty="0">
                  <a:solidFill>
                    <a:srgbClr val="0000FF"/>
                  </a:solidFill>
                  <a:latin typeface="Times New Roman" panose="02020603050405020304" pitchFamily="18" charset="0"/>
                </a:rPr>
                <a:t>编码和单元测试</a:t>
              </a:r>
              <a:endParaRPr lang="zh-CN" altLang="en-US" sz="3600" b="1" dirty="0">
                <a:solidFill>
                  <a:srgbClr val="0000FF"/>
                </a:solidFill>
              </a:endParaRPr>
            </a:p>
          </p:txBody>
        </p:sp>
        <p:sp>
          <p:nvSpPr>
            <p:cNvPr id="21" name="Text Box 17"/>
            <p:cNvSpPr txBox="1">
              <a:spLocks noChangeArrowheads="1"/>
            </p:cNvSpPr>
            <p:nvPr/>
          </p:nvSpPr>
          <p:spPr bwMode="auto">
            <a:xfrm>
              <a:off x="4418" y="8022"/>
              <a:ext cx="1260" cy="468"/>
            </a:xfrm>
            <a:prstGeom prst="rect">
              <a:avLst/>
            </a:prstGeom>
            <a:noFill/>
            <a:ln w="9525">
              <a:noFill/>
              <a:miter lim="800000"/>
            </a:ln>
          </p:spPr>
          <p:txBody>
            <a:bodyPr/>
            <a:lstStyle/>
            <a:p>
              <a:pPr algn="just"/>
              <a:r>
                <a:rPr lang="zh-CN" altLang="en-US" sz="2000" b="1" dirty="0">
                  <a:solidFill>
                    <a:srgbClr val="0000FF"/>
                  </a:solidFill>
                  <a:latin typeface="Times New Roman" panose="02020603050405020304" pitchFamily="18" charset="0"/>
                </a:rPr>
                <a:t>综合测试</a:t>
              </a:r>
              <a:endParaRPr lang="zh-CN" altLang="en-US" sz="3600" b="1" dirty="0">
                <a:solidFill>
                  <a:srgbClr val="0000FF"/>
                </a:solidFill>
              </a:endParaRPr>
            </a:p>
          </p:txBody>
        </p:sp>
        <p:sp>
          <p:nvSpPr>
            <p:cNvPr id="22" name="Text Box 18"/>
            <p:cNvSpPr txBox="1">
              <a:spLocks noChangeArrowheads="1"/>
            </p:cNvSpPr>
            <p:nvPr/>
          </p:nvSpPr>
          <p:spPr bwMode="auto">
            <a:xfrm>
              <a:off x="4418" y="8490"/>
              <a:ext cx="1260" cy="468"/>
            </a:xfrm>
            <a:prstGeom prst="rect">
              <a:avLst/>
            </a:prstGeom>
            <a:noFill/>
            <a:ln w="9525">
              <a:noFill/>
              <a:miter lim="800000"/>
            </a:ln>
          </p:spPr>
          <p:txBody>
            <a:bodyPr/>
            <a:lstStyle/>
            <a:p>
              <a:pPr algn="just"/>
              <a:r>
                <a:rPr lang="zh-CN" altLang="en-US" sz="2000" b="1" dirty="0">
                  <a:solidFill>
                    <a:srgbClr val="0000FF"/>
                  </a:solidFill>
                  <a:latin typeface="Times New Roman" panose="02020603050405020304" pitchFamily="18" charset="0"/>
                </a:rPr>
                <a:t>运行维护</a:t>
              </a:r>
              <a:endParaRPr lang="zh-CN" altLang="en-US" sz="3600" b="1" dirty="0">
                <a:solidFill>
                  <a:srgbClr val="0000FF"/>
                </a:solidFill>
              </a:endParaRPr>
            </a:p>
          </p:txBody>
        </p:sp>
        <p:sp>
          <p:nvSpPr>
            <p:cNvPr id="23" name="AutoShape 19"/>
            <p:cNvSpPr/>
            <p:nvPr/>
          </p:nvSpPr>
          <p:spPr bwMode="auto">
            <a:xfrm>
              <a:off x="4313" y="6150"/>
              <a:ext cx="105" cy="624"/>
            </a:xfrm>
            <a:prstGeom prst="leftBrace">
              <a:avLst>
                <a:gd name="adj1" fmla="val 49524"/>
                <a:gd name="adj2" fmla="val 50000"/>
              </a:avLst>
            </a:prstGeom>
            <a:noFill/>
            <a:ln w="9525">
              <a:solidFill>
                <a:srgbClr val="000000"/>
              </a:solidFill>
              <a:round/>
            </a:ln>
          </p:spPr>
          <p:txBody>
            <a:bodyPr/>
            <a:lstStyle/>
            <a:p>
              <a:endParaRPr lang="zh-CN" altLang="en-US" sz="2000"/>
            </a:p>
          </p:txBody>
        </p:sp>
        <p:sp>
          <p:nvSpPr>
            <p:cNvPr id="24" name="AutoShape 20"/>
            <p:cNvSpPr/>
            <p:nvPr/>
          </p:nvSpPr>
          <p:spPr bwMode="auto">
            <a:xfrm>
              <a:off x="4313" y="7242"/>
              <a:ext cx="105" cy="936"/>
            </a:xfrm>
            <a:prstGeom prst="leftBrace">
              <a:avLst>
                <a:gd name="adj1" fmla="val 74286"/>
                <a:gd name="adj2" fmla="val 50000"/>
              </a:avLst>
            </a:prstGeom>
            <a:noFill/>
            <a:ln w="9525">
              <a:solidFill>
                <a:srgbClr val="000000"/>
              </a:solidFill>
              <a:round/>
            </a:ln>
          </p:spPr>
          <p:txBody>
            <a:bodyPr/>
            <a:lstStyle/>
            <a:p>
              <a:endParaRPr lang="zh-CN" altLang="en-US" sz="2000"/>
            </a:p>
          </p:txBody>
        </p:sp>
        <p:sp>
          <p:nvSpPr>
            <p:cNvPr id="25" name="Line 21"/>
            <p:cNvSpPr>
              <a:spLocks noChangeShapeType="1"/>
            </p:cNvSpPr>
            <p:nvPr/>
          </p:nvSpPr>
          <p:spPr bwMode="auto">
            <a:xfrm>
              <a:off x="4172" y="8703"/>
              <a:ext cx="315" cy="1"/>
            </a:xfrm>
            <a:prstGeom prst="line">
              <a:avLst/>
            </a:prstGeom>
            <a:noFill/>
            <a:ln w="9525">
              <a:solidFill>
                <a:srgbClr val="000000"/>
              </a:solidFill>
              <a:round/>
            </a:ln>
          </p:spPr>
          <p:txBody>
            <a:bodyPr/>
            <a:lstStyle/>
            <a:p>
              <a:endParaRPr lang="zh-CN" altLang="en-US"/>
            </a:p>
          </p:txBody>
        </p:sp>
        <p:sp>
          <p:nvSpPr>
            <p:cNvPr id="26" name="AutoShape 22"/>
            <p:cNvSpPr/>
            <p:nvPr/>
          </p:nvSpPr>
          <p:spPr bwMode="auto">
            <a:xfrm>
              <a:off x="3053" y="6618"/>
              <a:ext cx="104" cy="2079"/>
            </a:xfrm>
            <a:prstGeom prst="leftBrace">
              <a:avLst>
                <a:gd name="adj1" fmla="val 166587"/>
                <a:gd name="adj2" fmla="val 54352"/>
              </a:avLst>
            </a:prstGeom>
            <a:noFill/>
            <a:ln w="9525">
              <a:solidFill>
                <a:srgbClr val="000000"/>
              </a:solidFill>
              <a:round/>
            </a:ln>
          </p:spPr>
          <p:txBody>
            <a:bodyPr/>
            <a:lstStyle/>
            <a:p>
              <a:endParaRPr lang="zh-CN" altLang="en-US" sz="2000"/>
            </a:p>
          </p:txBody>
        </p:sp>
        <p:sp>
          <p:nvSpPr>
            <p:cNvPr id="27" name="AutoShape 23"/>
            <p:cNvSpPr/>
            <p:nvPr/>
          </p:nvSpPr>
          <p:spPr bwMode="auto">
            <a:xfrm>
              <a:off x="5573" y="7242"/>
              <a:ext cx="105" cy="312"/>
            </a:xfrm>
            <a:prstGeom prst="rightBrace">
              <a:avLst>
                <a:gd name="adj1" fmla="val 24762"/>
                <a:gd name="adj2" fmla="val 50000"/>
              </a:avLst>
            </a:prstGeom>
            <a:noFill/>
            <a:ln w="9525">
              <a:solidFill>
                <a:srgbClr val="000000"/>
              </a:solidFill>
              <a:round/>
            </a:ln>
          </p:spPr>
          <p:txBody>
            <a:bodyPr/>
            <a:lstStyle/>
            <a:p>
              <a:endParaRPr lang="zh-CN" altLang="en-US" sz="2000"/>
            </a:p>
          </p:txBody>
        </p:sp>
        <p:sp>
          <p:nvSpPr>
            <p:cNvPr id="28" name="AutoShape 24"/>
            <p:cNvSpPr/>
            <p:nvPr/>
          </p:nvSpPr>
          <p:spPr bwMode="auto">
            <a:xfrm>
              <a:off x="6203" y="7866"/>
              <a:ext cx="105" cy="312"/>
            </a:xfrm>
            <a:prstGeom prst="rightBrace">
              <a:avLst>
                <a:gd name="adj1" fmla="val 24762"/>
                <a:gd name="adj2" fmla="val 50000"/>
              </a:avLst>
            </a:prstGeom>
            <a:noFill/>
            <a:ln w="9525">
              <a:solidFill>
                <a:srgbClr val="000000"/>
              </a:solidFill>
              <a:round/>
            </a:ln>
          </p:spPr>
          <p:txBody>
            <a:bodyPr/>
            <a:lstStyle/>
            <a:p>
              <a:endParaRPr lang="zh-CN" altLang="en-US" sz="2000"/>
            </a:p>
          </p:txBody>
        </p:sp>
        <p:sp>
          <p:nvSpPr>
            <p:cNvPr id="29" name="Text Box 25"/>
            <p:cNvSpPr txBox="1">
              <a:spLocks noChangeArrowheads="1"/>
            </p:cNvSpPr>
            <p:nvPr/>
          </p:nvSpPr>
          <p:spPr bwMode="auto">
            <a:xfrm>
              <a:off x="5783" y="7242"/>
              <a:ext cx="1155" cy="468"/>
            </a:xfrm>
            <a:prstGeom prst="rect">
              <a:avLst/>
            </a:prstGeom>
            <a:noFill/>
            <a:ln w="9525">
              <a:noFill/>
              <a:miter lim="800000"/>
            </a:ln>
          </p:spPr>
          <p:txBody>
            <a:bodyPr/>
            <a:lstStyle/>
            <a:p>
              <a:pPr algn="just"/>
              <a:r>
                <a:rPr lang="zh-CN" altLang="en-US" sz="2000" b="1">
                  <a:latin typeface="Times New Roman" panose="02020603050405020304" pitchFamily="18" charset="0"/>
                </a:rPr>
                <a:t>系统设计</a:t>
              </a:r>
              <a:endParaRPr lang="zh-CN" altLang="en-US" sz="3600" b="1"/>
            </a:p>
          </p:txBody>
        </p:sp>
        <p:sp>
          <p:nvSpPr>
            <p:cNvPr id="30" name="Text Box 26"/>
            <p:cNvSpPr txBox="1">
              <a:spLocks noChangeArrowheads="1"/>
            </p:cNvSpPr>
            <p:nvPr/>
          </p:nvSpPr>
          <p:spPr bwMode="auto">
            <a:xfrm>
              <a:off x="6413" y="7866"/>
              <a:ext cx="1155" cy="468"/>
            </a:xfrm>
            <a:prstGeom prst="rect">
              <a:avLst/>
            </a:prstGeom>
            <a:noFill/>
            <a:ln w="9525">
              <a:noFill/>
              <a:miter lim="800000"/>
            </a:ln>
          </p:spPr>
          <p:txBody>
            <a:bodyPr/>
            <a:lstStyle/>
            <a:p>
              <a:pPr algn="just"/>
              <a:r>
                <a:rPr lang="zh-CN" altLang="en-US" sz="2000" b="1">
                  <a:latin typeface="Times New Roman" panose="02020603050405020304" pitchFamily="18" charset="0"/>
                </a:rPr>
                <a:t>系统实现</a:t>
              </a:r>
              <a:endParaRPr lang="zh-CN" altLang="en-US" sz="3600" b="1"/>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531352" cy="990600"/>
          </a:xfrm>
        </p:spPr>
        <p:txBody>
          <a:bodyPr/>
          <a:lstStyle/>
          <a:p>
            <a:r>
              <a:rPr lang="en-US" altLang="zh-CN" b="1" dirty="0" smtClean="0"/>
              <a:t>1.4</a:t>
            </a:r>
            <a:r>
              <a:rPr lang="zh-CN" altLang="en-US" b="1" dirty="0" smtClean="0">
                <a:latin typeface="黑体" panose="02010609060101010101" pitchFamily="49" charset="-122"/>
                <a:ea typeface="黑体" panose="02010609060101010101" pitchFamily="49" charset="-122"/>
              </a:rPr>
              <a:t>软件生命（存）周期</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p:txBody>
          <a:bodyPr/>
          <a:lstStyle/>
          <a:p>
            <a:pPr marL="287655" indent="-6350"/>
            <a:r>
              <a:rPr lang="zh-CN" altLang="en-US" b="1" dirty="0" smtClean="0">
                <a:solidFill>
                  <a:srgbClr val="FF0000"/>
                </a:solidFill>
              </a:rPr>
              <a:t>每个时期每个阶段的基本任务及文档</a:t>
            </a:r>
            <a:endParaRPr lang="zh-CN" altLang="en-US" b="1" dirty="0" smtClean="0">
              <a:solidFill>
                <a:srgbClr val="FF0000"/>
              </a:solidFill>
            </a:endParaRPr>
          </a:p>
          <a:p>
            <a:pPr marL="281305" indent="0" eaLnBrk="1" hangingPunct="1">
              <a:buNone/>
            </a:pPr>
            <a:r>
              <a:rPr lang="en-US" altLang="zh-CN" b="1" dirty="0" smtClean="0">
                <a:solidFill>
                  <a:srgbClr val="0033CC"/>
                </a:solidFill>
                <a:latin typeface="Times New Roman" panose="02020603050405020304" pitchFamily="18" charset="0"/>
              </a:rPr>
              <a:t>1. </a:t>
            </a:r>
            <a:r>
              <a:rPr lang="zh-CN" altLang="en-US" b="1" dirty="0" smtClean="0">
                <a:solidFill>
                  <a:srgbClr val="0033CC"/>
                </a:solidFill>
                <a:latin typeface="Times New Roman" panose="02020603050405020304" pitchFamily="18" charset="0"/>
              </a:rPr>
              <a:t>问题定义</a:t>
            </a:r>
            <a:endParaRPr lang="zh-CN" altLang="en-US" b="1" dirty="0" smtClean="0">
              <a:solidFill>
                <a:srgbClr val="0033CC"/>
              </a:solidFill>
              <a:latin typeface="Times New Roman" panose="02020603050405020304" pitchFamily="18" charset="0"/>
            </a:endParaRPr>
          </a:p>
          <a:p>
            <a:pPr marL="281305" indent="0" eaLnBrk="1" hangingPunct="1">
              <a:buNone/>
            </a:pPr>
            <a:r>
              <a:rPr lang="zh-CN" altLang="en-US" b="1" dirty="0" smtClean="0">
                <a:latin typeface="Times New Roman" panose="02020603050405020304" pitchFamily="18" charset="0"/>
              </a:rPr>
              <a:t>任务：问题是什么</a:t>
            </a:r>
            <a:endParaRPr lang="en-US" altLang="zh-CN" b="1" dirty="0" smtClean="0">
              <a:latin typeface="Times New Roman" panose="02020603050405020304" pitchFamily="18" charset="0"/>
            </a:endParaRPr>
          </a:p>
          <a:p>
            <a:pPr marL="752475" lvl="2" eaLnBrk="1" hangingPunct="1"/>
            <a:r>
              <a:rPr lang="zh-CN" altLang="en-US" b="1" dirty="0" smtClean="0">
                <a:latin typeface="Times New Roman" panose="02020603050405020304" pitchFamily="18" charset="0"/>
              </a:rPr>
              <a:t>通过对客户的访问调查，系统分析员扼要地写出关于</a:t>
            </a:r>
            <a:r>
              <a:rPr lang="zh-CN" altLang="en-US" b="1" dirty="0" smtClean="0">
                <a:solidFill>
                  <a:srgbClr val="0000FF"/>
                </a:solidFill>
                <a:latin typeface="Times New Roman" panose="02020603050405020304" pitchFamily="18" charset="0"/>
              </a:rPr>
              <a:t>问题性质、工程目标和工程规模</a:t>
            </a:r>
            <a:r>
              <a:rPr lang="zh-CN" altLang="en-US" b="1" dirty="0" smtClean="0">
                <a:latin typeface="Times New Roman" panose="02020603050405020304" pitchFamily="18" charset="0"/>
              </a:rPr>
              <a:t>的书面报告。</a:t>
            </a:r>
            <a:endParaRPr lang="zh-CN" altLang="en-US" b="1" dirty="0" smtClean="0">
              <a:latin typeface="Times New Roman" panose="02020603050405020304" pitchFamily="18" charset="0"/>
            </a:endParaRPr>
          </a:p>
          <a:p>
            <a:pPr marL="752475" lvl="2" eaLnBrk="1" hangingPunct="1"/>
            <a:r>
              <a:rPr lang="zh-CN" altLang="en-US" b="1" dirty="0" smtClean="0">
                <a:latin typeface="Times New Roman" panose="02020603050405020304" pitchFamily="18" charset="0"/>
              </a:rPr>
              <a:t>经过讨论和必要的修改之后这份报告应该得到客户的确认。</a:t>
            </a:r>
            <a:endParaRPr lang="zh-CN" altLang="en-US" b="1" dirty="0" smtClean="0">
              <a:latin typeface="Times New Roman" panose="02020603050405020304" pitchFamily="18" charset="0"/>
            </a:endParaRPr>
          </a:p>
          <a:p>
            <a:pPr marL="281305" indent="0" eaLnBrk="1" hangingPunct="1">
              <a:buNone/>
            </a:pPr>
            <a:r>
              <a:rPr lang="zh-CN" altLang="en-US" b="1" dirty="0" smtClean="0">
                <a:latin typeface="Times New Roman" panose="02020603050405020304" pitchFamily="18" charset="0"/>
              </a:rPr>
              <a:t>结果：</a:t>
            </a:r>
            <a:endParaRPr lang="zh-CN" altLang="en-US" b="1" dirty="0" smtClean="0">
              <a:latin typeface="Times New Roman" panose="02020603050405020304" pitchFamily="18" charset="0"/>
            </a:endParaRPr>
          </a:p>
          <a:p>
            <a:pPr marL="752475" lvl="2" eaLnBrk="1" hangingPunct="1"/>
            <a:r>
              <a:rPr lang="zh-CN" altLang="en-US" b="1" dirty="0" smtClean="0"/>
              <a:t>关于系统规模和目标的报告书 </a:t>
            </a:r>
            <a:endParaRPr lang="zh-CN" altLang="en-US" b="1" dirty="0" smtClean="0"/>
          </a:p>
        </p:txBody>
      </p:sp>
      <p:sp>
        <p:nvSpPr>
          <p:cNvPr id="4" name="页脚占位符 3"/>
          <p:cNvSpPr>
            <a:spLocks noGrp="1"/>
          </p:cNvSpPr>
          <p:nvPr>
            <p:ph type="ftr" sz="quarter" idx="11"/>
          </p:nvPr>
        </p:nvSpPr>
        <p:spPr/>
        <p:txBody>
          <a:bodyPr/>
          <a:lstStyle/>
          <a:p>
            <a:pPr>
              <a:defRPr/>
            </a:pPr>
            <a:r>
              <a:rPr lang="en-US" altLang="zh-CN" dirty="0" smtClean="0">
                <a:solidFill>
                  <a:srgbClr val="775F55"/>
                </a:solidFill>
              </a:rPr>
              <a:t> chapter__0</a:t>
            </a:r>
            <a:endParaRPr lang="en-US" altLang="zh-CN" dirty="0">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531352" cy="990600"/>
          </a:xfrm>
        </p:spPr>
        <p:txBody>
          <a:bodyPr/>
          <a:lstStyle/>
          <a:p>
            <a:r>
              <a:rPr lang="en-US" altLang="zh-CN" b="1" dirty="0" smtClean="0"/>
              <a:t>1.4</a:t>
            </a:r>
            <a:r>
              <a:rPr lang="zh-CN" altLang="en-US" b="1" dirty="0" smtClean="0">
                <a:latin typeface="黑体" panose="02010609060101010101" pitchFamily="49" charset="-122"/>
                <a:ea typeface="黑体" panose="02010609060101010101" pitchFamily="49" charset="-122"/>
              </a:rPr>
              <a:t>软件生命（存）周期</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p:txBody>
          <a:bodyPr/>
          <a:lstStyle/>
          <a:p>
            <a:pPr>
              <a:buNone/>
            </a:pPr>
            <a:r>
              <a:rPr lang="zh-CN" altLang="en-US" sz="3200" b="1" dirty="0" smtClean="0"/>
              <a:t>例：教材销售系统</a:t>
            </a:r>
            <a:endParaRPr lang="zh-CN" altLang="en-US" sz="3200" b="1" dirty="0" smtClean="0"/>
          </a:p>
          <a:p>
            <a:r>
              <a:rPr lang="zh-CN" altLang="en-US" sz="3200" b="1" dirty="0" smtClean="0"/>
              <a:t>学生购买学校教材的手续可能是：学生自己写一个希望买什么书的列表，</a:t>
            </a:r>
            <a:r>
              <a:rPr lang="zh-CN" altLang="en-US" sz="3200" b="1" dirty="0" smtClean="0">
                <a:solidFill>
                  <a:srgbClr val="0000FF"/>
                </a:solidFill>
              </a:rPr>
              <a:t>先找系办公室开购书申请</a:t>
            </a:r>
            <a:r>
              <a:rPr lang="zh-CN" altLang="en-US" sz="3200" b="1" dirty="0" smtClean="0"/>
              <a:t>（用于确定学生可购买的书，希望用软件实现，完全由教材科控制），</a:t>
            </a:r>
            <a:r>
              <a:rPr lang="zh-CN" altLang="en-US" sz="3200" b="1" dirty="0" smtClean="0">
                <a:solidFill>
                  <a:srgbClr val="0000FF"/>
                </a:solidFill>
              </a:rPr>
              <a:t>凭申请找教材科开购书证明</a:t>
            </a:r>
            <a:r>
              <a:rPr lang="zh-CN" altLang="en-US" sz="3200" b="1" dirty="0" smtClean="0"/>
              <a:t>（确定是否卖完，希望用计算机实现），向出纳员交付书款获得领书单，然后到书库找保管员领书。</a:t>
            </a:r>
            <a:endParaRPr lang="zh-CN" altLang="en-US" sz="3200" b="1" dirty="0" smtClean="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FF"/>
                </a:solidFill>
              </a:rPr>
              <a:t>软件工程简介：</a:t>
            </a:r>
            <a:endParaRPr lang="zh-CN" altLang="en-US" dirty="0"/>
          </a:p>
        </p:txBody>
      </p:sp>
      <p:sp>
        <p:nvSpPr>
          <p:cNvPr id="3" name="内容占位符 2"/>
          <p:cNvSpPr>
            <a:spLocks noGrp="1"/>
          </p:cNvSpPr>
          <p:nvPr>
            <p:ph sz="quarter" idx="1"/>
          </p:nvPr>
        </p:nvSpPr>
        <p:spPr/>
        <p:txBody>
          <a:bodyPr/>
          <a:lstStyle/>
          <a:p>
            <a:pPr marL="0" indent="0" eaLnBrk="1" hangingPunct="1">
              <a:lnSpc>
                <a:spcPct val="110000"/>
              </a:lnSpc>
              <a:buNone/>
            </a:pPr>
            <a:r>
              <a:rPr lang="zh-CN" altLang="en-US" b="1" dirty="0" smtClean="0">
                <a:solidFill>
                  <a:srgbClr val="0000FF"/>
                </a:solidFill>
              </a:rPr>
              <a:t>软件工程：软件工程学</a:t>
            </a:r>
            <a:r>
              <a:rPr lang="zh-CN" altLang="en-US" b="1" dirty="0" smtClean="0">
                <a:solidFill>
                  <a:schemeClr val="tx2"/>
                </a:solidFill>
              </a:rPr>
              <a:t>。</a:t>
            </a:r>
            <a:r>
              <a:rPr lang="zh-CN" altLang="en-US" b="1" dirty="0" smtClean="0"/>
              <a:t>是用</a:t>
            </a:r>
            <a:r>
              <a:rPr lang="zh-CN" altLang="zh-CN" b="1" dirty="0" smtClean="0">
                <a:solidFill>
                  <a:srgbClr val="0000FF"/>
                </a:solidFill>
              </a:rPr>
              <a:t>工程化的方法</a:t>
            </a:r>
            <a:r>
              <a:rPr lang="zh-CN" altLang="en-US" b="1" dirty="0" smtClean="0"/>
              <a:t>指导计算机软件开发和维护的一门</a:t>
            </a:r>
            <a:r>
              <a:rPr lang="zh-CN" altLang="en-US" b="1" dirty="0" smtClean="0">
                <a:solidFill>
                  <a:srgbClr val="000000"/>
                </a:solidFill>
              </a:rPr>
              <a:t>工程</a:t>
            </a:r>
            <a:r>
              <a:rPr lang="zh-CN" altLang="en-US" b="1" dirty="0" smtClean="0"/>
              <a:t>学科。</a:t>
            </a:r>
            <a:endParaRPr lang="en-US" altLang="zh-CN" b="1" dirty="0" smtClean="0"/>
          </a:p>
          <a:p>
            <a:pPr marL="0" indent="0" eaLnBrk="1" hangingPunct="1">
              <a:lnSpc>
                <a:spcPct val="110000"/>
              </a:lnSpc>
              <a:buNone/>
            </a:pPr>
            <a:r>
              <a:rPr lang="en-US" altLang="zh-CN" b="1" dirty="0" smtClean="0"/>
              <a:t>     </a:t>
            </a:r>
            <a:r>
              <a:rPr lang="zh-CN" altLang="en-US" b="1" dirty="0" smtClean="0"/>
              <a:t>包括软件开发</a:t>
            </a:r>
            <a:r>
              <a:rPr lang="zh-CN" altLang="en-US" b="1" dirty="0" smtClean="0">
                <a:solidFill>
                  <a:srgbClr val="0000FF"/>
                </a:solidFill>
              </a:rPr>
              <a:t>技术（过程、方法和工具）与软件工程管理</a:t>
            </a:r>
            <a:r>
              <a:rPr lang="zh-CN" altLang="en-US" b="1" dirty="0" smtClean="0"/>
              <a:t>。</a:t>
            </a:r>
            <a:endParaRPr lang="zh-CN" altLang="en-US" b="1" dirty="0" smtClean="0"/>
          </a:p>
          <a:p>
            <a:pPr marL="0" indent="0">
              <a:buNone/>
            </a:pPr>
            <a:endParaRPr lang="zh-CN" altLang="en-US" b="1" dirty="0" smtClean="0"/>
          </a:p>
          <a:p>
            <a:pPr marL="0" indent="0"/>
            <a:r>
              <a:rPr lang="zh-CN" altLang="en-US" b="1" dirty="0" smtClean="0"/>
              <a:t>软件工程是计算机专业一门重要的</a:t>
            </a:r>
            <a:r>
              <a:rPr lang="zh-CN" altLang="en-US" b="1" dirty="0" smtClean="0">
                <a:solidFill>
                  <a:srgbClr val="0000FF"/>
                </a:solidFill>
              </a:rPr>
              <a:t>专业课</a:t>
            </a:r>
            <a:r>
              <a:rPr lang="zh-CN" altLang="en-US" b="1" dirty="0" smtClean="0"/>
              <a:t>。</a:t>
            </a:r>
            <a:endParaRPr lang="zh-CN" altLang="en-US" b="1" dirty="0" smtClean="0"/>
          </a:p>
          <a:p>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solidFill>
                  <a:srgbClr val="775F55"/>
                </a:solidFill>
              </a:rPr>
              <a:t> chapter__1</a:t>
            </a:r>
            <a:endParaRPr lang="en-US" altLang="zh-CN" dirty="0">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531352" cy="990600"/>
          </a:xfrm>
        </p:spPr>
        <p:txBody>
          <a:bodyPr/>
          <a:lstStyle/>
          <a:p>
            <a:r>
              <a:rPr lang="en-US" altLang="zh-CN" b="1" dirty="0" smtClean="0"/>
              <a:t>1.4</a:t>
            </a:r>
            <a:r>
              <a:rPr lang="zh-CN" altLang="en-US" b="1" dirty="0" smtClean="0">
                <a:latin typeface="黑体" panose="02010609060101010101" pitchFamily="49" charset="-122"/>
                <a:ea typeface="黑体" panose="02010609060101010101" pitchFamily="49" charset="-122"/>
              </a:rPr>
              <a:t>软件生命（存）周期</a:t>
            </a:r>
            <a:endParaRPr lang="zh-CN" altLang="en-US" b="1" dirty="0">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grpSp>
        <p:nvGrpSpPr>
          <p:cNvPr id="6" name="Group 23"/>
          <p:cNvGrpSpPr/>
          <p:nvPr/>
        </p:nvGrpSpPr>
        <p:grpSpPr bwMode="auto">
          <a:xfrm>
            <a:off x="539552" y="1628800"/>
            <a:ext cx="7772400" cy="5688632"/>
            <a:chOff x="476" y="663"/>
            <a:chExt cx="4896" cy="3342"/>
          </a:xfrm>
        </p:grpSpPr>
        <p:sp>
          <p:nvSpPr>
            <p:cNvPr id="7" name="Text Box 16"/>
            <p:cNvSpPr txBox="1">
              <a:spLocks noChangeArrowheads="1"/>
            </p:cNvSpPr>
            <p:nvPr/>
          </p:nvSpPr>
          <p:spPr bwMode="auto">
            <a:xfrm>
              <a:off x="524" y="663"/>
              <a:ext cx="4848" cy="3342"/>
            </a:xfrm>
            <a:prstGeom prst="rect">
              <a:avLst/>
            </a:prstGeom>
            <a:noFill/>
            <a:ln w="9525">
              <a:noFill/>
              <a:miter lim="800000"/>
            </a:ln>
          </p:spPr>
          <p:txBody>
            <a:bodyPr>
              <a:spAutoFit/>
            </a:bodyPr>
            <a:lstStyle/>
            <a:p>
              <a:pPr marL="1803400" indent="-1803400" algn="ctr">
                <a:lnSpc>
                  <a:spcPct val="110000"/>
                </a:lnSpc>
              </a:pPr>
              <a:r>
                <a:rPr kumimoji="1" lang="zh-CN" altLang="en-US" sz="2800" b="1" dirty="0"/>
                <a:t>关于系统规模和目标的报告书</a:t>
              </a:r>
              <a:endParaRPr kumimoji="1" lang="zh-CN" altLang="en-US" sz="2800" b="1" dirty="0"/>
            </a:p>
            <a:p>
              <a:pPr marL="1803400" indent="-1803400" algn="just">
                <a:lnSpc>
                  <a:spcPct val="110000"/>
                </a:lnSpc>
              </a:pPr>
              <a:r>
                <a:rPr kumimoji="1" lang="zh-CN" altLang="en-US" b="1" dirty="0"/>
                <a:t>                    </a:t>
              </a:r>
              <a:endParaRPr kumimoji="1" lang="zh-CN" altLang="en-US" b="1" dirty="0"/>
            </a:p>
            <a:p>
              <a:pPr marL="1803400" indent="-1803400" algn="just">
                <a:lnSpc>
                  <a:spcPct val="110000"/>
                </a:lnSpc>
              </a:pPr>
              <a:r>
                <a:rPr kumimoji="1" lang="en-US" altLang="zh-CN" b="1" dirty="0"/>
                <a:t>1.</a:t>
              </a:r>
              <a:r>
                <a:rPr kumimoji="1" lang="zh-CN" altLang="en-US" b="1" dirty="0"/>
                <a:t>项目名称：教材销售系统</a:t>
              </a:r>
              <a:endParaRPr kumimoji="1" lang="zh-CN" altLang="en-US" b="1" dirty="0"/>
            </a:p>
            <a:p>
              <a:pPr marL="1803400" indent="-1803400" algn="just">
                <a:lnSpc>
                  <a:spcPct val="110000"/>
                </a:lnSpc>
              </a:pPr>
              <a:r>
                <a:rPr kumimoji="1" lang="en-US" altLang="zh-CN" b="1" dirty="0"/>
                <a:t>2.</a:t>
              </a:r>
              <a:r>
                <a:rPr kumimoji="1" lang="zh-CN" altLang="en-US" b="1" dirty="0"/>
                <a:t>问题：人工发售教材手续繁杂，且易出错。</a:t>
              </a:r>
              <a:endParaRPr kumimoji="1" lang="zh-CN" altLang="en-US" b="1" dirty="0"/>
            </a:p>
            <a:p>
              <a:pPr marL="1803400" indent="-1803400" algn="just">
                <a:lnSpc>
                  <a:spcPct val="110000"/>
                </a:lnSpc>
              </a:pPr>
              <a:r>
                <a:rPr kumimoji="1" lang="en-US" altLang="zh-CN" b="1" dirty="0"/>
                <a:t>3.</a:t>
              </a:r>
              <a:r>
                <a:rPr kumimoji="1" lang="zh-CN" altLang="en-US" b="1" dirty="0"/>
                <a:t>项目目标：建立一个高效率、无差错的微机教材销售系统。</a:t>
              </a:r>
              <a:endParaRPr kumimoji="1" lang="zh-CN" altLang="en-US" b="1" dirty="0"/>
            </a:p>
            <a:p>
              <a:pPr marL="1803400" indent="-1803400" algn="just">
                <a:lnSpc>
                  <a:spcPct val="110000"/>
                </a:lnSpc>
              </a:pPr>
              <a:r>
                <a:rPr kumimoji="1" lang="en-US" altLang="zh-CN" b="1" dirty="0"/>
                <a:t>4.</a:t>
              </a:r>
              <a:r>
                <a:rPr kumimoji="1" lang="zh-CN" altLang="en-US" b="1" dirty="0"/>
                <a:t>项目规模：利用现有微型计算机，软件开发费用不超过</a:t>
              </a:r>
              <a:r>
                <a:rPr kumimoji="1" lang="en-US" altLang="zh-CN" b="1" dirty="0"/>
                <a:t>5000</a:t>
              </a:r>
              <a:r>
                <a:rPr kumimoji="1" lang="zh-CN" altLang="en-US" b="1" dirty="0"/>
                <a:t>元。</a:t>
              </a:r>
              <a:endParaRPr kumimoji="1" lang="zh-CN" altLang="en-US" b="1" dirty="0"/>
            </a:p>
            <a:p>
              <a:pPr marL="1803400" indent="-1803400" algn="just">
                <a:lnSpc>
                  <a:spcPct val="110000"/>
                </a:lnSpc>
              </a:pPr>
              <a:r>
                <a:rPr kumimoji="1" lang="en-US" altLang="zh-CN" b="1" dirty="0"/>
                <a:t>5.</a:t>
              </a:r>
              <a:r>
                <a:rPr kumimoji="1" lang="zh-CN" altLang="en-US" b="1" dirty="0"/>
                <a:t>初步想法：验证学生可买什么书</a:t>
              </a:r>
              <a:endParaRPr kumimoji="1" lang="zh-CN" altLang="en-US" b="1" dirty="0"/>
            </a:p>
            <a:p>
              <a:pPr marL="1803400" indent="-1803400" algn="just">
                <a:lnSpc>
                  <a:spcPct val="110000"/>
                </a:lnSpc>
              </a:pPr>
              <a:r>
                <a:rPr kumimoji="1" lang="zh-CN" altLang="en-US" b="1" dirty="0"/>
                <a:t>                    建议在系统中增加对缺书的统计与采购功能。</a:t>
              </a:r>
              <a:endParaRPr kumimoji="1" lang="zh-CN" altLang="en-US" b="1" dirty="0"/>
            </a:p>
            <a:p>
              <a:pPr marL="1803400" indent="-1803400" algn="just">
                <a:lnSpc>
                  <a:spcPct val="110000"/>
                </a:lnSpc>
              </a:pPr>
              <a:r>
                <a:rPr kumimoji="1" lang="en-US" altLang="zh-CN" b="1" dirty="0"/>
                <a:t>6.</a:t>
              </a:r>
              <a:r>
                <a:rPr kumimoji="1" lang="zh-CN" altLang="en-US" b="1" dirty="0"/>
                <a:t>可行性研究：建议进行大约</a:t>
              </a:r>
              <a:r>
                <a:rPr kumimoji="1" lang="en-US" altLang="zh-CN" b="1" dirty="0"/>
                <a:t>10</a:t>
              </a:r>
              <a:r>
                <a:rPr kumimoji="1" lang="zh-CN" altLang="en-US" b="1" dirty="0"/>
                <a:t>天的可行性研究，研究费用不超过</a:t>
              </a:r>
              <a:r>
                <a:rPr kumimoji="1" lang="en-US" altLang="zh-CN" b="1" dirty="0"/>
                <a:t>500</a:t>
              </a:r>
              <a:r>
                <a:rPr kumimoji="1" lang="zh-CN" altLang="en-US" b="1" dirty="0"/>
                <a:t>元。</a:t>
              </a:r>
              <a:endParaRPr kumimoji="1" lang="zh-CN" altLang="en-US" b="1" dirty="0"/>
            </a:p>
          </p:txBody>
        </p:sp>
        <p:sp>
          <p:nvSpPr>
            <p:cNvPr id="8" name="Line 18"/>
            <p:cNvSpPr>
              <a:spLocks noChangeShapeType="1"/>
            </p:cNvSpPr>
            <p:nvPr/>
          </p:nvSpPr>
          <p:spPr bwMode="auto">
            <a:xfrm>
              <a:off x="476" y="716"/>
              <a:ext cx="4896" cy="0"/>
            </a:xfrm>
            <a:prstGeom prst="line">
              <a:avLst/>
            </a:prstGeom>
            <a:noFill/>
            <a:ln w="9525">
              <a:solidFill>
                <a:schemeClr val="tx1"/>
              </a:solidFill>
              <a:round/>
            </a:ln>
          </p:spPr>
          <p:txBody>
            <a:bodyPr wrap="none" anchor="ctr"/>
            <a:lstStyle/>
            <a:p>
              <a:endParaRPr lang="zh-CN" altLang="en-US"/>
            </a:p>
          </p:txBody>
        </p:sp>
        <p:sp>
          <p:nvSpPr>
            <p:cNvPr id="9" name="Line 19"/>
            <p:cNvSpPr>
              <a:spLocks noChangeShapeType="1"/>
            </p:cNvSpPr>
            <p:nvPr/>
          </p:nvSpPr>
          <p:spPr bwMode="auto">
            <a:xfrm>
              <a:off x="476" y="716"/>
              <a:ext cx="0" cy="3077"/>
            </a:xfrm>
            <a:prstGeom prst="line">
              <a:avLst/>
            </a:prstGeom>
            <a:noFill/>
            <a:ln w="9525">
              <a:solidFill>
                <a:schemeClr val="tx1"/>
              </a:solidFill>
              <a:round/>
            </a:ln>
          </p:spPr>
          <p:txBody>
            <a:bodyPr wrap="none" anchor="ctr"/>
            <a:lstStyle/>
            <a:p>
              <a:endParaRPr lang="zh-CN" altLang="en-US"/>
            </a:p>
          </p:txBody>
        </p:sp>
        <p:sp>
          <p:nvSpPr>
            <p:cNvPr id="10" name="Line 20"/>
            <p:cNvSpPr>
              <a:spLocks noChangeShapeType="1"/>
            </p:cNvSpPr>
            <p:nvPr/>
          </p:nvSpPr>
          <p:spPr bwMode="auto">
            <a:xfrm>
              <a:off x="476" y="3793"/>
              <a:ext cx="4896" cy="0"/>
            </a:xfrm>
            <a:prstGeom prst="line">
              <a:avLst/>
            </a:prstGeom>
            <a:noFill/>
            <a:ln w="9525">
              <a:solidFill>
                <a:schemeClr val="tx1"/>
              </a:solidFill>
              <a:round/>
            </a:ln>
          </p:spPr>
          <p:txBody>
            <a:bodyPr wrap="none" anchor="ctr"/>
            <a:lstStyle/>
            <a:p>
              <a:endParaRPr lang="zh-CN" altLang="en-US"/>
            </a:p>
          </p:txBody>
        </p:sp>
        <p:sp>
          <p:nvSpPr>
            <p:cNvPr id="11" name="Line 21"/>
            <p:cNvSpPr>
              <a:spLocks noChangeShapeType="1"/>
            </p:cNvSpPr>
            <p:nvPr/>
          </p:nvSpPr>
          <p:spPr bwMode="auto">
            <a:xfrm flipV="1">
              <a:off x="5372" y="716"/>
              <a:ext cx="0" cy="3077"/>
            </a:xfrm>
            <a:prstGeom prst="line">
              <a:avLst/>
            </a:prstGeom>
            <a:noFill/>
            <a:ln w="9525">
              <a:solidFill>
                <a:schemeClr val="tx1"/>
              </a:solidFill>
              <a:round/>
            </a:ln>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531352" cy="990600"/>
          </a:xfrm>
        </p:spPr>
        <p:txBody>
          <a:bodyPr/>
          <a:lstStyle/>
          <a:p>
            <a:r>
              <a:rPr lang="en-US" altLang="zh-CN" b="1" dirty="0" smtClean="0"/>
              <a:t>1.4</a:t>
            </a:r>
            <a:r>
              <a:rPr lang="zh-CN" altLang="en-US" b="1" dirty="0" smtClean="0">
                <a:latin typeface="黑体" panose="02010609060101010101" pitchFamily="49" charset="-122"/>
                <a:ea typeface="黑体" panose="02010609060101010101" pitchFamily="49" charset="-122"/>
              </a:rPr>
              <a:t>软件生命（存）周期</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p:txBody>
          <a:bodyPr/>
          <a:lstStyle/>
          <a:p>
            <a:pPr marL="0" indent="0">
              <a:buNone/>
            </a:pPr>
            <a:r>
              <a:rPr lang="en-US" altLang="zh-CN" b="1" dirty="0" smtClean="0">
                <a:solidFill>
                  <a:srgbClr val="0000FF"/>
                </a:solidFill>
                <a:latin typeface="Times New Roman" panose="02020603050405020304" pitchFamily="18" charset="0"/>
              </a:rPr>
              <a:t>2. </a:t>
            </a:r>
            <a:r>
              <a:rPr lang="zh-CN" altLang="en-US" b="1" dirty="0" smtClean="0">
                <a:solidFill>
                  <a:srgbClr val="0000FF"/>
                </a:solidFill>
                <a:latin typeface="Times New Roman" panose="02020603050405020304" pitchFamily="18" charset="0"/>
              </a:rPr>
              <a:t>可行性研究</a:t>
            </a:r>
            <a:endParaRPr lang="zh-CN" altLang="en-US" b="1" dirty="0" smtClean="0">
              <a:solidFill>
                <a:srgbClr val="0000FF"/>
              </a:solidFill>
              <a:latin typeface="Times New Roman" panose="02020603050405020304" pitchFamily="18" charset="0"/>
            </a:endParaRPr>
          </a:p>
          <a:p>
            <a:pPr eaLnBrk="1" hangingPunct="1"/>
            <a:r>
              <a:rPr lang="zh-CN" altLang="en-US" b="1" dirty="0" smtClean="0">
                <a:latin typeface="Times New Roman" panose="02020603050405020304" pitchFamily="18" charset="0"/>
              </a:rPr>
              <a:t>任务：有可行的解</a:t>
            </a:r>
            <a:r>
              <a:rPr lang="zh-CN" altLang="en-US" b="1" dirty="0" smtClean="0">
                <a:latin typeface="Times New Roman" panose="02020603050405020304" pitchFamily="18" charset="0"/>
              </a:rPr>
              <a:t>吗</a:t>
            </a:r>
            <a:endParaRPr lang="en-US" altLang="zh-CN" b="1" dirty="0" smtClean="0">
              <a:latin typeface="Times New Roman" panose="02020603050405020304" pitchFamily="18" charset="0"/>
            </a:endParaRPr>
          </a:p>
          <a:p>
            <a:pPr marL="0" indent="0" eaLnBrk="1" hangingPunct="1">
              <a:buNone/>
            </a:pPr>
            <a:r>
              <a:rPr lang="zh-CN" altLang="en-US" sz="3200" b="1" dirty="0" smtClean="0">
                <a:solidFill>
                  <a:srgbClr val="0000FF"/>
                </a:solidFill>
                <a:latin typeface="Times New Roman" panose="02020603050405020304" pitchFamily="18" charset="0"/>
              </a:rPr>
              <a:t>    技术可行性</a:t>
            </a:r>
            <a:r>
              <a:rPr lang="zh-CN" altLang="en-US" sz="3200" b="1" dirty="0">
                <a:solidFill>
                  <a:srgbClr val="0000FF"/>
                </a:solidFill>
                <a:latin typeface="Times New Roman" panose="02020603050405020304" pitchFamily="18" charset="0"/>
              </a:rPr>
              <a:t>、经济可行性、操作</a:t>
            </a:r>
            <a:r>
              <a:rPr lang="zh-CN" altLang="en-US" sz="3200" b="1" dirty="0" smtClean="0">
                <a:solidFill>
                  <a:srgbClr val="0000FF"/>
                </a:solidFill>
                <a:latin typeface="Times New Roman" panose="02020603050405020304" pitchFamily="18" charset="0"/>
              </a:rPr>
              <a:t>可行性</a:t>
            </a:r>
            <a:endParaRPr lang="en-US" altLang="zh-CN" b="1" dirty="0" smtClean="0">
              <a:latin typeface="Times New Roman" panose="02020603050405020304" pitchFamily="18" charset="0"/>
            </a:endParaRPr>
          </a:p>
          <a:p>
            <a:pPr marL="742950" lvl="1" indent="-285750" eaLnBrk="1" hangingPunct="1"/>
            <a:r>
              <a:rPr lang="zh-CN" altLang="en-US" b="1" dirty="0" smtClean="0">
                <a:latin typeface="Times New Roman" panose="02020603050405020304" pitchFamily="18" charset="0"/>
              </a:rPr>
              <a:t>系统分析员需要进行一次大大压缩和简化了的系统分析和设计过程。</a:t>
            </a:r>
            <a:endParaRPr lang="zh-CN" altLang="en-US" b="1" dirty="0" smtClean="0">
              <a:latin typeface="Times New Roman" panose="02020603050405020304" pitchFamily="18" charset="0"/>
            </a:endParaRPr>
          </a:p>
          <a:p>
            <a:pPr marL="742950" lvl="1" indent="-285750" eaLnBrk="1" hangingPunct="1"/>
            <a:r>
              <a:rPr lang="zh-CN" altLang="en-US" b="1" dirty="0" smtClean="0">
                <a:latin typeface="Times New Roman" panose="02020603050405020304" pitchFamily="18" charset="0"/>
              </a:rPr>
              <a:t>研究问题的范围，探索这个问题是否值得去解，是否有可行的解决办法。</a:t>
            </a:r>
            <a:endParaRPr lang="zh-CN" altLang="en-US" b="1" dirty="0" smtClean="0">
              <a:latin typeface="Times New Roman" panose="02020603050405020304" pitchFamily="18" charset="0"/>
            </a:endParaRPr>
          </a:p>
          <a:p>
            <a:pPr eaLnBrk="1" hangingPunct="1"/>
            <a:r>
              <a:rPr lang="zh-CN" altLang="en-US" b="1" dirty="0" smtClean="0">
                <a:latin typeface="Times New Roman" panose="02020603050405020304" pitchFamily="18" charset="0"/>
              </a:rPr>
              <a:t>结果：</a:t>
            </a:r>
            <a:endParaRPr lang="zh-CN" altLang="en-US" b="1" dirty="0" smtClean="0">
              <a:latin typeface="Times New Roman" panose="02020603050405020304" pitchFamily="18" charset="0"/>
            </a:endParaRPr>
          </a:p>
          <a:p>
            <a:pPr marL="742950" lvl="1" indent="-285750" eaLnBrk="1" hangingPunct="1"/>
            <a:r>
              <a:rPr lang="zh-CN" altLang="en-US" b="1" dirty="0" smtClean="0"/>
              <a:t>系统的高层逻辑模型（数据流图、成本效益分析）</a:t>
            </a:r>
            <a:endParaRPr lang="zh-CN" altLang="en-US" b="1" dirty="0" smtClean="0"/>
          </a:p>
          <a:p>
            <a:pPr marL="742950" lvl="1" indent="-285750" eaLnBrk="1" hangingPunct="1"/>
            <a:r>
              <a:rPr lang="zh-CN" altLang="en-US" b="1" dirty="0" smtClean="0">
                <a:latin typeface="Times New Roman" panose="02020603050405020304" pitchFamily="18" charset="0"/>
              </a:rPr>
              <a:t>可</a:t>
            </a:r>
            <a:r>
              <a:rPr lang="zh-CN" altLang="en-US" b="1" dirty="0" smtClean="0">
                <a:solidFill>
                  <a:srgbClr val="0000FF"/>
                </a:solidFill>
                <a:latin typeface="Times New Roman" panose="02020603050405020304" pitchFamily="18" charset="0"/>
              </a:rPr>
              <a:t>行性论证报告</a:t>
            </a:r>
            <a:r>
              <a:rPr lang="zh-CN" altLang="en-US" b="1" dirty="0" smtClean="0">
                <a:latin typeface="Times New Roman" panose="02020603050405020304" pitchFamily="18" charset="0"/>
              </a:rPr>
              <a:t>（立即进行</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推迟进行</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不能或不值得进行）</a:t>
            </a:r>
            <a:endParaRPr lang="zh-CN" altLang="en-US" b="1" dirty="0" smtClean="0">
              <a:latin typeface="Times New Roman" panose="02020603050405020304" pitchFamily="18" charset="0"/>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775" y="228600"/>
            <a:ext cx="7557770" cy="990600"/>
          </a:xfrm>
        </p:spPr>
        <p:txBody>
          <a:bodyPr/>
          <a:lstStyle/>
          <a:p>
            <a:r>
              <a:rPr lang="en-US" altLang="zh-CN" b="1" dirty="0" smtClean="0"/>
              <a:t>1.4</a:t>
            </a:r>
            <a:r>
              <a:rPr lang="zh-CN" altLang="en-US" b="1" dirty="0" smtClean="0">
                <a:latin typeface="黑体" panose="02010609060101010101" pitchFamily="49" charset="-122"/>
                <a:ea typeface="黑体" panose="02010609060101010101" pitchFamily="49" charset="-122"/>
              </a:rPr>
              <a:t>软件生命（存）周期</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p:txBody>
          <a:bodyPr/>
          <a:lstStyle/>
          <a:p>
            <a:pPr eaLnBrk="1" hangingPunct="1">
              <a:buNone/>
            </a:pPr>
            <a:r>
              <a:rPr lang="en-US" altLang="zh-CN" b="1" dirty="0" smtClean="0">
                <a:solidFill>
                  <a:srgbClr val="0000FF"/>
                </a:solidFill>
                <a:latin typeface="Times New Roman" panose="02020603050405020304" pitchFamily="18" charset="0"/>
              </a:rPr>
              <a:t>3. </a:t>
            </a:r>
            <a:r>
              <a:rPr lang="zh-CN" altLang="en-US" b="1" dirty="0" smtClean="0">
                <a:solidFill>
                  <a:srgbClr val="0000FF"/>
                </a:solidFill>
                <a:latin typeface="Times New Roman" panose="02020603050405020304" pitchFamily="18" charset="0"/>
              </a:rPr>
              <a:t>需求分析</a:t>
            </a:r>
            <a:endParaRPr lang="zh-CN" altLang="en-US" b="1" dirty="0" smtClean="0">
              <a:solidFill>
                <a:srgbClr val="0000FF"/>
              </a:solidFill>
              <a:latin typeface="Times New Roman" panose="02020603050405020304" pitchFamily="18" charset="0"/>
            </a:endParaRPr>
          </a:p>
          <a:p>
            <a:pPr eaLnBrk="1" hangingPunct="1"/>
            <a:r>
              <a:rPr lang="zh-CN" altLang="en-US" b="1" dirty="0" smtClean="0">
                <a:latin typeface="Times New Roman" panose="02020603050405020304" pitchFamily="18" charset="0"/>
              </a:rPr>
              <a:t>任务：必须做什么（从用户的角度）</a:t>
            </a:r>
            <a:endParaRPr lang="zh-CN" altLang="en-US" b="1" dirty="0" smtClean="0">
              <a:latin typeface="Times New Roman" panose="02020603050405020304" pitchFamily="18" charset="0"/>
            </a:endParaRPr>
          </a:p>
          <a:p>
            <a:pPr marL="742950" lvl="1" indent="-285750" eaLnBrk="1" hangingPunct="1"/>
            <a:r>
              <a:rPr lang="zh-CN" altLang="en-US" b="1" dirty="0" smtClean="0">
                <a:latin typeface="Times New Roman" panose="02020603050405020304" pitchFamily="18" charset="0"/>
              </a:rPr>
              <a:t>主要是确定目标系统必须具备哪些功能。</a:t>
            </a:r>
            <a:endParaRPr lang="zh-CN" altLang="en-US" b="1" dirty="0" smtClean="0">
              <a:latin typeface="Times New Roman" panose="02020603050405020304" pitchFamily="18" charset="0"/>
            </a:endParaRPr>
          </a:p>
          <a:p>
            <a:pPr marL="742950" lvl="1" indent="-285750" eaLnBrk="1" hangingPunct="1"/>
            <a:r>
              <a:rPr lang="zh-CN" altLang="en-US" b="1" dirty="0" smtClean="0">
                <a:latin typeface="Times New Roman" panose="02020603050405020304" pitchFamily="18" charset="0"/>
              </a:rPr>
              <a:t>系统分析员必须和用户密切配合，充分交流信息，以得出经过用户确认的系统逻辑模型。</a:t>
            </a:r>
            <a:endParaRPr lang="zh-CN" altLang="en-US" b="1" dirty="0" smtClean="0">
              <a:latin typeface="Times New Roman" panose="02020603050405020304" pitchFamily="18" charset="0"/>
            </a:endParaRPr>
          </a:p>
          <a:p>
            <a:pPr eaLnBrk="1" hangingPunct="1"/>
            <a:r>
              <a:rPr lang="zh-CN" altLang="en-US" b="1" dirty="0" smtClean="0">
                <a:latin typeface="Times New Roman" panose="02020603050405020304" pitchFamily="18" charset="0"/>
              </a:rPr>
              <a:t>结果：</a:t>
            </a:r>
            <a:endParaRPr lang="zh-CN" altLang="en-US" b="1" dirty="0" smtClean="0">
              <a:latin typeface="Times New Roman" panose="02020603050405020304" pitchFamily="18" charset="0"/>
            </a:endParaRPr>
          </a:p>
          <a:p>
            <a:pPr marL="742950" lvl="1" indent="-285750"/>
            <a:r>
              <a:rPr lang="zh-CN" altLang="en-US" b="1" dirty="0" smtClean="0"/>
              <a:t>系统的逻辑模型（数据流图、数据字典</a:t>
            </a:r>
            <a:r>
              <a:rPr lang="zh-CN" altLang="en-US" b="1" dirty="0" smtClean="0"/>
              <a:t>、用例图、类</a:t>
            </a:r>
            <a:r>
              <a:rPr lang="zh-CN" altLang="en-US" b="1" dirty="0" smtClean="0"/>
              <a:t>图</a:t>
            </a:r>
            <a:r>
              <a:rPr lang="zh-CN" altLang="en-US" b="1" dirty="0" smtClean="0"/>
              <a:t>、顺序图等）</a:t>
            </a:r>
            <a:endParaRPr lang="zh-CN" altLang="en-US" b="1" dirty="0" smtClean="0"/>
          </a:p>
          <a:p>
            <a:pPr marL="742950" lvl="1" indent="-285750"/>
            <a:r>
              <a:rPr lang="zh-CN" altLang="en-US" b="1" dirty="0" smtClean="0"/>
              <a:t>用</a:t>
            </a:r>
            <a:r>
              <a:rPr lang="zh-CN" altLang="en-US" b="1" dirty="0" smtClean="0">
                <a:solidFill>
                  <a:srgbClr val="0000FF"/>
                </a:solidFill>
              </a:rPr>
              <a:t>规格说明书</a:t>
            </a:r>
            <a:r>
              <a:rPr lang="zh-CN" altLang="en-US" b="1" dirty="0" smtClean="0"/>
              <a:t>准确地记录对目标系统的需求</a:t>
            </a:r>
            <a:endParaRPr lang="en-US" altLang="zh-CN" b="1" dirty="0" smtClean="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531352" cy="990600"/>
          </a:xfrm>
        </p:spPr>
        <p:txBody>
          <a:bodyPr/>
          <a:lstStyle/>
          <a:p>
            <a:r>
              <a:rPr lang="en-US" altLang="zh-CN" b="1" dirty="0" smtClean="0"/>
              <a:t>1.4</a:t>
            </a:r>
            <a:r>
              <a:rPr lang="zh-CN" altLang="en-US" b="1" dirty="0" smtClean="0">
                <a:latin typeface="黑体" panose="02010609060101010101" pitchFamily="49" charset="-122"/>
                <a:ea typeface="黑体" panose="02010609060101010101" pitchFamily="49" charset="-122"/>
              </a:rPr>
              <a:t>软件生命（存）周期</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p:txBody>
          <a:bodyPr/>
          <a:lstStyle/>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grpSp>
        <p:nvGrpSpPr>
          <p:cNvPr id="6" name="组合 14"/>
          <p:cNvGrpSpPr/>
          <p:nvPr/>
        </p:nvGrpSpPr>
        <p:grpSpPr>
          <a:xfrm>
            <a:off x="8890" y="1194716"/>
            <a:ext cx="9144000" cy="5752263"/>
            <a:chOff x="0" y="278650"/>
            <a:chExt cx="9144000" cy="5752263"/>
          </a:xfrm>
        </p:grpSpPr>
        <p:sp>
          <p:nvSpPr>
            <p:cNvPr id="7" name="Rectangle 2"/>
            <p:cNvSpPr>
              <a:spLocks noChangeArrowheads="1"/>
            </p:cNvSpPr>
            <p:nvPr/>
          </p:nvSpPr>
          <p:spPr bwMode="auto">
            <a:xfrm>
              <a:off x="0" y="2992438"/>
              <a:ext cx="9144000" cy="0"/>
            </a:xfrm>
            <a:prstGeom prst="rect">
              <a:avLst/>
            </a:prstGeom>
            <a:noFill/>
            <a:ln w="9525">
              <a:noFill/>
              <a:miter lim="800000"/>
            </a:ln>
          </p:spPr>
          <p:txBody>
            <a:bodyPr wrap="none" anchor="ctr">
              <a:spAutoFit/>
            </a:bodyPr>
            <a:lstStyle/>
            <a:p>
              <a:endParaRPr lang="zh-CN" altLang="en-US"/>
            </a:p>
          </p:txBody>
        </p:sp>
        <p:sp>
          <p:nvSpPr>
            <p:cNvPr id="8" name="Rectangle 4"/>
            <p:cNvSpPr>
              <a:spLocks noChangeArrowheads="1"/>
            </p:cNvSpPr>
            <p:nvPr/>
          </p:nvSpPr>
          <p:spPr bwMode="auto">
            <a:xfrm>
              <a:off x="2509838" y="5573713"/>
              <a:ext cx="4311650" cy="457200"/>
            </a:xfrm>
            <a:prstGeom prst="rect">
              <a:avLst/>
            </a:prstGeom>
            <a:noFill/>
            <a:ln w="9525">
              <a:noFill/>
              <a:miter lim="800000"/>
            </a:ln>
          </p:spPr>
          <p:txBody>
            <a:bodyPr anchor="ctr">
              <a:spAutoFit/>
            </a:bodyPr>
            <a:lstStyle/>
            <a:p>
              <a:pPr algn="ctr" eaLnBrk="0" hangingPunct="0"/>
              <a:r>
                <a:rPr lang="zh-CN" altLang="en-US" sz="2400" b="1"/>
                <a:t>销售功能细化的数据流图</a:t>
              </a:r>
              <a:endParaRPr lang="zh-CN" altLang="en-US" sz="2400" b="1"/>
            </a:p>
          </p:txBody>
        </p:sp>
        <p:sp>
          <p:nvSpPr>
            <p:cNvPr id="9" name="Rectangle 6"/>
            <p:cNvSpPr>
              <a:spLocks noChangeArrowheads="1"/>
            </p:cNvSpPr>
            <p:nvPr/>
          </p:nvSpPr>
          <p:spPr bwMode="auto">
            <a:xfrm>
              <a:off x="0" y="2233613"/>
              <a:ext cx="9144000" cy="0"/>
            </a:xfrm>
            <a:prstGeom prst="rect">
              <a:avLst/>
            </a:prstGeom>
            <a:noFill/>
            <a:ln w="9525">
              <a:noFill/>
              <a:miter lim="800000"/>
            </a:ln>
          </p:spPr>
          <p:txBody>
            <a:bodyPr wrap="none" anchor="ctr">
              <a:spAutoFit/>
            </a:bodyPr>
            <a:lstStyle/>
            <a:p>
              <a:endParaRPr lang="zh-CN" altLang="en-US"/>
            </a:p>
          </p:txBody>
        </p:sp>
        <p:sp>
          <p:nvSpPr>
            <p:cNvPr id="10" name="Rectangle 8"/>
            <p:cNvSpPr>
              <a:spLocks noChangeArrowheads="1"/>
            </p:cNvSpPr>
            <p:nvPr/>
          </p:nvSpPr>
          <p:spPr bwMode="auto">
            <a:xfrm>
              <a:off x="0" y="2233613"/>
              <a:ext cx="9144000" cy="0"/>
            </a:xfrm>
            <a:prstGeom prst="rect">
              <a:avLst/>
            </a:prstGeom>
            <a:noFill/>
            <a:ln w="9525">
              <a:noFill/>
              <a:miter lim="800000"/>
            </a:ln>
          </p:spPr>
          <p:txBody>
            <a:bodyPr wrap="none" anchor="ctr">
              <a:spAutoFit/>
            </a:bodyPr>
            <a:lstStyle/>
            <a:p>
              <a:endParaRPr lang="zh-CN" altLang="en-US"/>
            </a:p>
          </p:txBody>
        </p:sp>
        <p:graphicFrame>
          <p:nvGraphicFramePr>
            <p:cNvPr id="11" name="Object 7"/>
            <p:cNvGraphicFramePr>
              <a:graphicFrameLocks noChangeAspect="1"/>
            </p:cNvGraphicFramePr>
            <p:nvPr/>
          </p:nvGraphicFramePr>
          <p:xfrm>
            <a:off x="296525" y="278650"/>
            <a:ext cx="8460940" cy="5307013"/>
          </p:xfrm>
          <a:graphic>
            <a:graphicData uri="http://schemas.openxmlformats.org/presentationml/2006/ole">
              <mc:AlternateContent xmlns:mc="http://schemas.openxmlformats.org/markup-compatibility/2006">
                <mc:Choice xmlns:v="urn:schemas-microsoft-com:vml" Requires="v">
                  <p:oleObj spid="_x0000_s2155" name="Visio" r:id="rId1" imgW="3476625" imgH="2400300" progId="">
                    <p:embed/>
                  </p:oleObj>
                </mc:Choice>
                <mc:Fallback>
                  <p:oleObj name="Visio" r:id="rId1" imgW="3476625" imgH="2400300" progId="">
                    <p:embed/>
                    <p:pic>
                      <p:nvPicPr>
                        <p:cNvPr id="0" name="图片 21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25" y="278650"/>
                          <a:ext cx="8460940" cy="5307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4256965" y="2213865"/>
              <a:ext cx="1080120" cy="112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flipV="1">
              <a:off x="4211960" y="1178750"/>
              <a:ext cx="1260140" cy="126014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91880" y="1178750"/>
              <a:ext cx="1710190" cy="830997"/>
            </a:xfrm>
            <a:prstGeom prst="rect">
              <a:avLst/>
            </a:prstGeom>
            <a:noFill/>
          </p:spPr>
          <p:txBody>
            <a:bodyPr wrap="square" rtlCol="0">
              <a:spAutoFit/>
            </a:bodyPr>
            <a:lstStyle/>
            <a:p>
              <a:r>
                <a:rPr lang="zh-CN" altLang="en-US" sz="2400" b="1" dirty="0" smtClean="0"/>
                <a:t>有效领书单</a:t>
              </a:r>
              <a:endParaRPr lang="zh-CN" altLang="en-US" sz="2400" b="1" dirty="0"/>
            </a:p>
          </p:txBody>
        </p:sp>
        <p:sp>
          <p:nvSpPr>
            <p:cNvPr id="15" name="矩形 14"/>
            <p:cNvSpPr/>
            <p:nvPr/>
          </p:nvSpPr>
          <p:spPr>
            <a:xfrm>
              <a:off x="5922150" y="1538790"/>
              <a:ext cx="422430" cy="585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a:stCxn id="15" idx="0"/>
              <a:endCxn id="15" idx="2"/>
            </p:cNvCxnSpPr>
            <p:nvPr/>
          </p:nvCxnSpPr>
          <p:spPr>
            <a:xfrm>
              <a:off x="6133365" y="1538790"/>
              <a:ext cx="0" cy="58506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4282" y="357166"/>
            <a:ext cx="8686800" cy="619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531352" cy="990600"/>
          </a:xfrm>
        </p:spPr>
        <p:txBody>
          <a:bodyPr/>
          <a:lstStyle/>
          <a:p>
            <a:r>
              <a:rPr lang="en-US" altLang="zh-CN" b="1" dirty="0" smtClean="0"/>
              <a:t>1.4</a:t>
            </a:r>
            <a:r>
              <a:rPr lang="zh-CN" altLang="en-US" b="1" dirty="0" smtClean="0">
                <a:latin typeface="黑体" panose="02010609060101010101" pitchFamily="49" charset="-122"/>
                <a:ea typeface="黑体" panose="02010609060101010101" pitchFamily="49" charset="-122"/>
              </a:rPr>
              <a:t>软件生命（存）周期</a:t>
            </a:r>
            <a:endParaRPr lang="zh-CN" altLang="en-US" dirty="0"/>
          </a:p>
        </p:txBody>
      </p:sp>
      <p:sp>
        <p:nvSpPr>
          <p:cNvPr id="3" name="内容占位符 2"/>
          <p:cNvSpPr>
            <a:spLocks noGrp="1"/>
          </p:cNvSpPr>
          <p:nvPr>
            <p:ph sz="quarter" idx="1"/>
          </p:nvPr>
        </p:nvSpPr>
        <p:spPr/>
        <p:txBody>
          <a:bodyPr/>
          <a:lstStyle/>
          <a:p>
            <a:pPr eaLnBrk="1" hangingPunct="1">
              <a:buNone/>
            </a:pPr>
            <a:r>
              <a:rPr lang="en-US" altLang="zh-CN" b="1" dirty="0" smtClean="0">
                <a:solidFill>
                  <a:srgbClr val="0000FF"/>
                </a:solidFill>
                <a:latin typeface="Times New Roman" panose="02020603050405020304" pitchFamily="18" charset="0"/>
              </a:rPr>
              <a:t>4. </a:t>
            </a:r>
            <a:r>
              <a:rPr lang="zh-CN" altLang="en-US" b="1" dirty="0" smtClean="0">
                <a:solidFill>
                  <a:srgbClr val="0000FF"/>
                </a:solidFill>
                <a:latin typeface="Times New Roman" panose="02020603050405020304" pitchFamily="18" charset="0"/>
              </a:rPr>
              <a:t>总体设计</a:t>
            </a:r>
            <a:endParaRPr lang="zh-CN" altLang="en-US" b="1" dirty="0" smtClean="0">
              <a:solidFill>
                <a:srgbClr val="0000FF"/>
              </a:solidFill>
              <a:latin typeface="Times New Roman" panose="02020603050405020304" pitchFamily="18" charset="0"/>
            </a:endParaRPr>
          </a:p>
          <a:p>
            <a:pPr lvl="1" eaLnBrk="1" hangingPunct="1"/>
            <a:r>
              <a:rPr lang="zh-CN" altLang="en-US" sz="2500" b="1" dirty="0" smtClean="0">
                <a:latin typeface="Times New Roman" panose="02020603050405020304" pitchFamily="18" charset="0"/>
              </a:rPr>
              <a:t>任务：</a:t>
            </a:r>
            <a:r>
              <a:rPr lang="zh-CN" altLang="en-US" sz="2300" b="1" dirty="0" smtClean="0">
                <a:latin typeface="Times New Roman" panose="02020603050405020304" pitchFamily="18" charset="0"/>
              </a:rPr>
              <a:t>这个阶段的关键问题是：“</a:t>
            </a:r>
            <a:r>
              <a:rPr lang="zh-CN" altLang="en-US" sz="2300" b="1" dirty="0" smtClean="0">
                <a:solidFill>
                  <a:srgbClr val="0000FF"/>
                </a:solidFill>
                <a:latin typeface="Times New Roman" panose="02020603050405020304" pitchFamily="18" charset="0"/>
              </a:rPr>
              <a:t>概括地</a:t>
            </a:r>
            <a:r>
              <a:rPr lang="zh-CN" altLang="en-US" sz="2300" b="1" dirty="0" smtClean="0">
                <a:solidFill>
                  <a:srgbClr val="000000"/>
                </a:solidFill>
                <a:latin typeface="Times New Roman" panose="02020603050405020304" pitchFamily="18" charset="0"/>
              </a:rPr>
              <a:t>说，应该怎样实现目标系统</a:t>
            </a:r>
            <a:r>
              <a:rPr lang="en-US" altLang="zh-CN" sz="2300" b="1" dirty="0" smtClean="0">
                <a:solidFill>
                  <a:srgbClr val="000000"/>
                </a:solidFill>
                <a:latin typeface="Times New Roman" panose="02020603050405020304" pitchFamily="18" charset="0"/>
              </a:rPr>
              <a:t>?”</a:t>
            </a:r>
            <a:endParaRPr lang="en-US" altLang="zh-CN" sz="2300" b="1" dirty="0" smtClean="0">
              <a:solidFill>
                <a:srgbClr val="000000"/>
              </a:solidFill>
              <a:latin typeface="Times New Roman" panose="02020603050405020304" pitchFamily="18" charset="0"/>
            </a:endParaRPr>
          </a:p>
          <a:p>
            <a:pPr lvl="1" eaLnBrk="1" hangingPunct="1">
              <a:buNone/>
            </a:pPr>
            <a:r>
              <a:rPr lang="zh-CN" altLang="en-US" sz="2300" b="1" dirty="0" smtClean="0">
                <a:solidFill>
                  <a:srgbClr val="000000"/>
                </a:solidFill>
                <a:latin typeface="Times New Roman" panose="02020603050405020304" pitchFamily="18" charset="0"/>
              </a:rPr>
              <a:t>      简单的说：</a:t>
            </a:r>
            <a:r>
              <a:rPr lang="zh-CN" altLang="en-US" sz="2300" b="1" dirty="0" smtClean="0">
                <a:solidFill>
                  <a:srgbClr val="0000FF"/>
                </a:solidFill>
                <a:latin typeface="Times New Roman" panose="02020603050405020304" pitchFamily="18" charset="0"/>
              </a:rPr>
              <a:t>划分模块及设计模块间关联</a:t>
            </a:r>
            <a:r>
              <a:rPr lang="zh-CN" altLang="en-US" sz="2300" b="1" dirty="0" smtClean="0">
                <a:solidFill>
                  <a:srgbClr val="000000"/>
                </a:solidFill>
                <a:latin typeface="Times New Roman" panose="02020603050405020304" pitchFamily="18" charset="0"/>
              </a:rPr>
              <a:t>。</a:t>
            </a:r>
            <a:endParaRPr lang="zh-CN" altLang="en-US" sz="2300" b="1" dirty="0" smtClean="0">
              <a:solidFill>
                <a:srgbClr val="000000"/>
              </a:solidFill>
              <a:latin typeface="Times New Roman" panose="02020603050405020304" pitchFamily="18" charset="0"/>
            </a:endParaRPr>
          </a:p>
          <a:p>
            <a:pPr lvl="1" eaLnBrk="1" hangingPunct="1">
              <a:buNone/>
            </a:pPr>
            <a:r>
              <a:rPr lang="zh-CN" altLang="en-US" sz="2300" b="1" dirty="0" smtClean="0">
                <a:solidFill>
                  <a:srgbClr val="000000"/>
                </a:solidFill>
                <a:latin typeface="Times New Roman" panose="02020603050405020304" pitchFamily="18" charset="0"/>
              </a:rPr>
              <a:t>      又称：</a:t>
            </a:r>
            <a:r>
              <a:rPr lang="zh-CN" altLang="en-US" sz="2300" b="1" dirty="0" smtClean="0">
                <a:solidFill>
                  <a:srgbClr val="0000FF"/>
                </a:solidFill>
                <a:latin typeface="Times New Roman" panose="02020603050405020304" pitchFamily="18" charset="0"/>
              </a:rPr>
              <a:t>生成软件体系结构</a:t>
            </a:r>
            <a:endParaRPr lang="zh-CN" altLang="en-US" sz="2300" b="1" dirty="0" smtClean="0">
              <a:solidFill>
                <a:srgbClr val="0000FF"/>
              </a:solidFill>
              <a:latin typeface="Times New Roman" panose="02020603050405020304" pitchFamily="18" charset="0"/>
            </a:endParaRPr>
          </a:p>
          <a:p>
            <a:pPr marL="1017270" lvl="2" indent="-285750" eaLnBrk="1" hangingPunct="1"/>
            <a:r>
              <a:rPr lang="zh-CN" altLang="en-US" b="1" dirty="0" smtClean="0">
                <a:latin typeface="Times New Roman" panose="02020603050405020304" pitchFamily="18" charset="0"/>
              </a:rPr>
              <a:t>设计出实现目标系统的几种可能的方案（低、中、高成本）。</a:t>
            </a:r>
            <a:endParaRPr lang="zh-CN" altLang="en-US" b="1" dirty="0" smtClean="0">
              <a:latin typeface="Times New Roman" panose="02020603050405020304" pitchFamily="18" charset="0"/>
            </a:endParaRPr>
          </a:p>
          <a:p>
            <a:pPr marL="1017270" lvl="2" indent="-285750" eaLnBrk="1" hangingPunct="1"/>
            <a:r>
              <a:rPr lang="zh-CN" altLang="en-US" b="1" dirty="0" smtClean="0">
                <a:latin typeface="Times New Roman" panose="02020603050405020304" pitchFamily="18" charset="0"/>
              </a:rPr>
              <a:t>用适当的表达工具描述每种方案，分析优缺点，推荐一个最佳方案，制定出实现最佳方案的详细计划。设计程序的体系结构。</a:t>
            </a:r>
            <a:endParaRPr lang="zh-CN" altLang="en-US" b="1" dirty="0" smtClean="0">
              <a:latin typeface="Times New Roman" panose="02020603050405020304" pitchFamily="18" charset="0"/>
            </a:endParaRPr>
          </a:p>
          <a:p>
            <a:pPr lvl="1"/>
            <a:r>
              <a:rPr lang="zh-CN" altLang="en-US" b="1" dirty="0" smtClean="0">
                <a:latin typeface="Times New Roman" panose="02020603050405020304" pitchFamily="18" charset="0"/>
              </a:rPr>
              <a:t>结果：</a:t>
            </a:r>
            <a:endParaRPr lang="zh-CN" altLang="en-US" b="1" dirty="0" smtClean="0">
              <a:latin typeface="Times New Roman" panose="02020603050405020304" pitchFamily="18" charset="0"/>
            </a:endParaRPr>
          </a:p>
          <a:p>
            <a:pPr marL="1017270" lvl="2" indent="-285750"/>
            <a:r>
              <a:rPr lang="zh-CN" altLang="en-US" b="1" dirty="0" smtClean="0"/>
              <a:t>可能的解法（系统流程图）</a:t>
            </a:r>
            <a:endParaRPr lang="zh-CN" altLang="en-US" b="1" dirty="0" smtClean="0"/>
          </a:p>
          <a:p>
            <a:pPr marL="1017270" lvl="2" indent="-285750"/>
            <a:r>
              <a:rPr lang="zh-CN" altLang="en-US" b="1" dirty="0" smtClean="0"/>
              <a:t>推荐的系统体系结构（层次图或结构图）</a:t>
            </a:r>
            <a:endParaRPr lang="zh-CN" altLang="en-US" b="1" dirty="0" smtClean="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solidFill>
                  <a:srgbClr val="775F55"/>
                </a:solidFill>
              </a:rPr>
              <a:t> chapter__0</a:t>
            </a:r>
            <a:endParaRPr lang="en-US" altLang="zh-CN" dirty="0">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09" name="Rectangle 2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67585" name="Group 1"/>
          <p:cNvGrpSpPr>
            <a:grpSpLocks noChangeAspect="1"/>
          </p:cNvGrpSpPr>
          <p:nvPr/>
        </p:nvGrpSpPr>
        <p:grpSpPr bwMode="auto">
          <a:xfrm>
            <a:off x="395705" y="548680"/>
            <a:ext cx="8209895" cy="4869160"/>
            <a:chOff x="2038" y="6122"/>
            <a:chExt cx="9038" cy="5360"/>
          </a:xfrm>
        </p:grpSpPr>
        <p:sp>
          <p:nvSpPr>
            <p:cNvPr id="67608" name="AutoShape 24"/>
            <p:cNvSpPr>
              <a:spLocks noChangeAspect="1" noChangeArrowheads="1" noTextEdit="1"/>
            </p:cNvSpPr>
            <p:nvPr/>
          </p:nvSpPr>
          <p:spPr bwMode="auto">
            <a:xfrm>
              <a:off x="2038" y="6122"/>
              <a:ext cx="9038" cy="5360"/>
            </a:xfrm>
            <a:prstGeom prst="rect">
              <a:avLst/>
            </a:prstGeom>
            <a:noFill/>
          </p:spPr>
          <p:txBody>
            <a:bodyPr vert="horz" wrap="square" lIns="91440" tIns="45720" rIns="91440" bIns="45720" numCol="1" anchor="t" anchorCtr="0" compatLnSpc="1"/>
            <a:lstStyle/>
            <a:p>
              <a:endParaRPr lang="zh-CN" altLang="en-US" sz="2800" dirty="0"/>
            </a:p>
          </p:txBody>
        </p:sp>
        <p:sp>
          <p:nvSpPr>
            <p:cNvPr id="67607" name="Rectangle 23"/>
            <p:cNvSpPr>
              <a:spLocks noChangeArrowheads="1"/>
            </p:cNvSpPr>
            <p:nvPr/>
          </p:nvSpPr>
          <p:spPr bwMode="auto">
            <a:xfrm>
              <a:off x="4368" y="6468"/>
              <a:ext cx="2014" cy="53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教材销售系统</a:t>
              </a:r>
              <a:endParaRPr kumimoji="0" 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7606" name="Rectangle 22"/>
            <p:cNvSpPr>
              <a:spLocks noChangeArrowheads="1"/>
            </p:cNvSpPr>
            <p:nvPr/>
          </p:nvSpPr>
          <p:spPr bwMode="auto">
            <a:xfrm>
              <a:off x="4524" y="7559"/>
              <a:ext cx="1573" cy="409"/>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152400" algn="l"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销售</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7605" name="Rectangle 21"/>
            <p:cNvSpPr>
              <a:spLocks noChangeArrowheads="1"/>
            </p:cNvSpPr>
            <p:nvPr/>
          </p:nvSpPr>
          <p:spPr bwMode="auto">
            <a:xfrm>
              <a:off x="6839" y="7559"/>
              <a:ext cx="1547" cy="409"/>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152400" algn="l"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采购</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7604" name="Rectangle 20"/>
            <p:cNvSpPr>
              <a:spLocks noChangeArrowheads="1"/>
            </p:cNvSpPr>
            <p:nvPr/>
          </p:nvSpPr>
          <p:spPr bwMode="auto">
            <a:xfrm>
              <a:off x="3432" y="8688"/>
              <a:ext cx="1056" cy="745"/>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接收</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800" b="1"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购书单</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7603" name="Rectangle 19"/>
            <p:cNvSpPr>
              <a:spLocks noChangeArrowheads="1"/>
            </p:cNvSpPr>
            <p:nvPr/>
          </p:nvSpPr>
          <p:spPr bwMode="auto">
            <a:xfrm>
              <a:off x="6097" y="8688"/>
              <a:ext cx="814" cy="745"/>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购书</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7602" name="Rectangle 18"/>
            <p:cNvSpPr>
              <a:spLocks noChangeArrowheads="1"/>
            </p:cNvSpPr>
            <p:nvPr/>
          </p:nvSpPr>
          <p:spPr bwMode="auto">
            <a:xfrm>
              <a:off x="4802" y="8688"/>
              <a:ext cx="1055" cy="745"/>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打印</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800" b="1"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领书单</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7601" name="Rectangle 17"/>
            <p:cNvSpPr>
              <a:spLocks noChangeArrowheads="1"/>
            </p:cNvSpPr>
            <p:nvPr/>
          </p:nvSpPr>
          <p:spPr bwMode="auto">
            <a:xfrm>
              <a:off x="5209" y="9793"/>
              <a:ext cx="1072" cy="742"/>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审核购书单</a:t>
              </a:r>
              <a:endParaRPr kumimoji="0" 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7600" name="Rectangle 16"/>
            <p:cNvSpPr>
              <a:spLocks noChangeArrowheads="1"/>
            </p:cNvSpPr>
            <p:nvPr/>
          </p:nvSpPr>
          <p:spPr bwMode="auto">
            <a:xfrm>
              <a:off x="6796" y="9793"/>
              <a:ext cx="817" cy="742"/>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更新库存</a:t>
              </a:r>
              <a:endParaRPr kumimoji="0" 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7599" name="Rectangle 15"/>
            <p:cNvSpPr>
              <a:spLocks noChangeArrowheads="1"/>
            </p:cNvSpPr>
            <p:nvPr/>
          </p:nvSpPr>
          <p:spPr bwMode="auto">
            <a:xfrm>
              <a:off x="2267" y="7416"/>
              <a:ext cx="1405" cy="805"/>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学生基本</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800" b="1"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信息管理</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7598" name="AutoShape 14"/>
            <p:cNvSpPr>
              <a:spLocks noChangeShapeType="1"/>
            </p:cNvSpPr>
            <p:nvPr/>
          </p:nvSpPr>
          <p:spPr bwMode="auto">
            <a:xfrm flipH="1">
              <a:off x="2970" y="6998"/>
              <a:ext cx="2405" cy="418"/>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67597" name="AutoShape 13"/>
            <p:cNvSpPr>
              <a:spLocks noChangeShapeType="1"/>
            </p:cNvSpPr>
            <p:nvPr/>
          </p:nvSpPr>
          <p:spPr bwMode="auto">
            <a:xfrm flipH="1">
              <a:off x="5311" y="6998"/>
              <a:ext cx="64" cy="561"/>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67596" name="AutoShape 12"/>
            <p:cNvSpPr>
              <a:spLocks noChangeShapeType="1"/>
            </p:cNvSpPr>
            <p:nvPr/>
          </p:nvSpPr>
          <p:spPr bwMode="auto">
            <a:xfrm>
              <a:off x="5375" y="6998"/>
              <a:ext cx="2238" cy="561"/>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sz="1800"/>
            </a:p>
          </p:txBody>
        </p:sp>
        <p:sp>
          <p:nvSpPr>
            <p:cNvPr id="67595" name="AutoShape 11"/>
            <p:cNvSpPr>
              <a:spLocks noChangeShapeType="1"/>
            </p:cNvSpPr>
            <p:nvPr/>
          </p:nvSpPr>
          <p:spPr bwMode="auto">
            <a:xfrm flipH="1">
              <a:off x="3960" y="7968"/>
              <a:ext cx="1351" cy="72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67594" name="AutoShape 10"/>
            <p:cNvSpPr>
              <a:spLocks noChangeShapeType="1"/>
            </p:cNvSpPr>
            <p:nvPr/>
          </p:nvSpPr>
          <p:spPr bwMode="auto">
            <a:xfrm>
              <a:off x="5311" y="7968"/>
              <a:ext cx="19" cy="72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67593" name="AutoShape 9"/>
            <p:cNvSpPr>
              <a:spLocks noChangeShapeType="1"/>
            </p:cNvSpPr>
            <p:nvPr/>
          </p:nvSpPr>
          <p:spPr bwMode="auto">
            <a:xfrm>
              <a:off x="5311" y="7968"/>
              <a:ext cx="1193" cy="72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67592" name="AutoShape 8"/>
            <p:cNvSpPr>
              <a:spLocks noChangeShapeType="1"/>
            </p:cNvSpPr>
            <p:nvPr/>
          </p:nvSpPr>
          <p:spPr bwMode="auto">
            <a:xfrm flipH="1">
              <a:off x="5874" y="9433"/>
              <a:ext cx="630" cy="36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67591" name="AutoShape 7"/>
            <p:cNvSpPr>
              <a:spLocks noChangeShapeType="1"/>
            </p:cNvSpPr>
            <p:nvPr/>
          </p:nvSpPr>
          <p:spPr bwMode="auto">
            <a:xfrm>
              <a:off x="6504" y="9433"/>
              <a:ext cx="701" cy="36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67590" name="Rectangle 6"/>
            <p:cNvSpPr>
              <a:spLocks noChangeArrowheads="1"/>
            </p:cNvSpPr>
            <p:nvPr/>
          </p:nvSpPr>
          <p:spPr bwMode="auto">
            <a:xfrm>
              <a:off x="9254" y="8587"/>
              <a:ext cx="1107" cy="745"/>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产生</a:t>
              </a:r>
              <a:endParaRPr kumimoji="0" 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800" b="1"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采购单</a:t>
              </a:r>
              <a:endParaRPr kumimoji="0" 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7589" name="Rectangle 5"/>
            <p:cNvSpPr>
              <a:spLocks noChangeArrowheads="1"/>
            </p:cNvSpPr>
            <p:nvPr/>
          </p:nvSpPr>
          <p:spPr bwMode="auto">
            <a:xfrm>
              <a:off x="7745" y="8587"/>
              <a:ext cx="1268" cy="745"/>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接收</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800" b="1" i="0" u="none" strike="noStrike" cap="none" normalizeH="0" baseline="0" smtClean="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进货单单</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7588" name="AutoShape 4"/>
            <p:cNvSpPr>
              <a:spLocks noChangeShapeType="1"/>
            </p:cNvSpPr>
            <p:nvPr/>
          </p:nvSpPr>
          <p:spPr bwMode="auto">
            <a:xfrm>
              <a:off x="7613" y="7968"/>
              <a:ext cx="2169" cy="619"/>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67587" name="AutoShape 3"/>
            <p:cNvSpPr>
              <a:spLocks noChangeShapeType="1"/>
            </p:cNvSpPr>
            <p:nvPr/>
          </p:nvSpPr>
          <p:spPr bwMode="auto">
            <a:xfrm>
              <a:off x="7613" y="7968"/>
              <a:ext cx="789" cy="619"/>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67586" name="AutoShape 2"/>
            <p:cNvSpPr>
              <a:spLocks noChangeShapeType="1"/>
            </p:cNvSpPr>
            <p:nvPr/>
          </p:nvSpPr>
          <p:spPr bwMode="auto">
            <a:xfrm flipH="1">
              <a:off x="7205" y="7968"/>
              <a:ext cx="408" cy="1825"/>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grpSp>
      <p:sp>
        <p:nvSpPr>
          <p:cNvPr id="27" name="矩形 26"/>
          <p:cNvSpPr/>
          <p:nvPr/>
        </p:nvSpPr>
        <p:spPr>
          <a:xfrm>
            <a:off x="2627784" y="5589240"/>
            <a:ext cx="3456384"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教材销售系统</a:t>
            </a:r>
            <a:r>
              <a:rPr lang="en-US" altLang="zh-CN" b="1" dirty="0" smtClean="0">
                <a:solidFill>
                  <a:schemeClr val="tx1"/>
                </a:solidFill>
              </a:rPr>
              <a:t>HIPO</a:t>
            </a:r>
            <a:r>
              <a:rPr lang="zh-CN" altLang="en-US" b="1" dirty="0" smtClean="0">
                <a:solidFill>
                  <a:schemeClr val="tx1"/>
                </a:solidFill>
              </a:rPr>
              <a:t>图</a:t>
            </a:r>
            <a:endParaRPr lang="zh-CN" altLang="en-US" b="1" dirty="0">
              <a:solidFill>
                <a:schemeClr val="tx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2" descr="https://img-blog.csdn.net/20131216231050328"/>
          <p:cNvPicPr>
            <a:picLocks noChangeAspect="1" noChangeArrowheads="1"/>
          </p:cNvPicPr>
          <p:nvPr/>
        </p:nvPicPr>
        <p:blipFill>
          <a:blip r:embed="rId1"/>
          <a:srcRect/>
          <a:stretch>
            <a:fillRect/>
          </a:stretch>
        </p:blipFill>
        <p:spPr bwMode="auto">
          <a:xfrm>
            <a:off x="-357222" y="-2571792"/>
            <a:ext cx="11387974" cy="11674914"/>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531352" cy="990600"/>
          </a:xfrm>
        </p:spPr>
        <p:txBody>
          <a:bodyPr/>
          <a:lstStyle/>
          <a:p>
            <a:r>
              <a:rPr lang="en-US" altLang="zh-CN" b="1" dirty="0" smtClean="0"/>
              <a:t>1.4</a:t>
            </a:r>
            <a:r>
              <a:rPr lang="zh-CN" altLang="en-US" b="1" dirty="0" smtClean="0">
                <a:latin typeface="黑体" panose="02010609060101010101" pitchFamily="49" charset="-122"/>
                <a:ea typeface="黑体" panose="02010609060101010101" pitchFamily="49" charset="-122"/>
              </a:rPr>
              <a:t>软件生命（存）周期</a:t>
            </a:r>
            <a:endParaRPr lang="zh-CN" altLang="en-US" dirty="0"/>
          </a:p>
        </p:txBody>
      </p:sp>
      <p:sp>
        <p:nvSpPr>
          <p:cNvPr id="3" name="内容占位符 2"/>
          <p:cNvSpPr>
            <a:spLocks noGrp="1"/>
          </p:cNvSpPr>
          <p:nvPr>
            <p:ph sz="quarter" idx="1"/>
          </p:nvPr>
        </p:nvSpPr>
        <p:spPr/>
        <p:txBody>
          <a:bodyPr/>
          <a:lstStyle/>
          <a:p>
            <a:pPr eaLnBrk="1" hangingPunct="1">
              <a:buNone/>
            </a:pPr>
            <a:r>
              <a:rPr lang="en-US" altLang="zh-CN" b="1" dirty="0" smtClean="0">
                <a:solidFill>
                  <a:srgbClr val="0000FF"/>
                </a:solidFill>
                <a:latin typeface="Times New Roman" panose="02020603050405020304" pitchFamily="18" charset="0"/>
              </a:rPr>
              <a:t>5. </a:t>
            </a:r>
            <a:r>
              <a:rPr lang="zh-CN" altLang="en-US" b="1" dirty="0" smtClean="0">
                <a:solidFill>
                  <a:srgbClr val="0000FF"/>
                </a:solidFill>
                <a:latin typeface="Times New Roman" panose="02020603050405020304" pitchFamily="18" charset="0"/>
              </a:rPr>
              <a:t>详细设计</a:t>
            </a:r>
            <a:endParaRPr lang="zh-CN" altLang="en-US" b="1" dirty="0" smtClean="0">
              <a:solidFill>
                <a:srgbClr val="0000FF"/>
              </a:solidFill>
              <a:latin typeface="Times New Roman" panose="02020603050405020304" pitchFamily="18" charset="0"/>
            </a:endParaRPr>
          </a:p>
          <a:p>
            <a:pPr eaLnBrk="1" hangingPunct="1"/>
            <a:r>
              <a:rPr lang="zh-CN" altLang="en-US" b="1" dirty="0" smtClean="0">
                <a:latin typeface="Times New Roman" panose="02020603050405020304" pitchFamily="18" charset="0"/>
              </a:rPr>
              <a:t>任务：怎样具体实现该系统</a:t>
            </a:r>
            <a:endParaRPr lang="zh-CN" altLang="en-US" b="1" dirty="0" smtClean="0">
              <a:latin typeface="Times New Roman" panose="02020603050405020304" pitchFamily="18" charset="0"/>
            </a:endParaRPr>
          </a:p>
          <a:p>
            <a:pPr marL="742950" lvl="1" indent="-285750" eaLnBrk="1" hangingPunct="1"/>
            <a:r>
              <a:rPr lang="zh-CN" altLang="en-US" b="1" dirty="0" smtClean="0">
                <a:latin typeface="Times New Roman" panose="02020603050405020304" pitchFamily="18" charset="0"/>
              </a:rPr>
              <a:t>详细地设计每个模块，确定实现模块功能所需要的算法和数据结构。</a:t>
            </a:r>
            <a:endParaRPr lang="zh-CN" altLang="en-US" b="1" dirty="0" smtClean="0">
              <a:latin typeface="Times New Roman" panose="02020603050405020304" pitchFamily="18" charset="0"/>
            </a:endParaRPr>
          </a:p>
          <a:p>
            <a:pPr eaLnBrk="1" hangingPunct="1"/>
            <a:r>
              <a:rPr lang="zh-CN" altLang="en-US" b="1" dirty="0" smtClean="0">
                <a:latin typeface="Times New Roman" panose="02020603050405020304" pitchFamily="18" charset="0"/>
              </a:rPr>
              <a:t>结果：</a:t>
            </a:r>
            <a:endParaRPr lang="zh-CN" altLang="en-US" b="1" dirty="0" smtClean="0">
              <a:latin typeface="Times New Roman" panose="02020603050405020304" pitchFamily="18" charset="0"/>
            </a:endParaRPr>
          </a:p>
          <a:p>
            <a:pPr marL="742950" lvl="1" indent="-285750" eaLnBrk="1" hangingPunct="1"/>
            <a:r>
              <a:rPr lang="zh-CN" altLang="en-US" b="1" dirty="0" smtClean="0">
                <a:latin typeface="Times New Roman" panose="02020603050405020304" pitchFamily="18" charset="0"/>
              </a:rPr>
              <a:t>每个模块的算法和数据结构</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程序流程图、</a:t>
            </a:r>
            <a:r>
              <a:rPr lang="en-US" altLang="zh-CN" b="1" dirty="0" smtClean="0">
                <a:latin typeface="Times New Roman" panose="02020603050405020304" pitchFamily="18" charset="0"/>
              </a:rPr>
              <a:t>PAD</a:t>
            </a:r>
            <a:r>
              <a:rPr lang="zh-CN" altLang="en-US" b="1" dirty="0" smtClean="0">
                <a:latin typeface="Times New Roman" panose="02020603050405020304" pitchFamily="18" charset="0"/>
              </a:rPr>
              <a:t>图、</a:t>
            </a:r>
            <a:r>
              <a:rPr lang="en-US" altLang="zh-CN" b="1" dirty="0" smtClean="0">
                <a:latin typeface="Times New Roman" panose="02020603050405020304" pitchFamily="18" charset="0"/>
              </a:rPr>
              <a:t>N-S</a:t>
            </a:r>
            <a:r>
              <a:rPr lang="zh-CN" altLang="en-US" b="1" dirty="0" smtClean="0">
                <a:latin typeface="Times New Roman" panose="02020603050405020304" pitchFamily="18" charset="0"/>
              </a:rPr>
              <a:t>图等</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a:t>
            </a:r>
            <a:endParaRPr lang="zh-CN" altLang="en-US" b="1" dirty="0" smtClean="0">
              <a:latin typeface="Times New Roman" panose="02020603050405020304" pitchFamily="18" charset="0"/>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531352" cy="990600"/>
          </a:xfrm>
        </p:spPr>
        <p:txBody>
          <a:bodyPr/>
          <a:lstStyle/>
          <a:p>
            <a:r>
              <a:rPr lang="en-US" altLang="zh-CN" b="1" dirty="0" smtClean="0"/>
              <a:t>1.4</a:t>
            </a:r>
            <a:r>
              <a:rPr lang="zh-CN" altLang="en-US" b="1" dirty="0" smtClean="0">
                <a:latin typeface="黑体" panose="02010609060101010101" pitchFamily="49" charset="-122"/>
                <a:ea typeface="黑体" panose="02010609060101010101" pitchFamily="49" charset="-122"/>
              </a:rPr>
              <a:t>软件生命（存）周期</a:t>
            </a:r>
            <a:endParaRPr lang="zh-CN" altLang="en-US" dirty="0"/>
          </a:p>
        </p:txBody>
      </p:sp>
      <p:sp>
        <p:nvSpPr>
          <p:cNvPr id="3" name="内容占位符 2"/>
          <p:cNvSpPr>
            <a:spLocks noGrp="1"/>
          </p:cNvSpPr>
          <p:nvPr>
            <p:ph sz="quarter" idx="1"/>
          </p:nvPr>
        </p:nvSpPr>
        <p:spPr/>
        <p:txBody>
          <a:bodyPr/>
          <a:lstStyle/>
          <a:p>
            <a:pPr eaLnBrk="1" hangingPunct="1">
              <a:buNone/>
            </a:pPr>
            <a:r>
              <a:rPr lang="en-US" altLang="zh-CN" b="1" dirty="0" smtClean="0">
                <a:solidFill>
                  <a:srgbClr val="0000FF"/>
                </a:solidFill>
                <a:latin typeface="Times New Roman" panose="02020603050405020304" pitchFamily="18" charset="0"/>
              </a:rPr>
              <a:t>6. </a:t>
            </a:r>
            <a:r>
              <a:rPr lang="zh-CN" altLang="en-US" b="1" dirty="0" smtClean="0">
                <a:solidFill>
                  <a:srgbClr val="0000FF"/>
                </a:solidFill>
                <a:latin typeface="Times New Roman" panose="02020603050405020304" pitchFamily="18" charset="0"/>
              </a:rPr>
              <a:t>编码和单元测试</a:t>
            </a:r>
            <a:endParaRPr lang="zh-CN" altLang="en-US" b="1" dirty="0" smtClean="0">
              <a:solidFill>
                <a:srgbClr val="0000FF"/>
              </a:solidFill>
              <a:latin typeface="Times New Roman" panose="02020603050405020304" pitchFamily="18" charset="0"/>
            </a:endParaRPr>
          </a:p>
          <a:p>
            <a:pPr eaLnBrk="1" hangingPunct="1"/>
            <a:r>
              <a:rPr lang="zh-CN" altLang="en-US" b="1" dirty="0" smtClean="0">
                <a:latin typeface="Times New Roman" panose="02020603050405020304" pitchFamily="18" charset="0"/>
              </a:rPr>
              <a:t>任务：得到正确的程序模块</a:t>
            </a:r>
            <a:endParaRPr lang="zh-CN" altLang="en-US" b="1" dirty="0" smtClean="0">
              <a:latin typeface="Times New Roman" panose="02020603050405020304" pitchFamily="18" charset="0"/>
            </a:endParaRPr>
          </a:p>
          <a:p>
            <a:pPr marL="742950" lvl="1" indent="-285750" eaLnBrk="1" hangingPunct="1"/>
            <a:r>
              <a:rPr lang="zh-CN" altLang="en-US" b="1" dirty="0" smtClean="0">
                <a:latin typeface="Times New Roman" panose="02020603050405020304" pitchFamily="18" charset="0"/>
              </a:rPr>
              <a:t>选取一种适当的高级程序设计语言</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必要时用汇编语言</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，把详细设计的结果翻译成用选定的语言书写的程序；</a:t>
            </a:r>
            <a:endParaRPr lang="zh-CN" altLang="en-US" b="1" dirty="0" smtClean="0">
              <a:latin typeface="Times New Roman" panose="02020603050405020304" pitchFamily="18" charset="0"/>
            </a:endParaRPr>
          </a:p>
          <a:p>
            <a:pPr marL="742950" lvl="1" indent="-285750" eaLnBrk="1" hangingPunct="1"/>
            <a:r>
              <a:rPr lang="zh-CN" altLang="en-US" b="1" dirty="0" smtClean="0">
                <a:latin typeface="Times New Roman" panose="02020603050405020304" pitchFamily="18" charset="0"/>
              </a:rPr>
              <a:t>并且仔细测试编写出的每一个模块。</a:t>
            </a:r>
            <a:endParaRPr lang="zh-CN" altLang="en-US" b="1" dirty="0" smtClean="0">
              <a:latin typeface="Times New Roman" panose="02020603050405020304" pitchFamily="18" charset="0"/>
            </a:endParaRPr>
          </a:p>
          <a:p>
            <a:pPr eaLnBrk="1" hangingPunct="1"/>
            <a:r>
              <a:rPr lang="zh-CN" altLang="en-US" b="1" dirty="0" smtClean="0">
                <a:latin typeface="Times New Roman" panose="02020603050405020304" pitchFamily="18" charset="0"/>
              </a:rPr>
              <a:t>结果：</a:t>
            </a:r>
            <a:endParaRPr lang="zh-CN" altLang="en-US" b="1" dirty="0" smtClean="0">
              <a:latin typeface="Times New Roman" panose="02020603050405020304" pitchFamily="18" charset="0"/>
            </a:endParaRPr>
          </a:p>
          <a:p>
            <a:pPr marL="742950" lvl="1" indent="-285750" eaLnBrk="1" hangingPunct="1"/>
            <a:r>
              <a:rPr lang="zh-CN" altLang="en-US" b="1" dirty="0" smtClean="0">
                <a:latin typeface="Times New Roman" panose="02020603050405020304" pitchFamily="18" charset="0"/>
              </a:rPr>
              <a:t>代码和测试报告 </a:t>
            </a:r>
            <a:endParaRPr lang="zh-CN" altLang="en-US" b="1" dirty="0" smtClean="0">
              <a:latin typeface="Times New Roman" panose="02020603050405020304" pitchFamily="18" charset="0"/>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FF"/>
                </a:solidFill>
              </a:rPr>
              <a:t>建楼</a:t>
            </a:r>
            <a:endParaRPr lang="zh-CN" altLang="en-US" dirty="0"/>
          </a:p>
        </p:txBody>
      </p:sp>
      <p:sp>
        <p:nvSpPr>
          <p:cNvPr id="3" name="内容占位符 2"/>
          <p:cNvSpPr>
            <a:spLocks noGrp="1"/>
          </p:cNvSpPr>
          <p:nvPr>
            <p:ph sz="quarter" idx="1"/>
          </p:nvPr>
        </p:nvSpPr>
        <p:spPr/>
        <p:txBody>
          <a:bodyPr/>
          <a:lstStyle/>
          <a:p>
            <a:r>
              <a:rPr lang="zh-CN" altLang="en-US" b="1" dirty="0" smtClean="0"/>
              <a:t>项目管理部：人员管理、进度管理、质量管理等</a:t>
            </a:r>
            <a:endParaRPr lang="en-US" altLang="zh-CN" b="1" dirty="0" smtClean="0"/>
          </a:p>
          <a:p>
            <a:r>
              <a:rPr lang="zh-CN" altLang="en-US" b="1" dirty="0" smtClean="0"/>
              <a:t>画图纸</a:t>
            </a:r>
            <a:endParaRPr lang="en-US" altLang="zh-CN" b="1" dirty="0" smtClean="0"/>
          </a:p>
          <a:p>
            <a:r>
              <a:rPr lang="zh-CN" altLang="zh-CN" b="1" dirty="0" smtClean="0"/>
              <a:t>定位放线、土方开挖、垫层、钢筋绑扎、基础模板、基础砼浇筑、土方回填、一层柱二层梁板（外脚手架搭设）。。。。。。屋面梁板、墙体砌筑、外墙抹灰、内墙抹灰、屋面工程施工、门窗安装、外墙饰面、楼地面施工、内墙饰面、顶棚饰面、清理修补、竣工验收</a:t>
            </a:r>
            <a:endParaRPr lang="en-US" altLang="zh-CN" b="1" dirty="0" smtClean="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531352" cy="990600"/>
          </a:xfrm>
        </p:spPr>
        <p:txBody>
          <a:bodyPr/>
          <a:lstStyle/>
          <a:p>
            <a:r>
              <a:rPr lang="en-US" altLang="zh-CN" b="1" dirty="0" smtClean="0"/>
              <a:t>1.4</a:t>
            </a:r>
            <a:r>
              <a:rPr lang="zh-CN" altLang="en-US" b="1" dirty="0" smtClean="0">
                <a:latin typeface="黑体" panose="02010609060101010101" pitchFamily="49" charset="-122"/>
                <a:ea typeface="黑体" panose="02010609060101010101" pitchFamily="49" charset="-122"/>
              </a:rPr>
              <a:t>软件生命（存）周期</a:t>
            </a:r>
            <a:endParaRPr lang="zh-CN" altLang="en-US" dirty="0"/>
          </a:p>
        </p:txBody>
      </p:sp>
      <p:sp>
        <p:nvSpPr>
          <p:cNvPr id="3" name="内容占位符 2"/>
          <p:cNvSpPr>
            <a:spLocks noGrp="1"/>
          </p:cNvSpPr>
          <p:nvPr>
            <p:ph sz="quarter" idx="1"/>
          </p:nvPr>
        </p:nvSpPr>
        <p:spPr/>
        <p:txBody>
          <a:bodyPr/>
          <a:lstStyle/>
          <a:p>
            <a:pPr eaLnBrk="1" hangingPunct="1">
              <a:buNone/>
            </a:pPr>
            <a:r>
              <a:rPr lang="en-US" altLang="zh-CN" b="1" dirty="0">
                <a:solidFill>
                  <a:srgbClr val="0000FF"/>
                </a:solidFill>
                <a:latin typeface="Times New Roman" panose="02020603050405020304" pitchFamily="18" charset="0"/>
              </a:rPr>
              <a:t>7. </a:t>
            </a:r>
            <a:r>
              <a:rPr lang="zh-CN" altLang="en-US" b="1" dirty="0">
                <a:solidFill>
                  <a:srgbClr val="0000FF"/>
                </a:solidFill>
                <a:latin typeface="Times New Roman" panose="02020603050405020304" pitchFamily="18" charset="0"/>
              </a:rPr>
              <a:t>综合测试</a:t>
            </a:r>
            <a:endParaRPr lang="zh-CN" altLang="en-US" b="1" dirty="0">
              <a:solidFill>
                <a:srgbClr val="0000FF"/>
              </a:solidFill>
              <a:latin typeface="Times New Roman" panose="02020603050405020304" pitchFamily="18" charset="0"/>
            </a:endParaRPr>
          </a:p>
          <a:p>
            <a:pPr eaLnBrk="1" hangingPunct="1"/>
            <a:r>
              <a:rPr lang="zh-CN" altLang="en-US" b="1" dirty="0">
                <a:latin typeface="Times New Roman" panose="02020603050405020304" pitchFamily="18" charset="0"/>
              </a:rPr>
              <a:t>任务：得到符合要求的软件</a:t>
            </a:r>
            <a:endParaRPr lang="zh-CN" altLang="en-US" b="1" dirty="0">
              <a:latin typeface="Times New Roman" panose="02020603050405020304" pitchFamily="18" charset="0"/>
            </a:endParaRPr>
          </a:p>
          <a:p>
            <a:pPr marL="742950" lvl="1" indent="-285750" eaLnBrk="1" hangingPunct="1"/>
            <a:r>
              <a:rPr lang="zh-CN" altLang="en-US" sz="2500" b="1" dirty="0" smtClean="0">
                <a:latin typeface="Times New Roman" panose="02020603050405020304" pitchFamily="18" charset="0"/>
              </a:rPr>
              <a:t>通过集成测试、验收测试、现场测试、平行运行等方法对目标系统进一步测试检验。</a:t>
            </a:r>
            <a:endParaRPr lang="zh-CN" altLang="en-US" sz="2500" b="1" dirty="0" smtClean="0">
              <a:latin typeface="Times New Roman" panose="02020603050405020304" pitchFamily="18" charset="0"/>
            </a:endParaRPr>
          </a:p>
          <a:p>
            <a:pPr marL="742950" lvl="1" indent="-285750" eaLnBrk="1" hangingPunct="1"/>
            <a:r>
              <a:rPr lang="zh-CN" altLang="en-US" sz="2500" b="1" dirty="0" smtClean="0">
                <a:latin typeface="Times New Roman" panose="02020603050405020304" pitchFamily="18" charset="0"/>
              </a:rPr>
              <a:t>通过对软件测试结果的分析可以预测软件的可靠性；反之，根据对软件可靠性的要求，也可以决定测试和调试过程什么时候可以结束。</a:t>
            </a:r>
            <a:endParaRPr lang="zh-CN" altLang="en-US" sz="2500" b="1" dirty="0" smtClean="0">
              <a:latin typeface="Times New Roman" panose="02020603050405020304" pitchFamily="18" charset="0"/>
            </a:endParaRPr>
          </a:p>
          <a:p>
            <a:pPr eaLnBrk="1" hangingPunct="1"/>
            <a:r>
              <a:rPr lang="zh-CN" altLang="en-US" b="1" dirty="0">
                <a:latin typeface="Times New Roman" panose="02020603050405020304" pitchFamily="18" charset="0"/>
              </a:rPr>
              <a:t>结果：</a:t>
            </a:r>
            <a:endParaRPr lang="zh-CN" altLang="en-US" b="1" dirty="0">
              <a:latin typeface="Times New Roman" panose="02020603050405020304" pitchFamily="18" charset="0"/>
            </a:endParaRPr>
          </a:p>
          <a:p>
            <a:pPr marL="742950" lvl="1" indent="-285750" eaLnBrk="1" hangingPunct="1"/>
            <a:r>
              <a:rPr lang="zh-CN" altLang="en-US" sz="2500" b="1" dirty="0" smtClean="0">
                <a:latin typeface="Times New Roman" panose="02020603050405020304" pitchFamily="18" charset="0"/>
              </a:rPr>
              <a:t>测试计划、详细测试方案以及实际测试结果</a:t>
            </a:r>
            <a:endParaRPr lang="zh-CN" altLang="en-US" sz="2500" b="1" dirty="0" smtClean="0">
              <a:latin typeface="Times New Roman" panose="02020603050405020304" pitchFamily="18" charset="0"/>
            </a:endParaRPr>
          </a:p>
          <a:p>
            <a:pPr marL="742950" lvl="1" indent="-285750" eaLnBrk="1" hangingPunct="1"/>
            <a:r>
              <a:rPr lang="zh-CN" altLang="en-US" b="1" dirty="0" smtClean="0"/>
              <a:t>完整一致的软件配置 </a:t>
            </a:r>
            <a:endParaRPr lang="zh-CN" altLang="en-US" b="1" dirty="0" smtClean="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531352" cy="990600"/>
          </a:xfrm>
        </p:spPr>
        <p:txBody>
          <a:bodyPr/>
          <a:lstStyle/>
          <a:p>
            <a:r>
              <a:rPr lang="en-US" altLang="zh-CN" b="1" dirty="0" smtClean="0"/>
              <a:t>1.4</a:t>
            </a:r>
            <a:r>
              <a:rPr lang="zh-CN" altLang="en-US" b="1" dirty="0" smtClean="0">
                <a:latin typeface="黑体" panose="02010609060101010101" pitchFamily="49" charset="-122"/>
                <a:ea typeface="黑体" panose="02010609060101010101" pitchFamily="49" charset="-122"/>
              </a:rPr>
              <a:t>软件生命（存）周期</a:t>
            </a:r>
            <a:endParaRPr lang="zh-CN" altLang="en-US" dirty="0"/>
          </a:p>
        </p:txBody>
      </p:sp>
      <p:sp>
        <p:nvSpPr>
          <p:cNvPr id="3" name="内容占位符 2"/>
          <p:cNvSpPr>
            <a:spLocks noGrp="1"/>
          </p:cNvSpPr>
          <p:nvPr>
            <p:ph sz="quarter" idx="1"/>
          </p:nvPr>
        </p:nvSpPr>
        <p:spPr/>
        <p:txBody>
          <a:bodyPr/>
          <a:lstStyle/>
          <a:p>
            <a:pPr eaLnBrk="1" hangingPunct="1">
              <a:buNone/>
            </a:pPr>
            <a:r>
              <a:rPr lang="en-US" altLang="zh-CN" b="1" dirty="0">
                <a:solidFill>
                  <a:srgbClr val="0000FF"/>
                </a:solidFill>
                <a:latin typeface="Times New Roman" panose="02020603050405020304" pitchFamily="18" charset="0"/>
              </a:rPr>
              <a:t>8. </a:t>
            </a:r>
            <a:r>
              <a:rPr lang="zh-CN" altLang="en-US" b="1" dirty="0" smtClean="0">
                <a:solidFill>
                  <a:srgbClr val="0000FF"/>
                </a:solidFill>
                <a:latin typeface="Times New Roman" panose="02020603050405020304" pitchFamily="18" charset="0"/>
              </a:rPr>
              <a:t>软件维护（记）</a:t>
            </a:r>
            <a:endParaRPr lang="zh-CN" altLang="en-US" b="1" dirty="0">
              <a:solidFill>
                <a:srgbClr val="0000FF"/>
              </a:solidFill>
              <a:latin typeface="Times New Roman" panose="02020603050405020304" pitchFamily="18" charset="0"/>
            </a:endParaRPr>
          </a:p>
          <a:p>
            <a:pPr eaLnBrk="1" hangingPunct="1"/>
            <a:r>
              <a:rPr lang="zh-CN" altLang="en-US" b="1" dirty="0">
                <a:latin typeface="Times New Roman" panose="02020603050405020304" pitchFamily="18" charset="0"/>
              </a:rPr>
              <a:t>任务：使系统持久地满足用户的需要</a:t>
            </a:r>
            <a:endParaRPr lang="zh-CN" altLang="en-US" b="1" dirty="0">
              <a:latin typeface="Times New Roman" panose="02020603050405020304" pitchFamily="18" charset="0"/>
            </a:endParaRPr>
          </a:p>
          <a:p>
            <a:pPr marL="742950" lvl="1" indent="-285750" eaLnBrk="1" hangingPunct="1"/>
            <a:r>
              <a:rPr lang="zh-CN" altLang="en-US" sz="2500" b="1" dirty="0" smtClean="0">
                <a:latin typeface="Times New Roman" panose="02020603050405020304" pitchFamily="18" charset="0"/>
              </a:rPr>
              <a:t>改正性维护，诊断和改正在使用过程中发现的软件错误；</a:t>
            </a:r>
            <a:endParaRPr lang="zh-CN" altLang="en-US" sz="2500" b="1" dirty="0" smtClean="0">
              <a:latin typeface="Times New Roman" panose="02020603050405020304" pitchFamily="18" charset="0"/>
            </a:endParaRPr>
          </a:p>
          <a:p>
            <a:pPr marL="742950" lvl="1" indent="-285750" eaLnBrk="1" hangingPunct="1"/>
            <a:r>
              <a:rPr lang="zh-CN" altLang="en-US" sz="2500" b="1" dirty="0" smtClean="0">
                <a:latin typeface="Times New Roman" panose="02020603050405020304" pitchFamily="18" charset="0"/>
              </a:rPr>
              <a:t>适应性维护，修改软件以适应环境的变化；</a:t>
            </a:r>
            <a:endParaRPr lang="zh-CN" altLang="en-US" sz="2500" b="1" dirty="0" smtClean="0">
              <a:latin typeface="Times New Roman" panose="02020603050405020304" pitchFamily="18" charset="0"/>
            </a:endParaRPr>
          </a:p>
          <a:p>
            <a:pPr marL="742950" lvl="1" indent="-285750" eaLnBrk="1" hangingPunct="1"/>
            <a:r>
              <a:rPr lang="zh-CN" altLang="en-US" sz="2500" b="1" dirty="0" smtClean="0">
                <a:latin typeface="Times New Roman" panose="02020603050405020304" pitchFamily="18" charset="0"/>
              </a:rPr>
              <a:t>完善性维护，根据用户的要求改进或扩充软件；</a:t>
            </a:r>
            <a:endParaRPr lang="zh-CN" altLang="en-US" sz="2500" b="1" dirty="0" smtClean="0">
              <a:latin typeface="Times New Roman" panose="02020603050405020304" pitchFamily="18" charset="0"/>
            </a:endParaRPr>
          </a:p>
          <a:p>
            <a:pPr marL="742950" lvl="1" indent="-285750" eaLnBrk="1" hangingPunct="1"/>
            <a:r>
              <a:rPr lang="zh-CN" altLang="en-US" sz="2500" b="1" dirty="0" smtClean="0">
                <a:latin typeface="Times New Roman" panose="02020603050405020304" pitchFamily="18" charset="0"/>
              </a:rPr>
              <a:t>预防性维护，修改软件为将来的维护活动做准备。</a:t>
            </a:r>
            <a:endParaRPr lang="zh-CN" altLang="en-US" sz="2500" b="1" dirty="0" smtClean="0">
              <a:latin typeface="Times New Roman" panose="02020603050405020304" pitchFamily="18" charset="0"/>
            </a:endParaRPr>
          </a:p>
          <a:p>
            <a:pPr marL="742950" lvl="1" indent="-285750" eaLnBrk="1" hangingPunct="1">
              <a:buFont typeface="Wingdings" panose="05000000000000000000" pitchFamily="2" charset="2"/>
              <a:buNone/>
            </a:pPr>
            <a:r>
              <a:rPr lang="zh-CN" altLang="en-US" sz="2500" b="1" dirty="0" smtClean="0">
                <a:latin typeface="Times New Roman" panose="02020603050405020304" pitchFamily="18" charset="0"/>
              </a:rPr>
              <a:t>每一项维护活动实质上是经历了一次压缩和简化了的软件定义和开发的全过程。</a:t>
            </a:r>
            <a:endParaRPr lang="zh-CN" altLang="en-US" sz="2500" b="1" dirty="0" smtClean="0">
              <a:latin typeface="Times New Roman" panose="02020603050405020304" pitchFamily="18" charset="0"/>
            </a:endParaRPr>
          </a:p>
          <a:p>
            <a:pPr eaLnBrk="1" hangingPunct="1"/>
            <a:r>
              <a:rPr lang="zh-CN" altLang="en-US" b="1" dirty="0">
                <a:latin typeface="Times New Roman" panose="02020603050405020304" pitchFamily="18" charset="0"/>
              </a:rPr>
              <a:t>结果：</a:t>
            </a:r>
            <a:endParaRPr lang="zh-CN" altLang="en-US" b="1" dirty="0">
              <a:latin typeface="Times New Roman" panose="02020603050405020304" pitchFamily="18" charset="0"/>
            </a:endParaRPr>
          </a:p>
          <a:p>
            <a:pPr marL="742950" lvl="1" indent="-285750" eaLnBrk="1" hangingPunct="1"/>
            <a:r>
              <a:rPr lang="zh-CN" altLang="en-US" b="1" dirty="0" smtClean="0"/>
              <a:t>完整准确的维护记录 </a:t>
            </a:r>
            <a:endParaRPr lang="zh-CN" altLang="en-US" b="1" dirty="0" smtClean="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ChangeArrowheads="1"/>
          </p:cNvSpPr>
          <p:nvPr/>
        </p:nvSpPr>
        <p:spPr bwMode="auto">
          <a:xfrm>
            <a:off x="539750" y="827088"/>
            <a:ext cx="3024188" cy="946150"/>
          </a:xfrm>
          <a:prstGeom prst="rect">
            <a:avLst/>
          </a:prstGeom>
          <a:noFill/>
          <a:ln w="9525">
            <a:noFill/>
            <a:miter lim="800000"/>
          </a:ln>
        </p:spPr>
        <p:txBody>
          <a:bodyPr>
            <a:spAutoFit/>
          </a:bodyPr>
          <a:lstStyle/>
          <a:p>
            <a:pPr algn="ctr"/>
            <a:r>
              <a:rPr kumimoji="1" lang="zh-CN" altLang="en-US" sz="2800" b="1">
                <a:latin typeface="Times New Roman" panose="02020603050405020304" pitchFamily="18" charset="0"/>
              </a:rPr>
              <a:t>各类维护工作量所占比例</a:t>
            </a:r>
            <a:endParaRPr kumimoji="1" lang="zh-CN" altLang="en-US" sz="2800" b="1">
              <a:latin typeface="Times New Roman" panose="02020603050405020304" pitchFamily="18" charset="0"/>
            </a:endParaRPr>
          </a:p>
        </p:txBody>
      </p:sp>
      <p:sp>
        <p:nvSpPr>
          <p:cNvPr id="1029" name="Rectangle 3"/>
          <p:cNvSpPr>
            <a:spLocks noChangeArrowheads="1"/>
          </p:cNvSpPr>
          <p:nvPr/>
        </p:nvSpPr>
        <p:spPr bwMode="auto">
          <a:xfrm>
            <a:off x="5364163" y="836613"/>
            <a:ext cx="3529012" cy="946150"/>
          </a:xfrm>
          <a:prstGeom prst="rect">
            <a:avLst/>
          </a:prstGeom>
          <a:noFill/>
          <a:ln w="9525">
            <a:noFill/>
            <a:miter lim="800000"/>
          </a:ln>
        </p:spPr>
        <p:txBody>
          <a:bodyPr>
            <a:spAutoFit/>
          </a:bodyPr>
          <a:lstStyle/>
          <a:p>
            <a:pPr algn="ctr"/>
            <a:r>
              <a:rPr kumimoji="1" lang="zh-CN" altLang="en-US" sz="2800" b="1">
                <a:latin typeface="Times New Roman" panose="02020603050405020304" pitchFamily="18" charset="0"/>
              </a:rPr>
              <a:t>维护工作量在软件生命周期所占比例</a:t>
            </a:r>
            <a:endParaRPr kumimoji="1" lang="zh-CN" altLang="en-US" sz="2800" b="1">
              <a:latin typeface="Times New Roman" panose="02020603050405020304" pitchFamily="18" charset="0"/>
            </a:endParaRPr>
          </a:p>
        </p:txBody>
      </p:sp>
      <p:graphicFrame>
        <p:nvGraphicFramePr>
          <p:cNvPr id="1026" name="Object 4"/>
          <p:cNvGraphicFramePr>
            <a:graphicFrameLocks noChangeAspect="1"/>
          </p:cNvGraphicFramePr>
          <p:nvPr/>
        </p:nvGraphicFramePr>
        <p:xfrm>
          <a:off x="179388" y="1844675"/>
          <a:ext cx="4968875" cy="3724275"/>
        </p:xfrm>
        <a:graphic>
          <a:graphicData uri="http://schemas.openxmlformats.org/presentationml/2006/ole">
            <mc:AlternateContent xmlns:mc="http://schemas.openxmlformats.org/markup-compatibility/2006">
              <mc:Choice xmlns:v="urn:schemas-microsoft-com:vml" Requires="v">
                <p:oleObj spid="_x0000_s3274" name="Visio" r:id="rId1" imgW="2752725" imgH="2038350" progId="">
                  <p:embed/>
                </p:oleObj>
              </mc:Choice>
              <mc:Fallback>
                <p:oleObj name="Visio" r:id="rId1" imgW="2752725" imgH="2038350" progId="">
                  <p:embed/>
                  <p:pic>
                    <p:nvPicPr>
                      <p:cNvPr id="0" name="图片 32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844675"/>
                        <a:ext cx="496887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5"/>
          <p:cNvGraphicFramePr>
            <a:graphicFrameLocks noChangeAspect="1"/>
          </p:cNvGraphicFramePr>
          <p:nvPr/>
        </p:nvGraphicFramePr>
        <p:xfrm>
          <a:off x="5291138" y="1844675"/>
          <a:ext cx="3673475" cy="3673475"/>
        </p:xfrm>
        <a:graphic>
          <a:graphicData uri="http://schemas.openxmlformats.org/presentationml/2006/ole">
            <mc:AlternateContent xmlns:mc="http://schemas.openxmlformats.org/markup-compatibility/2006">
              <mc:Choice xmlns:v="urn:schemas-microsoft-com:vml" Requires="v">
                <p:oleObj spid="_x0000_s3275" name="Visio" r:id="rId3" imgW="2038350" imgH="2038350" progId="">
                  <p:embed/>
                </p:oleObj>
              </mc:Choice>
              <mc:Fallback>
                <p:oleObj name="Visio" r:id="rId3" imgW="2038350" imgH="2038350" progId="">
                  <p:embed/>
                  <p:pic>
                    <p:nvPicPr>
                      <p:cNvPr id="0" name="图片 32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1138" y="1844675"/>
                        <a:ext cx="367347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0" name="Picture 2" descr="https://wkretype.bdimg.com/retype/zoom/372ac33831126edb6f1a1029?pn=37&amp;o=jpg_6&amp;md5sum=853cfe068f5ff6ac7826d0e3843fe1b5&amp;sign=353a67a5ef&amp;png=1634466-1662760&amp;jpg=5615973-5847326"/>
          <p:cNvPicPr>
            <a:picLocks noChangeAspect="1" noChangeArrowheads="1"/>
          </p:cNvPicPr>
          <p:nvPr/>
        </p:nvPicPr>
        <p:blipFill>
          <a:blip r:embed="rId1" cstate="print"/>
          <a:srcRect l="1656" t="7112" r="3845"/>
          <a:stretch>
            <a:fillRect/>
          </a:stretch>
        </p:blipFill>
        <p:spPr bwMode="auto">
          <a:xfrm>
            <a:off x="-92570" y="0"/>
            <a:ext cx="9236570" cy="7309423"/>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531352" cy="990600"/>
          </a:xfrm>
        </p:spPr>
        <p:txBody>
          <a:bodyPr/>
          <a:lstStyle/>
          <a:p>
            <a:r>
              <a:rPr lang="en-US" altLang="zh-CN" b="1" dirty="0" smtClean="0">
                <a:latin typeface="黑体" panose="02010609060101010101" pitchFamily="49" charset="-122"/>
                <a:ea typeface="黑体" panose="02010609060101010101" pitchFamily="49" charset="-122"/>
              </a:rPr>
              <a:t>1.5</a:t>
            </a:r>
            <a:r>
              <a:rPr lang="zh-CN" altLang="en-US" b="1" dirty="0" smtClean="0">
                <a:latin typeface="黑体" panose="02010609060101010101" pitchFamily="49" charset="-122"/>
                <a:ea typeface="黑体" panose="02010609060101010101" pitchFamily="49" charset="-122"/>
              </a:rPr>
              <a:t>软件开发模型</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p:txBody>
          <a:bodyPr/>
          <a:lstStyle/>
          <a:p>
            <a:r>
              <a:rPr lang="zh-CN" altLang="en-US" sz="3200" b="1" dirty="0" smtClean="0">
                <a:sym typeface="+mn-ea"/>
              </a:rPr>
              <a:t>软件生命周期描述的是</a:t>
            </a:r>
            <a:r>
              <a:rPr lang="zh-CN" altLang="en-US" sz="3200" b="1" dirty="0" smtClean="0">
                <a:solidFill>
                  <a:srgbClr val="0000FF"/>
                </a:solidFill>
                <a:sym typeface="+mn-ea"/>
              </a:rPr>
              <a:t>基础软件开发模型</a:t>
            </a:r>
            <a:endParaRPr lang="en-US" altLang="zh-CN" sz="3200" b="1" dirty="0" smtClean="0">
              <a:solidFill>
                <a:srgbClr val="0000FF"/>
              </a:solidFill>
            </a:endParaRPr>
          </a:p>
          <a:p>
            <a:endParaRPr lang="en-US" altLang="zh-CN" sz="3200" b="1" dirty="0" smtClean="0"/>
          </a:p>
          <a:p>
            <a:pPr marL="0" indent="0" eaLnBrk="1" hangingPunct="1">
              <a:lnSpc>
                <a:spcPct val="90000"/>
              </a:lnSpc>
            </a:pPr>
            <a:endParaRPr lang="en-US" altLang="zh-CN" sz="3200" b="1" dirty="0" smtClean="0">
              <a:solidFill>
                <a:srgbClr val="0000FF"/>
              </a:solidFill>
            </a:endParaRPr>
          </a:p>
          <a:p>
            <a:pPr marL="0" indent="0" eaLnBrk="1" hangingPunct="1">
              <a:lnSpc>
                <a:spcPct val="90000"/>
              </a:lnSpc>
            </a:pPr>
            <a:r>
              <a:rPr lang="zh-CN" altLang="en-US" sz="3200" b="1" dirty="0" smtClean="0">
                <a:solidFill>
                  <a:srgbClr val="000000"/>
                </a:solidFill>
              </a:rPr>
              <a:t>注意：每种模型的</a:t>
            </a:r>
            <a:r>
              <a:rPr lang="zh-CN" altLang="en-US" sz="3200" b="1" dirty="0" smtClean="0">
                <a:solidFill>
                  <a:srgbClr val="FF0000"/>
                </a:solidFill>
              </a:rPr>
              <a:t>思想、过程、适用范围</a:t>
            </a:r>
            <a:endParaRPr lang="zh-CN" altLang="en-US" sz="3600" b="1" dirty="0" smtClean="0">
              <a:solidFill>
                <a:srgbClr val="FF0000"/>
              </a:solidFill>
            </a:endParaRPr>
          </a:p>
          <a:p>
            <a:endParaRPr lang="zh-CN" altLang="en-US" sz="3600" b="1" dirty="0" smtClean="0">
              <a:solidFill>
                <a:srgbClr val="FF0000"/>
              </a:solidFill>
            </a:endParaRPr>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50825" y="260350"/>
            <a:ext cx="77724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eaLnBrk="1" hangingPunct="1"/>
            <a:r>
              <a:rPr lang="zh-CN" altLang="en-US" smtClean="0">
                <a:latin typeface="华文隶书" panose="02010800040101010101" pitchFamily="2" charset="-122"/>
                <a:ea typeface="华文隶书" panose="02010800040101010101" pitchFamily="2" charset="-122"/>
              </a:rPr>
              <a:t>常用传统生存期模型</a:t>
            </a:r>
            <a:endParaRPr lang="zh-CN" altLang="en-US" smtClean="0">
              <a:latin typeface="华文隶书" panose="02010800040101010101" pitchFamily="2" charset="-122"/>
              <a:ea typeface="华文隶书" panose="02010800040101010101" pitchFamily="2" charset="-122"/>
            </a:endParaRPr>
          </a:p>
        </p:txBody>
      </p:sp>
      <p:sp>
        <p:nvSpPr>
          <p:cNvPr id="24579" name="页脚占位符 3"/>
          <p:cNvSpPr>
            <a:spLocks noGrp="1"/>
          </p:cNvSpPr>
          <p:nvPr>
            <p:ph type="ftr" sz="quarter" idx="11"/>
          </p:nvPr>
        </p:nvSpPr>
        <p:spPr bwMode="auto">
          <a:xfrm>
            <a:off x="2051050" y="6092825"/>
            <a:ext cx="54213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ctr"/>
            <a:r>
              <a:rPr kumimoji="1" lang="en-US" altLang="zh-CN" sz="1400" smtClean="0">
                <a:latin typeface="Arial Narrow" panose="020B0606020202030204" pitchFamily="34" charset="0"/>
                <a:ea typeface="宋体" panose="02010600030101010101" pitchFamily="2" charset="-122"/>
              </a:rPr>
              <a:t>  chapter__3</a:t>
            </a:r>
            <a:endParaRPr kumimoji="1" lang="en-US" altLang="zh-CN" sz="1400" smtClean="0">
              <a:latin typeface="Arial Narrow" panose="020B0606020202030204" pitchFamily="34" charset="0"/>
              <a:ea typeface="宋体" panose="02010600030101010101" pitchFamily="2" charset="-122"/>
            </a:endParaRPr>
          </a:p>
        </p:txBody>
      </p:sp>
      <p:sp>
        <p:nvSpPr>
          <p:cNvPr id="2" name="灯片编号占位符 4"/>
          <p:cNvSpPr>
            <a:spLocks noGrp="1"/>
          </p:cNvSpPr>
          <p:nvPr>
            <p:ph type="sldNum" sz="quarter" idx="12"/>
          </p:nvPr>
        </p:nvSpPr>
        <p:spPr/>
        <p:txBody>
          <a:bodyPr>
            <a:normAutofit fontScale="85000" lnSpcReduction="20000"/>
          </a:bodyPr>
          <a:lstStyle>
            <a:lvl1pPr eaLnBrk="0" hangingPunct="0">
              <a:spcBef>
                <a:spcPct val="20000"/>
              </a:spcBef>
              <a:buClr>
                <a:srgbClr val="FF0000"/>
              </a:buClr>
              <a:buSzPct val="55000"/>
              <a:buFont typeface="Monotype Sorts" charset="0"/>
              <a:buChar char="n"/>
              <a:defRPr kumimoji="1" sz="2800">
                <a:solidFill>
                  <a:schemeClr val="bg2"/>
                </a:solidFill>
                <a:latin typeface="Arial Narrow" panose="020B0606020202030204" pitchFamily="34" charset="0"/>
                <a:ea typeface="宋体" panose="02010600030101010101" pitchFamily="2" charset="-122"/>
              </a:defRPr>
            </a:lvl1pPr>
            <a:lvl2pPr marL="742950" indent="-285750" eaLnBrk="0" hangingPunct="0">
              <a:spcBef>
                <a:spcPct val="20000"/>
              </a:spcBef>
              <a:buClr>
                <a:srgbClr val="FFAF39"/>
              </a:buClr>
              <a:buSzPct val="55000"/>
              <a:buFont typeface="Monotype Sorts" charset="0"/>
              <a:buChar char="l"/>
              <a:defRPr kumimoji="1" sz="2600">
                <a:solidFill>
                  <a:schemeClr val="bg2"/>
                </a:solidFill>
                <a:latin typeface="Arial Narrow" panose="020B0606020202030204" pitchFamily="34" charset="0"/>
                <a:ea typeface="宋体" panose="02010600030101010101" pitchFamily="2" charset="-122"/>
              </a:defRPr>
            </a:lvl2pPr>
            <a:lvl3pPr marL="1143000" indent="-228600" eaLnBrk="0" hangingPunct="0">
              <a:spcBef>
                <a:spcPct val="20000"/>
              </a:spcBef>
              <a:buClr>
                <a:srgbClr val="9933FF"/>
              </a:buClr>
              <a:buSzPct val="59000"/>
              <a:buFont typeface="Monotype Sorts" charset="0"/>
              <a:buChar char="s"/>
              <a:defRPr kumimoji="1" sz="2400">
                <a:solidFill>
                  <a:schemeClr val="tx1"/>
                </a:solidFill>
                <a:latin typeface="Arial Narrow" panose="020B0606020202030204" pitchFamily="34" charset="0"/>
                <a:ea typeface="宋体" panose="02010600030101010101" pitchFamily="2" charset="-122"/>
              </a:defRPr>
            </a:lvl3pPr>
            <a:lvl4pPr marL="1600200" indent="-228600" eaLnBrk="0" hangingPunct="0">
              <a:spcBef>
                <a:spcPct val="20000"/>
              </a:spcBef>
              <a:buClr>
                <a:srgbClr val="009999"/>
              </a:buClr>
              <a:buSzPct val="64000"/>
              <a:buFont typeface="Monotype Sorts" charset="0"/>
              <a:buChar char="u"/>
              <a:defRPr kumimoji="1" sz="2200">
                <a:solidFill>
                  <a:srgbClr val="000000"/>
                </a:solidFill>
                <a:latin typeface="Arial Narrow" panose="020B0606020202030204" pitchFamily="34" charset="0"/>
                <a:ea typeface="宋体" panose="02010600030101010101" pitchFamily="2" charset="-122"/>
              </a:defRPr>
            </a:lvl4pPr>
            <a:lvl5pPr marL="2057400" indent="-228600" eaLnBrk="0" hangingPunct="0">
              <a:spcBef>
                <a:spcPct val="20000"/>
              </a:spcBef>
              <a:buClr>
                <a:srgbClr val="0066FF"/>
              </a:buClr>
              <a:buSzPct val="69000"/>
              <a:buFont typeface="Monotype Sorts" charset="0"/>
              <a:buChar char="w"/>
              <a:defRPr kumimoji="1" sz="2000">
                <a:solidFill>
                  <a:srgbClr val="000000"/>
                </a:solidFill>
                <a:latin typeface="Arial Narrow" panose="020B0606020202030204" pitchFamily="34" charset="0"/>
                <a:ea typeface="宋体" panose="02010600030101010101" pitchFamily="2" charset="-122"/>
              </a:defRPr>
            </a:lvl5pPr>
            <a:lvl6pPr marL="2514600" indent="-228600" eaLnBrk="0" fontAlgn="base" hangingPunct="0">
              <a:spcBef>
                <a:spcPct val="20000"/>
              </a:spcBef>
              <a:spcAft>
                <a:spcPct val="0"/>
              </a:spcAft>
              <a:buClr>
                <a:srgbClr val="0066FF"/>
              </a:buClr>
              <a:buSzPct val="69000"/>
              <a:buFont typeface="Monotype Sorts" charset="0"/>
              <a:buChar char="w"/>
              <a:defRPr kumimoji="1" sz="2000">
                <a:solidFill>
                  <a:srgbClr val="000000"/>
                </a:solidFill>
                <a:latin typeface="Arial Narrow" panose="020B0606020202030204" pitchFamily="34" charset="0"/>
                <a:ea typeface="宋体" panose="02010600030101010101" pitchFamily="2" charset="-122"/>
              </a:defRPr>
            </a:lvl6pPr>
            <a:lvl7pPr marL="2971800" indent="-228600" eaLnBrk="0" fontAlgn="base" hangingPunct="0">
              <a:spcBef>
                <a:spcPct val="20000"/>
              </a:spcBef>
              <a:spcAft>
                <a:spcPct val="0"/>
              </a:spcAft>
              <a:buClr>
                <a:srgbClr val="0066FF"/>
              </a:buClr>
              <a:buSzPct val="69000"/>
              <a:buFont typeface="Monotype Sorts" charset="0"/>
              <a:buChar char="w"/>
              <a:defRPr kumimoji="1" sz="2000">
                <a:solidFill>
                  <a:srgbClr val="000000"/>
                </a:solidFill>
                <a:latin typeface="Arial Narrow" panose="020B0606020202030204" pitchFamily="34" charset="0"/>
                <a:ea typeface="宋体" panose="02010600030101010101" pitchFamily="2" charset="-122"/>
              </a:defRPr>
            </a:lvl7pPr>
            <a:lvl8pPr marL="3429000" indent="-228600" eaLnBrk="0" fontAlgn="base" hangingPunct="0">
              <a:spcBef>
                <a:spcPct val="20000"/>
              </a:spcBef>
              <a:spcAft>
                <a:spcPct val="0"/>
              </a:spcAft>
              <a:buClr>
                <a:srgbClr val="0066FF"/>
              </a:buClr>
              <a:buSzPct val="69000"/>
              <a:buFont typeface="Monotype Sorts" charset="0"/>
              <a:buChar char="w"/>
              <a:defRPr kumimoji="1" sz="2000">
                <a:solidFill>
                  <a:srgbClr val="000000"/>
                </a:solidFill>
                <a:latin typeface="Arial Narrow" panose="020B0606020202030204" pitchFamily="34" charset="0"/>
                <a:ea typeface="宋体" panose="02010600030101010101" pitchFamily="2" charset="-122"/>
              </a:defRPr>
            </a:lvl8pPr>
            <a:lvl9pPr marL="3886200" indent="-228600" eaLnBrk="0" fontAlgn="base" hangingPunct="0">
              <a:spcBef>
                <a:spcPct val="20000"/>
              </a:spcBef>
              <a:spcAft>
                <a:spcPct val="0"/>
              </a:spcAft>
              <a:buClr>
                <a:srgbClr val="0066FF"/>
              </a:buClr>
              <a:buSzPct val="69000"/>
              <a:buFont typeface="Monotype Sorts" charset="0"/>
              <a:buChar char="w"/>
              <a:defRPr kumimoji="1" sz="2000">
                <a:solidFill>
                  <a:srgbClr val="000000"/>
                </a:solidFill>
                <a:latin typeface="Arial Narrow" panose="020B0606020202030204" pitchFamily="34" charset="0"/>
                <a:ea typeface="宋体" panose="02010600030101010101" pitchFamily="2" charset="-122"/>
              </a:defRPr>
            </a:lvl9pPr>
          </a:lstStyle>
          <a:p>
            <a:pPr eaLnBrk="1" hangingPunct="1">
              <a:spcBef>
                <a:spcPct val="0"/>
              </a:spcBef>
              <a:buClrTx/>
              <a:buSzTx/>
              <a:buFontTx/>
              <a:buNone/>
              <a:defRPr/>
            </a:pPr>
            <a:fld id="{4EE0BD7E-2B9B-49D2-9282-825BAFC6EBFB}" type="slidenum">
              <a:rPr lang="en-US" altLang="zh-CN" sz="1400" smtClean="0">
                <a:solidFill>
                  <a:schemeClr val="tx1"/>
                </a:solidFill>
              </a:rPr>
            </a:fld>
            <a:endParaRPr lang="en-US" altLang="zh-CN" sz="1400" smtClean="0">
              <a:solidFill>
                <a:schemeClr val="tx1"/>
              </a:solidFill>
            </a:endParaRPr>
          </a:p>
        </p:txBody>
      </p:sp>
      <p:sp>
        <p:nvSpPr>
          <p:cNvPr id="592899" name="Rectangle 3"/>
          <p:cNvSpPr>
            <a:spLocks noGrp="1" noChangeArrowheads="1"/>
          </p:cNvSpPr>
          <p:nvPr>
            <p:ph sz="quarter" idx="1"/>
          </p:nvPr>
        </p:nvSpPr>
        <p:spPr>
          <a:xfrm>
            <a:off x="612775" y="1556792"/>
            <a:ext cx="8153400" cy="4608090"/>
          </a:xfrm>
          <a:ln w="28575">
            <a:solidFill>
              <a:schemeClr val="accent1">
                <a:lumMod val="75000"/>
              </a:schemeClr>
            </a:solidFill>
          </a:ln>
        </p:spPr>
        <p:txBody>
          <a:bodyPr/>
          <a:lstStyle/>
          <a:p>
            <a:pPr eaLnBrk="1" hangingPunct="1">
              <a:buFont typeface="Wingdings" panose="05000000000000000000" pitchFamily="2" charset="2"/>
              <a:buChar char="Ø"/>
              <a:defRPr/>
            </a:pPr>
            <a:r>
              <a:rPr lang="zh-CN" altLang="en-US" sz="3200" dirty="0" smtClean="0">
                <a:latin typeface="华文新魏" panose="02010800040101010101" pitchFamily="2" charset="-122"/>
                <a:ea typeface="华文新魏" panose="02010800040101010101" pitchFamily="2" charset="-122"/>
              </a:rPr>
              <a:t>瀑布模型</a:t>
            </a:r>
            <a:endParaRPr lang="en-US" altLang="zh-CN" sz="3200" dirty="0" smtClean="0">
              <a:latin typeface="华文新魏" panose="02010800040101010101" pitchFamily="2" charset="-122"/>
              <a:ea typeface="华文新魏" panose="02010800040101010101" pitchFamily="2" charset="-122"/>
            </a:endParaRPr>
          </a:p>
          <a:p>
            <a:pPr eaLnBrk="1" hangingPunct="1">
              <a:buFont typeface="Wingdings" panose="05000000000000000000" pitchFamily="2" charset="2"/>
              <a:buChar char="Ø"/>
              <a:defRPr/>
            </a:pPr>
            <a:r>
              <a:rPr lang="en-US" altLang="zh-CN" sz="3200" dirty="0" smtClean="0">
                <a:latin typeface="华文新魏" panose="02010800040101010101" pitchFamily="2" charset="-122"/>
                <a:ea typeface="华文新魏" panose="02010800040101010101" pitchFamily="2" charset="-122"/>
              </a:rPr>
              <a:t>V</a:t>
            </a:r>
            <a:r>
              <a:rPr lang="zh-CN" altLang="en-US" sz="3200" dirty="0" smtClean="0">
                <a:latin typeface="华文新魏" panose="02010800040101010101" pitchFamily="2" charset="-122"/>
                <a:ea typeface="华文新魏" panose="02010800040101010101" pitchFamily="2" charset="-122"/>
              </a:rPr>
              <a:t>模型</a:t>
            </a:r>
            <a:endParaRPr lang="en-US" altLang="zh-CN" sz="3200" dirty="0" smtClean="0">
              <a:latin typeface="华文新魏" panose="02010800040101010101" pitchFamily="2" charset="-122"/>
              <a:ea typeface="华文新魏" panose="02010800040101010101" pitchFamily="2" charset="-122"/>
            </a:endParaRPr>
          </a:p>
          <a:p>
            <a:pPr eaLnBrk="1" hangingPunct="1">
              <a:buFont typeface="Wingdings" panose="05000000000000000000" pitchFamily="2" charset="2"/>
              <a:buChar char="Ø"/>
              <a:defRPr/>
            </a:pPr>
            <a:r>
              <a:rPr lang="zh-CN" altLang="en-US" sz="3200" dirty="0" smtClean="0">
                <a:latin typeface="华文新魏" panose="02010800040101010101" pitchFamily="2" charset="-122"/>
                <a:ea typeface="华文新魏" panose="02010800040101010101" pitchFamily="2" charset="-122"/>
              </a:rPr>
              <a:t>快速原型</a:t>
            </a:r>
            <a:endParaRPr lang="en-US" altLang="zh-CN" sz="3200" dirty="0" smtClean="0">
              <a:latin typeface="华文新魏" panose="02010800040101010101" pitchFamily="2" charset="-122"/>
              <a:ea typeface="华文新魏" panose="02010800040101010101" pitchFamily="2" charset="-122"/>
            </a:endParaRPr>
          </a:p>
          <a:p>
            <a:pPr eaLnBrk="1" hangingPunct="1">
              <a:buFont typeface="Wingdings" panose="05000000000000000000" pitchFamily="2" charset="2"/>
              <a:buChar char="Ø"/>
              <a:defRPr/>
            </a:pPr>
            <a:r>
              <a:rPr lang="zh-CN" altLang="en-US" sz="3200" dirty="0" smtClean="0">
                <a:latin typeface="华文新魏" panose="02010800040101010101" pitchFamily="2" charset="-122"/>
                <a:ea typeface="华文新魏" panose="02010800040101010101" pitchFamily="2" charset="-122"/>
              </a:rPr>
              <a:t>增量模型</a:t>
            </a:r>
            <a:endParaRPr lang="en-US" altLang="zh-CN" sz="3200" dirty="0" smtClean="0">
              <a:latin typeface="华文新魏" panose="02010800040101010101" pitchFamily="2" charset="-122"/>
              <a:ea typeface="华文新魏" panose="02010800040101010101" pitchFamily="2" charset="-122"/>
            </a:endParaRPr>
          </a:p>
          <a:p>
            <a:pPr eaLnBrk="1" hangingPunct="1">
              <a:buFont typeface="Wingdings" panose="05000000000000000000" pitchFamily="2" charset="2"/>
              <a:buChar char="Ø"/>
              <a:defRPr/>
            </a:pPr>
            <a:r>
              <a:rPr lang="zh-CN" altLang="en-US" sz="3200" dirty="0" smtClean="0">
                <a:latin typeface="华文新魏" panose="02010800040101010101" pitchFamily="2" charset="-122"/>
                <a:ea typeface="华文新魏" panose="02010800040101010101" pitchFamily="2" charset="-122"/>
              </a:rPr>
              <a:t>螺旋模型</a:t>
            </a:r>
            <a:endParaRPr lang="en-US" altLang="zh-CN" sz="3200" dirty="0" smtClean="0">
              <a:latin typeface="华文新魏" panose="02010800040101010101" pitchFamily="2" charset="-122"/>
              <a:ea typeface="华文新魏" panose="02010800040101010101" pitchFamily="2" charset="-122"/>
            </a:endParaRPr>
          </a:p>
          <a:p>
            <a:pPr eaLnBrk="1" hangingPunct="1">
              <a:buFont typeface="Wingdings" panose="05000000000000000000" pitchFamily="2" charset="2"/>
              <a:buChar char="Ø"/>
              <a:defRPr/>
            </a:pPr>
            <a:r>
              <a:rPr lang="zh-CN" altLang="en-US" sz="3200" dirty="0" smtClean="0">
                <a:latin typeface="华文新魏" panose="02010800040101010101" pitchFamily="2" charset="-122"/>
                <a:ea typeface="华文新魏" panose="02010800040101010101" pitchFamily="2" charset="-122"/>
              </a:rPr>
              <a:t>喷泉模型</a:t>
            </a:r>
            <a:endParaRPr lang="en-US" altLang="zh-CN" sz="3200" dirty="0" smtClean="0">
              <a:latin typeface="华文新魏" panose="02010800040101010101" pitchFamily="2" charset="-122"/>
              <a:ea typeface="华文新魏" panose="02010800040101010101" pitchFamily="2" charset="-122"/>
            </a:endParaRPr>
          </a:p>
          <a:p>
            <a:pPr eaLnBrk="1" hangingPunct="1">
              <a:buFont typeface="Wingdings" panose="05000000000000000000" pitchFamily="2" charset="2"/>
              <a:buChar char="Ø"/>
              <a:defRPr/>
            </a:pPr>
            <a:r>
              <a:rPr lang="zh-CN" altLang="en-US" sz="3200" dirty="0" smtClean="0">
                <a:latin typeface="华文新魏" panose="02010800040101010101" pitchFamily="2" charset="-122"/>
                <a:ea typeface="华文新魏" panose="02010800040101010101" pitchFamily="2" charset="-122"/>
              </a:rPr>
              <a:t>渐近式阶段模型</a:t>
            </a:r>
            <a:r>
              <a:rPr lang="en-US" altLang="zh-CN" sz="3200" dirty="0" smtClean="0">
                <a:latin typeface="华文新魏" panose="02010800040101010101" pitchFamily="2" charset="-122"/>
                <a:ea typeface="华文新魏" panose="02010800040101010101" pitchFamily="2" charset="-122"/>
              </a:rPr>
              <a:t>——RUP</a:t>
            </a:r>
            <a:r>
              <a:rPr lang="zh-CN" altLang="en-US" sz="3200" dirty="0" smtClean="0">
                <a:latin typeface="华文新魏" panose="02010800040101010101" pitchFamily="2" charset="-122"/>
                <a:ea typeface="华文新魏" panose="02010800040101010101" pitchFamily="2" charset="-122"/>
              </a:rPr>
              <a:t>模型</a:t>
            </a:r>
            <a:endParaRPr lang="en-US" altLang="zh-CN" sz="3200" dirty="0" smtClean="0">
              <a:latin typeface="华文新魏" panose="02010800040101010101" pitchFamily="2" charset="-122"/>
              <a:ea typeface="华文新魏" panose="02010800040101010101" pitchFamily="2" charset="-122"/>
            </a:endParaRPr>
          </a:p>
          <a:p>
            <a:pPr eaLnBrk="1" hangingPunct="1">
              <a:buFont typeface="Wingdings" panose="05000000000000000000" pitchFamily="2" charset="2"/>
              <a:buChar char="Ø"/>
              <a:defRPr/>
            </a:pPr>
            <a:r>
              <a:rPr lang="zh-CN" altLang="en-US" sz="3200" dirty="0" smtClean="0">
                <a:latin typeface="华文新魏" panose="02010800040101010101" pitchFamily="2" charset="-122"/>
                <a:ea typeface="华文新魏" panose="02010800040101010101" pitchFamily="2" charset="-122"/>
              </a:rPr>
              <a:t>敏捷过程</a:t>
            </a:r>
            <a:r>
              <a:rPr lang="en-US" altLang="zh-CN" sz="3200" dirty="0" smtClean="0">
                <a:latin typeface="华文新魏" panose="02010800040101010101" pitchFamily="2" charset="-122"/>
                <a:ea typeface="华文新魏" panose="02010800040101010101" pitchFamily="2" charset="-122"/>
              </a:rPr>
              <a:t>——</a:t>
            </a:r>
            <a:r>
              <a:rPr lang="zh-CN" altLang="en-US" sz="3200" dirty="0" smtClean="0">
                <a:latin typeface="华文新魏" panose="02010800040101010101" pitchFamily="2" charset="-122"/>
                <a:ea typeface="华文新魏" panose="02010800040101010101" pitchFamily="2" charset="-122"/>
              </a:rPr>
              <a:t>极限编程</a:t>
            </a:r>
            <a:endParaRPr lang="en-US" altLang="zh-CN" sz="3200" dirty="0" smtClean="0">
              <a:latin typeface="华文新魏" panose="02010800040101010101" pitchFamily="2" charset="-122"/>
              <a:ea typeface="华文新魏" panose="02010800040101010101" pitchFamily="2" charset="-122"/>
            </a:endParaRPr>
          </a:p>
        </p:txBody>
      </p:sp>
    </p:spTree>
    <p:custDataLst>
      <p:tags r:id="rId1"/>
    </p:custDataLst>
  </p:cSld>
  <p:clrMapOvr>
    <a:masterClrMapping/>
  </p:clrMapOvr>
  <p:transition spd="med" advTm="9841"/>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5925" y="333375"/>
            <a:ext cx="77724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eaLnBrk="1" hangingPunct="1"/>
            <a:r>
              <a:rPr lang="zh-CN" altLang="en-US" dirty="0" smtClean="0">
                <a:latin typeface="华文隶书" panose="02010800040101010101" pitchFamily="2" charset="-122"/>
                <a:ea typeface="华文隶书" panose="02010800040101010101" pitchFamily="2" charset="-122"/>
              </a:rPr>
              <a:t>瀑布模型</a:t>
            </a:r>
            <a:endParaRPr lang="zh-CN" altLang="en-US" dirty="0" smtClean="0">
              <a:latin typeface="华文隶书" panose="02010800040101010101" pitchFamily="2" charset="-122"/>
              <a:ea typeface="华文隶书" panose="02010800040101010101" pitchFamily="2" charset="-122"/>
            </a:endParaRPr>
          </a:p>
        </p:txBody>
      </p:sp>
      <p:sp>
        <p:nvSpPr>
          <p:cNvPr id="25603" name="页脚占位符 3"/>
          <p:cNvSpPr>
            <a:spLocks noGrp="1"/>
          </p:cNvSpPr>
          <p:nvPr>
            <p:ph type="ftr" sz="quarter" idx="11"/>
          </p:nvPr>
        </p:nvSpPr>
        <p:spPr bwMode="auto">
          <a:xfrm>
            <a:off x="1858963" y="6308725"/>
            <a:ext cx="54213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ctr"/>
            <a:r>
              <a:rPr kumimoji="1" lang="en-US" altLang="zh-CN" sz="1400" smtClean="0">
                <a:latin typeface="Arial Narrow" panose="020B0606020202030204" pitchFamily="34" charset="0"/>
                <a:ea typeface="宋体" panose="02010600030101010101" pitchFamily="2" charset="-122"/>
              </a:rPr>
              <a:t>  chapter__3</a:t>
            </a:r>
            <a:endParaRPr kumimoji="1" lang="en-US" altLang="zh-CN" sz="1400" smtClean="0">
              <a:latin typeface="Arial Narrow" panose="020B0606020202030204" pitchFamily="34" charset="0"/>
              <a:ea typeface="宋体" panose="02010600030101010101" pitchFamily="2" charset="-122"/>
            </a:endParaRPr>
          </a:p>
        </p:txBody>
      </p:sp>
      <p:sp>
        <p:nvSpPr>
          <p:cNvPr id="2" name="灯片编号占位符 4"/>
          <p:cNvSpPr>
            <a:spLocks noGrp="1"/>
          </p:cNvSpPr>
          <p:nvPr>
            <p:ph type="sldNum" sz="quarter" idx="12"/>
          </p:nvPr>
        </p:nvSpPr>
        <p:spPr/>
        <p:txBody>
          <a:bodyPr>
            <a:normAutofit fontScale="87500" lnSpcReduction="20000"/>
          </a:bodyPr>
          <a:lstStyle>
            <a:lvl1pPr eaLnBrk="0" hangingPunct="0">
              <a:spcBef>
                <a:spcPct val="20000"/>
              </a:spcBef>
              <a:buClr>
                <a:srgbClr val="FF0000"/>
              </a:buClr>
              <a:buSzPct val="55000"/>
              <a:buFont typeface="Monotype Sorts" charset="0"/>
              <a:buChar char="n"/>
              <a:defRPr kumimoji="1" sz="2800">
                <a:solidFill>
                  <a:schemeClr val="bg2"/>
                </a:solidFill>
                <a:latin typeface="Arial Narrow" panose="020B0606020202030204" pitchFamily="34" charset="0"/>
                <a:ea typeface="宋体" panose="02010600030101010101" pitchFamily="2" charset="-122"/>
              </a:defRPr>
            </a:lvl1pPr>
            <a:lvl2pPr marL="742950" indent="-285750" eaLnBrk="0" hangingPunct="0">
              <a:spcBef>
                <a:spcPct val="20000"/>
              </a:spcBef>
              <a:buClr>
                <a:srgbClr val="FFAF39"/>
              </a:buClr>
              <a:buSzPct val="55000"/>
              <a:buFont typeface="Monotype Sorts" charset="0"/>
              <a:buChar char="l"/>
              <a:defRPr kumimoji="1" sz="2600">
                <a:solidFill>
                  <a:schemeClr val="bg2"/>
                </a:solidFill>
                <a:latin typeface="Arial Narrow" panose="020B0606020202030204" pitchFamily="34" charset="0"/>
                <a:ea typeface="宋体" panose="02010600030101010101" pitchFamily="2" charset="-122"/>
              </a:defRPr>
            </a:lvl2pPr>
            <a:lvl3pPr marL="1143000" indent="-228600" eaLnBrk="0" hangingPunct="0">
              <a:spcBef>
                <a:spcPct val="20000"/>
              </a:spcBef>
              <a:buClr>
                <a:srgbClr val="9933FF"/>
              </a:buClr>
              <a:buSzPct val="59000"/>
              <a:buFont typeface="Monotype Sorts" charset="0"/>
              <a:buChar char="s"/>
              <a:defRPr kumimoji="1" sz="2400">
                <a:solidFill>
                  <a:schemeClr val="tx1"/>
                </a:solidFill>
                <a:latin typeface="Arial Narrow" panose="020B0606020202030204" pitchFamily="34" charset="0"/>
                <a:ea typeface="宋体" panose="02010600030101010101" pitchFamily="2" charset="-122"/>
              </a:defRPr>
            </a:lvl3pPr>
            <a:lvl4pPr marL="1600200" indent="-228600" eaLnBrk="0" hangingPunct="0">
              <a:spcBef>
                <a:spcPct val="20000"/>
              </a:spcBef>
              <a:buClr>
                <a:srgbClr val="009999"/>
              </a:buClr>
              <a:buSzPct val="64000"/>
              <a:buFont typeface="Monotype Sorts" charset="0"/>
              <a:buChar char="u"/>
              <a:defRPr kumimoji="1" sz="2200">
                <a:solidFill>
                  <a:srgbClr val="000000"/>
                </a:solidFill>
                <a:latin typeface="Arial Narrow" panose="020B0606020202030204" pitchFamily="34" charset="0"/>
                <a:ea typeface="宋体" panose="02010600030101010101" pitchFamily="2" charset="-122"/>
              </a:defRPr>
            </a:lvl4pPr>
            <a:lvl5pPr marL="2057400" indent="-228600" eaLnBrk="0" hangingPunct="0">
              <a:spcBef>
                <a:spcPct val="20000"/>
              </a:spcBef>
              <a:buClr>
                <a:srgbClr val="0066FF"/>
              </a:buClr>
              <a:buSzPct val="69000"/>
              <a:buFont typeface="Monotype Sorts" charset="0"/>
              <a:buChar char="w"/>
              <a:defRPr kumimoji="1" sz="2000">
                <a:solidFill>
                  <a:srgbClr val="000000"/>
                </a:solidFill>
                <a:latin typeface="Arial Narrow" panose="020B0606020202030204" pitchFamily="34" charset="0"/>
                <a:ea typeface="宋体" panose="02010600030101010101" pitchFamily="2" charset="-122"/>
              </a:defRPr>
            </a:lvl5pPr>
            <a:lvl6pPr marL="2514600" indent="-228600" eaLnBrk="0" fontAlgn="base" hangingPunct="0">
              <a:spcBef>
                <a:spcPct val="20000"/>
              </a:spcBef>
              <a:spcAft>
                <a:spcPct val="0"/>
              </a:spcAft>
              <a:buClr>
                <a:srgbClr val="0066FF"/>
              </a:buClr>
              <a:buSzPct val="69000"/>
              <a:buFont typeface="Monotype Sorts" charset="0"/>
              <a:buChar char="w"/>
              <a:defRPr kumimoji="1" sz="2000">
                <a:solidFill>
                  <a:srgbClr val="000000"/>
                </a:solidFill>
                <a:latin typeface="Arial Narrow" panose="020B0606020202030204" pitchFamily="34" charset="0"/>
                <a:ea typeface="宋体" panose="02010600030101010101" pitchFamily="2" charset="-122"/>
              </a:defRPr>
            </a:lvl6pPr>
            <a:lvl7pPr marL="2971800" indent="-228600" eaLnBrk="0" fontAlgn="base" hangingPunct="0">
              <a:spcBef>
                <a:spcPct val="20000"/>
              </a:spcBef>
              <a:spcAft>
                <a:spcPct val="0"/>
              </a:spcAft>
              <a:buClr>
                <a:srgbClr val="0066FF"/>
              </a:buClr>
              <a:buSzPct val="69000"/>
              <a:buFont typeface="Monotype Sorts" charset="0"/>
              <a:buChar char="w"/>
              <a:defRPr kumimoji="1" sz="2000">
                <a:solidFill>
                  <a:srgbClr val="000000"/>
                </a:solidFill>
                <a:latin typeface="Arial Narrow" panose="020B0606020202030204" pitchFamily="34" charset="0"/>
                <a:ea typeface="宋体" panose="02010600030101010101" pitchFamily="2" charset="-122"/>
              </a:defRPr>
            </a:lvl7pPr>
            <a:lvl8pPr marL="3429000" indent="-228600" eaLnBrk="0" fontAlgn="base" hangingPunct="0">
              <a:spcBef>
                <a:spcPct val="20000"/>
              </a:spcBef>
              <a:spcAft>
                <a:spcPct val="0"/>
              </a:spcAft>
              <a:buClr>
                <a:srgbClr val="0066FF"/>
              </a:buClr>
              <a:buSzPct val="69000"/>
              <a:buFont typeface="Monotype Sorts" charset="0"/>
              <a:buChar char="w"/>
              <a:defRPr kumimoji="1" sz="2000">
                <a:solidFill>
                  <a:srgbClr val="000000"/>
                </a:solidFill>
                <a:latin typeface="Arial Narrow" panose="020B0606020202030204" pitchFamily="34" charset="0"/>
                <a:ea typeface="宋体" panose="02010600030101010101" pitchFamily="2" charset="-122"/>
              </a:defRPr>
            </a:lvl8pPr>
            <a:lvl9pPr marL="3886200" indent="-228600" eaLnBrk="0" fontAlgn="base" hangingPunct="0">
              <a:spcBef>
                <a:spcPct val="20000"/>
              </a:spcBef>
              <a:spcAft>
                <a:spcPct val="0"/>
              </a:spcAft>
              <a:buClr>
                <a:srgbClr val="0066FF"/>
              </a:buClr>
              <a:buSzPct val="69000"/>
              <a:buFont typeface="Monotype Sorts" charset="0"/>
              <a:buChar char="w"/>
              <a:defRPr kumimoji="1" sz="2000">
                <a:solidFill>
                  <a:srgbClr val="000000"/>
                </a:solidFill>
                <a:latin typeface="Arial Narrow" panose="020B0606020202030204" pitchFamily="34" charset="0"/>
                <a:ea typeface="宋体" panose="02010600030101010101" pitchFamily="2" charset="-122"/>
              </a:defRPr>
            </a:lvl9pPr>
          </a:lstStyle>
          <a:p>
            <a:pPr eaLnBrk="1" hangingPunct="1">
              <a:spcBef>
                <a:spcPct val="0"/>
              </a:spcBef>
              <a:buClrTx/>
              <a:buSzTx/>
              <a:buFontTx/>
              <a:buNone/>
              <a:defRPr/>
            </a:pPr>
            <a:fld id="{779DD23C-AAF6-4D17-B059-71A890644ACB}" type="slidenum">
              <a:rPr lang="en-US" altLang="zh-CN" sz="1400" smtClean="0">
                <a:solidFill>
                  <a:schemeClr val="tx1"/>
                </a:solidFill>
              </a:rPr>
            </a:fld>
            <a:endParaRPr lang="en-US" altLang="zh-CN" sz="1400" smtClean="0">
              <a:solidFill>
                <a:schemeClr val="tx1"/>
              </a:solidFill>
            </a:endParaRPr>
          </a:p>
        </p:txBody>
      </p:sp>
      <p:sp>
        <p:nvSpPr>
          <p:cNvPr id="25605" name="Rectangle 3"/>
          <p:cNvSpPr>
            <a:spLocks noChangeArrowheads="1"/>
          </p:cNvSpPr>
          <p:nvPr/>
        </p:nvSpPr>
        <p:spPr bwMode="auto">
          <a:xfrm>
            <a:off x="2200275" y="2362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4800"/>
          </a:p>
        </p:txBody>
      </p:sp>
      <p:pic>
        <p:nvPicPr>
          <p:cNvPr id="3" name="Picture 2" descr="https://wkretype.bdimg.com/retype/zoom/372ac33831126edb6f1a1029?pn=30&amp;o=jpg_6&amp;md5sum=853cfe068f5ff6ac7826d0e3843fe1b5&amp;sign=353a67a5ef&amp;png=1458094-1485239&amp;jpg=4622250-4761944"/>
          <p:cNvPicPr>
            <a:picLocks noChangeAspect="1" noChangeArrowheads="1"/>
          </p:cNvPicPr>
          <p:nvPr/>
        </p:nvPicPr>
        <p:blipFill>
          <a:blip r:embed="rId1" cstate="print"/>
          <a:srcRect l="17155" t="24266" r="27901" b="11335"/>
          <a:stretch>
            <a:fillRect/>
          </a:stretch>
        </p:blipFill>
        <p:spPr bwMode="auto">
          <a:xfrm>
            <a:off x="179512" y="1400076"/>
            <a:ext cx="5652120" cy="4968552"/>
          </a:xfrm>
          <a:prstGeom prst="rect">
            <a:avLst/>
          </a:prstGeom>
          <a:noFill/>
        </p:spPr>
      </p:pic>
      <p:sp>
        <p:nvSpPr>
          <p:cNvPr id="5" name="矩形 4"/>
          <p:cNvSpPr/>
          <p:nvPr/>
        </p:nvSpPr>
        <p:spPr>
          <a:xfrm>
            <a:off x="179705" y="4782820"/>
            <a:ext cx="3672840" cy="1525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72845" y="6000115"/>
            <a:ext cx="3902710" cy="368300"/>
          </a:xfrm>
          <a:prstGeom prst="rect">
            <a:avLst/>
          </a:prstGeom>
          <a:noFill/>
        </p:spPr>
        <p:txBody>
          <a:bodyPr wrap="none" rtlCol="0" anchor="t">
            <a:spAutoFit/>
          </a:bodyPr>
          <a:lstStyle/>
          <a:p>
            <a:pPr marL="287655" indent="-6350" algn="ctr">
              <a:spcBef>
                <a:spcPct val="20000"/>
              </a:spcBef>
              <a:buClr>
                <a:schemeClr val="accent1"/>
              </a:buClr>
              <a:buSzPct val="65000"/>
              <a:buFont typeface="Wingdings" panose="05000000000000000000" pitchFamily="2" charset="2"/>
              <a:buNone/>
            </a:pPr>
            <a:r>
              <a:rPr lang="zh-CN" altLang="en-US" b="1" dirty="0">
                <a:sym typeface="+mn-ea"/>
              </a:rPr>
              <a:t>传统的</a:t>
            </a:r>
            <a:r>
              <a:rPr lang="zh-CN" altLang="en-US" b="1" dirty="0" smtClean="0">
                <a:sym typeface="+mn-ea"/>
              </a:rPr>
              <a:t>瀑布模型（模仿阶梯瀑布）</a:t>
            </a:r>
            <a:endParaRPr lang="zh-CN" altLang="en-US"/>
          </a:p>
        </p:txBody>
      </p:sp>
      <p:sp>
        <p:nvSpPr>
          <p:cNvPr id="7" name="TextBox 8"/>
          <p:cNvSpPr txBox="1"/>
          <p:nvPr/>
        </p:nvSpPr>
        <p:spPr>
          <a:xfrm>
            <a:off x="5930900" y="4616450"/>
            <a:ext cx="2699385" cy="1383665"/>
          </a:xfrm>
          <a:prstGeom prst="rect">
            <a:avLst/>
          </a:prstGeom>
          <a:noFill/>
          <a:ln w="3175">
            <a:solidFill>
              <a:schemeClr val="tx1"/>
            </a:solidFill>
          </a:ln>
        </p:spPr>
        <p:txBody>
          <a:bodyPr wrap="square" rtlCol="0">
            <a:spAutoFit/>
          </a:bodyPr>
          <a:lstStyle/>
          <a:p>
            <a:r>
              <a:rPr lang="zh-CN" altLang="en-US" sz="2800" b="1" dirty="0" smtClean="0"/>
              <a:t>计划</a:t>
            </a:r>
            <a:r>
              <a:rPr lang="zh-CN" altLang="en-US" sz="2800" dirty="0" smtClean="0"/>
              <a:t>：时间计划、成本计划、人力资源计划等</a:t>
            </a:r>
            <a:endParaRPr lang="zh-CN" altLang="en-US" sz="2800" dirty="0"/>
          </a:p>
        </p:txBody>
      </p:sp>
      <p:pic>
        <p:nvPicPr>
          <p:cNvPr id="175108" name="Picture 4" descr="https://timgsa.baidu.com/timg?image&amp;quality=80&amp;size=b9999_10000&amp;sec=1536143171854&amp;di=a78123fe07a52ce463108dc760abc374&amp;imgtype=0&amp;src=http%3A%2F%2Fpic.makepolo.net%2Fnews%2Fallimg%2F20170119%2F1484795678846540.jpg"/>
          <p:cNvPicPr>
            <a:picLocks noChangeAspect="1" noChangeArrowheads="1"/>
          </p:cNvPicPr>
          <p:nvPr/>
        </p:nvPicPr>
        <p:blipFill>
          <a:blip r:embed="rId2" cstate="print"/>
          <a:srcRect/>
          <a:stretch>
            <a:fillRect/>
          </a:stretch>
        </p:blipFill>
        <p:spPr bwMode="auto">
          <a:xfrm>
            <a:off x="5075550" y="1516539"/>
            <a:ext cx="4048125" cy="2686051"/>
          </a:xfrm>
          <a:prstGeom prst="rect">
            <a:avLst/>
          </a:prstGeom>
          <a:noFill/>
        </p:spPr>
      </p:pic>
    </p:spTree>
  </p:cSld>
  <p:clrMapOvr>
    <a:masterClrMapping/>
  </p:clrMapOvr>
  <p:transition spd="med" advTm="40803"/>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6"/>
          <p:cNvSpPr>
            <a:spLocks noChangeArrowheads="1"/>
          </p:cNvSpPr>
          <p:nvPr/>
        </p:nvSpPr>
        <p:spPr bwMode="auto">
          <a:xfrm>
            <a:off x="4787900" y="6283325"/>
            <a:ext cx="4133850" cy="574675"/>
          </a:xfrm>
          <a:prstGeom prst="rect">
            <a:avLst/>
          </a:prstGeom>
          <a:noFill/>
          <a:ln w="9525">
            <a:noFill/>
            <a:miter lim="800000"/>
          </a:ln>
        </p:spPr>
        <p:txBody>
          <a:bodyPr/>
          <a:lstStyle/>
          <a:p>
            <a:pPr marL="287655" indent="-6350" algn="ctr">
              <a:spcBef>
                <a:spcPct val="20000"/>
              </a:spcBef>
              <a:buClr>
                <a:schemeClr val="accent1"/>
              </a:buClr>
              <a:buSzPct val="65000"/>
              <a:buFont typeface="Wingdings" panose="05000000000000000000" pitchFamily="2" charset="2"/>
              <a:buNone/>
            </a:pPr>
            <a:r>
              <a:rPr lang="zh-CN" altLang="en-US" sz="2800" b="1"/>
              <a:t>实际的瀑布模型</a:t>
            </a:r>
            <a:endParaRPr lang="zh-CN" altLang="en-US" sz="2800" b="1"/>
          </a:p>
        </p:txBody>
      </p:sp>
      <p:sp>
        <p:nvSpPr>
          <p:cNvPr id="37894" name="Rectangle 8"/>
          <p:cNvSpPr>
            <a:spLocks noGrp="1" noChangeArrowheads="1"/>
          </p:cNvSpPr>
          <p:nvPr>
            <p:ph type="title"/>
          </p:nvPr>
        </p:nvSpPr>
        <p:spPr>
          <a:xfrm>
            <a:off x="457200" y="277813"/>
            <a:ext cx="8229600" cy="703262"/>
          </a:xfrm>
        </p:spPr>
        <p:txBody>
          <a:bodyPr/>
          <a:lstStyle/>
          <a:p>
            <a:pPr eaLnBrk="1" hangingPunct="1"/>
            <a:r>
              <a:rPr lang="zh-CN" altLang="en-US" sz="3800" dirty="0" smtClean="0">
                <a:latin typeface="华文隶书" panose="02010800040101010101" pitchFamily="2" charset="-122"/>
                <a:ea typeface="华文隶书" panose="02010800040101010101" pitchFamily="2" charset="-122"/>
                <a:sym typeface="+mn-ea"/>
              </a:rPr>
              <a:t>瀑布模型</a:t>
            </a:r>
            <a:endParaRPr lang="zh-CN" altLang="en-US" sz="3800" b="1" dirty="0" smtClean="0">
              <a:solidFill>
                <a:srgbClr val="0000FF"/>
              </a:solidFill>
              <a:latin typeface="Times New Roman" panose="02020603050405020304" pitchFamily="18" charset="0"/>
            </a:endParaRPr>
          </a:p>
        </p:txBody>
      </p:sp>
      <p:grpSp>
        <p:nvGrpSpPr>
          <p:cNvPr id="2" name="组合 1"/>
          <p:cNvGrpSpPr/>
          <p:nvPr/>
        </p:nvGrpSpPr>
        <p:grpSpPr>
          <a:xfrm>
            <a:off x="611560" y="980728"/>
            <a:ext cx="3824808" cy="5040560"/>
            <a:chOff x="611560" y="980728"/>
            <a:chExt cx="3824808" cy="5040560"/>
          </a:xfrm>
        </p:grpSpPr>
        <p:sp>
          <p:nvSpPr>
            <p:cNvPr id="37895" name="Rectangle 8"/>
            <p:cNvSpPr>
              <a:spLocks noChangeArrowheads="1"/>
            </p:cNvSpPr>
            <p:nvPr/>
          </p:nvSpPr>
          <p:spPr bwMode="auto">
            <a:xfrm>
              <a:off x="611560" y="980728"/>
              <a:ext cx="1296987" cy="504279"/>
            </a:xfrm>
            <a:prstGeom prst="rect">
              <a:avLst/>
            </a:prstGeom>
            <a:noFill/>
            <a:ln w="9525">
              <a:solidFill>
                <a:schemeClr val="tx1"/>
              </a:solidFill>
              <a:miter lim="800000"/>
            </a:ln>
          </p:spPr>
          <p:txBody>
            <a:bodyPr wrap="none" anchor="ctr"/>
            <a:lstStyle/>
            <a:p>
              <a:pPr algn="ctr"/>
              <a:r>
                <a:rPr lang="zh-CN" altLang="en-US" b="1" dirty="0" smtClean="0"/>
                <a:t>需求分析</a:t>
              </a:r>
              <a:endParaRPr lang="zh-CN" altLang="en-US" b="1" dirty="0"/>
            </a:p>
          </p:txBody>
        </p:sp>
        <p:sp>
          <p:nvSpPr>
            <p:cNvPr id="37897" name="Line 10"/>
            <p:cNvSpPr>
              <a:spLocks noChangeShapeType="1"/>
            </p:cNvSpPr>
            <p:nvPr/>
          </p:nvSpPr>
          <p:spPr bwMode="auto">
            <a:xfrm>
              <a:off x="1403349" y="1414463"/>
              <a:ext cx="577851" cy="412253"/>
            </a:xfrm>
            <a:prstGeom prst="line">
              <a:avLst/>
            </a:prstGeom>
            <a:noFill/>
            <a:ln w="9525">
              <a:solidFill>
                <a:schemeClr val="tx1"/>
              </a:solidFill>
              <a:round/>
              <a:tailEnd type="triangle" w="med" len="med"/>
            </a:ln>
          </p:spPr>
          <p:txBody>
            <a:bodyPr/>
            <a:lstStyle/>
            <a:p>
              <a:endParaRPr lang="zh-CN" altLang="en-US"/>
            </a:p>
          </p:txBody>
        </p:sp>
        <p:sp>
          <p:nvSpPr>
            <p:cNvPr id="11" name="Rectangle 8"/>
            <p:cNvSpPr>
              <a:spLocks noChangeArrowheads="1"/>
            </p:cNvSpPr>
            <p:nvPr/>
          </p:nvSpPr>
          <p:spPr bwMode="auto">
            <a:xfrm>
              <a:off x="2016125" y="2727028"/>
              <a:ext cx="1296987" cy="360362"/>
            </a:xfrm>
            <a:prstGeom prst="rect">
              <a:avLst/>
            </a:prstGeom>
            <a:noFill/>
            <a:ln w="9525">
              <a:solidFill>
                <a:schemeClr val="tx1"/>
              </a:solidFill>
              <a:miter lim="800000"/>
            </a:ln>
          </p:spPr>
          <p:txBody>
            <a:bodyPr wrap="none" anchor="ctr"/>
            <a:lstStyle/>
            <a:p>
              <a:pPr algn="ctr"/>
              <a:r>
                <a:rPr lang="zh-CN" altLang="en-US" b="1" dirty="0" smtClean="0"/>
                <a:t>设计</a:t>
              </a:r>
              <a:endParaRPr lang="zh-CN" altLang="en-US" b="1" dirty="0"/>
            </a:p>
          </p:txBody>
        </p:sp>
        <p:sp>
          <p:nvSpPr>
            <p:cNvPr id="12" name="Line 10"/>
            <p:cNvSpPr>
              <a:spLocks noChangeShapeType="1"/>
            </p:cNvSpPr>
            <p:nvPr/>
          </p:nvSpPr>
          <p:spPr bwMode="auto">
            <a:xfrm>
              <a:off x="1981200" y="2135929"/>
              <a:ext cx="598487" cy="574377"/>
            </a:xfrm>
            <a:prstGeom prst="line">
              <a:avLst/>
            </a:prstGeom>
            <a:noFill/>
            <a:ln w="9525">
              <a:solidFill>
                <a:schemeClr val="tx1"/>
              </a:solidFill>
              <a:round/>
              <a:tailEnd type="triangle" w="med" len="med"/>
            </a:ln>
          </p:spPr>
          <p:txBody>
            <a:bodyPr/>
            <a:lstStyle/>
            <a:p>
              <a:endParaRPr lang="zh-CN" altLang="en-US"/>
            </a:p>
          </p:txBody>
        </p:sp>
        <p:sp>
          <p:nvSpPr>
            <p:cNvPr id="13" name="Rectangle 8"/>
            <p:cNvSpPr>
              <a:spLocks noChangeArrowheads="1"/>
            </p:cNvSpPr>
            <p:nvPr/>
          </p:nvSpPr>
          <p:spPr bwMode="auto">
            <a:xfrm>
              <a:off x="1555749" y="1854234"/>
              <a:ext cx="1296987" cy="360362"/>
            </a:xfrm>
            <a:prstGeom prst="rect">
              <a:avLst/>
            </a:prstGeom>
            <a:noFill/>
            <a:ln w="9525">
              <a:solidFill>
                <a:schemeClr val="tx1"/>
              </a:solidFill>
              <a:miter lim="800000"/>
            </a:ln>
          </p:spPr>
          <p:txBody>
            <a:bodyPr wrap="none" anchor="ctr"/>
            <a:lstStyle/>
            <a:p>
              <a:pPr algn="ctr"/>
              <a:r>
                <a:rPr lang="zh-CN" altLang="en-US" b="1" dirty="0" smtClean="0"/>
                <a:t>规格说明</a:t>
              </a:r>
              <a:endParaRPr lang="zh-CN" altLang="en-US" b="1" dirty="0"/>
            </a:p>
          </p:txBody>
        </p:sp>
        <p:sp>
          <p:nvSpPr>
            <p:cNvPr id="14" name="Rectangle 8"/>
            <p:cNvSpPr>
              <a:spLocks noChangeArrowheads="1"/>
            </p:cNvSpPr>
            <p:nvPr/>
          </p:nvSpPr>
          <p:spPr bwMode="auto">
            <a:xfrm>
              <a:off x="1835696" y="3716710"/>
              <a:ext cx="2232247" cy="360362"/>
            </a:xfrm>
            <a:prstGeom prst="rect">
              <a:avLst/>
            </a:prstGeom>
            <a:noFill/>
            <a:ln w="9525">
              <a:solidFill>
                <a:schemeClr val="tx1"/>
              </a:solidFill>
              <a:miter lim="800000"/>
            </a:ln>
          </p:spPr>
          <p:txBody>
            <a:bodyPr wrap="none" anchor="ctr"/>
            <a:lstStyle/>
            <a:p>
              <a:pPr algn="ctr"/>
              <a:r>
                <a:rPr lang="zh-CN" altLang="en-US" b="1" dirty="0" smtClean="0"/>
                <a:t>编码及单元测试</a:t>
              </a:r>
              <a:endParaRPr lang="zh-CN" altLang="en-US" b="1" dirty="0"/>
            </a:p>
          </p:txBody>
        </p:sp>
        <p:sp>
          <p:nvSpPr>
            <p:cNvPr id="15" name="Line 10"/>
            <p:cNvSpPr>
              <a:spLocks noChangeShapeType="1"/>
            </p:cNvSpPr>
            <p:nvPr/>
          </p:nvSpPr>
          <p:spPr bwMode="auto">
            <a:xfrm>
              <a:off x="2375992" y="3125611"/>
              <a:ext cx="598487" cy="574377"/>
            </a:xfrm>
            <a:prstGeom prst="line">
              <a:avLst/>
            </a:prstGeom>
            <a:noFill/>
            <a:ln w="9525">
              <a:solidFill>
                <a:schemeClr val="tx1"/>
              </a:solidFill>
              <a:round/>
              <a:tailEnd type="triangle" w="med" len="med"/>
            </a:ln>
          </p:spPr>
          <p:txBody>
            <a:bodyPr/>
            <a:lstStyle/>
            <a:p>
              <a:endParaRPr lang="zh-CN" altLang="en-US"/>
            </a:p>
          </p:txBody>
        </p:sp>
        <p:sp>
          <p:nvSpPr>
            <p:cNvPr id="16" name="Rectangle 8"/>
            <p:cNvSpPr>
              <a:spLocks noChangeArrowheads="1"/>
            </p:cNvSpPr>
            <p:nvPr/>
          </p:nvSpPr>
          <p:spPr bwMode="auto">
            <a:xfrm>
              <a:off x="2986981" y="4668171"/>
              <a:ext cx="1296987" cy="360362"/>
            </a:xfrm>
            <a:prstGeom prst="rect">
              <a:avLst/>
            </a:prstGeom>
            <a:noFill/>
            <a:ln w="9525">
              <a:solidFill>
                <a:schemeClr val="tx1"/>
              </a:solidFill>
              <a:miter lim="800000"/>
            </a:ln>
          </p:spPr>
          <p:txBody>
            <a:bodyPr wrap="none" anchor="ctr"/>
            <a:lstStyle/>
            <a:p>
              <a:pPr algn="ctr"/>
              <a:r>
                <a:rPr lang="zh-CN" altLang="en-US" b="1" dirty="0" smtClean="0"/>
                <a:t>综合测试</a:t>
              </a:r>
              <a:endParaRPr lang="zh-CN" altLang="en-US" b="1" dirty="0"/>
            </a:p>
          </p:txBody>
        </p:sp>
        <p:sp>
          <p:nvSpPr>
            <p:cNvPr id="17" name="Line 10"/>
            <p:cNvSpPr>
              <a:spLocks noChangeShapeType="1"/>
            </p:cNvSpPr>
            <p:nvPr/>
          </p:nvSpPr>
          <p:spPr bwMode="auto">
            <a:xfrm>
              <a:off x="2952056" y="4077072"/>
              <a:ext cx="598487" cy="574377"/>
            </a:xfrm>
            <a:prstGeom prst="line">
              <a:avLst/>
            </a:prstGeom>
            <a:noFill/>
            <a:ln w="9525">
              <a:solidFill>
                <a:schemeClr val="tx1"/>
              </a:solidFill>
              <a:round/>
              <a:tailEnd type="triangle" w="med" len="med"/>
            </a:ln>
          </p:spPr>
          <p:txBody>
            <a:bodyPr/>
            <a:lstStyle/>
            <a:p>
              <a:endParaRPr lang="zh-CN" altLang="en-US"/>
            </a:p>
          </p:txBody>
        </p:sp>
        <p:sp>
          <p:nvSpPr>
            <p:cNvPr id="18" name="Rectangle 8"/>
            <p:cNvSpPr>
              <a:spLocks noChangeArrowheads="1"/>
            </p:cNvSpPr>
            <p:nvPr/>
          </p:nvSpPr>
          <p:spPr bwMode="auto">
            <a:xfrm>
              <a:off x="3139381" y="5660926"/>
              <a:ext cx="1296987" cy="360362"/>
            </a:xfrm>
            <a:prstGeom prst="rect">
              <a:avLst/>
            </a:prstGeom>
            <a:noFill/>
            <a:ln w="9525">
              <a:solidFill>
                <a:schemeClr val="tx1"/>
              </a:solidFill>
              <a:miter lim="800000"/>
            </a:ln>
          </p:spPr>
          <p:txBody>
            <a:bodyPr wrap="none" anchor="ctr"/>
            <a:lstStyle/>
            <a:p>
              <a:pPr algn="ctr"/>
              <a:r>
                <a:rPr lang="zh-CN" altLang="en-US" b="1" dirty="0"/>
                <a:t>维护</a:t>
              </a:r>
              <a:endParaRPr lang="zh-CN" altLang="en-US" b="1" dirty="0"/>
            </a:p>
          </p:txBody>
        </p:sp>
        <p:sp>
          <p:nvSpPr>
            <p:cNvPr id="19" name="Line 10"/>
            <p:cNvSpPr>
              <a:spLocks noChangeShapeType="1"/>
            </p:cNvSpPr>
            <p:nvPr/>
          </p:nvSpPr>
          <p:spPr bwMode="auto">
            <a:xfrm>
              <a:off x="3104456" y="5069827"/>
              <a:ext cx="598487" cy="574377"/>
            </a:xfrm>
            <a:prstGeom prst="line">
              <a:avLst/>
            </a:prstGeom>
            <a:noFill/>
            <a:ln w="9525">
              <a:solidFill>
                <a:schemeClr val="tx1"/>
              </a:solidFill>
              <a:round/>
              <a:tailEnd type="triangle" w="med" len="med"/>
            </a:ln>
          </p:spPr>
          <p:txBody>
            <a:bodyPr/>
            <a:lstStyle/>
            <a:p>
              <a:endParaRPr lang="zh-CN" altLang="en-US"/>
            </a:p>
          </p:txBody>
        </p:sp>
      </p:grpSp>
      <p:cxnSp>
        <p:nvCxnSpPr>
          <p:cNvPr id="39" name="直接箭头连接符 38"/>
          <p:cNvCxnSpPr/>
          <p:nvPr/>
        </p:nvCxnSpPr>
        <p:spPr>
          <a:xfrm flipH="1">
            <a:off x="5940152" y="5877272"/>
            <a:ext cx="1584176" cy="0"/>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5940152" y="6021288"/>
            <a:ext cx="1584176" cy="0"/>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5940152" y="6165304"/>
            <a:ext cx="1584176" cy="0"/>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172036" name="Picture 4" descr="https://wkretype.bdimg.com/retype/zoom/372ac33831126edb6f1a1029?pn=40&amp;o=jpg_6&amp;md5sum=853cfe068f5ff6ac7826d0e3843fe1b5&amp;sign=353a67a5ef&amp;png=1728447-1769136&amp;jpg=6086556-6163507"/>
          <p:cNvPicPr>
            <a:picLocks noChangeAspect="1" noChangeArrowheads="1"/>
          </p:cNvPicPr>
          <p:nvPr/>
        </p:nvPicPr>
        <p:blipFill>
          <a:blip r:embed="rId1" cstate="print"/>
          <a:srcRect l="11200" t="13066" r="13201" b="15068"/>
          <a:stretch>
            <a:fillRect/>
          </a:stretch>
        </p:blipFill>
        <p:spPr bwMode="auto">
          <a:xfrm>
            <a:off x="467544" y="908720"/>
            <a:ext cx="7676356" cy="5472958"/>
          </a:xfrm>
          <a:prstGeom prst="rect">
            <a:avLst/>
          </a:prstGeom>
          <a:noFill/>
        </p:spPr>
      </p:pic>
      <p:sp>
        <p:nvSpPr>
          <p:cNvPr id="20" name="TextBox 19"/>
          <p:cNvSpPr txBox="1"/>
          <p:nvPr/>
        </p:nvSpPr>
        <p:spPr>
          <a:xfrm>
            <a:off x="214282" y="5042118"/>
            <a:ext cx="3000396" cy="1815882"/>
          </a:xfrm>
          <a:prstGeom prst="rect">
            <a:avLst/>
          </a:prstGeom>
          <a:noFill/>
          <a:ln w="6350">
            <a:solidFill>
              <a:schemeClr val="tx1"/>
            </a:solidFill>
          </a:ln>
        </p:spPr>
        <p:txBody>
          <a:bodyPr wrap="square" rtlCol="0">
            <a:spAutoFit/>
          </a:bodyPr>
          <a:lstStyle/>
          <a:p>
            <a:r>
              <a:rPr lang="zh-CN" altLang="en-US" sz="2800" b="1" dirty="0" smtClean="0"/>
              <a:t>       后续阶段发现前面阶段的错误，使用反馈环返回修改。</a:t>
            </a:r>
            <a:endParaRPr lang="zh-CN" altLang="en-US" sz="2800"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0000FF"/>
                </a:solidFill>
                <a:latin typeface="Times New Roman" panose="02020603050405020304" pitchFamily="18" charset="0"/>
              </a:rPr>
              <a:t>瀑布模型的特点：</a:t>
            </a:r>
            <a:endParaRPr lang="zh-CN" altLang="en-US" sz="3600" dirty="0"/>
          </a:p>
        </p:txBody>
      </p:sp>
      <p:sp>
        <p:nvSpPr>
          <p:cNvPr id="3" name="内容占位符 2"/>
          <p:cNvSpPr>
            <a:spLocks noGrp="1"/>
          </p:cNvSpPr>
          <p:nvPr>
            <p:ph sz="quarter" idx="1"/>
          </p:nvPr>
        </p:nvSpPr>
        <p:spPr>
          <a:xfrm>
            <a:off x="612648" y="1484784"/>
            <a:ext cx="8153400" cy="4495800"/>
          </a:xfrm>
        </p:spPr>
        <p:txBody>
          <a:bodyPr/>
          <a:lstStyle/>
          <a:p>
            <a:pPr eaLnBrk="1" hangingPunct="1">
              <a:lnSpc>
                <a:spcPct val="90000"/>
              </a:lnSpc>
              <a:buNone/>
            </a:pPr>
            <a:r>
              <a:rPr lang="en-US" altLang="zh-CN" sz="3200" b="1" dirty="0" smtClean="0">
                <a:latin typeface="Times New Roman" panose="02020603050405020304" pitchFamily="18" charset="0"/>
              </a:rPr>
              <a:t>1. </a:t>
            </a:r>
            <a:r>
              <a:rPr lang="zh-CN" altLang="en-US" sz="2800" b="1" dirty="0" smtClean="0">
                <a:latin typeface="Times New Roman" panose="02020603050405020304" pitchFamily="18" charset="0"/>
              </a:rPr>
              <a:t>阶段间具有</a:t>
            </a:r>
            <a:r>
              <a:rPr lang="zh-CN" altLang="en-US" sz="2800" b="1" dirty="0" smtClean="0">
                <a:solidFill>
                  <a:srgbClr val="FF0000"/>
                </a:solidFill>
                <a:latin typeface="Times New Roman" panose="02020603050405020304" pitchFamily="18" charset="0"/>
              </a:rPr>
              <a:t>顺序性</a:t>
            </a:r>
            <a:r>
              <a:rPr lang="zh-CN" altLang="en-US" sz="2800" b="1" dirty="0" smtClean="0">
                <a:latin typeface="Times New Roman" panose="02020603050405020304" pitchFamily="18" charset="0"/>
              </a:rPr>
              <a:t>和</a:t>
            </a:r>
            <a:r>
              <a:rPr lang="zh-CN" altLang="en-US" sz="2800" b="1" dirty="0" smtClean="0">
                <a:solidFill>
                  <a:srgbClr val="FF0000"/>
                </a:solidFill>
                <a:latin typeface="Times New Roman" panose="02020603050405020304" pitchFamily="18" charset="0"/>
              </a:rPr>
              <a:t>依赖性</a:t>
            </a:r>
            <a:endParaRPr lang="zh-CN" altLang="en-US" sz="2800" b="1" dirty="0" smtClean="0">
              <a:latin typeface="Times New Roman" panose="02020603050405020304" pitchFamily="18" charset="0"/>
            </a:endParaRPr>
          </a:p>
          <a:p>
            <a:pPr eaLnBrk="1" hangingPunct="1">
              <a:lnSpc>
                <a:spcPct val="90000"/>
              </a:lnSpc>
            </a:pPr>
            <a:r>
              <a:rPr lang="zh-CN" altLang="en-US" sz="2800" b="1" dirty="0" smtClean="0">
                <a:latin typeface="Times New Roman" panose="02020603050405020304" pitchFamily="18" charset="0"/>
              </a:rPr>
              <a:t>前一阶段的工作完成之后，才能开始后一阶段的工作； </a:t>
            </a:r>
            <a:endParaRPr lang="zh-CN" altLang="en-US" sz="2800" b="1" dirty="0" smtClean="0">
              <a:latin typeface="Times New Roman" panose="02020603050405020304" pitchFamily="18" charset="0"/>
            </a:endParaRPr>
          </a:p>
          <a:p>
            <a:pPr eaLnBrk="1" hangingPunct="1">
              <a:lnSpc>
                <a:spcPct val="90000"/>
              </a:lnSpc>
            </a:pPr>
            <a:r>
              <a:rPr lang="zh-CN" altLang="en-US" sz="2800" b="1" dirty="0" smtClean="0">
                <a:latin typeface="Times New Roman" panose="02020603050405020304" pitchFamily="18" charset="0"/>
              </a:rPr>
              <a:t>前一阶段的输出文档就是后一阶段的输入文档。</a:t>
            </a:r>
            <a:endParaRPr lang="zh-CN" altLang="en-US" sz="2800" b="1" dirty="0" smtClean="0">
              <a:latin typeface="Times New Roman" panose="02020603050405020304" pitchFamily="18" charset="0"/>
            </a:endParaRPr>
          </a:p>
          <a:p>
            <a:pPr eaLnBrk="1" hangingPunct="1">
              <a:lnSpc>
                <a:spcPct val="90000"/>
              </a:lnSpc>
              <a:buNone/>
            </a:pPr>
            <a:r>
              <a:rPr lang="en-US" altLang="zh-CN" sz="2800" b="1" dirty="0" smtClean="0">
                <a:latin typeface="Times New Roman" panose="02020603050405020304" pitchFamily="18" charset="0"/>
              </a:rPr>
              <a:t>2. </a:t>
            </a:r>
            <a:r>
              <a:rPr lang="zh-CN" altLang="en-US" sz="2800" b="1" dirty="0" smtClean="0">
                <a:latin typeface="Times New Roman" panose="02020603050405020304" pitchFamily="18" charset="0"/>
              </a:rPr>
              <a:t>推迟实现的观点</a:t>
            </a:r>
            <a:endParaRPr lang="zh-CN" altLang="en-US" sz="2800" b="1" dirty="0" smtClean="0">
              <a:latin typeface="Times New Roman" panose="02020603050405020304" pitchFamily="18" charset="0"/>
            </a:endParaRPr>
          </a:p>
          <a:p>
            <a:pPr eaLnBrk="1" hangingPunct="1">
              <a:lnSpc>
                <a:spcPct val="90000"/>
              </a:lnSpc>
            </a:pPr>
            <a:r>
              <a:rPr lang="zh-CN" altLang="en-US" sz="2800" b="1" dirty="0" smtClean="0">
                <a:latin typeface="Times New Roman" panose="02020603050405020304" pitchFamily="18" charset="0"/>
              </a:rPr>
              <a:t>对于规模较大的软件项目来说，</a:t>
            </a:r>
            <a:r>
              <a:rPr lang="zh-CN" altLang="en-US" sz="2800" b="1" dirty="0" smtClean="0">
                <a:solidFill>
                  <a:srgbClr val="0000FF"/>
                </a:solidFill>
                <a:latin typeface="Times New Roman" panose="02020603050405020304" pitchFamily="18" charset="0"/>
              </a:rPr>
              <a:t>往往编码开始得越早最终完成开发工作所需要的时间反而越长</a:t>
            </a:r>
            <a:r>
              <a:rPr lang="zh-CN" altLang="en-US" sz="2800" b="1" dirty="0" smtClean="0">
                <a:latin typeface="Times New Roman" panose="02020603050405020304" pitchFamily="18" charset="0"/>
              </a:rPr>
              <a:t>。</a:t>
            </a:r>
            <a:endParaRPr lang="zh-CN" altLang="en-US" sz="2800" b="1" dirty="0" smtClean="0">
              <a:latin typeface="Times New Roman" panose="02020603050405020304" pitchFamily="18" charset="0"/>
            </a:endParaRPr>
          </a:p>
          <a:p>
            <a:pPr eaLnBrk="1" hangingPunct="1">
              <a:lnSpc>
                <a:spcPct val="90000"/>
              </a:lnSpc>
              <a:buNone/>
            </a:pPr>
            <a:r>
              <a:rPr lang="en-US" altLang="zh-CN" sz="2800" b="1" dirty="0" smtClean="0">
                <a:latin typeface="Times New Roman" panose="02020603050405020304" pitchFamily="18" charset="0"/>
              </a:rPr>
              <a:t>3. </a:t>
            </a:r>
            <a:r>
              <a:rPr lang="zh-CN" altLang="en-US" sz="2800" b="1" dirty="0" smtClean="0">
                <a:latin typeface="Times New Roman" panose="02020603050405020304" pitchFamily="18" charset="0"/>
              </a:rPr>
              <a:t>质量保证的观点</a:t>
            </a:r>
            <a:endParaRPr lang="zh-CN" altLang="en-US" sz="2800" b="1" dirty="0" smtClean="0">
              <a:latin typeface="Times New Roman" panose="02020603050405020304" pitchFamily="18" charset="0"/>
            </a:endParaRPr>
          </a:p>
          <a:p>
            <a:pPr eaLnBrk="1" hangingPunct="1">
              <a:lnSpc>
                <a:spcPct val="90000"/>
              </a:lnSpc>
            </a:pPr>
            <a:r>
              <a:rPr lang="zh-CN" altLang="en-US" sz="2800" b="1" dirty="0" smtClean="0">
                <a:latin typeface="Times New Roman" panose="02020603050405020304" pitchFamily="18" charset="0"/>
              </a:rPr>
              <a:t>每个阶段都必须完成规定的文档，是“</a:t>
            </a:r>
            <a:r>
              <a:rPr lang="zh-CN" altLang="en-US" sz="2800" b="1" dirty="0" smtClean="0">
                <a:solidFill>
                  <a:srgbClr val="0000FF"/>
                </a:solidFill>
                <a:latin typeface="Times New Roman" panose="02020603050405020304" pitchFamily="18" charset="0"/>
              </a:rPr>
              <a:t>文档驱动</a:t>
            </a:r>
            <a:r>
              <a:rPr lang="zh-CN" altLang="en-US" sz="2800" b="1" dirty="0" smtClean="0">
                <a:latin typeface="Times New Roman" panose="02020603050405020304" pitchFamily="18" charset="0"/>
              </a:rPr>
              <a:t>”的模型；</a:t>
            </a:r>
            <a:endParaRPr lang="zh-CN" altLang="en-US" sz="2800" b="1" dirty="0" smtClean="0">
              <a:latin typeface="Times New Roman" panose="02020603050405020304" pitchFamily="18" charset="0"/>
            </a:endParaRPr>
          </a:p>
          <a:p>
            <a:pPr eaLnBrk="1" hangingPunct="1">
              <a:lnSpc>
                <a:spcPct val="90000"/>
              </a:lnSpc>
            </a:pPr>
            <a:r>
              <a:rPr lang="zh-CN" altLang="en-US" sz="2800" b="1" dirty="0" smtClean="0">
                <a:latin typeface="Times New Roman" panose="02020603050405020304" pitchFamily="18" charset="0"/>
              </a:rPr>
              <a:t>每个阶段结束前都要对所完成的文档进行评审，尽早发现问题，改正错误。</a:t>
            </a:r>
            <a:endParaRPr lang="zh-CN" altLang="en-US" sz="2800" b="1" dirty="0" smtClean="0">
              <a:latin typeface="Times New Roman" panose="02020603050405020304" pitchFamily="18" charset="0"/>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0000FF"/>
                </a:solidFill>
                <a:latin typeface="Times New Roman" panose="02020603050405020304" pitchFamily="18" charset="0"/>
              </a:rPr>
              <a:t>瀑布模型的优点：</a:t>
            </a:r>
            <a:endParaRPr lang="zh-CN" altLang="en-US" sz="3600" dirty="0"/>
          </a:p>
        </p:txBody>
      </p:sp>
      <p:sp>
        <p:nvSpPr>
          <p:cNvPr id="3" name="内容占位符 2"/>
          <p:cNvSpPr>
            <a:spLocks noGrp="1"/>
          </p:cNvSpPr>
          <p:nvPr>
            <p:ph sz="quarter" idx="1"/>
          </p:nvPr>
        </p:nvSpPr>
        <p:spPr>
          <a:xfrm>
            <a:off x="612648" y="1412776"/>
            <a:ext cx="8153400" cy="4495800"/>
          </a:xfrm>
        </p:spPr>
        <p:txBody>
          <a:bodyPr/>
          <a:lstStyle/>
          <a:p>
            <a:pPr eaLnBrk="1" hangingPunct="1">
              <a:tabLst>
                <a:tab pos="4033520" algn="l"/>
              </a:tabLst>
            </a:pPr>
            <a:r>
              <a:rPr lang="zh-CN" altLang="en-US" sz="2800" b="1" dirty="0" smtClean="0">
                <a:solidFill>
                  <a:srgbClr val="0000FF"/>
                </a:solidFill>
                <a:latin typeface="Times New Roman" panose="02020603050405020304" pitchFamily="18" charset="0"/>
              </a:rPr>
              <a:t>瀑布模型的优点：</a:t>
            </a:r>
            <a:endParaRPr lang="en-US" altLang="zh-CN" sz="2800" b="1" dirty="0" smtClean="0">
              <a:latin typeface="Times New Roman" panose="02020603050405020304" pitchFamily="18" charset="0"/>
            </a:endParaRPr>
          </a:p>
          <a:p>
            <a:pPr lvl="1" eaLnBrk="1" hangingPunct="1">
              <a:tabLst>
                <a:tab pos="4033520" algn="l"/>
              </a:tabLst>
            </a:pPr>
            <a:r>
              <a:rPr lang="zh-CN" altLang="en-US" sz="2500" b="1" dirty="0" smtClean="0">
                <a:latin typeface="Times New Roman" panose="02020603050405020304" pitchFamily="18" charset="0"/>
              </a:rPr>
              <a:t>可强迫开发人员采用规范的方法；</a:t>
            </a:r>
            <a:endParaRPr lang="zh-CN" altLang="en-US" sz="2500" b="1" dirty="0" smtClean="0">
              <a:latin typeface="Times New Roman" panose="02020603050405020304" pitchFamily="18" charset="0"/>
            </a:endParaRPr>
          </a:p>
          <a:p>
            <a:pPr lvl="1" eaLnBrk="1" hangingPunct="1">
              <a:tabLst>
                <a:tab pos="4033520" algn="l"/>
              </a:tabLst>
            </a:pPr>
            <a:r>
              <a:rPr lang="zh-CN" altLang="en-US" sz="2500" b="1" dirty="0" smtClean="0">
                <a:latin typeface="Times New Roman" panose="02020603050405020304" pitchFamily="18" charset="0"/>
              </a:rPr>
              <a:t>严格地规定了每个阶段必须提交的文档；</a:t>
            </a:r>
            <a:endParaRPr lang="zh-CN" altLang="en-US" sz="2500" b="1" dirty="0" smtClean="0">
              <a:latin typeface="Times New Roman" panose="02020603050405020304" pitchFamily="18" charset="0"/>
            </a:endParaRPr>
          </a:p>
          <a:p>
            <a:pPr lvl="1" eaLnBrk="1" hangingPunct="1">
              <a:tabLst>
                <a:tab pos="4033520" algn="l"/>
              </a:tabLst>
            </a:pPr>
            <a:r>
              <a:rPr lang="zh-CN" altLang="en-US" sz="2500" b="1" dirty="0" smtClean="0">
                <a:latin typeface="Times New Roman" panose="02020603050405020304" pitchFamily="18" charset="0"/>
              </a:rPr>
              <a:t>要求每个阶段交出的所有产品都必须经过质量保证小组的仔细验证。</a:t>
            </a:r>
            <a:endParaRPr lang="zh-CN" altLang="en-US" sz="2500" b="1" dirty="0" smtClean="0">
              <a:latin typeface="Times New Roman" panose="02020603050405020304" pitchFamily="18" charset="0"/>
            </a:endParaRPr>
          </a:p>
          <a:p>
            <a:pPr eaLnBrk="1" hangingPunct="1">
              <a:tabLst>
                <a:tab pos="4033520" algn="l"/>
              </a:tabLst>
            </a:pPr>
            <a:endParaRPr lang="en-US" altLang="zh-CN" sz="2800" b="1" dirty="0" smtClean="0">
              <a:latin typeface="Times New Roman" panose="02020603050405020304" pitchFamily="18" charset="0"/>
            </a:endParaRPr>
          </a:p>
          <a:p>
            <a:pPr eaLnBrk="1" hangingPunct="1">
              <a:tabLst>
                <a:tab pos="4033520" algn="l"/>
              </a:tabLst>
            </a:pPr>
            <a:r>
              <a:rPr lang="zh-CN" altLang="en-US" sz="2800" b="1" dirty="0" smtClean="0">
                <a:latin typeface="Times New Roman" panose="02020603050405020304" pitchFamily="18" charset="0"/>
              </a:rPr>
              <a:t>瀑布模型的</a:t>
            </a:r>
            <a:r>
              <a:rPr lang="zh-CN" altLang="en-US" sz="2800" b="1" dirty="0" smtClean="0">
                <a:solidFill>
                  <a:srgbClr val="0000FF"/>
                </a:solidFill>
                <a:latin typeface="Times New Roman" panose="02020603050405020304" pitchFamily="18" charset="0"/>
              </a:rPr>
              <a:t>缺点（重）</a:t>
            </a:r>
            <a:r>
              <a:rPr lang="zh-CN" altLang="en-US" sz="2800" b="1" dirty="0" smtClean="0">
                <a:solidFill>
                  <a:schemeClr val="tx2"/>
                </a:solidFill>
                <a:latin typeface="Times New Roman" panose="02020603050405020304" pitchFamily="18" charset="0"/>
              </a:rPr>
              <a:t>：</a:t>
            </a:r>
            <a:endParaRPr lang="zh-CN" altLang="en-US" sz="2800" b="1" dirty="0" smtClean="0">
              <a:latin typeface="Times New Roman" panose="02020603050405020304" pitchFamily="18" charset="0"/>
            </a:endParaRPr>
          </a:p>
          <a:p>
            <a:pPr lvl="1" eaLnBrk="1" hangingPunct="1">
              <a:tabLst>
                <a:tab pos="4033520" algn="l"/>
              </a:tabLst>
            </a:pPr>
            <a:r>
              <a:rPr lang="zh-CN" altLang="en-US" sz="2500" b="1" dirty="0" smtClean="0">
                <a:solidFill>
                  <a:srgbClr val="000000"/>
                </a:solidFill>
                <a:latin typeface="Times New Roman" panose="02020603050405020304" pitchFamily="18" charset="0"/>
              </a:rPr>
              <a:t>用户</a:t>
            </a:r>
            <a:r>
              <a:rPr lang="zh-CN" altLang="en-US" sz="2500" b="1" dirty="0" smtClean="0">
                <a:solidFill>
                  <a:srgbClr val="0000FF"/>
                </a:solidFill>
                <a:latin typeface="Times New Roman" panose="02020603050405020304" pitchFamily="18" charset="0"/>
              </a:rPr>
              <a:t>只能通过文档了解产品，不经过实践的需求是不切实际的。</a:t>
            </a:r>
            <a:endParaRPr lang="zh-CN" altLang="en-US" sz="2500" b="1" dirty="0" smtClean="0">
              <a:solidFill>
                <a:srgbClr val="0000FF"/>
              </a:solidFill>
              <a:latin typeface="Times New Roman" panose="02020603050405020304" pitchFamily="18" charset="0"/>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727075" y="1844675"/>
            <a:ext cx="7939088" cy="17446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6600" dirty="0" smtClean="0">
                <a:latin typeface="华文行楷" panose="02010800040101010101" pitchFamily="2" charset="-122"/>
                <a:ea typeface="华文行楷" panose="02010800040101010101" pitchFamily="2" charset="-122"/>
              </a:rPr>
              <a:t>第一章 软件工程概述</a:t>
            </a:r>
            <a:endParaRPr lang="zh-CN" altLang="en-US" sz="6600" dirty="0">
              <a:latin typeface="华文行楷" panose="02010800040101010101" pitchFamily="2" charset="-122"/>
              <a:ea typeface="华文行楷" panose="02010800040101010101" pitchFamily="2" charset="-122"/>
            </a:endParaRPr>
          </a:p>
        </p:txBody>
      </p:sp>
      <p:cxnSp>
        <p:nvCxnSpPr>
          <p:cNvPr id="5" name="直接连接符 4"/>
          <p:cNvCxnSpPr/>
          <p:nvPr/>
        </p:nvCxnSpPr>
        <p:spPr>
          <a:xfrm>
            <a:off x="46530" y="1457325"/>
            <a:ext cx="8964488" cy="0"/>
          </a:xfrm>
          <a:prstGeom prst="line">
            <a:avLst/>
          </a:prstGeom>
          <a:scene3d>
            <a:camera prst="perspectiveRelaxedModerately"/>
            <a:lightRig rig="threePt" dir="t"/>
          </a:scene3d>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zoom dir="in"/>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250825" y="188913"/>
            <a:ext cx="8153400" cy="990600"/>
          </a:xfrm>
        </p:spPr>
        <p:txBody>
          <a:bodyPr/>
          <a:lstStyle/>
          <a:p>
            <a:pPr eaLnBrk="1" hangingPunct="1"/>
            <a:r>
              <a:rPr lang="zh-CN" altLang="en-US" dirty="0" smtClean="0">
                <a:latin typeface="华文隶书" panose="02010800040101010101" pitchFamily="2" charset="-122"/>
                <a:ea typeface="华文隶书" panose="02010800040101010101" pitchFamily="2" charset="-122"/>
              </a:rPr>
              <a:t>适合瀑布模型的项目特征（重点）</a:t>
            </a:r>
            <a:endParaRPr lang="zh-CN" altLang="en-US" dirty="0" smtClean="0"/>
          </a:p>
        </p:txBody>
      </p:sp>
      <p:sp>
        <p:nvSpPr>
          <p:cNvPr id="26627" name="页脚占位符 3"/>
          <p:cNvSpPr>
            <a:spLocks noGrp="1"/>
          </p:cNvSpPr>
          <p:nvPr>
            <p:ph type="ftr" sz="quarter" idx="11"/>
          </p:nvPr>
        </p:nvSpPr>
        <p:spPr bwMode="auto">
          <a:xfrm>
            <a:off x="1916113" y="6237288"/>
            <a:ext cx="54213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ctr"/>
            <a:r>
              <a:rPr lang="en-US" altLang="zh-CN" sz="1400" smtClean="0">
                <a:solidFill>
                  <a:schemeClr val="tx2"/>
                </a:solidFill>
                <a:latin typeface="Arial Narrow" panose="020B0606020202030204" pitchFamily="34" charset="0"/>
                <a:ea typeface="宋体" panose="02010600030101010101" pitchFamily="2" charset="-122"/>
              </a:rPr>
              <a:t> chapter__3</a:t>
            </a:r>
            <a:endParaRPr lang="en-US" altLang="zh-CN" sz="1400" smtClean="0">
              <a:solidFill>
                <a:schemeClr val="tx2"/>
              </a:solidFill>
              <a:latin typeface="Arial Narrow" panose="020B0606020202030204" pitchFamily="34" charset="0"/>
              <a:ea typeface="宋体" panose="02010600030101010101" pitchFamily="2" charset="-122"/>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7FC5D84A-DC40-457B-B47E-63EAF6BE08A3}" type="slidenum">
              <a:rPr lang="en-US" altLang="zh-CN" smtClean="0"/>
            </a:fld>
            <a:endParaRPr lang="en-US" altLang="zh-CN"/>
          </a:p>
        </p:txBody>
      </p:sp>
      <p:sp>
        <p:nvSpPr>
          <p:cNvPr id="6" name="AutoShape 7"/>
          <p:cNvSpPr>
            <a:spLocks noChangeArrowheads="1"/>
          </p:cNvSpPr>
          <p:nvPr/>
        </p:nvSpPr>
        <p:spPr bwMode="gray">
          <a:xfrm>
            <a:off x="1357313" y="3184525"/>
            <a:ext cx="7391400" cy="1304925"/>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a:noFill/>
          </a:ln>
          <a:effectLst/>
          <a:extLst>
            <a:ext uri="{91240B29-F687-4F45-9708-019B960494DF}">
              <a14:hiddenLine xmlns:a14="http://schemas.microsoft.com/office/drawing/2010/main" w="6350">
                <a:solidFill>
                  <a:schemeClr val="tx1"/>
                </a:solidFill>
                <a:prstDash val="sysDot"/>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0486" name="AutoShape 8"/>
          <p:cNvSpPr>
            <a:spLocks noChangeArrowheads="1"/>
          </p:cNvSpPr>
          <p:nvPr/>
        </p:nvSpPr>
        <p:spPr bwMode="gray">
          <a:xfrm>
            <a:off x="2236788" y="3630613"/>
            <a:ext cx="509587" cy="344487"/>
          </a:xfrm>
          <a:prstGeom prst="rightArrow">
            <a:avLst>
              <a:gd name="adj1" fmla="val 50000"/>
              <a:gd name="adj2" fmla="val 45508"/>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sp>
        <p:nvSpPr>
          <p:cNvPr id="8" name="AutoShape 9"/>
          <p:cNvSpPr>
            <a:spLocks noChangeArrowheads="1"/>
          </p:cNvSpPr>
          <p:nvPr/>
        </p:nvSpPr>
        <p:spPr bwMode="ltGray">
          <a:xfrm>
            <a:off x="1395413" y="4706938"/>
            <a:ext cx="7343775" cy="1314450"/>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a:noFill/>
          </a:ln>
          <a:effectLst/>
          <a:extLst>
            <a:ext uri="{91240B29-F687-4F45-9708-019B960494DF}">
              <a14:hiddenLine xmlns:a14="http://schemas.microsoft.com/office/drawing/2010/main" w="6350">
                <a:solidFill>
                  <a:schemeClr val="tx1"/>
                </a:solidFill>
                <a:prstDash val="sysDot"/>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0488" name="AutoShape 10"/>
          <p:cNvSpPr>
            <a:spLocks noChangeArrowheads="1"/>
          </p:cNvSpPr>
          <p:nvPr/>
        </p:nvSpPr>
        <p:spPr bwMode="gray">
          <a:xfrm>
            <a:off x="2209800" y="5172075"/>
            <a:ext cx="509588" cy="347663"/>
          </a:xfrm>
          <a:prstGeom prst="rightArrow">
            <a:avLst>
              <a:gd name="adj1" fmla="val 50000"/>
              <a:gd name="adj2" fmla="val 45092"/>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sp>
        <p:nvSpPr>
          <p:cNvPr id="10" name="AutoShape 11"/>
          <p:cNvSpPr>
            <a:spLocks noChangeArrowheads="1"/>
          </p:cNvSpPr>
          <p:nvPr/>
        </p:nvSpPr>
        <p:spPr bwMode="gray">
          <a:xfrm>
            <a:off x="1357313" y="1689100"/>
            <a:ext cx="7391400" cy="1304925"/>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a:noFill/>
          </a:ln>
          <a:effectLst/>
          <a:extLst>
            <a:ext uri="{91240B29-F687-4F45-9708-019B960494DF}">
              <a14:hiddenLine xmlns:a14="http://schemas.microsoft.com/office/drawing/2010/main" w="6350">
                <a:solidFill>
                  <a:schemeClr val="tx1"/>
                </a:solidFill>
                <a:prstDash val="sysDot"/>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0490" name="AutoShape 12"/>
          <p:cNvSpPr>
            <a:spLocks noChangeArrowheads="1"/>
          </p:cNvSpPr>
          <p:nvPr/>
        </p:nvSpPr>
        <p:spPr bwMode="gray">
          <a:xfrm>
            <a:off x="2217738" y="2135188"/>
            <a:ext cx="509587" cy="344487"/>
          </a:xfrm>
          <a:prstGeom prst="rightArrow">
            <a:avLst>
              <a:gd name="adj1" fmla="val 50000"/>
              <a:gd name="adj2" fmla="val 45508"/>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sp>
        <p:nvSpPr>
          <p:cNvPr id="12" name="AutoShape 13"/>
          <p:cNvSpPr>
            <a:spLocks noChangeArrowheads="1"/>
          </p:cNvSpPr>
          <p:nvPr/>
        </p:nvSpPr>
        <p:spPr bwMode="gray">
          <a:xfrm>
            <a:off x="774700" y="1673225"/>
            <a:ext cx="1462088" cy="12985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pPr>
              <a:defRPr/>
            </a:pPr>
            <a:endParaRPr lang="zh-CN" altLang="en-US"/>
          </a:p>
        </p:txBody>
      </p:sp>
      <p:sp>
        <p:nvSpPr>
          <p:cNvPr id="13" name="Freeform 14"/>
          <p:cNvSpPr/>
          <p:nvPr/>
        </p:nvSpPr>
        <p:spPr bwMode="gray">
          <a:xfrm>
            <a:off x="838200" y="1738313"/>
            <a:ext cx="1098550" cy="649287"/>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zh-CN" altLang="en-US"/>
          </a:p>
        </p:txBody>
      </p:sp>
      <p:sp>
        <p:nvSpPr>
          <p:cNvPr id="14" name="AutoShape 15"/>
          <p:cNvSpPr>
            <a:spLocks noChangeArrowheads="1"/>
          </p:cNvSpPr>
          <p:nvPr/>
        </p:nvSpPr>
        <p:spPr bwMode="gray">
          <a:xfrm>
            <a:off x="787400" y="3175000"/>
            <a:ext cx="1449388" cy="1298575"/>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pPr>
              <a:defRPr/>
            </a:pPr>
            <a:endParaRPr lang="zh-CN" altLang="en-US"/>
          </a:p>
        </p:txBody>
      </p:sp>
      <p:sp>
        <p:nvSpPr>
          <p:cNvPr id="15" name="Freeform 16"/>
          <p:cNvSpPr/>
          <p:nvPr/>
        </p:nvSpPr>
        <p:spPr bwMode="gray">
          <a:xfrm>
            <a:off x="841375" y="3240088"/>
            <a:ext cx="1098550" cy="649287"/>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zh-CN" altLang="en-US"/>
          </a:p>
        </p:txBody>
      </p:sp>
      <p:sp>
        <p:nvSpPr>
          <p:cNvPr id="16" name="AutoShape 17"/>
          <p:cNvSpPr>
            <a:spLocks noChangeArrowheads="1"/>
          </p:cNvSpPr>
          <p:nvPr/>
        </p:nvSpPr>
        <p:spPr bwMode="gray">
          <a:xfrm>
            <a:off x="768350" y="4697413"/>
            <a:ext cx="1468438" cy="1298575"/>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pPr>
              <a:defRPr/>
            </a:pPr>
            <a:endParaRPr lang="zh-CN" altLang="en-US"/>
          </a:p>
        </p:txBody>
      </p:sp>
      <p:sp>
        <p:nvSpPr>
          <p:cNvPr id="17" name="Freeform 18"/>
          <p:cNvSpPr/>
          <p:nvPr/>
        </p:nvSpPr>
        <p:spPr bwMode="gray">
          <a:xfrm>
            <a:off x="822325" y="4752975"/>
            <a:ext cx="1098550" cy="649288"/>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zh-CN" altLang="en-US"/>
          </a:p>
        </p:txBody>
      </p:sp>
      <p:sp>
        <p:nvSpPr>
          <p:cNvPr id="20497" name="Text Box 20"/>
          <p:cNvSpPr txBox="1">
            <a:spLocks noChangeArrowheads="1"/>
          </p:cNvSpPr>
          <p:nvPr/>
        </p:nvSpPr>
        <p:spPr bwMode="black">
          <a:xfrm>
            <a:off x="2917825" y="2049463"/>
            <a:ext cx="5326063"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eaLnBrk="0" hangingPunct="0"/>
            <a:r>
              <a:rPr lang="zh-CN" altLang="en-US" sz="2800" b="1" dirty="0" smtClean="0">
                <a:latin typeface="黑体" panose="02010609060101010101" pitchFamily="49" charset="-122"/>
                <a:ea typeface="黑体" panose="02010609060101010101" pitchFamily="49" charset="-122"/>
              </a:rPr>
              <a:t>预知，很</a:t>
            </a:r>
            <a:r>
              <a:rPr lang="zh-CN" altLang="en-US" sz="2800" b="1" dirty="0">
                <a:latin typeface="黑体" panose="02010609060101010101" pitchFamily="49" charset="-122"/>
                <a:ea typeface="黑体" panose="02010609060101010101" pitchFamily="49" charset="-122"/>
              </a:rPr>
              <a:t>明确</a:t>
            </a:r>
            <a:endParaRPr lang="en-US" altLang="zh-CN" sz="2800" b="1" dirty="0">
              <a:solidFill>
                <a:srgbClr val="000000"/>
              </a:solidFill>
              <a:latin typeface="Arial Narrow" panose="020B0606020202030204" pitchFamily="34" charset="0"/>
              <a:ea typeface="宋体" panose="02010600030101010101" pitchFamily="2" charset="-122"/>
            </a:endParaRPr>
          </a:p>
        </p:txBody>
      </p:sp>
      <p:sp>
        <p:nvSpPr>
          <p:cNvPr id="20498" name="Text Box 21"/>
          <p:cNvSpPr txBox="1">
            <a:spLocks noChangeArrowheads="1"/>
          </p:cNvSpPr>
          <p:nvPr/>
        </p:nvSpPr>
        <p:spPr bwMode="black">
          <a:xfrm>
            <a:off x="3033713" y="3551238"/>
            <a:ext cx="40386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eaLnBrk="0" hangingPunct="0"/>
            <a:r>
              <a:rPr lang="zh-CN" altLang="en-US" sz="2800" b="1" dirty="0" smtClean="0">
                <a:latin typeface="黑体" panose="02010609060101010101" pitchFamily="49" charset="-122"/>
                <a:ea typeface="黑体" panose="02010609060101010101" pitchFamily="49" charset="-122"/>
              </a:rPr>
              <a:t>成熟，很</a:t>
            </a:r>
            <a:r>
              <a:rPr lang="zh-CN" altLang="en-US" sz="2800" b="1" dirty="0">
                <a:latin typeface="黑体" panose="02010609060101010101" pitchFamily="49" charset="-122"/>
                <a:ea typeface="黑体" panose="02010609060101010101" pitchFamily="49" charset="-122"/>
              </a:rPr>
              <a:t>明确</a:t>
            </a:r>
            <a:endParaRPr lang="en-US" altLang="zh-CN" sz="2800" b="1" dirty="0">
              <a:solidFill>
                <a:srgbClr val="000000"/>
              </a:solidFill>
              <a:latin typeface="Arial Narrow" panose="020B0606020202030204" pitchFamily="34" charset="0"/>
              <a:ea typeface="宋体" panose="02010600030101010101" pitchFamily="2" charset="-122"/>
            </a:endParaRPr>
          </a:p>
        </p:txBody>
      </p:sp>
      <p:sp>
        <p:nvSpPr>
          <p:cNvPr id="20499" name="Text Box 22"/>
          <p:cNvSpPr txBox="1">
            <a:spLocks noChangeArrowheads="1"/>
          </p:cNvSpPr>
          <p:nvPr/>
        </p:nvSpPr>
        <p:spPr bwMode="black">
          <a:xfrm>
            <a:off x="3043238" y="5076825"/>
            <a:ext cx="36734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r>
              <a:rPr lang="zh-CN" altLang="en-US" sz="2800" b="1" dirty="0">
                <a:latin typeface="黑体" panose="02010609060101010101" pitchFamily="49" charset="-122"/>
                <a:ea typeface="黑体" panose="02010609060101010101" pitchFamily="49" charset="-122"/>
              </a:rPr>
              <a:t>短期项目等</a:t>
            </a:r>
            <a:endParaRPr lang="zh-CN" altLang="en-US" sz="2800" b="1" dirty="0">
              <a:latin typeface="黑体" panose="02010609060101010101" pitchFamily="49" charset="-122"/>
              <a:ea typeface="黑体" panose="02010609060101010101" pitchFamily="49" charset="-122"/>
            </a:endParaRPr>
          </a:p>
        </p:txBody>
      </p:sp>
      <p:sp>
        <p:nvSpPr>
          <p:cNvPr id="20500" name="Text Box 24"/>
          <p:cNvSpPr txBox="1">
            <a:spLocks noChangeArrowheads="1"/>
          </p:cNvSpPr>
          <p:nvPr/>
        </p:nvSpPr>
        <p:spPr bwMode="white">
          <a:xfrm>
            <a:off x="714375" y="2135188"/>
            <a:ext cx="1522413" cy="46196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E6A177"/>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ctr">
              <a:spcBef>
                <a:spcPct val="50000"/>
              </a:spcBef>
            </a:pPr>
            <a:r>
              <a:rPr lang="en-US" altLang="zh-CN" sz="2400" b="1">
                <a:solidFill>
                  <a:srgbClr val="FEFFFF"/>
                </a:solidFill>
                <a:latin typeface="Arial Narrow" panose="020B0606020202030204" pitchFamily="34" charset="0"/>
                <a:ea typeface="宋体" panose="02010600030101010101" pitchFamily="2" charset="-122"/>
              </a:rPr>
              <a:t> </a:t>
            </a:r>
            <a:r>
              <a:rPr lang="zh-CN" altLang="en-US" sz="2400" b="1">
                <a:solidFill>
                  <a:srgbClr val="FEFFFF"/>
                </a:solidFill>
                <a:latin typeface="Arial Narrow" panose="020B0606020202030204" pitchFamily="34" charset="0"/>
                <a:ea typeface="宋体" panose="02010600030101010101" pitchFamily="2" charset="-122"/>
              </a:rPr>
              <a:t>需求</a:t>
            </a:r>
            <a:endParaRPr lang="en-US" altLang="zh-CN" sz="2400" b="1">
              <a:solidFill>
                <a:srgbClr val="FEFFFF"/>
              </a:solidFill>
              <a:latin typeface="Arial Narrow" panose="020B0606020202030204" pitchFamily="34" charset="0"/>
              <a:ea typeface="宋体" panose="02010600030101010101" pitchFamily="2" charset="-122"/>
            </a:endParaRPr>
          </a:p>
        </p:txBody>
      </p:sp>
      <p:sp>
        <p:nvSpPr>
          <p:cNvPr id="20501" name="Text Box 25"/>
          <p:cNvSpPr txBox="1">
            <a:spLocks noChangeArrowheads="1"/>
          </p:cNvSpPr>
          <p:nvPr/>
        </p:nvSpPr>
        <p:spPr bwMode="white">
          <a:xfrm>
            <a:off x="755650" y="3551238"/>
            <a:ext cx="1454150" cy="46196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E6A177"/>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ctr">
              <a:spcBef>
                <a:spcPct val="50000"/>
              </a:spcBef>
            </a:pPr>
            <a:r>
              <a:rPr lang="zh-CN" altLang="en-US" sz="2400" b="1">
                <a:solidFill>
                  <a:srgbClr val="FEFFFF"/>
                </a:solidFill>
                <a:latin typeface="Arial Narrow" panose="020B0606020202030204" pitchFamily="34" charset="0"/>
                <a:ea typeface="宋体" panose="02010600030101010101" pitchFamily="2" charset="-122"/>
              </a:rPr>
              <a:t>方案</a:t>
            </a:r>
            <a:endParaRPr lang="en-US" altLang="zh-CN" sz="2400" b="1">
              <a:solidFill>
                <a:srgbClr val="FEFFFF"/>
              </a:solidFill>
              <a:latin typeface="Arial Narrow" panose="020B0606020202030204" pitchFamily="34" charset="0"/>
              <a:ea typeface="宋体" panose="02010600030101010101" pitchFamily="2" charset="-122"/>
            </a:endParaRPr>
          </a:p>
        </p:txBody>
      </p:sp>
      <p:sp>
        <p:nvSpPr>
          <p:cNvPr id="20502" name="Text Box 26"/>
          <p:cNvSpPr txBox="1">
            <a:spLocks noChangeArrowheads="1"/>
          </p:cNvSpPr>
          <p:nvPr/>
        </p:nvSpPr>
        <p:spPr bwMode="white">
          <a:xfrm>
            <a:off x="684213" y="5172075"/>
            <a:ext cx="1525587" cy="461963"/>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E6A177"/>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ctr">
              <a:spcBef>
                <a:spcPct val="50000"/>
              </a:spcBef>
            </a:pPr>
            <a:r>
              <a:rPr lang="en-US" altLang="zh-CN" sz="2400" b="1">
                <a:solidFill>
                  <a:srgbClr val="FEFFFF"/>
                </a:solidFill>
                <a:latin typeface="Arial Narrow" panose="020B0606020202030204" pitchFamily="34" charset="0"/>
                <a:ea typeface="宋体" panose="02010600030101010101" pitchFamily="2" charset="-122"/>
              </a:rPr>
              <a:t> </a:t>
            </a:r>
            <a:r>
              <a:rPr lang="zh-CN" altLang="en-US" sz="2400" b="1">
                <a:solidFill>
                  <a:srgbClr val="FEFFFF"/>
                </a:solidFill>
                <a:latin typeface="Arial Narrow" panose="020B0606020202030204" pitchFamily="34" charset="0"/>
                <a:ea typeface="宋体" panose="02010600030101010101" pitchFamily="2" charset="-122"/>
              </a:rPr>
              <a:t>类似项目</a:t>
            </a:r>
            <a:endParaRPr lang="en-US" altLang="zh-CN" sz="2400" b="1">
              <a:solidFill>
                <a:srgbClr val="FEFFFF"/>
              </a:solidFill>
              <a:latin typeface="Arial Narrow" panose="020B0606020202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490"/>
                                        </p:tgtEl>
                                        <p:attrNameLst>
                                          <p:attrName>style.visibility</p:attrName>
                                        </p:attrNameLst>
                                      </p:cBhvr>
                                      <p:to>
                                        <p:strVal val="visible"/>
                                      </p:to>
                                    </p:set>
                                    <p:anim calcmode="lin" valueType="num">
                                      <p:cBhvr additive="base">
                                        <p:cTn id="11" dur="500" fill="hold"/>
                                        <p:tgtEl>
                                          <p:spTgt spid="20490"/>
                                        </p:tgtEl>
                                        <p:attrNameLst>
                                          <p:attrName>ppt_x</p:attrName>
                                        </p:attrNameLst>
                                      </p:cBhvr>
                                      <p:tavLst>
                                        <p:tav tm="0">
                                          <p:val>
                                            <p:strVal val="#ppt_x"/>
                                          </p:val>
                                        </p:tav>
                                        <p:tav tm="100000">
                                          <p:val>
                                            <p:strVal val="#ppt_x"/>
                                          </p:val>
                                        </p:tav>
                                      </p:tavLst>
                                    </p:anim>
                                    <p:anim calcmode="lin" valueType="num">
                                      <p:cBhvr additive="base">
                                        <p:cTn id="12" dur="500" fill="hold"/>
                                        <p:tgtEl>
                                          <p:spTgt spid="2049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497"/>
                                        </p:tgtEl>
                                        <p:attrNameLst>
                                          <p:attrName>style.visibility</p:attrName>
                                        </p:attrNameLst>
                                      </p:cBhvr>
                                      <p:to>
                                        <p:strVal val="visible"/>
                                      </p:to>
                                    </p:set>
                                    <p:anim calcmode="lin" valueType="num">
                                      <p:cBhvr additive="base">
                                        <p:cTn id="23" dur="500" fill="hold"/>
                                        <p:tgtEl>
                                          <p:spTgt spid="20497"/>
                                        </p:tgtEl>
                                        <p:attrNameLst>
                                          <p:attrName>ppt_x</p:attrName>
                                        </p:attrNameLst>
                                      </p:cBhvr>
                                      <p:tavLst>
                                        <p:tav tm="0">
                                          <p:val>
                                            <p:strVal val="#ppt_x"/>
                                          </p:val>
                                        </p:tav>
                                        <p:tav tm="100000">
                                          <p:val>
                                            <p:strVal val="#ppt_x"/>
                                          </p:val>
                                        </p:tav>
                                      </p:tavLst>
                                    </p:anim>
                                    <p:anim calcmode="lin" valueType="num">
                                      <p:cBhvr additive="base">
                                        <p:cTn id="24" dur="500" fill="hold"/>
                                        <p:tgtEl>
                                          <p:spTgt spid="2049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500"/>
                                        </p:tgtEl>
                                        <p:attrNameLst>
                                          <p:attrName>style.visibility</p:attrName>
                                        </p:attrNameLst>
                                      </p:cBhvr>
                                      <p:to>
                                        <p:strVal val="visible"/>
                                      </p:to>
                                    </p:set>
                                    <p:anim calcmode="lin" valueType="num">
                                      <p:cBhvr additive="base">
                                        <p:cTn id="27" dur="500" fill="hold"/>
                                        <p:tgtEl>
                                          <p:spTgt spid="20500"/>
                                        </p:tgtEl>
                                        <p:attrNameLst>
                                          <p:attrName>ppt_x</p:attrName>
                                        </p:attrNameLst>
                                      </p:cBhvr>
                                      <p:tavLst>
                                        <p:tav tm="0">
                                          <p:val>
                                            <p:strVal val="#ppt_x"/>
                                          </p:val>
                                        </p:tav>
                                        <p:tav tm="100000">
                                          <p:val>
                                            <p:strVal val="#ppt_x"/>
                                          </p:val>
                                        </p:tav>
                                      </p:tavLst>
                                    </p:anim>
                                    <p:anim calcmode="lin" valueType="num">
                                      <p:cBhvr additive="base">
                                        <p:cTn id="28" dur="500" fill="hold"/>
                                        <p:tgtEl>
                                          <p:spTgt spid="2050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0486"/>
                                        </p:tgtEl>
                                        <p:attrNameLst>
                                          <p:attrName>style.visibility</p:attrName>
                                        </p:attrNameLst>
                                      </p:cBhvr>
                                      <p:to>
                                        <p:strVal val="visible"/>
                                      </p:to>
                                    </p:set>
                                    <p:anim calcmode="lin" valueType="num">
                                      <p:cBhvr additive="base">
                                        <p:cTn id="37" dur="500" fill="hold"/>
                                        <p:tgtEl>
                                          <p:spTgt spid="20486"/>
                                        </p:tgtEl>
                                        <p:attrNameLst>
                                          <p:attrName>ppt_x</p:attrName>
                                        </p:attrNameLst>
                                      </p:cBhvr>
                                      <p:tavLst>
                                        <p:tav tm="0">
                                          <p:val>
                                            <p:strVal val="#ppt_x"/>
                                          </p:val>
                                        </p:tav>
                                        <p:tav tm="100000">
                                          <p:val>
                                            <p:strVal val="#ppt_x"/>
                                          </p:val>
                                        </p:tav>
                                      </p:tavLst>
                                    </p:anim>
                                    <p:anim calcmode="lin" valueType="num">
                                      <p:cBhvr additive="base">
                                        <p:cTn id="38" dur="500" fill="hold"/>
                                        <p:tgtEl>
                                          <p:spTgt spid="2048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498"/>
                                        </p:tgtEl>
                                        <p:attrNameLst>
                                          <p:attrName>style.visibility</p:attrName>
                                        </p:attrNameLst>
                                      </p:cBhvr>
                                      <p:to>
                                        <p:strVal val="visible"/>
                                      </p:to>
                                    </p:set>
                                    <p:anim calcmode="lin" valueType="num">
                                      <p:cBhvr additive="base">
                                        <p:cTn id="49" dur="500" fill="hold"/>
                                        <p:tgtEl>
                                          <p:spTgt spid="20498"/>
                                        </p:tgtEl>
                                        <p:attrNameLst>
                                          <p:attrName>ppt_x</p:attrName>
                                        </p:attrNameLst>
                                      </p:cBhvr>
                                      <p:tavLst>
                                        <p:tav tm="0">
                                          <p:val>
                                            <p:strVal val="#ppt_x"/>
                                          </p:val>
                                        </p:tav>
                                        <p:tav tm="100000">
                                          <p:val>
                                            <p:strVal val="#ppt_x"/>
                                          </p:val>
                                        </p:tav>
                                      </p:tavLst>
                                    </p:anim>
                                    <p:anim calcmode="lin" valueType="num">
                                      <p:cBhvr additive="base">
                                        <p:cTn id="50" dur="500" fill="hold"/>
                                        <p:tgtEl>
                                          <p:spTgt spid="2049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0501"/>
                                        </p:tgtEl>
                                        <p:attrNameLst>
                                          <p:attrName>style.visibility</p:attrName>
                                        </p:attrNameLst>
                                      </p:cBhvr>
                                      <p:to>
                                        <p:strVal val="visible"/>
                                      </p:to>
                                    </p:set>
                                    <p:anim calcmode="lin" valueType="num">
                                      <p:cBhvr additive="base">
                                        <p:cTn id="53" dur="500" fill="hold"/>
                                        <p:tgtEl>
                                          <p:spTgt spid="20501"/>
                                        </p:tgtEl>
                                        <p:attrNameLst>
                                          <p:attrName>ppt_x</p:attrName>
                                        </p:attrNameLst>
                                      </p:cBhvr>
                                      <p:tavLst>
                                        <p:tav tm="0">
                                          <p:val>
                                            <p:strVal val="#ppt_x"/>
                                          </p:val>
                                        </p:tav>
                                        <p:tav tm="100000">
                                          <p:val>
                                            <p:strVal val="#ppt_x"/>
                                          </p:val>
                                        </p:tav>
                                      </p:tavLst>
                                    </p:anim>
                                    <p:anim calcmode="lin" valueType="num">
                                      <p:cBhvr additive="base">
                                        <p:cTn id="54" dur="500" fill="hold"/>
                                        <p:tgtEl>
                                          <p:spTgt spid="2050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additive="base">
                                        <p:cTn id="59" dur="500" fill="hold"/>
                                        <p:tgtEl>
                                          <p:spTgt spid="8"/>
                                        </p:tgtEl>
                                        <p:attrNameLst>
                                          <p:attrName>ppt_x</p:attrName>
                                        </p:attrNameLst>
                                      </p:cBhvr>
                                      <p:tavLst>
                                        <p:tav tm="0">
                                          <p:val>
                                            <p:strVal val="#ppt_x"/>
                                          </p:val>
                                        </p:tav>
                                        <p:tav tm="100000">
                                          <p:val>
                                            <p:strVal val="#ppt_x"/>
                                          </p:val>
                                        </p:tav>
                                      </p:tavLst>
                                    </p:anim>
                                    <p:anim calcmode="lin" valueType="num">
                                      <p:cBhvr additive="base">
                                        <p:cTn id="60" dur="500" fill="hold"/>
                                        <p:tgtEl>
                                          <p:spTgt spid="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0488"/>
                                        </p:tgtEl>
                                        <p:attrNameLst>
                                          <p:attrName>style.visibility</p:attrName>
                                        </p:attrNameLst>
                                      </p:cBhvr>
                                      <p:to>
                                        <p:strVal val="visible"/>
                                      </p:to>
                                    </p:set>
                                    <p:anim calcmode="lin" valueType="num">
                                      <p:cBhvr additive="base">
                                        <p:cTn id="63" dur="500" fill="hold"/>
                                        <p:tgtEl>
                                          <p:spTgt spid="20488"/>
                                        </p:tgtEl>
                                        <p:attrNameLst>
                                          <p:attrName>ppt_x</p:attrName>
                                        </p:attrNameLst>
                                      </p:cBhvr>
                                      <p:tavLst>
                                        <p:tav tm="0">
                                          <p:val>
                                            <p:strVal val="#ppt_x"/>
                                          </p:val>
                                        </p:tav>
                                        <p:tav tm="100000">
                                          <p:val>
                                            <p:strVal val="#ppt_x"/>
                                          </p:val>
                                        </p:tav>
                                      </p:tavLst>
                                    </p:anim>
                                    <p:anim calcmode="lin" valueType="num">
                                      <p:cBhvr additive="base">
                                        <p:cTn id="64" dur="500" fill="hold"/>
                                        <p:tgtEl>
                                          <p:spTgt spid="2048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additive="base">
                                        <p:cTn id="71" dur="500" fill="hold"/>
                                        <p:tgtEl>
                                          <p:spTgt spid="17"/>
                                        </p:tgtEl>
                                        <p:attrNameLst>
                                          <p:attrName>ppt_x</p:attrName>
                                        </p:attrNameLst>
                                      </p:cBhvr>
                                      <p:tavLst>
                                        <p:tav tm="0">
                                          <p:val>
                                            <p:strVal val="#ppt_x"/>
                                          </p:val>
                                        </p:tav>
                                        <p:tav tm="100000">
                                          <p:val>
                                            <p:strVal val="#ppt_x"/>
                                          </p:val>
                                        </p:tav>
                                      </p:tavLst>
                                    </p:anim>
                                    <p:anim calcmode="lin" valueType="num">
                                      <p:cBhvr additive="base">
                                        <p:cTn id="72" dur="500" fill="hold"/>
                                        <p:tgtEl>
                                          <p:spTgt spid="1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0499"/>
                                        </p:tgtEl>
                                        <p:attrNameLst>
                                          <p:attrName>style.visibility</p:attrName>
                                        </p:attrNameLst>
                                      </p:cBhvr>
                                      <p:to>
                                        <p:strVal val="visible"/>
                                      </p:to>
                                    </p:set>
                                    <p:anim calcmode="lin" valueType="num">
                                      <p:cBhvr additive="base">
                                        <p:cTn id="75" dur="500" fill="hold"/>
                                        <p:tgtEl>
                                          <p:spTgt spid="20499"/>
                                        </p:tgtEl>
                                        <p:attrNameLst>
                                          <p:attrName>ppt_x</p:attrName>
                                        </p:attrNameLst>
                                      </p:cBhvr>
                                      <p:tavLst>
                                        <p:tav tm="0">
                                          <p:val>
                                            <p:strVal val="#ppt_x"/>
                                          </p:val>
                                        </p:tav>
                                        <p:tav tm="100000">
                                          <p:val>
                                            <p:strVal val="#ppt_x"/>
                                          </p:val>
                                        </p:tav>
                                      </p:tavLst>
                                    </p:anim>
                                    <p:anim calcmode="lin" valueType="num">
                                      <p:cBhvr additive="base">
                                        <p:cTn id="76" dur="500" fill="hold"/>
                                        <p:tgtEl>
                                          <p:spTgt spid="2049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0502"/>
                                        </p:tgtEl>
                                        <p:attrNameLst>
                                          <p:attrName>style.visibility</p:attrName>
                                        </p:attrNameLst>
                                      </p:cBhvr>
                                      <p:to>
                                        <p:strVal val="visible"/>
                                      </p:to>
                                    </p:set>
                                    <p:anim calcmode="lin" valueType="num">
                                      <p:cBhvr additive="base">
                                        <p:cTn id="79" dur="500" fill="hold"/>
                                        <p:tgtEl>
                                          <p:spTgt spid="20502"/>
                                        </p:tgtEl>
                                        <p:attrNameLst>
                                          <p:attrName>ppt_x</p:attrName>
                                        </p:attrNameLst>
                                      </p:cBhvr>
                                      <p:tavLst>
                                        <p:tav tm="0">
                                          <p:val>
                                            <p:strVal val="#ppt_x"/>
                                          </p:val>
                                        </p:tav>
                                        <p:tav tm="100000">
                                          <p:val>
                                            <p:strVal val="#ppt_x"/>
                                          </p:val>
                                        </p:tav>
                                      </p:tavLst>
                                    </p:anim>
                                    <p:anim calcmode="lin" valueType="num">
                                      <p:cBhvr additive="base">
                                        <p:cTn id="80" dur="500" fill="hold"/>
                                        <p:tgtEl>
                                          <p:spTgt spid="205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486" grpId="0" animBg="1"/>
      <p:bldP spid="8" grpId="0" animBg="1"/>
      <p:bldP spid="20488" grpId="0" animBg="1"/>
      <p:bldP spid="10" grpId="0" animBg="1"/>
      <p:bldP spid="20490" grpId="0" animBg="1"/>
      <p:bldP spid="12" grpId="0" animBg="1"/>
      <p:bldP spid="14" grpId="0" animBg="1"/>
      <p:bldP spid="16" grpId="0" animBg="1"/>
      <p:bldP spid="20497" grpId="0"/>
      <p:bldP spid="20498" grpId="0"/>
      <p:bldP spid="20499" grpId="0"/>
      <p:bldP spid="20500" grpId="0"/>
      <p:bldP spid="20501" grpId="0"/>
      <p:bldP spid="2050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15913"/>
            <a:ext cx="77724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eaLnBrk="1" hangingPunct="1"/>
            <a:r>
              <a:rPr lang="en-US" altLang="zh-CN" dirty="0" smtClean="0">
                <a:latin typeface="黑体" panose="02010609060101010101" pitchFamily="49" charset="-122"/>
                <a:ea typeface="黑体" panose="02010609060101010101" pitchFamily="49" charset="-122"/>
              </a:rPr>
              <a:t>V</a:t>
            </a:r>
            <a:r>
              <a:rPr lang="zh-CN" altLang="en-US" dirty="0" smtClean="0">
                <a:latin typeface="华文隶书" panose="02010800040101010101" pitchFamily="2" charset="-122"/>
                <a:ea typeface="华文隶书" panose="02010800040101010101" pitchFamily="2" charset="-122"/>
              </a:rPr>
              <a:t>模型</a:t>
            </a:r>
            <a:endParaRPr lang="zh-CN" altLang="en-US" dirty="0" smtClean="0">
              <a:latin typeface="华文隶书" panose="02010800040101010101" pitchFamily="2" charset="-122"/>
              <a:ea typeface="华文隶书" panose="02010800040101010101" pitchFamily="2" charset="-122"/>
            </a:endParaRPr>
          </a:p>
        </p:txBody>
      </p:sp>
      <p:sp>
        <p:nvSpPr>
          <p:cNvPr id="28675" name="页脚占位符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r>
              <a:rPr kumimoji="1" lang="en-US" altLang="zh-CN" sz="1400" smtClean="0">
                <a:latin typeface="Arial Narrow" panose="020B0606020202030204" pitchFamily="34" charset="0"/>
                <a:ea typeface="宋体" panose="02010600030101010101" pitchFamily="2" charset="-122"/>
              </a:rPr>
              <a:t> chapter__1</a:t>
            </a:r>
            <a:endParaRPr kumimoji="1" lang="en-US" altLang="zh-CN" sz="1400" smtClean="0">
              <a:latin typeface="Arial Narrow" panose="020B0606020202030204" pitchFamily="34" charset="0"/>
              <a:ea typeface="宋体" panose="02010600030101010101" pitchFamily="2" charset="-122"/>
            </a:endParaRPr>
          </a:p>
        </p:txBody>
      </p:sp>
      <p:sp>
        <p:nvSpPr>
          <p:cNvPr id="22532" name="灯片编号占位符 4"/>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normAutofit fontScale="85000" lnSpcReduction="20000"/>
          </a:bodyPr>
          <a:lstStyle>
            <a:lvl1pPr eaLnBrk="0" hangingPunct="0">
              <a:defRPr kumimoji="1" sz="4800">
                <a:solidFill>
                  <a:schemeClr val="tx1"/>
                </a:solidFill>
                <a:latin typeface="Arial Narrow" panose="020B0606020202030204" pitchFamily="34" charset="0"/>
                <a:ea typeface="宋体" panose="02010600030101010101" pitchFamily="2" charset="-122"/>
              </a:defRPr>
            </a:lvl1pPr>
            <a:lvl2pPr marL="742950" indent="-285750" eaLnBrk="0" hangingPunct="0">
              <a:defRPr kumimoji="1" sz="4800">
                <a:solidFill>
                  <a:schemeClr val="tx1"/>
                </a:solidFill>
                <a:latin typeface="Arial Narrow" panose="020B0606020202030204" pitchFamily="34" charset="0"/>
                <a:ea typeface="宋体" panose="02010600030101010101" pitchFamily="2" charset="-122"/>
              </a:defRPr>
            </a:lvl2pPr>
            <a:lvl3pPr marL="1143000" indent="-228600" eaLnBrk="0" hangingPunct="0">
              <a:defRPr kumimoji="1" sz="4800">
                <a:solidFill>
                  <a:schemeClr val="tx1"/>
                </a:solidFill>
                <a:latin typeface="Arial Narrow" panose="020B0606020202030204" pitchFamily="34" charset="0"/>
                <a:ea typeface="宋体" panose="02010600030101010101" pitchFamily="2" charset="-122"/>
              </a:defRPr>
            </a:lvl3pPr>
            <a:lvl4pPr marL="1600200" indent="-228600" eaLnBrk="0" hangingPunct="0">
              <a:defRPr kumimoji="1" sz="4800">
                <a:solidFill>
                  <a:schemeClr val="tx1"/>
                </a:solidFill>
                <a:latin typeface="Arial Narrow" panose="020B0606020202030204" pitchFamily="34" charset="0"/>
                <a:ea typeface="宋体" panose="02010600030101010101" pitchFamily="2" charset="-122"/>
              </a:defRPr>
            </a:lvl4pPr>
            <a:lvl5pPr marL="2057400" indent="-228600" eaLnBrk="0" hangingPunct="0">
              <a:defRPr kumimoji="1" sz="48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48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48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48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4800">
                <a:solidFill>
                  <a:schemeClr val="tx1"/>
                </a:solidFill>
                <a:latin typeface="Arial Narrow" panose="020B0606020202030204" pitchFamily="34" charset="0"/>
                <a:ea typeface="宋体" panose="02010600030101010101" pitchFamily="2" charset="-122"/>
              </a:defRPr>
            </a:lvl9pPr>
          </a:lstStyle>
          <a:p>
            <a:pPr eaLnBrk="1" hangingPunct="1">
              <a:defRPr/>
            </a:pPr>
            <a:fld id="{4B73C7C0-7AAA-4B32-A52F-90BE98D8B200}" type="slidenum">
              <a:rPr lang="en-US" altLang="zh-CN" sz="1400" smtClean="0"/>
            </a:fld>
            <a:endParaRPr lang="en-US" altLang="zh-CN" sz="1400" smtClean="0"/>
          </a:p>
        </p:txBody>
      </p:sp>
      <p:sp>
        <p:nvSpPr>
          <p:cNvPr id="28677" name="Rectangle 3"/>
          <p:cNvSpPr>
            <a:spLocks noChangeArrowheads="1"/>
          </p:cNvSpPr>
          <p:nvPr/>
        </p:nvSpPr>
        <p:spPr bwMode="auto">
          <a:xfrm>
            <a:off x="2619375" y="1676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4800"/>
          </a:p>
        </p:txBody>
      </p:sp>
      <p:pic>
        <p:nvPicPr>
          <p:cNvPr id="2867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447800"/>
            <a:ext cx="7924800" cy="528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Text Box 5"/>
          <p:cNvSpPr txBox="1">
            <a:spLocks noChangeArrowheads="1"/>
          </p:cNvSpPr>
          <p:nvPr/>
        </p:nvSpPr>
        <p:spPr bwMode="auto">
          <a:xfrm>
            <a:off x="6096000" y="1828800"/>
            <a:ext cx="1752600" cy="519113"/>
          </a:xfrm>
          <a:prstGeom prst="rect">
            <a:avLst/>
          </a:prstGeom>
          <a:solidFill>
            <a:schemeClr val="tx2"/>
          </a:solidFill>
          <a:ln>
            <a:noFill/>
          </a:ln>
          <a:effectLst/>
          <a:extLs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spcBef>
                <a:spcPct val="50000"/>
              </a:spcBef>
            </a:pPr>
            <a:r>
              <a:rPr lang="zh-CN" altLang="en-US" sz="2800">
                <a:latin typeface="Arial Narrow" panose="020B0606020202030204" pitchFamily="34" charset="0"/>
                <a:ea typeface="宋体" panose="02010600030101010101" pitchFamily="2" charset="-122"/>
              </a:rPr>
              <a:t>接收测试</a:t>
            </a:r>
            <a:endParaRPr lang="zh-CN" altLang="en-US" sz="2800">
              <a:latin typeface="Arial Narrow" panose="020B0606020202030204" pitchFamily="34" charset="0"/>
              <a:ea typeface="宋体" panose="02010600030101010101" pitchFamily="2" charset="-122"/>
            </a:endParaRPr>
          </a:p>
        </p:txBody>
      </p:sp>
      <p:sp>
        <p:nvSpPr>
          <p:cNvPr id="28680" name="Text Box 6"/>
          <p:cNvSpPr txBox="1">
            <a:spLocks noChangeArrowheads="1"/>
          </p:cNvSpPr>
          <p:nvPr/>
        </p:nvSpPr>
        <p:spPr bwMode="auto">
          <a:xfrm>
            <a:off x="5181600" y="3810000"/>
            <a:ext cx="1752600" cy="519113"/>
          </a:xfrm>
          <a:prstGeom prst="rect">
            <a:avLst/>
          </a:prstGeom>
          <a:solidFill>
            <a:schemeClr val="tx2"/>
          </a:solidFill>
          <a:ln>
            <a:noFill/>
          </a:ln>
          <a:effectLst/>
          <a:extLs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spcBef>
                <a:spcPct val="50000"/>
              </a:spcBef>
            </a:pPr>
            <a:r>
              <a:rPr lang="zh-CN" altLang="en-US" sz="2800">
                <a:latin typeface="Arial Narrow" panose="020B0606020202030204" pitchFamily="34" charset="0"/>
                <a:ea typeface="宋体" panose="02010600030101010101" pitchFamily="2" charset="-122"/>
              </a:rPr>
              <a:t>集成测试</a:t>
            </a:r>
            <a:endParaRPr lang="zh-CN" altLang="en-US" sz="2800">
              <a:latin typeface="Arial Narrow" panose="020B0606020202030204" pitchFamily="34" charset="0"/>
              <a:ea typeface="宋体" panose="02010600030101010101" pitchFamily="2" charset="-122"/>
            </a:endParaRPr>
          </a:p>
        </p:txBody>
      </p:sp>
      <p:sp>
        <p:nvSpPr>
          <p:cNvPr id="28681" name="Text Box 7"/>
          <p:cNvSpPr txBox="1">
            <a:spLocks noChangeArrowheads="1"/>
          </p:cNvSpPr>
          <p:nvPr/>
        </p:nvSpPr>
        <p:spPr bwMode="auto">
          <a:xfrm>
            <a:off x="5638800" y="2819400"/>
            <a:ext cx="1752600" cy="519113"/>
          </a:xfrm>
          <a:prstGeom prst="rect">
            <a:avLst/>
          </a:prstGeom>
          <a:solidFill>
            <a:schemeClr val="tx2"/>
          </a:solidFill>
          <a:ln>
            <a:noFill/>
          </a:ln>
          <a:effectLst/>
          <a:extLs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spcBef>
                <a:spcPct val="50000"/>
              </a:spcBef>
            </a:pPr>
            <a:r>
              <a:rPr lang="zh-CN" altLang="en-US" sz="2800">
                <a:latin typeface="Arial Narrow" panose="020B0606020202030204" pitchFamily="34" charset="0"/>
                <a:ea typeface="宋体" panose="02010600030101010101" pitchFamily="2" charset="-122"/>
              </a:rPr>
              <a:t>系统测试</a:t>
            </a:r>
            <a:endParaRPr lang="zh-CN" altLang="en-US" sz="2800">
              <a:latin typeface="Arial Narrow" panose="020B0606020202030204" pitchFamily="34" charset="0"/>
              <a:ea typeface="宋体" panose="02010600030101010101" pitchFamily="2" charset="-122"/>
            </a:endParaRPr>
          </a:p>
        </p:txBody>
      </p:sp>
      <p:sp>
        <p:nvSpPr>
          <p:cNvPr id="28682" name="Text Box 8"/>
          <p:cNvSpPr txBox="1">
            <a:spLocks noChangeArrowheads="1"/>
          </p:cNvSpPr>
          <p:nvPr/>
        </p:nvSpPr>
        <p:spPr bwMode="auto">
          <a:xfrm>
            <a:off x="685800" y="1752600"/>
            <a:ext cx="1905000" cy="604838"/>
          </a:xfrm>
          <a:prstGeom prst="rect">
            <a:avLst/>
          </a:prstGeom>
          <a:solidFill>
            <a:schemeClr val="tx2"/>
          </a:solidFill>
          <a:ln w="254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spcBef>
                <a:spcPct val="50000"/>
              </a:spcBef>
            </a:pPr>
            <a:r>
              <a:rPr lang="zh-CN" altLang="en-US" sz="3200">
                <a:latin typeface="Arial Narrow" panose="020B0606020202030204" pitchFamily="34" charset="0"/>
                <a:ea typeface="宋体" panose="02010600030101010101" pitchFamily="2" charset="-122"/>
              </a:rPr>
              <a:t>用户需求</a:t>
            </a:r>
            <a:endParaRPr lang="zh-CN" altLang="en-US" sz="3200">
              <a:latin typeface="Arial Narrow" panose="020B0606020202030204" pitchFamily="34" charset="0"/>
              <a:ea typeface="宋体" panose="02010600030101010101" pitchFamily="2" charset="-122"/>
            </a:endParaRPr>
          </a:p>
        </p:txBody>
      </p:sp>
      <p:sp>
        <p:nvSpPr>
          <p:cNvPr id="28683" name="Text Box 9"/>
          <p:cNvSpPr txBox="1">
            <a:spLocks noChangeArrowheads="1"/>
          </p:cNvSpPr>
          <p:nvPr/>
        </p:nvSpPr>
        <p:spPr bwMode="auto">
          <a:xfrm>
            <a:off x="1066800" y="2743200"/>
            <a:ext cx="1905000" cy="604838"/>
          </a:xfrm>
          <a:prstGeom prst="rect">
            <a:avLst/>
          </a:prstGeom>
          <a:solidFill>
            <a:schemeClr val="tx2"/>
          </a:solidFill>
          <a:ln w="254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spcBef>
                <a:spcPct val="50000"/>
              </a:spcBef>
            </a:pPr>
            <a:r>
              <a:rPr lang="zh-CN" altLang="en-US" sz="3200">
                <a:latin typeface="Arial Narrow" panose="020B0606020202030204" pitchFamily="34" charset="0"/>
                <a:ea typeface="宋体" panose="02010600030101010101" pitchFamily="2" charset="-122"/>
              </a:rPr>
              <a:t>需求分析</a:t>
            </a:r>
            <a:endParaRPr lang="zh-CN" altLang="en-US" sz="3200">
              <a:latin typeface="Arial Narrow" panose="020B0606020202030204" pitchFamily="34" charset="0"/>
              <a:ea typeface="宋体" panose="02010600030101010101" pitchFamily="2" charset="-122"/>
            </a:endParaRPr>
          </a:p>
        </p:txBody>
      </p:sp>
      <p:sp>
        <p:nvSpPr>
          <p:cNvPr id="28684" name="Text Box 10"/>
          <p:cNvSpPr txBox="1">
            <a:spLocks noChangeArrowheads="1"/>
          </p:cNvSpPr>
          <p:nvPr/>
        </p:nvSpPr>
        <p:spPr bwMode="auto">
          <a:xfrm>
            <a:off x="1524000" y="3810000"/>
            <a:ext cx="1905000" cy="604838"/>
          </a:xfrm>
          <a:prstGeom prst="rect">
            <a:avLst/>
          </a:prstGeom>
          <a:solidFill>
            <a:schemeClr val="tx2"/>
          </a:solidFill>
          <a:ln w="254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spcBef>
                <a:spcPct val="50000"/>
              </a:spcBef>
            </a:pPr>
            <a:r>
              <a:rPr lang="zh-CN" altLang="en-US" sz="3200">
                <a:latin typeface="Arial Narrow" panose="020B0606020202030204" pitchFamily="34" charset="0"/>
                <a:ea typeface="宋体" panose="02010600030101010101" pitchFamily="2" charset="-122"/>
              </a:rPr>
              <a:t>总体设计</a:t>
            </a:r>
            <a:endParaRPr lang="zh-CN" altLang="en-US" sz="3200">
              <a:latin typeface="Arial Narrow" panose="020B0606020202030204" pitchFamily="34" charset="0"/>
              <a:ea typeface="宋体" panose="02010600030101010101" pitchFamily="2" charset="-122"/>
            </a:endParaRPr>
          </a:p>
        </p:txBody>
      </p:sp>
      <p:sp>
        <p:nvSpPr>
          <p:cNvPr id="28685" name="Text Box 11"/>
          <p:cNvSpPr txBox="1">
            <a:spLocks noChangeArrowheads="1"/>
          </p:cNvSpPr>
          <p:nvPr/>
        </p:nvSpPr>
        <p:spPr bwMode="auto">
          <a:xfrm>
            <a:off x="1981200" y="4800600"/>
            <a:ext cx="1905000" cy="604838"/>
          </a:xfrm>
          <a:prstGeom prst="rect">
            <a:avLst/>
          </a:prstGeom>
          <a:solidFill>
            <a:schemeClr val="tx2"/>
          </a:solidFill>
          <a:ln w="254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spcBef>
                <a:spcPct val="50000"/>
              </a:spcBef>
            </a:pPr>
            <a:r>
              <a:rPr lang="zh-CN" altLang="en-US" sz="3200">
                <a:latin typeface="Arial Narrow" panose="020B0606020202030204" pitchFamily="34" charset="0"/>
                <a:ea typeface="宋体" panose="02010600030101010101" pitchFamily="2" charset="-122"/>
              </a:rPr>
              <a:t>详细设计</a:t>
            </a:r>
            <a:endParaRPr lang="zh-CN" altLang="en-US" sz="3200">
              <a:latin typeface="Arial Narrow" panose="020B0606020202030204" pitchFamily="34" charset="0"/>
              <a:ea typeface="宋体" panose="02010600030101010101" pitchFamily="2" charset="-122"/>
            </a:endParaRPr>
          </a:p>
        </p:txBody>
      </p:sp>
      <p:sp>
        <p:nvSpPr>
          <p:cNvPr id="28686" name="Text Box 12"/>
          <p:cNvSpPr txBox="1">
            <a:spLocks noChangeArrowheads="1"/>
          </p:cNvSpPr>
          <p:nvPr/>
        </p:nvSpPr>
        <p:spPr bwMode="auto">
          <a:xfrm>
            <a:off x="3276600" y="5791200"/>
            <a:ext cx="2286000" cy="604838"/>
          </a:xfrm>
          <a:prstGeom prst="rect">
            <a:avLst/>
          </a:prstGeom>
          <a:solidFill>
            <a:schemeClr val="tx2"/>
          </a:solidFill>
          <a:ln w="25400">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spcBef>
                <a:spcPct val="50000"/>
              </a:spcBef>
            </a:pPr>
            <a:r>
              <a:rPr lang="zh-CN" altLang="en-US" sz="3200">
                <a:latin typeface="Arial Narrow" panose="020B0606020202030204" pitchFamily="34" charset="0"/>
                <a:ea typeface="宋体" panose="02010600030101010101" pitchFamily="2" charset="-122"/>
              </a:rPr>
              <a:t>编码和调试</a:t>
            </a:r>
            <a:endParaRPr lang="zh-CN" altLang="en-US" sz="3200">
              <a:latin typeface="Arial Narrow" panose="020B0606020202030204" pitchFamily="34" charset="0"/>
              <a:ea typeface="宋体" panose="02010600030101010101" pitchFamily="2" charset="-122"/>
            </a:endParaRPr>
          </a:p>
        </p:txBody>
      </p:sp>
      <p:sp>
        <p:nvSpPr>
          <p:cNvPr id="28687" name="Text Box 13"/>
          <p:cNvSpPr txBox="1">
            <a:spLocks noChangeArrowheads="1"/>
          </p:cNvSpPr>
          <p:nvPr/>
        </p:nvSpPr>
        <p:spPr bwMode="auto">
          <a:xfrm>
            <a:off x="5181600" y="3810000"/>
            <a:ext cx="1752600" cy="519113"/>
          </a:xfrm>
          <a:prstGeom prst="rect">
            <a:avLst/>
          </a:prstGeom>
          <a:solidFill>
            <a:schemeClr val="tx2"/>
          </a:solidFill>
          <a:ln>
            <a:noFill/>
          </a:ln>
          <a:effectLst/>
          <a:extLs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spcBef>
                <a:spcPct val="50000"/>
              </a:spcBef>
            </a:pPr>
            <a:r>
              <a:rPr lang="zh-CN" altLang="en-US" sz="2800">
                <a:latin typeface="Arial Narrow" panose="020B0606020202030204" pitchFamily="34" charset="0"/>
                <a:ea typeface="宋体" panose="02010600030101010101" pitchFamily="2" charset="-122"/>
              </a:rPr>
              <a:t>集成测试</a:t>
            </a:r>
            <a:endParaRPr lang="zh-CN" altLang="en-US" sz="2800">
              <a:latin typeface="Arial Narrow" panose="020B0606020202030204" pitchFamily="34" charset="0"/>
              <a:ea typeface="宋体" panose="02010600030101010101" pitchFamily="2" charset="-122"/>
            </a:endParaRPr>
          </a:p>
        </p:txBody>
      </p:sp>
      <p:sp>
        <p:nvSpPr>
          <p:cNvPr id="28688" name="Text Box 14"/>
          <p:cNvSpPr txBox="1">
            <a:spLocks noChangeArrowheads="1"/>
          </p:cNvSpPr>
          <p:nvPr/>
        </p:nvSpPr>
        <p:spPr bwMode="auto">
          <a:xfrm>
            <a:off x="4724400" y="4800600"/>
            <a:ext cx="1752600" cy="519113"/>
          </a:xfrm>
          <a:prstGeom prst="rect">
            <a:avLst/>
          </a:prstGeom>
          <a:solidFill>
            <a:schemeClr val="tx2"/>
          </a:solidFill>
          <a:ln>
            <a:noFill/>
          </a:ln>
          <a:effectLst/>
          <a:extLs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spcBef>
                <a:spcPct val="50000"/>
              </a:spcBef>
            </a:pPr>
            <a:r>
              <a:rPr lang="zh-CN" altLang="en-US" sz="2800">
                <a:latin typeface="Arial Narrow" panose="020B0606020202030204" pitchFamily="34" charset="0"/>
                <a:ea typeface="宋体" panose="02010600030101010101" pitchFamily="2" charset="-122"/>
              </a:rPr>
              <a:t>单元测试</a:t>
            </a:r>
            <a:endParaRPr lang="zh-CN" altLang="en-US" sz="2800">
              <a:latin typeface="Arial Narrow" panose="020B0606020202030204" pitchFamily="34" charset="0"/>
              <a:ea typeface="宋体" panose="02010600030101010101" pitchFamily="2" charset="-122"/>
            </a:endParaRPr>
          </a:p>
        </p:txBody>
      </p:sp>
      <p:cxnSp>
        <p:nvCxnSpPr>
          <p:cNvPr id="3" name="直接箭头连接符 2"/>
          <p:cNvCxnSpPr/>
          <p:nvPr/>
        </p:nvCxnSpPr>
        <p:spPr>
          <a:xfrm>
            <a:off x="1066800" y="2055813"/>
            <a:ext cx="3000375" cy="40386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4724400" y="2347913"/>
            <a:ext cx="2667000" cy="3602037"/>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advTm="21966"/>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250825" y="188913"/>
            <a:ext cx="8153400" cy="990600"/>
          </a:xfrm>
        </p:spPr>
        <p:txBody>
          <a:bodyPr/>
          <a:lstStyle/>
          <a:p>
            <a:pPr eaLnBrk="1" hangingPunct="1"/>
            <a:r>
              <a:rPr lang="zh-CN" altLang="en-US" smtClean="0">
                <a:latin typeface="华文隶书" panose="02010800040101010101" pitchFamily="2" charset="-122"/>
                <a:ea typeface="华文隶书" panose="02010800040101010101" pitchFamily="2" charset="-122"/>
              </a:rPr>
              <a:t>适合</a:t>
            </a:r>
            <a:r>
              <a:rPr lang="en-US" altLang="zh-CN" smtClean="0">
                <a:latin typeface="华文隶书" panose="02010800040101010101" pitchFamily="2" charset="-122"/>
                <a:ea typeface="华文隶书" panose="02010800040101010101" pitchFamily="2" charset="-122"/>
              </a:rPr>
              <a:t>V</a:t>
            </a:r>
            <a:r>
              <a:rPr lang="zh-CN" altLang="en-US" smtClean="0">
                <a:latin typeface="华文隶书" panose="02010800040101010101" pitchFamily="2" charset="-122"/>
                <a:ea typeface="华文隶书" panose="02010800040101010101" pitchFamily="2" charset="-122"/>
              </a:rPr>
              <a:t>模型的项目特征</a:t>
            </a:r>
            <a:endParaRPr lang="zh-CN" altLang="en-US" smtClean="0"/>
          </a:p>
        </p:txBody>
      </p:sp>
      <p:sp>
        <p:nvSpPr>
          <p:cNvPr id="29699" name="页脚占位符 3"/>
          <p:cNvSpPr>
            <a:spLocks noGrp="1"/>
          </p:cNvSpPr>
          <p:nvPr>
            <p:ph type="ftr" sz="quarter" idx="11"/>
          </p:nvPr>
        </p:nvSpPr>
        <p:spPr bwMode="auto">
          <a:xfrm>
            <a:off x="1916113" y="6237288"/>
            <a:ext cx="54213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ctr"/>
            <a:r>
              <a:rPr lang="en-US" altLang="zh-CN" sz="1400" smtClean="0">
                <a:solidFill>
                  <a:schemeClr val="tx2"/>
                </a:solidFill>
                <a:latin typeface="Arial Narrow" panose="020B0606020202030204" pitchFamily="34" charset="0"/>
                <a:ea typeface="宋体" panose="02010600030101010101" pitchFamily="2" charset="-122"/>
              </a:rPr>
              <a:t> chapter__3</a:t>
            </a:r>
            <a:endParaRPr lang="en-US" altLang="zh-CN" sz="1400" smtClean="0">
              <a:solidFill>
                <a:schemeClr val="tx2"/>
              </a:solidFill>
              <a:latin typeface="Arial Narrow" panose="020B0606020202030204" pitchFamily="34" charset="0"/>
              <a:ea typeface="宋体" panose="02010600030101010101" pitchFamily="2" charset="-122"/>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648E45D8-2A58-40E8-98BB-6F0CEF04329E}" type="slidenum">
              <a:rPr lang="en-US" altLang="zh-CN" smtClean="0"/>
            </a:fld>
            <a:endParaRPr lang="en-US" altLang="zh-CN"/>
          </a:p>
        </p:txBody>
      </p:sp>
      <p:sp>
        <p:nvSpPr>
          <p:cNvPr id="6" name="AutoShape 7"/>
          <p:cNvSpPr>
            <a:spLocks noChangeArrowheads="1"/>
          </p:cNvSpPr>
          <p:nvPr/>
        </p:nvSpPr>
        <p:spPr bwMode="gray">
          <a:xfrm>
            <a:off x="1357313" y="3184525"/>
            <a:ext cx="7391400" cy="1304925"/>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a:noFill/>
          </a:ln>
          <a:effectLst/>
          <a:extLst>
            <a:ext uri="{91240B29-F687-4F45-9708-019B960494DF}">
              <a14:hiddenLine xmlns:a14="http://schemas.microsoft.com/office/drawing/2010/main" w="6350">
                <a:solidFill>
                  <a:schemeClr val="tx1"/>
                </a:solidFill>
                <a:prstDash val="sysDot"/>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9702" name="AutoShape 8"/>
          <p:cNvSpPr>
            <a:spLocks noChangeArrowheads="1"/>
          </p:cNvSpPr>
          <p:nvPr/>
        </p:nvSpPr>
        <p:spPr bwMode="gray">
          <a:xfrm>
            <a:off x="2236788" y="3630613"/>
            <a:ext cx="509587" cy="344487"/>
          </a:xfrm>
          <a:prstGeom prst="rightArrow">
            <a:avLst>
              <a:gd name="adj1" fmla="val 50000"/>
              <a:gd name="adj2" fmla="val 45508"/>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sp>
        <p:nvSpPr>
          <p:cNvPr id="8" name="AutoShape 9"/>
          <p:cNvSpPr>
            <a:spLocks noChangeArrowheads="1"/>
          </p:cNvSpPr>
          <p:nvPr/>
        </p:nvSpPr>
        <p:spPr bwMode="ltGray">
          <a:xfrm>
            <a:off x="1395413" y="4706938"/>
            <a:ext cx="7343775" cy="1314450"/>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a:noFill/>
          </a:ln>
          <a:effectLst/>
          <a:extLst>
            <a:ext uri="{91240B29-F687-4F45-9708-019B960494DF}">
              <a14:hiddenLine xmlns:a14="http://schemas.microsoft.com/office/drawing/2010/main" w="6350">
                <a:solidFill>
                  <a:schemeClr val="tx1"/>
                </a:solidFill>
                <a:prstDash val="sysDot"/>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9704" name="AutoShape 10"/>
          <p:cNvSpPr>
            <a:spLocks noChangeArrowheads="1"/>
          </p:cNvSpPr>
          <p:nvPr/>
        </p:nvSpPr>
        <p:spPr bwMode="gray">
          <a:xfrm>
            <a:off x="2209800" y="5172075"/>
            <a:ext cx="509588" cy="347663"/>
          </a:xfrm>
          <a:prstGeom prst="rightArrow">
            <a:avLst>
              <a:gd name="adj1" fmla="val 50000"/>
              <a:gd name="adj2" fmla="val 45092"/>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sp>
        <p:nvSpPr>
          <p:cNvPr id="10" name="AutoShape 11"/>
          <p:cNvSpPr>
            <a:spLocks noChangeArrowheads="1"/>
          </p:cNvSpPr>
          <p:nvPr/>
        </p:nvSpPr>
        <p:spPr bwMode="gray">
          <a:xfrm>
            <a:off x="1357313" y="1689100"/>
            <a:ext cx="7391400" cy="1304925"/>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a:noFill/>
          </a:ln>
          <a:effectLst/>
          <a:extLst>
            <a:ext uri="{91240B29-F687-4F45-9708-019B960494DF}">
              <a14:hiddenLine xmlns:a14="http://schemas.microsoft.com/office/drawing/2010/main" w="6350">
                <a:solidFill>
                  <a:schemeClr val="tx1"/>
                </a:solidFill>
                <a:prstDash val="sysDot"/>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9706" name="AutoShape 12"/>
          <p:cNvSpPr>
            <a:spLocks noChangeArrowheads="1"/>
          </p:cNvSpPr>
          <p:nvPr/>
        </p:nvSpPr>
        <p:spPr bwMode="gray">
          <a:xfrm>
            <a:off x="2217738" y="2135188"/>
            <a:ext cx="509587" cy="344487"/>
          </a:xfrm>
          <a:prstGeom prst="rightArrow">
            <a:avLst>
              <a:gd name="adj1" fmla="val 50000"/>
              <a:gd name="adj2" fmla="val 45508"/>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sp>
        <p:nvSpPr>
          <p:cNvPr id="12" name="AutoShape 13"/>
          <p:cNvSpPr>
            <a:spLocks noChangeArrowheads="1"/>
          </p:cNvSpPr>
          <p:nvPr/>
        </p:nvSpPr>
        <p:spPr bwMode="gray">
          <a:xfrm>
            <a:off x="774700" y="1673225"/>
            <a:ext cx="1462088" cy="12985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pPr>
              <a:defRPr/>
            </a:pPr>
            <a:endParaRPr lang="zh-CN" altLang="en-US"/>
          </a:p>
        </p:txBody>
      </p:sp>
      <p:sp>
        <p:nvSpPr>
          <p:cNvPr id="13" name="Freeform 14"/>
          <p:cNvSpPr/>
          <p:nvPr/>
        </p:nvSpPr>
        <p:spPr bwMode="gray">
          <a:xfrm>
            <a:off x="838200" y="1738313"/>
            <a:ext cx="1098550" cy="649287"/>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zh-CN" altLang="en-US"/>
          </a:p>
        </p:txBody>
      </p:sp>
      <p:sp>
        <p:nvSpPr>
          <p:cNvPr id="14" name="AutoShape 15"/>
          <p:cNvSpPr>
            <a:spLocks noChangeArrowheads="1"/>
          </p:cNvSpPr>
          <p:nvPr/>
        </p:nvSpPr>
        <p:spPr bwMode="gray">
          <a:xfrm>
            <a:off x="787400" y="3175000"/>
            <a:ext cx="1449388" cy="1298575"/>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pPr>
              <a:defRPr/>
            </a:pPr>
            <a:endParaRPr lang="zh-CN" altLang="en-US"/>
          </a:p>
        </p:txBody>
      </p:sp>
      <p:sp>
        <p:nvSpPr>
          <p:cNvPr id="15" name="Freeform 16"/>
          <p:cNvSpPr/>
          <p:nvPr/>
        </p:nvSpPr>
        <p:spPr bwMode="gray">
          <a:xfrm>
            <a:off x="841375" y="3240088"/>
            <a:ext cx="1098550" cy="649287"/>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zh-CN" altLang="en-US"/>
          </a:p>
        </p:txBody>
      </p:sp>
      <p:sp>
        <p:nvSpPr>
          <p:cNvPr id="16" name="AutoShape 17"/>
          <p:cNvSpPr>
            <a:spLocks noChangeArrowheads="1"/>
          </p:cNvSpPr>
          <p:nvPr/>
        </p:nvSpPr>
        <p:spPr bwMode="gray">
          <a:xfrm>
            <a:off x="768350" y="4697413"/>
            <a:ext cx="1468438" cy="1298575"/>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pPr>
              <a:defRPr/>
            </a:pPr>
            <a:endParaRPr lang="zh-CN" altLang="en-US"/>
          </a:p>
        </p:txBody>
      </p:sp>
      <p:sp>
        <p:nvSpPr>
          <p:cNvPr id="17" name="Freeform 18"/>
          <p:cNvSpPr/>
          <p:nvPr/>
        </p:nvSpPr>
        <p:spPr bwMode="gray">
          <a:xfrm>
            <a:off x="822325" y="4752975"/>
            <a:ext cx="1098550" cy="649288"/>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zh-CN" altLang="en-US"/>
          </a:p>
        </p:txBody>
      </p:sp>
      <p:sp>
        <p:nvSpPr>
          <p:cNvPr id="29713" name="Text Box 20"/>
          <p:cNvSpPr txBox="1">
            <a:spLocks noChangeArrowheads="1"/>
          </p:cNvSpPr>
          <p:nvPr/>
        </p:nvSpPr>
        <p:spPr bwMode="black">
          <a:xfrm>
            <a:off x="2917825" y="2049463"/>
            <a:ext cx="5326063"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eaLnBrk="0" hangingPunct="0"/>
            <a:r>
              <a:rPr lang="zh-CN" altLang="en-US" sz="2800" b="1">
                <a:latin typeface="黑体" panose="02010609060101010101" pitchFamily="49" charset="-122"/>
                <a:ea typeface="黑体" panose="02010609060101010101" pitchFamily="49" charset="-122"/>
              </a:rPr>
              <a:t>很明确</a:t>
            </a:r>
            <a:endParaRPr lang="en-US" altLang="zh-CN" sz="2800" b="1">
              <a:solidFill>
                <a:srgbClr val="000000"/>
              </a:solidFill>
              <a:latin typeface="Arial Narrow" panose="020B0606020202030204" pitchFamily="34" charset="0"/>
              <a:ea typeface="宋体" panose="02010600030101010101" pitchFamily="2" charset="-122"/>
            </a:endParaRPr>
          </a:p>
        </p:txBody>
      </p:sp>
      <p:sp>
        <p:nvSpPr>
          <p:cNvPr id="29714" name="Text Box 21"/>
          <p:cNvSpPr txBox="1">
            <a:spLocks noChangeArrowheads="1"/>
          </p:cNvSpPr>
          <p:nvPr/>
        </p:nvSpPr>
        <p:spPr bwMode="black">
          <a:xfrm>
            <a:off x="3011488" y="3532188"/>
            <a:ext cx="40386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eaLnBrk="0" hangingPunct="0"/>
            <a:r>
              <a:rPr lang="zh-CN" altLang="en-US" sz="2800" b="1">
                <a:latin typeface="黑体" panose="02010609060101010101" pitchFamily="49" charset="-122"/>
                <a:ea typeface="黑体" panose="02010609060101010101" pitchFamily="49" charset="-122"/>
              </a:rPr>
              <a:t>很明确</a:t>
            </a:r>
            <a:endParaRPr lang="en-US" altLang="zh-CN" sz="2800" b="1">
              <a:solidFill>
                <a:srgbClr val="000000"/>
              </a:solidFill>
              <a:latin typeface="Arial Narrow" panose="020B0606020202030204" pitchFamily="34" charset="0"/>
              <a:ea typeface="宋体" panose="02010600030101010101" pitchFamily="2" charset="-122"/>
            </a:endParaRPr>
          </a:p>
        </p:txBody>
      </p:sp>
      <p:sp>
        <p:nvSpPr>
          <p:cNvPr id="29715" name="Text Box 22"/>
          <p:cNvSpPr txBox="1">
            <a:spLocks noChangeArrowheads="1"/>
          </p:cNvSpPr>
          <p:nvPr/>
        </p:nvSpPr>
        <p:spPr bwMode="black">
          <a:xfrm>
            <a:off x="3043238" y="5076825"/>
            <a:ext cx="5200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r>
              <a:rPr lang="zh-CN" altLang="en-US" sz="2800" b="1">
                <a:latin typeface="黑体" panose="02010609060101010101" pitchFamily="49" charset="-122"/>
                <a:ea typeface="黑体" panose="02010609060101010101" pitchFamily="49" charset="-122"/>
              </a:rPr>
              <a:t>系统性能、安全等有严格要求等</a:t>
            </a:r>
            <a:endParaRPr lang="zh-CN" altLang="en-US" sz="2800" b="1">
              <a:latin typeface="黑体" panose="02010609060101010101" pitchFamily="49" charset="-122"/>
              <a:ea typeface="黑体" panose="02010609060101010101" pitchFamily="49" charset="-122"/>
            </a:endParaRPr>
          </a:p>
        </p:txBody>
      </p:sp>
      <p:sp>
        <p:nvSpPr>
          <p:cNvPr id="29716" name="Text Box 24"/>
          <p:cNvSpPr txBox="1">
            <a:spLocks noChangeArrowheads="1"/>
          </p:cNvSpPr>
          <p:nvPr/>
        </p:nvSpPr>
        <p:spPr bwMode="white">
          <a:xfrm>
            <a:off x="714375" y="2079625"/>
            <a:ext cx="1522413" cy="461963"/>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E6A177"/>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ctr">
              <a:spcBef>
                <a:spcPct val="50000"/>
              </a:spcBef>
            </a:pPr>
            <a:r>
              <a:rPr lang="en-US" altLang="zh-CN" sz="2400" b="1">
                <a:solidFill>
                  <a:srgbClr val="FEFFFF"/>
                </a:solidFill>
                <a:latin typeface="Arial Narrow" panose="020B0606020202030204" pitchFamily="34" charset="0"/>
                <a:ea typeface="宋体" panose="02010600030101010101" pitchFamily="2" charset="-122"/>
              </a:rPr>
              <a:t> </a:t>
            </a:r>
            <a:r>
              <a:rPr lang="zh-CN" altLang="en-US" sz="2400" b="1">
                <a:solidFill>
                  <a:srgbClr val="FEFFFF"/>
                </a:solidFill>
                <a:latin typeface="Arial Narrow" panose="020B0606020202030204" pitchFamily="34" charset="0"/>
                <a:ea typeface="宋体" panose="02010600030101010101" pitchFamily="2" charset="-122"/>
              </a:rPr>
              <a:t>需求</a:t>
            </a:r>
            <a:endParaRPr lang="en-US" altLang="zh-CN" sz="2400" b="1">
              <a:solidFill>
                <a:srgbClr val="FEFFFF"/>
              </a:solidFill>
              <a:latin typeface="Arial Narrow" panose="020B0606020202030204" pitchFamily="34" charset="0"/>
              <a:ea typeface="宋体" panose="02010600030101010101" pitchFamily="2" charset="-122"/>
            </a:endParaRPr>
          </a:p>
        </p:txBody>
      </p:sp>
      <p:sp>
        <p:nvSpPr>
          <p:cNvPr id="29717" name="Text Box 25"/>
          <p:cNvSpPr txBox="1">
            <a:spLocks noChangeArrowheads="1"/>
          </p:cNvSpPr>
          <p:nvPr/>
        </p:nvSpPr>
        <p:spPr bwMode="white">
          <a:xfrm>
            <a:off x="755650" y="3592513"/>
            <a:ext cx="1454150" cy="46196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E6A177"/>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ctr">
              <a:spcBef>
                <a:spcPct val="50000"/>
              </a:spcBef>
            </a:pPr>
            <a:r>
              <a:rPr lang="zh-CN" altLang="en-US" sz="2400" b="1">
                <a:solidFill>
                  <a:srgbClr val="FEFFFF"/>
                </a:solidFill>
                <a:latin typeface="Arial Narrow" panose="020B0606020202030204" pitchFamily="34" charset="0"/>
                <a:ea typeface="宋体" panose="02010600030101010101" pitchFamily="2" charset="-122"/>
              </a:rPr>
              <a:t>方案</a:t>
            </a:r>
            <a:endParaRPr lang="en-US" altLang="zh-CN" sz="2400" b="1">
              <a:solidFill>
                <a:srgbClr val="FEFFFF"/>
              </a:solidFill>
              <a:latin typeface="Arial Narrow" panose="020B0606020202030204" pitchFamily="34" charset="0"/>
              <a:ea typeface="宋体" panose="02010600030101010101" pitchFamily="2" charset="-122"/>
            </a:endParaRPr>
          </a:p>
        </p:txBody>
      </p:sp>
      <p:sp>
        <p:nvSpPr>
          <p:cNvPr id="29718" name="Text Box 26"/>
          <p:cNvSpPr txBox="1">
            <a:spLocks noChangeArrowheads="1"/>
          </p:cNvSpPr>
          <p:nvPr/>
        </p:nvSpPr>
        <p:spPr bwMode="white">
          <a:xfrm>
            <a:off x="684213" y="5172075"/>
            <a:ext cx="1525587" cy="461963"/>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E6A177"/>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ctr">
              <a:spcBef>
                <a:spcPct val="50000"/>
              </a:spcBef>
            </a:pPr>
            <a:r>
              <a:rPr lang="en-US" altLang="zh-CN" sz="2400" b="1">
                <a:solidFill>
                  <a:srgbClr val="FEFFFF"/>
                </a:solidFill>
                <a:latin typeface="Arial Narrow" panose="020B0606020202030204" pitchFamily="34" charset="0"/>
                <a:ea typeface="宋体" panose="02010600030101010101" pitchFamily="2" charset="-122"/>
              </a:rPr>
              <a:t> </a:t>
            </a:r>
            <a:r>
              <a:rPr lang="zh-CN" altLang="en-US" sz="2400" b="1">
                <a:solidFill>
                  <a:srgbClr val="FEFFFF"/>
                </a:solidFill>
                <a:latin typeface="Arial Narrow" panose="020B0606020202030204" pitchFamily="34" charset="0"/>
                <a:ea typeface="宋体" panose="02010600030101010101" pitchFamily="2" charset="-122"/>
              </a:rPr>
              <a:t>类似项目</a:t>
            </a:r>
            <a:endParaRPr lang="en-US" altLang="zh-CN" sz="2400" b="1">
              <a:solidFill>
                <a:srgbClr val="FEFFFF"/>
              </a:solidFill>
              <a:latin typeface="Arial Narrow" panose="020B0606020202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快速原型</a:t>
            </a:r>
            <a:r>
              <a:rPr lang="zh-CN" altLang="en-US" dirty="0" smtClean="0">
                <a:latin typeface="华文隶书" panose="02010800040101010101" pitchFamily="2" charset="-122"/>
                <a:ea typeface="华文隶书" panose="02010800040101010101" pitchFamily="2" charset="-122"/>
              </a:rPr>
              <a:t>模型</a:t>
            </a:r>
            <a:endParaRPr lang="zh-CN" altLang="en-US" dirty="0"/>
          </a:p>
        </p:txBody>
      </p:sp>
      <p:sp>
        <p:nvSpPr>
          <p:cNvPr id="3" name="内容占位符 2"/>
          <p:cNvSpPr>
            <a:spLocks noGrp="1"/>
          </p:cNvSpPr>
          <p:nvPr>
            <p:ph sz="quarter" idx="1"/>
          </p:nvPr>
        </p:nvSpPr>
        <p:spPr>
          <a:xfrm>
            <a:off x="107504" y="1600200"/>
            <a:ext cx="8658544" cy="4495800"/>
          </a:xfrm>
        </p:spPr>
        <p:txBody>
          <a:bodyPr/>
          <a:lstStyle/>
          <a:p>
            <a:pPr marL="0" indent="0" eaLnBrk="1" hangingPunct="1">
              <a:lnSpc>
                <a:spcPct val="140000"/>
              </a:lnSpc>
              <a:buNone/>
            </a:pPr>
            <a:r>
              <a:rPr lang="zh-CN" altLang="en-US" sz="2800" b="1" dirty="0">
                <a:solidFill>
                  <a:srgbClr val="000000"/>
                </a:solidFill>
              </a:rPr>
              <a:t>认识事物是一个反复的过程。</a:t>
            </a:r>
            <a:endParaRPr lang="en-US" altLang="zh-CN" sz="2800" b="1" dirty="0">
              <a:solidFill>
                <a:srgbClr val="000000"/>
              </a:solidFill>
            </a:endParaRPr>
          </a:p>
          <a:p>
            <a:pPr marL="0" indent="0" eaLnBrk="1" hangingPunct="1">
              <a:lnSpc>
                <a:spcPct val="140000"/>
              </a:lnSpc>
              <a:buNone/>
            </a:pPr>
            <a:r>
              <a:rPr lang="zh-CN" altLang="en-US" sz="2800" b="1" dirty="0">
                <a:solidFill>
                  <a:srgbClr val="000000"/>
                </a:solidFill>
              </a:rPr>
              <a:t>思想</a:t>
            </a:r>
            <a:r>
              <a:rPr lang="en-US" altLang="zh-CN" sz="2800" b="1" dirty="0">
                <a:solidFill>
                  <a:srgbClr val="000000"/>
                </a:solidFill>
              </a:rPr>
              <a:t>:</a:t>
            </a:r>
            <a:r>
              <a:rPr lang="zh-CN" altLang="en-US" sz="2800" b="1" dirty="0">
                <a:solidFill>
                  <a:srgbClr val="000000"/>
                </a:solidFill>
              </a:rPr>
              <a:t>第一步是</a:t>
            </a:r>
            <a:r>
              <a:rPr lang="zh-CN" altLang="en-US" sz="2800" b="1" dirty="0">
                <a:gradFill>
                  <a:gsLst>
                    <a:gs pos="0">
                      <a:srgbClr val="012D86"/>
                    </a:gs>
                    <a:gs pos="100000">
                      <a:srgbClr val="0E2557"/>
                    </a:gs>
                  </a:gsLst>
                  <a:lin scaled="0"/>
                </a:gradFill>
              </a:rPr>
              <a:t>快速的建立一个能反应用户主要需求的原型系统</a:t>
            </a:r>
            <a:r>
              <a:rPr lang="zh-CN" altLang="en-US" sz="2800" b="1" dirty="0">
                <a:solidFill>
                  <a:srgbClr val="000000"/>
                </a:solidFill>
              </a:rPr>
              <a:t>，让用户在计算机上试用它，通过实践来了解目标系统的概貌。通常，用户试用原型系统之后会提出许多修改意见，开发人员按照用户的意见快速地修改原型系统，然后再次请用户试用</a:t>
            </a:r>
            <a:r>
              <a:rPr lang="en-US" altLang="zh-CN" sz="2800" b="1" dirty="0">
                <a:solidFill>
                  <a:srgbClr val="000000"/>
                </a:solidFill>
              </a:rPr>
              <a:t>……</a:t>
            </a:r>
            <a:r>
              <a:rPr lang="zh-CN" altLang="en-US" sz="2800" b="1" dirty="0">
                <a:solidFill>
                  <a:srgbClr val="000000"/>
                </a:solidFill>
              </a:rPr>
              <a:t>，一旦用户认为这个原型系统确实能够做他们所需要的工作，开发人员便</a:t>
            </a:r>
            <a:r>
              <a:rPr lang="zh-CN" altLang="en-US" sz="2800" b="1" dirty="0">
                <a:solidFill>
                  <a:srgbClr val="0000FF"/>
                </a:solidFill>
              </a:rPr>
              <a:t>根据此书写规格说明文档</a:t>
            </a:r>
            <a:r>
              <a:rPr lang="zh-CN" altLang="en-US" sz="2800" b="1" dirty="0">
                <a:solidFill>
                  <a:srgbClr val="000000"/>
                </a:solidFill>
              </a:rPr>
              <a:t>。</a:t>
            </a:r>
            <a:endParaRPr lang="en-US" altLang="zh-CN" sz="2800" b="1" dirty="0">
              <a:solidFill>
                <a:srgbClr val="000000"/>
              </a:solidFill>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快速原型</a:t>
            </a:r>
            <a:r>
              <a:rPr lang="zh-CN" altLang="en-US" dirty="0" smtClean="0">
                <a:latin typeface="华文隶书" panose="02010800040101010101" pitchFamily="2" charset="-122"/>
                <a:ea typeface="华文隶书" panose="02010800040101010101" pitchFamily="2" charset="-122"/>
              </a:rPr>
              <a:t>模型</a:t>
            </a:r>
            <a:endParaRPr lang="zh-CN" altLang="en-US" dirty="0"/>
          </a:p>
        </p:txBody>
      </p:sp>
      <p:sp>
        <p:nvSpPr>
          <p:cNvPr id="3" name="内容占位符 2"/>
          <p:cNvSpPr>
            <a:spLocks noGrp="1"/>
          </p:cNvSpPr>
          <p:nvPr>
            <p:ph sz="quarter" idx="1"/>
          </p:nvPr>
        </p:nvSpPr>
        <p:spPr/>
        <p:txBody>
          <a:bodyPr/>
          <a:lstStyle/>
          <a:p>
            <a:pPr marL="0" indent="0" eaLnBrk="1" hangingPunct="1">
              <a:lnSpc>
                <a:spcPct val="140000"/>
              </a:lnSpc>
              <a:buNone/>
              <a:defRPr/>
            </a:pPr>
            <a:r>
              <a:rPr lang="zh-CN" altLang="en-US" sz="3600" b="1" dirty="0">
                <a:solidFill>
                  <a:srgbClr val="000000"/>
                </a:solidFill>
              </a:rPr>
              <a:t>步骤：</a:t>
            </a:r>
            <a:endParaRPr lang="en-US" altLang="zh-CN" sz="3600" b="1" dirty="0">
              <a:solidFill>
                <a:srgbClr val="000000"/>
              </a:solidFill>
            </a:endParaRPr>
          </a:p>
          <a:p>
            <a:pPr marL="0" indent="0" eaLnBrk="1" hangingPunct="1">
              <a:lnSpc>
                <a:spcPct val="140000"/>
              </a:lnSpc>
              <a:buNone/>
              <a:defRPr/>
            </a:pPr>
            <a:r>
              <a:rPr lang="en-US" altLang="zh-CN" sz="3200" b="1" dirty="0">
                <a:solidFill>
                  <a:srgbClr val="000000"/>
                </a:solidFill>
              </a:rPr>
              <a:t>(1)</a:t>
            </a:r>
            <a:r>
              <a:rPr lang="zh-CN" altLang="en-US" sz="3200" b="1" dirty="0">
                <a:solidFill>
                  <a:srgbClr val="000000"/>
                </a:solidFill>
              </a:rPr>
              <a:t>获取用户需求（使用快速原型法），描述规格说明书</a:t>
            </a:r>
            <a:endParaRPr lang="en-US" altLang="zh-CN" sz="3200" b="1" dirty="0">
              <a:solidFill>
                <a:srgbClr val="000000"/>
              </a:solidFill>
            </a:endParaRPr>
          </a:p>
          <a:p>
            <a:pPr eaLnBrk="1" hangingPunct="1">
              <a:lnSpc>
                <a:spcPct val="140000"/>
              </a:lnSpc>
              <a:buNone/>
              <a:defRPr/>
            </a:pPr>
            <a:r>
              <a:rPr lang="en-US" altLang="zh-CN" sz="3200" b="1" dirty="0"/>
              <a:t>(2)</a:t>
            </a:r>
            <a:r>
              <a:rPr lang="zh-CN" altLang="en-US" sz="3200" b="1" dirty="0"/>
              <a:t>根据规格说明书开发维护软件</a:t>
            </a:r>
            <a:endParaRPr lang="zh-CN" altLang="en-US" sz="3200" b="1" dirty="0"/>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快速原型</a:t>
            </a:r>
            <a:r>
              <a:rPr lang="zh-CN" altLang="en-US" dirty="0" smtClean="0">
                <a:latin typeface="华文隶书" panose="02010800040101010101" pitchFamily="2" charset="-122"/>
                <a:ea typeface="华文隶书" panose="02010800040101010101" pitchFamily="2" charset="-122"/>
              </a:rPr>
              <a:t>模型</a:t>
            </a:r>
            <a:endParaRPr lang="zh-CN" altLang="en-US" dirty="0"/>
          </a:p>
        </p:txBody>
      </p:sp>
      <p:sp>
        <p:nvSpPr>
          <p:cNvPr id="3" name="内容占位符 2"/>
          <p:cNvSpPr>
            <a:spLocks noGrp="1"/>
          </p:cNvSpPr>
          <p:nvPr>
            <p:ph sz="quarter" idx="1"/>
          </p:nvPr>
        </p:nvSpPr>
        <p:spPr/>
        <p:txBody>
          <a:bodyPr/>
          <a:lstStyle/>
          <a:p>
            <a:pPr marL="0" indent="0" eaLnBrk="1" hangingPunct="1">
              <a:lnSpc>
                <a:spcPct val="140000"/>
              </a:lnSpc>
              <a:buNone/>
            </a:pPr>
            <a:r>
              <a:rPr lang="en-US" altLang="zh-CN" sz="3200" b="1" dirty="0">
                <a:solidFill>
                  <a:srgbClr val="000000"/>
                </a:solidFill>
              </a:rPr>
              <a:t>(1)</a:t>
            </a:r>
            <a:r>
              <a:rPr lang="zh-CN" altLang="en-US" sz="3200" b="1" dirty="0">
                <a:solidFill>
                  <a:srgbClr val="000000"/>
                </a:solidFill>
              </a:rPr>
              <a:t>获取用户需求，描述规格说明书</a:t>
            </a:r>
            <a:endParaRPr lang="zh-CN" altLang="en-US" sz="3200" b="1" dirty="0">
              <a:solidFill>
                <a:srgbClr val="000000"/>
              </a:solidFill>
            </a:endParaRPr>
          </a:p>
          <a:p>
            <a:pPr marL="0" indent="0" eaLnBrk="1" hangingPunct="1">
              <a:lnSpc>
                <a:spcPct val="140000"/>
              </a:lnSpc>
              <a:buNone/>
            </a:pPr>
            <a:r>
              <a:rPr lang="zh-CN" altLang="en-US" sz="3200" b="1" dirty="0"/>
              <a:t>      使用</a:t>
            </a:r>
            <a:r>
              <a:rPr lang="zh-CN" altLang="en-US" sz="3200" b="1" dirty="0">
                <a:solidFill>
                  <a:srgbClr val="0000FF"/>
                </a:solidFill>
              </a:rPr>
              <a:t>原型（样本）思想</a:t>
            </a:r>
            <a:r>
              <a:rPr lang="zh-CN" altLang="en-US" sz="3200" b="1" dirty="0"/>
              <a:t>获取用户需求。</a:t>
            </a:r>
            <a:endParaRPr lang="zh-CN" altLang="en-US" sz="3200" b="1" dirty="0"/>
          </a:p>
          <a:p>
            <a:pPr marL="0" indent="0" eaLnBrk="1" hangingPunct="1">
              <a:lnSpc>
                <a:spcPct val="140000"/>
              </a:lnSpc>
            </a:pPr>
            <a:r>
              <a:rPr lang="zh-CN" altLang="en-US" sz="3200" b="1" dirty="0"/>
              <a:t>原型也可能是公司现有的一个</a:t>
            </a:r>
            <a:r>
              <a:rPr lang="zh-CN" altLang="en-US" sz="3200" b="1" dirty="0">
                <a:solidFill>
                  <a:srgbClr val="0000FF"/>
                </a:solidFill>
              </a:rPr>
              <a:t>类似软件</a:t>
            </a:r>
            <a:r>
              <a:rPr lang="zh-CN" altLang="en-US" sz="3200" b="1" dirty="0"/>
              <a:t>，或只是</a:t>
            </a:r>
            <a:r>
              <a:rPr lang="zh-CN" altLang="en-US" sz="3200" b="1" dirty="0">
                <a:solidFill>
                  <a:srgbClr val="0000FF"/>
                </a:solidFill>
              </a:rPr>
              <a:t>界面</a:t>
            </a:r>
            <a:r>
              <a:rPr lang="zh-CN" altLang="en-US" sz="3200" b="1" dirty="0"/>
              <a:t>，或只是</a:t>
            </a:r>
            <a:r>
              <a:rPr lang="zh-CN" altLang="en-US" sz="3200" b="1" dirty="0">
                <a:solidFill>
                  <a:srgbClr val="0000FF"/>
                </a:solidFill>
              </a:rPr>
              <a:t>文档</a:t>
            </a:r>
            <a:r>
              <a:rPr lang="zh-CN" altLang="en-US" sz="3200" b="1" dirty="0">
                <a:solidFill>
                  <a:schemeClr val="tx2"/>
                </a:solidFill>
              </a:rPr>
              <a:t>。</a:t>
            </a:r>
            <a:r>
              <a:rPr lang="zh-CN" altLang="en-US" sz="3200" b="1" dirty="0"/>
              <a:t>可能是最终产品能完成的功能的一个</a:t>
            </a:r>
            <a:r>
              <a:rPr lang="zh-CN" altLang="en-US" sz="3200" b="1" dirty="0">
                <a:solidFill>
                  <a:srgbClr val="0000FF"/>
                </a:solidFill>
              </a:rPr>
              <a:t>子集。</a:t>
            </a:r>
            <a:endParaRPr lang="zh-CN" altLang="en-US" sz="3200" b="1" dirty="0">
              <a:solidFill>
                <a:srgbClr val="0000FF"/>
              </a:solidFill>
            </a:endParaRPr>
          </a:p>
          <a:p>
            <a:pPr marL="0" indent="0" eaLnBrk="1" hangingPunct="1">
              <a:lnSpc>
                <a:spcPct val="140000"/>
              </a:lnSpc>
            </a:pPr>
            <a:r>
              <a:rPr lang="zh-CN" altLang="en-US" sz="3200" b="1" dirty="0"/>
              <a:t>一旦原型完全符合用户需求，开发人员根据其写说明书。</a:t>
            </a:r>
            <a:endParaRPr lang="zh-CN" altLang="en-US" sz="3200" b="1" dirty="0"/>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快速原型</a:t>
            </a:r>
            <a:r>
              <a:rPr lang="zh-CN" altLang="en-US" dirty="0" smtClean="0">
                <a:latin typeface="华文隶书" panose="02010800040101010101" pitchFamily="2" charset="-122"/>
                <a:ea typeface="华文隶书" panose="02010800040101010101" pitchFamily="2" charset="-122"/>
              </a:rPr>
              <a:t>模型</a:t>
            </a:r>
            <a:endParaRPr lang="zh-CN" altLang="en-US" dirty="0"/>
          </a:p>
        </p:txBody>
      </p:sp>
      <p:sp>
        <p:nvSpPr>
          <p:cNvPr id="3" name="内容占位符 2"/>
          <p:cNvSpPr>
            <a:spLocks noGrp="1"/>
          </p:cNvSpPr>
          <p:nvPr>
            <p:ph sz="quarter" idx="1"/>
          </p:nvPr>
        </p:nvSpPr>
        <p:spPr>
          <a:xfrm>
            <a:off x="612775" y="1600200"/>
            <a:ext cx="7721600" cy="4495800"/>
          </a:xfrm>
        </p:spPr>
        <p:txBody>
          <a:bodyPr/>
          <a:lstStyle/>
          <a:p>
            <a:pPr eaLnBrk="1" hangingPunct="1">
              <a:lnSpc>
                <a:spcPct val="140000"/>
              </a:lnSpc>
              <a:buNone/>
            </a:pPr>
            <a:r>
              <a:rPr lang="en-US" altLang="zh-CN" sz="3200" b="1" dirty="0">
                <a:solidFill>
                  <a:srgbClr val="0000FF"/>
                </a:solidFill>
              </a:rPr>
              <a:t>(2)</a:t>
            </a:r>
            <a:r>
              <a:rPr lang="zh-CN" altLang="en-US" sz="3200" b="1" dirty="0">
                <a:solidFill>
                  <a:srgbClr val="0000FF"/>
                </a:solidFill>
              </a:rPr>
              <a:t>根据规格说明书开发维护软件</a:t>
            </a:r>
            <a:endParaRPr lang="zh-CN" altLang="en-US" sz="3200" b="1" dirty="0">
              <a:solidFill>
                <a:srgbClr val="0000FF"/>
              </a:solidFill>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2500" lnSpcReduction="20000"/>
          </a:bodyPr>
          <a:lstStyle/>
          <a:p>
            <a:pPr>
              <a:defRPr/>
            </a:pPr>
            <a:fld id="{1B67B5D6-BA6A-4615-8B31-EA3ABAA02FD0}" type="slidenum">
              <a:rPr lang="en-US" altLang="zh-CN" smtClean="0"/>
            </a:fld>
            <a:endParaRPr lang="en-US" altLang="zh-CN"/>
          </a:p>
        </p:txBody>
      </p:sp>
      <p:sp>
        <p:nvSpPr>
          <p:cNvPr id="45058" name="Rectangle 4"/>
          <p:cNvSpPr>
            <a:spLocks noChangeArrowheads="1"/>
          </p:cNvSpPr>
          <p:nvPr/>
        </p:nvSpPr>
        <p:spPr bwMode="auto">
          <a:xfrm>
            <a:off x="1928794" y="6286520"/>
            <a:ext cx="3979863" cy="360362"/>
          </a:xfrm>
          <a:prstGeom prst="rect">
            <a:avLst/>
          </a:prstGeom>
          <a:noFill/>
          <a:ln w="9525">
            <a:noFill/>
            <a:miter lim="800000"/>
          </a:ln>
        </p:spPr>
        <p:txBody>
          <a:bodyPr/>
          <a:lstStyle/>
          <a:p>
            <a:pPr marL="287655" indent="-6350" algn="ctr">
              <a:lnSpc>
                <a:spcPct val="90000"/>
              </a:lnSpc>
              <a:spcBef>
                <a:spcPct val="20000"/>
              </a:spcBef>
              <a:buClr>
                <a:schemeClr val="accent1"/>
              </a:buClr>
              <a:buSzPct val="65000"/>
              <a:buFont typeface="Wingdings" panose="05000000000000000000" pitchFamily="2" charset="2"/>
              <a:buNone/>
            </a:pPr>
            <a:r>
              <a:rPr lang="zh-CN" altLang="en-US" b="1" dirty="0"/>
              <a:t>快速原型模型</a:t>
            </a:r>
            <a:endParaRPr lang="zh-CN" altLang="en-US" b="1" dirty="0"/>
          </a:p>
        </p:txBody>
      </p:sp>
      <p:grpSp>
        <p:nvGrpSpPr>
          <p:cNvPr id="9" name="组合 8"/>
          <p:cNvGrpSpPr/>
          <p:nvPr/>
        </p:nvGrpSpPr>
        <p:grpSpPr>
          <a:xfrm>
            <a:off x="1642745" y="2143125"/>
            <a:ext cx="6920865" cy="4076065"/>
            <a:chOff x="2587" y="3375"/>
            <a:chExt cx="10899" cy="6419"/>
          </a:xfrm>
        </p:grpSpPr>
        <p:pic>
          <p:nvPicPr>
            <p:cNvPr id="7" name="Picture 4" descr="原型"/>
            <p:cNvPicPr>
              <a:picLocks noChangeAspect="1" noChangeArrowheads="1"/>
            </p:cNvPicPr>
            <p:nvPr/>
          </p:nvPicPr>
          <p:blipFill>
            <a:blip r:embed="rId1"/>
            <a:srcRect/>
            <a:stretch>
              <a:fillRect/>
            </a:stretch>
          </p:blipFill>
          <p:spPr bwMode="auto">
            <a:xfrm>
              <a:off x="2700" y="3772"/>
              <a:ext cx="10787" cy="6023"/>
            </a:xfrm>
            <a:prstGeom prst="rect">
              <a:avLst/>
            </a:prstGeom>
            <a:noFill/>
            <a:ln w="9525">
              <a:noFill/>
              <a:miter lim="800000"/>
              <a:headEnd/>
              <a:tailEnd/>
            </a:ln>
          </p:spPr>
        </p:pic>
        <p:sp>
          <p:nvSpPr>
            <p:cNvPr id="8" name="椭圆 7"/>
            <p:cNvSpPr/>
            <p:nvPr/>
          </p:nvSpPr>
          <p:spPr>
            <a:xfrm>
              <a:off x="2587" y="3375"/>
              <a:ext cx="10463" cy="4050"/>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快速原型</a:t>
            </a:r>
            <a:r>
              <a:rPr lang="zh-CN" altLang="en-US" dirty="0" smtClean="0">
                <a:latin typeface="华文隶书" panose="02010800040101010101" pitchFamily="2" charset="-122"/>
                <a:ea typeface="华文隶书" panose="02010800040101010101" pitchFamily="2" charset="-122"/>
              </a:rPr>
              <a:t>模型</a:t>
            </a:r>
            <a:endParaRPr lang="zh-CN" altLang="en-US" dirty="0"/>
          </a:p>
        </p:txBody>
      </p:sp>
      <p:sp>
        <p:nvSpPr>
          <p:cNvPr id="3" name="内容占位符 2"/>
          <p:cNvSpPr>
            <a:spLocks noGrp="1"/>
          </p:cNvSpPr>
          <p:nvPr>
            <p:ph sz="quarter" idx="1"/>
          </p:nvPr>
        </p:nvSpPr>
        <p:spPr/>
        <p:txBody>
          <a:bodyPr/>
          <a:lstStyle/>
          <a:p>
            <a:pPr eaLnBrk="1" hangingPunct="1">
              <a:lnSpc>
                <a:spcPct val="120000"/>
              </a:lnSpc>
              <a:buNone/>
            </a:pPr>
            <a:r>
              <a:rPr lang="zh-CN" altLang="en-US" sz="3200" b="1" dirty="0">
                <a:solidFill>
                  <a:srgbClr val="0000FF"/>
                </a:solidFill>
              </a:rPr>
              <a:t>快速原型模型的特点</a:t>
            </a:r>
            <a:r>
              <a:rPr lang="zh-CN" altLang="en-US" sz="3200" b="1" dirty="0">
                <a:solidFill>
                  <a:schemeClr val="tx2"/>
                </a:solidFill>
              </a:rPr>
              <a:t>：</a:t>
            </a:r>
            <a:endParaRPr lang="zh-CN" altLang="en-US" sz="3200" b="1" dirty="0">
              <a:solidFill>
                <a:schemeClr val="tx2"/>
              </a:solidFill>
            </a:endParaRPr>
          </a:p>
          <a:p>
            <a:pPr eaLnBrk="1" hangingPunct="1">
              <a:lnSpc>
                <a:spcPct val="120000"/>
              </a:lnSpc>
            </a:pPr>
            <a:r>
              <a:rPr lang="zh-CN" altLang="en-US" sz="3200" b="1" dirty="0"/>
              <a:t>软件产品的开发基本上是线性顺序进行的。</a:t>
            </a:r>
            <a:endParaRPr lang="zh-CN" altLang="en-US" sz="3200" b="1" dirty="0"/>
          </a:p>
          <a:p>
            <a:pPr eaLnBrk="1" hangingPunct="1">
              <a:lnSpc>
                <a:spcPct val="120000"/>
              </a:lnSpc>
            </a:pPr>
            <a:r>
              <a:rPr lang="zh-CN" altLang="en-US" sz="3200" b="1" dirty="0"/>
              <a:t>快速原型的本质是“</a:t>
            </a:r>
            <a:r>
              <a:rPr lang="zh-CN" altLang="en-US" sz="3200" b="1" dirty="0">
                <a:solidFill>
                  <a:srgbClr val="0000FF"/>
                </a:solidFill>
              </a:rPr>
              <a:t>快速</a:t>
            </a:r>
            <a:r>
              <a:rPr lang="zh-CN" altLang="en-US" sz="3200" b="1" dirty="0"/>
              <a:t>”。应该尽可能快地建造出原型系统，以加速软件开发过程，节约成本。</a:t>
            </a:r>
            <a:endParaRPr lang="zh-CN" altLang="en-US" sz="3200" b="1" dirty="0"/>
          </a:p>
          <a:p>
            <a:pPr eaLnBrk="1" hangingPunct="1">
              <a:lnSpc>
                <a:spcPct val="120000"/>
              </a:lnSpc>
            </a:pPr>
            <a:r>
              <a:rPr lang="zh-CN" altLang="en-US" sz="3200" b="1" dirty="0"/>
              <a:t>在整个开发过程中，用户能看到实物</a:t>
            </a:r>
            <a:r>
              <a:rPr lang="zh-CN" altLang="en-US" sz="3200" dirty="0"/>
              <a:t> 。</a:t>
            </a:r>
            <a:endParaRPr lang="zh-CN" altLang="en-US" sz="3200" b="1"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250825" y="188913"/>
            <a:ext cx="8153400" cy="990600"/>
          </a:xfrm>
        </p:spPr>
        <p:txBody>
          <a:bodyPr/>
          <a:lstStyle/>
          <a:p>
            <a:pPr eaLnBrk="1" hangingPunct="1"/>
            <a:r>
              <a:rPr lang="zh-CN" altLang="en-US" dirty="0" smtClean="0">
                <a:latin typeface="华文隶书" panose="02010800040101010101" pitchFamily="2" charset="-122"/>
                <a:ea typeface="华文隶书" panose="02010800040101010101" pitchFamily="2" charset="-122"/>
              </a:rPr>
              <a:t>适合快速原型模型的项目特征</a:t>
            </a:r>
            <a:endParaRPr lang="zh-CN" altLang="en-US" dirty="0" smtClean="0"/>
          </a:p>
        </p:txBody>
      </p:sp>
      <p:sp>
        <p:nvSpPr>
          <p:cNvPr id="33795" name="页脚占位符 3"/>
          <p:cNvSpPr>
            <a:spLocks noGrp="1"/>
          </p:cNvSpPr>
          <p:nvPr>
            <p:ph type="ftr" sz="quarter" idx="11"/>
          </p:nvPr>
        </p:nvSpPr>
        <p:spPr bwMode="auto">
          <a:xfrm>
            <a:off x="1916113" y="5663248"/>
            <a:ext cx="54213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ctr"/>
            <a:r>
              <a:rPr lang="en-US" altLang="zh-CN" sz="1400" smtClean="0">
                <a:solidFill>
                  <a:schemeClr val="tx2"/>
                </a:solidFill>
                <a:latin typeface="Arial Narrow" panose="020B0606020202030204" pitchFamily="34" charset="0"/>
                <a:ea typeface="宋体" panose="02010600030101010101" pitchFamily="2" charset="-122"/>
              </a:rPr>
              <a:t> chapter__3</a:t>
            </a:r>
            <a:endParaRPr lang="en-US" altLang="zh-CN" sz="1400" smtClean="0">
              <a:solidFill>
                <a:schemeClr val="tx2"/>
              </a:solidFill>
              <a:latin typeface="Arial Narrow" panose="020B0606020202030204" pitchFamily="34" charset="0"/>
              <a:ea typeface="宋体" panose="02010600030101010101" pitchFamily="2" charset="-122"/>
            </a:endParaRPr>
          </a:p>
        </p:txBody>
      </p:sp>
      <p:sp>
        <p:nvSpPr>
          <p:cNvPr id="5" name="灯片编号占位符 4"/>
          <p:cNvSpPr>
            <a:spLocks noGrp="1"/>
          </p:cNvSpPr>
          <p:nvPr>
            <p:ph type="sldNum" sz="quarter" idx="12"/>
          </p:nvPr>
        </p:nvSpPr>
        <p:spPr/>
        <p:txBody>
          <a:bodyPr>
            <a:normAutofit fontScale="82500" lnSpcReduction="20000"/>
          </a:bodyPr>
          <a:lstStyle/>
          <a:p>
            <a:pPr>
              <a:defRPr/>
            </a:pPr>
            <a:fld id="{29A350C6-8AF4-409B-A00A-684FC15858C0}" type="slidenum">
              <a:rPr lang="en-US" altLang="zh-CN" smtClean="0"/>
            </a:fld>
            <a:endParaRPr lang="en-US" altLang="zh-CN"/>
          </a:p>
        </p:txBody>
      </p:sp>
      <p:sp>
        <p:nvSpPr>
          <p:cNvPr id="8" name="AutoShape 9"/>
          <p:cNvSpPr>
            <a:spLocks noChangeArrowheads="1"/>
          </p:cNvSpPr>
          <p:nvPr/>
        </p:nvSpPr>
        <p:spPr bwMode="ltGray">
          <a:xfrm>
            <a:off x="1395413" y="3196273"/>
            <a:ext cx="7343775" cy="1314450"/>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a:noFill/>
          </a:ln>
          <a:effectLst/>
          <a:extLst>
            <a:ext uri="{91240B29-F687-4F45-9708-019B960494DF}">
              <a14:hiddenLine xmlns:a14="http://schemas.microsoft.com/office/drawing/2010/main" w="6350">
                <a:solidFill>
                  <a:schemeClr val="tx1"/>
                </a:solidFill>
                <a:prstDash val="sysDot"/>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7654" name="AutoShape 10"/>
          <p:cNvSpPr>
            <a:spLocks noChangeArrowheads="1"/>
          </p:cNvSpPr>
          <p:nvPr/>
        </p:nvSpPr>
        <p:spPr bwMode="gray">
          <a:xfrm>
            <a:off x="2209800" y="3661410"/>
            <a:ext cx="509588" cy="347663"/>
          </a:xfrm>
          <a:prstGeom prst="rightArrow">
            <a:avLst>
              <a:gd name="adj1" fmla="val 50000"/>
              <a:gd name="adj2" fmla="val 45092"/>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sp>
        <p:nvSpPr>
          <p:cNvPr id="10" name="AutoShape 11"/>
          <p:cNvSpPr>
            <a:spLocks noChangeArrowheads="1"/>
          </p:cNvSpPr>
          <p:nvPr/>
        </p:nvSpPr>
        <p:spPr bwMode="gray">
          <a:xfrm>
            <a:off x="1327150" y="1836738"/>
            <a:ext cx="7391400" cy="1304925"/>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a:noFill/>
          </a:ln>
          <a:effectLst/>
          <a:extLst>
            <a:ext uri="{91240B29-F687-4F45-9708-019B960494DF}">
              <a14:hiddenLine xmlns:a14="http://schemas.microsoft.com/office/drawing/2010/main" w="6350">
                <a:solidFill>
                  <a:schemeClr val="tx1"/>
                </a:solidFill>
                <a:prstDash val="sysDot"/>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7656" name="AutoShape 12"/>
          <p:cNvSpPr>
            <a:spLocks noChangeArrowheads="1"/>
          </p:cNvSpPr>
          <p:nvPr/>
        </p:nvSpPr>
        <p:spPr bwMode="gray">
          <a:xfrm>
            <a:off x="2187575" y="2282825"/>
            <a:ext cx="508000" cy="344488"/>
          </a:xfrm>
          <a:prstGeom prst="rightArrow">
            <a:avLst>
              <a:gd name="adj1" fmla="val 50000"/>
              <a:gd name="adj2" fmla="val 45366"/>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sp>
        <p:nvSpPr>
          <p:cNvPr id="12" name="AutoShape 13"/>
          <p:cNvSpPr>
            <a:spLocks noChangeArrowheads="1"/>
          </p:cNvSpPr>
          <p:nvPr/>
        </p:nvSpPr>
        <p:spPr bwMode="gray">
          <a:xfrm>
            <a:off x="744538" y="1820863"/>
            <a:ext cx="1462087" cy="12985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pPr>
              <a:defRPr/>
            </a:pPr>
            <a:endParaRPr lang="zh-CN" altLang="en-US"/>
          </a:p>
        </p:txBody>
      </p:sp>
      <p:sp>
        <p:nvSpPr>
          <p:cNvPr id="13" name="Freeform 14"/>
          <p:cNvSpPr/>
          <p:nvPr/>
        </p:nvSpPr>
        <p:spPr bwMode="gray">
          <a:xfrm>
            <a:off x="808038" y="1885950"/>
            <a:ext cx="1098550" cy="649288"/>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zh-CN" altLang="en-US"/>
          </a:p>
        </p:txBody>
      </p:sp>
      <p:sp>
        <p:nvSpPr>
          <p:cNvPr id="16" name="AutoShape 17"/>
          <p:cNvSpPr>
            <a:spLocks noChangeArrowheads="1"/>
          </p:cNvSpPr>
          <p:nvPr/>
        </p:nvSpPr>
        <p:spPr bwMode="gray">
          <a:xfrm>
            <a:off x="768350" y="3186748"/>
            <a:ext cx="1468438" cy="1298575"/>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pPr>
              <a:defRPr/>
            </a:pPr>
            <a:endParaRPr lang="zh-CN" altLang="en-US"/>
          </a:p>
        </p:txBody>
      </p:sp>
      <p:sp>
        <p:nvSpPr>
          <p:cNvPr id="17" name="Freeform 18"/>
          <p:cNvSpPr/>
          <p:nvPr/>
        </p:nvSpPr>
        <p:spPr bwMode="gray">
          <a:xfrm>
            <a:off x="822325" y="3242310"/>
            <a:ext cx="1098550" cy="649288"/>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zh-CN" altLang="en-US"/>
          </a:p>
        </p:txBody>
      </p:sp>
      <p:sp>
        <p:nvSpPr>
          <p:cNvPr id="27661" name="Text Box 20"/>
          <p:cNvSpPr txBox="1">
            <a:spLocks noChangeArrowheads="1"/>
          </p:cNvSpPr>
          <p:nvPr/>
        </p:nvSpPr>
        <p:spPr bwMode="black">
          <a:xfrm>
            <a:off x="2917825" y="2195513"/>
            <a:ext cx="53260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eaLnBrk="0" hangingPunct="0"/>
            <a:r>
              <a:rPr lang="zh-CN" altLang="en-US" sz="2800" b="1">
                <a:latin typeface="黑体" panose="02010609060101010101" pitchFamily="49" charset="-122"/>
                <a:ea typeface="黑体" panose="02010609060101010101" pitchFamily="49" charset="-122"/>
              </a:rPr>
              <a:t>不明确</a:t>
            </a:r>
            <a:endParaRPr lang="en-US" altLang="zh-CN" sz="2800" b="1">
              <a:latin typeface="黑体" panose="02010609060101010101" pitchFamily="49" charset="-122"/>
              <a:ea typeface="黑体" panose="02010609060101010101" pitchFamily="49" charset="-122"/>
            </a:endParaRPr>
          </a:p>
        </p:txBody>
      </p:sp>
      <p:sp>
        <p:nvSpPr>
          <p:cNvPr id="27662" name="Text Box 22"/>
          <p:cNvSpPr txBox="1">
            <a:spLocks noChangeArrowheads="1"/>
          </p:cNvSpPr>
          <p:nvPr/>
        </p:nvSpPr>
        <p:spPr bwMode="black">
          <a:xfrm>
            <a:off x="3043238" y="3567748"/>
            <a:ext cx="520065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r>
              <a:rPr lang="zh-CN" altLang="en-US" sz="2800" b="1">
                <a:latin typeface="黑体" panose="02010609060101010101" pitchFamily="49" charset="-122"/>
                <a:ea typeface="黑体" panose="02010609060101010101" pitchFamily="49" charset="-122"/>
              </a:rPr>
              <a:t>减少项目需求的不确定性</a:t>
            </a:r>
            <a:endParaRPr lang="zh-CN" altLang="en-US" sz="2800" b="1">
              <a:latin typeface="黑体" panose="02010609060101010101" pitchFamily="49" charset="-122"/>
              <a:ea typeface="黑体" panose="02010609060101010101" pitchFamily="49" charset="-122"/>
            </a:endParaRPr>
          </a:p>
        </p:txBody>
      </p:sp>
      <p:sp>
        <p:nvSpPr>
          <p:cNvPr id="27663" name="Text Box 24"/>
          <p:cNvSpPr txBox="1">
            <a:spLocks noChangeArrowheads="1"/>
          </p:cNvSpPr>
          <p:nvPr/>
        </p:nvSpPr>
        <p:spPr bwMode="white">
          <a:xfrm>
            <a:off x="684213" y="2282825"/>
            <a:ext cx="1522412" cy="460375"/>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E6A177"/>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ctr">
              <a:spcBef>
                <a:spcPct val="50000"/>
              </a:spcBef>
            </a:pPr>
            <a:r>
              <a:rPr lang="en-US" altLang="zh-CN" sz="2400" b="1">
                <a:solidFill>
                  <a:srgbClr val="FEFFFF"/>
                </a:solidFill>
                <a:latin typeface="Arial Narrow" panose="020B0606020202030204" pitchFamily="34" charset="0"/>
                <a:ea typeface="宋体" panose="02010600030101010101" pitchFamily="2" charset="-122"/>
              </a:rPr>
              <a:t> </a:t>
            </a:r>
            <a:r>
              <a:rPr lang="zh-CN" altLang="en-US" sz="2400" b="1">
                <a:solidFill>
                  <a:srgbClr val="FEFFFF"/>
                </a:solidFill>
                <a:latin typeface="Arial Narrow" panose="020B0606020202030204" pitchFamily="34" charset="0"/>
                <a:ea typeface="宋体" panose="02010600030101010101" pitchFamily="2" charset="-122"/>
              </a:rPr>
              <a:t>需求</a:t>
            </a:r>
            <a:endParaRPr lang="en-US" altLang="zh-CN" sz="2400" b="1">
              <a:solidFill>
                <a:srgbClr val="FEFFFF"/>
              </a:solidFill>
              <a:latin typeface="Arial Narrow" panose="020B0606020202030204" pitchFamily="34" charset="0"/>
              <a:ea typeface="宋体" panose="02010600030101010101" pitchFamily="2" charset="-122"/>
            </a:endParaRPr>
          </a:p>
        </p:txBody>
      </p:sp>
      <p:sp>
        <p:nvSpPr>
          <p:cNvPr id="27664" name="Text Box 26"/>
          <p:cNvSpPr txBox="1">
            <a:spLocks noChangeArrowheads="1"/>
          </p:cNvSpPr>
          <p:nvPr/>
        </p:nvSpPr>
        <p:spPr bwMode="white">
          <a:xfrm>
            <a:off x="684213" y="3661410"/>
            <a:ext cx="1525587" cy="461963"/>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E6A177"/>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ctr">
              <a:spcBef>
                <a:spcPct val="50000"/>
              </a:spcBef>
            </a:pPr>
            <a:r>
              <a:rPr lang="en-US" altLang="zh-CN" sz="2400" b="1">
                <a:solidFill>
                  <a:srgbClr val="FEFFFF"/>
                </a:solidFill>
                <a:latin typeface="Arial Narrow" panose="020B0606020202030204" pitchFamily="34" charset="0"/>
                <a:ea typeface="宋体" panose="02010600030101010101" pitchFamily="2" charset="-122"/>
              </a:rPr>
              <a:t> </a:t>
            </a:r>
            <a:r>
              <a:rPr lang="zh-CN" altLang="en-US" sz="2400" b="1">
                <a:solidFill>
                  <a:srgbClr val="FEFFFF"/>
                </a:solidFill>
                <a:latin typeface="Arial Narrow" panose="020B0606020202030204" pitchFamily="34" charset="0"/>
                <a:ea typeface="宋体" panose="02010600030101010101" pitchFamily="2" charset="-122"/>
              </a:rPr>
              <a:t>希望</a:t>
            </a:r>
            <a:endParaRPr lang="en-US" altLang="zh-CN" sz="2400" b="1">
              <a:solidFill>
                <a:srgbClr val="FEFFFF"/>
              </a:solidFill>
              <a:latin typeface="Arial Narrow" panose="020B0606020202030204" pitchFamily="34" charset="0"/>
              <a:ea typeface="宋体" panose="02010600030101010101" pitchFamily="2" charset="-122"/>
            </a:endParaRPr>
          </a:p>
        </p:txBody>
      </p:sp>
      <p:sp>
        <p:nvSpPr>
          <p:cNvPr id="6" name="AutoShape 7"/>
          <p:cNvSpPr>
            <a:spLocks noChangeArrowheads="1"/>
          </p:cNvSpPr>
          <p:nvPr/>
        </p:nvSpPr>
        <p:spPr bwMode="gray">
          <a:xfrm>
            <a:off x="1357313" y="4691380"/>
            <a:ext cx="7391400" cy="1304925"/>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a:noFill/>
          </a:ln>
          <a:effectLst/>
          <a:extLst>
            <a:ext uri="{91240B29-F687-4F45-9708-019B960494DF}">
              <a14:hiddenLine xmlns:a14="http://schemas.microsoft.com/office/drawing/2010/main" w="6350">
                <a:solidFill>
                  <a:schemeClr val="tx1"/>
                </a:solidFill>
                <a:prstDash val="sysDot"/>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9702" name="AutoShape 8"/>
          <p:cNvSpPr>
            <a:spLocks noChangeArrowheads="1"/>
          </p:cNvSpPr>
          <p:nvPr/>
        </p:nvSpPr>
        <p:spPr bwMode="gray">
          <a:xfrm>
            <a:off x="2236788" y="5137468"/>
            <a:ext cx="509587" cy="344487"/>
          </a:xfrm>
          <a:prstGeom prst="rightArrow">
            <a:avLst>
              <a:gd name="adj1" fmla="val 50000"/>
              <a:gd name="adj2" fmla="val 45508"/>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sp>
        <p:nvSpPr>
          <p:cNvPr id="14" name="AutoShape 15"/>
          <p:cNvSpPr>
            <a:spLocks noChangeArrowheads="1"/>
          </p:cNvSpPr>
          <p:nvPr/>
        </p:nvSpPr>
        <p:spPr bwMode="gray">
          <a:xfrm>
            <a:off x="787400" y="4681855"/>
            <a:ext cx="1449388" cy="1298575"/>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pPr>
              <a:defRPr/>
            </a:pPr>
            <a:endParaRPr lang="zh-CN" altLang="en-US"/>
          </a:p>
        </p:txBody>
      </p:sp>
      <p:sp>
        <p:nvSpPr>
          <p:cNvPr id="15" name="Freeform 16"/>
          <p:cNvSpPr/>
          <p:nvPr/>
        </p:nvSpPr>
        <p:spPr bwMode="gray">
          <a:xfrm>
            <a:off x="841375" y="4746943"/>
            <a:ext cx="1098550" cy="649287"/>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zh-CN" altLang="en-US"/>
          </a:p>
        </p:txBody>
      </p:sp>
      <p:sp>
        <p:nvSpPr>
          <p:cNvPr id="29714" name="Text Box 21"/>
          <p:cNvSpPr txBox="1">
            <a:spLocks noChangeArrowheads="1"/>
          </p:cNvSpPr>
          <p:nvPr/>
        </p:nvSpPr>
        <p:spPr bwMode="black">
          <a:xfrm>
            <a:off x="2796540" y="5039360"/>
            <a:ext cx="613791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eaLnBrk="0" hangingPunct="0"/>
            <a:r>
              <a:rPr lang="zh-CN" altLang="en-US" sz="2800" b="1">
                <a:solidFill>
                  <a:srgbClr val="000000"/>
                </a:solidFill>
                <a:latin typeface="Arial Narrow" panose="020B0606020202030204" pitchFamily="34" charset="0"/>
                <a:ea typeface="宋体" panose="02010600030101010101" pitchFamily="2" charset="-122"/>
              </a:rPr>
              <a:t>有快速原型开发工具或软件类似产品</a:t>
            </a:r>
            <a:endParaRPr lang="zh-CN" altLang="en-US" sz="2800" b="1">
              <a:solidFill>
                <a:srgbClr val="000000"/>
              </a:solidFill>
              <a:latin typeface="Arial Narrow" panose="020B0606020202030204" pitchFamily="34" charset="0"/>
              <a:ea typeface="宋体" panose="02010600030101010101" pitchFamily="2" charset="-122"/>
            </a:endParaRPr>
          </a:p>
        </p:txBody>
      </p:sp>
      <p:sp>
        <p:nvSpPr>
          <p:cNvPr id="29717" name="Text Box 25"/>
          <p:cNvSpPr txBox="1">
            <a:spLocks noChangeArrowheads="1"/>
          </p:cNvSpPr>
          <p:nvPr/>
        </p:nvSpPr>
        <p:spPr bwMode="white">
          <a:xfrm>
            <a:off x="755650" y="5099368"/>
            <a:ext cx="1454150" cy="46196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E6A177"/>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ctr">
              <a:spcBef>
                <a:spcPct val="50000"/>
              </a:spcBef>
            </a:pPr>
            <a:r>
              <a:rPr lang="zh-CN" altLang="en-US" sz="2400" b="1">
                <a:solidFill>
                  <a:srgbClr val="FEFFFF"/>
                </a:solidFill>
                <a:latin typeface="Arial Narrow" panose="020B0606020202030204" pitchFamily="34" charset="0"/>
                <a:ea typeface="宋体" panose="02010600030101010101" pitchFamily="2" charset="-122"/>
              </a:rPr>
              <a:t>方案</a:t>
            </a:r>
            <a:endParaRPr lang="en-US" altLang="zh-CN" sz="2400" b="1">
              <a:solidFill>
                <a:srgbClr val="FEFFFF"/>
              </a:solidFill>
              <a:latin typeface="Arial Narrow" panose="020B0606020202030204" pitchFamily="34" charset="0"/>
              <a:ea typeface="宋体" panose="02010600030101010101" pitchFamily="2" charset="-122"/>
            </a:endParaRPr>
          </a:p>
        </p:txBody>
      </p:sp>
    </p:spTree>
  </p:cSld>
  <p:clrMapOvr>
    <a:masterClrMapping/>
  </p:clrMapOvr>
  <p:timing>
    <p:tnLst>
      <p:par>
        <p:cTn id="1" dur="indefinite" restart="never" nodeType="tmRoot"/>
      </p:par>
    </p:tnLst>
    <p:bldLst>
      <p:bldP spid="8" grpId="0" bldLvl="0" animBg="1"/>
      <p:bldP spid="27654" grpId="0" bldLvl="0" animBg="1"/>
      <p:bldP spid="10" grpId="0" animBg="1"/>
      <p:bldP spid="27656" grpId="0" animBg="1"/>
      <p:bldP spid="12" grpId="0" animBg="1"/>
      <p:bldP spid="16" grpId="0" bldLvl="0" animBg="1"/>
      <p:bldP spid="27661" grpId="0"/>
      <p:bldP spid="27662" grpId="0" bldLvl="0" animBg="1"/>
      <p:bldP spid="27663" grpId="0"/>
      <p:bldP spid="27664"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隶书" panose="02010800040101010101" pitchFamily="2" charset="-122"/>
                <a:ea typeface="华文隶书" panose="02010800040101010101" pitchFamily="2" charset="-122"/>
              </a:rPr>
              <a:t>增量模型</a:t>
            </a:r>
            <a:endParaRPr lang="zh-CN" altLang="en-US" dirty="0"/>
          </a:p>
        </p:txBody>
      </p:sp>
      <p:sp>
        <p:nvSpPr>
          <p:cNvPr id="3" name="内容占位符 2"/>
          <p:cNvSpPr>
            <a:spLocks noGrp="1"/>
          </p:cNvSpPr>
          <p:nvPr>
            <p:ph sz="quarter" idx="1"/>
          </p:nvPr>
        </p:nvSpPr>
        <p:spPr/>
        <p:txBody>
          <a:bodyPr/>
          <a:lstStyle/>
          <a:p>
            <a:pPr marL="0" indent="0" eaLnBrk="1" hangingPunct="1">
              <a:lnSpc>
                <a:spcPct val="90000"/>
              </a:lnSpc>
              <a:tabLst>
                <a:tab pos="6100445" algn="l"/>
              </a:tabLst>
            </a:pPr>
            <a:r>
              <a:rPr lang="zh-CN" altLang="en-US" sz="3200" b="1" dirty="0"/>
              <a:t>增量模型把软件产品作为一系列的</a:t>
            </a:r>
            <a:r>
              <a:rPr lang="zh-CN" altLang="en-US" sz="3200" b="1" dirty="0">
                <a:solidFill>
                  <a:srgbClr val="0000FF"/>
                </a:solidFill>
              </a:rPr>
              <a:t>增量构件</a:t>
            </a:r>
            <a:r>
              <a:rPr lang="zh-CN" altLang="en-US" sz="3200" b="1" dirty="0"/>
              <a:t>来设计、编码、集成和测试。</a:t>
            </a:r>
            <a:endParaRPr lang="zh-CN" altLang="en-US" sz="3200" b="1" dirty="0"/>
          </a:p>
          <a:p>
            <a:pPr marL="0" indent="0" eaLnBrk="1" hangingPunct="1">
              <a:lnSpc>
                <a:spcPct val="90000"/>
              </a:lnSpc>
              <a:buNone/>
              <a:tabLst>
                <a:tab pos="6100445" algn="l"/>
              </a:tabLst>
            </a:pPr>
            <a:endParaRPr lang="zh-CN" altLang="en-US" sz="3200" b="1" dirty="0"/>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grpSp>
        <p:nvGrpSpPr>
          <p:cNvPr id="6" name="Group 3"/>
          <p:cNvGrpSpPr/>
          <p:nvPr/>
        </p:nvGrpSpPr>
        <p:grpSpPr bwMode="auto">
          <a:xfrm>
            <a:off x="1187823" y="2564904"/>
            <a:ext cx="7344617" cy="3378696"/>
            <a:chOff x="612" y="845"/>
            <a:chExt cx="3996" cy="2563"/>
          </a:xfrm>
        </p:grpSpPr>
        <p:sp>
          <p:nvSpPr>
            <p:cNvPr id="7" name="Rectangle 4"/>
            <p:cNvSpPr>
              <a:spLocks noChangeArrowheads="1"/>
            </p:cNvSpPr>
            <p:nvPr/>
          </p:nvSpPr>
          <p:spPr bwMode="auto">
            <a:xfrm>
              <a:off x="866" y="1178"/>
              <a:ext cx="381" cy="725"/>
            </a:xfrm>
            <a:prstGeom prst="rect">
              <a:avLst/>
            </a:prstGeom>
            <a:solidFill>
              <a:srgbClr val="BBE0E3"/>
            </a:solidFill>
            <a:ln w="9525">
              <a:solidFill>
                <a:srgbClr val="000000"/>
              </a:solidFill>
              <a:miter lim="800000"/>
            </a:ln>
          </p:spPr>
          <p:txBody>
            <a:bodyPr anchor="ctr"/>
            <a:lstStyle/>
            <a:p>
              <a:endParaRPr lang="zh-CN" altLang="en-US" sz="4800"/>
            </a:p>
          </p:txBody>
        </p:sp>
        <p:sp>
          <p:nvSpPr>
            <p:cNvPr id="8" name="Rectangle 5"/>
            <p:cNvSpPr>
              <a:spLocks noChangeArrowheads="1"/>
            </p:cNvSpPr>
            <p:nvPr/>
          </p:nvSpPr>
          <p:spPr bwMode="auto">
            <a:xfrm>
              <a:off x="2139" y="1178"/>
              <a:ext cx="381" cy="725"/>
            </a:xfrm>
            <a:prstGeom prst="rect">
              <a:avLst/>
            </a:prstGeom>
            <a:solidFill>
              <a:srgbClr val="BBE0E3"/>
            </a:solidFill>
            <a:ln w="9525">
              <a:solidFill>
                <a:srgbClr val="000000"/>
              </a:solidFill>
              <a:miter lim="800000"/>
            </a:ln>
          </p:spPr>
          <p:txBody>
            <a:bodyPr anchor="ctr"/>
            <a:lstStyle/>
            <a:p>
              <a:endParaRPr lang="zh-CN" altLang="en-US" sz="4800"/>
            </a:p>
          </p:txBody>
        </p:sp>
        <p:sp>
          <p:nvSpPr>
            <p:cNvPr id="9" name="Rectangle 6"/>
            <p:cNvSpPr>
              <a:spLocks noChangeArrowheads="1"/>
            </p:cNvSpPr>
            <p:nvPr/>
          </p:nvSpPr>
          <p:spPr bwMode="auto">
            <a:xfrm>
              <a:off x="3411" y="1178"/>
              <a:ext cx="381" cy="725"/>
            </a:xfrm>
            <a:prstGeom prst="rect">
              <a:avLst/>
            </a:prstGeom>
            <a:solidFill>
              <a:srgbClr val="BBE0E3"/>
            </a:solidFill>
            <a:ln w="9525">
              <a:solidFill>
                <a:srgbClr val="000000"/>
              </a:solidFill>
              <a:miter lim="800000"/>
            </a:ln>
          </p:spPr>
          <p:txBody>
            <a:bodyPr anchor="ctr"/>
            <a:lstStyle/>
            <a:p>
              <a:endParaRPr lang="zh-CN" altLang="en-US" sz="4800"/>
            </a:p>
          </p:txBody>
        </p:sp>
        <p:sp>
          <p:nvSpPr>
            <p:cNvPr id="10" name="Rectangle 7"/>
            <p:cNvSpPr>
              <a:spLocks noChangeArrowheads="1"/>
            </p:cNvSpPr>
            <p:nvPr/>
          </p:nvSpPr>
          <p:spPr bwMode="auto">
            <a:xfrm>
              <a:off x="612" y="2573"/>
              <a:ext cx="637" cy="335"/>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ctr" eaLnBrk="0" hangingPunct="0"/>
              <a:endParaRPr kumimoji="0" lang="zh-CN" altLang="zh-CN" sz="1200">
                <a:solidFill>
                  <a:srgbClr val="000000"/>
                </a:solidFill>
                <a:latin typeface="Arial" panose="020B0604020202020204" pitchFamily="34" charset="0"/>
              </a:endParaRPr>
            </a:p>
          </p:txBody>
        </p:sp>
        <p:sp>
          <p:nvSpPr>
            <p:cNvPr id="11" name="Rectangle 8"/>
            <p:cNvSpPr>
              <a:spLocks noChangeArrowheads="1"/>
            </p:cNvSpPr>
            <p:nvPr/>
          </p:nvSpPr>
          <p:spPr bwMode="auto">
            <a:xfrm>
              <a:off x="1884" y="2573"/>
              <a:ext cx="636" cy="335"/>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ctr" eaLnBrk="0" hangingPunct="0"/>
              <a:r>
                <a:rPr kumimoji="0" lang="zh-CN" altLang="en-US" sz="1400">
                  <a:solidFill>
                    <a:srgbClr val="000000"/>
                  </a:solidFill>
                  <a:latin typeface="Arial" panose="020B0604020202020204" pitchFamily="34" charset="0"/>
                </a:rPr>
                <a:t>核心功能</a:t>
              </a:r>
              <a:endParaRPr kumimoji="0" lang="zh-CN" altLang="en-US" sz="1200">
                <a:solidFill>
                  <a:srgbClr val="000000"/>
                </a:solidFill>
                <a:latin typeface="Arial" panose="020B0604020202020204" pitchFamily="34" charset="0"/>
              </a:endParaRPr>
            </a:p>
          </p:txBody>
        </p:sp>
        <p:sp>
          <p:nvSpPr>
            <p:cNvPr id="12" name="Rectangle 9"/>
            <p:cNvSpPr>
              <a:spLocks noChangeArrowheads="1"/>
            </p:cNvSpPr>
            <p:nvPr/>
          </p:nvSpPr>
          <p:spPr bwMode="auto">
            <a:xfrm>
              <a:off x="3155" y="2573"/>
              <a:ext cx="637" cy="335"/>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ctr" eaLnBrk="0" hangingPunct="0"/>
              <a:r>
                <a:rPr kumimoji="0" lang="zh-CN" altLang="en-US" sz="1400">
                  <a:solidFill>
                    <a:srgbClr val="000000"/>
                  </a:solidFill>
                  <a:latin typeface="Arial" panose="020B0604020202020204" pitchFamily="34" charset="0"/>
                </a:rPr>
                <a:t>核心功能</a:t>
              </a:r>
              <a:endParaRPr kumimoji="0" lang="zh-CN" altLang="en-US" sz="1400">
                <a:solidFill>
                  <a:srgbClr val="000000"/>
                </a:solidFill>
                <a:latin typeface="Arial" panose="020B0604020202020204" pitchFamily="34" charset="0"/>
              </a:endParaRPr>
            </a:p>
          </p:txBody>
        </p:sp>
        <p:sp>
          <p:nvSpPr>
            <p:cNvPr id="13" name="Rectangle 10"/>
            <p:cNvSpPr>
              <a:spLocks noChangeArrowheads="1"/>
            </p:cNvSpPr>
            <p:nvPr/>
          </p:nvSpPr>
          <p:spPr bwMode="auto">
            <a:xfrm>
              <a:off x="612" y="3019"/>
              <a:ext cx="191" cy="389"/>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just" eaLnBrk="0" hangingPunct="0"/>
              <a:r>
                <a:rPr kumimoji="0" lang="en-US" altLang="zh-CN" sz="800">
                  <a:solidFill>
                    <a:srgbClr val="000000"/>
                  </a:solidFill>
                  <a:latin typeface="Arial" panose="020B0604020202020204" pitchFamily="34" charset="0"/>
                </a:rPr>
                <a:t>1</a:t>
              </a:r>
              <a:endParaRPr kumimoji="0" lang="en-US" altLang="zh-CN" sz="800">
                <a:solidFill>
                  <a:srgbClr val="000000"/>
                </a:solidFill>
                <a:latin typeface="Arial" panose="020B0604020202020204" pitchFamily="34" charset="0"/>
              </a:endParaRPr>
            </a:p>
          </p:txBody>
        </p:sp>
        <p:sp>
          <p:nvSpPr>
            <p:cNvPr id="14" name="Rectangle 11"/>
            <p:cNvSpPr>
              <a:spLocks noChangeArrowheads="1"/>
            </p:cNvSpPr>
            <p:nvPr/>
          </p:nvSpPr>
          <p:spPr bwMode="auto">
            <a:xfrm>
              <a:off x="1884" y="3019"/>
              <a:ext cx="190" cy="389"/>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just" eaLnBrk="0" hangingPunct="0"/>
              <a:r>
                <a:rPr kumimoji="0" lang="en-US" altLang="zh-CN" sz="800">
                  <a:solidFill>
                    <a:srgbClr val="000000"/>
                  </a:solidFill>
                  <a:latin typeface="Arial" panose="020B0604020202020204" pitchFamily="34" charset="0"/>
                </a:rPr>
                <a:t>1</a:t>
              </a:r>
              <a:endParaRPr kumimoji="0" lang="en-US" altLang="zh-CN" sz="800">
                <a:solidFill>
                  <a:srgbClr val="000000"/>
                </a:solidFill>
                <a:latin typeface="Arial" panose="020B0604020202020204" pitchFamily="34" charset="0"/>
              </a:endParaRPr>
            </a:p>
          </p:txBody>
        </p:sp>
        <p:sp>
          <p:nvSpPr>
            <p:cNvPr id="15" name="Rectangle 12"/>
            <p:cNvSpPr>
              <a:spLocks noChangeArrowheads="1"/>
            </p:cNvSpPr>
            <p:nvPr/>
          </p:nvSpPr>
          <p:spPr bwMode="auto">
            <a:xfrm>
              <a:off x="2074" y="3019"/>
              <a:ext cx="191" cy="389"/>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just" eaLnBrk="0" hangingPunct="0"/>
              <a:r>
                <a:rPr kumimoji="0" lang="en-US" altLang="zh-CN" sz="800">
                  <a:solidFill>
                    <a:srgbClr val="000000"/>
                  </a:solidFill>
                  <a:latin typeface="Arial" panose="020B0604020202020204" pitchFamily="34" charset="0"/>
                </a:rPr>
                <a:t>2</a:t>
              </a:r>
              <a:endParaRPr kumimoji="0" lang="en-US" altLang="zh-CN" sz="800">
                <a:solidFill>
                  <a:srgbClr val="000000"/>
                </a:solidFill>
                <a:latin typeface="Arial" panose="020B0604020202020204" pitchFamily="34" charset="0"/>
              </a:endParaRPr>
            </a:p>
          </p:txBody>
        </p:sp>
        <p:sp>
          <p:nvSpPr>
            <p:cNvPr id="16" name="Rectangle 13"/>
            <p:cNvSpPr>
              <a:spLocks noChangeArrowheads="1"/>
            </p:cNvSpPr>
            <p:nvPr/>
          </p:nvSpPr>
          <p:spPr bwMode="auto">
            <a:xfrm>
              <a:off x="3155" y="3019"/>
              <a:ext cx="191" cy="389"/>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just" eaLnBrk="0" hangingPunct="0"/>
              <a:r>
                <a:rPr kumimoji="0" lang="en-US" altLang="zh-CN" sz="800">
                  <a:solidFill>
                    <a:srgbClr val="000000"/>
                  </a:solidFill>
                  <a:latin typeface="Arial" panose="020B0604020202020204" pitchFamily="34" charset="0"/>
                </a:rPr>
                <a:t>1</a:t>
              </a:r>
              <a:endParaRPr kumimoji="0" lang="en-US" altLang="zh-CN" sz="800">
                <a:solidFill>
                  <a:srgbClr val="000000"/>
                </a:solidFill>
                <a:latin typeface="Arial" panose="020B0604020202020204" pitchFamily="34" charset="0"/>
              </a:endParaRPr>
            </a:p>
          </p:txBody>
        </p:sp>
        <p:sp>
          <p:nvSpPr>
            <p:cNvPr id="17" name="Rectangle 14"/>
            <p:cNvSpPr>
              <a:spLocks noChangeArrowheads="1"/>
            </p:cNvSpPr>
            <p:nvPr/>
          </p:nvSpPr>
          <p:spPr bwMode="auto">
            <a:xfrm>
              <a:off x="3346" y="3019"/>
              <a:ext cx="191" cy="389"/>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just" eaLnBrk="0" hangingPunct="0"/>
              <a:r>
                <a:rPr kumimoji="0" lang="en-US" altLang="zh-CN" sz="800">
                  <a:solidFill>
                    <a:srgbClr val="000000"/>
                  </a:solidFill>
                  <a:latin typeface="Arial" panose="020B0604020202020204" pitchFamily="34" charset="0"/>
                </a:rPr>
                <a:t>2</a:t>
              </a:r>
              <a:endParaRPr kumimoji="0" lang="en-US" altLang="zh-CN" sz="800">
                <a:solidFill>
                  <a:srgbClr val="000000"/>
                </a:solidFill>
                <a:latin typeface="Arial" panose="020B0604020202020204" pitchFamily="34" charset="0"/>
              </a:endParaRPr>
            </a:p>
          </p:txBody>
        </p:sp>
        <p:sp>
          <p:nvSpPr>
            <p:cNvPr id="18" name="Rectangle 15"/>
            <p:cNvSpPr>
              <a:spLocks noChangeArrowheads="1"/>
            </p:cNvSpPr>
            <p:nvPr/>
          </p:nvSpPr>
          <p:spPr bwMode="auto">
            <a:xfrm>
              <a:off x="3538" y="3019"/>
              <a:ext cx="191" cy="389"/>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just" eaLnBrk="0" hangingPunct="0"/>
              <a:r>
                <a:rPr kumimoji="0" lang="en-US" altLang="zh-CN" sz="800">
                  <a:solidFill>
                    <a:srgbClr val="000000"/>
                  </a:solidFill>
                  <a:latin typeface="Arial" panose="020B0604020202020204" pitchFamily="34" charset="0"/>
                </a:rPr>
                <a:t>3</a:t>
              </a:r>
              <a:endParaRPr kumimoji="0" lang="en-US" altLang="zh-CN" sz="800">
                <a:solidFill>
                  <a:srgbClr val="000000"/>
                </a:solidFill>
                <a:latin typeface="Arial" panose="020B0604020202020204" pitchFamily="34" charset="0"/>
              </a:endParaRPr>
            </a:p>
          </p:txBody>
        </p:sp>
        <p:sp>
          <p:nvSpPr>
            <p:cNvPr id="19" name="Text Box 16"/>
            <p:cNvSpPr txBox="1">
              <a:spLocks noChangeArrowheads="1"/>
            </p:cNvSpPr>
            <p:nvPr/>
          </p:nvSpPr>
          <p:spPr bwMode="auto">
            <a:xfrm>
              <a:off x="675" y="845"/>
              <a:ext cx="764" cy="19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just" eaLnBrk="0" hangingPunct="0"/>
              <a:r>
                <a:rPr kumimoji="0" lang="zh-CN" altLang="en-US" sz="1400">
                  <a:solidFill>
                    <a:srgbClr val="000000"/>
                  </a:solidFill>
                  <a:latin typeface="Arial" panose="020B0604020202020204" pitchFamily="34" charset="0"/>
                  <a:ea typeface="宋体" panose="02010600030101010101" pitchFamily="2" charset="-122"/>
                </a:rPr>
                <a:t>第一增量</a:t>
              </a:r>
              <a:endParaRPr kumimoji="0" lang="zh-CN" altLang="en-US" sz="1400">
                <a:solidFill>
                  <a:srgbClr val="000000"/>
                </a:solidFill>
                <a:latin typeface="Arial" panose="020B0604020202020204" pitchFamily="34" charset="0"/>
                <a:ea typeface="宋体" panose="02010600030101010101" pitchFamily="2" charset="-122"/>
              </a:endParaRPr>
            </a:p>
          </p:txBody>
        </p:sp>
        <p:sp>
          <p:nvSpPr>
            <p:cNvPr id="20" name="Text Box 17"/>
            <p:cNvSpPr txBox="1">
              <a:spLocks noChangeArrowheads="1"/>
            </p:cNvSpPr>
            <p:nvPr/>
          </p:nvSpPr>
          <p:spPr bwMode="auto">
            <a:xfrm>
              <a:off x="1884" y="845"/>
              <a:ext cx="764" cy="19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just" eaLnBrk="0" hangingPunct="0"/>
              <a:r>
                <a:rPr kumimoji="0" lang="zh-CN" altLang="en-US" sz="1400">
                  <a:solidFill>
                    <a:srgbClr val="000000"/>
                  </a:solidFill>
                  <a:latin typeface="Arial" panose="020B0604020202020204" pitchFamily="34" charset="0"/>
                  <a:ea typeface="宋体" panose="02010600030101010101" pitchFamily="2" charset="-122"/>
                </a:rPr>
                <a:t>第二增量</a:t>
              </a:r>
              <a:endParaRPr kumimoji="0" lang="zh-CN" altLang="en-US" sz="1400">
                <a:solidFill>
                  <a:srgbClr val="000000"/>
                </a:solidFill>
                <a:latin typeface="Arial" panose="020B0604020202020204" pitchFamily="34" charset="0"/>
                <a:ea typeface="宋体" panose="02010600030101010101" pitchFamily="2" charset="-122"/>
              </a:endParaRPr>
            </a:p>
          </p:txBody>
        </p:sp>
        <p:sp>
          <p:nvSpPr>
            <p:cNvPr id="21" name="Text Box 18"/>
            <p:cNvSpPr txBox="1">
              <a:spLocks noChangeArrowheads="1"/>
            </p:cNvSpPr>
            <p:nvPr/>
          </p:nvSpPr>
          <p:spPr bwMode="auto">
            <a:xfrm>
              <a:off x="3028" y="845"/>
              <a:ext cx="764" cy="19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just" eaLnBrk="0" hangingPunct="0"/>
              <a:r>
                <a:rPr kumimoji="0" lang="zh-CN" altLang="en-US" sz="1400">
                  <a:solidFill>
                    <a:srgbClr val="000000"/>
                  </a:solidFill>
                  <a:latin typeface="Arial" panose="020B0604020202020204" pitchFamily="34" charset="0"/>
                  <a:ea typeface="宋体" panose="02010600030101010101" pitchFamily="2" charset="-122"/>
                </a:rPr>
                <a:t>第三增量</a:t>
              </a:r>
              <a:endParaRPr kumimoji="0" lang="zh-CN" altLang="en-US" sz="1400">
                <a:solidFill>
                  <a:srgbClr val="000000"/>
                </a:solidFill>
                <a:latin typeface="Arial" panose="020B0604020202020204" pitchFamily="34" charset="0"/>
                <a:ea typeface="宋体" panose="02010600030101010101" pitchFamily="2" charset="-122"/>
              </a:endParaRPr>
            </a:p>
          </p:txBody>
        </p:sp>
        <p:sp>
          <p:nvSpPr>
            <p:cNvPr id="22" name="Line 19"/>
            <p:cNvSpPr>
              <a:spLocks noChangeShapeType="1"/>
            </p:cNvSpPr>
            <p:nvPr/>
          </p:nvSpPr>
          <p:spPr bwMode="auto">
            <a:xfrm flipV="1">
              <a:off x="1249" y="1179"/>
              <a:ext cx="890" cy="7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0"/>
            <p:cNvSpPr>
              <a:spLocks noChangeShapeType="1"/>
            </p:cNvSpPr>
            <p:nvPr/>
          </p:nvSpPr>
          <p:spPr bwMode="auto">
            <a:xfrm flipV="1">
              <a:off x="2520" y="1179"/>
              <a:ext cx="891" cy="7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1"/>
            <p:cNvSpPr>
              <a:spLocks noChangeShapeType="1"/>
            </p:cNvSpPr>
            <p:nvPr/>
          </p:nvSpPr>
          <p:spPr bwMode="auto">
            <a:xfrm>
              <a:off x="930" y="1903"/>
              <a:ext cx="0" cy="67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22"/>
            <p:cNvSpPr>
              <a:spLocks noChangeShapeType="1"/>
            </p:cNvSpPr>
            <p:nvPr/>
          </p:nvSpPr>
          <p:spPr bwMode="auto">
            <a:xfrm>
              <a:off x="2202" y="1903"/>
              <a:ext cx="0" cy="67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23"/>
            <p:cNvSpPr>
              <a:spLocks noChangeShapeType="1"/>
            </p:cNvSpPr>
            <p:nvPr/>
          </p:nvSpPr>
          <p:spPr bwMode="auto">
            <a:xfrm>
              <a:off x="3474" y="1903"/>
              <a:ext cx="0" cy="67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Rectangle 24"/>
            <p:cNvSpPr>
              <a:spLocks noChangeArrowheads="1"/>
            </p:cNvSpPr>
            <p:nvPr/>
          </p:nvSpPr>
          <p:spPr bwMode="auto">
            <a:xfrm>
              <a:off x="866" y="1178"/>
              <a:ext cx="381" cy="725"/>
            </a:xfrm>
            <a:prstGeom prst="rect">
              <a:avLst/>
            </a:prstGeom>
            <a:solidFill>
              <a:srgbClr val="BBE0E3"/>
            </a:solidFill>
            <a:ln w="9525">
              <a:solidFill>
                <a:srgbClr val="000000"/>
              </a:solidFill>
              <a:miter lim="800000"/>
            </a:ln>
          </p:spPr>
          <p:txBody>
            <a:bodyPr anchor="ctr"/>
            <a:lstStyle/>
            <a:p>
              <a:endParaRPr lang="zh-CN" altLang="en-US" sz="4800"/>
            </a:p>
          </p:txBody>
        </p:sp>
        <p:sp>
          <p:nvSpPr>
            <p:cNvPr id="28" name="Rectangle 25"/>
            <p:cNvSpPr>
              <a:spLocks noChangeArrowheads="1"/>
            </p:cNvSpPr>
            <p:nvPr/>
          </p:nvSpPr>
          <p:spPr bwMode="auto">
            <a:xfrm>
              <a:off x="2139" y="1178"/>
              <a:ext cx="381" cy="725"/>
            </a:xfrm>
            <a:prstGeom prst="rect">
              <a:avLst/>
            </a:prstGeom>
            <a:solidFill>
              <a:srgbClr val="BBE0E3"/>
            </a:solidFill>
            <a:ln w="9525">
              <a:solidFill>
                <a:srgbClr val="000000"/>
              </a:solidFill>
              <a:miter lim="800000"/>
            </a:ln>
          </p:spPr>
          <p:txBody>
            <a:bodyPr anchor="ctr"/>
            <a:lstStyle/>
            <a:p>
              <a:endParaRPr lang="zh-CN" altLang="en-US" sz="4800"/>
            </a:p>
          </p:txBody>
        </p:sp>
        <p:sp>
          <p:nvSpPr>
            <p:cNvPr id="29" name="Rectangle 26"/>
            <p:cNvSpPr>
              <a:spLocks noChangeArrowheads="1"/>
            </p:cNvSpPr>
            <p:nvPr/>
          </p:nvSpPr>
          <p:spPr bwMode="auto">
            <a:xfrm>
              <a:off x="3411" y="1178"/>
              <a:ext cx="381" cy="725"/>
            </a:xfrm>
            <a:prstGeom prst="rect">
              <a:avLst/>
            </a:prstGeom>
            <a:solidFill>
              <a:srgbClr val="BBE0E3"/>
            </a:solidFill>
            <a:ln w="9525">
              <a:solidFill>
                <a:srgbClr val="000000"/>
              </a:solidFill>
              <a:miter lim="800000"/>
            </a:ln>
          </p:spPr>
          <p:txBody>
            <a:bodyPr anchor="ctr"/>
            <a:lstStyle/>
            <a:p>
              <a:endParaRPr lang="zh-CN" altLang="en-US" sz="4800"/>
            </a:p>
          </p:txBody>
        </p:sp>
        <p:sp>
          <p:nvSpPr>
            <p:cNvPr id="30" name="Rectangle 27"/>
            <p:cNvSpPr>
              <a:spLocks noChangeArrowheads="1"/>
            </p:cNvSpPr>
            <p:nvPr/>
          </p:nvSpPr>
          <p:spPr bwMode="auto">
            <a:xfrm>
              <a:off x="612" y="2573"/>
              <a:ext cx="637" cy="335"/>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ctr" eaLnBrk="0" hangingPunct="0"/>
              <a:r>
                <a:rPr kumimoji="0" lang="zh-CN" altLang="en-US" sz="1400">
                  <a:solidFill>
                    <a:srgbClr val="000000"/>
                  </a:solidFill>
                  <a:latin typeface="Arial" panose="020B0604020202020204" pitchFamily="34" charset="0"/>
                </a:rPr>
                <a:t>核心功能</a:t>
              </a:r>
              <a:endParaRPr kumimoji="0" lang="zh-CN" altLang="en-US" sz="1400">
                <a:solidFill>
                  <a:srgbClr val="000000"/>
                </a:solidFill>
                <a:latin typeface="Arial" panose="020B0604020202020204" pitchFamily="34" charset="0"/>
              </a:endParaRPr>
            </a:p>
          </p:txBody>
        </p:sp>
        <p:sp>
          <p:nvSpPr>
            <p:cNvPr id="31" name="Rectangle 28"/>
            <p:cNvSpPr>
              <a:spLocks noChangeArrowheads="1"/>
            </p:cNvSpPr>
            <p:nvPr/>
          </p:nvSpPr>
          <p:spPr bwMode="auto">
            <a:xfrm>
              <a:off x="1884" y="2573"/>
              <a:ext cx="636" cy="335"/>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ctr" eaLnBrk="0" hangingPunct="0"/>
              <a:endParaRPr kumimoji="0" lang="zh-CN" altLang="zh-CN" sz="1400">
                <a:solidFill>
                  <a:srgbClr val="000000"/>
                </a:solidFill>
                <a:latin typeface="Arial" panose="020B0604020202020204" pitchFamily="34" charset="0"/>
              </a:endParaRPr>
            </a:p>
          </p:txBody>
        </p:sp>
        <p:sp>
          <p:nvSpPr>
            <p:cNvPr id="32" name="Rectangle 29"/>
            <p:cNvSpPr>
              <a:spLocks noChangeArrowheads="1"/>
            </p:cNvSpPr>
            <p:nvPr/>
          </p:nvSpPr>
          <p:spPr bwMode="auto">
            <a:xfrm>
              <a:off x="3155" y="2573"/>
              <a:ext cx="637" cy="335"/>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ctr" eaLnBrk="0" hangingPunct="0"/>
              <a:endParaRPr kumimoji="0" lang="zh-CN" altLang="zh-CN" sz="1400">
                <a:solidFill>
                  <a:srgbClr val="000000"/>
                </a:solidFill>
                <a:latin typeface="Arial" panose="020B0604020202020204" pitchFamily="34" charset="0"/>
              </a:endParaRPr>
            </a:p>
          </p:txBody>
        </p:sp>
        <p:sp>
          <p:nvSpPr>
            <p:cNvPr id="33" name="Rectangle 30"/>
            <p:cNvSpPr>
              <a:spLocks noChangeArrowheads="1"/>
            </p:cNvSpPr>
            <p:nvPr/>
          </p:nvSpPr>
          <p:spPr bwMode="auto">
            <a:xfrm>
              <a:off x="612" y="3019"/>
              <a:ext cx="191" cy="389"/>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just" eaLnBrk="0" hangingPunct="0"/>
              <a:r>
                <a:rPr kumimoji="0" lang="en-US" altLang="zh-CN" sz="800">
                  <a:solidFill>
                    <a:srgbClr val="000000"/>
                  </a:solidFill>
                  <a:latin typeface="Arial" panose="020B0604020202020204" pitchFamily="34" charset="0"/>
                </a:rPr>
                <a:t>1</a:t>
              </a:r>
              <a:endParaRPr kumimoji="0" lang="en-US" altLang="zh-CN" sz="800">
                <a:solidFill>
                  <a:srgbClr val="000000"/>
                </a:solidFill>
                <a:latin typeface="Arial" panose="020B0604020202020204" pitchFamily="34" charset="0"/>
              </a:endParaRPr>
            </a:p>
          </p:txBody>
        </p:sp>
        <p:sp>
          <p:nvSpPr>
            <p:cNvPr id="34" name="Rectangle 31"/>
            <p:cNvSpPr>
              <a:spLocks noChangeArrowheads="1"/>
            </p:cNvSpPr>
            <p:nvPr/>
          </p:nvSpPr>
          <p:spPr bwMode="auto">
            <a:xfrm>
              <a:off x="1884" y="3019"/>
              <a:ext cx="190" cy="389"/>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just" eaLnBrk="0" hangingPunct="0"/>
              <a:r>
                <a:rPr kumimoji="0" lang="en-US" altLang="zh-CN" sz="800">
                  <a:solidFill>
                    <a:srgbClr val="000000"/>
                  </a:solidFill>
                  <a:latin typeface="Arial" panose="020B0604020202020204" pitchFamily="34" charset="0"/>
                </a:rPr>
                <a:t>1</a:t>
              </a:r>
              <a:endParaRPr kumimoji="0" lang="en-US" altLang="zh-CN" sz="800">
                <a:solidFill>
                  <a:srgbClr val="000000"/>
                </a:solidFill>
                <a:latin typeface="Arial" panose="020B0604020202020204" pitchFamily="34" charset="0"/>
              </a:endParaRPr>
            </a:p>
          </p:txBody>
        </p:sp>
        <p:sp>
          <p:nvSpPr>
            <p:cNvPr id="35" name="Rectangle 32"/>
            <p:cNvSpPr>
              <a:spLocks noChangeArrowheads="1"/>
            </p:cNvSpPr>
            <p:nvPr/>
          </p:nvSpPr>
          <p:spPr bwMode="auto">
            <a:xfrm>
              <a:off x="2074" y="3019"/>
              <a:ext cx="191" cy="389"/>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just" eaLnBrk="0" hangingPunct="0"/>
              <a:r>
                <a:rPr kumimoji="0" lang="en-US" altLang="zh-CN" sz="800">
                  <a:solidFill>
                    <a:srgbClr val="000000"/>
                  </a:solidFill>
                  <a:latin typeface="Arial" panose="020B0604020202020204" pitchFamily="34" charset="0"/>
                </a:rPr>
                <a:t>2</a:t>
              </a:r>
              <a:endParaRPr kumimoji="0" lang="en-US" altLang="zh-CN" sz="800">
                <a:solidFill>
                  <a:srgbClr val="000000"/>
                </a:solidFill>
                <a:latin typeface="Arial" panose="020B0604020202020204" pitchFamily="34" charset="0"/>
              </a:endParaRPr>
            </a:p>
          </p:txBody>
        </p:sp>
        <p:sp>
          <p:nvSpPr>
            <p:cNvPr id="36" name="Rectangle 33"/>
            <p:cNvSpPr>
              <a:spLocks noChangeArrowheads="1"/>
            </p:cNvSpPr>
            <p:nvPr/>
          </p:nvSpPr>
          <p:spPr bwMode="auto">
            <a:xfrm>
              <a:off x="3155" y="3019"/>
              <a:ext cx="191" cy="389"/>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just" eaLnBrk="0" hangingPunct="0"/>
              <a:r>
                <a:rPr kumimoji="0" lang="en-US" altLang="zh-CN" sz="800">
                  <a:solidFill>
                    <a:srgbClr val="000000"/>
                  </a:solidFill>
                  <a:latin typeface="Arial" panose="020B0604020202020204" pitchFamily="34" charset="0"/>
                </a:rPr>
                <a:t>1</a:t>
              </a:r>
              <a:endParaRPr kumimoji="0" lang="en-US" altLang="zh-CN" sz="800">
                <a:solidFill>
                  <a:srgbClr val="000000"/>
                </a:solidFill>
                <a:latin typeface="Arial" panose="020B0604020202020204" pitchFamily="34" charset="0"/>
              </a:endParaRPr>
            </a:p>
          </p:txBody>
        </p:sp>
        <p:sp>
          <p:nvSpPr>
            <p:cNvPr id="37" name="Rectangle 34"/>
            <p:cNvSpPr>
              <a:spLocks noChangeArrowheads="1"/>
            </p:cNvSpPr>
            <p:nvPr/>
          </p:nvSpPr>
          <p:spPr bwMode="auto">
            <a:xfrm>
              <a:off x="3346" y="3019"/>
              <a:ext cx="191" cy="389"/>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just" eaLnBrk="0" hangingPunct="0"/>
              <a:r>
                <a:rPr kumimoji="0" lang="en-US" altLang="zh-CN" sz="800">
                  <a:solidFill>
                    <a:srgbClr val="000000"/>
                  </a:solidFill>
                  <a:latin typeface="Arial" panose="020B0604020202020204" pitchFamily="34" charset="0"/>
                </a:rPr>
                <a:t>2</a:t>
              </a:r>
              <a:endParaRPr kumimoji="0" lang="en-US" altLang="zh-CN" sz="800">
                <a:solidFill>
                  <a:srgbClr val="000000"/>
                </a:solidFill>
                <a:latin typeface="Arial" panose="020B0604020202020204" pitchFamily="34" charset="0"/>
              </a:endParaRPr>
            </a:p>
          </p:txBody>
        </p:sp>
        <p:sp>
          <p:nvSpPr>
            <p:cNvPr id="38" name="Rectangle 35"/>
            <p:cNvSpPr>
              <a:spLocks noChangeArrowheads="1"/>
            </p:cNvSpPr>
            <p:nvPr/>
          </p:nvSpPr>
          <p:spPr bwMode="auto">
            <a:xfrm>
              <a:off x="3538" y="3019"/>
              <a:ext cx="191" cy="389"/>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just" eaLnBrk="0" hangingPunct="0"/>
              <a:r>
                <a:rPr kumimoji="0" lang="en-US" altLang="zh-CN" sz="800">
                  <a:solidFill>
                    <a:srgbClr val="000000"/>
                  </a:solidFill>
                  <a:latin typeface="Arial" panose="020B0604020202020204" pitchFamily="34" charset="0"/>
                </a:rPr>
                <a:t>3</a:t>
              </a:r>
              <a:endParaRPr kumimoji="0" lang="en-US" altLang="zh-CN" sz="800">
                <a:solidFill>
                  <a:srgbClr val="000000"/>
                </a:solidFill>
                <a:latin typeface="Arial" panose="020B0604020202020204" pitchFamily="34" charset="0"/>
              </a:endParaRPr>
            </a:p>
          </p:txBody>
        </p:sp>
        <p:sp>
          <p:nvSpPr>
            <p:cNvPr id="39" name="Line 36"/>
            <p:cNvSpPr>
              <a:spLocks noChangeShapeType="1"/>
            </p:cNvSpPr>
            <p:nvPr/>
          </p:nvSpPr>
          <p:spPr bwMode="auto">
            <a:xfrm flipV="1">
              <a:off x="1249" y="1179"/>
              <a:ext cx="890" cy="7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37"/>
            <p:cNvSpPr>
              <a:spLocks noChangeShapeType="1"/>
            </p:cNvSpPr>
            <p:nvPr/>
          </p:nvSpPr>
          <p:spPr bwMode="auto">
            <a:xfrm flipV="1">
              <a:off x="2520" y="1179"/>
              <a:ext cx="891" cy="7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Line 38"/>
            <p:cNvSpPr>
              <a:spLocks noChangeShapeType="1"/>
            </p:cNvSpPr>
            <p:nvPr/>
          </p:nvSpPr>
          <p:spPr bwMode="auto">
            <a:xfrm>
              <a:off x="930" y="1903"/>
              <a:ext cx="0" cy="67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Line 39"/>
            <p:cNvSpPr>
              <a:spLocks noChangeShapeType="1"/>
            </p:cNvSpPr>
            <p:nvPr/>
          </p:nvSpPr>
          <p:spPr bwMode="auto">
            <a:xfrm>
              <a:off x="2202" y="1903"/>
              <a:ext cx="0" cy="67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Line 40"/>
            <p:cNvSpPr>
              <a:spLocks noChangeShapeType="1"/>
            </p:cNvSpPr>
            <p:nvPr/>
          </p:nvSpPr>
          <p:spPr bwMode="auto">
            <a:xfrm>
              <a:off x="3474" y="1903"/>
              <a:ext cx="0" cy="67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Text Box 41"/>
            <p:cNvSpPr txBox="1">
              <a:spLocks noChangeArrowheads="1"/>
            </p:cNvSpPr>
            <p:nvPr/>
          </p:nvSpPr>
          <p:spPr bwMode="auto">
            <a:xfrm>
              <a:off x="4080" y="1440"/>
              <a:ext cx="528" cy="295"/>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just" eaLnBrk="0" hangingPunct="0"/>
              <a:r>
                <a:rPr kumimoji="0" lang="en-US" altLang="zh-CN" sz="2400">
                  <a:solidFill>
                    <a:srgbClr val="000000"/>
                  </a:solidFill>
                  <a:latin typeface="Arial" panose="020B0604020202020204" pitchFamily="34" charset="0"/>
                  <a:ea typeface="宋体" panose="02010600030101010101" pitchFamily="2" charset="-122"/>
                </a:rPr>
                <a:t>……</a:t>
              </a:r>
              <a:endParaRPr kumimoji="0" lang="en-US" altLang="zh-CN" sz="2400">
                <a:solidFill>
                  <a:srgbClr val="000000"/>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a:xfrm>
            <a:off x="107950" y="165100"/>
            <a:ext cx="77724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eaLnBrk="1" hangingPunct="1"/>
            <a:r>
              <a:rPr lang="zh-CN" altLang="en-US" smtClean="0">
                <a:latin typeface="华文隶书" panose="02010800040101010101" pitchFamily="2" charset="-122"/>
                <a:ea typeface="华文隶书" panose="02010800040101010101" pitchFamily="2" charset="-122"/>
              </a:rPr>
              <a:t>本章要点</a:t>
            </a:r>
            <a:endParaRPr lang="zh-CN" altLang="en-US" smtClean="0">
              <a:latin typeface="华文隶书" panose="02010800040101010101" pitchFamily="2" charset="-122"/>
              <a:ea typeface="华文隶书" panose="02010800040101010101" pitchFamily="2" charset="-122"/>
            </a:endParaRPr>
          </a:p>
        </p:txBody>
      </p:sp>
      <p:sp>
        <p:nvSpPr>
          <p:cNvPr id="21507" name="灯片编号占位符 4"/>
          <p:cNvSpPr>
            <a:spLocks noGrp="1"/>
          </p:cNvSpPr>
          <p:nvPr>
            <p:ph type="sldNum" sz="quarter" idx="12"/>
          </p:nvPr>
        </p:nvSpPr>
        <p:spPr/>
        <p:txBody>
          <a:bodyPr>
            <a:normAutofit fontScale="65000" lnSpcReduction="20000"/>
          </a:bodyPr>
          <a:lstStyle>
            <a:lvl1pPr eaLnBrk="0" hangingPunct="0">
              <a:spcBef>
                <a:spcPct val="20000"/>
              </a:spcBef>
              <a:buClr>
                <a:srgbClr val="FF0000"/>
              </a:buClr>
              <a:buSzPct val="55000"/>
              <a:buFont typeface="Monotype Sorts" charset="0"/>
              <a:buChar char="n"/>
              <a:defRPr kumimoji="1" sz="2800">
                <a:solidFill>
                  <a:schemeClr val="bg2"/>
                </a:solidFill>
                <a:latin typeface="Arial Narrow" panose="020B0606020202030204" pitchFamily="34" charset="0"/>
                <a:ea typeface="宋体" panose="02010600030101010101" pitchFamily="2" charset="-122"/>
              </a:defRPr>
            </a:lvl1pPr>
            <a:lvl2pPr marL="742950" indent="-285750" eaLnBrk="0" hangingPunct="0">
              <a:spcBef>
                <a:spcPct val="20000"/>
              </a:spcBef>
              <a:buClr>
                <a:srgbClr val="FFAF39"/>
              </a:buClr>
              <a:buSzPct val="55000"/>
              <a:buFont typeface="Monotype Sorts" charset="0"/>
              <a:buChar char="l"/>
              <a:defRPr kumimoji="1" sz="2600">
                <a:solidFill>
                  <a:schemeClr val="bg2"/>
                </a:solidFill>
                <a:latin typeface="Arial Narrow" panose="020B0606020202030204" pitchFamily="34" charset="0"/>
                <a:ea typeface="宋体" panose="02010600030101010101" pitchFamily="2" charset="-122"/>
              </a:defRPr>
            </a:lvl2pPr>
            <a:lvl3pPr marL="1143000" indent="-228600" eaLnBrk="0" hangingPunct="0">
              <a:spcBef>
                <a:spcPct val="20000"/>
              </a:spcBef>
              <a:buClr>
                <a:srgbClr val="9933FF"/>
              </a:buClr>
              <a:buSzPct val="59000"/>
              <a:buFont typeface="Monotype Sorts" charset="0"/>
              <a:buChar char="s"/>
              <a:defRPr kumimoji="1" sz="2400">
                <a:solidFill>
                  <a:schemeClr val="tx1"/>
                </a:solidFill>
                <a:latin typeface="Arial Narrow" panose="020B0606020202030204" pitchFamily="34" charset="0"/>
                <a:ea typeface="宋体" panose="02010600030101010101" pitchFamily="2" charset="-122"/>
              </a:defRPr>
            </a:lvl3pPr>
            <a:lvl4pPr marL="1600200" indent="-228600" eaLnBrk="0" hangingPunct="0">
              <a:spcBef>
                <a:spcPct val="20000"/>
              </a:spcBef>
              <a:buClr>
                <a:srgbClr val="009999"/>
              </a:buClr>
              <a:buSzPct val="64000"/>
              <a:buFont typeface="Monotype Sorts" charset="0"/>
              <a:buChar char="u"/>
              <a:defRPr kumimoji="1" sz="2200">
                <a:solidFill>
                  <a:srgbClr val="000000"/>
                </a:solidFill>
                <a:latin typeface="Arial Narrow" panose="020B0606020202030204" pitchFamily="34" charset="0"/>
                <a:ea typeface="宋体" panose="02010600030101010101" pitchFamily="2" charset="-122"/>
              </a:defRPr>
            </a:lvl4pPr>
            <a:lvl5pPr marL="2057400" indent="-228600" eaLnBrk="0" hangingPunct="0">
              <a:spcBef>
                <a:spcPct val="20000"/>
              </a:spcBef>
              <a:buClr>
                <a:srgbClr val="0066FF"/>
              </a:buClr>
              <a:buSzPct val="69000"/>
              <a:buFont typeface="Monotype Sorts" charset="0"/>
              <a:buChar char="w"/>
              <a:defRPr kumimoji="1" sz="2000">
                <a:solidFill>
                  <a:srgbClr val="000000"/>
                </a:solidFill>
                <a:latin typeface="Arial Narrow" panose="020B0606020202030204" pitchFamily="34" charset="0"/>
                <a:ea typeface="宋体" panose="02010600030101010101" pitchFamily="2" charset="-122"/>
              </a:defRPr>
            </a:lvl5pPr>
            <a:lvl6pPr marL="2514600" indent="-228600" eaLnBrk="0" fontAlgn="base" hangingPunct="0">
              <a:spcBef>
                <a:spcPct val="20000"/>
              </a:spcBef>
              <a:spcAft>
                <a:spcPct val="0"/>
              </a:spcAft>
              <a:buClr>
                <a:srgbClr val="0066FF"/>
              </a:buClr>
              <a:buSzPct val="69000"/>
              <a:buFont typeface="Monotype Sorts" charset="0"/>
              <a:buChar char="w"/>
              <a:defRPr kumimoji="1" sz="2000">
                <a:solidFill>
                  <a:srgbClr val="000000"/>
                </a:solidFill>
                <a:latin typeface="Arial Narrow" panose="020B0606020202030204" pitchFamily="34" charset="0"/>
                <a:ea typeface="宋体" panose="02010600030101010101" pitchFamily="2" charset="-122"/>
              </a:defRPr>
            </a:lvl6pPr>
            <a:lvl7pPr marL="2971800" indent="-228600" eaLnBrk="0" fontAlgn="base" hangingPunct="0">
              <a:spcBef>
                <a:spcPct val="20000"/>
              </a:spcBef>
              <a:spcAft>
                <a:spcPct val="0"/>
              </a:spcAft>
              <a:buClr>
                <a:srgbClr val="0066FF"/>
              </a:buClr>
              <a:buSzPct val="69000"/>
              <a:buFont typeface="Monotype Sorts" charset="0"/>
              <a:buChar char="w"/>
              <a:defRPr kumimoji="1" sz="2000">
                <a:solidFill>
                  <a:srgbClr val="000000"/>
                </a:solidFill>
                <a:latin typeface="Arial Narrow" panose="020B0606020202030204" pitchFamily="34" charset="0"/>
                <a:ea typeface="宋体" panose="02010600030101010101" pitchFamily="2" charset="-122"/>
              </a:defRPr>
            </a:lvl7pPr>
            <a:lvl8pPr marL="3429000" indent="-228600" eaLnBrk="0" fontAlgn="base" hangingPunct="0">
              <a:spcBef>
                <a:spcPct val="20000"/>
              </a:spcBef>
              <a:spcAft>
                <a:spcPct val="0"/>
              </a:spcAft>
              <a:buClr>
                <a:srgbClr val="0066FF"/>
              </a:buClr>
              <a:buSzPct val="69000"/>
              <a:buFont typeface="Monotype Sorts" charset="0"/>
              <a:buChar char="w"/>
              <a:defRPr kumimoji="1" sz="2000">
                <a:solidFill>
                  <a:srgbClr val="000000"/>
                </a:solidFill>
                <a:latin typeface="Arial Narrow" panose="020B0606020202030204" pitchFamily="34" charset="0"/>
                <a:ea typeface="宋体" panose="02010600030101010101" pitchFamily="2" charset="-122"/>
              </a:defRPr>
            </a:lvl8pPr>
            <a:lvl9pPr marL="3886200" indent="-228600" eaLnBrk="0" fontAlgn="base" hangingPunct="0">
              <a:spcBef>
                <a:spcPct val="20000"/>
              </a:spcBef>
              <a:spcAft>
                <a:spcPct val="0"/>
              </a:spcAft>
              <a:buClr>
                <a:srgbClr val="0066FF"/>
              </a:buClr>
              <a:buSzPct val="69000"/>
              <a:buFont typeface="Monotype Sorts" charset="0"/>
              <a:buChar char="w"/>
              <a:defRPr kumimoji="1" sz="2000">
                <a:solidFill>
                  <a:srgbClr val="000000"/>
                </a:solidFill>
                <a:latin typeface="Arial Narrow" panose="020B0606020202030204" pitchFamily="34" charset="0"/>
                <a:ea typeface="宋体" panose="02010600030101010101" pitchFamily="2" charset="-122"/>
              </a:defRPr>
            </a:lvl9pPr>
          </a:lstStyle>
          <a:p>
            <a:pPr eaLnBrk="1" hangingPunct="1">
              <a:spcBef>
                <a:spcPct val="0"/>
              </a:spcBef>
              <a:buClrTx/>
              <a:buSzTx/>
              <a:buFontTx/>
              <a:buNone/>
              <a:defRPr/>
            </a:pPr>
            <a:fld id="{B925D841-760A-45A0-9974-45F2B1156BBD}" type="slidenum">
              <a:rPr lang="en-US" altLang="zh-CN" sz="1400" smtClean="0">
                <a:solidFill>
                  <a:schemeClr val="tx1"/>
                </a:solidFill>
              </a:rPr>
            </a:fld>
            <a:endParaRPr lang="en-US" altLang="zh-CN" sz="1400" smtClean="0">
              <a:solidFill>
                <a:schemeClr val="tx1"/>
              </a:solidFill>
            </a:endParaRPr>
          </a:p>
        </p:txBody>
      </p:sp>
      <p:sp>
        <p:nvSpPr>
          <p:cNvPr id="20" name="Rectangle 3"/>
          <p:cNvSpPr>
            <a:spLocks noChangeArrowheads="1"/>
          </p:cNvSpPr>
          <p:nvPr/>
        </p:nvSpPr>
        <p:spPr bwMode="auto">
          <a:xfrm>
            <a:off x="1786255" y="1605280"/>
            <a:ext cx="565150" cy="851535"/>
          </a:xfrm>
          <a:prstGeom prst="rect">
            <a:avLst/>
          </a:prstGeom>
          <a:solidFill>
            <a:srgbClr val="2A5380"/>
          </a:solidFill>
          <a:ln w="12700">
            <a:noFill/>
            <a:miter lim="800000"/>
          </a:ln>
          <a:effectLst>
            <a:outerShdw dist="17961" dir="2700000" algn="ctr" rotWithShape="0">
              <a:srgbClr val="4D4D4D"/>
            </a:outerShdw>
          </a:effectLst>
        </p:spPr>
        <p:txBody>
          <a:bodyPr wrap="none" lIns="90000" tIns="46800" rIns="90000" bIns="46800" anchor="ctr"/>
          <a:lstStyle/>
          <a:p>
            <a:pPr eaLnBrk="0" fontAlgn="t" hangingPunct="0">
              <a:defRPr/>
            </a:pPr>
            <a:r>
              <a:rPr lang="zh-CN" altLang="en-US" sz="2000" b="1" dirty="0" smtClean="0">
                <a:solidFill>
                  <a:schemeClr val="bg1"/>
                </a:solidFill>
                <a:latin typeface="黑体" panose="02010609060101010101" pitchFamily="49" charset="-122"/>
                <a:ea typeface="黑体" panose="02010609060101010101" pitchFamily="49" charset="-122"/>
              </a:rPr>
              <a:t>一</a:t>
            </a:r>
            <a:endParaRPr lang="en-US" altLang="ko-KR" sz="2000" b="1" dirty="0">
              <a:solidFill>
                <a:schemeClr val="bg1"/>
              </a:solidFill>
              <a:latin typeface="黑体" panose="02010609060101010101" pitchFamily="49" charset="-122"/>
              <a:ea typeface="黑体" panose="02010609060101010101" pitchFamily="49" charset="-122"/>
            </a:endParaRPr>
          </a:p>
        </p:txBody>
      </p:sp>
      <p:sp>
        <p:nvSpPr>
          <p:cNvPr id="21" name="Rectangle 4"/>
          <p:cNvSpPr>
            <a:spLocks noChangeArrowheads="1"/>
          </p:cNvSpPr>
          <p:nvPr/>
        </p:nvSpPr>
        <p:spPr bwMode="auto">
          <a:xfrm>
            <a:off x="2291080" y="1605280"/>
            <a:ext cx="4629150" cy="850900"/>
          </a:xfrm>
          <a:prstGeom prst="rect">
            <a:avLst/>
          </a:prstGeom>
          <a:solidFill>
            <a:srgbClr val="CADBEE"/>
          </a:solidFill>
          <a:ln w="12700">
            <a:noFill/>
            <a:miter lim="800000"/>
          </a:ln>
          <a:effectLst>
            <a:outerShdw dist="17961" dir="2700000" algn="ctr" rotWithShape="0">
              <a:srgbClr val="4D4D4D"/>
            </a:outerShdw>
          </a:effectLst>
        </p:spPr>
        <p:txBody>
          <a:bodyPr wrap="none" lIns="90000" tIns="46800" rIns="90000" bIns="46800" anchor="ctr"/>
          <a:lstStyle/>
          <a:p>
            <a:pPr marL="186055" eaLnBrk="0" fontAlgn="t" hangingPunct="0">
              <a:defRPr/>
            </a:pPr>
            <a:endParaRPr lang="en-US" altLang="ko-KR" sz="200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22" name="Rectangle 5"/>
          <p:cNvSpPr>
            <a:spLocks noChangeArrowheads="1"/>
          </p:cNvSpPr>
          <p:nvPr/>
        </p:nvSpPr>
        <p:spPr bwMode="auto">
          <a:xfrm>
            <a:off x="1785938" y="2563813"/>
            <a:ext cx="565150" cy="865187"/>
          </a:xfrm>
          <a:prstGeom prst="rect">
            <a:avLst/>
          </a:prstGeom>
          <a:solidFill>
            <a:srgbClr val="2A5380"/>
          </a:solidFill>
          <a:ln w="12700">
            <a:noFill/>
            <a:miter lim="800000"/>
          </a:ln>
          <a:effectLst>
            <a:outerShdw dist="17961" dir="2700000" algn="ctr" rotWithShape="0">
              <a:srgbClr val="4D4D4D"/>
            </a:outerShdw>
          </a:effectLst>
        </p:spPr>
        <p:txBody>
          <a:bodyPr wrap="none" lIns="90000" tIns="46800" rIns="90000" bIns="46800" anchor="ctr"/>
          <a:lstStyle/>
          <a:p>
            <a:pPr eaLnBrk="0" fontAlgn="t" hangingPunct="0">
              <a:defRPr/>
            </a:pPr>
            <a:r>
              <a:rPr lang="zh-CN" altLang="en-US" sz="2000" b="1" dirty="0">
                <a:solidFill>
                  <a:schemeClr val="bg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二</a:t>
            </a:r>
            <a:endParaRPr lang="en-US" altLang="ko-KR" sz="2000" b="1" dirty="0">
              <a:solidFill>
                <a:schemeClr val="bg1"/>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3" name="Rectangle 6"/>
          <p:cNvSpPr>
            <a:spLocks noChangeArrowheads="1"/>
          </p:cNvSpPr>
          <p:nvPr/>
        </p:nvSpPr>
        <p:spPr bwMode="auto">
          <a:xfrm>
            <a:off x="2268538" y="2563813"/>
            <a:ext cx="4629150" cy="865187"/>
          </a:xfrm>
          <a:prstGeom prst="rect">
            <a:avLst/>
          </a:prstGeom>
          <a:solidFill>
            <a:srgbClr val="CADBEE"/>
          </a:solidFill>
          <a:ln w="12700">
            <a:noFill/>
            <a:miter lim="800000"/>
          </a:ln>
          <a:effectLst>
            <a:outerShdw dist="17961" dir="2700000" algn="ctr" rotWithShape="0">
              <a:srgbClr val="4D4D4D"/>
            </a:outerShdw>
          </a:effectLst>
        </p:spPr>
        <p:txBody>
          <a:bodyPr wrap="none" lIns="90000" tIns="46800" rIns="90000" bIns="46800" anchor="ctr"/>
          <a:lstStyle/>
          <a:p>
            <a:pPr marL="186055" eaLnBrk="0" fontAlgn="t" hangingPunct="0">
              <a:defRPr/>
            </a:pPr>
            <a:endParaRPr lang="en-US" altLang="ko-KR" sz="2000" b="1">
              <a:solidFill>
                <a:srgbClr val="006699"/>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4" name="Rectangle 7"/>
          <p:cNvSpPr>
            <a:spLocks noChangeArrowheads="1"/>
          </p:cNvSpPr>
          <p:nvPr/>
        </p:nvSpPr>
        <p:spPr bwMode="auto">
          <a:xfrm>
            <a:off x="1785938" y="3524250"/>
            <a:ext cx="566737" cy="865188"/>
          </a:xfrm>
          <a:prstGeom prst="rect">
            <a:avLst/>
          </a:prstGeom>
          <a:solidFill>
            <a:srgbClr val="2A5380"/>
          </a:solidFill>
          <a:ln w="12700">
            <a:noFill/>
            <a:miter lim="800000"/>
          </a:ln>
          <a:effectLst>
            <a:outerShdw dist="17961" dir="2700000" algn="ctr" rotWithShape="0">
              <a:srgbClr val="4D4D4D"/>
            </a:outerShdw>
          </a:effectLst>
        </p:spPr>
        <p:txBody>
          <a:bodyPr wrap="none" lIns="90000" tIns="46800" rIns="90000" bIns="46800" anchor="ctr"/>
          <a:lstStyle/>
          <a:p>
            <a:pPr eaLnBrk="0" fontAlgn="t" hangingPunct="0">
              <a:defRPr/>
            </a:pPr>
            <a:r>
              <a:rPr lang="zh-CN" altLang="en-US" sz="2000" b="1" dirty="0">
                <a:solidFill>
                  <a:schemeClr val="bg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三</a:t>
            </a:r>
            <a:endParaRPr lang="en-US" altLang="ko-KR" sz="2000" b="1" dirty="0">
              <a:solidFill>
                <a:schemeClr val="bg1"/>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11273" name="Rectangle 8"/>
          <p:cNvSpPr>
            <a:spLocks noChangeArrowheads="1"/>
          </p:cNvSpPr>
          <p:nvPr/>
        </p:nvSpPr>
        <p:spPr bwMode="auto">
          <a:xfrm>
            <a:off x="2290763" y="3524250"/>
            <a:ext cx="4629150" cy="865188"/>
          </a:xfrm>
          <a:prstGeom prst="rect">
            <a:avLst/>
          </a:prstGeom>
          <a:solidFill>
            <a:srgbClr val="CADBEE"/>
          </a:solidFill>
          <a:ln>
            <a:noFill/>
          </a:ln>
          <a:effectLst>
            <a:outerShdw dist="17961" dir="2700000" algn="ctr" rotWithShape="0">
              <a:srgbClr val="4D4D4D"/>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nchor="ctr"/>
          <a:lstStyle/>
          <a:p>
            <a:pPr marL="186055" algn="ctr" eaLnBrk="0" fontAlgn="t" hangingPunct="0"/>
            <a:endParaRPr lang="en-US" altLang="ko-KR" sz="2000" b="1" dirty="0">
              <a:solidFill>
                <a:srgbClr val="006699"/>
              </a:solidFill>
              <a:latin typeface="微软雅黑" panose="020B0503020204020204" pitchFamily="34" charset="-122"/>
              <a:ea typeface="微软雅黑" panose="020B0503020204020204" pitchFamily="34" charset="-122"/>
            </a:endParaRPr>
          </a:p>
        </p:txBody>
      </p:sp>
      <p:sp>
        <p:nvSpPr>
          <p:cNvPr id="26" name="Rectangle 9"/>
          <p:cNvSpPr>
            <a:spLocks noChangeArrowheads="1"/>
          </p:cNvSpPr>
          <p:nvPr/>
        </p:nvSpPr>
        <p:spPr bwMode="auto">
          <a:xfrm>
            <a:off x="1786255" y="4481830"/>
            <a:ext cx="566420" cy="726440"/>
          </a:xfrm>
          <a:prstGeom prst="rect">
            <a:avLst/>
          </a:prstGeom>
          <a:solidFill>
            <a:srgbClr val="2A5380"/>
          </a:solidFill>
          <a:ln w="12700">
            <a:noFill/>
            <a:miter lim="800000"/>
          </a:ln>
          <a:effectLst>
            <a:outerShdw dist="17961" dir="2700000" algn="ctr" rotWithShape="0">
              <a:srgbClr val="4D4D4D"/>
            </a:outerShdw>
          </a:effectLst>
        </p:spPr>
        <p:txBody>
          <a:bodyPr wrap="none" lIns="90000" tIns="46800" rIns="90000" bIns="46800" anchor="ctr"/>
          <a:lstStyle/>
          <a:p>
            <a:pPr eaLnBrk="0" fontAlgn="t" hangingPunct="0">
              <a:defRPr/>
            </a:pPr>
            <a:r>
              <a:rPr lang="zh-CN" altLang="en-US" sz="2000" b="1" dirty="0">
                <a:solidFill>
                  <a:schemeClr val="bg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四</a:t>
            </a:r>
            <a:endParaRPr lang="en-US" altLang="ko-KR" sz="2000" b="1" dirty="0">
              <a:solidFill>
                <a:schemeClr val="bg1"/>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11275" name="Rectangle 10"/>
          <p:cNvSpPr>
            <a:spLocks noChangeArrowheads="1"/>
          </p:cNvSpPr>
          <p:nvPr/>
        </p:nvSpPr>
        <p:spPr bwMode="auto">
          <a:xfrm>
            <a:off x="2257425" y="4469130"/>
            <a:ext cx="4629150" cy="739140"/>
          </a:xfrm>
          <a:prstGeom prst="rect">
            <a:avLst/>
          </a:prstGeom>
          <a:solidFill>
            <a:srgbClr val="CADBEE"/>
          </a:solidFill>
          <a:ln>
            <a:noFill/>
          </a:ln>
          <a:effectLst>
            <a:outerShdw dist="17961" dir="2700000" algn="ctr" rotWithShape="0">
              <a:srgbClr val="4D4D4D"/>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nchor="ctr"/>
          <a:lstStyle/>
          <a:p>
            <a:pPr marL="186055" algn="ctr" eaLnBrk="0" fontAlgn="t" hangingPunct="0"/>
            <a:r>
              <a:rPr lang="zh-CN" altLang="en-US" sz="2000" b="1" dirty="0" smtClean="0">
                <a:solidFill>
                  <a:srgbClr val="003366"/>
                </a:solidFill>
                <a:latin typeface="微软雅黑" panose="020B0503020204020204" pitchFamily="34" charset="-122"/>
                <a:ea typeface="微软雅黑" panose="020B0503020204020204" pitchFamily="34" charset="-122"/>
                <a:sym typeface="+mn-ea"/>
              </a:rPr>
              <a:t>软件生命周期</a:t>
            </a:r>
            <a:endParaRPr lang="en-US" altLang="ko-KR" sz="2000" b="1">
              <a:solidFill>
                <a:srgbClr val="006699"/>
              </a:solidFill>
              <a:latin typeface="微软雅黑" panose="020B0503020204020204" pitchFamily="34" charset="-122"/>
              <a:ea typeface="微软雅黑" panose="020B0503020204020204" pitchFamily="34" charset="-122"/>
            </a:endParaRPr>
          </a:p>
        </p:txBody>
      </p:sp>
      <p:sp>
        <p:nvSpPr>
          <p:cNvPr id="28" name="AutoShape 11"/>
          <p:cNvSpPr>
            <a:spLocks noChangeArrowheads="1"/>
          </p:cNvSpPr>
          <p:nvPr/>
        </p:nvSpPr>
        <p:spPr bwMode="gray">
          <a:xfrm>
            <a:off x="2290763" y="1701800"/>
            <a:ext cx="4391025" cy="6223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round/>
              </a14:hiddenLine>
            </a:ext>
          </a:extLst>
        </p:spPr>
        <p:txBody>
          <a:bodyPr wrap="none" anchor="ctr"/>
          <a:lstStyle/>
          <a:p>
            <a:pPr algn="ctr" latinLnBrk="1">
              <a:buFont typeface="Wingdings" panose="05000000000000000000" pitchFamily="2" charset="2"/>
              <a:buNone/>
            </a:pPr>
            <a:r>
              <a:rPr lang="zh-CN" altLang="en-US" sz="2000" b="1" dirty="0" smtClean="0">
                <a:solidFill>
                  <a:srgbClr val="003366"/>
                </a:solidFill>
                <a:latin typeface="微软雅黑" panose="020B0503020204020204" pitchFamily="34" charset="-122"/>
                <a:ea typeface="微软雅黑" panose="020B0503020204020204" pitchFamily="34" charset="-122"/>
              </a:rPr>
              <a:t>软件危机</a:t>
            </a:r>
            <a:endParaRPr lang="ko-KR" altLang="en-US" sz="2000" b="1" dirty="0">
              <a:solidFill>
                <a:srgbClr val="003366"/>
              </a:solidFill>
              <a:latin typeface="微软雅黑" panose="020B0503020204020204" pitchFamily="34" charset="-122"/>
              <a:ea typeface="微软雅黑" panose="020B0503020204020204" pitchFamily="34" charset="-122"/>
            </a:endParaRPr>
          </a:p>
        </p:txBody>
      </p:sp>
      <p:sp>
        <p:nvSpPr>
          <p:cNvPr id="11277" name="AutoShape 12"/>
          <p:cNvSpPr>
            <a:spLocks noChangeArrowheads="1"/>
          </p:cNvSpPr>
          <p:nvPr/>
        </p:nvSpPr>
        <p:spPr bwMode="gray">
          <a:xfrm>
            <a:off x="2436813" y="2660650"/>
            <a:ext cx="4391025" cy="6223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round/>
              </a14:hiddenLine>
            </a:ext>
          </a:extLst>
        </p:spPr>
        <p:txBody>
          <a:bodyPr wrap="none" anchor="ctr"/>
          <a:lstStyle/>
          <a:p>
            <a:pPr algn="ctr" latinLnBrk="1"/>
            <a:r>
              <a:rPr lang="zh-CN" altLang="en-US" sz="2000" b="1" dirty="0" smtClean="0">
                <a:solidFill>
                  <a:srgbClr val="003366"/>
                </a:solidFill>
                <a:latin typeface="微软雅黑" panose="020B0503020204020204" pitchFamily="34" charset="-122"/>
                <a:ea typeface="微软雅黑" panose="020B0503020204020204" pitchFamily="34" charset="-122"/>
              </a:rPr>
              <a:t>软件工程</a:t>
            </a:r>
            <a:endParaRPr lang="ko-KR" altLang="en-US" sz="2000" b="1" dirty="0">
              <a:solidFill>
                <a:srgbClr val="003366"/>
              </a:solidFill>
              <a:latin typeface="微软雅黑" panose="020B0503020204020204" pitchFamily="34" charset="-122"/>
              <a:ea typeface="微软雅黑" panose="020B0503020204020204" pitchFamily="34" charset="-122"/>
            </a:endParaRPr>
          </a:p>
        </p:txBody>
      </p:sp>
      <p:sp>
        <p:nvSpPr>
          <p:cNvPr id="11278" name="AutoShape 13"/>
          <p:cNvSpPr>
            <a:spLocks noChangeArrowheads="1"/>
          </p:cNvSpPr>
          <p:nvPr/>
        </p:nvSpPr>
        <p:spPr bwMode="gray">
          <a:xfrm>
            <a:off x="2444750" y="3692843"/>
            <a:ext cx="4321175" cy="6223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round/>
              </a14:hiddenLine>
            </a:ext>
          </a:extLst>
        </p:spPr>
        <p:txBody>
          <a:bodyPr wrap="none" anchor="ctr"/>
          <a:lstStyle/>
          <a:p>
            <a:pPr algn="ctr" latinLnBrk="1"/>
            <a:r>
              <a:rPr lang="zh-CN" altLang="en-US" sz="2000" b="1" dirty="0" smtClean="0">
                <a:solidFill>
                  <a:srgbClr val="003366"/>
                </a:solidFill>
                <a:latin typeface="微软雅黑" panose="020B0503020204020204" pitchFamily="34" charset="-122"/>
                <a:ea typeface="微软雅黑" panose="020B0503020204020204" pitchFamily="34" charset="-122"/>
                <a:sym typeface="+mn-ea"/>
              </a:rPr>
              <a:t>软件工程方法比较</a:t>
            </a:r>
            <a:endParaRPr lang="ko-KR" altLang="en-US" sz="2000" b="1" dirty="0">
              <a:solidFill>
                <a:srgbClr val="003366"/>
              </a:solidFill>
              <a:latin typeface="微软雅黑" panose="020B0503020204020204" pitchFamily="34" charset="-122"/>
              <a:ea typeface="微软雅黑" panose="020B0503020204020204" pitchFamily="34" charset="-122"/>
            </a:endParaRPr>
          </a:p>
        </p:txBody>
      </p:sp>
      <p:sp>
        <p:nvSpPr>
          <p:cNvPr id="11279" name="AutoShape 14"/>
          <p:cNvSpPr>
            <a:spLocks noChangeArrowheads="1"/>
          </p:cNvSpPr>
          <p:nvPr/>
        </p:nvSpPr>
        <p:spPr bwMode="gray">
          <a:xfrm>
            <a:off x="2616200" y="3994785"/>
            <a:ext cx="4032250" cy="6223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round/>
              </a14:hiddenLine>
            </a:ext>
          </a:extLst>
        </p:spPr>
        <p:txBody>
          <a:bodyPr wrap="none" anchor="ctr"/>
          <a:lstStyle/>
          <a:p>
            <a:pPr algn="ctr" latinLnBrk="1"/>
            <a:endParaRPr lang="ko-KR" altLang="en-US" sz="2000" b="1" dirty="0">
              <a:solidFill>
                <a:srgbClr val="003366"/>
              </a:solidFill>
              <a:latin typeface="微软雅黑" panose="020B0503020204020204" pitchFamily="34" charset="-122"/>
              <a:ea typeface="微软雅黑" panose="020B0503020204020204" pitchFamily="34" charset="-122"/>
            </a:endParaRPr>
          </a:p>
        </p:txBody>
      </p:sp>
      <p:sp>
        <p:nvSpPr>
          <p:cNvPr id="35" name="Rectangle 9"/>
          <p:cNvSpPr>
            <a:spLocks noChangeArrowheads="1"/>
          </p:cNvSpPr>
          <p:nvPr/>
        </p:nvSpPr>
        <p:spPr bwMode="auto">
          <a:xfrm>
            <a:off x="1786255" y="5327015"/>
            <a:ext cx="566420" cy="674370"/>
          </a:xfrm>
          <a:prstGeom prst="rect">
            <a:avLst/>
          </a:prstGeom>
          <a:solidFill>
            <a:srgbClr val="2A5380"/>
          </a:solidFill>
          <a:ln w="12700">
            <a:noFill/>
            <a:miter lim="800000"/>
          </a:ln>
          <a:effectLst>
            <a:outerShdw dist="17961" dir="2700000" algn="ctr" rotWithShape="0">
              <a:srgbClr val="4D4D4D"/>
            </a:outerShdw>
          </a:effectLst>
        </p:spPr>
        <p:txBody>
          <a:bodyPr wrap="none" lIns="90000" tIns="46800" rIns="90000" bIns="46800" anchor="ctr"/>
          <a:lstStyle/>
          <a:p>
            <a:pPr eaLnBrk="0" fontAlgn="t" hangingPunct="0">
              <a:defRPr/>
            </a:pPr>
            <a:r>
              <a:rPr lang="zh-CN" altLang="en-US" sz="2000" b="1" dirty="0">
                <a:solidFill>
                  <a:schemeClr val="bg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五</a:t>
            </a:r>
            <a:endParaRPr lang="en-US" altLang="ko-KR" sz="2000" b="1" dirty="0">
              <a:solidFill>
                <a:schemeClr val="bg1"/>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11281" name="Rectangle 10"/>
          <p:cNvSpPr>
            <a:spLocks noChangeArrowheads="1"/>
          </p:cNvSpPr>
          <p:nvPr/>
        </p:nvSpPr>
        <p:spPr bwMode="auto">
          <a:xfrm>
            <a:off x="2270125" y="5326380"/>
            <a:ext cx="4629150" cy="698500"/>
          </a:xfrm>
          <a:prstGeom prst="rect">
            <a:avLst/>
          </a:prstGeom>
          <a:solidFill>
            <a:srgbClr val="CADBEE"/>
          </a:solidFill>
          <a:ln>
            <a:noFill/>
          </a:ln>
          <a:effectLst>
            <a:outerShdw dist="17961" dir="2700000" algn="ctr" rotWithShape="0">
              <a:srgbClr val="4D4D4D"/>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nchor="ctr"/>
          <a:lstStyle/>
          <a:p>
            <a:pPr marL="186055" algn="ctr" eaLnBrk="0" fontAlgn="t" hangingPunct="0"/>
            <a:r>
              <a:rPr lang="zh-CN" altLang="en-US" sz="2000" b="1" dirty="0" smtClean="0">
                <a:solidFill>
                  <a:srgbClr val="003366"/>
                </a:solidFill>
                <a:latin typeface="微软雅黑" panose="020B0503020204020204" pitchFamily="34" charset="-122"/>
                <a:ea typeface="微软雅黑" panose="020B0503020204020204" pitchFamily="34" charset="-122"/>
                <a:sym typeface="+mn-ea"/>
              </a:rPr>
              <a:t>软件</a:t>
            </a:r>
            <a:r>
              <a:rPr lang="zh-CN" altLang="en-US" sz="2000" b="1" dirty="0">
                <a:solidFill>
                  <a:srgbClr val="003366"/>
                </a:solidFill>
                <a:latin typeface="微软雅黑" panose="020B0503020204020204" pitchFamily="34" charset="-122"/>
                <a:ea typeface="微软雅黑" panose="020B0503020204020204" pitchFamily="34" charset="-122"/>
                <a:sym typeface="+mn-ea"/>
              </a:rPr>
              <a:t>开发</a:t>
            </a:r>
            <a:r>
              <a:rPr lang="zh-CN" altLang="en-US" sz="2000" b="1" dirty="0" smtClean="0">
                <a:solidFill>
                  <a:srgbClr val="003366"/>
                </a:solidFill>
                <a:latin typeface="微软雅黑" panose="020B0503020204020204" pitchFamily="34" charset="-122"/>
                <a:ea typeface="微软雅黑" panose="020B0503020204020204" pitchFamily="34" charset="-122"/>
                <a:sym typeface="+mn-ea"/>
              </a:rPr>
              <a:t>模型</a:t>
            </a:r>
            <a:endParaRPr lang="en-US" altLang="ko-KR" sz="2000" b="1" dirty="0">
              <a:solidFill>
                <a:srgbClr val="006699"/>
              </a:solidFill>
              <a:latin typeface="微软雅黑" panose="020B0503020204020204" pitchFamily="34" charset="-122"/>
              <a:ea typeface="微软雅黑" panose="020B0503020204020204" pitchFamily="34" charset="-122"/>
            </a:endParaRPr>
          </a:p>
        </p:txBody>
      </p:sp>
      <p:sp>
        <p:nvSpPr>
          <p:cNvPr id="11282" name="AutoShape 14"/>
          <p:cNvSpPr>
            <a:spLocks noChangeArrowheads="1"/>
          </p:cNvSpPr>
          <p:nvPr/>
        </p:nvSpPr>
        <p:spPr bwMode="gray">
          <a:xfrm>
            <a:off x="2568575" y="5326698"/>
            <a:ext cx="4032250" cy="6223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round/>
              </a14:hiddenLine>
            </a:ext>
          </a:extLst>
        </p:spPr>
        <p:txBody>
          <a:bodyPr wrap="none" anchor="ctr"/>
          <a:lstStyle/>
          <a:p>
            <a:pPr algn="ctr" latinLnBrk="1"/>
            <a:endParaRPr lang="ko-KR" altLang="en-US" sz="2000" b="1" dirty="0">
              <a:solidFill>
                <a:srgbClr val="003366"/>
              </a:solidFill>
              <a:latin typeface="微软雅黑" panose="020B0503020204020204" pitchFamily="34" charset="-122"/>
              <a:ea typeface="微软雅黑" panose="020B0503020204020204" pitchFamily="34" charset="-122"/>
            </a:endParaRPr>
          </a:p>
        </p:txBody>
      </p:sp>
      <p:sp>
        <p:nvSpPr>
          <p:cNvPr id="2" name="五角星 1"/>
          <p:cNvSpPr/>
          <p:nvPr/>
        </p:nvSpPr>
        <p:spPr>
          <a:xfrm>
            <a:off x="3276362" y="6163786"/>
            <a:ext cx="360040" cy="360040"/>
          </a:xfrm>
          <a:prstGeom prst="star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9"/>
          <p:cNvSpPr>
            <a:spLocks noChangeArrowheads="1"/>
          </p:cNvSpPr>
          <p:nvPr/>
        </p:nvSpPr>
        <p:spPr bwMode="auto">
          <a:xfrm>
            <a:off x="1769745" y="6100445"/>
            <a:ext cx="566420" cy="768985"/>
          </a:xfrm>
          <a:prstGeom prst="rect">
            <a:avLst/>
          </a:prstGeom>
          <a:solidFill>
            <a:srgbClr val="2A5380"/>
          </a:solidFill>
          <a:ln w="12700">
            <a:noFill/>
            <a:miter lim="800000"/>
          </a:ln>
          <a:effectLst>
            <a:outerShdw dist="17961" dir="2700000" algn="ctr" rotWithShape="0">
              <a:srgbClr val="4D4D4D"/>
            </a:outerShdw>
          </a:effectLst>
        </p:spPr>
        <p:txBody>
          <a:bodyPr wrap="none" lIns="90000" tIns="46800" rIns="90000" bIns="46800" anchor="ctr"/>
          <a:p>
            <a:pPr eaLnBrk="0" fontAlgn="t" hangingPunct="0">
              <a:defRPr/>
            </a:pPr>
            <a:r>
              <a:rPr lang="zh-CN" altLang="en-US" sz="2000" b="1" dirty="0">
                <a:solidFill>
                  <a:schemeClr val="bg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六</a:t>
            </a:r>
            <a:endParaRPr lang="zh-CN" altLang="en-US" sz="2000" b="1" dirty="0">
              <a:solidFill>
                <a:schemeClr val="bg1"/>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4" name="Rectangle 10"/>
          <p:cNvSpPr>
            <a:spLocks noChangeArrowheads="1"/>
          </p:cNvSpPr>
          <p:nvPr/>
        </p:nvSpPr>
        <p:spPr bwMode="auto">
          <a:xfrm>
            <a:off x="2253615" y="6100445"/>
            <a:ext cx="4629150" cy="768985"/>
          </a:xfrm>
          <a:prstGeom prst="rect">
            <a:avLst/>
          </a:prstGeom>
          <a:solidFill>
            <a:srgbClr val="CADBEE"/>
          </a:solidFill>
          <a:ln>
            <a:noFill/>
          </a:ln>
          <a:effectLst>
            <a:outerShdw dist="17961" dir="2700000" algn="ctr" rotWithShape="0">
              <a:srgbClr val="4D4D4D"/>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nchor="ctr"/>
          <a:p>
            <a:pPr marL="186055" algn="ctr" eaLnBrk="0" fontAlgn="t" hangingPunct="0"/>
            <a:r>
              <a:rPr lang="zh-CN" altLang="en-US" sz="2000" b="1" dirty="0" smtClean="0">
                <a:solidFill>
                  <a:srgbClr val="003366"/>
                </a:solidFill>
                <a:latin typeface="微软雅黑" panose="020B0503020204020204" pitchFamily="34" charset="-122"/>
                <a:ea typeface="微软雅黑" panose="020B0503020204020204" pitchFamily="34" charset="-122"/>
              </a:rPr>
              <a:t>软件工程三段论</a:t>
            </a:r>
            <a:endParaRPr lang="zh-CN" altLang="en-US" sz="2000" b="1" dirty="0">
              <a:solidFill>
                <a:srgbClr val="006699"/>
              </a:solidFill>
              <a:latin typeface="微软雅黑" panose="020B0503020204020204" pitchFamily="34" charset="-122"/>
              <a:ea typeface="微软雅黑" panose="020B0503020204020204" pitchFamily="34" charset="-122"/>
            </a:endParaRPr>
          </a:p>
        </p:txBody>
      </p:sp>
      <p:sp>
        <p:nvSpPr>
          <p:cNvPr id="5" name="AutoShape 14"/>
          <p:cNvSpPr>
            <a:spLocks noChangeArrowheads="1"/>
          </p:cNvSpPr>
          <p:nvPr/>
        </p:nvSpPr>
        <p:spPr bwMode="gray">
          <a:xfrm>
            <a:off x="2552065" y="6099493"/>
            <a:ext cx="4032250" cy="6223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round/>
              </a14:hiddenLine>
            </a:ext>
          </a:extLst>
        </p:spPr>
        <p:txBody>
          <a:bodyPr wrap="none" anchor="ctr"/>
          <a:p>
            <a:pPr algn="ctr" latinLnBrk="1"/>
            <a:endParaRPr lang="ko-KR" altLang="en-US" sz="2000" b="1" dirty="0">
              <a:solidFill>
                <a:srgbClr val="003366"/>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8">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隶书" panose="02010800040101010101" pitchFamily="2" charset="-122"/>
                <a:ea typeface="华文隶书" panose="02010800040101010101" pitchFamily="2" charset="-122"/>
              </a:rPr>
              <a:t>增量模型</a:t>
            </a:r>
            <a:endParaRPr lang="zh-CN" altLang="en-US" dirty="0"/>
          </a:p>
        </p:txBody>
      </p:sp>
      <p:sp>
        <p:nvSpPr>
          <p:cNvPr id="3" name="内容占位符 2"/>
          <p:cNvSpPr>
            <a:spLocks noGrp="1"/>
          </p:cNvSpPr>
          <p:nvPr>
            <p:ph sz="quarter" idx="1"/>
          </p:nvPr>
        </p:nvSpPr>
        <p:spPr/>
        <p:txBody>
          <a:bodyPr/>
          <a:lstStyle/>
          <a:p>
            <a:pPr marL="0" indent="0" eaLnBrk="1" hangingPunct="1">
              <a:lnSpc>
                <a:spcPct val="90000"/>
              </a:lnSpc>
              <a:tabLst>
                <a:tab pos="6100445" algn="l"/>
              </a:tabLst>
            </a:pPr>
            <a:r>
              <a:rPr lang="zh-CN" altLang="en-US" sz="2800" b="1" dirty="0"/>
              <a:t>特点</a:t>
            </a:r>
            <a:endParaRPr lang="zh-CN" altLang="en-US" sz="2800" b="1" dirty="0"/>
          </a:p>
          <a:p>
            <a:pPr marL="0" indent="0" eaLnBrk="1" hangingPunct="1">
              <a:lnSpc>
                <a:spcPct val="90000"/>
              </a:lnSpc>
              <a:buNone/>
              <a:tabLst>
                <a:tab pos="6100445" algn="l"/>
              </a:tabLst>
            </a:pPr>
            <a:r>
              <a:rPr lang="zh-CN" altLang="en-US" sz="2800" b="1" dirty="0"/>
              <a:t>      完成第一个增量</a:t>
            </a:r>
            <a:r>
              <a:rPr lang="zh-CN" altLang="en-US" sz="2800" b="1" dirty="0">
                <a:solidFill>
                  <a:srgbClr val="FF0000"/>
                </a:solidFill>
              </a:rPr>
              <a:t>构件</a:t>
            </a:r>
            <a:r>
              <a:rPr lang="zh-CN" altLang="en-US" sz="2800" b="1" dirty="0"/>
              <a:t>后，再完成第二个增量构件，并与第一个增量构件组合。以此类推。</a:t>
            </a:r>
            <a:r>
              <a:rPr lang="zh-CN" altLang="en-US" sz="2800" dirty="0"/>
              <a:t> </a:t>
            </a:r>
            <a:endParaRPr lang="en-US" altLang="zh-CN" sz="2800" dirty="0"/>
          </a:p>
          <a:p>
            <a:pPr marL="0" indent="0" eaLnBrk="1" hangingPunct="1">
              <a:lnSpc>
                <a:spcPct val="90000"/>
              </a:lnSpc>
              <a:buNone/>
              <a:tabLst>
                <a:tab pos="6100445" algn="l"/>
              </a:tabLst>
            </a:pPr>
            <a:endParaRPr lang="en-US" altLang="zh-CN" sz="2800" dirty="0"/>
          </a:p>
          <a:p>
            <a:pPr marL="0" indent="0" eaLnBrk="1" hangingPunct="1">
              <a:lnSpc>
                <a:spcPct val="90000"/>
              </a:lnSpc>
              <a:buNone/>
              <a:tabLst>
                <a:tab pos="6100445" algn="l"/>
              </a:tabLst>
            </a:pPr>
            <a:r>
              <a:rPr lang="zh-CN" altLang="en-US" sz="2800" dirty="0"/>
              <a:t>       </a:t>
            </a:r>
            <a:r>
              <a:rPr lang="zh-CN" altLang="en-US" sz="2800" b="1" dirty="0">
                <a:solidFill>
                  <a:srgbClr val="000000"/>
                </a:solidFill>
              </a:rPr>
              <a:t>比如，使用增量模型开发</a:t>
            </a:r>
            <a:r>
              <a:rPr lang="zh-CN" altLang="en-US" sz="2800" b="1" dirty="0">
                <a:solidFill>
                  <a:srgbClr val="0000FF"/>
                </a:solidFill>
              </a:rPr>
              <a:t>字处理软件</a:t>
            </a:r>
            <a:r>
              <a:rPr lang="zh-CN" altLang="en-US" sz="2800" b="1" dirty="0">
                <a:solidFill>
                  <a:srgbClr val="000000"/>
                </a:solidFill>
              </a:rPr>
              <a:t>时，</a:t>
            </a:r>
            <a:r>
              <a:rPr lang="zh-CN" altLang="en-US" sz="2800" b="1" dirty="0">
                <a:solidFill>
                  <a:srgbClr val="0000FF"/>
                </a:solidFill>
              </a:rPr>
              <a:t>第一个</a:t>
            </a:r>
            <a:r>
              <a:rPr lang="zh-CN" altLang="en-US" sz="2800" b="1" dirty="0">
                <a:solidFill>
                  <a:srgbClr val="000000"/>
                </a:solidFill>
              </a:rPr>
              <a:t>增量构件往往提供软件的基本需求，提供最核心本的文件管理、编辑和文档生成功能。</a:t>
            </a:r>
            <a:r>
              <a:rPr lang="zh-CN" altLang="en-US" sz="2800" b="1" dirty="0">
                <a:solidFill>
                  <a:srgbClr val="0000FF"/>
                </a:solidFill>
              </a:rPr>
              <a:t> 例输入、插入、新建、存储 </a:t>
            </a:r>
            <a:r>
              <a:rPr lang="zh-CN" altLang="en-US" sz="2800" b="1" dirty="0">
                <a:solidFill>
                  <a:srgbClr val="000000"/>
                </a:solidFill>
              </a:rPr>
              <a:t>。</a:t>
            </a:r>
            <a:r>
              <a:rPr lang="zh-CN" altLang="en-US" sz="2800" b="1" dirty="0">
                <a:solidFill>
                  <a:srgbClr val="0000FF"/>
                </a:solidFill>
              </a:rPr>
              <a:t>第二个</a:t>
            </a:r>
            <a:r>
              <a:rPr lang="zh-CN" altLang="en-US" sz="2800" b="1" dirty="0">
                <a:solidFill>
                  <a:srgbClr val="000000"/>
                </a:solidFill>
              </a:rPr>
              <a:t>增量构件提供更完善的</a:t>
            </a:r>
            <a:r>
              <a:rPr lang="zh-CN" altLang="en-US" sz="2800" b="1" dirty="0">
                <a:solidFill>
                  <a:srgbClr val="0000FF"/>
                </a:solidFill>
              </a:rPr>
              <a:t>编辑和文档生成功能</a:t>
            </a:r>
            <a:r>
              <a:rPr lang="zh-CN" altLang="en-US" sz="2800" b="1" dirty="0">
                <a:solidFill>
                  <a:srgbClr val="000000"/>
                </a:solidFill>
              </a:rPr>
              <a:t>，比如菜单，复制、粘贴、另存为等；</a:t>
            </a:r>
            <a:r>
              <a:rPr lang="zh-CN" altLang="en-US" sz="2800" b="1" dirty="0">
                <a:solidFill>
                  <a:srgbClr val="0000FF"/>
                </a:solidFill>
              </a:rPr>
              <a:t>第三个</a:t>
            </a:r>
            <a:r>
              <a:rPr lang="zh-CN" altLang="en-US" sz="2800" b="1" dirty="0">
                <a:solidFill>
                  <a:srgbClr val="000000"/>
                </a:solidFill>
              </a:rPr>
              <a:t>增量构件实现</a:t>
            </a:r>
            <a:r>
              <a:rPr lang="zh-CN" altLang="en-US" sz="2800" b="1" dirty="0">
                <a:solidFill>
                  <a:srgbClr val="0000FF"/>
                </a:solidFill>
              </a:rPr>
              <a:t>拼写和语法检查</a:t>
            </a:r>
            <a:r>
              <a:rPr lang="zh-CN" altLang="en-US" sz="2800" b="1" dirty="0">
                <a:solidFill>
                  <a:srgbClr val="000000"/>
                </a:solidFill>
              </a:rPr>
              <a:t>功能；第</a:t>
            </a:r>
            <a:r>
              <a:rPr lang="zh-CN" altLang="en-US" sz="2800" b="1" dirty="0">
                <a:solidFill>
                  <a:srgbClr val="0000FF"/>
                </a:solidFill>
              </a:rPr>
              <a:t>四个</a:t>
            </a:r>
            <a:r>
              <a:rPr lang="zh-CN" altLang="en-US" sz="2800" b="1" dirty="0">
                <a:solidFill>
                  <a:srgbClr val="000000"/>
                </a:solidFill>
              </a:rPr>
              <a:t>增量构件完成高级的页面</a:t>
            </a:r>
            <a:r>
              <a:rPr lang="zh-CN" altLang="en-US" sz="2800" b="1" dirty="0">
                <a:solidFill>
                  <a:srgbClr val="0000FF"/>
                </a:solidFill>
              </a:rPr>
              <a:t>排版功能</a:t>
            </a:r>
            <a:r>
              <a:rPr lang="zh-CN" altLang="en-US" sz="2800" b="1" dirty="0">
                <a:solidFill>
                  <a:srgbClr val="000000"/>
                </a:solidFill>
              </a:rPr>
              <a:t>。</a:t>
            </a:r>
            <a:endParaRPr lang="zh-CN" altLang="en-US" sz="2800" b="1" dirty="0">
              <a:solidFill>
                <a:srgbClr val="000000"/>
              </a:solidFill>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77500" lnSpcReduction="10000"/>
          </a:bodyPr>
          <a:lstStyle/>
          <a:p>
            <a:pPr>
              <a:defRPr/>
            </a:pPr>
            <a:fld id="{1B67B5D6-BA6A-4615-8B31-EA3ABAA02FD0}" type="slidenum">
              <a:rPr lang="en-US" altLang="zh-CN"/>
            </a:fld>
            <a:endParaRPr lang="en-US" altLang="zh-CN"/>
          </a:p>
        </p:txBody>
      </p:sp>
      <p:grpSp>
        <p:nvGrpSpPr>
          <p:cNvPr id="6" name="Group 3"/>
          <p:cNvGrpSpPr/>
          <p:nvPr/>
        </p:nvGrpSpPr>
        <p:grpSpPr bwMode="auto">
          <a:xfrm>
            <a:off x="1188085" y="1896110"/>
            <a:ext cx="7344410" cy="4047490"/>
            <a:chOff x="612" y="845"/>
            <a:chExt cx="3996" cy="2563"/>
          </a:xfrm>
        </p:grpSpPr>
        <p:sp>
          <p:nvSpPr>
            <p:cNvPr id="7" name="Rectangle 4"/>
            <p:cNvSpPr>
              <a:spLocks noChangeArrowheads="1"/>
            </p:cNvSpPr>
            <p:nvPr/>
          </p:nvSpPr>
          <p:spPr bwMode="auto">
            <a:xfrm>
              <a:off x="866" y="1178"/>
              <a:ext cx="381" cy="725"/>
            </a:xfrm>
            <a:prstGeom prst="rect">
              <a:avLst/>
            </a:prstGeom>
            <a:solidFill>
              <a:srgbClr val="BBE0E3"/>
            </a:solidFill>
            <a:ln w="9525">
              <a:solidFill>
                <a:srgbClr val="000000"/>
              </a:solidFill>
              <a:miter lim="800000"/>
            </a:ln>
          </p:spPr>
          <p:txBody>
            <a:bodyPr anchor="ctr"/>
            <a:lstStyle/>
            <a:p>
              <a:endParaRPr lang="zh-CN" altLang="en-US" sz="4800"/>
            </a:p>
          </p:txBody>
        </p:sp>
        <p:sp>
          <p:nvSpPr>
            <p:cNvPr id="8" name="Rectangle 5"/>
            <p:cNvSpPr>
              <a:spLocks noChangeArrowheads="1"/>
            </p:cNvSpPr>
            <p:nvPr/>
          </p:nvSpPr>
          <p:spPr bwMode="auto">
            <a:xfrm>
              <a:off x="2139" y="1178"/>
              <a:ext cx="381" cy="725"/>
            </a:xfrm>
            <a:prstGeom prst="rect">
              <a:avLst/>
            </a:prstGeom>
            <a:solidFill>
              <a:srgbClr val="BBE0E3"/>
            </a:solidFill>
            <a:ln w="9525">
              <a:solidFill>
                <a:srgbClr val="000000"/>
              </a:solidFill>
              <a:miter lim="800000"/>
            </a:ln>
          </p:spPr>
          <p:txBody>
            <a:bodyPr anchor="ctr"/>
            <a:lstStyle/>
            <a:p>
              <a:endParaRPr lang="zh-CN" altLang="en-US" sz="4800"/>
            </a:p>
          </p:txBody>
        </p:sp>
        <p:sp>
          <p:nvSpPr>
            <p:cNvPr id="9" name="Rectangle 6"/>
            <p:cNvSpPr>
              <a:spLocks noChangeArrowheads="1"/>
            </p:cNvSpPr>
            <p:nvPr/>
          </p:nvSpPr>
          <p:spPr bwMode="auto">
            <a:xfrm>
              <a:off x="3411" y="1178"/>
              <a:ext cx="381" cy="725"/>
            </a:xfrm>
            <a:prstGeom prst="rect">
              <a:avLst/>
            </a:prstGeom>
            <a:solidFill>
              <a:srgbClr val="BBE0E3"/>
            </a:solidFill>
            <a:ln w="9525">
              <a:solidFill>
                <a:srgbClr val="000000"/>
              </a:solidFill>
              <a:miter lim="800000"/>
            </a:ln>
          </p:spPr>
          <p:txBody>
            <a:bodyPr anchor="ctr"/>
            <a:lstStyle/>
            <a:p>
              <a:endParaRPr lang="zh-CN" altLang="en-US" sz="4800"/>
            </a:p>
          </p:txBody>
        </p:sp>
        <p:sp>
          <p:nvSpPr>
            <p:cNvPr id="10" name="Rectangle 7"/>
            <p:cNvSpPr>
              <a:spLocks noChangeArrowheads="1"/>
            </p:cNvSpPr>
            <p:nvPr/>
          </p:nvSpPr>
          <p:spPr bwMode="auto">
            <a:xfrm>
              <a:off x="612" y="2573"/>
              <a:ext cx="637" cy="335"/>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ctr" eaLnBrk="0" hangingPunct="0"/>
              <a:endParaRPr kumimoji="0" lang="zh-CN" altLang="zh-CN" sz="1200">
                <a:solidFill>
                  <a:srgbClr val="000000"/>
                </a:solidFill>
                <a:latin typeface="Arial" panose="020B0604020202020204" pitchFamily="34" charset="0"/>
              </a:endParaRPr>
            </a:p>
          </p:txBody>
        </p:sp>
        <p:sp>
          <p:nvSpPr>
            <p:cNvPr id="11" name="Rectangle 8"/>
            <p:cNvSpPr>
              <a:spLocks noChangeArrowheads="1"/>
            </p:cNvSpPr>
            <p:nvPr/>
          </p:nvSpPr>
          <p:spPr bwMode="auto">
            <a:xfrm>
              <a:off x="1884" y="2573"/>
              <a:ext cx="636" cy="335"/>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ctr" eaLnBrk="0" hangingPunct="0"/>
              <a:r>
                <a:rPr kumimoji="0" lang="zh-CN" altLang="en-US" sz="1400">
                  <a:solidFill>
                    <a:srgbClr val="000000"/>
                  </a:solidFill>
                  <a:latin typeface="Arial" panose="020B0604020202020204" pitchFamily="34" charset="0"/>
                </a:rPr>
                <a:t>核心功能</a:t>
              </a:r>
              <a:endParaRPr kumimoji="0" lang="zh-CN" altLang="en-US" sz="1200">
                <a:solidFill>
                  <a:srgbClr val="000000"/>
                </a:solidFill>
                <a:latin typeface="Arial" panose="020B0604020202020204" pitchFamily="34" charset="0"/>
              </a:endParaRPr>
            </a:p>
          </p:txBody>
        </p:sp>
        <p:sp>
          <p:nvSpPr>
            <p:cNvPr id="12" name="Rectangle 9"/>
            <p:cNvSpPr>
              <a:spLocks noChangeArrowheads="1"/>
            </p:cNvSpPr>
            <p:nvPr/>
          </p:nvSpPr>
          <p:spPr bwMode="auto">
            <a:xfrm>
              <a:off x="3155" y="2573"/>
              <a:ext cx="637" cy="335"/>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ctr" eaLnBrk="0" hangingPunct="0"/>
              <a:r>
                <a:rPr kumimoji="0" lang="zh-CN" altLang="en-US" sz="1400">
                  <a:solidFill>
                    <a:srgbClr val="000000"/>
                  </a:solidFill>
                  <a:latin typeface="Arial" panose="020B0604020202020204" pitchFamily="34" charset="0"/>
                </a:rPr>
                <a:t>核心功能</a:t>
              </a:r>
              <a:endParaRPr kumimoji="0" lang="zh-CN" altLang="en-US" sz="1400">
                <a:solidFill>
                  <a:srgbClr val="000000"/>
                </a:solidFill>
                <a:latin typeface="Arial" panose="020B0604020202020204" pitchFamily="34" charset="0"/>
              </a:endParaRPr>
            </a:p>
          </p:txBody>
        </p:sp>
        <p:sp>
          <p:nvSpPr>
            <p:cNvPr id="13" name="Rectangle 10"/>
            <p:cNvSpPr>
              <a:spLocks noChangeArrowheads="1"/>
            </p:cNvSpPr>
            <p:nvPr/>
          </p:nvSpPr>
          <p:spPr bwMode="auto">
            <a:xfrm>
              <a:off x="612" y="3019"/>
              <a:ext cx="191" cy="389"/>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just" eaLnBrk="0" hangingPunct="0"/>
              <a:r>
                <a:rPr kumimoji="0" lang="en-US" altLang="zh-CN" sz="800">
                  <a:solidFill>
                    <a:srgbClr val="000000"/>
                  </a:solidFill>
                  <a:latin typeface="Arial" panose="020B0604020202020204" pitchFamily="34" charset="0"/>
                </a:rPr>
                <a:t>1</a:t>
              </a:r>
              <a:endParaRPr kumimoji="0" lang="en-US" altLang="zh-CN" sz="800">
                <a:solidFill>
                  <a:srgbClr val="000000"/>
                </a:solidFill>
                <a:latin typeface="Arial" panose="020B0604020202020204" pitchFamily="34" charset="0"/>
              </a:endParaRPr>
            </a:p>
          </p:txBody>
        </p:sp>
        <p:sp>
          <p:nvSpPr>
            <p:cNvPr id="14" name="Rectangle 11"/>
            <p:cNvSpPr>
              <a:spLocks noChangeArrowheads="1"/>
            </p:cNvSpPr>
            <p:nvPr/>
          </p:nvSpPr>
          <p:spPr bwMode="auto">
            <a:xfrm>
              <a:off x="1884" y="3019"/>
              <a:ext cx="190" cy="389"/>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just" eaLnBrk="0" hangingPunct="0"/>
              <a:r>
                <a:rPr kumimoji="0" lang="en-US" altLang="zh-CN" sz="800">
                  <a:solidFill>
                    <a:srgbClr val="000000"/>
                  </a:solidFill>
                  <a:latin typeface="Arial" panose="020B0604020202020204" pitchFamily="34" charset="0"/>
                </a:rPr>
                <a:t>1</a:t>
              </a:r>
              <a:endParaRPr kumimoji="0" lang="en-US" altLang="zh-CN" sz="800">
                <a:solidFill>
                  <a:srgbClr val="000000"/>
                </a:solidFill>
                <a:latin typeface="Arial" panose="020B0604020202020204" pitchFamily="34" charset="0"/>
              </a:endParaRPr>
            </a:p>
          </p:txBody>
        </p:sp>
        <p:sp>
          <p:nvSpPr>
            <p:cNvPr id="15" name="Rectangle 12"/>
            <p:cNvSpPr>
              <a:spLocks noChangeArrowheads="1"/>
            </p:cNvSpPr>
            <p:nvPr/>
          </p:nvSpPr>
          <p:spPr bwMode="auto">
            <a:xfrm>
              <a:off x="2074" y="3019"/>
              <a:ext cx="191" cy="389"/>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just" eaLnBrk="0" hangingPunct="0"/>
              <a:r>
                <a:rPr kumimoji="0" lang="en-US" altLang="zh-CN" sz="800">
                  <a:solidFill>
                    <a:srgbClr val="000000"/>
                  </a:solidFill>
                  <a:latin typeface="Arial" panose="020B0604020202020204" pitchFamily="34" charset="0"/>
                </a:rPr>
                <a:t>2</a:t>
              </a:r>
              <a:endParaRPr kumimoji="0" lang="en-US" altLang="zh-CN" sz="800">
                <a:solidFill>
                  <a:srgbClr val="000000"/>
                </a:solidFill>
                <a:latin typeface="Arial" panose="020B0604020202020204" pitchFamily="34" charset="0"/>
              </a:endParaRPr>
            </a:p>
          </p:txBody>
        </p:sp>
        <p:sp>
          <p:nvSpPr>
            <p:cNvPr id="16" name="Rectangle 13"/>
            <p:cNvSpPr>
              <a:spLocks noChangeArrowheads="1"/>
            </p:cNvSpPr>
            <p:nvPr/>
          </p:nvSpPr>
          <p:spPr bwMode="auto">
            <a:xfrm>
              <a:off x="3155" y="3019"/>
              <a:ext cx="191" cy="389"/>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just" eaLnBrk="0" hangingPunct="0"/>
              <a:r>
                <a:rPr kumimoji="0" lang="en-US" altLang="zh-CN" sz="800">
                  <a:solidFill>
                    <a:srgbClr val="000000"/>
                  </a:solidFill>
                  <a:latin typeface="Arial" panose="020B0604020202020204" pitchFamily="34" charset="0"/>
                </a:rPr>
                <a:t>1</a:t>
              </a:r>
              <a:endParaRPr kumimoji="0" lang="en-US" altLang="zh-CN" sz="800">
                <a:solidFill>
                  <a:srgbClr val="000000"/>
                </a:solidFill>
                <a:latin typeface="Arial" panose="020B0604020202020204" pitchFamily="34" charset="0"/>
              </a:endParaRPr>
            </a:p>
          </p:txBody>
        </p:sp>
        <p:sp>
          <p:nvSpPr>
            <p:cNvPr id="17" name="Rectangle 14"/>
            <p:cNvSpPr>
              <a:spLocks noChangeArrowheads="1"/>
            </p:cNvSpPr>
            <p:nvPr/>
          </p:nvSpPr>
          <p:spPr bwMode="auto">
            <a:xfrm>
              <a:off x="3346" y="3019"/>
              <a:ext cx="191" cy="389"/>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just" eaLnBrk="0" hangingPunct="0"/>
              <a:r>
                <a:rPr kumimoji="0" lang="en-US" altLang="zh-CN" sz="800">
                  <a:solidFill>
                    <a:srgbClr val="000000"/>
                  </a:solidFill>
                  <a:latin typeface="Arial" panose="020B0604020202020204" pitchFamily="34" charset="0"/>
                </a:rPr>
                <a:t>2</a:t>
              </a:r>
              <a:endParaRPr kumimoji="0" lang="en-US" altLang="zh-CN" sz="800">
                <a:solidFill>
                  <a:srgbClr val="000000"/>
                </a:solidFill>
                <a:latin typeface="Arial" panose="020B0604020202020204" pitchFamily="34" charset="0"/>
              </a:endParaRPr>
            </a:p>
          </p:txBody>
        </p:sp>
        <p:sp>
          <p:nvSpPr>
            <p:cNvPr id="18" name="Rectangle 15"/>
            <p:cNvSpPr>
              <a:spLocks noChangeArrowheads="1"/>
            </p:cNvSpPr>
            <p:nvPr/>
          </p:nvSpPr>
          <p:spPr bwMode="auto">
            <a:xfrm>
              <a:off x="3538" y="3019"/>
              <a:ext cx="191" cy="389"/>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just" eaLnBrk="0" hangingPunct="0"/>
              <a:r>
                <a:rPr kumimoji="0" lang="en-US" altLang="zh-CN" sz="800">
                  <a:solidFill>
                    <a:srgbClr val="000000"/>
                  </a:solidFill>
                  <a:latin typeface="Arial" panose="020B0604020202020204" pitchFamily="34" charset="0"/>
                </a:rPr>
                <a:t>3</a:t>
              </a:r>
              <a:endParaRPr kumimoji="0" lang="en-US" altLang="zh-CN" sz="800">
                <a:solidFill>
                  <a:srgbClr val="000000"/>
                </a:solidFill>
                <a:latin typeface="Arial" panose="020B0604020202020204" pitchFamily="34" charset="0"/>
              </a:endParaRPr>
            </a:p>
          </p:txBody>
        </p:sp>
        <p:sp>
          <p:nvSpPr>
            <p:cNvPr id="19" name="Text Box 16"/>
            <p:cNvSpPr txBox="1">
              <a:spLocks noChangeArrowheads="1"/>
            </p:cNvSpPr>
            <p:nvPr/>
          </p:nvSpPr>
          <p:spPr bwMode="auto">
            <a:xfrm>
              <a:off x="675" y="845"/>
              <a:ext cx="764" cy="19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just" eaLnBrk="0" hangingPunct="0"/>
              <a:r>
                <a:rPr kumimoji="0" lang="zh-CN" altLang="en-US" sz="1400">
                  <a:solidFill>
                    <a:srgbClr val="000000"/>
                  </a:solidFill>
                  <a:latin typeface="Arial" panose="020B0604020202020204" pitchFamily="34" charset="0"/>
                  <a:ea typeface="宋体" panose="02010600030101010101" pitchFamily="2" charset="-122"/>
                </a:rPr>
                <a:t>第一增量</a:t>
              </a:r>
              <a:endParaRPr kumimoji="0" lang="zh-CN" altLang="en-US" sz="1400">
                <a:solidFill>
                  <a:srgbClr val="000000"/>
                </a:solidFill>
                <a:latin typeface="Arial" panose="020B0604020202020204" pitchFamily="34" charset="0"/>
                <a:ea typeface="宋体" panose="02010600030101010101" pitchFamily="2" charset="-122"/>
              </a:endParaRPr>
            </a:p>
          </p:txBody>
        </p:sp>
        <p:sp>
          <p:nvSpPr>
            <p:cNvPr id="20" name="Text Box 17"/>
            <p:cNvSpPr txBox="1">
              <a:spLocks noChangeArrowheads="1"/>
            </p:cNvSpPr>
            <p:nvPr/>
          </p:nvSpPr>
          <p:spPr bwMode="auto">
            <a:xfrm>
              <a:off x="1884" y="845"/>
              <a:ext cx="764" cy="19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just" eaLnBrk="0" hangingPunct="0"/>
              <a:r>
                <a:rPr kumimoji="0" lang="zh-CN" altLang="en-US" sz="1400">
                  <a:solidFill>
                    <a:srgbClr val="000000"/>
                  </a:solidFill>
                  <a:latin typeface="Arial" panose="020B0604020202020204" pitchFamily="34" charset="0"/>
                  <a:ea typeface="宋体" panose="02010600030101010101" pitchFamily="2" charset="-122"/>
                </a:rPr>
                <a:t>第二增量</a:t>
              </a:r>
              <a:endParaRPr kumimoji="0" lang="zh-CN" altLang="en-US" sz="1400">
                <a:solidFill>
                  <a:srgbClr val="000000"/>
                </a:solidFill>
                <a:latin typeface="Arial" panose="020B0604020202020204" pitchFamily="34" charset="0"/>
                <a:ea typeface="宋体" panose="02010600030101010101" pitchFamily="2" charset="-122"/>
              </a:endParaRPr>
            </a:p>
          </p:txBody>
        </p:sp>
        <p:sp>
          <p:nvSpPr>
            <p:cNvPr id="21" name="Text Box 18"/>
            <p:cNvSpPr txBox="1">
              <a:spLocks noChangeArrowheads="1"/>
            </p:cNvSpPr>
            <p:nvPr/>
          </p:nvSpPr>
          <p:spPr bwMode="auto">
            <a:xfrm>
              <a:off x="3028" y="845"/>
              <a:ext cx="764" cy="19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just" eaLnBrk="0" hangingPunct="0"/>
              <a:r>
                <a:rPr kumimoji="0" lang="zh-CN" altLang="en-US" sz="1400">
                  <a:solidFill>
                    <a:srgbClr val="000000"/>
                  </a:solidFill>
                  <a:latin typeface="Arial" panose="020B0604020202020204" pitchFamily="34" charset="0"/>
                  <a:ea typeface="宋体" panose="02010600030101010101" pitchFamily="2" charset="-122"/>
                </a:rPr>
                <a:t>第三增量</a:t>
              </a:r>
              <a:endParaRPr kumimoji="0" lang="zh-CN" altLang="en-US" sz="1400">
                <a:solidFill>
                  <a:srgbClr val="000000"/>
                </a:solidFill>
                <a:latin typeface="Arial" panose="020B0604020202020204" pitchFamily="34" charset="0"/>
                <a:ea typeface="宋体" panose="02010600030101010101" pitchFamily="2" charset="-122"/>
              </a:endParaRPr>
            </a:p>
          </p:txBody>
        </p:sp>
        <p:sp>
          <p:nvSpPr>
            <p:cNvPr id="22" name="Line 19"/>
            <p:cNvSpPr>
              <a:spLocks noChangeShapeType="1"/>
            </p:cNvSpPr>
            <p:nvPr/>
          </p:nvSpPr>
          <p:spPr bwMode="auto">
            <a:xfrm flipV="1">
              <a:off x="1249" y="1179"/>
              <a:ext cx="890" cy="7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0"/>
            <p:cNvSpPr>
              <a:spLocks noChangeShapeType="1"/>
            </p:cNvSpPr>
            <p:nvPr/>
          </p:nvSpPr>
          <p:spPr bwMode="auto">
            <a:xfrm flipV="1">
              <a:off x="2520" y="1179"/>
              <a:ext cx="891" cy="7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1"/>
            <p:cNvSpPr>
              <a:spLocks noChangeShapeType="1"/>
            </p:cNvSpPr>
            <p:nvPr/>
          </p:nvSpPr>
          <p:spPr bwMode="auto">
            <a:xfrm>
              <a:off x="930" y="1903"/>
              <a:ext cx="0" cy="67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22"/>
            <p:cNvSpPr>
              <a:spLocks noChangeShapeType="1"/>
            </p:cNvSpPr>
            <p:nvPr/>
          </p:nvSpPr>
          <p:spPr bwMode="auto">
            <a:xfrm>
              <a:off x="2202" y="1903"/>
              <a:ext cx="0" cy="67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23"/>
            <p:cNvSpPr>
              <a:spLocks noChangeShapeType="1"/>
            </p:cNvSpPr>
            <p:nvPr/>
          </p:nvSpPr>
          <p:spPr bwMode="auto">
            <a:xfrm>
              <a:off x="3474" y="1903"/>
              <a:ext cx="0" cy="67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Rectangle 24"/>
            <p:cNvSpPr>
              <a:spLocks noChangeArrowheads="1"/>
            </p:cNvSpPr>
            <p:nvPr/>
          </p:nvSpPr>
          <p:spPr bwMode="auto">
            <a:xfrm>
              <a:off x="866" y="1178"/>
              <a:ext cx="381" cy="725"/>
            </a:xfrm>
            <a:prstGeom prst="rect">
              <a:avLst/>
            </a:prstGeom>
            <a:solidFill>
              <a:srgbClr val="BBE0E3"/>
            </a:solidFill>
            <a:ln w="9525">
              <a:solidFill>
                <a:srgbClr val="000000"/>
              </a:solidFill>
              <a:miter lim="800000"/>
            </a:ln>
          </p:spPr>
          <p:txBody>
            <a:bodyPr anchor="ctr"/>
            <a:lstStyle/>
            <a:p>
              <a:endParaRPr lang="zh-CN" altLang="en-US" sz="4800"/>
            </a:p>
          </p:txBody>
        </p:sp>
        <p:sp>
          <p:nvSpPr>
            <p:cNvPr id="28" name="Rectangle 25"/>
            <p:cNvSpPr>
              <a:spLocks noChangeArrowheads="1"/>
            </p:cNvSpPr>
            <p:nvPr/>
          </p:nvSpPr>
          <p:spPr bwMode="auto">
            <a:xfrm>
              <a:off x="2139" y="1178"/>
              <a:ext cx="381" cy="725"/>
            </a:xfrm>
            <a:prstGeom prst="rect">
              <a:avLst/>
            </a:prstGeom>
            <a:solidFill>
              <a:srgbClr val="BBE0E3"/>
            </a:solidFill>
            <a:ln w="9525">
              <a:solidFill>
                <a:srgbClr val="000000"/>
              </a:solidFill>
              <a:miter lim="800000"/>
            </a:ln>
          </p:spPr>
          <p:txBody>
            <a:bodyPr anchor="ctr"/>
            <a:lstStyle/>
            <a:p>
              <a:endParaRPr lang="zh-CN" altLang="en-US" sz="4800"/>
            </a:p>
          </p:txBody>
        </p:sp>
        <p:sp>
          <p:nvSpPr>
            <p:cNvPr id="29" name="Rectangle 26"/>
            <p:cNvSpPr>
              <a:spLocks noChangeArrowheads="1"/>
            </p:cNvSpPr>
            <p:nvPr/>
          </p:nvSpPr>
          <p:spPr bwMode="auto">
            <a:xfrm>
              <a:off x="3411" y="1178"/>
              <a:ext cx="381" cy="725"/>
            </a:xfrm>
            <a:prstGeom prst="rect">
              <a:avLst/>
            </a:prstGeom>
            <a:solidFill>
              <a:srgbClr val="BBE0E3"/>
            </a:solidFill>
            <a:ln w="9525">
              <a:solidFill>
                <a:srgbClr val="000000"/>
              </a:solidFill>
              <a:miter lim="800000"/>
            </a:ln>
          </p:spPr>
          <p:txBody>
            <a:bodyPr anchor="ctr"/>
            <a:lstStyle/>
            <a:p>
              <a:endParaRPr lang="zh-CN" altLang="en-US" sz="4800"/>
            </a:p>
          </p:txBody>
        </p:sp>
        <p:sp>
          <p:nvSpPr>
            <p:cNvPr id="30" name="Rectangle 27"/>
            <p:cNvSpPr>
              <a:spLocks noChangeArrowheads="1"/>
            </p:cNvSpPr>
            <p:nvPr/>
          </p:nvSpPr>
          <p:spPr bwMode="auto">
            <a:xfrm>
              <a:off x="612" y="2573"/>
              <a:ext cx="637" cy="335"/>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ctr" eaLnBrk="0" hangingPunct="0"/>
              <a:r>
                <a:rPr kumimoji="0" lang="zh-CN" altLang="en-US" sz="1400">
                  <a:solidFill>
                    <a:srgbClr val="000000"/>
                  </a:solidFill>
                  <a:latin typeface="Arial" panose="020B0604020202020204" pitchFamily="34" charset="0"/>
                </a:rPr>
                <a:t>核心功能</a:t>
              </a:r>
              <a:endParaRPr kumimoji="0" lang="zh-CN" altLang="en-US" sz="1400">
                <a:solidFill>
                  <a:srgbClr val="000000"/>
                </a:solidFill>
                <a:latin typeface="Arial" panose="020B0604020202020204" pitchFamily="34" charset="0"/>
              </a:endParaRPr>
            </a:p>
          </p:txBody>
        </p:sp>
        <p:sp>
          <p:nvSpPr>
            <p:cNvPr id="31" name="Rectangle 28"/>
            <p:cNvSpPr>
              <a:spLocks noChangeArrowheads="1"/>
            </p:cNvSpPr>
            <p:nvPr/>
          </p:nvSpPr>
          <p:spPr bwMode="auto">
            <a:xfrm>
              <a:off x="1884" y="2573"/>
              <a:ext cx="636" cy="335"/>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ctr" eaLnBrk="0" hangingPunct="0"/>
              <a:endParaRPr kumimoji="0" lang="zh-CN" altLang="zh-CN" sz="1400">
                <a:solidFill>
                  <a:srgbClr val="000000"/>
                </a:solidFill>
                <a:latin typeface="Arial" panose="020B0604020202020204" pitchFamily="34" charset="0"/>
              </a:endParaRPr>
            </a:p>
          </p:txBody>
        </p:sp>
        <p:sp>
          <p:nvSpPr>
            <p:cNvPr id="32" name="Rectangle 29"/>
            <p:cNvSpPr>
              <a:spLocks noChangeArrowheads="1"/>
            </p:cNvSpPr>
            <p:nvPr/>
          </p:nvSpPr>
          <p:spPr bwMode="auto">
            <a:xfrm>
              <a:off x="3155" y="2573"/>
              <a:ext cx="637" cy="335"/>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ctr" eaLnBrk="0" hangingPunct="0"/>
              <a:endParaRPr kumimoji="0" lang="zh-CN" altLang="zh-CN" sz="1400">
                <a:solidFill>
                  <a:srgbClr val="000000"/>
                </a:solidFill>
                <a:latin typeface="Arial" panose="020B0604020202020204" pitchFamily="34" charset="0"/>
              </a:endParaRPr>
            </a:p>
          </p:txBody>
        </p:sp>
        <p:sp>
          <p:nvSpPr>
            <p:cNvPr id="33" name="Rectangle 30"/>
            <p:cNvSpPr>
              <a:spLocks noChangeArrowheads="1"/>
            </p:cNvSpPr>
            <p:nvPr/>
          </p:nvSpPr>
          <p:spPr bwMode="auto">
            <a:xfrm>
              <a:off x="612" y="3019"/>
              <a:ext cx="191" cy="389"/>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just" eaLnBrk="0" hangingPunct="0"/>
              <a:r>
                <a:rPr kumimoji="0" lang="en-US" altLang="zh-CN" sz="800">
                  <a:solidFill>
                    <a:srgbClr val="000000"/>
                  </a:solidFill>
                  <a:latin typeface="Arial" panose="020B0604020202020204" pitchFamily="34" charset="0"/>
                </a:rPr>
                <a:t>1</a:t>
              </a:r>
              <a:endParaRPr kumimoji="0" lang="en-US" altLang="zh-CN" sz="800">
                <a:solidFill>
                  <a:srgbClr val="000000"/>
                </a:solidFill>
                <a:latin typeface="Arial" panose="020B0604020202020204" pitchFamily="34" charset="0"/>
              </a:endParaRPr>
            </a:p>
          </p:txBody>
        </p:sp>
        <p:sp>
          <p:nvSpPr>
            <p:cNvPr id="34" name="Rectangle 31"/>
            <p:cNvSpPr>
              <a:spLocks noChangeArrowheads="1"/>
            </p:cNvSpPr>
            <p:nvPr/>
          </p:nvSpPr>
          <p:spPr bwMode="auto">
            <a:xfrm>
              <a:off x="1884" y="3019"/>
              <a:ext cx="190" cy="389"/>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just" eaLnBrk="0" hangingPunct="0"/>
              <a:r>
                <a:rPr kumimoji="0" lang="en-US" altLang="zh-CN" sz="800">
                  <a:solidFill>
                    <a:srgbClr val="000000"/>
                  </a:solidFill>
                  <a:latin typeface="Arial" panose="020B0604020202020204" pitchFamily="34" charset="0"/>
                </a:rPr>
                <a:t>1</a:t>
              </a:r>
              <a:endParaRPr kumimoji="0" lang="en-US" altLang="zh-CN" sz="800">
                <a:solidFill>
                  <a:srgbClr val="000000"/>
                </a:solidFill>
                <a:latin typeface="Arial" panose="020B0604020202020204" pitchFamily="34" charset="0"/>
              </a:endParaRPr>
            </a:p>
          </p:txBody>
        </p:sp>
        <p:sp>
          <p:nvSpPr>
            <p:cNvPr id="35" name="Rectangle 32"/>
            <p:cNvSpPr>
              <a:spLocks noChangeArrowheads="1"/>
            </p:cNvSpPr>
            <p:nvPr/>
          </p:nvSpPr>
          <p:spPr bwMode="auto">
            <a:xfrm>
              <a:off x="2074" y="3019"/>
              <a:ext cx="191" cy="389"/>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just" eaLnBrk="0" hangingPunct="0"/>
              <a:r>
                <a:rPr kumimoji="0" lang="en-US" altLang="zh-CN" sz="800">
                  <a:solidFill>
                    <a:srgbClr val="000000"/>
                  </a:solidFill>
                  <a:latin typeface="Arial" panose="020B0604020202020204" pitchFamily="34" charset="0"/>
                </a:rPr>
                <a:t>2</a:t>
              </a:r>
              <a:endParaRPr kumimoji="0" lang="en-US" altLang="zh-CN" sz="800">
                <a:solidFill>
                  <a:srgbClr val="000000"/>
                </a:solidFill>
                <a:latin typeface="Arial" panose="020B0604020202020204" pitchFamily="34" charset="0"/>
              </a:endParaRPr>
            </a:p>
          </p:txBody>
        </p:sp>
        <p:sp>
          <p:nvSpPr>
            <p:cNvPr id="36" name="Rectangle 33"/>
            <p:cNvSpPr>
              <a:spLocks noChangeArrowheads="1"/>
            </p:cNvSpPr>
            <p:nvPr/>
          </p:nvSpPr>
          <p:spPr bwMode="auto">
            <a:xfrm>
              <a:off x="3155" y="3019"/>
              <a:ext cx="191" cy="389"/>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just" eaLnBrk="0" hangingPunct="0"/>
              <a:r>
                <a:rPr kumimoji="0" lang="en-US" altLang="zh-CN" sz="800">
                  <a:solidFill>
                    <a:srgbClr val="000000"/>
                  </a:solidFill>
                  <a:latin typeface="Arial" panose="020B0604020202020204" pitchFamily="34" charset="0"/>
                </a:rPr>
                <a:t>1</a:t>
              </a:r>
              <a:endParaRPr kumimoji="0" lang="en-US" altLang="zh-CN" sz="800">
                <a:solidFill>
                  <a:srgbClr val="000000"/>
                </a:solidFill>
                <a:latin typeface="Arial" panose="020B0604020202020204" pitchFamily="34" charset="0"/>
              </a:endParaRPr>
            </a:p>
          </p:txBody>
        </p:sp>
        <p:sp>
          <p:nvSpPr>
            <p:cNvPr id="37" name="Rectangle 34"/>
            <p:cNvSpPr>
              <a:spLocks noChangeArrowheads="1"/>
            </p:cNvSpPr>
            <p:nvPr/>
          </p:nvSpPr>
          <p:spPr bwMode="auto">
            <a:xfrm>
              <a:off x="3346" y="3019"/>
              <a:ext cx="191" cy="389"/>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just" eaLnBrk="0" hangingPunct="0"/>
              <a:r>
                <a:rPr kumimoji="0" lang="en-US" altLang="zh-CN" sz="800">
                  <a:solidFill>
                    <a:srgbClr val="000000"/>
                  </a:solidFill>
                  <a:latin typeface="Arial" panose="020B0604020202020204" pitchFamily="34" charset="0"/>
                </a:rPr>
                <a:t>2</a:t>
              </a:r>
              <a:endParaRPr kumimoji="0" lang="en-US" altLang="zh-CN" sz="800">
                <a:solidFill>
                  <a:srgbClr val="000000"/>
                </a:solidFill>
                <a:latin typeface="Arial" panose="020B0604020202020204" pitchFamily="34" charset="0"/>
              </a:endParaRPr>
            </a:p>
          </p:txBody>
        </p:sp>
        <p:sp>
          <p:nvSpPr>
            <p:cNvPr id="38" name="Rectangle 35"/>
            <p:cNvSpPr>
              <a:spLocks noChangeArrowheads="1"/>
            </p:cNvSpPr>
            <p:nvPr/>
          </p:nvSpPr>
          <p:spPr bwMode="auto">
            <a:xfrm>
              <a:off x="3538" y="3019"/>
              <a:ext cx="191" cy="389"/>
            </a:xfrm>
            <a:prstGeom prst="rect">
              <a:avLst/>
            </a:prstGeom>
            <a:noFill/>
            <a:ln w="9525">
              <a:solidFill>
                <a:srgbClr val="000000"/>
              </a:solidFill>
              <a:miter lim="800000"/>
            </a:ln>
            <a:extLst>
              <a:ext uri="{909E8E84-426E-40DD-AFC4-6F175D3DCCD1}">
                <a14:hiddenFill xmlns:a14="http://schemas.microsoft.com/office/drawing/2010/main">
                  <a:solidFill>
                    <a:srgbClr val="BBE0E3"/>
                  </a:solidFill>
                </a14:hiddenFill>
              </a:ext>
            </a:extLst>
          </p:spPr>
          <p:txBody>
            <a:bodyPr anchor="ctr"/>
            <a:lstStyle/>
            <a:p>
              <a:pPr algn="just" eaLnBrk="0" hangingPunct="0"/>
              <a:r>
                <a:rPr kumimoji="0" lang="en-US" altLang="zh-CN" sz="800">
                  <a:solidFill>
                    <a:srgbClr val="000000"/>
                  </a:solidFill>
                  <a:latin typeface="Arial" panose="020B0604020202020204" pitchFamily="34" charset="0"/>
                </a:rPr>
                <a:t>3</a:t>
              </a:r>
              <a:endParaRPr kumimoji="0" lang="en-US" altLang="zh-CN" sz="800">
                <a:solidFill>
                  <a:srgbClr val="000000"/>
                </a:solidFill>
                <a:latin typeface="Arial" panose="020B0604020202020204" pitchFamily="34" charset="0"/>
              </a:endParaRPr>
            </a:p>
          </p:txBody>
        </p:sp>
        <p:sp>
          <p:nvSpPr>
            <p:cNvPr id="39" name="Line 36"/>
            <p:cNvSpPr>
              <a:spLocks noChangeShapeType="1"/>
            </p:cNvSpPr>
            <p:nvPr/>
          </p:nvSpPr>
          <p:spPr bwMode="auto">
            <a:xfrm flipV="1">
              <a:off x="1249" y="1179"/>
              <a:ext cx="890" cy="7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37"/>
            <p:cNvSpPr>
              <a:spLocks noChangeShapeType="1"/>
            </p:cNvSpPr>
            <p:nvPr/>
          </p:nvSpPr>
          <p:spPr bwMode="auto">
            <a:xfrm flipV="1">
              <a:off x="2520" y="1179"/>
              <a:ext cx="891" cy="7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Line 38"/>
            <p:cNvSpPr>
              <a:spLocks noChangeShapeType="1"/>
            </p:cNvSpPr>
            <p:nvPr/>
          </p:nvSpPr>
          <p:spPr bwMode="auto">
            <a:xfrm>
              <a:off x="930" y="1903"/>
              <a:ext cx="0" cy="67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Line 39"/>
            <p:cNvSpPr>
              <a:spLocks noChangeShapeType="1"/>
            </p:cNvSpPr>
            <p:nvPr/>
          </p:nvSpPr>
          <p:spPr bwMode="auto">
            <a:xfrm>
              <a:off x="2202" y="1903"/>
              <a:ext cx="0" cy="67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Line 40"/>
            <p:cNvSpPr>
              <a:spLocks noChangeShapeType="1"/>
            </p:cNvSpPr>
            <p:nvPr/>
          </p:nvSpPr>
          <p:spPr bwMode="auto">
            <a:xfrm>
              <a:off x="3474" y="1903"/>
              <a:ext cx="0" cy="67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Text Box 41"/>
            <p:cNvSpPr txBox="1">
              <a:spLocks noChangeArrowheads="1"/>
            </p:cNvSpPr>
            <p:nvPr/>
          </p:nvSpPr>
          <p:spPr bwMode="auto">
            <a:xfrm>
              <a:off x="4080" y="1440"/>
              <a:ext cx="528" cy="295"/>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just" eaLnBrk="0" hangingPunct="0"/>
              <a:r>
                <a:rPr kumimoji="0" lang="en-US" altLang="zh-CN" sz="2400">
                  <a:solidFill>
                    <a:srgbClr val="000000"/>
                  </a:solidFill>
                  <a:latin typeface="Arial" panose="020B0604020202020204" pitchFamily="34" charset="0"/>
                  <a:ea typeface="宋体" panose="02010600030101010101" pitchFamily="2" charset="-122"/>
                </a:rPr>
                <a:t>……</a:t>
              </a:r>
              <a:endParaRPr kumimoji="0" lang="en-US" altLang="zh-CN" sz="2400">
                <a:solidFill>
                  <a:srgbClr val="000000"/>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隶书" panose="02010800040101010101" pitchFamily="2" charset="-122"/>
                <a:ea typeface="华文隶书" panose="02010800040101010101" pitchFamily="2" charset="-122"/>
              </a:rPr>
              <a:t>增量模型</a:t>
            </a:r>
            <a:endParaRPr lang="zh-CN" altLang="en-US" dirty="0"/>
          </a:p>
        </p:txBody>
      </p:sp>
      <p:sp>
        <p:nvSpPr>
          <p:cNvPr id="3" name="内容占位符 2"/>
          <p:cNvSpPr>
            <a:spLocks noGrp="1"/>
          </p:cNvSpPr>
          <p:nvPr>
            <p:ph sz="quarter" idx="1"/>
          </p:nvPr>
        </p:nvSpPr>
        <p:spPr/>
        <p:txBody>
          <a:bodyPr/>
          <a:lstStyle/>
          <a:p>
            <a:r>
              <a:rPr lang="zh-CN" altLang="en-US" b="1" dirty="0">
                <a:solidFill>
                  <a:srgbClr val="0000FF"/>
                </a:solidFill>
              </a:rPr>
              <a:t>构件（</a:t>
            </a:r>
            <a:r>
              <a:rPr lang="en-US" altLang="zh-CN" b="1" dirty="0"/>
              <a:t>component）</a:t>
            </a:r>
            <a:r>
              <a:rPr lang="zh-CN" altLang="en-US" b="1" dirty="0"/>
              <a:t>是可复用的软件组成成份，可被用来构造其他软件。</a:t>
            </a:r>
            <a:endParaRPr lang="zh-CN" altLang="en-US" b="1" dirty="0"/>
          </a:p>
          <a:p>
            <a:r>
              <a:rPr lang="zh-CN" altLang="en-US" b="1" dirty="0">
                <a:solidFill>
                  <a:srgbClr val="0000FF"/>
                </a:solidFill>
              </a:rPr>
              <a:t>构件</a:t>
            </a:r>
            <a:r>
              <a:rPr lang="zh-CN" altLang="en-US" b="1" dirty="0"/>
              <a:t>是系统中实际存在的可更换部分，它实现特定的功能，符合一套接口标准并实现一组接口。构件代表系统中的一部分物理实施，包括软件代码（源代码、二进制代码或可执行代码）或其等价物（如脚本或命令文件）。在图中，构件表示为一个带有标签的矩形</a:t>
            </a:r>
            <a:r>
              <a:rPr lang="zh-CN" altLang="en-US" dirty="0"/>
              <a:t>。 </a:t>
            </a:r>
            <a:endParaRPr lang="zh-CN" altLang="en-US" dirty="0"/>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增量模型</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78178" name="Picture 2" descr="https://ss0.bdstatic.com/70cFuHSh_Q1YnxGkpoWK1HF6hhy/it/u=3346787313,1164030695&amp;fm=26&amp;gp=0.jpg"/>
          <p:cNvPicPr>
            <a:picLocks noChangeAspect="1" noChangeArrowheads="1"/>
          </p:cNvPicPr>
          <p:nvPr/>
        </p:nvPicPr>
        <p:blipFill>
          <a:blip r:embed="rId1" cstate="print"/>
          <a:srcRect/>
          <a:stretch>
            <a:fillRect/>
          </a:stretch>
        </p:blipFill>
        <p:spPr bwMode="auto">
          <a:xfrm>
            <a:off x="827584" y="1555527"/>
            <a:ext cx="6818915" cy="4392488"/>
          </a:xfrm>
          <a:prstGeom prst="rect">
            <a:avLst/>
          </a:prstGeom>
          <a:noFill/>
        </p:spPr>
      </p:pic>
      <p:sp>
        <p:nvSpPr>
          <p:cNvPr id="5" name="Rectangle 5"/>
          <p:cNvSpPr>
            <a:spLocks noChangeArrowheads="1"/>
          </p:cNvSpPr>
          <p:nvPr/>
        </p:nvSpPr>
        <p:spPr bwMode="auto">
          <a:xfrm>
            <a:off x="2699792" y="6237312"/>
            <a:ext cx="3591850" cy="461665"/>
          </a:xfrm>
          <a:prstGeom prst="rect">
            <a:avLst/>
          </a:prstGeom>
          <a:noFill/>
          <a:ln w="9525">
            <a:noFill/>
            <a:miter lim="800000"/>
          </a:ln>
        </p:spPr>
        <p:txBody>
          <a:bodyPr wrap="square">
            <a:spAutoFit/>
          </a:bodyPr>
          <a:lstStyle/>
          <a:p>
            <a:r>
              <a:rPr lang="zh-CN" altLang="en-US" b="1" dirty="0" smtClean="0">
                <a:solidFill>
                  <a:srgbClr val="000000"/>
                </a:solidFill>
              </a:rPr>
              <a:t>增量</a:t>
            </a:r>
            <a:r>
              <a:rPr lang="zh-CN" altLang="en-US" b="1" dirty="0">
                <a:solidFill>
                  <a:srgbClr val="000000"/>
                </a:solidFill>
              </a:rPr>
              <a:t>模型</a:t>
            </a:r>
            <a:endParaRPr lang="zh-CN" altLang="en-US" b="1" dirty="0">
              <a:solidFill>
                <a:srgbClr val="0000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隶书" panose="02010800040101010101" pitchFamily="2" charset="-122"/>
                <a:ea typeface="华文隶书" panose="02010800040101010101" pitchFamily="2" charset="-122"/>
              </a:rPr>
              <a:t>增量模型</a:t>
            </a:r>
            <a:endParaRPr lang="zh-CN" altLang="en-US" dirty="0"/>
          </a:p>
        </p:txBody>
      </p:sp>
      <p:sp>
        <p:nvSpPr>
          <p:cNvPr id="3" name="内容占位符 2"/>
          <p:cNvSpPr>
            <a:spLocks noGrp="1"/>
          </p:cNvSpPr>
          <p:nvPr>
            <p:ph sz="quarter" idx="1"/>
          </p:nvPr>
        </p:nvSpPr>
        <p:spPr/>
        <p:txBody>
          <a:bodyPr/>
          <a:lstStyle/>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
        <p:nvSpPr>
          <p:cNvPr id="6" name="Rectangle 5"/>
          <p:cNvSpPr>
            <a:spLocks noChangeArrowheads="1"/>
          </p:cNvSpPr>
          <p:nvPr/>
        </p:nvSpPr>
        <p:spPr bwMode="auto">
          <a:xfrm>
            <a:off x="3500120" y="5472430"/>
            <a:ext cx="3633470" cy="368300"/>
          </a:xfrm>
          <a:prstGeom prst="rect">
            <a:avLst/>
          </a:prstGeom>
          <a:noFill/>
          <a:ln w="9525">
            <a:noFill/>
            <a:miter lim="800000"/>
          </a:ln>
        </p:spPr>
        <p:txBody>
          <a:bodyPr wrap="square">
            <a:spAutoFit/>
          </a:bodyPr>
          <a:lstStyle/>
          <a:p>
            <a:r>
              <a:rPr lang="zh-CN" altLang="en-US" b="1" dirty="0">
                <a:solidFill>
                  <a:srgbClr val="000000"/>
                </a:solidFill>
              </a:rPr>
              <a:t>风险更大的增量模型</a:t>
            </a:r>
            <a:endParaRPr lang="zh-CN" altLang="en-US" b="1" dirty="0">
              <a:solidFill>
                <a:srgbClr val="000000"/>
              </a:solidFill>
            </a:endParaRPr>
          </a:p>
        </p:txBody>
      </p:sp>
      <p:sp>
        <p:nvSpPr>
          <p:cNvPr id="7" name="Rectangle 6"/>
          <p:cNvSpPr>
            <a:spLocks noChangeArrowheads="1"/>
          </p:cNvSpPr>
          <p:nvPr/>
        </p:nvSpPr>
        <p:spPr bwMode="auto">
          <a:xfrm>
            <a:off x="323850" y="5915660"/>
            <a:ext cx="8442325" cy="645160"/>
          </a:xfrm>
          <a:prstGeom prst="rect">
            <a:avLst/>
          </a:prstGeom>
          <a:noFill/>
          <a:ln w="9525">
            <a:solidFill>
              <a:schemeClr val="tx2"/>
            </a:solidFill>
            <a:miter lim="800000"/>
          </a:ln>
        </p:spPr>
        <p:txBody>
          <a:bodyPr wrap="square">
            <a:spAutoFit/>
          </a:bodyPr>
          <a:lstStyle/>
          <a:p>
            <a:pPr algn="l"/>
            <a:r>
              <a:rPr lang="zh-CN" altLang="en-US" b="1" dirty="0" smtClean="0">
                <a:sym typeface="+mn-ea"/>
              </a:rPr>
              <a:t>一旦需求确定后，就着手对第一个构件的需求进行分析。稍后，在未完成第一个构件前，已开始第二个构件的分析</a:t>
            </a:r>
            <a:endParaRPr lang="zh-CN" altLang="en-US" b="1"/>
          </a:p>
        </p:txBody>
      </p:sp>
      <p:pic>
        <p:nvPicPr>
          <p:cNvPr id="8" name="Picture 2" descr="http://d.hiphotos.baidu.com/baike/c0%3Dbaike72%2C5%2C5%2C72%2C24/sign=7a9072c8b6fd5266b3263446ca71fc4e/0b46f21fbe096b630d7f20730c338744ebf8acab.jpg"/>
          <p:cNvPicPr>
            <a:picLocks noChangeAspect="1" noChangeArrowheads="1"/>
          </p:cNvPicPr>
          <p:nvPr/>
        </p:nvPicPr>
        <p:blipFill>
          <a:blip r:embed="rId1" cstate="print"/>
          <a:srcRect/>
          <a:stretch>
            <a:fillRect/>
          </a:stretch>
        </p:blipFill>
        <p:spPr bwMode="auto">
          <a:xfrm>
            <a:off x="357158" y="1543304"/>
            <a:ext cx="7946076" cy="388619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增量模型</a:t>
            </a:r>
            <a:endParaRPr lang="zh-CN" altLang="en-US" dirty="0"/>
          </a:p>
        </p:txBody>
      </p:sp>
      <p:sp>
        <p:nvSpPr>
          <p:cNvPr id="3" name="内容占位符 2"/>
          <p:cNvSpPr>
            <a:spLocks noGrp="1"/>
          </p:cNvSpPr>
          <p:nvPr>
            <p:ph sz="quarter" idx="1"/>
          </p:nvPr>
        </p:nvSpPr>
        <p:spPr/>
        <p:txBody>
          <a:bodyPr/>
          <a:lstStyle/>
          <a:p>
            <a:pPr eaLnBrk="1" hangingPunct="1">
              <a:lnSpc>
                <a:spcPct val="90000"/>
              </a:lnSpc>
              <a:buNone/>
              <a:defRPr/>
            </a:pPr>
            <a:r>
              <a:rPr lang="zh-CN" altLang="en-US" b="1" dirty="0">
                <a:solidFill>
                  <a:srgbClr val="0000FF"/>
                </a:solidFill>
              </a:rPr>
              <a:t>增量模型的优点</a:t>
            </a:r>
            <a:r>
              <a:rPr lang="zh-CN" altLang="en-US" b="1" dirty="0">
                <a:solidFill>
                  <a:schemeClr val="tx2"/>
                </a:solidFill>
              </a:rPr>
              <a:t>：</a:t>
            </a:r>
            <a:endParaRPr lang="zh-CN" altLang="en-US" b="1" i="1" dirty="0">
              <a:solidFill>
                <a:schemeClr val="tx2"/>
              </a:solidFill>
              <a:effectLst>
                <a:outerShdw blurRad="38100" dist="38100" dir="2700000" algn="tl">
                  <a:srgbClr val="C0C0C0"/>
                </a:outerShdw>
              </a:effectLst>
            </a:endParaRPr>
          </a:p>
          <a:p>
            <a:pPr eaLnBrk="1" hangingPunct="1">
              <a:lnSpc>
                <a:spcPct val="90000"/>
              </a:lnSpc>
              <a:defRPr/>
            </a:pPr>
            <a:r>
              <a:rPr lang="zh-CN" altLang="en-US" b="1" dirty="0"/>
              <a:t>人员分配灵活，刚开始不用投入大量人力资源。 </a:t>
            </a:r>
            <a:endParaRPr lang="zh-CN" altLang="en-US" b="1" dirty="0"/>
          </a:p>
          <a:p>
            <a:pPr eaLnBrk="1" hangingPunct="1">
              <a:lnSpc>
                <a:spcPct val="90000"/>
              </a:lnSpc>
              <a:defRPr/>
            </a:pPr>
            <a:r>
              <a:rPr lang="zh-CN" altLang="en-US" b="1" dirty="0"/>
              <a:t>当配备的人员不能在设定的期限内完成产品时，它提供了一种</a:t>
            </a:r>
            <a:r>
              <a:rPr lang="zh-CN" altLang="en-US" b="1" dirty="0">
                <a:solidFill>
                  <a:srgbClr val="0000FF"/>
                </a:solidFill>
              </a:rPr>
              <a:t>先推出核心产品</a:t>
            </a:r>
            <a:r>
              <a:rPr lang="zh-CN" altLang="en-US" b="1" dirty="0"/>
              <a:t>的途径。 </a:t>
            </a:r>
            <a:endParaRPr lang="zh-CN" altLang="en-US" b="1" dirty="0"/>
          </a:p>
          <a:p>
            <a:pPr eaLnBrk="1" hangingPunct="1">
              <a:lnSpc>
                <a:spcPct val="90000"/>
              </a:lnSpc>
              <a:defRPr/>
            </a:pPr>
            <a:r>
              <a:rPr lang="zh-CN" altLang="en-US" b="1" dirty="0"/>
              <a:t>逐步增加产品功能可以使用户有较充裕的时间学习和适应新产品。</a:t>
            </a:r>
            <a:endParaRPr lang="zh-CN" altLang="en-US" b="1" dirty="0"/>
          </a:p>
          <a:p>
            <a:pPr eaLnBrk="1" hangingPunct="1">
              <a:lnSpc>
                <a:spcPct val="90000"/>
              </a:lnSpc>
              <a:buNone/>
              <a:defRPr/>
            </a:pPr>
            <a:r>
              <a:rPr lang="zh-CN" altLang="en-US" b="1" dirty="0">
                <a:solidFill>
                  <a:srgbClr val="0000FF"/>
                </a:solidFill>
              </a:rPr>
              <a:t>增量模型的难点：</a:t>
            </a:r>
            <a:endParaRPr lang="zh-CN" altLang="en-US" b="1" dirty="0">
              <a:solidFill>
                <a:srgbClr val="0000FF"/>
              </a:solidFill>
            </a:endParaRPr>
          </a:p>
          <a:p>
            <a:pPr eaLnBrk="1" hangingPunct="1">
              <a:lnSpc>
                <a:spcPct val="90000"/>
              </a:lnSpc>
              <a:defRPr/>
            </a:pPr>
            <a:r>
              <a:rPr lang="zh-CN" altLang="en-US" b="1" dirty="0"/>
              <a:t>软件体系结构必须是开放的。</a:t>
            </a:r>
            <a:endParaRPr lang="zh-CN" altLang="en-US" b="1" dirty="0"/>
          </a:p>
          <a:p>
            <a:pPr eaLnBrk="1" hangingPunct="1">
              <a:lnSpc>
                <a:spcPct val="90000"/>
              </a:lnSpc>
              <a:defRPr/>
            </a:pPr>
            <a:r>
              <a:rPr lang="zh-CN" altLang="en-US" b="1" dirty="0"/>
              <a:t>模型本身是自相矛盾的。整体</a:t>
            </a:r>
            <a:r>
              <a:rPr lang="en-US" altLang="zh-CN" b="1" dirty="0"/>
              <a:t>——</a:t>
            </a:r>
            <a:r>
              <a:rPr lang="zh-CN" altLang="en-US" b="1" dirty="0"/>
              <a:t>独立构件。</a:t>
            </a:r>
            <a:endParaRPr lang="zh-CN" altLang="en-US" b="1" dirty="0"/>
          </a:p>
          <a:p>
            <a:pPr eaLnBrk="1" hangingPunct="1">
              <a:lnSpc>
                <a:spcPct val="90000"/>
              </a:lnSpc>
              <a:defRPr/>
            </a:pPr>
            <a:r>
              <a:rPr lang="zh-CN" altLang="en-US" b="1" dirty="0"/>
              <a:t>不同的构件并行地构建有可能加快工程进度，但是冒无法集成到一起的风险。</a:t>
            </a:r>
            <a:endParaRPr lang="zh-CN" altLang="en-US" b="1" dirty="0"/>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250825" y="188913"/>
            <a:ext cx="8153400" cy="990600"/>
          </a:xfrm>
        </p:spPr>
        <p:txBody>
          <a:bodyPr/>
          <a:lstStyle/>
          <a:p>
            <a:pPr eaLnBrk="1" hangingPunct="1"/>
            <a:r>
              <a:rPr lang="zh-CN" altLang="en-US" smtClean="0">
                <a:latin typeface="华文隶书" panose="02010800040101010101" pitchFamily="2" charset="-122"/>
                <a:ea typeface="华文隶书" panose="02010800040101010101" pitchFamily="2" charset="-122"/>
              </a:rPr>
              <a:t>增量模型适用于：</a:t>
            </a:r>
            <a:endParaRPr lang="zh-CN" altLang="en-US" smtClean="0"/>
          </a:p>
        </p:txBody>
      </p:sp>
      <p:sp>
        <p:nvSpPr>
          <p:cNvPr id="37891" name="页脚占位符 3"/>
          <p:cNvSpPr>
            <a:spLocks noGrp="1"/>
          </p:cNvSpPr>
          <p:nvPr>
            <p:ph type="ftr" sz="quarter" idx="11"/>
          </p:nvPr>
        </p:nvSpPr>
        <p:spPr bwMode="auto">
          <a:xfrm>
            <a:off x="1916113" y="6237288"/>
            <a:ext cx="54213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ctr"/>
            <a:r>
              <a:rPr lang="en-US" altLang="zh-CN" sz="1400" smtClean="0">
                <a:solidFill>
                  <a:schemeClr val="tx2"/>
                </a:solidFill>
                <a:latin typeface="Arial Narrow" panose="020B0606020202030204" pitchFamily="34" charset="0"/>
                <a:ea typeface="宋体" panose="02010600030101010101" pitchFamily="2" charset="-122"/>
              </a:rPr>
              <a:t> chapter__3</a:t>
            </a:r>
            <a:endParaRPr lang="en-US" altLang="zh-CN" sz="1400" smtClean="0">
              <a:solidFill>
                <a:schemeClr val="tx2"/>
              </a:solidFill>
              <a:latin typeface="Arial Narrow" panose="020B0606020202030204" pitchFamily="34" charset="0"/>
              <a:ea typeface="宋体" panose="02010600030101010101" pitchFamily="2" charset="-122"/>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A3EDBA54-F207-4504-B63A-B93BF05FA1CD}" type="slidenum">
              <a:rPr lang="en-US" altLang="zh-CN" smtClean="0"/>
            </a:fld>
            <a:endParaRPr lang="en-US" altLang="zh-CN"/>
          </a:p>
        </p:txBody>
      </p:sp>
      <p:sp>
        <p:nvSpPr>
          <p:cNvPr id="6" name="AutoShape 7"/>
          <p:cNvSpPr>
            <a:spLocks noChangeArrowheads="1"/>
          </p:cNvSpPr>
          <p:nvPr/>
        </p:nvSpPr>
        <p:spPr bwMode="gray">
          <a:xfrm>
            <a:off x="1357313" y="3184525"/>
            <a:ext cx="7391400" cy="1304925"/>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a:noFill/>
          </a:ln>
          <a:effectLst/>
          <a:extLst>
            <a:ext uri="{91240B29-F687-4F45-9708-019B960494DF}">
              <a14:hiddenLine xmlns:a14="http://schemas.microsoft.com/office/drawing/2010/main" w="6350">
                <a:solidFill>
                  <a:schemeClr val="tx1"/>
                </a:solidFill>
                <a:prstDash val="sysDot"/>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1750" name="AutoShape 8"/>
          <p:cNvSpPr>
            <a:spLocks noChangeArrowheads="1"/>
          </p:cNvSpPr>
          <p:nvPr/>
        </p:nvSpPr>
        <p:spPr bwMode="gray">
          <a:xfrm>
            <a:off x="2236788" y="3630613"/>
            <a:ext cx="509587" cy="344487"/>
          </a:xfrm>
          <a:prstGeom prst="rightArrow">
            <a:avLst>
              <a:gd name="adj1" fmla="val 50000"/>
              <a:gd name="adj2" fmla="val 45508"/>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sp>
        <p:nvSpPr>
          <p:cNvPr id="8" name="AutoShape 9"/>
          <p:cNvSpPr>
            <a:spLocks noChangeArrowheads="1"/>
          </p:cNvSpPr>
          <p:nvPr/>
        </p:nvSpPr>
        <p:spPr bwMode="ltGray">
          <a:xfrm>
            <a:off x="1395413" y="4706938"/>
            <a:ext cx="7343775" cy="1314450"/>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a:noFill/>
          </a:ln>
          <a:effectLst/>
          <a:extLst>
            <a:ext uri="{91240B29-F687-4F45-9708-019B960494DF}">
              <a14:hiddenLine xmlns:a14="http://schemas.microsoft.com/office/drawing/2010/main" w="6350">
                <a:solidFill>
                  <a:schemeClr val="tx1"/>
                </a:solidFill>
                <a:prstDash val="sysDot"/>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1752" name="AutoShape 10"/>
          <p:cNvSpPr>
            <a:spLocks noChangeArrowheads="1"/>
          </p:cNvSpPr>
          <p:nvPr/>
        </p:nvSpPr>
        <p:spPr bwMode="gray">
          <a:xfrm>
            <a:off x="2209800" y="5172075"/>
            <a:ext cx="509588" cy="347663"/>
          </a:xfrm>
          <a:prstGeom prst="rightArrow">
            <a:avLst>
              <a:gd name="adj1" fmla="val 50000"/>
              <a:gd name="adj2" fmla="val 45092"/>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sp>
        <p:nvSpPr>
          <p:cNvPr id="10" name="AutoShape 11"/>
          <p:cNvSpPr>
            <a:spLocks noChangeArrowheads="1"/>
          </p:cNvSpPr>
          <p:nvPr/>
        </p:nvSpPr>
        <p:spPr bwMode="gray">
          <a:xfrm>
            <a:off x="1357313" y="1689100"/>
            <a:ext cx="7391400" cy="1304925"/>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a:noFill/>
          </a:ln>
          <a:effectLst/>
          <a:extLst>
            <a:ext uri="{91240B29-F687-4F45-9708-019B960494DF}">
              <a14:hiddenLine xmlns:a14="http://schemas.microsoft.com/office/drawing/2010/main" w="6350">
                <a:solidFill>
                  <a:schemeClr val="tx1"/>
                </a:solidFill>
                <a:prstDash val="sysDot"/>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1754" name="AutoShape 12"/>
          <p:cNvSpPr>
            <a:spLocks noChangeArrowheads="1"/>
          </p:cNvSpPr>
          <p:nvPr/>
        </p:nvSpPr>
        <p:spPr bwMode="gray">
          <a:xfrm>
            <a:off x="2217738" y="2135188"/>
            <a:ext cx="509587" cy="344487"/>
          </a:xfrm>
          <a:prstGeom prst="rightArrow">
            <a:avLst>
              <a:gd name="adj1" fmla="val 50000"/>
              <a:gd name="adj2" fmla="val 45508"/>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sp>
        <p:nvSpPr>
          <p:cNvPr id="12" name="AutoShape 13"/>
          <p:cNvSpPr>
            <a:spLocks noChangeArrowheads="1"/>
          </p:cNvSpPr>
          <p:nvPr/>
        </p:nvSpPr>
        <p:spPr bwMode="gray">
          <a:xfrm>
            <a:off x="774700" y="1673225"/>
            <a:ext cx="1462088" cy="12985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pPr>
              <a:defRPr/>
            </a:pPr>
            <a:endParaRPr lang="zh-CN" altLang="en-US"/>
          </a:p>
        </p:txBody>
      </p:sp>
      <p:sp>
        <p:nvSpPr>
          <p:cNvPr id="13" name="Freeform 14"/>
          <p:cNvSpPr/>
          <p:nvPr/>
        </p:nvSpPr>
        <p:spPr bwMode="gray">
          <a:xfrm>
            <a:off x="838200" y="1738313"/>
            <a:ext cx="1098550" cy="649287"/>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zh-CN" altLang="en-US"/>
          </a:p>
        </p:txBody>
      </p:sp>
      <p:sp>
        <p:nvSpPr>
          <p:cNvPr id="14" name="AutoShape 15"/>
          <p:cNvSpPr>
            <a:spLocks noChangeArrowheads="1"/>
          </p:cNvSpPr>
          <p:nvPr/>
        </p:nvSpPr>
        <p:spPr bwMode="gray">
          <a:xfrm>
            <a:off x="787400" y="3175000"/>
            <a:ext cx="1449388" cy="1298575"/>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pPr>
              <a:defRPr/>
            </a:pPr>
            <a:endParaRPr lang="zh-CN" altLang="en-US"/>
          </a:p>
        </p:txBody>
      </p:sp>
      <p:sp>
        <p:nvSpPr>
          <p:cNvPr id="15" name="Freeform 16"/>
          <p:cNvSpPr/>
          <p:nvPr/>
        </p:nvSpPr>
        <p:spPr bwMode="gray">
          <a:xfrm>
            <a:off x="841375" y="3240088"/>
            <a:ext cx="1098550" cy="649287"/>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zh-CN" altLang="en-US"/>
          </a:p>
        </p:txBody>
      </p:sp>
      <p:sp>
        <p:nvSpPr>
          <p:cNvPr id="16" name="AutoShape 17"/>
          <p:cNvSpPr>
            <a:spLocks noChangeArrowheads="1"/>
          </p:cNvSpPr>
          <p:nvPr/>
        </p:nvSpPr>
        <p:spPr bwMode="gray">
          <a:xfrm>
            <a:off x="768350" y="4697413"/>
            <a:ext cx="1468438" cy="1298575"/>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pPr>
              <a:defRPr/>
            </a:pPr>
            <a:endParaRPr lang="zh-CN" altLang="en-US"/>
          </a:p>
        </p:txBody>
      </p:sp>
      <p:sp>
        <p:nvSpPr>
          <p:cNvPr id="17" name="Freeform 18"/>
          <p:cNvSpPr/>
          <p:nvPr/>
        </p:nvSpPr>
        <p:spPr bwMode="gray">
          <a:xfrm>
            <a:off x="822325" y="4752975"/>
            <a:ext cx="1098550" cy="649288"/>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a:defRPr/>
            </a:pPr>
            <a:endParaRPr lang="zh-CN" altLang="en-US"/>
          </a:p>
        </p:txBody>
      </p:sp>
      <p:sp>
        <p:nvSpPr>
          <p:cNvPr id="31761" name="Text Box 20"/>
          <p:cNvSpPr txBox="1">
            <a:spLocks noChangeArrowheads="1"/>
          </p:cNvSpPr>
          <p:nvPr/>
        </p:nvSpPr>
        <p:spPr bwMode="black">
          <a:xfrm>
            <a:off x="2846070" y="1905953"/>
            <a:ext cx="5326063" cy="95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eaLnBrk="0" hangingPunct="0"/>
            <a:r>
              <a:rPr lang="zh-CN" altLang="en-US" sz="2800" b="1" dirty="0">
                <a:solidFill>
                  <a:srgbClr val="000000"/>
                </a:solidFill>
                <a:latin typeface="Arial Narrow" panose="020B0606020202030204" pitchFamily="34" charset="0"/>
                <a:ea typeface="宋体" panose="02010600030101010101" pitchFamily="2" charset="-122"/>
              </a:rPr>
              <a:t>进行已有产品升级或新版本开发非常合适。</a:t>
            </a:r>
            <a:endParaRPr lang="zh-CN" altLang="en-US" sz="2800" b="1" dirty="0">
              <a:solidFill>
                <a:srgbClr val="000000"/>
              </a:solidFill>
              <a:latin typeface="Arial Narrow" panose="020B0606020202030204" pitchFamily="34" charset="0"/>
              <a:ea typeface="宋体" panose="02010600030101010101" pitchFamily="2" charset="-122"/>
            </a:endParaRPr>
          </a:p>
        </p:txBody>
      </p:sp>
      <p:sp>
        <p:nvSpPr>
          <p:cNvPr id="31762" name="Text Box 21"/>
          <p:cNvSpPr txBox="1">
            <a:spLocks noChangeArrowheads="1"/>
          </p:cNvSpPr>
          <p:nvPr/>
        </p:nvSpPr>
        <p:spPr bwMode="black">
          <a:xfrm>
            <a:off x="2818448" y="3407728"/>
            <a:ext cx="58594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eaLnBrk="0" hangingPunct="0"/>
            <a:r>
              <a:rPr lang="zh-CN" altLang="en-US" sz="2800" b="1" dirty="0" smtClean="0">
                <a:latin typeface="黑体" panose="02010609060101010101" pitchFamily="49" charset="-122"/>
                <a:ea typeface="黑体" panose="02010609060101010101" pitchFamily="49" charset="-122"/>
              </a:rPr>
              <a:t>在开发早期阶段获得投资回报，对于</a:t>
            </a:r>
            <a:r>
              <a:rPr lang="zh-CN" altLang="en-US" sz="2800" b="1" dirty="0">
                <a:latin typeface="黑体" panose="02010609060101010101" pitchFamily="49" charset="-122"/>
                <a:ea typeface="黑体" panose="02010609060101010101" pitchFamily="49" charset="-122"/>
              </a:rPr>
              <a:t>市场和用户把握需要逐步了解</a:t>
            </a:r>
            <a:endParaRPr lang="en-US" altLang="zh-CN" sz="2800" b="1" dirty="0">
              <a:solidFill>
                <a:srgbClr val="000000"/>
              </a:solidFill>
              <a:latin typeface="Arial Narrow" panose="020B0606020202030204" pitchFamily="34" charset="0"/>
              <a:ea typeface="宋体" panose="02010600030101010101" pitchFamily="2" charset="-122"/>
            </a:endParaRPr>
          </a:p>
        </p:txBody>
      </p:sp>
      <p:sp>
        <p:nvSpPr>
          <p:cNvPr id="31763" name="Text Box 22"/>
          <p:cNvSpPr txBox="1">
            <a:spLocks noChangeArrowheads="1"/>
          </p:cNvSpPr>
          <p:nvPr/>
        </p:nvSpPr>
        <p:spPr bwMode="black">
          <a:xfrm>
            <a:off x="2827973" y="4861560"/>
            <a:ext cx="5200650" cy="95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r>
              <a:rPr lang="zh-CN" altLang="en-US" sz="2800" b="1" dirty="0">
                <a:latin typeface="黑体" panose="02010609060101010101" pitchFamily="49" charset="-122"/>
                <a:ea typeface="黑体" panose="02010609060101010101" pitchFamily="49" charset="-122"/>
              </a:rPr>
              <a:t>对所开发的领域比较熟悉而且已有原型系统</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754"/>
                                        </p:tgtEl>
                                        <p:attrNameLst>
                                          <p:attrName>style.visibility</p:attrName>
                                        </p:attrNameLst>
                                      </p:cBhvr>
                                      <p:to>
                                        <p:strVal val="visible"/>
                                      </p:to>
                                    </p:set>
                                    <p:anim calcmode="lin" valueType="num">
                                      <p:cBhvr additive="base">
                                        <p:cTn id="11" dur="500" fill="hold"/>
                                        <p:tgtEl>
                                          <p:spTgt spid="31754"/>
                                        </p:tgtEl>
                                        <p:attrNameLst>
                                          <p:attrName>ppt_x</p:attrName>
                                        </p:attrNameLst>
                                      </p:cBhvr>
                                      <p:tavLst>
                                        <p:tav tm="0">
                                          <p:val>
                                            <p:strVal val="#ppt_x"/>
                                          </p:val>
                                        </p:tav>
                                        <p:tav tm="100000">
                                          <p:val>
                                            <p:strVal val="#ppt_x"/>
                                          </p:val>
                                        </p:tav>
                                      </p:tavLst>
                                    </p:anim>
                                    <p:anim calcmode="lin" valueType="num">
                                      <p:cBhvr additive="base">
                                        <p:cTn id="12" dur="500" fill="hold"/>
                                        <p:tgtEl>
                                          <p:spTgt spid="3175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1761"/>
                                        </p:tgtEl>
                                        <p:attrNameLst>
                                          <p:attrName>style.visibility</p:attrName>
                                        </p:attrNameLst>
                                      </p:cBhvr>
                                      <p:to>
                                        <p:strVal val="visible"/>
                                      </p:to>
                                    </p:set>
                                    <p:anim calcmode="lin" valueType="num">
                                      <p:cBhvr additive="base">
                                        <p:cTn id="23" dur="500" fill="hold"/>
                                        <p:tgtEl>
                                          <p:spTgt spid="31761"/>
                                        </p:tgtEl>
                                        <p:attrNameLst>
                                          <p:attrName>ppt_x</p:attrName>
                                        </p:attrNameLst>
                                      </p:cBhvr>
                                      <p:tavLst>
                                        <p:tav tm="0">
                                          <p:val>
                                            <p:strVal val="#ppt_x"/>
                                          </p:val>
                                        </p:tav>
                                        <p:tav tm="100000">
                                          <p:val>
                                            <p:strVal val="#ppt_x"/>
                                          </p:val>
                                        </p:tav>
                                      </p:tavLst>
                                    </p:anim>
                                    <p:anim calcmode="lin" valueType="num">
                                      <p:cBhvr additive="base">
                                        <p:cTn id="24" dur="500" fill="hold"/>
                                        <p:tgtEl>
                                          <p:spTgt spid="3176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1750"/>
                                        </p:tgtEl>
                                        <p:attrNameLst>
                                          <p:attrName>style.visibility</p:attrName>
                                        </p:attrNameLst>
                                      </p:cBhvr>
                                      <p:to>
                                        <p:strVal val="visible"/>
                                      </p:to>
                                    </p:set>
                                    <p:anim calcmode="lin" valueType="num">
                                      <p:cBhvr additive="base">
                                        <p:cTn id="33" dur="500" fill="hold"/>
                                        <p:tgtEl>
                                          <p:spTgt spid="31750"/>
                                        </p:tgtEl>
                                        <p:attrNameLst>
                                          <p:attrName>ppt_x</p:attrName>
                                        </p:attrNameLst>
                                      </p:cBhvr>
                                      <p:tavLst>
                                        <p:tav tm="0">
                                          <p:val>
                                            <p:strVal val="#ppt_x"/>
                                          </p:val>
                                        </p:tav>
                                        <p:tav tm="100000">
                                          <p:val>
                                            <p:strVal val="#ppt_x"/>
                                          </p:val>
                                        </p:tav>
                                      </p:tavLst>
                                    </p:anim>
                                    <p:anim calcmode="lin" valueType="num">
                                      <p:cBhvr additive="base">
                                        <p:cTn id="34" dur="500" fill="hold"/>
                                        <p:tgtEl>
                                          <p:spTgt spid="3175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1762"/>
                                        </p:tgtEl>
                                        <p:attrNameLst>
                                          <p:attrName>style.visibility</p:attrName>
                                        </p:attrNameLst>
                                      </p:cBhvr>
                                      <p:to>
                                        <p:strVal val="visible"/>
                                      </p:to>
                                    </p:set>
                                    <p:anim calcmode="lin" valueType="num">
                                      <p:cBhvr additive="base">
                                        <p:cTn id="45" dur="500" fill="hold"/>
                                        <p:tgtEl>
                                          <p:spTgt spid="31762"/>
                                        </p:tgtEl>
                                        <p:attrNameLst>
                                          <p:attrName>ppt_x</p:attrName>
                                        </p:attrNameLst>
                                      </p:cBhvr>
                                      <p:tavLst>
                                        <p:tav tm="0">
                                          <p:val>
                                            <p:strVal val="#ppt_x"/>
                                          </p:val>
                                        </p:tav>
                                        <p:tav tm="100000">
                                          <p:val>
                                            <p:strVal val="#ppt_x"/>
                                          </p:val>
                                        </p:tav>
                                      </p:tavLst>
                                    </p:anim>
                                    <p:anim calcmode="lin" valueType="num">
                                      <p:cBhvr additive="base">
                                        <p:cTn id="46" dur="500" fill="hold"/>
                                        <p:tgtEl>
                                          <p:spTgt spid="3176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1752"/>
                                        </p:tgtEl>
                                        <p:attrNameLst>
                                          <p:attrName>style.visibility</p:attrName>
                                        </p:attrNameLst>
                                      </p:cBhvr>
                                      <p:to>
                                        <p:strVal val="visible"/>
                                      </p:to>
                                    </p:set>
                                    <p:anim calcmode="lin" valueType="num">
                                      <p:cBhvr additive="base">
                                        <p:cTn id="55" dur="500" fill="hold"/>
                                        <p:tgtEl>
                                          <p:spTgt spid="31752"/>
                                        </p:tgtEl>
                                        <p:attrNameLst>
                                          <p:attrName>ppt_x</p:attrName>
                                        </p:attrNameLst>
                                      </p:cBhvr>
                                      <p:tavLst>
                                        <p:tav tm="0">
                                          <p:val>
                                            <p:strVal val="#ppt_x"/>
                                          </p:val>
                                        </p:tav>
                                        <p:tav tm="100000">
                                          <p:val>
                                            <p:strVal val="#ppt_x"/>
                                          </p:val>
                                        </p:tav>
                                      </p:tavLst>
                                    </p:anim>
                                    <p:anim calcmode="lin" valueType="num">
                                      <p:cBhvr additive="base">
                                        <p:cTn id="56" dur="500" fill="hold"/>
                                        <p:tgtEl>
                                          <p:spTgt spid="3175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1763"/>
                                        </p:tgtEl>
                                        <p:attrNameLst>
                                          <p:attrName>style.visibility</p:attrName>
                                        </p:attrNameLst>
                                      </p:cBhvr>
                                      <p:to>
                                        <p:strVal val="visible"/>
                                      </p:to>
                                    </p:set>
                                    <p:anim calcmode="lin" valueType="num">
                                      <p:cBhvr additive="base">
                                        <p:cTn id="67" dur="500" fill="hold"/>
                                        <p:tgtEl>
                                          <p:spTgt spid="31763"/>
                                        </p:tgtEl>
                                        <p:attrNameLst>
                                          <p:attrName>ppt_x</p:attrName>
                                        </p:attrNameLst>
                                      </p:cBhvr>
                                      <p:tavLst>
                                        <p:tav tm="0">
                                          <p:val>
                                            <p:strVal val="#ppt_x"/>
                                          </p:val>
                                        </p:tav>
                                        <p:tav tm="100000">
                                          <p:val>
                                            <p:strVal val="#ppt_x"/>
                                          </p:val>
                                        </p:tav>
                                      </p:tavLst>
                                    </p:anim>
                                    <p:anim calcmode="lin" valueType="num">
                                      <p:cBhvr additive="base">
                                        <p:cTn id="68" dur="500" fill="hold"/>
                                        <p:tgtEl>
                                          <p:spTgt spid="317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1750" grpId="0" animBg="1"/>
      <p:bldP spid="8" grpId="0" animBg="1"/>
      <p:bldP spid="31752" grpId="0" animBg="1"/>
      <p:bldP spid="10" grpId="0" animBg="1"/>
      <p:bldP spid="31754" grpId="0" animBg="1"/>
      <p:bldP spid="12" grpId="0" animBg="1"/>
      <p:bldP spid="14" grpId="0" animBg="1"/>
      <p:bldP spid="16" grpId="0" animBg="1"/>
      <p:bldP spid="31761" grpId="0" bldLvl="0" animBg="1"/>
      <p:bldP spid="31762" grpId="0" bldLvl="0" animBg="1"/>
      <p:bldP spid="31763"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323850" y="260350"/>
            <a:ext cx="8153400" cy="990600"/>
          </a:xfrm>
        </p:spPr>
        <p:txBody>
          <a:bodyPr anchor="t"/>
          <a:lstStyle/>
          <a:p>
            <a:pPr eaLnBrk="1" hangingPunct="1"/>
            <a:r>
              <a:rPr lang="zh-CN" altLang="zh-CN" dirty="0" smtClean="0">
                <a:latin typeface="华文隶书" panose="02010800040101010101" pitchFamily="2" charset="-122"/>
                <a:ea typeface="华文隶书" panose="02010800040101010101" pitchFamily="2" charset="-122"/>
              </a:rPr>
              <a:t>增量模型实例</a:t>
            </a:r>
            <a:endParaRPr lang="zh-CN" altLang="en-US" dirty="0" smtClean="0">
              <a:latin typeface="华文隶书" panose="02010800040101010101" pitchFamily="2" charset="-122"/>
              <a:ea typeface="华文隶书" panose="02010800040101010101" pitchFamily="2" charset="-122"/>
            </a:endParaRPr>
          </a:p>
        </p:txBody>
      </p:sp>
      <p:sp>
        <p:nvSpPr>
          <p:cNvPr id="38915" name="页脚占位符 3"/>
          <p:cNvSpPr>
            <a:spLocks noGrp="1"/>
          </p:cNvSpPr>
          <p:nvPr>
            <p:ph type="ftr" sz="quarter" idx="11"/>
          </p:nvPr>
        </p:nvSpPr>
        <p:spPr bwMode="auto">
          <a:xfrm>
            <a:off x="1835150" y="6308725"/>
            <a:ext cx="54213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ctr"/>
            <a:r>
              <a:rPr kumimoji="1" lang="en-US" altLang="zh-CN" sz="1400" smtClean="0">
                <a:latin typeface="Arial Narrow" panose="020B0606020202030204" pitchFamily="34" charset="0"/>
                <a:ea typeface="宋体" panose="02010600030101010101" pitchFamily="2" charset="-122"/>
              </a:rPr>
              <a:t> chapter__3</a:t>
            </a:r>
            <a:endParaRPr kumimoji="1" lang="en-US" altLang="zh-CN" sz="1400" smtClean="0">
              <a:latin typeface="Arial Narrow" panose="020B0606020202030204" pitchFamily="34" charset="0"/>
              <a:ea typeface="宋体" panose="02010600030101010101" pitchFamily="2" charset="-122"/>
            </a:endParaRPr>
          </a:p>
        </p:txBody>
      </p:sp>
      <p:sp>
        <p:nvSpPr>
          <p:cNvPr id="32772" name="灯片编号占位符 4"/>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normAutofit fontScale="85000" lnSpcReduction="20000"/>
          </a:bodyPr>
          <a:lstStyle>
            <a:lvl1pPr eaLnBrk="0" hangingPunct="0">
              <a:defRPr kumimoji="1" sz="4800">
                <a:solidFill>
                  <a:schemeClr val="tx1"/>
                </a:solidFill>
                <a:latin typeface="Arial Narrow" panose="020B0606020202030204" pitchFamily="34" charset="0"/>
                <a:ea typeface="宋体" panose="02010600030101010101" pitchFamily="2" charset="-122"/>
              </a:defRPr>
            </a:lvl1pPr>
            <a:lvl2pPr marL="742950" indent="-285750" eaLnBrk="0" hangingPunct="0">
              <a:defRPr kumimoji="1" sz="4800">
                <a:solidFill>
                  <a:schemeClr val="tx1"/>
                </a:solidFill>
                <a:latin typeface="Arial Narrow" panose="020B0606020202030204" pitchFamily="34" charset="0"/>
                <a:ea typeface="宋体" panose="02010600030101010101" pitchFamily="2" charset="-122"/>
              </a:defRPr>
            </a:lvl2pPr>
            <a:lvl3pPr marL="1143000" indent="-228600" eaLnBrk="0" hangingPunct="0">
              <a:defRPr kumimoji="1" sz="4800">
                <a:solidFill>
                  <a:schemeClr val="tx1"/>
                </a:solidFill>
                <a:latin typeface="Arial Narrow" panose="020B0606020202030204" pitchFamily="34" charset="0"/>
                <a:ea typeface="宋体" panose="02010600030101010101" pitchFamily="2" charset="-122"/>
              </a:defRPr>
            </a:lvl3pPr>
            <a:lvl4pPr marL="1600200" indent="-228600" eaLnBrk="0" hangingPunct="0">
              <a:defRPr kumimoji="1" sz="4800">
                <a:solidFill>
                  <a:schemeClr val="tx1"/>
                </a:solidFill>
                <a:latin typeface="Arial Narrow" panose="020B0606020202030204" pitchFamily="34" charset="0"/>
                <a:ea typeface="宋体" panose="02010600030101010101" pitchFamily="2" charset="-122"/>
              </a:defRPr>
            </a:lvl4pPr>
            <a:lvl5pPr marL="2057400" indent="-228600" eaLnBrk="0" hangingPunct="0">
              <a:defRPr kumimoji="1" sz="48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48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48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48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4800">
                <a:solidFill>
                  <a:schemeClr val="tx1"/>
                </a:solidFill>
                <a:latin typeface="Arial Narrow" panose="020B0606020202030204" pitchFamily="34" charset="0"/>
                <a:ea typeface="宋体" panose="02010600030101010101" pitchFamily="2" charset="-122"/>
              </a:defRPr>
            </a:lvl9pPr>
          </a:lstStyle>
          <a:p>
            <a:pPr eaLnBrk="1" hangingPunct="1">
              <a:defRPr/>
            </a:pPr>
            <a:fld id="{CBEEEA5C-3A62-4668-90C0-663B53B6718F}" type="slidenum">
              <a:rPr lang="en-US" altLang="zh-CN" sz="1400" smtClean="0"/>
            </a:fld>
            <a:endParaRPr lang="en-US" altLang="zh-CN" sz="1400" smtClean="0"/>
          </a:p>
        </p:txBody>
      </p:sp>
      <p:pic>
        <p:nvPicPr>
          <p:cNvPr id="38917" name="Picture 6"/>
          <p:cNvPicPr>
            <a:picLocks noGrp="1" noChangeAspect="1" noChangeArrowheads="1"/>
          </p:cNvPicPr>
          <p:nvPr>
            <p:ph sz="quarter" idx="1"/>
          </p:nvPr>
        </p:nvPicPr>
        <p:blipFill>
          <a:blip r:embed="rId1">
            <a:extLst>
              <a:ext uri="{28A0092B-C50C-407E-A947-70E740481C1C}">
                <a14:useLocalDpi xmlns:a14="http://schemas.microsoft.com/office/drawing/2010/main" val="0"/>
              </a:ext>
            </a:extLst>
          </a:blip>
          <a:srcRect l="5231" t="22223" r="6271" b="4628"/>
          <a:stretch>
            <a:fillRect/>
          </a:stretch>
        </p:blipFill>
        <p:spPr>
          <a:xfrm>
            <a:off x="34925" y="1557338"/>
            <a:ext cx="9031288" cy="4751387"/>
          </a:xfrm>
          <a:extLst>
            <a:ext uri="{91240B29-F687-4F45-9708-019B960494DF}">
              <a14:hiddenLine xmlns:a14="http://schemas.microsoft.com/office/drawing/2010/main" w="25400">
                <a:solidFill>
                  <a:schemeClr val="tx1"/>
                </a:solidFill>
                <a:prstDash val="solid"/>
                <a:miter lim="800000"/>
                <a:headEnd type="none" w="sm" len="sm"/>
                <a:tailEnd type="none" w="med" len="lg"/>
              </a14:hiddenLine>
            </a:ext>
          </a:extLst>
        </p:spPr>
      </p:pic>
      <p:sp>
        <p:nvSpPr>
          <p:cNvPr id="2" name="矩形 1"/>
          <p:cNvSpPr/>
          <p:nvPr/>
        </p:nvSpPr>
        <p:spPr>
          <a:xfrm>
            <a:off x="5292725" y="3141663"/>
            <a:ext cx="3382963" cy="5746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p:nvSpPr>
        <p:spPr>
          <a:xfrm>
            <a:off x="5262563" y="3716338"/>
            <a:ext cx="3382962" cy="5762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spd="med" advTm="5887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P spid="7"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螺旋</a:t>
            </a:r>
            <a:r>
              <a:rPr lang="zh-CN" altLang="zh-CN" dirty="0" smtClean="0">
                <a:latin typeface="华文隶书" panose="02010800040101010101" pitchFamily="2" charset="-122"/>
                <a:ea typeface="华文隶书" panose="02010800040101010101" pitchFamily="2" charset="-122"/>
              </a:rPr>
              <a:t>模型</a:t>
            </a:r>
            <a:endParaRPr lang="zh-CN" altLang="en-US" dirty="0"/>
          </a:p>
        </p:txBody>
      </p:sp>
      <p:sp>
        <p:nvSpPr>
          <p:cNvPr id="3" name="内容占位符 2"/>
          <p:cNvSpPr>
            <a:spLocks noGrp="1"/>
          </p:cNvSpPr>
          <p:nvPr>
            <p:ph sz="quarter" idx="1"/>
          </p:nvPr>
        </p:nvSpPr>
        <p:spPr/>
        <p:txBody>
          <a:bodyPr/>
          <a:lstStyle/>
          <a:p>
            <a:pPr eaLnBrk="1" hangingPunct="1">
              <a:tabLst>
                <a:tab pos="4670425" algn="l"/>
              </a:tabLst>
            </a:pPr>
            <a:r>
              <a:rPr lang="zh-CN" altLang="en-US" b="1" dirty="0" smtClean="0">
                <a:solidFill>
                  <a:srgbClr val="0000FF"/>
                </a:solidFill>
              </a:rPr>
              <a:t>思想</a:t>
            </a:r>
            <a:r>
              <a:rPr lang="zh-CN" altLang="en-US" b="1" dirty="0">
                <a:solidFill>
                  <a:schemeClr val="tx2"/>
                </a:solidFill>
              </a:rPr>
              <a:t>：</a:t>
            </a:r>
            <a:r>
              <a:rPr lang="zh-CN" altLang="en-US" b="1" dirty="0"/>
              <a:t>增加了</a:t>
            </a:r>
            <a:r>
              <a:rPr lang="zh-CN" altLang="en-US" b="1" dirty="0">
                <a:solidFill>
                  <a:srgbClr val="0000FF"/>
                </a:solidFill>
              </a:rPr>
              <a:t>风险分析过程</a:t>
            </a:r>
            <a:r>
              <a:rPr lang="zh-CN" altLang="en-US" b="1" dirty="0"/>
              <a:t>的瀑布模型和</a:t>
            </a:r>
            <a:r>
              <a:rPr lang="zh-CN" altLang="en-US" b="1" dirty="0">
                <a:solidFill>
                  <a:srgbClr val="0000FF"/>
                </a:solidFill>
              </a:rPr>
              <a:t>快速原型</a:t>
            </a:r>
            <a:r>
              <a:rPr lang="zh-CN" altLang="en-US" b="1" dirty="0"/>
              <a:t>模型混合</a:t>
            </a:r>
            <a:r>
              <a:rPr lang="zh-CN" altLang="en-US" b="1" dirty="0" smtClean="0"/>
              <a:t>。</a:t>
            </a:r>
            <a:endParaRPr lang="zh-CN" altLang="en-US" b="1" dirty="0"/>
          </a:p>
          <a:p>
            <a:pPr eaLnBrk="1" hangingPunct="1">
              <a:tabLst>
                <a:tab pos="4670425" algn="l"/>
              </a:tabLst>
            </a:pPr>
            <a:r>
              <a:rPr lang="zh-CN" altLang="en-US" b="1" dirty="0" smtClean="0"/>
              <a:t>特点：</a:t>
            </a:r>
            <a:r>
              <a:rPr lang="zh-CN" altLang="en-US" b="1" dirty="0"/>
              <a:t>每完成一项任务，都要先进行风险识别，然后风险分析，对存在的风险尽力进行风险控制。若风险很大，无法解决，甚至可以停止工作的进行</a:t>
            </a:r>
            <a:r>
              <a:rPr lang="zh-CN" altLang="en-US" b="1" dirty="0" smtClean="0"/>
              <a:t>。</a:t>
            </a:r>
            <a:endParaRPr lang="en-US" altLang="zh-CN" b="1" dirty="0" smtClean="0"/>
          </a:p>
          <a:p>
            <a:pPr eaLnBrk="1" hangingPunct="1">
              <a:tabLst>
                <a:tab pos="4670425" algn="l"/>
              </a:tabLst>
            </a:pPr>
            <a:endParaRPr lang="en-US" altLang="zh-CN" b="1" dirty="0"/>
          </a:p>
          <a:p>
            <a:pPr eaLnBrk="1" hangingPunct="1">
              <a:tabLst>
                <a:tab pos="4670425" algn="l"/>
              </a:tabLst>
            </a:pPr>
            <a:r>
              <a:rPr lang="zh-CN" altLang="en-US" sz="2000" b="1" dirty="0"/>
              <a:t>风险分析是对工程建设项目投资决策或企业生产经营决策可能造成的</a:t>
            </a:r>
            <a:r>
              <a:rPr lang="zh-CN" altLang="en-US" sz="2000" b="1" dirty="0">
                <a:solidFill>
                  <a:srgbClr val="0000FF"/>
                </a:solidFill>
              </a:rPr>
              <a:t>失误</a:t>
            </a:r>
            <a:r>
              <a:rPr lang="zh-CN" altLang="en-US" sz="2000" b="1" dirty="0"/>
              <a:t>和带来的经济损失所进行的</a:t>
            </a:r>
            <a:r>
              <a:rPr lang="zh-CN" altLang="en-US" sz="2000" b="1" dirty="0">
                <a:solidFill>
                  <a:srgbClr val="0000FF"/>
                </a:solidFill>
              </a:rPr>
              <a:t>估计。</a:t>
            </a:r>
            <a:endParaRPr lang="en-US" altLang="zh-CN" sz="2000" b="1" dirty="0">
              <a:solidFill>
                <a:srgbClr val="0000FF"/>
              </a:solidFill>
            </a:endParaRPr>
          </a:p>
          <a:p>
            <a:pPr eaLnBrk="1" hangingPunct="1">
              <a:tabLst>
                <a:tab pos="4670425" algn="l"/>
              </a:tabLst>
            </a:pPr>
            <a:endParaRPr lang="zh-CN" altLang="en-US" b="1" dirty="0"/>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2071670" y="6426200"/>
            <a:ext cx="3960813" cy="431800"/>
          </a:xfrm>
          <a:prstGeom prst="rect">
            <a:avLst/>
          </a:prstGeom>
          <a:noFill/>
          <a:ln w="9525">
            <a:noFill/>
            <a:miter lim="800000"/>
          </a:ln>
        </p:spPr>
        <p:txBody>
          <a:bodyPr/>
          <a:lstStyle/>
          <a:p>
            <a:pPr marL="287655" indent="-6350" algn="ctr">
              <a:spcBef>
                <a:spcPct val="20000"/>
              </a:spcBef>
              <a:buClr>
                <a:schemeClr val="accent1"/>
              </a:buClr>
              <a:buSzPct val="65000"/>
              <a:buFont typeface="Wingdings" panose="05000000000000000000" pitchFamily="2" charset="2"/>
              <a:buNone/>
            </a:pPr>
            <a:r>
              <a:rPr lang="zh-CN" altLang="en-US" sz="2800" b="1" dirty="0"/>
              <a:t>完整的螺旋模型</a:t>
            </a:r>
            <a:endParaRPr lang="zh-CN" altLang="en-US" sz="2800" b="1" dirty="0"/>
          </a:p>
        </p:txBody>
      </p:sp>
      <p:pic>
        <p:nvPicPr>
          <p:cNvPr id="54275" name="Picture 5" descr="rj8"/>
          <p:cNvPicPr>
            <a:picLocks noChangeAspect="1" noChangeArrowheads="1"/>
          </p:cNvPicPr>
          <p:nvPr/>
        </p:nvPicPr>
        <p:blipFill>
          <a:blip r:embed="rId1" cstate="print"/>
          <a:srcRect/>
          <a:stretch>
            <a:fillRect/>
          </a:stretch>
        </p:blipFill>
        <p:spPr bwMode="auto">
          <a:xfrm>
            <a:off x="142875" y="0"/>
            <a:ext cx="8424863" cy="64293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黑体" panose="02010609060101010101" pitchFamily="49" charset="-122"/>
                <a:ea typeface="黑体" panose="02010609060101010101" pitchFamily="49" charset="-122"/>
              </a:rPr>
              <a:t>1.1</a:t>
            </a:r>
            <a:r>
              <a:rPr lang="zh-CN" altLang="en-US" b="1" dirty="0" smtClean="0">
                <a:latin typeface="黑体" panose="02010609060101010101" pitchFamily="49" charset="-122"/>
                <a:ea typeface="黑体" panose="02010609060101010101" pitchFamily="49" charset="-122"/>
              </a:rPr>
              <a:t>软件危机</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p:txBody>
          <a:bodyPr/>
          <a:lstStyle/>
          <a:p>
            <a:pPr marL="0" indent="0">
              <a:buNone/>
            </a:pPr>
            <a:r>
              <a:rPr lang="zh-CN" altLang="en-US" dirty="0" smtClean="0"/>
              <a:t> </a:t>
            </a:r>
            <a:r>
              <a:rPr lang="zh-CN" altLang="en-US" sz="2800" dirty="0" smtClean="0"/>
              <a:t>软件发展历史：</a:t>
            </a:r>
            <a:endParaRPr lang="en-US" altLang="zh-CN" sz="2800" dirty="0" smtClean="0"/>
          </a:p>
          <a:p>
            <a:pPr marL="0" indent="0" eaLnBrk="1" hangingPunct="1">
              <a:buNone/>
            </a:pPr>
            <a:r>
              <a:rPr lang="en-US" altLang="zh-CN" sz="2800" dirty="0" smtClean="0"/>
              <a:t>1</a:t>
            </a:r>
            <a:r>
              <a:rPr lang="zh-CN" altLang="en-US" sz="2800" dirty="0" smtClean="0"/>
              <a:t>、第一</a:t>
            </a:r>
            <a:r>
              <a:rPr lang="zh-CN" altLang="en-US" sz="2800" dirty="0"/>
              <a:t>阶段</a:t>
            </a:r>
            <a:r>
              <a:rPr lang="en-US" altLang="zh-CN" sz="2800" dirty="0"/>
              <a:t>----</a:t>
            </a:r>
            <a:r>
              <a:rPr lang="zh-CN" altLang="en-US" sz="2800" dirty="0"/>
              <a:t>程序设计阶段</a:t>
            </a:r>
            <a:endParaRPr lang="zh-CN" altLang="en-US" sz="2800" dirty="0"/>
          </a:p>
          <a:p>
            <a:pPr marL="0" indent="0" eaLnBrk="1" hangingPunct="1">
              <a:buNone/>
            </a:pPr>
            <a:r>
              <a:rPr lang="en-US" altLang="zh-CN" sz="2800" dirty="0" smtClean="0"/>
              <a:t>2</a:t>
            </a:r>
            <a:r>
              <a:rPr lang="zh-CN" altLang="en-US" sz="2800" dirty="0" smtClean="0"/>
              <a:t>、第二</a:t>
            </a:r>
            <a:r>
              <a:rPr lang="zh-CN" altLang="en-US" sz="2800" dirty="0"/>
              <a:t>阶段</a:t>
            </a:r>
            <a:r>
              <a:rPr lang="en-US" altLang="zh-CN" sz="2800" dirty="0"/>
              <a:t>----</a:t>
            </a:r>
            <a:r>
              <a:rPr lang="zh-CN" altLang="en-US" sz="2800" dirty="0"/>
              <a:t>软件设计阶段</a:t>
            </a:r>
            <a:endParaRPr lang="zh-CN" altLang="en-US" sz="2800" dirty="0"/>
          </a:p>
          <a:p>
            <a:pPr marL="0" indent="0" eaLnBrk="1" hangingPunct="1">
              <a:buNone/>
            </a:pPr>
            <a:r>
              <a:rPr lang="en-US" altLang="zh-CN" sz="2800" dirty="0" smtClean="0"/>
              <a:t>3</a:t>
            </a:r>
            <a:r>
              <a:rPr lang="zh-CN" altLang="en-US" sz="2800" dirty="0" smtClean="0"/>
              <a:t>、第三</a:t>
            </a:r>
            <a:r>
              <a:rPr lang="zh-CN" altLang="en-US" sz="2800" dirty="0"/>
              <a:t>阶段</a:t>
            </a:r>
            <a:r>
              <a:rPr lang="en-US" altLang="zh-CN" sz="2800" dirty="0"/>
              <a:t>----</a:t>
            </a:r>
            <a:r>
              <a:rPr lang="zh-CN" altLang="en-US" sz="2800" dirty="0"/>
              <a:t>软件工程阶段</a:t>
            </a:r>
            <a:endParaRPr lang="zh-CN" altLang="en-US" sz="2800" dirty="0"/>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77813"/>
            <a:ext cx="8229600" cy="703262"/>
          </a:xfrm>
        </p:spPr>
        <p:txBody>
          <a:bodyPr/>
          <a:lstStyle/>
          <a:p>
            <a:r>
              <a:rPr lang="zh-CN" altLang="en-US" sz="3800" dirty="0" smtClean="0">
                <a:solidFill>
                  <a:srgbClr val="0000FF"/>
                </a:solidFill>
              </a:rPr>
              <a:t>图中的四个象限代表了以下活动</a:t>
            </a:r>
            <a:r>
              <a:rPr lang="zh-CN" altLang="en-US" sz="3800" dirty="0" smtClean="0"/>
              <a:t>：  </a:t>
            </a:r>
            <a:endParaRPr lang="zh-CN" altLang="en-US" sz="3800" dirty="0" smtClean="0"/>
          </a:p>
        </p:txBody>
      </p:sp>
      <p:sp>
        <p:nvSpPr>
          <p:cNvPr id="53251" name="Rectangle 3"/>
          <p:cNvSpPr>
            <a:spLocks noGrp="1" noChangeArrowheads="1"/>
          </p:cNvSpPr>
          <p:nvPr>
            <p:ph type="body" idx="1"/>
          </p:nvPr>
        </p:nvSpPr>
        <p:spPr>
          <a:xfrm>
            <a:off x="466844" y="1556792"/>
            <a:ext cx="8229600" cy="4530725"/>
          </a:xfrm>
        </p:spPr>
        <p:txBody>
          <a:bodyPr/>
          <a:lstStyle/>
          <a:p>
            <a:pPr>
              <a:lnSpc>
                <a:spcPct val="90000"/>
              </a:lnSpc>
            </a:pPr>
            <a:r>
              <a:rPr lang="zh-CN" altLang="en-US" sz="2800" b="1" dirty="0" smtClean="0"/>
              <a:t>四种象限</a:t>
            </a:r>
            <a:br>
              <a:rPr lang="zh-CN" altLang="en-US" sz="2800" b="1" dirty="0" smtClean="0"/>
            </a:br>
            <a:endParaRPr lang="zh-CN" altLang="en-US" sz="2800" b="1" dirty="0" smtClean="0"/>
          </a:p>
          <a:p>
            <a:pPr>
              <a:lnSpc>
                <a:spcPct val="90000"/>
              </a:lnSpc>
              <a:buFont typeface="Wingdings" panose="05000000000000000000" pitchFamily="2" charset="2"/>
              <a:buNone/>
            </a:pPr>
            <a:r>
              <a:rPr lang="zh-CN" altLang="en-US" sz="2800" b="1" dirty="0" smtClean="0"/>
              <a:t>（</a:t>
            </a:r>
            <a:r>
              <a:rPr lang="en-US" altLang="zh-CN" sz="2800" b="1" dirty="0" smtClean="0"/>
              <a:t>1</a:t>
            </a:r>
            <a:r>
              <a:rPr lang="zh-CN" altLang="en-US" sz="2800" b="1" dirty="0" smtClean="0"/>
              <a:t>）</a:t>
            </a:r>
            <a:r>
              <a:rPr lang="zh-CN" altLang="en-US" sz="2800" b="1" dirty="0" smtClean="0">
                <a:solidFill>
                  <a:srgbClr val="0000FF"/>
                </a:solidFill>
              </a:rPr>
              <a:t>制定计划</a:t>
            </a:r>
            <a:r>
              <a:rPr lang="zh-CN" altLang="en-US" sz="2800" b="1" dirty="0" smtClean="0"/>
              <a:t>：确定软件目标，选定实施方案，弄清项目开发的限制条件；（左上） </a:t>
            </a:r>
            <a:endParaRPr lang="zh-CN" altLang="en-US" sz="2800" b="1" dirty="0" smtClean="0"/>
          </a:p>
          <a:p>
            <a:pPr>
              <a:lnSpc>
                <a:spcPct val="90000"/>
              </a:lnSpc>
              <a:buFont typeface="Wingdings" panose="05000000000000000000" pitchFamily="2" charset="2"/>
              <a:buNone/>
            </a:pPr>
            <a:r>
              <a:rPr lang="zh-CN" altLang="en-US" sz="2800" b="1" dirty="0" smtClean="0"/>
              <a:t>（</a:t>
            </a:r>
            <a:r>
              <a:rPr lang="en-US" altLang="zh-CN" sz="2800" b="1" dirty="0" smtClean="0"/>
              <a:t>2</a:t>
            </a:r>
            <a:r>
              <a:rPr lang="zh-CN" altLang="en-US" sz="2800" b="1" dirty="0" smtClean="0"/>
              <a:t>）</a:t>
            </a:r>
            <a:r>
              <a:rPr lang="zh-CN" altLang="en-US" sz="2800" b="1" dirty="0" smtClean="0">
                <a:solidFill>
                  <a:srgbClr val="0000FF"/>
                </a:solidFill>
              </a:rPr>
              <a:t>风险分析</a:t>
            </a:r>
            <a:r>
              <a:rPr lang="zh-CN" altLang="en-US" sz="2800" b="1" dirty="0" smtClean="0"/>
              <a:t>：分析评估所选方案，考虑如何识别和消除风险；（右上） </a:t>
            </a:r>
            <a:endParaRPr lang="zh-CN" altLang="en-US" sz="2800" b="1" dirty="0" smtClean="0"/>
          </a:p>
          <a:p>
            <a:pPr>
              <a:lnSpc>
                <a:spcPct val="90000"/>
              </a:lnSpc>
              <a:buNone/>
            </a:pPr>
            <a:r>
              <a:rPr lang="zh-CN" altLang="en-US" sz="2800" b="1" dirty="0" smtClean="0"/>
              <a:t>（</a:t>
            </a:r>
            <a:r>
              <a:rPr lang="en-US" altLang="zh-CN" sz="2800" b="1" dirty="0" smtClean="0"/>
              <a:t>3</a:t>
            </a:r>
            <a:r>
              <a:rPr lang="zh-CN" altLang="en-US" sz="2800" b="1" dirty="0" smtClean="0"/>
              <a:t>）</a:t>
            </a:r>
            <a:r>
              <a:rPr lang="zh-CN" altLang="en-US" sz="2800" b="1" dirty="0" smtClean="0">
                <a:solidFill>
                  <a:srgbClr val="0000FF"/>
                </a:solidFill>
              </a:rPr>
              <a:t>实施工程</a:t>
            </a:r>
            <a:r>
              <a:rPr lang="zh-CN" altLang="en-US" sz="2800" b="1" dirty="0" smtClean="0"/>
              <a:t>：实施软件开发和验证（右下）</a:t>
            </a:r>
            <a:endParaRPr lang="zh-CN" altLang="en-US" sz="2800" b="1" dirty="0" smtClean="0"/>
          </a:p>
          <a:p>
            <a:pPr>
              <a:lnSpc>
                <a:spcPct val="90000"/>
              </a:lnSpc>
              <a:buNone/>
            </a:pPr>
            <a:r>
              <a:rPr lang="zh-CN" altLang="en-US" sz="2800" b="1" dirty="0" smtClean="0"/>
              <a:t>（</a:t>
            </a:r>
            <a:r>
              <a:rPr lang="en-US" altLang="zh-CN" sz="2800" b="1" dirty="0" smtClean="0"/>
              <a:t>4</a:t>
            </a:r>
            <a:r>
              <a:rPr lang="zh-CN" altLang="en-US" sz="2800" b="1" dirty="0" smtClean="0"/>
              <a:t>）</a:t>
            </a:r>
            <a:r>
              <a:rPr lang="zh-CN" altLang="en-US" sz="2800" b="1" dirty="0" smtClean="0">
                <a:solidFill>
                  <a:srgbClr val="0000FF"/>
                </a:solidFill>
              </a:rPr>
              <a:t>客户评估</a:t>
            </a:r>
            <a:r>
              <a:rPr lang="zh-CN" altLang="en-US" sz="2800" b="1" dirty="0" smtClean="0"/>
              <a:t>：评价开发工作，提出修正建议，制定下一步计划。 （左下） </a:t>
            </a:r>
            <a:endParaRPr lang="zh-CN" altLang="en-US" sz="2800" b="1"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螺旋</a:t>
            </a:r>
            <a:r>
              <a:rPr lang="zh-CN" altLang="zh-CN" dirty="0" smtClean="0">
                <a:latin typeface="华文隶书" panose="02010800040101010101" pitchFamily="2" charset="-122"/>
                <a:ea typeface="华文隶书" panose="02010800040101010101" pitchFamily="2" charset="-122"/>
              </a:rPr>
              <a:t>模型</a:t>
            </a:r>
            <a:endParaRPr lang="zh-CN" altLang="en-US" dirty="0"/>
          </a:p>
        </p:txBody>
      </p:sp>
      <p:sp>
        <p:nvSpPr>
          <p:cNvPr id="3" name="内容占位符 2"/>
          <p:cNvSpPr>
            <a:spLocks noGrp="1"/>
          </p:cNvSpPr>
          <p:nvPr>
            <p:ph sz="quarter" idx="1"/>
          </p:nvPr>
        </p:nvSpPr>
        <p:spPr/>
        <p:txBody>
          <a:bodyPr/>
          <a:lstStyle/>
          <a:p>
            <a:pPr eaLnBrk="1" hangingPunct="1">
              <a:buNone/>
            </a:pPr>
            <a:r>
              <a:rPr lang="zh-CN" altLang="en-US" b="1" dirty="0">
                <a:solidFill>
                  <a:srgbClr val="0000FF"/>
                </a:solidFill>
              </a:rPr>
              <a:t>螺旋模型的优点</a:t>
            </a:r>
            <a:r>
              <a:rPr lang="zh-CN" altLang="en-US" b="1" dirty="0">
                <a:solidFill>
                  <a:schemeClr val="tx2"/>
                </a:solidFill>
              </a:rPr>
              <a:t>：</a:t>
            </a:r>
            <a:endParaRPr lang="zh-CN" altLang="en-US" b="1" dirty="0">
              <a:solidFill>
                <a:schemeClr val="tx2"/>
              </a:solidFill>
            </a:endParaRPr>
          </a:p>
          <a:p>
            <a:pPr eaLnBrk="1" hangingPunct="1"/>
            <a:r>
              <a:rPr lang="zh-CN" altLang="en-US" b="1" dirty="0"/>
              <a:t>主要优势在于它是</a:t>
            </a:r>
            <a:r>
              <a:rPr lang="zh-CN" altLang="en-US" b="1" dirty="0">
                <a:solidFill>
                  <a:srgbClr val="0000FF"/>
                </a:solidFill>
              </a:rPr>
              <a:t>风险驱动</a:t>
            </a:r>
            <a:r>
              <a:rPr lang="zh-CN" altLang="en-US" b="1" dirty="0"/>
              <a:t>的。</a:t>
            </a:r>
            <a:endParaRPr lang="zh-CN" altLang="en-US" b="1" dirty="0"/>
          </a:p>
          <a:p>
            <a:pPr eaLnBrk="1" hangingPunct="1"/>
            <a:r>
              <a:rPr lang="zh-CN" altLang="en-US" b="1" dirty="0"/>
              <a:t>对可选方案和约束条件的强调有利于已有软件的重用，也有助于把软件质量作为软件开发的一个重要目标；</a:t>
            </a:r>
            <a:endParaRPr lang="zh-CN" altLang="en-US" b="1" dirty="0"/>
          </a:p>
          <a:p>
            <a:pPr eaLnBrk="1" hangingPunct="1"/>
            <a:r>
              <a:rPr lang="zh-CN" altLang="en-US" b="1" dirty="0"/>
              <a:t>减少了过多测试或测试不足所带来的风险；</a:t>
            </a:r>
            <a:endParaRPr lang="zh-CN" altLang="en-US" b="1" dirty="0"/>
          </a:p>
          <a:p>
            <a:pPr eaLnBrk="1" hangingPunct="1"/>
            <a:r>
              <a:rPr lang="zh-CN" altLang="en-US" b="1" dirty="0"/>
              <a:t>维护只是模型的另一个周期，维护和开发之间没有本质区别。</a:t>
            </a:r>
            <a:endParaRPr lang="zh-CN" altLang="en-US" b="1" dirty="0"/>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螺旋</a:t>
            </a:r>
            <a:r>
              <a:rPr lang="zh-CN" altLang="zh-CN" dirty="0" smtClean="0">
                <a:latin typeface="华文隶书" panose="02010800040101010101" pitchFamily="2" charset="-122"/>
                <a:ea typeface="华文隶书" panose="02010800040101010101" pitchFamily="2" charset="-122"/>
              </a:rPr>
              <a:t>模型</a:t>
            </a:r>
            <a:endParaRPr lang="zh-CN" altLang="en-US" dirty="0"/>
          </a:p>
        </p:txBody>
      </p:sp>
      <p:sp>
        <p:nvSpPr>
          <p:cNvPr id="3" name="内容占位符 2"/>
          <p:cNvSpPr>
            <a:spLocks noGrp="1"/>
          </p:cNvSpPr>
          <p:nvPr>
            <p:ph sz="quarter" idx="1"/>
          </p:nvPr>
        </p:nvSpPr>
        <p:spPr/>
        <p:txBody>
          <a:bodyPr/>
          <a:lstStyle/>
          <a:p>
            <a:pPr>
              <a:buNone/>
            </a:pPr>
            <a:r>
              <a:rPr lang="zh-CN" altLang="en-US" b="1" dirty="0">
                <a:solidFill>
                  <a:srgbClr val="0000FF"/>
                </a:solidFill>
              </a:rPr>
              <a:t>螺旋模型的缺点：</a:t>
            </a:r>
            <a:endParaRPr lang="zh-CN" altLang="en-US" b="1" dirty="0">
              <a:solidFill>
                <a:srgbClr val="0000FF"/>
              </a:solidFill>
            </a:endParaRPr>
          </a:p>
          <a:p>
            <a:r>
              <a:rPr lang="zh-CN" altLang="en-US" b="1" dirty="0"/>
              <a:t>采用螺旋模型需要具有相当丰富的风险评估经验和专门知识，在风险较大的项目开发中，如果未能够及时标识风险，势必造成重大损失。 </a:t>
            </a:r>
            <a:endParaRPr lang="zh-CN" altLang="en-US" b="1" dirty="0"/>
          </a:p>
          <a:p>
            <a:r>
              <a:rPr lang="zh-CN" altLang="en-US" b="1" dirty="0"/>
              <a:t>过多的迭代次数会增加开发成本，延迟提交时间。 </a:t>
            </a:r>
            <a:endParaRPr lang="zh-CN" altLang="en-US" b="1" dirty="0"/>
          </a:p>
          <a:p>
            <a:pPr>
              <a:buNone/>
            </a:pPr>
            <a:r>
              <a:rPr lang="zh-CN" altLang="en-US" b="1" dirty="0" smtClean="0">
                <a:solidFill>
                  <a:srgbClr val="0000FF"/>
                </a:solidFill>
              </a:rPr>
              <a:t>适用于</a:t>
            </a:r>
            <a:r>
              <a:rPr lang="zh-CN" altLang="en-US" b="1" dirty="0">
                <a:solidFill>
                  <a:srgbClr val="0000FF"/>
                </a:solidFill>
              </a:rPr>
              <a:t>：</a:t>
            </a:r>
            <a:endParaRPr lang="zh-CN" altLang="en-US" b="1" dirty="0">
              <a:solidFill>
                <a:srgbClr val="0000FF"/>
              </a:solidFill>
            </a:endParaRPr>
          </a:p>
          <a:p>
            <a:r>
              <a:rPr lang="zh-CN" altLang="en-US" b="1" dirty="0"/>
              <a:t>特别适用于</a:t>
            </a:r>
            <a:r>
              <a:rPr lang="zh-CN" altLang="en-US" b="1" dirty="0">
                <a:solidFill>
                  <a:srgbClr val="0000FF"/>
                </a:solidFill>
              </a:rPr>
              <a:t>庞大、复杂并具有高风险的系统</a:t>
            </a:r>
            <a:r>
              <a:rPr lang="zh-CN" altLang="en-US" b="1" dirty="0"/>
              <a:t>。</a:t>
            </a:r>
            <a:endParaRPr lang="zh-CN" altLang="en-US" b="1" dirty="0"/>
          </a:p>
          <a:p>
            <a:r>
              <a:rPr lang="zh-CN" altLang="en-US" b="1" dirty="0"/>
              <a:t>适用于内部开发的大规模软件项目。</a:t>
            </a:r>
            <a:endParaRPr lang="zh-CN" altLang="en-US" b="1" dirty="0"/>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喷泉</a:t>
            </a:r>
            <a:r>
              <a:rPr lang="zh-CN" altLang="zh-CN" dirty="0" smtClean="0">
                <a:latin typeface="华文隶书" panose="02010800040101010101" pitchFamily="2" charset="-122"/>
                <a:ea typeface="华文隶书" panose="02010800040101010101" pitchFamily="2" charset="-122"/>
              </a:rPr>
              <a:t>模型</a:t>
            </a:r>
            <a:endParaRPr lang="zh-CN" altLang="en-US" dirty="0"/>
          </a:p>
        </p:txBody>
      </p:sp>
      <p:sp>
        <p:nvSpPr>
          <p:cNvPr id="3" name="内容占位符 2"/>
          <p:cNvSpPr>
            <a:spLocks noGrp="1"/>
          </p:cNvSpPr>
          <p:nvPr>
            <p:ph sz="quarter" idx="1"/>
          </p:nvPr>
        </p:nvSpPr>
        <p:spPr>
          <a:xfrm>
            <a:off x="251520" y="1600200"/>
            <a:ext cx="4752528" cy="4495800"/>
          </a:xfrm>
        </p:spPr>
        <p:txBody>
          <a:bodyPr/>
          <a:lstStyle/>
          <a:p>
            <a:r>
              <a:rPr kumimoji="1" lang="zh-CN" altLang="en-US" sz="2800" b="1" dirty="0"/>
              <a:t>特点：主要用于支持</a:t>
            </a:r>
            <a:r>
              <a:rPr kumimoji="1" lang="zh-CN" altLang="en-US" sz="2800" b="1" dirty="0">
                <a:solidFill>
                  <a:srgbClr val="0000FF"/>
                </a:solidFill>
              </a:rPr>
              <a:t>面向对象</a:t>
            </a:r>
            <a:r>
              <a:rPr kumimoji="1" lang="zh-CN" altLang="en-US" sz="2800" b="1" dirty="0"/>
              <a:t>开发过程。体现了软件创建所固有的</a:t>
            </a:r>
            <a:r>
              <a:rPr kumimoji="1" lang="zh-CN" altLang="en-US" sz="2800" b="1" dirty="0">
                <a:solidFill>
                  <a:srgbClr val="0000FF"/>
                </a:solidFill>
              </a:rPr>
              <a:t>迭代和无缝隙</a:t>
            </a:r>
            <a:r>
              <a:rPr kumimoji="1" lang="zh-CN" altLang="en-US" sz="2800" b="1" dirty="0"/>
              <a:t>的特征</a:t>
            </a:r>
            <a:endParaRPr kumimoji="1" lang="zh-CN" altLang="en-US" sz="2800" b="1" dirty="0"/>
          </a:p>
          <a:p>
            <a:r>
              <a:rPr lang="zh-CN" altLang="en-US" sz="2800" b="1" dirty="0">
                <a:solidFill>
                  <a:srgbClr val="333333"/>
                </a:solidFill>
              </a:rPr>
              <a:t>每一次对过程的重复称为一次“</a:t>
            </a:r>
            <a:r>
              <a:rPr lang="zh-CN" altLang="en-US" sz="2800" b="1" i="1" dirty="0">
                <a:solidFill>
                  <a:srgbClr val="333333"/>
                </a:solidFill>
              </a:rPr>
              <a:t>迭代</a:t>
            </a:r>
            <a:r>
              <a:rPr lang="zh-CN" altLang="en-US" sz="2800" b="1" dirty="0">
                <a:solidFill>
                  <a:srgbClr val="333333"/>
                </a:solidFill>
              </a:rPr>
              <a:t>”，而每一次</a:t>
            </a:r>
            <a:r>
              <a:rPr lang="zh-CN" altLang="en-US" sz="2800" b="1" i="1" dirty="0">
                <a:solidFill>
                  <a:srgbClr val="333333"/>
                </a:solidFill>
              </a:rPr>
              <a:t>迭代</a:t>
            </a:r>
            <a:r>
              <a:rPr lang="zh-CN" altLang="en-US" sz="2800" b="1" dirty="0">
                <a:solidFill>
                  <a:srgbClr val="333333"/>
                </a:solidFill>
              </a:rPr>
              <a:t>得到的结果会作为下一次</a:t>
            </a:r>
            <a:r>
              <a:rPr lang="zh-CN" altLang="en-US" sz="2800" b="1" i="1" dirty="0">
                <a:solidFill>
                  <a:srgbClr val="333333"/>
                </a:solidFill>
              </a:rPr>
              <a:t>迭代</a:t>
            </a:r>
            <a:r>
              <a:rPr lang="zh-CN" altLang="en-US" sz="2800" b="1" dirty="0">
                <a:solidFill>
                  <a:srgbClr val="333333"/>
                </a:solidFill>
              </a:rPr>
              <a:t>的初始值</a:t>
            </a:r>
            <a:r>
              <a:rPr lang="zh-CN" altLang="en-US" sz="2800" b="1" dirty="0" smtClean="0">
                <a:solidFill>
                  <a:srgbClr val="333333"/>
                </a:solidFill>
              </a:rPr>
              <a:t>。每</a:t>
            </a:r>
            <a:r>
              <a:rPr lang="zh-CN" altLang="en-US" sz="2800" b="1" dirty="0">
                <a:solidFill>
                  <a:srgbClr val="333333"/>
                </a:solidFill>
              </a:rPr>
              <a:t>迭代一次就更接近目标一些 </a:t>
            </a:r>
            <a:endParaRPr lang="en-US" altLang="zh-CN" sz="2800" b="1" dirty="0">
              <a:solidFill>
                <a:srgbClr val="333333"/>
              </a:solidFill>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75000" lnSpcReduction="20000"/>
          </a:bodyPr>
          <a:lstStyle/>
          <a:p>
            <a:pPr>
              <a:defRPr/>
            </a:pPr>
            <a:fld id="{1B67B5D6-BA6A-4615-8B31-EA3ABAA02FD0}" type="slidenum">
              <a:rPr lang="en-US" altLang="zh-CN" smtClean="0"/>
            </a:fld>
            <a:endParaRPr lang="en-US" altLang="zh-CN"/>
          </a:p>
        </p:txBody>
      </p:sp>
      <p:pic>
        <p:nvPicPr>
          <p:cNvPr id="6" name="Picture 7" descr="rj88"/>
          <p:cNvPicPr>
            <a:picLocks noChangeAspect="1" noChangeArrowheads="1"/>
          </p:cNvPicPr>
          <p:nvPr/>
        </p:nvPicPr>
        <p:blipFill>
          <a:blip r:embed="rId1" cstate="print"/>
          <a:srcRect/>
          <a:stretch>
            <a:fillRect/>
          </a:stretch>
        </p:blipFill>
        <p:spPr bwMode="auto">
          <a:xfrm>
            <a:off x="5100637" y="692696"/>
            <a:ext cx="4079875" cy="6021387"/>
          </a:xfrm>
          <a:prstGeom prst="rect">
            <a:avLst/>
          </a:prstGeom>
          <a:noFill/>
          <a:ln w="9525">
            <a:noFill/>
            <a:miter lim="800000"/>
            <a:headEnd/>
            <a:tailEnd/>
          </a:ln>
        </p:spPr>
      </p:pic>
      <p:sp>
        <p:nvSpPr>
          <p:cNvPr id="10" name="椭圆 9"/>
          <p:cNvSpPr/>
          <p:nvPr/>
        </p:nvSpPr>
        <p:spPr>
          <a:xfrm>
            <a:off x="7145004" y="4788863"/>
            <a:ext cx="1928826" cy="171451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隶书" panose="02010800040101010101" pitchFamily="2" charset="-122"/>
                <a:ea typeface="华文隶书" panose="02010800040101010101" pitchFamily="2" charset="-122"/>
              </a:rPr>
              <a:t>RUP</a:t>
            </a:r>
            <a:r>
              <a:rPr lang="zh-CN" altLang="zh-CN" dirty="0" smtClean="0">
                <a:latin typeface="华文隶书" panose="02010800040101010101" pitchFamily="2" charset="-122"/>
                <a:ea typeface="华文隶书" panose="02010800040101010101" pitchFamily="2" charset="-122"/>
              </a:rPr>
              <a:t>模型</a:t>
            </a:r>
            <a:r>
              <a:rPr lang="zh-CN" altLang="en-US" dirty="0" smtClean="0">
                <a:latin typeface="华文隶书" panose="02010800040101010101" pitchFamily="2" charset="-122"/>
                <a:ea typeface="华文隶书" panose="02010800040101010101" pitchFamily="2" charset="-122"/>
              </a:rPr>
              <a:t>（统一过程模型</a:t>
            </a:r>
            <a:r>
              <a:rPr lang="zh-CN" altLang="en-US" dirty="0" smtClean="0">
                <a:latin typeface="华文隶书" panose="02010800040101010101" pitchFamily="2" charset="-122"/>
                <a:ea typeface="华文隶书" panose="02010800040101010101" pitchFamily="2" charset="-122"/>
              </a:rPr>
              <a:t>）</a:t>
            </a:r>
            <a:endParaRPr lang="zh-CN" altLang="en-US" dirty="0"/>
          </a:p>
        </p:txBody>
      </p:sp>
      <p:sp>
        <p:nvSpPr>
          <p:cNvPr id="3" name="内容占位符 2"/>
          <p:cNvSpPr>
            <a:spLocks noGrp="1"/>
          </p:cNvSpPr>
          <p:nvPr>
            <p:ph sz="quarter" idx="1"/>
          </p:nvPr>
        </p:nvSpPr>
        <p:spPr/>
        <p:txBody>
          <a:bodyPr/>
          <a:lstStyle/>
          <a:p>
            <a:pPr marL="0" indent="0">
              <a:buNone/>
            </a:pPr>
            <a:r>
              <a:rPr lang="en-US" altLang="zh-CN" sz="3200" b="1" dirty="0">
                <a:solidFill>
                  <a:srgbClr val="0000FF"/>
                </a:solidFill>
                <a:latin typeface="宋体" panose="02010600030101010101" pitchFamily="2" charset="-122"/>
              </a:rPr>
              <a:t> </a:t>
            </a:r>
            <a:r>
              <a:rPr lang="en-US" altLang="zh-CN" sz="3200" b="1" dirty="0" smtClean="0">
                <a:solidFill>
                  <a:srgbClr val="0000FF"/>
                </a:solidFill>
                <a:latin typeface="宋体" panose="02010600030101010101" pitchFamily="2" charset="-122"/>
              </a:rPr>
              <a:t>RUP</a:t>
            </a:r>
            <a:r>
              <a:rPr lang="zh-CN" altLang="en-US" sz="3200" b="1" dirty="0">
                <a:latin typeface="宋体" panose="02010600030101010101" pitchFamily="2" charset="-122"/>
              </a:rPr>
              <a:t> （</a:t>
            </a:r>
            <a:r>
              <a:rPr lang="en-US" altLang="zh-CN" sz="3200" b="1" dirty="0">
                <a:latin typeface="宋体" panose="02010600030101010101" pitchFamily="2" charset="-122"/>
              </a:rPr>
              <a:t>Rational Unified Process</a:t>
            </a:r>
            <a:r>
              <a:rPr lang="en-US" altLang="zh-CN" sz="3200" b="1" dirty="0" smtClean="0">
                <a:latin typeface="宋体" panose="02010600030101010101" pitchFamily="2" charset="-122"/>
              </a:rPr>
              <a:t>)</a:t>
            </a:r>
            <a:r>
              <a:rPr lang="zh-CN" altLang="en-US" sz="3200" b="1" dirty="0">
                <a:latin typeface="宋体" panose="02010600030101010101" pitchFamily="2" charset="-122"/>
              </a:rPr>
              <a:t>重复一系列组成软件声明周期的循环。每次循环都经历一个完整的声明周期，每次循环结束都</a:t>
            </a:r>
            <a:r>
              <a:rPr lang="zh-CN" altLang="en-US" sz="3200" b="1" dirty="0">
                <a:solidFill>
                  <a:srgbClr val="0000FF"/>
                </a:solidFill>
                <a:latin typeface="宋体" panose="02010600030101010101" pitchFamily="2" charset="-122"/>
              </a:rPr>
              <a:t>向用户交付产品的一个可运行的版本</a:t>
            </a:r>
            <a:r>
              <a:rPr lang="zh-CN" altLang="en-US" sz="3200" b="1" dirty="0" smtClean="0">
                <a:solidFill>
                  <a:srgbClr val="0000FF"/>
                </a:solidFill>
                <a:latin typeface="宋体" panose="02010600030101010101" pitchFamily="2" charset="-122"/>
              </a:rPr>
              <a:t>。</a:t>
            </a:r>
            <a:r>
              <a:rPr lang="zh-CN" altLang="en-US" sz="3200" b="1" dirty="0" smtClean="0">
                <a:solidFill>
                  <a:srgbClr val="0000FF"/>
                </a:solidFill>
                <a:latin typeface="宋体" panose="02010600030101010101" pitchFamily="2" charset="-122"/>
              </a:rPr>
              <a:t>   </a:t>
            </a:r>
            <a:endParaRPr lang="zh-CN" altLang="en-US" sz="3200" b="1" dirty="0">
              <a:solidFill>
                <a:srgbClr val="0000FF"/>
              </a:solidFill>
              <a:latin typeface="宋体" panose="02010600030101010101" pitchFamily="2" charset="-122"/>
            </a:endParaRPr>
          </a:p>
          <a:p>
            <a:pPr marL="0" indent="0">
              <a:buNone/>
            </a:pPr>
            <a:r>
              <a:rPr lang="zh-CN" altLang="en-US" sz="3200" b="1" dirty="0">
                <a:latin typeface="宋体" panose="02010600030101010101" pitchFamily="2" charset="-122"/>
              </a:rPr>
              <a:t>   </a:t>
            </a:r>
            <a:endParaRPr lang="zh-CN" altLang="en-US" sz="3200" b="1" dirty="0">
              <a:latin typeface="宋体" panose="02010600030101010101" pitchFamily="2" charset="-122"/>
            </a:endParaRPr>
          </a:p>
          <a:p>
            <a:pPr marL="0" indent="0">
              <a:buNone/>
            </a:pPr>
            <a:r>
              <a:rPr lang="zh-CN" altLang="en-US" sz="3200" b="1" dirty="0">
                <a:latin typeface="宋体" panose="02010600030101010101" pitchFamily="2" charset="-122"/>
              </a:rPr>
              <a:t>  每个周期划分为</a:t>
            </a:r>
            <a:r>
              <a:rPr lang="zh-CN" altLang="en-US" sz="3200" b="1" dirty="0">
                <a:solidFill>
                  <a:srgbClr val="0000FF"/>
                </a:solidFill>
                <a:latin typeface="宋体" panose="02010600030101010101" pitchFamily="2" charset="-122"/>
              </a:rPr>
              <a:t>初始、细化、构造和移交</a:t>
            </a:r>
            <a:r>
              <a:rPr lang="zh-CN" altLang="en-US" sz="3200" b="1" dirty="0">
                <a:latin typeface="宋体" panose="02010600030101010101" pitchFamily="2" charset="-122"/>
              </a:rPr>
              <a:t>四个</a:t>
            </a:r>
            <a:r>
              <a:rPr lang="zh-CN" altLang="en-US" sz="3200" b="1" dirty="0">
                <a:latin typeface="宋体" panose="02010600030101010101" pitchFamily="2" charset="-122"/>
              </a:rPr>
              <a:t>阶段，每个阶段可迭代若干次。</a:t>
            </a:r>
            <a:endParaRPr lang="en-US" altLang="zh-CN" sz="3200" b="1" dirty="0">
              <a:latin typeface="宋体" panose="02010600030101010101" pitchFamily="2" charset="-122"/>
            </a:endParaRPr>
          </a:p>
          <a:p>
            <a:pPr marL="0" indent="0">
              <a:buNone/>
            </a:pPr>
            <a:r>
              <a:rPr lang="zh-CN" altLang="en-US" sz="3200" b="1" dirty="0">
                <a:latin typeface="宋体" panose="02010600030101010101" pitchFamily="2" charset="-122"/>
              </a:rPr>
              <a:t>每个阶段围绕着六个核心工作流（建模、需求、分析、设计、实现、测试）分别迭代。</a:t>
            </a:r>
            <a:endParaRPr lang="zh-CN" altLang="en-US" sz="3200" b="1" dirty="0">
              <a:latin typeface="宋体" panose="02010600030101010101" pitchFamily="2" charset="-122"/>
            </a:endParaRPr>
          </a:p>
          <a:p>
            <a:pPr marL="0" indent="0">
              <a:buNone/>
            </a:pPr>
            <a:r>
              <a:rPr lang="zh-CN" altLang="en-US" sz="3200" b="1" dirty="0">
                <a:latin typeface="宋体" panose="02010600030101010101" pitchFamily="2" charset="-122"/>
              </a:rPr>
              <a:t>      </a:t>
            </a:r>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tp1"/>
          <p:cNvPicPr>
            <a:picLocks noGrp="1" noChangeAspect="1" noChangeArrowheads="1"/>
          </p:cNvPicPr>
          <p:nvPr>
            <p:ph type="body" idx="4294967295"/>
          </p:nvPr>
        </p:nvPicPr>
        <p:blipFill>
          <a:blip r:embed="rId1" cstate="print"/>
          <a:srcRect/>
          <a:stretch>
            <a:fillRect/>
          </a:stretch>
        </p:blipFill>
        <p:spPr>
          <a:xfrm>
            <a:off x="755650" y="476250"/>
            <a:ext cx="7200900" cy="5238766"/>
          </a:xfrm>
          <a:noFill/>
        </p:spPr>
      </p:pic>
      <p:sp>
        <p:nvSpPr>
          <p:cNvPr id="60419" name="Rectangle 3"/>
          <p:cNvSpPr>
            <a:spLocks noChangeArrowheads="1"/>
          </p:cNvSpPr>
          <p:nvPr/>
        </p:nvSpPr>
        <p:spPr bwMode="auto">
          <a:xfrm>
            <a:off x="2357422" y="6000768"/>
            <a:ext cx="4833938" cy="519112"/>
          </a:xfrm>
          <a:prstGeom prst="rect">
            <a:avLst/>
          </a:prstGeom>
          <a:noFill/>
          <a:ln w="9525">
            <a:noFill/>
            <a:miter lim="800000"/>
          </a:ln>
        </p:spPr>
        <p:txBody>
          <a:bodyPr wrap="none" anchor="ctr">
            <a:spAutoFit/>
          </a:bodyPr>
          <a:lstStyle/>
          <a:p>
            <a:pPr algn="ctr"/>
            <a:r>
              <a:rPr kumimoji="1" lang="zh-CN" altLang="en-US" sz="2800" b="1" dirty="0">
                <a:latin typeface="宋体" panose="02010600030101010101" pitchFamily="2" charset="-122"/>
              </a:rPr>
              <a:t>图</a:t>
            </a:r>
            <a:r>
              <a:rPr kumimoji="1" lang="en-US" altLang="zh-CN" sz="2800" b="1" dirty="0">
                <a:latin typeface="宋体" panose="02010600030101010101" pitchFamily="2" charset="-122"/>
              </a:rPr>
              <a:t>1.10 RUP</a:t>
            </a:r>
            <a:r>
              <a:rPr kumimoji="1" lang="zh-CN" altLang="en-US" sz="2800" b="1" dirty="0">
                <a:latin typeface="宋体" panose="02010600030101010101" pitchFamily="2" charset="-122"/>
              </a:rPr>
              <a:t>软件开发生命周期</a:t>
            </a:r>
            <a:endParaRPr kumimoji="1" lang="zh-CN" altLang="en-US" sz="2800" b="1" dirty="0">
              <a:latin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业务建模</a:t>
            </a:r>
            <a:r>
              <a:rPr lang="zh-CN" altLang="en-US" dirty="0" smtClean="0"/>
              <a:t>：产生五个工作产品。即商业逻辑建模（</a:t>
            </a:r>
            <a:r>
              <a:rPr lang="en-US" altLang="zh-CN" dirty="0" smtClean="0"/>
              <a:t>USE CASE</a:t>
            </a:r>
            <a:r>
              <a:rPr lang="zh-CN" altLang="en-US" dirty="0" smtClean="0"/>
              <a:t>）、业务需求说明书、专业词汇表（英汉对照）、风险说明、复审说明书</a:t>
            </a:r>
            <a:endParaRPr lang="en-US" altLang="zh-CN" dirty="0" smtClean="0"/>
          </a:p>
          <a:p>
            <a:r>
              <a:rPr lang="zh-CN" altLang="en-US" b="1" dirty="0" smtClean="0"/>
              <a:t>需求工作流</a:t>
            </a:r>
            <a:r>
              <a:rPr lang="zh-CN" altLang="en-US" dirty="0" smtClean="0"/>
              <a:t>：导出支持目标组织所需的系统需求，建立系统需求模型：用例图（表示系统的功能）</a:t>
            </a:r>
            <a:endParaRPr lang="en-US" altLang="zh-CN" dirty="0" smtClean="0"/>
          </a:p>
          <a:p>
            <a:r>
              <a:rPr lang="zh-CN" altLang="en-US" b="1" dirty="0" smtClean="0"/>
              <a:t>分析和设计</a:t>
            </a:r>
            <a:r>
              <a:rPr lang="zh-CN" altLang="en-US" dirty="0" smtClean="0"/>
              <a:t>：分析需求，设计系统</a:t>
            </a:r>
            <a:endParaRPr lang="en-US" altLang="zh-CN" dirty="0" smtClean="0"/>
          </a:p>
          <a:p>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r>
              <a:rPr lang="zh-CN" altLang="en-US" sz="3200" b="1" dirty="0">
                <a:solidFill>
                  <a:srgbClr val="0070C0"/>
                </a:solidFill>
                <a:latin typeface="宋体" panose="02010600030101010101" pitchFamily="2" charset="-122"/>
              </a:rPr>
              <a:t>初始阶段</a:t>
            </a:r>
            <a:r>
              <a:rPr lang="zh-CN" altLang="en-US" sz="3200" b="1" dirty="0">
                <a:latin typeface="宋体" panose="02010600030101010101" pitchFamily="2" charset="-122"/>
              </a:rPr>
              <a:t>：</a:t>
            </a:r>
            <a:r>
              <a:rPr lang="zh-CN" altLang="en-US" sz="3200" dirty="0" smtClean="0">
                <a:sym typeface="+mn-ea"/>
              </a:rPr>
              <a:t>建立业务模型用例，明确项目的范围。</a:t>
            </a:r>
            <a:endParaRPr lang="zh-CN" altLang="en-US" sz="3200" b="1" dirty="0">
              <a:latin typeface="宋体" panose="02010600030101010101" pitchFamily="2" charset="-122"/>
            </a:endParaRPr>
          </a:p>
          <a:p>
            <a:r>
              <a:rPr lang="zh-CN" altLang="en-US" sz="3200" b="1" dirty="0">
                <a:solidFill>
                  <a:srgbClr val="0070C0"/>
                </a:solidFill>
                <a:latin typeface="宋体" panose="02010600030101010101" pitchFamily="2" charset="-122"/>
              </a:rPr>
              <a:t>细化阶段</a:t>
            </a:r>
            <a:r>
              <a:rPr lang="zh-CN" altLang="en-US" sz="3200" b="1" dirty="0">
                <a:latin typeface="宋体" panose="02010600030101010101" pitchFamily="2" charset="-122"/>
              </a:rPr>
              <a:t>：</a:t>
            </a:r>
            <a:r>
              <a:rPr lang="zh-CN" altLang="en-US" sz="3200" dirty="0" smtClean="0">
                <a:sym typeface="+mn-ea"/>
              </a:rPr>
              <a:t> 分析问题域，建立一个健全的、合理的体系结构基础，明确项目中高风险元素，制定一个合理的项目开发计划。</a:t>
            </a:r>
            <a:endParaRPr lang="zh-CN" altLang="en-US" sz="3200" b="1" dirty="0">
              <a:latin typeface="宋体" panose="02010600030101010101" pitchFamily="2" charset="-122"/>
            </a:endParaRPr>
          </a:p>
          <a:p>
            <a:r>
              <a:rPr lang="zh-CN" altLang="en-US" sz="3200" b="1" dirty="0">
                <a:solidFill>
                  <a:srgbClr val="0070C0"/>
                </a:solidFill>
                <a:latin typeface="宋体" panose="02010600030101010101" pitchFamily="2" charset="-122"/>
              </a:rPr>
              <a:t>构造阶段</a:t>
            </a:r>
            <a:r>
              <a:rPr lang="zh-CN" altLang="en-US" sz="3200" b="1" dirty="0">
                <a:latin typeface="宋体" panose="02010600030101010101" pitchFamily="2" charset="-122"/>
              </a:rPr>
              <a:t>：</a:t>
            </a:r>
            <a:r>
              <a:rPr lang="zh-CN" altLang="en-US" sz="3200" dirty="0" smtClean="0">
                <a:sym typeface="+mn-ea"/>
              </a:rPr>
              <a:t>开发一个完整的软件系统，准备给用户使用。</a:t>
            </a:r>
            <a:endParaRPr lang="zh-CN" altLang="en-US" sz="3200" b="1" dirty="0">
              <a:latin typeface="宋体" panose="02010600030101010101" pitchFamily="2" charset="-122"/>
            </a:endParaRPr>
          </a:p>
          <a:p>
            <a:r>
              <a:rPr lang="zh-CN" altLang="en-US" sz="3200" b="1" dirty="0">
                <a:solidFill>
                  <a:srgbClr val="0070C0"/>
                </a:solidFill>
                <a:latin typeface="宋体" panose="02010600030101010101" pitchFamily="2" charset="-122"/>
              </a:rPr>
              <a:t>移交阶段</a:t>
            </a:r>
            <a:r>
              <a:rPr lang="zh-CN" altLang="en-US" sz="3200" b="1" dirty="0">
                <a:latin typeface="宋体" panose="02010600030101010101" pitchFamily="2" charset="-122"/>
              </a:rPr>
              <a:t>：</a:t>
            </a:r>
            <a:r>
              <a:rPr lang="zh-CN" altLang="en-US" sz="3200" dirty="0" smtClean="0">
                <a:sym typeface="+mn-ea"/>
              </a:rPr>
              <a:t>为用户安装部署软件。</a:t>
            </a:r>
            <a:endParaRPr lang="zh-CN" altLang="en-US" sz="3200" b="1" dirty="0"/>
          </a:p>
          <a:p>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solidFill>
                  <a:srgbClr val="775F55"/>
                </a:solidFill>
              </a:rPr>
              <a:t> chapter__0</a:t>
            </a:r>
            <a:endParaRPr lang="en-US" altLang="zh-CN" dirty="0">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marL="0" indent="0">
              <a:buNone/>
            </a:pPr>
            <a:r>
              <a:rPr lang="zh-CN" altLang="en-US" sz="3200" b="1" dirty="0">
                <a:latin typeface="宋体" panose="02010600030101010101" pitchFamily="2" charset="-122"/>
              </a:rPr>
              <a:t>在每个阶段的每次迭代的最后，用例模型、分析模型、设计模型、实现模型都会增量，每个阶段结束的里程碑处，管理层做出是否继续、进度、预算、是否给下一阶段提供资助等决定</a:t>
            </a:r>
            <a:r>
              <a:rPr lang="zh-CN" altLang="en-US" sz="3200" b="1" dirty="0" smtClean="0">
                <a:latin typeface="宋体" panose="02010600030101010101" pitchFamily="2" charset="-122"/>
              </a:rPr>
              <a:t>。</a:t>
            </a:r>
            <a:endParaRPr lang="zh-CN" altLang="en-US" sz="3200" b="1" dirty="0">
              <a:latin typeface="宋体" panose="02010600030101010101" pitchFamily="2" charset="-122"/>
            </a:endParaRPr>
          </a:p>
          <a:p>
            <a:pPr marL="0" indent="0">
              <a:buNone/>
            </a:pPr>
            <a:r>
              <a:rPr lang="zh-CN" altLang="en-US" sz="3200" b="1" dirty="0">
                <a:latin typeface="宋体" panose="02010600030101010101" pitchFamily="2" charset="-122"/>
              </a:rPr>
              <a:t>    不同阶段工作流的侧重点不同，前两阶段大部分工作集中在需求、分析和架构设计上；在构造阶段，重点转移到详细设计、实现和测试上</a:t>
            </a:r>
            <a:r>
              <a:rPr lang="zh-CN" altLang="en-US" sz="3200" b="1" dirty="0" smtClean="0">
                <a:latin typeface="宋体" panose="02010600030101010101" pitchFamily="2" charset="-122"/>
              </a:rPr>
              <a:t>。</a:t>
            </a:r>
            <a:endParaRPr lang="en-US" altLang="zh-CN" sz="3200" b="1" dirty="0" smtClean="0">
              <a:latin typeface="宋体" panose="02010600030101010101" pitchFamily="2" charset="-122"/>
            </a:endParaRPr>
          </a:p>
          <a:p>
            <a:pPr marL="0" indent="0">
              <a:buNone/>
            </a:pPr>
            <a:r>
              <a:rPr lang="zh-CN" altLang="en-US" sz="3200" b="1" dirty="0">
                <a:latin typeface="宋体" panose="02010600030101010101" pitchFamily="2" charset="-122"/>
              </a:rPr>
              <a:t>适合于：</a:t>
            </a:r>
            <a:r>
              <a:rPr lang="zh-CN" altLang="en-US" sz="3200" dirty="0"/>
              <a:t> </a:t>
            </a:r>
            <a:r>
              <a:rPr lang="zh-CN" altLang="en-US" sz="3200" b="1" dirty="0">
                <a:solidFill>
                  <a:srgbClr val="0000FF"/>
                </a:solidFill>
              </a:rPr>
              <a:t>大型软件团队开发大型项目</a:t>
            </a:r>
            <a:endParaRPr lang="zh-CN" altLang="en-US" sz="3200" b="1" dirty="0">
              <a:latin typeface="宋体" panose="02010600030101010101" pitchFamily="2" charset="-122"/>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solidFill>
                  <a:srgbClr val="775F55"/>
                </a:solidFill>
              </a:rPr>
              <a:t> chapter__0</a:t>
            </a:r>
            <a:endParaRPr lang="en-US" altLang="zh-CN" dirty="0">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7813"/>
            <a:ext cx="8229600" cy="650857"/>
          </a:xfrm>
        </p:spPr>
        <p:txBody>
          <a:bodyPr/>
          <a:lstStyle/>
          <a:p>
            <a:endParaRPr lang="zh-CN" altLang="en-US" dirty="0"/>
          </a:p>
        </p:txBody>
      </p:sp>
      <p:sp>
        <p:nvSpPr>
          <p:cNvPr id="4" name="内容占位符 3"/>
          <p:cNvSpPr>
            <a:spLocks noGrp="1"/>
          </p:cNvSpPr>
          <p:nvPr>
            <p:ph idx="1"/>
          </p:nvPr>
        </p:nvSpPr>
        <p:spPr>
          <a:xfrm>
            <a:off x="357158" y="1357298"/>
            <a:ext cx="8229600" cy="4530725"/>
          </a:xfrm>
        </p:spPr>
        <p:txBody>
          <a:bodyPr/>
          <a:lstStyle/>
          <a:p>
            <a:r>
              <a:rPr lang="en-US" altLang="zh-CN" sz="2800" dirty="0" smtClean="0"/>
              <a:t>RUP</a:t>
            </a:r>
            <a:r>
              <a:rPr lang="zh-CN" altLang="en-US" sz="2800" dirty="0" smtClean="0"/>
              <a:t>是一种迭代的、以架构为</a:t>
            </a:r>
            <a:r>
              <a:rPr lang="zh-CN" altLang="en-US" sz="2800" dirty="0" smtClean="0"/>
              <a:t>中心的</a:t>
            </a:r>
            <a:r>
              <a:rPr lang="zh-CN" altLang="en-US" sz="2800" dirty="0" smtClean="0"/>
              <a:t>、用例驱动的软件开发方法；</a:t>
            </a:r>
            <a:r>
              <a:rPr lang="en-US" altLang="zh-CN" sz="2800" dirty="0" smtClean="0"/>
              <a:t>RUP</a:t>
            </a:r>
            <a:r>
              <a:rPr lang="zh-CN" altLang="en-US" sz="2800" dirty="0" smtClean="0"/>
              <a:t>是一种具有明确定义和结构的软件工程过程，它明确规定了人员的职责、如何完成各项工作以及何时完成各项工作，以及软件 开发生命周期的结构，定义了主要里程碑和决策的关系；</a:t>
            </a:r>
            <a:r>
              <a:rPr lang="en-US" altLang="zh-CN" sz="2800" dirty="0" smtClean="0"/>
              <a:t>RUP</a:t>
            </a:r>
            <a:r>
              <a:rPr lang="zh-CN" altLang="en-US" sz="2800" dirty="0" smtClean="0"/>
              <a:t>也是一个过程产品，提供了可定制的软件工程的过程框架，支持过程定制、过程创作和多种类型的开 发过程，可通过装配过程产品得到过程配置。</a:t>
            </a:r>
            <a:r>
              <a:rPr lang="en-US" altLang="zh-CN" sz="2800" dirty="0" smtClean="0"/>
              <a:t>RUP</a:t>
            </a:r>
            <a:r>
              <a:rPr lang="zh-CN" altLang="en-US" sz="2800" dirty="0" smtClean="0"/>
              <a:t>配置可以用于不同规模的开发团队和规范程度不同的开发方法，</a:t>
            </a:r>
            <a:r>
              <a:rPr lang="en-US" altLang="zh-CN" sz="2800" dirty="0" smtClean="0"/>
              <a:t>RUP</a:t>
            </a:r>
            <a:r>
              <a:rPr lang="zh-CN" altLang="en-US" sz="2800" dirty="0" smtClean="0"/>
              <a:t>产品包含过程配置和过程视图，以指导项 目经理、开发人员、测试人员等角协作开发软件。</a:t>
            </a:r>
            <a:endParaRPr lang="zh-CN" alt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黑体" panose="02010609060101010101" pitchFamily="49" charset="-122"/>
                <a:ea typeface="黑体" panose="02010609060101010101" pitchFamily="49" charset="-122"/>
                <a:sym typeface="+mn-ea"/>
              </a:rPr>
              <a:t>1.1</a:t>
            </a:r>
            <a:r>
              <a:rPr lang="zh-CN" altLang="en-US" b="1" dirty="0" smtClean="0">
                <a:latin typeface="黑体" panose="02010609060101010101" pitchFamily="49" charset="-122"/>
                <a:ea typeface="黑体" panose="02010609060101010101" pitchFamily="49" charset="-122"/>
                <a:sym typeface="+mn-ea"/>
              </a:rPr>
              <a:t>软件危机</a:t>
            </a:r>
            <a:endParaRPr lang="zh-CN" altLang="en-US"/>
          </a:p>
        </p:txBody>
      </p:sp>
      <p:sp>
        <p:nvSpPr>
          <p:cNvPr id="3" name="内容占位符 2"/>
          <p:cNvSpPr>
            <a:spLocks noGrp="1"/>
          </p:cNvSpPr>
          <p:nvPr>
            <p:ph sz="quarter"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77500" lnSpcReduction="10000"/>
          </a:bodyPr>
          <a:lstStyle/>
          <a:p>
            <a:pPr>
              <a:defRPr/>
            </a:pPr>
            <a:fld id="{1B67B5D6-BA6A-4615-8B31-EA3ABAA02FD0}" type="slidenum">
              <a:rPr lang="en-US" altLang="zh-CN"/>
            </a:fld>
            <a:endParaRPr lang="en-US" altLang="zh-CN"/>
          </a:p>
        </p:txBody>
      </p:sp>
      <p:grpSp>
        <p:nvGrpSpPr>
          <p:cNvPr id="6" name="Group 2"/>
          <p:cNvGrpSpPr/>
          <p:nvPr/>
        </p:nvGrpSpPr>
        <p:grpSpPr bwMode="auto">
          <a:xfrm>
            <a:off x="152400" y="2110740"/>
            <a:ext cx="8991600" cy="4217035"/>
            <a:chOff x="96" y="346"/>
            <a:chExt cx="5664" cy="3504"/>
          </a:xfrm>
        </p:grpSpPr>
        <p:grpSp>
          <p:nvGrpSpPr>
            <p:cNvPr id="7" name="Group 3"/>
            <p:cNvGrpSpPr/>
            <p:nvPr/>
          </p:nvGrpSpPr>
          <p:grpSpPr bwMode="auto">
            <a:xfrm>
              <a:off x="96" y="346"/>
              <a:ext cx="5664" cy="907"/>
              <a:chOff x="96" y="346"/>
              <a:chExt cx="5664" cy="432"/>
            </a:xfrm>
          </p:grpSpPr>
          <p:sp>
            <p:nvSpPr>
              <p:cNvPr id="12304" name="Rectangle 4"/>
              <p:cNvSpPr>
                <a:spLocks noChangeArrowheads="1"/>
              </p:cNvSpPr>
              <p:nvPr/>
            </p:nvSpPr>
            <p:spPr bwMode="auto">
              <a:xfrm>
                <a:off x="96" y="346"/>
                <a:ext cx="672" cy="432"/>
              </a:xfrm>
              <a:prstGeom prst="rect">
                <a:avLst/>
              </a:prstGeom>
              <a:solidFill>
                <a:srgbClr val="009999"/>
              </a:solidFill>
              <a:ln w="9525">
                <a:noFill/>
                <a:miter lim="800000"/>
              </a:ln>
            </p:spPr>
            <p:txBody>
              <a:bodyPr wrap="none" anchor="ctr"/>
              <a:lstStyle/>
              <a:p>
                <a:pPr marL="450850" indent="-450850" algn="ctr" eaLnBrk="0" hangingPunct="0"/>
                <a:r>
                  <a:rPr kumimoji="1" lang="zh-CN" altLang="en-US" sz="1800" b="1">
                    <a:solidFill>
                      <a:srgbClr val="FFFFFF"/>
                    </a:solidFill>
                    <a:latin typeface="宋体" panose="02010600030101010101" pitchFamily="2" charset="-122"/>
                  </a:rPr>
                  <a:t>时期</a:t>
                </a:r>
                <a:endParaRPr kumimoji="1" lang="zh-CN" altLang="en-US" sz="1800" b="1">
                  <a:solidFill>
                    <a:srgbClr val="FFFFFF"/>
                  </a:solidFill>
                  <a:latin typeface="宋体" panose="02010600030101010101" pitchFamily="2" charset="-122"/>
                </a:endParaRPr>
              </a:p>
            </p:txBody>
          </p:sp>
          <p:sp>
            <p:nvSpPr>
              <p:cNvPr id="12305" name="Rectangle 5"/>
              <p:cNvSpPr>
                <a:spLocks noChangeArrowheads="1"/>
              </p:cNvSpPr>
              <p:nvPr/>
            </p:nvSpPr>
            <p:spPr bwMode="auto">
              <a:xfrm>
                <a:off x="816" y="346"/>
                <a:ext cx="1200" cy="432"/>
              </a:xfrm>
              <a:prstGeom prst="rect">
                <a:avLst/>
              </a:prstGeom>
              <a:solidFill>
                <a:srgbClr val="009999"/>
              </a:solidFill>
              <a:ln w="9525">
                <a:noFill/>
                <a:miter lim="800000"/>
              </a:ln>
            </p:spPr>
            <p:txBody>
              <a:bodyPr wrap="none" anchor="ctr"/>
              <a:lstStyle/>
              <a:p>
                <a:pPr marL="450850" indent="-450850" algn="ctr" eaLnBrk="0" hangingPunct="0"/>
                <a:r>
                  <a:rPr kumimoji="1" lang="en-US" altLang="zh-CN" sz="1800" b="1">
                    <a:solidFill>
                      <a:srgbClr val="FFFFFF"/>
                    </a:solidFill>
                    <a:latin typeface="宋体" panose="02010600030101010101" pitchFamily="2" charset="-122"/>
                  </a:rPr>
                  <a:t>60</a:t>
                </a:r>
                <a:r>
                  <a:rPr kumimoji="1" lang="zh-CN" altLang="en-US" sz="1800" b="1">
                    <a:solidFill>
                      <a:srgbClr val="FFFFFF"/>
                    </a:solidFill>
                    <a:latin typeface="宋体" panose="02010600030101010101" pitchFamily="2" charset="-122"/>
                  </a:rPr>
                  <a:t>年代中期以前</a:t>
                </a:r>
                <a:endParaRPr kumimoji="1" lang="zh-CN" altLang="en-US" sz="1800" b="1">
                  <a:solidFill>
                    <a:srgbClr val="FFFFFF"/>
                  </a:solidFill>
                  <a:latin typeface="宋体" panose="02010600030101010101" pitchFamily="2" charset="-122"/>
                </a:endParaRPr>
              </a:p>
            </p:txBody>
          </p:sp>
          <p:sp>
            <p:nvSpPr>
              <p:cNvPr id="12306" name="Rectangle 6"/>
              <p:cNvSpPr>
                <a:spLocks noChangeArrowheads="1"/>
              </p:cNvSpPr>
              <p:nvPr/>
            </p:nvSpPr>
            <p:spPr bwMode="auto">
              <a:xfrm>
                <a:off x="2064" y="346"/>
                <a:ext cx="1200" cy="432"/>
              </a:xfrm>
              <a:prstGeom prst="rect">
                <a:avLst/>
              </a:prstGeom>
              <a:solidFill>
                <a:srgbClr val="009999"/>
              </a:solidFill>
              <a:ln w="9525">
                <a:noFill/>
                <a:miter lim="800000"/>
              </a:ln>
            </p:spPr>
            <p:txBody>
              <a:bodyPr wrap="none" anchor="ctr"/>
              <a:lstStyle/>
              <a:p>
                <a:pPr marL="450850" indent="-450850" algn="ctr" eaLnBrk="0" hangingPunct="0"/>
                <a:r>
                  <a:rPr kumimoji="1" lang="en-US" altLang="zh-CN" sz="1800" b="1">
                    <a:solidFill>
                      <a:srgbClr val="FFFFFF"/>
                    </a:solidFill>
                    <a:latin typeface="宋体" panose="02010600030101010101" pitchFamily="2" charset="-122"/>
                  </a:rPr>
                  <a:t>60</a:t>
                </a:r>
                <a:r>
                  <a:rPr kumimoji="1" lang="zh-CN" altLang="en-US" sz="1800" b="1">
                    <a:solidFill>
                      <a:srgbClr val="FFFFFF"/>
                    </a:solidFill>
                    <a:latin typeface="宋体" panose="02010600030101010101" pitchFamily="2" charset="-122"/>
                  </a:rPr>
                  <a:t>年代中期</a:t>
                </a:r>
                <a:endParaRPr kumimoji="1" lang="zh-CN" altLang="en-US" sz="1800" b="1">
                  <a:solidFill>
                    <a:srgbClr val="FFFFFF"/>
                  </a:solidFill>
                  <a:latin typeface="宋体" panose="02010600030101010101" pitchFamily="2" charset="-122"/>
                </a:endParaRPr>
              </a:p>
              <a:p>
                <a:pPr marL="450850" indent="-450850" algn="ctr" eaLnBrk="0" hangingPunct="0"/>
                <a:r>
                  <a:rPr kumimoji="1" lang="zh-CN" altLang="en-US" sz="1800" b="1">
                    <a:solidFill>
                      <a:srgbClr val="FFFFFF"/>
                    </a:solidFill>
                    <a:latin typeface="宋体" panose="02010600030101010101" pitchFamily="2" charset="-122"/>
                  </a:rPr>
                  <a:t>到</a:t>
                </a:r>
                <a:r>
                  <a:rPr kumimoji="1" lang="en-US" altLang="zh-CN" sz="1800" b="1">
                    <a:solidFill>
                      <a:srgbClr val="FFFFFF"/>
                    </a:solidFill>
                    <a:latin typeface="宋体" panose="02010600030101010101" pitchFamily="2" charset="-122"/>
                  </a:rPr>
                  <a:t>70</a:t>
                </a:r>
                <a:r>
                  <a:rPr kumimoji="1" lang="zh-CN" altLang="en-US" sz="1800" b="1">
                    <a:solidFill>
                      <a:srgbClr val="FFFFFF"/>
                    </a:solidFill>
                    <a:latin typeface="宋体" panose="02010600030101010101" pitchFamily="2" charset="-122"/>
                  </a:rPr>
                  <a:t>年代中期</a:t>
                </a:r>
                <a:endParaRPr kumimoji="1" lang="zh-CN" altLang="en-US" sz="1800" b="1">
                  <a:solidFill>
                    <a:srgbClr val="FFFFFF"/>
                  </a:solidFill>
                  <a:latin typeface="宋体" panose="02010600030101010101" pitchFamily="2" charset="-122"/>
                </a:endParaRPr>
              </a:p>
            </p:txBody>
          </p:sp>
          <p:sp>
            <p:nvSpPr>
              <p:cNvPr id="12307" name="Rectangle 7"/>
              <p:cNvSpPr>
                <a:spLocks noChangeArrowheads="1"/>
              </p:cNvSpPr>
              <p:nvPr/>
            </p:nvSpPr>
            <p:spPr bwMode="auto">
              <a:xfrm>
                <a:off x="3312" y="346"/>
                <a:ext cx="1200" cy="432"/>
              </a:xfrm>
              <a:prstGeom prst="rect">
                <a:avLst/>
              </a:prstGeom>
              <a:solidFill>
                <a:srgbClr val="009999"/>
              </a:solidFill>
              <a:ln w="9525">
                <a:noFill/>
                <a:miter lim="800000"/>
              </a:ln>
            </p:spPr>
            <p:txBody>
              <a:bodyPr wrap="none" anchor="ctr"/>
              <a:lstStyle/>
              <a:p>
                <a:pPr marL="450850" indent="-450850" algn="ctr" eaLnBrk="0" hangingPunct="0"/>
                <a:r>
                  <a:rPr kumimoji="1" lang="en-US" altLang="zh-CN" sz="1800" b="1">
                    <a:solidFill>
                      <a:srgbClr val="FFFFFF"/>
                    </a:solidFill>
                    <a:latin typeface="宋体" panose="02010600030101010101" pitchFamily="2" charset="-122"/>
                  </a:rPr>
                  <a:t>20</a:t>
                </a:r>
                <a:r>
                  <a:rPr kumimoji="1" lang="zh-CN" altLang="en-US" sz="1800" b="1">
                    <a:solidFill>
                      <a:srgbClr val="FFFFFF"/>
                    </a:solidFill>
                    <a:latin typeface="宋体" panose="02010600030101010101" pitchFamily="2" charset="-122"/>
                  </a:rPr>
                  <a:t>世纪</a:t>
                </a:r>
                <a:r>
                  <a:rPr kumimoji="1" lang="en-US" altLang="zh-CN" sz="1800" b="1">
                    <a:solidFill>
                      <a:srgbClr val="FFFFFF"/>
                    </a:solidFill>
                    <a:latin typeface="宋体" panose="02010600030101010101" pitchFamily="2" charset="-122"/>
                  </a:rPr>
                  <a:t>70</a:t>
                </a:r>
                <a:r>
                  <a:rPr kumimoji="1" lang="zh-CN" altLang="en-US" sz="1800" b="1">
                    <a:solidFill>
                      <a:srgbClr val="FFFFFF"/>
                    </a:solidFill>
                    <a:latin typeface="宋体" panose="02010600030101010101" pitchFamily="2" charset="-122"/>
                  </a:rPr>
                  <a:t>年代</a:t>
                </a:r>
                <a:endParaRPr kumimoji="1" lang="zh-CN" altLang="en-US" sz="1800" b="1">
                  <a:solidFill>
                    <a:srgbClr val="FFFFFF"/>
                  </a:solidFill>
                  <a:latin typeface="宋体" panose="02010600030101010101" pitchFamily="2" charset="-122"/>
                </a:endParaRPr>
              </a:p>
              <a:p>
                <a:pPr marL="450850" indent="-450850" algn="ctr" eaLnBrk="0" hangingPunct="0"/>
                <a:r>
                  <a:rPr kumimoji="1" lang="zh-CN" altLang="en-US" sz="1800" b="1">
                    <a:solidFill>
                      <a:srgbClr val="FFFFFF"/>
                    </a:solidFill>
                    <a:latin typeface="宋体" panose="02010600030101010101" pitchFamily="2" charset="-122"/>
                  </a:rPr>
                  <a:t>中期</a:t>
                </a:r>
                <a:endParaRPr kumimoji="1" lang="zh-CN" altLang="en-US" sz="1800" b="1">
                  <a:solidFill>
                    <a:srgbClr val="FFFFFF"/>
                  </a:solidFill>
                  <a:latin typeface="宋体" panose="02010600030101010101" pitchFamily="2" charset="-122"/>
                </a:endParaRPr>
              </a:p>
            </p:txBody>
          </p:sp>
          <p:sp>
            <p:nvSpPr>
              <p:cNvPr id="12308" name="Rectangle 8"/>
              <p:cNvSpPr>
                <a:spLocks noChangeArrowheads="1"/>
              </p:cNvSpPr>
              <p:nvPr/>
            </p:nvSpPr>
            <p:spPr bwMode="auto">
              <a:xfrm>
                <a:off x="4560" y="346"/>
                <a:ext cx="1200" cy="432"/>
              </a:xfrm>
              <a:prstGeom prst="rect">
                <a:avLst/>
              </a:prstGeom>
              <a:solidFill>
                <a:srgbClr val="009999"/>
              </a:solidFill>
              <a:ln w="9525">
                <a:noFill/>
                <a:miter lim="800000"/>
              </a:ln>
            </p:spPr>
            <p:txBody>
              <a:bodyPr wrap="none" anchor="ctr"/>
              <a:lstStyle/>
              <a:p>
                <a:pPr marL="450850" indent="-450850" algn="ctr" eaLnBrk="0" hangingPunct="0"/>
                <a:r>
                  <a:rPr kumimoji="1" lang="en-US" altLang="zh-CN" sz="1800" b="1">
                    <a:solidFill>
                      <a:srgbClr val="FFFFFF"/>
                    </a:solidFill>
                    <a:latin typeface="宋体" panose="02010600030101010101" pitchFamily="2" charset="-122"/>
                  </a:rPr>
                  <a:t>20</a:t>
                </a:r>
                <a:r>
                  <a:rPr kumimoji="1" lang="zh-CN" altLang="en-US" sz="1800" b="1">
                    <a:solidFill>
                      <a:srgbClr val="FFFFFF"/>
                    </a:solidFill>
                    <a:latin typeface="宋体" panose="02010600030101010101" pitchFamily="2" charset="-122"/>
                  </a:rPr>
                  <a:t>世纪</a:t>
                </a:r>
                <a:r>
                  <a:rPr kumimoji="1" lang="en-US" altLang="zh-CN" sz="1800" b="1">
                    <a:solidFill>
                      <a:srgbClr val="FFFFFF"/>
                    </a:solidFill>
                    <a:latin typeface="宋体" panose="02010600030101010101" pitchFamily="2" charset="-122"/>
                  </a:rPr>
                  <a:t>80</a:t>
                </a:r>
                <a:r>
                  <a:rPr kumimoji="1" lang="zh-CN" altLang="en-US" sz="1800" b="1">
                    <a:solidFill>
                      <a:srgbClr val="FFFFFF"/>
                    </a:solidFill>
                    <a:latin typeface="宋体" panose="02010600030101010101" pitchFamily="2" charset="-122"/>
                  </a:rPr>
                  <a:t>年代</a:t>
                </a:r>
                <a:endParaRPr kumimoji="1" lang="zh-CN" altLang="en-US" sz="1800" b="1">
                  <a:solidFill>
                    <a:srgbClr val="FFFFFF"/>
                  </a:solidFill>
                  <a:latin typeface="宋体" panose="02010600030101010101" pitchFamily="2" charset="-122"/>
                </a:endParaRPr>
              </a:p>
              <a:p>
                <a:pPr marL="450850" indent="-450850" algn="ctr" eaLnBrk="0" hangingPunct="0"/>
                <a:r>
                  <a:rPr kumimoji="1" lang="zh-CN" altLang="en-US" sz="1800" b="1">
                    <a:solidFill>
                      <a:srgbClr val="FFFFFF"/>
                    </a:solidFill>
                    <a:latin typeface="宋体" panose="02010600030101010101" pitchFamily="2" charset="-122"/>
                  </a:rPr>
                  <a:t>末至今</a:t>
                </a:r>
                <a:endParaRPr kumimoji="1" lang="zh-CN" altLang="en-US" sz="1800" b="1">
                  <a:solidFill>
                    <a:srgbClr val="FFFFFF"/>
                  </a:solidFill>
                  <a:latin typeface="宋体" panose="02010600030101010101" pitchFamily="2" charset="-122"/>
                </a:endParaRPr>
              </a:p>
            </p:txBody>
          </p:sp>
        </p:grpSp>
        <p:grpSp>
          <p:nvGrpSpPr>
            <p:cNvPr id="8" name="Group 9"/>
            <p:cNvGrpSpPr/>
            <p:nvPr/>
          </p:nvGrpSpPr>
          <p:grpSpPr bwMode="auto">
            <a:xfrm>
              <a:off x="96" y="1298"/>
              <a:ext cx="5664" cy="1094"/>
              <a:chOff x="96" y="778"/>
              <a:chExt cx="5664" cy="912"/>
            </a:xfrm>
          </p:grpSpPr>
          <p:sp>
            <p:nvSpPr>
              <p:cNvPr id="12299" name="Rectangle 10"/>
              <p:cNvSpPr>
                <a:spLocks noChangeArrowheads="1"/>
              </p:cNvSpPr>
              <p:nvPr/>
            </p:nvSpPr>
            <p:spPr bwMode="auto">
              <a:xfrm>
                <a:off x="96" y="778"/>
                <a:ext cx="672" cy="912"/>
              </a:xfrm>
              <a:prstGeom prst="rect">
                <a:avLst/>
              </a:prstGeom>
              <a:solidFill>
                <a:schemeClr val="bg2"/>
              </a:solidFill>
              <a:ln w="9525">
                <a:solidFill>
                  <a:schemeClr val="hlink"/>
                </a:solidFill>
                <a:miter lim="800000"/>
              </a:ln>
            </p:spPr>
            <p:txBody>
              <a:bodyPr wrap="none" anchor="ctr"/>
              <a:lstStyle/>
              <a:p>
                <a:pPr marL="450850" indent="-450850" algn="ctr" eaLnBrk="0" hangingPunct="0"/>
                <a:r>
                  <a:rPr kumimoji="1" lang="zh-CN" altLang="en-US" sz="1800" b="1" dirty="0">
                    <a:latin typeface="宋体" panose="02010600030101010101" pitchFamily="2" charset="-122"/>
                  </a:rPr>
                  <a:t>计算机</a:t>
                </a:r>
                <a:endParaRPr kumimoji="1" lang="zh-CN" altLang="en-US" sz="1800" b="1" dirty="0">
                  <a:latin typeface="宋体" panose="02010600030101010101" pitchFamily="2" charset="-122"/>
                </a:endParaRPr>
              </a:p>
              <a:p>
                <a:pPr marL="450850" indent="-450850" algn="ctr" eaLnBrk="0" hangingPunct="0"/>
                <a:r>
                  <a:rPr kumimoji="1" lang="zh-CN" altLang="en-US" sz="1800" b="1" dirty="0">
                    <a:latin typeface="宋体" panose="02010600030101010101" pitchFamily="2" charset="-122"/>
                  </a:rPr>
                  <a:t>系统特征</a:t>
                </a:r>
                <a:endParaRPr kumimoji="1" lang="zh-CN" altLang="en-US" sz="1800" b="1" dirty="0">
                  <a:latin typeface="宋体" panose="02010600030101010101" pitchFamily="2" charset="-122"/>
                </a:endParaRPr>
              </a:p>
            </p:txBody>
          </p:sp>
          <p:sp>
            <p:nvSpPr>
              <p:cNvPr id="12300" name="Rectangle 11"/>
              <p:cNvSpPr>
                <a:spLocks noChangeArrowheads="1"/>
              </p:cNvSpPr>
              <p:nvPr/>
            </p:nvSpPr>
            <p:spPr bwMode="auto">
              <a:xfrm>
                <a:off x="816" y="778"/>
                <a:ext cx="1200" cy="912"/>
              </a:xfrm>
              <a:prstGeom prst="rect">
                <a:avLst/>
              </a:prstGeom>
              <a:solidFill>
                <a:schemeClr val="bg2"/>
              </a:solidFill>
              <a:ln w="9525">
                <a:solidFill>
                  <a:schemeClr val="hlink"/>
                </a:solidFill>
                <a:miter lim="800000"/>
              </a:ln>
            </p:spPr>
            <p:txBody>
              <a:bodyPr wrap="none" anchor="ctr"/>
              <a:lstStyle/>
              <a:p>
                <a:pPr marL="450850" indent="-450850" eaLnBrk="0" hangingPunct="0"/>
                <a:endParaRPr kumimoji="1" lang="zh-CN" altLang="en-US" sz="1800" b="1" dirty="0">
                  <a:solidFill>
                    <a:schemeClr val="bg1"/>
                  </a:solidFill>
                  <a:latin typeface="Times New Roman" panose="02020603050405020304" pitchFamily="18" charset="0"/>
                </a:endParaRPr>
              </a:p>
              <a:p>
                <a:pPr marL="450850" indent="-450850" eaLnBrk="0" hangingPunct="0"/>
                <a:r>
                  <a:rPr kumimoji="1" lang="zh-CN" altLang="en-US" sz="1800" b="1" dirty="0">
                    <a:latin typeface="宋体" panose="02010600030101010101" pitchFamily="2" charset="-122"/>
                  </a:rPr>
                  <a:t>硬件具有通用性</a:t>
                </a:r>
                <a:endParaRPr kumimoji="1" lang="zh-CN" altLang="en-US" sz="1800" b="1" dirty="0">
                  <a:latin typeface="宋体" panose="02010600030101010101" pitchFamily="2" charset="-122"/>
                </a:endParaRPr>
              </a:p>
              <a:p>
                <a:pPr marL="450850" indent="-450850" eaLnBrk="0" hangingPunct="0"/>
                <a:r>
                  <a:rPr kumimoji="1" lang="zh-CN" altLang="en-US" sz="1800" b="1" dirty="0">
                    <a:latin typeface="宋体" panose="02010600030101010101" pitchFamily="2" charset="-122"/>
                  </a:rPr>
                  <a:t>软件为具体应用</a:t>
                </a:r>
                <a:endParaRPr kumimoji="1" lang="zh-CN" altLang="en-US" sz="1800" b="1" dirty="0">
                  <a:latin typeface="宋体" panose="02010600030101010101" pitchFamily="2" charset="-122"/>
                </a:endParaRPr>
              </a:p>
              <a:p>
                <a:pPr marL="450850" indent="-450850" eaLnBrk="0" hangingPunct="0"/>
                <a:r>
                  <a:rPr kumimoji="1" lang="zh-CN" altLang="en-US" sz="1800" b="1" dirty="0">
                    <a:latin typeface="宋体" panose="02010600030101010101" pitchFamily="2" charset="-122"/>
                  </a:rPr>
                  <a:t>专门编写</a:t>
                </a:r>
                <a:endParaRPr kumimoji="1" lang="zh-CN" altLang="en-US" sz="1800" b="1" dirty="0">
                  <a:latin typeface="宋体" panose="02010600030101010101" pitchFamily="2" charset="-122"/>
                </a:endParaRPr>
              </a:p>
              <a:p>
                <a:pPr marL="450850" indent="-450850" eaLnBrk="0" hangingPunct="0"/>
                <a:endParaRPr kumimoji="1" lang="zh-CN" altLang="en-US" sz="1800" b="1" dirty="0">
                  <a:solidFill>
                    <a:srgbClr val="FFFFFF"/>
                  </a:solidFill>
                  <a:latin typeface="宋体" panose="02010600030101010101" pitchFamily="2" charset="-122"/>
                </a:endParaRPr>
              </a:p>
            </p:txBody>
          </p:sp>
          <p:sp>
            <p:nvSpPr>
              <p:cNvPr id="12301" name="Rectangle 12"/>
              <p:cNvSpPr>
                <a:spLocks noChangeArrowheads="1"/>
              </p:cNvSpPr>
              <p:nvPr/>
            </p:nvSpPr>
            <p:spPr bwMode="auto">
              <a:xfrm>
                <a:off x="2064" y="778"/>
                <a:ext cx="1200" cy="912"/>
              </a:xfrm>
              <a:prstGeom prst="rect">
                <a:avLst/>
              </a:prstGeom>
              <a:solidFill>
                <a:schemeClr val="bg2"/>
              </a:solidFill>
              <a:ln w="9525">
                <a:solidFill>
                  <a:schemeClr val="hlink"/>
                </a:solidFill>
                <a:miter lim="800000"/>
              </a:ln>
            </p:spPr>
            <p:txBody>
              <a:bodyPr wrap="none" anchor="ctr"/>
              <a:lstStyle/>
              <a:p>
                <a:pPr marL="450850" indent="-450850" eaLnBrk="0" hangingPunct="0"/>
                <a:r>
                  <a:rPr kumimoji="1" lang="zh-CN" altLang="en-US" sz="1800" b="1" dirty="0">
                    <a:latin typeface="宋体" panose="02010600030101010101" pitchFamily="2" charset="-122"/>
                  </a:rPr>
                  <a:t>硬件处理能力提</a:t>
                </a:r>
                <a:endParaRPr kumimoji="1" lang="zh-CN" altLang="en-US" sz="1800" b="1" dirty="0">
                  <a:latin typeface="宋体" panose="02010600030101010101" pitchFamily="2" charset="-122"/>
                </a:endParaRPr>
              </a:p>
              <a:p>
                <a:pPr marL="450850" indent="-450850" eaLnBrk="0" hangingPunct="0"/>
                <a:r>
                  <a:rPr kumimoji="1" lang="zh-CN" altLang="en-US" sz="1800" b="1" dirty="0" smtClean="0">
                    <a:latin typeface="宋体" panose="02010600030101010101" pitchFamily="2" charset="-122"/>
                  </a:rPr>
                  <a:t>高，出现</a:t>
                </a:r>
                <a:r>
                  <a:rPr kumimoji="1" lang="zh-CN" altLang="en-US" sz="1800" b="1" dirty="0">
                    <a:latin typeface="宋体" panose="02010600030101010101" pitchFamily="2" charset="-122"/>
                  </a:rPr>
                  <a:t>了高级</a:t>
                </a:r>
                <a:endParaRPr kumimoji="1" lang="zh-CN" altLang="en-US" sz="1800" b="1" dirty="0">
                  <a:latin typeface="宋体" panose="02010600030101010101" pitchFamily="2" charset="-122"/>
                </a:endParaRPr>
              </a:p>
              <a:p>
                <a:pPr marL="450850" indent="-450850" eaLnBrk="0" hangingPunct="0"/>
                <a:r>
                  <a:rPr kumimoji="1" lang="zh-CN" altLang="en-US" sz="1800" b="1" dirty="0">
                    <a:latin typeface="宋体" panose="02010600030101010101" pitchFamily="2" charset="-122"/>
                  </a:rPr>
                  <a:t>语言</a:t>
                </a:r>
                <a:endParaRPr kumimoji="1" lang="zh-CN" altLang="en-US" sz="1800" b="1" dirty="0">
                  <a:latin typeface="宋体" panose="02010600030101010101" pitchFamily="2" charset="-122"/>
                </a:endParaRPr>
              </a:p>
            </p:txBody>
          </p:sp>
          <p:sp>
            <p:nvSpPr>
              <p:cNvPr id="12302" name="Rectangle 13"/>
              <p:cNvSpPr>
                <a:spLocks noChangeArrowheads="1"/>
              </p:cNvSpPr>
              <p:nvPr/>
            </p:nvSpPr>
            <p:spPr bwMode="auto">
              <a:xfrm>
                <a:off x="3312" y="778"/>
                <a:ext cx="1200" cy="912"/>
              </a:xfrm>
              <a:prstGeom prst="rect">
                <a:avLst/>
              </a:prstGeom>
              <a:solidFill>
                <a:schemeClr val="bg2"/>
              </a:solidFill>
              <a:ln w="9525">
                <a:solidFill>
                  <a:schemeClr val="hlink"/>
                </a:solidFill>
                <a:miter lim="800000"/>
              </a:ln>
            </p:spPr>
            <p:txBody>
              <a:bodyPr wrap="none" anchor="ctr"/>
              <a:lstStyle/>
              <a:p>
                <a:pPr marL="450850" indent="-450850" eaLnBrk="0" hangingPunct="0"/>
                <a:r>
                  <a:rPr kumimoji="1" lang="zh-CN" altLang="en-US" sz="1800" b="1" dirty="0">
                    <a:latin typeface="宋体" panose="02010600030101010101" pitchFamily="2" charset="-122"/>
                  </a:rPr>
                  <a:t>分布式</a:t>
                </a:r>
                <a:r>
                  <a:rPr kumimoji="1" lang="zh-CN" altLang="en-US" sz="1800" b="1" dirty="0" smtClean="0">
                    <a:latin typeface="宋体" panose="02010600030101010101" pitchFamily="2" charset="-122"/>
                  </a:rPr>
                  <a:t>系统兴</a:t>
                </a:r>
                <a:endParaRPr kumimoji="1" lang="zh-CN" altLang="en-US" sz="1800" b="1" dirty="0">
                  <a:latin typeface="宋体" panose="02010600030101010101" pitchFamily="2" charset="-122"/>
                </a:endParaRPr>
              </a:p>
              <a:p>
                <a:pPr marL="450850" indent="-450850" eaLnBrk="0" hangingPunct="0"/>
                <a:r>
                  <a:rPr kumimoji="1" lang="zh-CN" altLang="en-US" sz="1800" b="1" dirty="0">
                    <a:latin typeface="宋体" panose="02010600030101010101" pitchFamily="2" charset="-122"/>
                  </a:rPr>
                  <a:t>起、</a:t>
                </a:r>
                <a:r>
                  <a:rPr kumimoji="1" lang="zh-CN" altLang="en-US" sz="1800" b="1" dirty="0" smtClean="0">
                    <a:latin typeface="宋体" panose="02010600030101010101" pitchFamily="2" charset="-122"/>
                  </a:rPr>
                  <a:t>微机出现。</a:t>
                </a:r>
                <a:endParaRPr kumimoji="1" lang="zh-CN" altLang="en-US" sz="1800" b="1" dirty="0">
                  <a:latin typeface="宋体" panose="02010600030101010101" pitchFamily="2" charset="-122"/>
                </a:endParaRPr>
              </a:p>
              <a:p>
                <a:pPr marL="450850" indent="-450850" eaLnBrk="0" hangingPunct="0"/>
                <a:r>
                  <a:rPr kumimoji="1" lang="zh-CN" altLang="en-US" sz="1800" b="1" dirty="0">
                    <a:latin typeface="宋体" panose="02010600030101010101" pitchFamily="2" charset="-122"/>
                  </a:rPr>
                  <a:t>软件局仍限于工</a:t>
                </a:r>
                <a:endParaRPr kumimoji="1" lang="zh-CN" altLang="en-US" sz="1800" b="1" dirty="0">
                  <a:latin typeface="宋体" panose="02010600030101010101" pitchFamily="2" charset="-122"/>
                </a:endParaRPr>
              </a:p>
              <a:p>
                <a:pPr marL="450850" indent="-450850" eaLnBrk="0" hangingPunct="0"/>
                <a:r>
                  <a:rPr kumimoji="1" lang="zh-CN" altLang="en-US" sz="1800" b="1" dirty="0">
                    <a:latin typeface="宋体" panose="02010600030101010101" pitchFamily="2" charset="-122"/>
                  </a:rPr>
                  <a:t>业界和学术界</a:t>
                </a:r>
                <a:endParaRPr kumimoji="1" lang="zh-CN" altLang="en-US" sz="1800" b="1" dirty="0">
                  <a:latin typeface="宋体" panose="02010600030101010101" pitchFamily="2" charset="-122"/>
                </a:endParaRPr>
              </a:p>
            </p:txBody>
          </p:sp>
          <p:sp>
            <p:nvSpPr>
              <p:cNvPr id="12303" name="Rectangle 14"/>
              <p:cNvSpPr>
                <a:spLocks noChangeArrowheads="1"/>
              </p:cNvSpPr>
              <p:nvPr/>
            </p:nvSpPr>
            <p:spPr bwMode="auto">
              <a:xfrm>
                <a:off x="4560" y="778"/>
                <a:ext cx="1200" cy="912"/>
              </a:xfrm>
              <a:prstGeom prst="rect">
                <a:avLst/>
              </a:prstGeom>
              <a:solidFill>
                <a:schemeClr val="bg2"/>
              </a:solidFill>
              <a:ln w="9525">
                <a:solidFill>
                  <a:schemeClr val="hlink"/>
                </a:solidFill>
                <a:miter lim="800000"/>
              </a:ln>
            </p:spPr>
            <p:txBody>
              <a:bodyPr wrap="none" anchor="ctr"/>
              <a:lstStyle/>
              <a:p>
                <a:pPr marL="450850" indent="-450850" eaLnBrk="0" hangingPunct="0"/>
                <a:r>
                  <a:rPr kumimoji="1" lang="zh-CN" altLang="en-US" sz="1800" b="1" dirty="0" smtClean="0">
                    <a:latin typeface="宋体" panose="02010600030101010101" pitchFamily="2" charset="-122"/>
                  </a:rPr>
                  <a:t>微机普及，</a:t>
                </a:r>
                <a:endParaRPr kumimoji="1" lang="zh-CN" altLang="en-US" sz="1800" b="1" dirty="0">
                  <a:latin typeface="宋体" panose="02010600030101010101" pitchFamily="2" charset="-122"/>
                </a:endParaRPr>
              </a:p>
              <a:p>
                <a:pPr marL="450850" indent="-450850" eaLnBrk="0" hangingPunct="0"/>
                <a:r>
                  <a:rPr kumimoji="1" lang="zh-CN" altLang="en-US" sz="1800" b="1" dirty="0" smtClean="0">
                    <a:latin typeface="宋体" panose="02010600030101010101" pitchFamily="2" charset="-122"/>
                  </a:rPr>
                  <a:t>局域网、广域网</a:t>
                </a:r>
                <a:endParaRPr kumimoji="1" lang="zh-CN" altLang="en-US" sz="1800" b="1" dirty="0">
                  <a:latin typeface="宋体" panose="02010600030101010101" pitchFamily="2" charset="-122"/>
                </a:endParaRPr>
              </a:p>
              <a:p>
                <a:pPr marL="450850" indent="-450850" eaLnBrk="0" hangingPunct="0"/>
                <a:r>
                  <a:rPr kumimoji="1" lang="zh-CN" altLang="en-US" sz="1800" b="1" dirty="0">
                    <a:latin typeface="宋体" panose="02010600030101010101" pitchFamily="2" charset="-122"/>
                  </a:rPr>
                  <a:t>长足</a:t>
                </a:r>
                <a:r>
                  <a:rPr kumimoji="1" lang="zh-CN" altLang="en-US" sz="1800" b="1" dirty="0" smtClean="0">
                    <a:latin typeface="宋体" panose="02010600030101010101" pitchFamily="2" charset="-122"/>
                  </a:rPr>
                  <a:t>发展，出现</a:t>
                </a:r>
                <a:r>
                  <a:rPr kumimoji="1" lang="zh-CN" altLang="en-US" sz="1800" b="1" dirty="0">
                    <a:latin typeface="宋体" panose="02010600030101010101" pitchFamily="2" charset="-122"/>
                  </a:rPr>
                  <a:t>先</a:t>
                </a:r>
                <a:endParaRPr kumimoji="1" lang="zh-CN" altLang="en-US" sz="1800" b="1" dirty="0">
                  <a:latin typeface="宋体" panose="02010600030101010101" pitchFamily="2" charset="-122"/>
                </a:endParaRPr>
              </a:p>
              <a:p>
                <a:pPr marL="450850" indent="-450850" eaLnBrk="0" hangingPunct="0"/>
                <a:r>
                  <a:rPr kumimoji="1" lang="zh-CN" altLang="en-US" sz="1800" b="1" dirty="0">
                    <a:latin typeface="宋体" panose="02010600030101010101" pitchFamily="2" charset="-122"/>
                  </a:rPr>
                  <a:t>进的系统软件和</a:t>
                </a:r>
                <a:endParaRPr kumimoji="1" lang="zh-CN" altLang="en-US" sz="1800" b="1" dirty="0">
                  <a:latin typeface="宋体" panose="02010600030101010101" pitchFamily="2" charset="-122"/>
                </a:endParaRPr>
              </a:p>
              <a:p>
                <a:pPr marL="450850" indent="-450850" eaLnBrk="0" hangingPunct="0"/>
                <a:r>
                  <a:rPr kumimoji="1" lang="zh-CN" altLang="en-US" sz="1800" b="1" dirty="0">
                    <a:latin typeface="宋体" panose="02010600030101010101" pitchFamily="2" charset="-122"/>
                  </a:rPr>
                  <a:t>应用软件</a:t>
                </a:r>
                <a:endParaRPr kumimoji="1" lang="zh-CN" altLang="en-US" sz="1800" b="1" dirty="0">
                  <a:latin typeface="宋体" panose="02010600030101010101" pitchFamily="2" charset="-122"/>
                </a:endParaRPr>
              </a:p>
            </p:txBody>
          </p:sp>
        </p:grpSp>
        <p:grpSp>
          <p:nvGrpSpPr>
            <p:cNvPr id="9" name="Group 15"/>
            <p:cNvGrpSpPr/>
            <p:nvPr/>
          </p:nvGrpSpPr>
          <p:grpSpPr bwMode="auto">
            <a:xfrm>
              <a:off x="96" y="2399"/>
              <a:ext cx="5664" cy="1451"/>
              <a:chOff x="96" y="1666"/>
              <a:chExt cx="5664" cy="1080"/>
            </a:xfrm>
          </p:grpSpPr>
          <p:sp>
            <p:nvSpPr>
              <p:cNvPr id="12294" name="Rectangle 16"/>
              <p:cNvSpPr>
                <a:spLocks noChangeArrowheads="1"/>
              </p:cNvSpPr>
              <p:nvPr/>
            </p:nvSpPr>
            <p:spPr bwMode="auto">
              <a:xfrm>
                <a:off x="96" y="1690"/>
                <a:ext cx="672" cy="1056"/>
              </a:xfrm>
              <a:prstGeom prst="rect">
                <a:avLst/>
              </a:prstGeom>
              <a:solidFill>
                <a:schemeClr val="bg2"/>
              </a:solidFill>
              <a:ln w="9525">
                <a:solidFill>
                  <a:schemeClr val="hlink"/>
                </a:solidFill>
                <a:miter lim="800000"/>
              </a:ln>
            </p:spPr>
            <p:txBody>
              <a:bodyPr wrap="none" anchor="ctr"/>
              <a:lstStyle/>
              <a:p>
                <a:pPr marL="450850" indent="-450850" eaLnBrk="0" hangingPunct="0"/>
                <a:r>
                  <a:rPr kumimoji="1" lang="zh-CN" altLang="en-US" sz="1800" b="1" dirty="0">
                    <a:latin typeface="宋体" panose="02010600030101010101" pitchFamily="2" charset="-122"/>
                  </a:rPr>
                  <a:t>软件特点</a:t>
                </a:r>
                <a:endParaRPr kumimoji="1" lang="zh-CN" altLang="en-US" sz="1800" b="1" dirty="0">
                  <a:latin typeface="宋体" panose="02010600030101010101" pitchFamily="2" charset="-122"/>
                </a:endParaRPr>
              </a:p>
            </p:txBody>
          </p:sp>
          <p:sp>
            <p:nvSpPr>
              <p:cNvPr id="12295" name="Rectangle 17"/>
              <p:cNvSpPr>
                <a:spLocks noChangeArrowheads="1"/>
              </p:cNvSpPr>
              <p:nvPr/>
            </p:nvSpPr>
            <p:spPr bwMode="auto">
              <a:xfrm>
                <a:off x="816" y="1690"/>
                <a:ext cx="1200" cy="1056"/>
              </a:xfrm>
              <a:prstGeom prst="rect">
                <a:avLst/>
              </a:prstGeom>
              <a:solidFill>
                <a:schemeClr val="bg2"/>
              </a:solidFill>
              <a:ln w="9525">
                <a:solidFill>
                  <a:schemeClr val="hlink"/>
                </a:solidFill>
                <a:miter lim="800000"/>
              </a:ln>
            </p:spPr>
            <p:txBody>
              <a:bodyPr wrap="none" anchor="ctr"/>
              <a:lstStyle/>
              <a:p>
                <a:pPr marL="450850" indent="-450850" eaLnBrk="0" hangingPunct="0"/>
                <a:r>
                  <a:rPr kumimoji="1" lang="zh-CN" altLang="en-US" sz="1800" b="1" dirty="0">
                    <a:latin typeface="宋体" panose="02010600030101010101" pitchFamily="2" charset="-122"/>
                  </a:rPr>
                  <a:t>程序规模较小</a:t>
                </a:r>
                <a:endParaRPr kumimoji="1" lang="zh-CN" altLang="en-US" sz="1800" b="1" dirty="0">
                  <a:latin typeface="宋体" panose="02010600030101010101" pitchFamily="2" charset="-122"/>
                </a:endParaRPr>
              </a:p>
              <a:p>
                <a:pPr marL="450850" indent="-450850" eaLnBrk="0" hangingPunct="0"/>
                <a:r>
                  <a:rPr kumimoji="1" lang="zh-CN" altLang="en-US" sz="1800" b="1" dirty="0">
                    <a:latin typeface="宋体" panose="02010600030101010101" pitchFamily="2" charset="-122"/>
                  </a:rPr>
                  <a:t>无系统化方法</a:t>
                </a:r>
                <a:endParaRPr kumimoji="1" lang="zh-CN" altLang="en-US" sz="1800" b="1" dirty="0">
                  <a:latin typeface="宋体" panose="02010600030101010101" pitchFamily="2" charset="-122"/>
                </a:endParaRPr>
              </a:p>
              <a:p>
                <a:pPr marL="450850" indent="-450850" eaLnBrk="0" hangingPunct="0"/>
                <a:r>
                  <a:rPr kumimoji="1" lang="zh-CN" altLang="en-US" sz="1800" b="1" dirty="0">
                    <a:latin typeface="宋体" panose="02010600030101010101" pitchFamily="2" charset="-122"/>
                  </a:rPr>
                  <a:t>只有程序清单</a:t>
                </a:r>
                <a:endParaRPr kumimoji="1" lang="zh-CN" altLang="en-US" sz="1800" b="1" dirty="0">
                  <a:latin typeface="宋体" panose="02010600030101010101" pitchFamily="2" charset="-122"/>
                </a:endParaRPr>
              </a:p>
              <a:p>
                <a:pPr marL="450850" indent="-450850" eaLnBrk="0" hangingPunct="0"/>
                <a:r>
                  <a:rPr kumimoji="1" lang="zh-CN" altLang="en-US" sz="1800" b="1" dirty="0">
                    <a:latin typeface="宋体" panose="02010600030101010101" pitchFamily="2" charset="-122"/>
                  </a:rPr>
                  <a:t>无其它文档</a:t>
                </a:r>
                <a:endParaRPr kumimoji="1" lang="zh-CN" altLang="en-US" sz="1800" b="1" dirty="0">
                  <a:latin typeface="宋体" panose="02010600030101010101" pitchFamily="2" charset="-122"/>
                </a:endParaRPr>
              </a:p>
            </p:txBody>
          </p:sp>
          <p:sp>
            <p:nvSpPr>
              <p:cNvPr id="12296" name="Rectangle 18"/>
              <p:cNvSpPr>
                <a:spLocks noChangeArrowheads="1"/>
              </p:cNvSpPr>
              <p:nvPr/>
            </p:nvSpPr>
            <p:spPr bwMode="auto">
              <a:xfrm>
                <a:off x="2064" y="1690"/>
                <a:ext cx="1200" cy="1056"/>
              </a:xfrm>
              <a:prstGeom prst="rect">
                <a:avLst/>
              </a:prstGeom>
              <a:solidFill>
                <a:schemeClr val="bg2"/>
              </a:solidFill>
              <a:ln w="9525">
                <a:solidFill>
                  <a:schemeClr val="hlink"/>
                </a:solidFill>
                <a:miter lim="800000"/>
              </a:ln>
            </p:spPr>
            <p:txBody>
              <a:bodyPr wrap="none" anchor="ctr"/>
              <a:lstStyle/>
              <a:p>
                <a:pPr marL="450850" indent="-450850" eaLnBrk="0" hangingPunct="0"/>
                <a:r>
                  <a:rPr kumimoji="1" lang="zh-CN" altLang="en-US" sz="1800" b="1" dirty="0">
                    <a:latin typeface="宋体" panose="02010600030101010101" pitchFamily="2" charset="-122"/>
                  </a:rPr>
                  <a:t>软件数量急剧</a:t>
                </a:r>
                <a:endParaRPr kumimoji="1" lang="zh-CN" altLang="en-US" sz="1800" b="1" dirty="0">
                  <a:latin typeface="宋体" panose="02010600030101010101" pitchFamily="2" charset="-122"/>
                </a:endParaRPr>
              </a:p>
              <a:p>
                <a:pPr marL="450850" indent="-450850" eaLnBrk="0" hangingPunct="0"/>
                <a:r>
                  <a:rPr kumimoji="1" lang="zh-CN" altLang="en-US" sz="1800" b="1" dirty="0" smtClean="0">
                    <a:latin typeface="宋体" panose="02010600030101010101" pitchFamily="2" charset="-122"/>
                  </a:rPr>
                  <a:t>膨胀，出现</a:t>
                </a:r>
                <a:r>
                  <a:rPr kumimoji="1" lang="zh-CN" altLang="en-US" sz="1800" b="1" dirty="0">
                    <a:latin typeface="宋体" panose="02010600030101010101" pitchFamily="2" charset="-122"/>
                  </a:rPr>
                  <a:t>软件</a:t>
                </a:r>
                <a:endParaRPr kumimoji="1" lang="zh-CN" altLang="en-US" sz="1800" b="1" dirty="0">
                  <a:latin typeface="宋体" panose="02010600030101010101" pitchFamily="2" charset="-122"/>
                </a:endParaRPr>
              </a:p>
              <a:p>
                <a:pPr marL="450850" indent="-450850" eaLnBrk="0" hangingPunct="0"/>
                <a:r>
                  <a:rPr kumimoji="1" lang="zh-CN" altLang="en-US" sz="1800" b="1" dirty="0" smtClean="0">
                    <a:latin typeface="宋体" panose="02010600030101010101" pitchFamily="2" charset="-122"/>
                  </a:rPr>
                  <a:t>作坊。</a:t>
                </a:r>
                <a:r>
                  <a:rPr kumimoji="1" lang="en-US" altLang="zh-CN" sz="1800" b="1" dirty="0" smtClean="0">
                    <a:latin typeface="宋体" panose="02010600030101010101" pitchFamily="2" charset="-122"/>
                  </a:rPr>
                  <a:t>1968</a:t>
                </a:r>
                <a:r>
                  <a:rPr kumimoji="1" lang="zh-CN" altLang="en-US" sz="1800" b="1" dirty="0">
                    <a:latin typeface="宋体" panose="02010600030101010101" pitchFamily="2" charset="-122"/>
                  </a:rPr>
                  <a:t>年提</a:t>
                </a:r>
                <a:endParaRPr kumimoji="1" lang="zh-CN" altLang="en-US" sz="1800" b="1" dirty="0">
                  <a:latin typeface="宋体" panose="02010600030101010101" pitchFamily="2" charset="-122"/>
                </a:endParaRPr>
              </a:p>
              <a:p>
                <a:pPr marL="450850" indent="-450850" eaLnBrk="0" hangingPunct="0"/>
                <a:r>
                  <a:rPr kumimoji="1" lang="zh-CN" altLang="en-US" sz="1800" b="1" dirty="0">
                    <a:latin typeface="宋体" panose="02010600030101010101" pitchFamily="2" charset="-122"/>
                  </a:rPr>
                  <a:t>出软件工程</a:t>
                </a:r>
                <a:endParaRPr kumimoji="1" lang="zh-CN" altLang="en-US" sz="1800" b="1" dirty="0">
                  <a:latin typeface="宋体" panose="02010600030101010101" pitchFamily="2" charset="-122"/>
                </a:endParaRPr>
              </a:p>
            </p:txBody>
          </p:sp>
          <p:sp>
            <p:nvSpPr>
              <p:cNvPr id="12297" name="Rectangle 19"/>
              <p:cNvSpPr>
                <a:spLocks noChangeArrowheads="1"/>
              </p:cNvSpPr>
              <p:nvPr/>
            </p:nvSpPr>
            <p:spPr bwMode="auto">
              <a:xfrm>
                <a:off x="3312" y="1690"/>
                <a:ext cx="1200" cy="1056"/>
              </a:xfrm>
              <a:prstGeom prst="rect">
                <a:avLst/>
              </a:prstGeom>
              <a:solidFill>
                <a:schemeClr val="bg2"/>
              </a:solidFill>
              <a:ln w="9525">
                <a:solidFill>
                  <a:schemeClr val="hlink"/>
                </a:solidFill>
                <a:miter lim="800000"/>
              </a:ln>
            </p:spPr>
            <p:txBody>
              <a:bodyPr wrap="none" anchor="ctr"/>
              <a:lstStyle/>
              <a:p>
                <a:pPr marL="450850" indent="-450850" eaLnBrk="0" hangingPunct="0"/>
                <a:r>
                  <a:rPr kumimoji="1" lang="zh-CN" altLang="en-US" sz="1800" b="1" dirty="0">
                    <a:latin typeface="宋体" panose="02010600030101010101" pitchFamily="2" charset="-122"/>
                  </a:rPr>
                  <a:t>软件工程理论</a:t>
                </a:r>
                <a:endParaRPr kumimoji="1" lang="zh-CN" altLang="en-US" sz="1800" b="1" dirty="0">
                  <a:latin typeface="宋体" panose="02010600030101010101" pitchFamily="2" charset="-122"/>
                </a:endParaRPr>
              </a:p>
              <a:p>
                <a:pPr marL="450850" indent="-450850" eaLnBrk="0" hangingPunct="0"/>
                <a:r>
                  <a:rPr kumimoji="1" lang="zh-CN" altLang="en-US" sz="1800" b="1" dirty="0">
                    <a:latin typeface="宋体" panose="02010600030101010101" pitchFamily="2" charset="-122"/>
                  </a:rPr>
                  <a:t>不断</a:t>
                </a:r>
                <a:r>
                  <a:rPr kumimoji="1" lang="zh-CN" altLang="en-US" sz="1800" b="1" dirty="0" smtClean="0">
                    <a:latin typeface="宋体" panose="02010600030101010101" pitchFamily="2" charset="-122"/>
                  </a:rPr>
                  <a:t>丰富，软件</a:t>
                </a:r>
                <a:endParaRPr kumimoji="1" lang="zh-CN" altLang="en-US" sz="1800" b="1" dirty="0">
                  <a:latin typeface="宋体" panose="02010600030101010101" pitchFamily="2" charset="-122"/>
                </a:endParaRPr>
              </a:p>
              <a:p>
                <a:pPr marL="450850" indent="-450850" eaLnBrk="0" hangingPunct="0"/>
                <a:r>
                  <a:rPr kumimoji="1" lang="zh-CN" altLang="en-US" sz="1800" b="1" dirty="0">
                    <a:latin typeface="宋体" panose="02010600030101010101" pitchFamily="2" charset="-122"/>
                  </a:rPr>
                  <a:t>应用领域不断</a:t>
                </a:r>
                <a:endParaRPr kumimoji="1" lang="zh-CN" altLang="en-US" sz="1800" b="1" dirty="0">
                  <a:latin typeface="宋体" panose="02010600030101010101" pitchFamily="2" charset="-122"/>
                </a:endParaRPr>
              </a:p>
              <a:p>
                <a:pPr marL="450850" indent="-450850" eaLnBrk="0" hangingPunct="0"/>
                <a:r>
                  <a:rPr kumimoji="1" lang="zh-CN" altLang="en-US" sz="1800" b="1" dirty="0">
                    <a:latin typeface="宋体" panose="02010600030101010101" pitchFamily="2" charset="-122"/>
                  </a:rPr>
                  <a:t>扩大</a:t>
                </a:r>
                <a:endParaRPr kumimoji="1" lang="zh-CN" altLang="en-US" sz="1800" b="1" dirty="0">
                  <a:latin typeface="宋体" panose="02010600030101010101" pitchFamily="2" charset="-122"/>
                </a:endParaRPr>
              </a:p>
            </p:txBody>
          </p:sp>
          <p:sp>
            <p:nvSpPr>
              <p:cNvPr id="12298" name="Rectangle 20"/>
              <p:cNvSpPr>
                <a:spLocks noChangeArrowheads="1"/>
              </p:cNvSpPr>
              <p:nvPr/>
            </p:nvSpPr>
            <p:spPr bwMode="auto">
              <a:xfrm>
                <a:off x="4560" y="1666"/>
                <a:ext cx="1200" cy="1056"/>
              </a:xfrm>
              <a:prstGeom prst="rect">
                <a:avLst/>
              </a:prstGeom>
              <a:solidFill>
                <a:schemeClr val="bg2"/>
              </a:solidFill>
              <a:ln w="9525">
                <a:solidFill>
                  <a:schemeClr val="hlink"/>
                </a:solidFill>
                <a:miter lim="800000"/>
              </a:ln>
            </p:spPr>
            <p:txBody>
              <a:bodyPr wrap="none" anchor="ctr"/>
              <a:lstStyle/>
              <a:p>
                <a:pPr marL="450850" indent="-450850" eaLnBrk="0" hangingPunct="0"/>
                <a:r>
                  <a:rPr kumimoji="1" lang="zh-CN" altLang="en-US" sz="1800" b="1" dirty="0">
                    <a:latin typeface="宋体" panose="02010600030101010101" pitchFamily="2" charset="-122"/>
                  </a:rPr>
                  <a:t>出现软件产业</a:t>
                </a:r>
                <a:endParaRPr kumimoji="1" lang="zh-CN" altLang="en-US" sz="1800" b="1" dirty="0">
                  <a:latin typeface="宋体" panose="02010600030101010101" pitchFamily="2" charset="-122"/>
                </a:endParaRPr>
              </a:p>
              <a:p>
                <a:pPr marL="450850" indent="-450850" eaLnBrk="0" hangingPunct="0"/>
                <a:r>
                  <a:rPr kumimoji="1" lang="zh-CN" altLang="en-US" sz="1800" b="1" dirty="0">
                    <a:latin typeface="宋体" panose="02010600030101010101" pitchFamily="2" charset="-122"/>
                  </a:rPr>
                  <a:t>软件工程理论</a:t>
                </a:r>
                <a:endParaRPr kumimoji="1" lang="zh-CN" altLang="en-US" sz="1800" b="1" dirty="0">
                  <a:latin typeface="宋体" panose="02010600030101010101" pitchFamily="2" charset="-122"/>
                </a:endParaRPr>
              </a:p>
              <a:p>
                <a:pPr marL="450850" indent="-450850" eaLnBrk="0" hangingPunct="0"/>
                <a:r>
                  <a:rPr kumimoji="1" lang="zh-CN" altLang="en-US" sz="1800" b="1" dirty="0">
                    <a:latin typeface="宋体" panose="02010600030101010101" pitchFamily="2" charset="-122"/>
                  </a:rPr>
                  <a:t>处于完善和提</a:t>
                </a:r>
                <a:endParaRPr kumimoji="1" lang="zh-CN" altLang="en-US" sz="1800" b="1" dirty="0">
                  <a:latin typeface="宋体" panose="02010600030101010101" pitchFamily="2" charset="-122"/>
                </a:endParaRPr>
              </a:p>
              <a:p>
                <a:pPr marL="450850" indent="-450850" eaLnBrk="0" hangingPunct="0"/>
                <a:r>
                  <a:rPr kumimoji="1" lang="zh-CN" altLang="en-US" sz="1800" b="1" dirty="0">
                    <a:latin typeface="宋体" panose="02010600030101010101" pitchFamily="2" charset="-122"/>
                  </a:rPr>
                  <a:t>高阶段</a:t>
                </a:r>
                <a:endParaRPr kumimoji="1" lang="zh-CN" altLang="en-US" sz="1800" b="1" dirty="0">
                  <a:latin typeface="宋体" panose="02010600030101010101" pitchFamily="2" charset="-122"/>
                </a:endParaRPr>
              </a:p>
            </p:txBody>
          </p:sp>
        </p:gr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隶书" panose="02010800040101010101" pitchFamily="2" charset="-122"/>
                <a:ea typeface="华文隶书" panose="02010800040101010101" pitchFamily="2" charset="-122"/>
              </a:rPr>
              <a:t>敏捷过程</a:t>
            </a:r>
            <a:r>
              <a:rPr lang="zh-CN" altLang="zh-CN" dirty="0">
                <a:latin typeface="华文隶书" panose="02010800040101010101" pitchFamily="2" charset="-122"/>
                <a:ea typeface="华文隶书" panose="02010800040101010101" pitchFamily="2" charset="-122"/>
              </a:rPr>
              <a:t>（</a:t>
            </a:r>
            <a:r>
              <a:rPr lang="en-US" altLang="zh-CN" dirty="0">
                <a:latin typeface="华文隶书" panose="02010800040101010101" pitchFamily="2" charset="-122"/>
                <a:ea typeface="华文隶书" panose="02010800040101010101" pitchFamily="2" charset="-122"/>
              </a:rPr>
              <a:t>Agile Development</a:t>
            </a:r>
            <a:r>
              <a:rPr lang="zh-CN" altLang="zh-CN" dirty="0">
                <a:latin typeface="华文隶书" panose="02010800040101010101" pitchFamily="2" charset="-122"/>
                <a:ea typeface="华文隶书" panose="02010800040101010101" pitchFamily="2" charset="-122"/>
              </a:rPr>
              <a:t>）</a:t>
            </a:r>
            <a:endParaRPr lang="zh-CN" altLang="en-US" dirty="0"/>
          </a:p>
        </p:txBody>
      </p:sp>
      <p:sp>
        <p:nvSpPr>
          <p:cNvPr id="3" name="内容占位符 2"/>
          <p:cNvSpPr>
            <a:spLocks noGrp="1"/>
          </p:cNvSpPr>
          <p:nvPr>
            <p:ph sz="quarter" idx="1"/>
          </p:nvPr>
        </p:nvSpPr>
        <p:spPr/>
        <p:txBody>
          <a:bodyPr/>
          <a:lstStyle/>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
        <p:nvSpPr>
          <p:cNvPr id="6" name="内容占位符 2"/>
          <p:cNvSpPr txBox="1"/>
          <p:nvPr/>
        </p:nvSpPr>
        <p:spPr bwMode="auto">
          <a:xfrm>
            <a:off x="449584" y="2276475"/>
            <a:ext cx="8370888" cy="2160588"/>
          </a:xfrm>
          <a:prstGeom prst="rect">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l"/>
              <a:defRPr/>
            </a:pPr>
            <a:r>
              <a:rPr lang="zh-CN" altLang="zh-CN" sz="3600" dirty="0" smtClean="0">
                <a:latin typeface="华文新魏" panose="02010800040101010101" pitchFamily="2" charset="-122"/>
                <a:ea typeface="华文新魏" panose="02010800040101010101" pitchFamily="2" charset="-122"/>
              </a:rPr>
              <a:t>敏捷组织提出的一个灵活开发方法</a:t>
            </a:r>
            <a:endParaRPr lang="en-US" altLang="zh-CN" sz="3600" dirty="0" smtClean="0">
              <a:latin typeface="华文新魏" panose="02010800040101010101" pitchFamily="2" charset="-122"/>
              <a:ea typeface="华文新魏" panose="02010800040101010101" pitchFamily="2" charset="-122"/>
            </a:endParaRPr>
          </a:p>
          <a:p>
            <a:pPr eaLnBrk="1" hangingPunct="1">
              <a:buFont typeface="Wingdings" panose="05000000000000000000" pitchFamily="2" charset="2"/>
              <a:buChar char="l"/>
              <a:defRPr/>
            </a:pPr>
            <a:r>
              <a:rPr lang="zh-CN" altLang="en-US" sz="3600" dirty="0" smtClean="0">
                <a:latin typeface="华文新魏" panose="02010800040101010101" pitchFamily="2" charset="-122"/>
                <a:ea typeface="华文新魏" panose="02010800040101010101" pitchFamily="2" charset="-122"/>
              </a:rPr>
              <a:t>应对</a:t>
            </a:r>
            <a:r>
              <a:rPr lang="zh-CN" altLang="zh-CN" sz="3600" dirty="0" smtClean="0">
                <a:latin typeface="华文新魏" panose="02010800040101010101" pitchFamily="2" charset="-122"/>
                <a:ea typeface="华文新魏" panose="02010800040101010101" pitchFamily="2" charset="-122"/>
              </a:rPr>
              <a:t>迅速变化需求</a:t>
            </a:r>
            <a:r>
              <a:rPr lang="zh-CN" altLang="en-US" sz="3600" dirty="0" smtClean="0">
                <a:latin typeface="华文新魏" panose="02010800040101010101" pitchFamily="2" charset="-122"/>
                <a:ea typeface="华文新魏" panose="02010800040101010101" pitchFamily="2" charset="-122"/>
              </a:rPr>
              <a:t>的</a:t>
            </a:r>
            <a:r>
              <a:rPr lang="zh-CN" altLang="zh-CN" sz="3600" dirty="0" smtClean="0">
                <a:latin typeface="华文新魏" panose="02010800040101010101" pitchFamily="2" charset="-122"/>
                <a:ea typeface="华文新魏" panose="02010800040101010101" pitchFamily="2" charset="-122"/>
              </a:rPr>
              <a:t>快速软件开发方法</a:t>
            </a:r>
            <a:endParaRPr lang="en-US" altLang="zh-CN" sz="3600" dirty="0" smtClean="0">
              <a:latin typeface="华文新魏" panose="02010800040101010101" pitchFamily="2" charset="-122"/>
              <a:ea typeface="华文新魏" panose="02010800040101010101" pitchFamily="2" charset="-122"/>
            </a:endParaRPr>
          </a:p>
          <a:p>
            <a:pPr eaLnBrk="1" hangingPunct="1">
              <a:buFont typeface="Wingdings" panose="05000000000000000000" pitchFamily="2" charset="2"/>
              <a:buChar char="l"/>
              <a:defRPr/>
            </a:pPr>
            <a:r>
              <a:rPr lang="zh-CN" altLang="zh-CN" sz="3600" dirty="0" smtClean="0">
                <a:latin typeface="华文新魏" panose="02010800040101010101" pitchFamily="2" charset="-122"/>
                <a:ea typeface="华文新魏" panose="02010800040101010101" pitchFamily="2" charset="-122"/>
              </a:rPr>
              <a:t>是一种迭代、循序渐进的开发方法</a:t>
            </a:r>
            <a:endParaRPr lang="en-US" altLang="zh-CN" sz="3600" dirty="0" smtClean="0">
              <a:latin typeface="华文新魏" panose="02010800040101010101" pitchFamily="2" charset="-122"/>
              <a:ea typeface="华文新魏" panose="02010800040101010101" pitchFamily="2" charset="-122"/>
            </a:endParaRPr>
          </a:p>
          <a:p>
            <a:pPr eaLnBrk="1" hangingPunct="1">
              <a:defRPr/>
            </a:pPr>
            <a:endParaRPr lang="zh-CN" altLang="en-US" dirty="0"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612775" y="228600"/>
            <a:ext cx="8153400" cy="990600"/>
          </a:xfrm>
        </p:spPr>
        <p:txBody>
          <a:bodyPr/>
          <a:lstStyle/>
          <a:p>
            <a:r>
              <a:rPr lang="zh-CN" altLang="zh-CN" dirty="0" smtClean="0">
                <a:latin typeface="华文隶书" panose="02010800040101010101" pitchFamily="2" charset="-122"/>
                <a:ea typeface="华文隶书" panose="02010800040101010101" pitchFamily="2" charset="-122"/>
              </a:rPr>
              <a:t>敏捷</a:t>
            </a:r>
            <a:r>
              <a:rPr lang="zh-CN" altLang="en-US" dirty="0" smtClean="0">
                <a:latin typeface="华文隶书" panose="02010800040101010101" pitchFamily="2" charset="-122"/>
                <a:ea typeface="华文隶书" panose="02010800040101010101" pitchFamily="2" charset="-122"/>
              </a:rPr>
              <a:t>宣言（价值观声明）</a:t>
            </a:r>
            <a:endParaRPr lang="zh-CN" altLang="en-US" dirty="0" smtClean="0"/>
          </a:p>
        </p:txBody>
      </p:sp>
      <p:sp>
        <p:nvSpPr>
          <p:cNvPr id="49155" name="页脚占位符 3"/>
          <p:cNvSpPr>
            <a:spLocks noGrp="1"/>
          </p:cNvSpPr>
          <p:nvPr>
            <p:ph type="ftr" sz="quarter" idx="11"/>
          </p:nvPr>
        </p:nvSpPr>
        <p:spPr bwMode="auto">
          <a:xfrm>
            <a:off x="1892300" y="6165850"/>
            <a:ext cx="54213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ctr"/>
            <a:r>
              <a:rPr lang="en-US" altLang="zh-CN" sz="1400" smtClean="0">
                <a:solidFill>
                  <a:schemeClr val="tx2"/>
                </a:solidFill>
                <a:latin typeface="Arial Narrow" panose="020B0606020202030204" pitchFamily="34" charset="0"/>
                <a:ea typeface="宋体" panose="02010600030101010101" pitchFamily="2" charset="-122"/>
              </a:rPr>
              <a:t> chapter__3</a:t>
            </a:r>
            <a:endParaRPr lang="en-US" altLang="zh-CN" sz="1400" smtClean="0">
              <a:solidFill>
                <a:schemeClr val="tx2"/>
              </a:solidFill>
              <a:latin typeface="Arial Narrow" panose="020B0606020202030204" pitchFamily="34" charset="0"/>
              <a:ea typeface="宋体" panose="02010600030101010101" pitchFamily="2" charset="-122"/>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7AA467E3-7BD5-4188-99D1-6A2BB50AF95A}" type="slidenum">
              <a:rPr lang="en-US" altLang="zh-CN" smtClean="0"/>
            </a:fld>
            <a:endParaRPr lang="en-US" altLang="zh-CN"/>
          </a:p>
        </p:txBody>
      </p:sp>
      <p:sp>
        <p:nvSpPr>
          <p:cNvPr id="6" name="Rectangle 3"/>
          <p:cNvSpPr>
            <a:spLocks noChangeArrowheads="1"/>
          </p:cNvSpPr>
          <p:nvPr/>
        </p:nvSpPr>
        <p:spPr bwMode="ltGray">
          <a:xfrm>
            <a:off x="636588" y="1993900"/>
            <a:ext cx="3652837" cy="1503363"/>
          </a:xfrm>
          <a:prstGeom prst="rect">
            <a:avLst/>
          </a:prstGeom>
          <a:gradFill rotWithShape="1">
            <a:gsLst>
              <a:gs pos="0">
                <a:schemeClr val="accent2"/>
              </a:gs>
              <a:gs pos="100000">
                <a:schemeClr val="accent2">
                  <a:gamma/>
                  <a:shade val="46275"/>
                  <a:invGamma/>
                </a:schemeClr>
              </a:gs>
            </a:gsLst>
            <a:lin ang="5400000" scaled="1"/>
          </a:gradFill>
          <a:ln>
            <a:noFill/>
          </a:ln>
          <a:effectLst/>
          <a:scene3d>
            <a:camera prst="legacyPerspectiveBottomRight"/>
            <a:lightRig rig="legacyFlat3" dir="b"/>
          </a:scene3d>
          <a:sp3d extrusionH="430200" prstMaterial="legacyMatte">
            <a:bevelT w="13500" h="13500" prst="angle"/>
            <a:bevelB w="13500" h="13500" prst="angle"/>
            <a:extrusionClr>
              <a:schemeClr val="accent2"/>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8" name="Rectangle 5"/>
          <p:cNvSpPr>
            <a:spLocks noChangeArrowheads="1"/>
          </p:cNvSpPr>
          <p:nvPr/>
        </p:nvSpPr>
        <p:spPr bwMode="gray">
          <a:xfrm>
            <a:off x="4672013" y="1989138"/>
            <a:ext cx="3786187" cy="1503362"/>
          </a:xfrm>
          <a:prstGeom prst="rect">
            <a:avLst/>
          </a:prstGeom>
          <a:gradFill rotWithShape="1">
            <a:gsLst>
              <a:gs pos="0">
                <a:schemeClr val="folHlink"/>
              </a:gs>
              <a:gs pos="100000">
                <a:schemeClr val="folHlink">
                  <a:gamma/>
                  <a:shade val="46275"/>
                  <a:invGamma/>
                </a:schemeClr>
              </a:gs>
            </a:gsLst>
            <a:lin ang="5400000" scaled="1"/>
          </a:gradFill>
          <a:ln>
            <a:noFill/>
          </a:ln>
          <a:effectLst/>
          <a:scene3d>
            <a:camera prst="legacyPerspectiveBottomLeft"/>
            <a:lightRig rig="legacyFlat3" dir="b"/>
          </a:scene3d>
          <a:sp3d extrusionH="430200" prstMaterial="legacyMatte">
            <a:bevelT w="13500" h="13500" prst="angle"/>
            <a:bevelB w="13500" h="13500" prst="angle"/>
            <a:extrusionClr>
              <a:schemeClr val="folHlink"/>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0" name="Rectangle 7"/>
          <p:cNvSpPr>
            <a:spLocks noChangeArrowheads="1"/>
          </p:cNvSpPr>
          <p:nvPr/>
        </p:nvSpPr>
        <p:spPr bwMode="gray">
          <a:xfrm>
            <a:off x="635000" y="3929063"/>
            <a:ext cx="3652838" cy="1503362"/>
          </a:xfrm>
          <a:prstGeom prst="rect">
            <a:avLst/>
          </a:prstGeom>
          <a:gradFill rotWithShape="1">
            <a:gsLst>
              <a:gs pos="0">
                <a:schemeClr val="accent1">
                  <a:gamma/>
                  <a:shade val="46275"/>
                  <a:invGamma/>
                </a:schemeClr>
              </a:gs>
              <a:gs pos="100000">
                <a:schemeClr val="accent1"/>
              </a:gs>
            </a:gsLst>
            <a:lin ang="5400000" scaled="1"/>
          </a:gradFill>
          <a:ln>
            <a:noFill/>
          </a:ln>
          <a:effectLst/>
          <a:scene3d>
            <a:camera prst="legacyPerspectiveTopRight"/>
            <a:lightRig rig="legacyFlat3" dir="b"/>
          </a:scene3d>
          <a:sp3d extrusionH="430200" prstMaterial="legacyMatte">
            <a:bevelT w="13500" h="13500" prst="angle"/>
            <a:bevelB w="13500" h="13500" prst="angle"/>
            <a:extrusionClr>
              <a:schemeClr val="accent1"/>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2" name="Rectangle 9"/>
          <p:cNvSpPr>
            <a:spLocks noChangeArrowheads="1"/>
          </p:cNvSpPr>
          <p:nvPr/>
        </p:nvSpPr>
        <p:spPr bwMode="gray">
          <a:xfrm>
            <a:off x="4676775" y="3930650"/>
            <a:ext cx="3790950" cy="1493838"/>
          </a:xfrm>
          <a:prstGeom prst="rect">
            <a:avLst/>
          </a:prstGeom>
          <a:gradFill rotWithShape="1">
            <a:gsLst>
              <a:gs pos="0">
                <a:schemeClr val="hlink">
                  <a:gamma/>
                  <a:shade val="46275"/>
                  <a:invGamma/>
                </a:schemeClr>
              </a:gs>
              <a:gs pos="100000">
                <a:schemeClr val="hlink"/>
              </a:gs>
            </a:gsLst>
            <a:lin ang="5400000" scaled="1"/>
          </a:gradFill>
          <a:ln>
            <a:noFill/>
          </a:ln>
          <a:effectLst/>
          <a:scene3d>
            <a:camera prst="legacyPerspectiveTopLeft"/>
            <a:lightRig rig="legacyFlat3" dir="b"/>
          </a:scene3d>
          <a:sp3d extrusionH="430200" prstMaterial="legacyMatte">
            <a:bevelT w="13500" h="13500" prst="angle"/>
            <a:bevelB w="13500" h="13500" prst="angle"/>
            <a:extrusionClr>
              <a:schemeClr val="hlink"/>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49161" name="Text Box 11"/>
          <p:cNvSpPr txBox="1">
            <a:spLocks noChangeArrowheads="1"/>
          </p:cNvSpPr>
          <p:nvPr/>
        </p:nvSpPr>
        <p:spPr bwMode="gray">
          <a:xfrm>
            <a:off x="763588" y="4567238"/>
            <a:ext cx="33432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eaLnBrk="0" hangingPunct="0"/>
            <a:r>
              <a:rPr lang="zh-CN" altLang="zh-CN" sz="2400" b="1">
                <a:solidFill>
                  <a:schemeClr val="bg1"/>
                </a:solidFill>
                <a:latin typeface="华文楷体" panose="02010600040101010101" pitchFamily="2" charset="-122"/>
                <a:ea typeface="华文楷体" panose="02010600040101010101" pitchFamily="2" charset="-122"/>
              </a:rPr>
              <a:t>客户合作胜过合同谈判</a:t>
            </a:r>
            <a:endParaRPr lang="en-US" altLang="zh-CN" sz="2400" b="1">
              <a:solidFill>
                <a:schemeClr val="bg1"/>
              </a:solidFill>
              <a:latin typeface="华文楷体" panose="02010600040101010101" pitchFamily="2" charset="-122"/>
              <a:ea typeface="华文楷体" panose="02010600040101010101" pitchFamily="2" charset="-122"/>
            </a:endParaRPr>
          </a:p>
        </p:txBody>
      </p:sp>
      <p:sp>
        <p:nvSpPr>
          <p:cNvPr id="49162" name="Text Box 12"/>
          <p:cNvSpPr txBox="1">
            <a:spLocks noChangeArrowheads="1"/>
          </p:cNvSpPr>
          <p:nvPr/>
        </p:nvSpPr>
        <p:spPr bwMode="gray">
          <a:xfrm>
            <a:off x="820738" y="2154238"/>
            <a:ext cx="3227387" cy="105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eaLnBrk="0" hangingPunct="0">
              <a:lnSpc>
                <a:spcPct val="130000"/>
              </a:lnSpc>
            </a:pPr>
            <a:r>
              <a:rPr lang="zh-CN" altLang="zh-CN" sz="2400" b="1">
                <a:solidFill>
                  <a:schemeClr val="bg1"/>
                </a:solidFill>
                <a:latin typeface="华文楷体" panose="02010600040101010101" pitchFamily="2" charset="-122"/>
                <a:ea typeface="华文楷体" panose="02010600040101010101" pitchFamily="2" charset="-122"/>
              </a:rPr>
              <a:t>个体和交互胜过过程和工具</a:t>
            </a:r>
            <a:endParaRPr lang="en-US" altLang="zh-CN" sz="2400" b="1">
              <a:solidFill>
                <a:schemeClr val="bg1"/>
              </a:solidFill>
              <a:latin typeface="华文楷体" panose="02010600040101010101" pitchFamily="2" charset="-122"/>
              <a:ea typeface="华文楷体" panose="02010600040101010101" pitchFamily="2" charset="-122"/>
            </a:endParaRPr>
          </a:p>
        </p:txBody>
      </p:sp>
      <p:sp>
        <p:nvSpPr>
          <p:cNvPr id="49163" name="Text Box 13"/>
          <p:cNvSpPr txBox="1">
            <a:spLocks noChangeArrowheads="1"/>
          </p:cNvSpPr>
          <p:nvPr/>
        </p:nvSpPr>
        <p:spPr bwMode="gray">
          <a:xfrm>
            <a:off x="5018088" y="2263775"/>
            <a:ext cx="33020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eaLnBrk="0" hangingPunct="0"/>
            <a:r>
              <a:rPr lang="zh-CN" altLang="zh-CN" sz="2400" b="1">
                <a:solidFill>
                  <a:schemeClr val="bg1"/>
                </a:solidFill>
                <a:latin typeface="华文楷体" panose="02010600040101010101" pitchFamily="2" charset="-122"/>
                <a:ea typeface="华文楷体" panose="02010600040101010101" pitchFamily="2" charset="-122"/>
              </a:rPr>
              <a:t>可以工作的软件胜过面面俱到的文档</a:t>
            </a:r>
            <a:endParaRPr lang="en-US" altLang="zh-CN" sz="2400" b="1">
              <a:solidFill>
                <a:schemeClr val="bg1"/>
              </a:solidFill>
              <a:latin typeface="华文楷体" panose="02010600040101010101" pitchFamily="2" charset="-122"/>
              <a:ea typeface="华文楷体" panose="02010600040101010101" pitchFamily="2" charset="-122"/>
            </a:endParaRPr>
          </a:p>
        </p:txBody>
      </p:sp>
      <p:sp>
        <p:nvSpPr>
          <p:cNvPr id="49164" name="Text Box 14"/>
          <p:cNvSpPr txBox="1">
            <a:spLocks noChangeArrowheads="1"/>
          </p:cNvSpPr>
          <p:nvPr/>
        </p:nvSpPr>
        <p:spPr bwMode="gray">
          <a:xfrm>
            <a:off x="4710113" y="4549775"/>
            <a:ext cx="3675062"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eaLnBrk="0" hangingPunct="0">
              <a:lnSpc>
                <a:spcPct val="130000"/>
              </a:lnSpc>
            </a:pPr>
            <a:r>
              <a:rPr lang="zh-CN" altLang="zh-CN" sz="2400" b="1">
                <a:solidFill>
                  <a:schemeClr val="bg1"/>
                </a:solidFill>
                <a:latin typeface="华文楷体" panose="02010600040101010101" pitchFamily="2" charset="-122"/>
                <a:ea typeface="华文楷体" panose="02010600040101010101" pitchFamily="2" charset="-122"/>
              </a:rPr>
              <a:t>响应变化胜过遵循计划</a:t>
            </a:r>
            <a:endParaRPr lang="en-US" altLang="zh-CN" sz="2400" b="1">
              <a:solidFill>
                <a:schemeClr val="bg1"/>
              </a:solidFill>
              <a:latin typeface="华文楷体" panose="02010600040101010101" pitchFamily="2" charset="-122"/>
              <a:ea typeface="华文楷体" panose="02010600040101010101" pitchFamily="2" charset="-122"/>
            </a:endParaRPr>
          </a:p>
        </p:txBody>
      </p:sp>
      <p:grpSp>
        <p:nvGrpSpPr>
          <p:cNvPr id="49165" name="Group 33"/>
          <p:cNvGrpSpPr/>
          <p:nvPr/>
        </p:nvGrpSpPr>
        <p:grpSpPr bwMode="auto">
          <a:xfrm>
            <a:off x="3608388" y="2957513"/>
            <a:ext cx="1660525" cy="1612900"/>
            <a:chOff x="2457" y="2000"/>
            <a:chExt cx="901" cy="888"/>
          </a:xfrm>
        </p:grpSpPr>
        <p:pic>
          <p:nvPicPr>
            <p:cNvPr id="49168" name="Picture 34" descr="circuler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2457" y="2000"/>
              <a:ext cx="901"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Oval 35"/>
            <p:cNvSpPr>
              <a:spLocks noChangeArrowheads="1"/>
            </p:cNvSpPr>
            <p:nvPr/>
          </p:nvSpPr>
          <p:spPr bwMode="gray">
            <a:xfrm>
              <a:off x="2457" y="2000"/>
              <a:ext cx="895" cy="888"/>
            </a:xfrm>
            <a:prstGeom prst="ellipse">
              <a:avLst/>
            </a:prstGeom>
            <a:gradFill rotWithShape="1">
              <a:gsLst>
                <a:gs pos="0">
                  <a:srgbClr val="FFFF99">
                    <a:gamma/>
                    <a:shade val="26275"/>
                    <a:invGamma/>
                    <a:alpha val="89999"/>
                  </a:srgbClr>
                </a:gs>
                <a:gs pos="50000">
                  <a:srgbClr val="FFFF99">
                    <a:alpha val="45000"/>
                  </a:srgbClr>
                </a:gs>
                <a:gs pos="100000">
                  <a:srgbClr val="FFFF99">
                    <a:gamma/>
                    <a:shade val="26275"/>
                    <a:invGamma/>
                    <a:alpha val="89999"/>
                  </a:srgbClr>
                </a:gs>
              </a:gsLst>
              <a:lin ang="5400000" scaled="1"/>
            </a:gradFill>
            <a:ln w="57150" algn="ctr">
              <a:solidFill>
                <a:srgbClr val="F8F8F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9172" name="Freeform 36"/>
            <p:cNvSpPr/>
            <p:nvPr/>
          </p:nvSpPr>
          <p:spPr bwMode="gray">
            <a:xfrm>
              <a:off x="2550" y="2018"/>
              <a:ext cx="703" cy="308"/>
            </a:xfrm>
            <a:custGeom>
              <a:avLst/>
              <a:gdLst>
                <a:gd name="T0" fmla="*/ 1 w 1321"/>
                <a:gd name="T1" fmla="*/ 0 h 712"/>
                <a:gd name="T2" fmla="*/ 1 w 1321"/>
                <a:gd name="T3" fmla="*/ 0 h 712"/>
                <a:gd name="T4" fmla="*/ 1 w 1321"/>
                <a:gd name="T5" fmla="*/ 0 h 712"/>
                <a:gd name="T6" fmla="*/ 1 w 1321"/>
                <a:gd name="T7" fmla="*/ 0 h 712"/>
                <a:gd name="T8" fmla="*/ 1 w 1321"/>
                <a:gd name="T9" fmla="*/ 0 h 712"/>
                <a:gd name="T10" fmla="*/ 1 w 1321"/>
                <a:gd name="T11" fmla="*/ 0 h 712"/>
                <a:gd name="T12" fmla="*/ 1 w 1321"/>
                <a:gd name="T13" fmla="*/ 0 h 712"/>
                <a:gd name="T14" fmla="*/ 1 w 1321"/>
                <a:gd name="T15" fmla="*/ 0 h 712"/>
                <a:gd name="T16" fmla="*/ 1 w 1321"/>
                <a:gd name="T17" fmla="*/ 0 h 712"/>
                <a:gd name="T18" fmla="*/ 1 w 1321"/>
                <a:gd name="T19" fmla="*/ 0 h 712"/>
                <a:gd name="T20" fmla="*/ 1 w 1321"/>
                <a:gd name="T21" fmla="*/ 0 h 712"/>
                <a:gd name="T22" fmla="*/ 1 w 1321"/>
                <a:gd name="T23" fmla="*/ 0 h 712"/>
                <a:gd name="T24" fmla="*/ 1 w 1321"/>
                <a:gd name="T25" fmla="*/ 0 h 712"/>
                <a:gd name="T26" fmla="*/ 1 w 1321"/>
                <a:gd name="T27" fmla="*/ 0 h 712"/>
                <a:gd name="T28" fmla="*/ 1 w 1321"/>
                <a:gd name="T29" fmla="*/ 0 h 712"/>
                <a:gd name="T30" fmla="*/ 1 w 1321"/>
                <a:gd name="T31" fmla="*/ 0 h 712"/>
                <a:gd name="T32" fmla="*/ 1 w 1321"/>
                <a:gd name="T33" fmla="*/ 0 h 712"/>
                <a:gd name="T34" fmla="*/ 1 w 1321"/>
                <a:gd name="T35" fmla="*/ 0 h 712"/>
                <a:gd name="T36" fmla="*/ 1 w 1321"/>
                <a:gd name="T37" fmla="*/ 0 h 712"/>
                <a:gd name="T38" fmla="*/ 1 w 1321"/>
                <a:gd name="T39" fmla="*/ 0 h 712"/>
                <a:gd name="T40" fmla="*/ 1 w 1321"/>
                <a:gd name="T41" fmla="*/ 0 h 712"/>
                <a:gd name="T42" fmla="*/ 1 w 1321"/>
                <a:gd name="T43" fmla="*/ 0 h 712"/>
                <a:gd name="T44" fmla="*/ 1 w 1321"/>
                <a:gd name="T45" fmla="*/ 0 h 712"/>
                <a:gd name="T46" fmla="*/ 1 w 1321"/>
                <a:gd name="T47" fmla="*/ 0 h 712"/>
                <a:gd name="T48" fmla="*/ 1 w 1321"/>
                <a:gd name="T49" fmla="*/ 0 h 712"/>
                <a:gd name="T50" fmla="*/ 1 w 1321"/>
                <a:gd name="T51" fmla="*/ 0 h 712"/>
                <a:gd name="T52" fmla="*/ 1 w 1321"/>
                <a:gd name="T53" fmla="*/ 0 h 712"/>
                <a:gd name="T54" fmla="*/ 1 w 1321"/>
                <a:gd name="T55" fmla="*/ 0 h 712"/>
                <a:gd name="T56" fmla="*/ 0 w 1321"/>
                <a:gd name="T57" fmla="*/ 0 h 712"/>
                <a:gd name="T58" fmla="*/ 0 w 1321"/>
                <a:gd name="T59" fmla="*/ 0 h 712"/>
                <a:gd name="T60" fmla="*/ 1 w 1321"/>
                <a:gd name="T61" fmla="*/ 0 h 712"/>
                <a:gd name="T62" fmla="*/ 1 w 1321"/>
                <a:gd name="T63" fmla="*/ 0 h 712"/>
                <a:gd name="T64" fmla="*/ 1 w 1321"/>
                <a:gd name="T65" fmla="*/ 0 h 712"/>
                <a:gd name="T66" fmla="*/ 1 w 1321"/>
                <a:gd name="T67" fmla="*/ 0 h 712"/>
                <a:gd name="T68" fmla="*/ 1 w 1321"/>
                <a:gd name="T69" fmla="*/ 0 h 712"/>
                <a:gd name="T70" fmla="*/ 1 w 1321"/>
                <a:gd name="T71" fmla="*/ 0 h 712"/>
                <a:gd name="T72" fmla="*/ 1 w 1321"/>
                <a:gd name="T73" fmla="*/ 0 h 712"/>
                <a:gd name="T74" fmla="*/ 1 w 1321"/>
                <a:gd name="T75" fmla="*/ 0 h 712"/>
                <a:gd name="T76" fmla="*/ 1 w 1321"/>
                <a:gd name="T77" fmla="*/ 0 h 712"/>
                <a:gd name="T78" fmla="*/ 1 w 1321"/>
                <a:gd name="T79" fmla="*/ 0 h 712"/>
                <a:gd name="T80" fmla="*/ 1 w 1321"/>
                <a:gd name="T81" fmla="*/ 0 h 712"/>
                <a:gd name="T82" fmla="*/ 1 w 1321"/>
                <a:gd name="T83" fmla="*/ 0 h 712"/>
                <a:gd name="T84" fmla="*/ 1 w 1321"/>
                <a:gd name="T85" fmla="*/ 0 h 712"/>
                <a:gd name="T86" fmla="*/ 1 w 1321"/>
                <a:gd name="T87" fmla="*/ 0 h 712"/>
                <a:gd name="T88" fmla="*/ 1 w 1321"/>
                <a:gd name="T89" fmla="*/ 0 h 712"/>
                <a:gd name="T90" fmla="*/ 1 w 1321"/>
                <a:gd name="T91" fmla="*/ 0 h 712"/>
                <a:gd name="T92" fmla="*/ 1 w 1321"/>
                <a:gd name="T93" fmla="*/ 0 h 712"/>
                <a:gd name="T94" fmla="*/ 1 w 1321"/>
                <a:gd name="T95" fmla="*/ 0 h 712"/>
                <a:gd name="T96" fmla="*/ 1 w 1321"/>
                <a:gd name="T97" fmla="*/ 0 h 712"/>
                <a:gd name="T98" fmla="*/ 1 w 1321"/>
                <a:gd name="T99" fmla="*/ 0 h 712"/>
                <a:gd name="T100" fmla="*/ 1 w 1321"/>
                <a:gd name="T101" fmla="*/ 0 h 712"/>
                <a:gd name="T102" fmla="*/ 1 w 1321"/>
                <a:gd name="T103" fmla="*/ 0 h 712"/>
                <a:gd name="T104" fmla="*/ 1 w 1321"/>
                <a:gd name="T105" fmla="*/ 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E2E1B7"/>
                </a:gs>
              </a:gsLst>
              <a:lin ang="5400000" scaled="1"/>
            </a:gradFill>
            <a:ln>
              <a:noFill/>
            </a:ln>
            <a:extLst>
              <a:ext uri="{91240B29-F687-4F45-9708-019B960494DF}">
                <a14:hiddenLine xmlns:a14="http://schemas.microsoft.com/office/drawing/2010/main" w="0">
                  <a:solidFill>
                    <a:srgbClr val="BBF6EE"/>
                  </a:solidFill>
                  <a:prstDash val="solid"/>
                  <a:round/>
                </a14:hiddenLine>
              </a:ext>
            </a:extLst>
          </p:spPr>
          <p:txBody>
            <a:bodyPr/>
            <a:lstStyle/>
            <a:p>
              <a:endParaRPr lang="zh-CN" altLang="en-US"/>
            </a:p>
          </p:txBody>
        </p:sp>
        <p:grpSp>
          <p:nvGrpSpPr>
            <p:cNvPr id="49173" name="Group 37"/>
            <p:cNvGrpSpPr/>
            <p:nvPr/>
          </p:nvGrpSpPr>
          <p:grpSpPr bwMode="auto">
            <a:xfrm rot="-1297425" flipH="1" flipV="1">
              <a:off x="2525" y="2693"/>
              <a:ext cx="781" cy="188"/>
              <a:chOff x="2532" y="1051"/>
              <a:chExt cx="893" cy="246"/>
            </a:xfrm>
          </p:grpSpPr>
          <p:grpSp>
            <p:nvGrpSpPr>
              <p:cNvPr id="49174" name="Group 38"/>
              <p:cNvGrpSpPr/>
              <p:nvPr/>
            </p:nvGrpSpPr>
            <p:grpSpPr bwMode="auto">
              <a:xfrm>
                <a:off x="2532" y="1051"/>
                <a:ext cx="743" cy="185"/>
                <a:chOff x="1565" y="2568"/>
                <a:chExt cx="1118" cy="279"/>
              </a:xfrm>
            </p:grpSpPr>
            <p:sp>
              <p:nvSpPr>
                <p:cNvPr id="49180" name="AutoShape 39"/>
                <p:cNvSpPr>
                  <a:spLocks noChangeArrowheads="1"/>
                </p:cNvSpPr>
                <p:nvPr/>
              </p:nvSpPr>
              <p:spPr bwMode="gray">
                <a:xfrm rot="5263130">
                  <a:off x="1859"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sp>
              <p:nvSpPr>
                <p:cNvPr id="49181" name="AutoShape 40"/>
                <p:cNvSpPr>
                  <a:spLocks noChangeArrowheads="1"/>
                </p:cNvSpPr>
                <p:nvPr/>
              </p:nvSpPr>
              <p:spPr bwMode="gray">
                <a:xfrm rot="6078281">
                  <a:off x="1995"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sp>
              <p:nvSpPr>
                <p:cNvPr id="49182" name="AutoShape 41"/>
                <p:cNvSpPr>
                  <a:spLocks noChangeArrowheads="1"/>
                </p:cNvSpPr>
                <p:nvPr/>
              </p:nvSpPr>
              <p:spPr bwMode="gray">
                <a:xfrm rot="6373927">
                  <a:off x="2071" y="229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sp>
              <p:nvSpPr>
                <p:cNvPr id="49183" name="AutoShape 42"/>
                <p:cNvSpPr>
                  <a:spLocks noChangeArrowheads="1"/>
                </p:cNvSpPr>
                <p:nvPr/>
              </p:nvSpPr>
              <p:spPr bwMode="gray">
                <a:xfrm rot="6906312">
                  <a:off x="2161" y="232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grpSp>
          <p:grpSp>
            <p:nvGrpSpPr>
              <p:cNvPr id="49175" name="Group 43"/>
              <p:cNvGrpSpPr/>
              <p:nvPr/>
            </p:nvGrpSpPr>
            <p:grpSpPr bwMode="auto">
              <a:xfrm rot="1353540">
                <a:off x="2682" y="1111"/>
                <a:ext cx="743" cy="186"/>
                <a:chOff x="1565" y="2568"/>
                <a:chExt cx="1118" cy="279"/>
              </a:xfrm>
            </p:grpSpPr>
            <p:sp>
              <p:nvSpPr>
                <p:cNvPr id="49176" name="AutoShape 44"/>
                <p:cNvSpPr>
                  <a:spLocks noChangeArrowheads="1"/>
                </p:cNvSpPr>
                <p:nvPr/>
              </p:nvSpPr>
              <p:spPr bwMode="gray">
                <a:xfrm rot="5263130">
                  <a:off x="1859"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sp>
              <p:nvSpPr>
                <p:cNvPr id="49177" name="AutoShape 45"/>
                <p:cNvSpPr>
                  <a:spLocks noChangeArrowheads="1"/>
                </p:cNvSpPr>
                <p:nvPr/>
              </p:nvSpPr>
              <p:spPr bwMode="gray">
                <a:xfrm rot="6078281">
                  <a:off x="1995"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sp>
              <p:nvSpPr>
                <p:cNvPr id="49178" name="AutoShape 46"/>
                <p:cNvSpPr>
                  <a:spLocks noChangeArrowheads="1"/>
                </p:cNvSpPr>
                <p:nvPr/>
              </p:nvSpPr>
              <p:spPr bwMode="gray">
                <a:xfrm rot="6373927">
                  <a:off x="2071" y="229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sp>
              <p:nvSpPr>
                <p:cNvPr id="49179" name="AutoShape 47"/>
                <p:cNvSpPr>
                  <a:spLocks noChangeArrowheads="1"/>
                </p:cNvSpPr>
                <p:nvPr/>
              </p:nvSpPr>
              <p:spPr bwMode="gray">
                <a:xfrm rot="6906312">
                  <a:off x="2161" y="232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800"/>
                </a:p>
              </p:txBody>
            </p:sp>
          </p:grpSp>
        </p:grpSp>
      </p:grpSp>
      <p:sp>
        <p:nvSpPr>
          <p:cNvPr id="49166" name="Text Box 48"/>
          <p:cNvSpPr txBox="1">
            <a:spLocks noChangeArrowheads="1"/>
          </p:cNvSpPr>
          <p:nvPr/>
        </p:nvSpPr>
        <p:spPr bwMode="gray">
          <a:xfrm>
            <a:off x="3630613" y="3303588"/>
            <a:ext cx="16573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ctr" eaLnBrk="0" hangingPunct="0"/>
            <a:r>
              <a:rPr lang="zh-CN" altLang="zh-CN" sz="3600">
                <a:latin typeface="华文隶书" panose="02010800040101010101" pitchFamily="2" charset="-122"/>
                <a:ea typeface="华文隶书" panose="02010800040101010101" pitchFamily="2" charset="-122"/>
              </a:rPr>
              <a:t>敏捷</a:t>
            </a:r>
            <a:endParaRPr lang="en-US" altLang="zh-CN" sz="3600">
              <a:latin typeface="华文隶书" panose="02010800040101010101" pitchFamily="2" charset="-122"/>
              <a:ea typeface="华文隶书" panose="02010800040101010101" pitchFamily="2" charset="-122"/>
            </a:endParaRPr>
          </a:p>
          <a:p>
            <a:pPr algn="ctr" eaLnBrk="0" hangingPunct="0"/>
            <a:r>
              <a:rPr lang="zh-CN" altLang="en-US" sz="3600">
                <a:latin typeface="华文隶书" panose="02010800040101010101" pitchFamily="2" charset="-122"/>
                <a:ea typeface="华文隶书" panose="02010800040101010101" pitchFamily="2" charset="-122"/>
              </a:rPr>
              <a:t>宣言</a:t>
            </a:r>
            <a:endParaRPr lang="en-US" altLang="zh-CN" sz="3600" b="1">
              <a:solidFill>
                <a:srgbClr val="080808"/>
              </a:solidFill>
              <a:latin typeface="Arial Narrow" panose="020B0606020202030204" pitchFamily="34" charset="0"/>
              <a:ea typeface="宋体" panose="02010600030101010101" pitchFamily="2" charset="-122"/>
            </a:endParaRPr>
          </a:p>
        </p:txBody>
      </p:sp>
      <p:sp>
        <p:nvSpPr>
          <p:cNvPr id="49167" name="内容占位符 50"/>
          <p:cNvSpPr>
            <a:spLocks noGrp="1"/>
          </p:cNvSpPr>
          <p:nvPr>
            <p:ph sz="quarter" idx="1"/>
          </p:nvPr>
        </p:nvSpPr>
        <p:spPr>
          <a:xfrm>
            <a:off x="612775" y="5661248"/>
            <a:ext cx="8153400" cy="434752"/>
          </a:xfrm>
        </p:spPr>
        <p:txBody>
          <a:bodyPr/>
          <a:lstStyle/>
          <a:p>
            <a:pPr eaLnBrk="1" hangingPunct="1">
              <a:buFont typeface="Wingdings" panose="05000000000000000000" pitchFamily="2" charset="2"/>
              <a:buChar char="p"/>
            </a:pPr>
            <a:r>
              <a:rPr lang="zh-CN" altLang="en-US" sz="2400" b="1" dirty="0"/>
              <a:t>根据上述价值观声明提出的软件过程统称为敏捷过程。</a:t>
            </a:r>
            <a:endParaRPr lang="zh-CN" altLang="en-US" sz="2400" b="1" dirty="0"/>
          </a:p>
          <a:p>
            <a:pPr eaLnBrk="1" hangingPunct="1">
              <a:buFont typeface="Wingdings" panose="05000000000000000000" pitchFamily="2" charset="2"/>
              <a:buChar char="p"/>
            </a:pPr>
            <a:endParaRPr lang="zh-CN" altLang="en-US" sz="3600"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隶书" panose="02010800040101010101" pitchFamily="2" charset="-122"/>
                <a:ea typeface="华文隶书" panose="02010800040101010101" pitchFamily="2" charset="-122"/>
              </a:rPr>
              <a:t>XP(</a:t>
            </a:r>
            <a:r>
              <a:rPr lang="en-US" altLang="zh-CN" dirty="0" err="1">
                <a:latin typeface="华文隶书" panose="02010800040101010101" pitchFamily="2" charset="-122"/>
                <a:ea typeface="华文隶书" panose="02010800040101010101" pitchFamily="2" charset="-122"/>
              </a:rPr>
              <a:t>eXtreme</a:t>
            </a:r>
            <a:r>
              <a:rPr lang="en-US" altLang="zh-CN" dirty="0">
                <a:latin typeface="华文隶书" panose="02010800040101010101" pitchFamily="2" charset="-122"/>
                <a:ea typeface="华文隶书" panose="02010800040101010101" pitchFamily="2" charset="-122"/>
              </a:rPr>
              <a:t> Programming)</a:t>
            </a:r>
            <a:r>
              <a:rPr lang="zh-CN" altLang="zh-CN" dirty="0">
                <a:latin typeface="华文隶书" panose="02010800040101010101" pitchFamily="2" charset="-122"/>
                <a:ea typeface="华文隶书" panose="02010800040101010101" pitchFamily="2" charset="-122"/>
              </a:rPr>
              <a:t>极限</a:t>
            </a:r>
            <a:r>
              <a:rPr lang="zh-CN" altLang="zh-CN" dirty="0" smtClean="0">
                <a:latin typeface="华文隶书" panose="02010800040101010101" pitchFamily="2" charset="-122"/>
                <a:ea typeface="华文隶书" panose="02010800040101010101" pitchFamily="2" charset="-122"/>
              </a:rPr>
              <a:t>编程</a:t>
            </a:r>
            <a:endParaRPr lang="zh-CN" altLang="en-US" dirty="0"/>
          </a:p>
        </p:txBody>
      </p:sp>
      <p:sp>
        <p:nvSpPr>
          <p:cNvPr id="3" name="内容占位符 2"/>
          <p:cNvSpPr>
            <a:spLocks noGrp="1"/>
          </p:cNvSpPr>
          <p:nvPr>
            <p:ph sz="quarter" idx="1"/>
          </p:nvPr>
        </p:nvSpPr>
        <p:spPr/>
        <p:txBody>
          <a:bodyPr/>
          <a:lstStyle/>
          <a:p>
            <a:pPr eaLnBrk="1" hangingPunct="1"/>
            <a:r>
              <a:rPr lang="zh-CN" altLang="en-US" b="1" dirty="0">
                <a:latin typeface="Times New Roman" panose="02020603050405020304" pitchFamily="18" charset="0"/>
              </a:rPr>
              <a:t>敏捷过程中最富盛名的一个</a:t>
            </a:r>
            <a:endParaRPr lang="zh-CN" altLang="en-US" b="1" dirty="0">
              <a:latin typeface="Times New Roman" panose="02020603050405020304" pitchFamily="18" charset="0"/>
            </a:endParaRPr>
          </a:p>
          <a:p>
            <a:pPr eaLnBrk="1" hangingPunct="1"/>
            <a:r>
              <a:rPr lang="zh-CN" altLang="en-US" b="1" dirty="0">
                <a:latin typeface="Times New Roman" panose="02020603050405020304" pitchFamily="18" charset="0"/>
              </a:rPr>
              <a:t>广泛适用于需求模糊且经常改变的场合</a:t>
            </a:r>
            <a:endParaRPr lang="zh-CN" altLang="en-US" b="1" dirty="0">
              <a:latin typeface="Times New Roman" panose="02020603050405020304" pitchFamily="18" charset="0"/>
            </a:endParaRPr>
          </a:p>
          <a:p>
            <a:pPr eaLnBrk="1" hangingPunct="1"/>
            <a:r>
              <a:rPr lang="zh-CN" altLang="en-US" b="1" dirty="0">
                <a:latin typeface="Times New Roman" panose="02020603050405020304" pitchFamily="18" charset="0"/>
              </a:rPr>
              <a:t>使得敏捷过程能够较好地适应商业竞争环境下对小型项目提出的有限资源和有限开发时间的约束</a:t>
            </a:r>
            <a:endParaRPr lang="zh-CN" altLang="en-US" b="1" dirty="0">
              <a:latin typeface="Times New Roman" panose="02020603050405020304" pitchFamily="18" charset="0"/>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323850" y="188913"/>
            <a:ext cx="8153400" cy="990600"/>
          </a:xfrm>
        </p:spPr>
        <p:txBody>
          <a:bodyPr anchor="t"/>
          <a:lstStyle/>
          <a:p>
            <a:pPr eaLnBrk="1" hangingPunct="1"/>
            <a:r>
              <a:rPr lang="zh-CN" altLang="zh-CN" smtClean="0">
                <a:latin typeface="华文隶书" panose="02010800040101010101" pitchFamily="2" charset="-122"/>
                <a:ea typeface="华文隶书" panose="02010800040101010101" pitchFamily="2" charset="-122"/>
              </a:rPr>
              <a:t>极限编程</a:t>
            </a:r>
            <a:r>
              <a:rPr lang="zh-CN" altLang="en-US" smtClean="0">
                <a:latin typeface="华文隶书" panose="02010800040101010101" pitchFamily="2" charset="-122"/>
                <a:ea typeface="华文隶书" panose="02010800040101010101" pitchFamily="2" charset="-122"/>
              </a:rPr>
              <a:t>方法的实施原则</a:t>
            </a:r>
            <a:endParaRPr lang="zh-CN" altLang="en-US" smtClean="0">
              <a:latin typeface="华文隶书" panose="02010800040101010101" pitchFamily="2" charset="-122"/>
              <a:ea typeface="华文隶书" panose="02010800040101010101" pitchFamily="2" charset="-122"/>
            </a:endParaRPr>
          </a:p>
        </p:txBody>
      </p:sp>
      <p:sp>
        <p:nvSpPr>
          <p:cNvPr id="54275" name="页脚占位符 3"/>
          <p:cNvSpPr>
            <a:spLocks noGrp="1"/>
          </p:cNvSpPr>
          <p:nvPr>
            <p:ph type="ftr" sz="quarter" idx="11"/>
          </p:nvPr>
        </p:nvSpPr>
        <p:spPr bwMode="auto">
          <a:xfrm>
            <a:off x="1979613" y="6092825"/>
            <a:ext cx="54213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lstStyle>
            <a:lvl1pPr>
              <a:defRPr sz="2900">
                <a:solidFill>
                  <a:schemeClr val="tx1"/>
                </a:solidFill>
                <a:latin typeface="Tw Cen MT" panose="020B0602020104020603" pitchFamily="34" charset="0"/>
                <a:ea typeface="华文仿宋" panose="02010600040101010101" pitchFamily="2" charset="-122"/>
              </a:defRPr>
            </a:lvl1pPr>
            <a:lvl2pPr marL="742950" indent="-285750">
              <a:defRPr sz="2600">
                <a:solidFill>
                  <a:schemeClr val="tx1"/>
                </a:solidFill>
                <a:latin typeface="Tw Cen MT" panose="020B0602020104020603" pitchFamily="34" charset="0"/>
                <a:ea typeface="华文仿宋" panose="02010600040101010101" pitchFamily="2" charset="-122"/>
              </a:defRPr>
            </a:lvl2pPr>
            <a:lvl3pPr marL="1143000">
              <a:defRPr sz="2300">
                <a:solidFill>
                  <a:schemeClr val="tx1"/>
                </a:solidFill>
                <a:latin typeface="Tw Cen MT" panose="020B0602020104020603" pitchFamily="34" charset="0"/>
                <a:ea typeface="华文仿宋" panose="02010600040101010101" pitchFamily="2" charset="-122"/>
              </a:defRPr>
            </a:lvl3pPr>
            <a:lvl4pPr marL="1600200">
              <a:defRPr sz="2000">
                <a:solidFill>
                  <a:schemeClr val="tx1"/>
                </a:solidFill>
                <a:latin typeface="Tw Cen MT" panose="020B0602020104020603" pitchFamily="34" charset="0"/>
                <a:ea typeface="华文仿宋" panose="02010600040101010101" pitchFamily="2" charset="-122"/>
              </a:defRPr>
            </a:lvl4pPr>
            <a:lvl5pPr marL="2057400">
              <a:defRPr sz="2000">
                <a:solidFill>
                  <a:schemeClr val="tx1"/>
                </a:solidFill>
                <a:latin typeface="Tw Cen MT" panose="020B0602020104020603" pitchFamily="34" charset="0"/>
                <a:ea typeface="华文仿宋" panose="02010600040101010101" pitchFamily="2" charset="-122"/>
              </a:defRPr>
            </a:lvl5pPr>
            <a:lvl6pPr marL="2514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6pPr>
            <a:lvl7pPr marL="29718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7pPr>
            <a:lvl8pPr marL="34290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8pPr>
            <a:lvl9pPr marL="3886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华文仿宋" panose="02010600040101010101" pitchFamily="2" charset="-122"/>
              </a:defRPr>
            </a:lvl9pPr>
          </a:lstStyle>
          <a:p>
            <a:pPr algn="ctr"/>
            <a:r>
              <a:rPr kumimoji="1" lang="en-US" altLang="zh-CN" sz="1400" smtClean="0">
                <a:latin typeface="Arial Narrow" panose="020B0606020202030204" pitchFamily="34" charset="0"/>
                <a:ea typeface="宋体" panose="02010600030101010101" pitchFamily="2" charset="-122"/>
              </a:rPr>
              <a:t> chapter__3</a:t>
            </a:r>
            <a:endParaRPr kumimoji="1" lang="en-US" altLang="zh-CN" sz="1400" smtClean="0">
              <a:latin typeface="Arial Narrow" panose="020B0606020202030204" pitchFamily="34" charset="0"/>
              <a:ea typeface="宋体" panose="02010600030101010101" pitchFamily="2" charset="-122"/>
            </a:endParaRPr>
          </a:p>
        </p:txBody>
      </p:sp>
      <p:sp>
        <p:nvSpPr>
          <p:cNvPr id="52228" name="灯片编号占位符 4"/>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normAutofit fontScale="85000" lnSpcReduction="20000"/>
          </a:bodyPr>
          <a:lstStyle>
            <a:lvl1pPr eaLnBrk="0" hangingPunct="0">
              <a:defRPr kumimoji="1" sz="4800">
                <a:solidFill>
                  <a:schemeClr val="tx1"/>
                </a:solidFill>
                <a:latin typeface="Arial Narrow" panose="020B0606020202030204" pitchFamily="34" charset="0"/>
                <a:ea typeface="宋体" panose="02010600030101010101" pitchFamily="2" charset="-122"/>
              </a:defRPr>
            </a:lvl1pPr>
            <a:lvl2pPr marL="742950" indent="-285750" eaLnBrk="0" hangingPunct="0">
              <a:defRPr kumimoji="1" sz="4800">
                <a:solidFill>
                  <a:schemeClr val="tx1"/>
                </a:solidFill>
                <a:latin typeface="Arial Narrow" panose="020B0606020202030204" pitchFamily="34" charset="0"/>
                <a:ea typeface="宋体" panose="02010600030101010101" pitchFamily="2" charset="-122"/>
              </a:defRPr>
            </a:lvl2pPr>
            <a:lvl3pPr marL="1143000" indent="-228600" eaLnBrk="0" hangingPunct="0">
              <a:defRPr kumimoji="1" sz="4800">
                <a:solidFill>
                  <a:schemeClr val="tx1"/>
                </a:solidFill>
                <a:latin typeface="Arial Narrow" panose="020B0606020202030204" pitchFamily="34" charset="0"/>
                <a:ea typeface="宋体" panose="02010600030101010101" pitchFamily="2" charset="-122"/>
              </a:defRPr>
            </a:lvl3pPr>
            <a:lvl4pPr marL="1600200" indent="-228600" eaLnBrk="0" hangingPunct="0">
              <a:defRPr kumimoji="1" sz="4800">
                <a:solidFill>
                  <a:schemeClr val="tx1"/>
                </a:solidFill>
                <a:latin typeface="Arial Narrow" panose="020B0606020202030204" pitchFamily="34" charset="0"/>
                <a:ea typeface="宋体" panose="02010600030101010101" pitchFamily="2" charset="-122"/>
              </a:defRPr>
            </a:lvl4pPr>
            <a:lvl5pPr marL="2057400" indent="-228600" eaLnBrk="0" hangingPunct="0">
              <a:defRPr kumimoji="1" sz="48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48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48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48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4800">
                <a:solidFill>
                  <a:schemeClr val="tx1"/>
                </a:solidFill>
                <a:latin typeface="Arial Narrow" panose="020B0606020202030204" pitchFamily="34" charset="0"/>
                <a:ea typeface="宋体" panose="02010600030101010101" pitchFamily="2" charset="-122"/>
              </a:defRPr>
            </a:lvl9pPr>
          </a:lstStyle>
          <a:p>
            <a:pPr eaLnBrk="1" hangingPunct="1">
              <a:defRPr/>
            </a:pPr>
            <a:fld id="{16938247-D217-4D3A-B101-E75B5921E070}" type="slidenum">
              <a:rPr lang="en-US" altLang="zh-CN" sz="1400" smtClean="0"/>
            </a:fld>
            <a:endParaRPr lang="en-US" altLang="zh-CN" sz="1400" smtClean="0"/>
          </a:p>
        </p:txBody>
      </p:sp>
      <p:sp>
        <p:nvSpPr>
          <p:cNvPr id="52229" name="内容占位符 2"/>
          <p:cNvSpPr>
            <a:spLocks noGrp="1"/>
          </p:cNvSpPr>
          <p:nvPr>
            <p:ph sz="quarter" idx="1"/>
          </p:nvPr>
        </p:nvSpPr>
        <p:spPr>
          <a:xfrm>
            <a:off x="468313" y="1844675"/>
            <a:ext cx="8153400" cy="1973263"/>
          </a:xfrm>
          <a:ln w="28575">
            <a:solidFill>
              <a:schemeClr val="accent1">
                <a:lumMod val="75000"/>
              </a:schemeClr>
            </a:solidFill>
          </a:ln>
        </p:spPr>
        <p:txBody>
          <a:bodyPr/>
          <a:lstStyle/>
          <a:p>
            <a:pPr eaLnBrk="1" hangingPunct="1">
              <a:buFont typeface="Wingdings" panose="05000000000000000000" pitchFamily="2" charset="2"/>
              <a:buChar char="l"/>
              <a:defRPr/>
            </a:pPr>
            <a:r>
              <a:rPr lang="zh-CN" altLang="en-US" sz="3600" dirty="0" smtClean="0"/>
              <a:t>快速反馈 </a:t>
            </a:r>
            <a:r>
              <a:rPr lang="en-US" altLang="zh-CN" sz="3600" dirty="0" smtClean="0"/>
              <a:t>(Rapid feedback) </a:t>
            </a:r>
            <a:endParaRPr lang="en-US" altLang="zh-CN" sz="3600" dirty="0" smtClean="0"/>
          </a:p>
          <a:p>
            <a:pPr eaLnBrk="1" hangingPunct="1">
              <a:buFont typeface="Wingdings" panose="05000000000000000000" pitchFamily="2" charset="2"/>
              <a:buChar char="l"/>
              <a:defRPr/>
            </a:pPr>
            <a:r>
              <a:rPr lang="zh-CN" altLang="en-US" sz="3600" dirty="0" smtClean="0"/>
              <a:t>假设简单 </a:t>
            </a:r>
            <a:r>
              <a:rPr lang="en-US" altLang="zh-CN" sz="3600" dirty="0" smtClean="0"/>
              <a:t>(Assuming simplicity) </a:t>
            </a:r>
            <a:endParaRPr lang="en-US" altLang="zh-CN" sz="3600" dirty="0" smtClean="0"/>
          </a:p>
          <a:p>
            <a:pPr eaLnBrk="1" hangingPunct="1">
              <a:buFont typeface="Wingdings" panose="05000000000000000000" pitchFamily="2" charset="2"/>
              <a:buChar char="l"/>
              <a:defRPr/>
            </a:pPr>
            <a:r>
              <a:rPr lang="zh-CN" altLang="en-US" sz="3600" dirty="0" smtClean="0"/>
              <a:t>包容变化 </a:t>
            </a:r>
            <a:r>
              <a:rPr lang="en-US" altLang="zh-CN" sz="3600" dirty="0" smtClean="0"/>
              <a:t>(Embracing change) </a:t>
            </a:r>
            <a:endParaRPr lang="en-US" altLang="zh-CN" dirty="0" smtClean="0"/>
          </a:p>
          <a:p>
            <a:pPr eaLnBrk="1" hangingPunct="1">
              <a:defRPr/>
            </a:pPr>
            <a:endParaRPr lang="zh-CN" altLang="en-US" dirty="0" smtClean="0"/>
          </a:p>
        </p:txBody>
      </p:sp>
    </p:spTree>
  </p:cSld>
  <p:clrMapOvr>
    <a:masterClrMapping/>
  </p:clrMapOvr>
  <p:transition spd="med" advTm="15630"/>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descr="tp2"/>
          <p:cNvPicPr>
            <a:picLocks noChangeAspect="1" noChangeArrowheads="1"/>
          </p:cNvPicPr>
          <p:nvPr/>
        </p:nvPicPr>
        <p:blipFill>
          <a:blip r:embed="rId1" cstate="print"/>
          <a:srcRect/>
          <a:stretch>
            <a:fillRect/>
          </a:stretch>
        </p:blipFill>
        <p:spPr bwMode="auto">
          <a:xfrm>
            <a:off x="395288" y="1052513"/>
            <a:ext cx="8280400" cy="4024312"/>
          </a:xfrm>
          <a:prstGeom prst="rect">
            <a:avLst/>
          </a:prstGeom>
          <a:noFill/>
          <a:ln w="9525">
            <a:noFill/>
            <a:miter lim="800000"/>
            <a:headEnd/>
            <a:tailEnd/>
          </a:ln>
        </p:spPr>
      </p:pic>
      <p:sp>
        <p:nvSpPr>
          <p:cNvPr id="66563" name="Rectangle 5"/>
          <p:cNvSpPr>
            <a:spLocks noChangeArrowheads="1"/>
          </p:cNvSpPr>
          <p:nvPr/>
        </p:nvSpPr>
        <p:spPr bwMode="auto">
          <a:xfrm>
            <a:off x="2627313" y="5373688"/>
            <a:ext cx="2894012" cy="396875"/>
          </a:xfrm>
          <a:prstGeom prst="rect">
            <a:avLst/>
          </a:prstGeom>
          <a:noFill/>
          <a:ln w="9525">
            <a:noFill/>
            <a:miter lim="800000"/>
          </a:ln>
        </p:spPr>
        <p:txBody>
          <a:bodyPr wrap="none" anchor="ctr">
            <a:spAutoFit/>
          </a:bodyPr>
          <a:lstStyle/>
          <a:p>
            <a:pPr eaLnBrk="0" hangingPunct="0"/>
            <a:r>
              <a:rPr lang="en-US" altLang="zh-CN" sz="2000" b="1"/>
              <a:t>XP</a:t>
            </a:r>
            <a:r>
              <a:rPr lang="zh-CN" altLang="en-US" sz="2000" b="1"/>
              <a:t>项目的整体开发过程 </a:t>
            </a:r>
            <a:endParaRPr lang="zh-CN" altLang="en-US" sz="2000" b="1"/>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4" descr="tp3"/>
          <p:cNvPicPr>
            <a:picLocks noChangeAspect="1" noChangeArrowheads="1"/>
          </p:cNvPicPr>
          <p:nvPr/>
        </p:nvPicPr>
        <p:blipFill>
          <a:blip r:embed="rId1" cstate="print"/>
          <a:srcRect/>
          <a:stretch>
            <a:fillRect/>
          </a:stretch>
        </p:blipFill>
        <p:spPr bwMode="auto">
          <a:xfrm>
            <a:off x="539750" y="549275"/>
            <a:ext cx="8064500" cy="5086350"/>
          </a:xfrm>
          <a:prstGeom prst="rect">
            <a:avLst/>
          </a:prstGeom>
          <a:noFill/>
          <a:ln w="9525">
            <a:noFill/>
            <a:miter lim="800000"/>
            <a:headEnd/>
            <a:tailEnd/>
          </a:ln>
        </p:spPr>
      </p:pic>
      <p:sp>
        <p:nvSpPr>
          <p:cNvPr id="67587" name="Rectangle 5"/>
          <p:cNvSpPr>
            <a:spLocks noChangeArrowheads="1"/>
          </p:cNvSpPr>
          <p:nvPr/>
        </p:nvSpPr>
        <p:spPr bwMode="auto">
          <a:xfrm>
            <a:off x="3059113" y="5734050"/>
            <a:ext cx="2127250" cy="396875"/>
          </a:xfrm>
          <a:prstGeom prst="rect">
            <a:avLst/>
          </a:prstGeom>
          <a:noFill/>
          <a:ln w="9525">
            <a:noFill/>
            <a:miter lim="800000"/>
          </a:ln>
        </p:spPr>
        <p:txBody>
          <a:bodyPr wrap="none" anchor="ctr">
            <a:spAutoFit/>
          </a:bodyPr>
          <a:lstStyle/>
          <a:p>
            <a:pPr eaLnBrk="0" hangingPunct="0"/>
            <a:r>
              <a:rPr lang="en-US" altLang="zh-CN" sz="2000" b="1"/>
              <a:t>XP</a:t>
            </a:r>
            <a:r>
              <a:rPr lang="zh-CN" altLang="en-US" sz="2000" b="1"/>
              <a:t>迭代开发过程 </a:t>
            </a:r>
            <a:endParaRPr lang="zh-CN" altLang="en-US" sz="2000" b="1"/>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微软</a:t>
            </a:r>
            <a:r>
              <a:rPr lang="zh-CN" altLang="en-US" dirty="0" smtClean="0">
                <a:latin typeface="华文隶书" panose="02010800040101010101" pitchFamily="2" charset="-122"/>
                <a:ea typeface="华文隶书" panose="02010800040101010101" pitchFamily="2" charset="-122"/>
              </a:rPr>
              <a:t>过程模型</a:t>
            </a:r>
            <a:endParaRPr lang="zh-CN" altLang="en-US" dirty="0">
              <a:latin typeface="华文隶书" panose="02010800040101010101" pitchFamily="2" charset="-122"/>
              <a:ea typeface="华文隶书" panose="02010800040101010101" pitchFamily="2" charset="-122"/>
            </a:endParaRPr>
          </a:p>
        </p:txBody>
      </p:sp>
      <p:sp>
        <p:nvSpPr>
          <p:cNvPr id="3" name="内容占位符 2"/>
          <p:cNvSpPr>
            <a:spLocks noGrp="1"/>
          </p:cNvSpPr>
          <p:nvPr>
            <p:ph sz="quarter" idx="1"/>
          </p:nvPr>
        </p:nvSpPr>
        <p:spPr/>
        <p:txBody>
          <a:bodyPr/>
          <a:lstStyle/>
          <a:p>
            <a:r>
              <a:rPr lang="zh-CN" altLang="en-US" b="1" dirty="0"/>
              <a:t>微软过程准则</a:t>
            </a:r>
            <a:endParaRPr lang="zh-CN" altLang="en-US" b="1" dirty="0"/>
          </a:p>
          <a:p>
            <a:r>
              <a:rPr lang="zh-CN" altLang="en-US" b="1" dirty="0"/>
              <a:t>微软软件生命周期 </a:t>
            </a:r>
            <a:endParaRPr lang="zh-CN" altLang="en-US" b="1" dirty="0"/>
          </a:p>
          <a:p>
            <a:endParaRPr lang="zh-CN" altLang="en-US" dirty="0"/>
          </a:p>
        </p:txBody>
      </p:sp>
      <p:sp>
        <p:nvSpPr>
          <p:cNvPr id="4" name="页脚占位符 3"/>
          <p:cNvSpPr>
            <a:spLocks noGrp="1"/>
          </p:cNvSpPr>
          <p:nvPr>
            <p:ph type="ftr" sz="quarter" idx="11"/>
          </p:nvPr>
        </p:nvSpPr>
        <p:spPr/>
        <p:txBody>
          <a:bodyPr/>
          <a:lstStyle/>
          <a:p>
            <a:pPr>
              <a:defRPr/>
            </a:pPr>
            <a:r>
              <a:rPr lang="en-US" altLang="zh-CN" dirty="0" smtClean="0">
                <a:solidFill>
                  <a:srgbClr val="775F55"/>
                </a:solidFill>
              </a:rPr>
              <a:t> chapter__0</a:t>
            </a:r>
            <a:endParaRPr lang="en-US" altLang="zh-CN" dirty="0">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pic>
        <p:nvPicPr>
          <p:cNvPr id="6" name="Picture 4" descr="tp4"/>
          <p:cNvPicPr>
            <a:picLocks noChangeAspect="1" noChangeArrowheads="1"/>
          </p:cNvPicPr>
          <p:nvPr/>
        </p:nvPicPr>
        <p:blipFill>
          <a:blip r:embed="rId1" cstate="print"/>
          <a:srcRect/>
          <a:stretch>
            <a:fillRect/>
          </a:stretch>
        </p:blipFill>
        <p:spPr bwMode="auto">
          <a:xfrm>
            <a:off x="2124075" y="2708275"/>
            <a:ext cx="4751388" cy="3408363"/>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隶书" panose="02010800040101010101" pitchFamily="2" charset="-122"/>
                <a:ea typeface="华文隶书" panose="02010800040101010101" pitchFamily="2" charset="-122"/>
              </a:rPr>
              <a:t>微软过程模型</a:t>
            </a:r>
            <a:endParaRPr lang="zh-CN" altLang="en-US" dirty="0"/>
          </a:p>
        </p:txBody>
      </p:sp>
      <p:sp>
        <p:nvSpPr>
          <p:cNvPr id="3" name="内容占位符 2"/>
          <p:cNvSpPr>
            <a:spLocks noGrp="1"/>
          </p:cNvSpPr>
          <p:nvPr>
            <p:ph sz="quarter" idx="1"/>
          </p:nvPr>
        </p:nvSpPr>
        <p:spPr/>
        <p:txBody>
          <a:bodyPr/>
          <a:lstStyle/>
          <a:p>
            <a:r>
              <a:rPr lang="zh-CN" altLang="en-US" b="1" dirty="0">
                <a:latin typeface="Times New Roman" panose="02020603050405020304" pitchFamily="18" charset="0"/>
              </a:rPr>
              <a:t>微软过程模型</a:t>
            </a:r>
            <a:endParaRPr lang="en-US" altLang="zh-CN" b="1" dirty="0">
              <a:latin typeface="Times New Roman" panose="02020603050405020304" pitchFamily="18" charset="0"/>
            </a:endParaRPr>
          </a:p>
          <a:p>
            <a:pPr lvl="1"/>
            <a:r>
              <a:rPr lang="zh-CN" altLang="en-US" b="1" dirty="0">
                <a:latin typeface="Times New Roman" panose="02020603050405020304" pitchFamily="18" charset="0"/>
              </a:rPr>
              <a:t>每一个生命周期发布一个递进的版本，各生命周期持续快速地迭代循环</a:t>
            </a:r>
            <a:endParaRPr lang="en-US" altLang="zh-CN" b="1" dirty="0">
              <a:latin typeface="Times New Roman" panose="02020603050405020304" pitchFamily="18" charset="0"/>
            </a:endParaRPr>
          </a:p>
          <a:p>
            <a:pPr lvl="1"/>
            <a:r>
              <a:rPr lang="zh-CN" altLang="en-US" b="1" dirty="0">
                <a:latin typeface="Times New Roman" panose="02020603050405020304" pitchFamily="18" charset="0"/>
              </a:rPr>
              <a:t>优点： 综合了</a:t>
            </a:r>
            <a:r>
              <a:rPr lang="en-US" altLang="zh-CN" b="1" dirty="0">
                <a:latin typeface="Times New Roman" panose="02020603050405020304" pitchFamily="18" charset="0"/>
              </a:rPr>
              <a:t>Rational</a:t>
            </a:r>
            <a:r>
              <a:rPr lang="zh-CN" altLang="en-US" b="1" dirty="0">
                <a:latin typeface="Times New Roman" panose="02020603050405020304" pitchFamily="18" charset="0"/>
              </a:rPr>
              <a:t>统一过程和敏捷过程的优点</a:t>
            </a:r>
            <a:endParaRPr lang="en-US" altLang="zh-CN" b="1" dirty="0">
              <a:latin typeface="Times New Roman" panose="02020603050405020304" pitchFamily="18" charset="0"/>
            </a:endParaRPr>
          </a:p>
          <a:p>
            <a:pPr lvl="1"/>
            <a:r>
              <a:rPr lang="zh-CN" altLang="en-US" b="1" dirty="0">
                <a:latin typeface="Times New Roman" panose="02020603050405020304" pitchFamily="18" charset="0"/>
              </a:rPr>
              <a:t>缺点：对方法、工具和产品等方面不够全面</a:t>
            </a:r>
            <a:endParaRPr lang="zh-CN" altLang="en-US" b="1" dirty="0">
              <a:latin typeface="Times New Roman" panose="02020603050405020304" pitchFamily="18" charset="0"/>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pic>
        <p:nvPicPr>
          <p:cNvPr id="6" name="Picture 4" descr="tp5"/>
          <p:cNvPicPr>
            <a:picLocks noChangeAspect="1" noChangeArrowheads="1"/>
          </p:cNvPicPr>
          <p:nvPr/>
        </p:nvPicPr>
        <p:blipFill>
          <a:blip r:embed="rId1" cstate="print"/>
          <a:srcRect/>
          <a:stretch>
            <a:fillRect/>
          </a:stretch>
        </p:blipFill>
        <p:spPr bwMode="auto">
          <a:xfrm>
            <a:off x="2771800" y="3965506"/>
            <a:ext cx="4375125" cy="2847869"/>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304800" y="333375"/>
            <a:ext cx="7772400" cy="1143000"/>
          </a:xfrm>
        </p:spPr>
        <p:txBody>
          <a:bodyPr anchor="t"/>
          <a:lstStyle/>
          <a:p>
            <a:pPr eaLnBrk="1" hangingPunct="1"/>
            <a:r>
              <a:rPr lang="en-US" altLang="zh-CN" b="1" dirty="0" smtClean="0">
                <a:latin typeface="黑体" panose="02010609060101010101" pitchFamily="49" charset="-122"/>
                <a:ea typeface="黑体" panose="02010609060101010101" pitchFamily="49" charset="-122"/>
              </a:rPr>
              <a:t>1.5 </a:t>
            </a:r>
            <a:r>
              <a:rPr lang="zh-CN" altLang="en-US" b="1" dirty="0" smtClean="0">
                <a:latin typeface="黑体" panose="02010609060101010101" pitchFamily="49" charset="-122"/>
                <a:ea typeface="黑体" panose="02010609060101010101" pitchFamily="49" charset="-122"/>
              </a:rPr>
              <a:t>软件工程三段论（</a:t>
            </a:r>
            <a:r>
              <a:rPr lang="en-US" altLang="zh-CN" b="1" dirty="0" smtClean="0">
                <a:latin typeface="黑体" panose="02010609060101010101" pitchFamily="49" charset="-122"/>
                <a:ea typeface="黑体" panose="02010609060101010101" pitchFamily="49" charset="-122"/>
              </a:rPr>
              <a:t>p5</a:t>
            </a:r>
            <a:r>
              <a:rPr lang="zh-CN" altLang="en-US" b="1" dirty="0" smtClean="0">
                <a:latin typeface="黑体" panose="02010609060101010101" pitchFamily="49" charset="-122"/>
                <a:ea typeface="黑体" panose="02010609060101010101" pitchFamily="49" charset="-122"/>
              </a:rPr>
              <a:t>）</a:t>
            </a:r>
            <a:endParaRPr lang="zh-CN" altLang="en-US" b="1" dirty="0" smtClean="0"/>
          </a:p>
        </p:txBody>
      </p:sp>
      <p:sp>
        <p:nvSpPr>
          <p:cNvPr id="16388" name="Line 3"/>
          <p:cNvSpPr>
            <a:spLocks noChangeShapeType="1"/>
          </p:cNvSpPr>
          <p:nvPr/>
        </p:nvSpPr>
        <p:spPr bwMode="auto">
          <a:xfrm>
            <a:off x="6632563" y="1946262"/>
            <a:ext cx="9525" cy="1588"/>
          </a:xfrm>
          <a:prstGeom prst="line">
            <a:avLst/>
          </a:prstGeom>
          <a:noFill/>
          <a:ln w="0">
            <a:solidFill>
              <a:srgbClr val="000000"/>
            </a:solidFill>
            <a:round/>
          </a:ln>
        </p:spPr>
        <p:txBody>
          <a:bodyPr/>
          <a:lstStyle/>
          <a:p>
            <a:endParaRPr lang="zh-CN" altLang="en-US"/>
          </a:p>
        </p:txBody>
      </p:sp>
      <p:sp>
        <p:nvSpPr>
          <p:cNvPr id="16389" name="Line 4"/>
          <p:cNvSpPr>
            <a:spLocks noChangeShapeType="1"/>
          </p:cNvSpPr>
          <p:nvPr/>
        </p:nvSpPr>
        <p:spPr bwMode="auto">
          <a:xfrm>
            <a:off x="6632563" y="1946262"/>
            <a:ext cx="1588" cy="9525"/>
          </a:xfrm>
          <a:prstGeom prst="line">
            <a:avLst/>
          </a:prstGeom>
          <a:noFill/>
          <a:ln w="0">
            <a:solidFill>
              <a:srgbClr val="000000"/>
            </a:solidFill>
            <a:round/>
          </a:ln>
        </p:spPr>
        <p:txBody>
          <a:bodyPr/>
          <a:lstStyle/>
          <a:p>
            <a:endParaRPr lang="zh-CN" altLang="en-US"/>
          </a:p>
        </p:txBody>
      </p:sp>
      <p:sp>
        <p:nvSpPr>
          <p:cNvPr id="16390" name="Line 5"/>
          <p:cNvSpPr>
            <a:spLocks noChangeShapeType="1"/>
          </p:cNvSpPr>
          <p:nvPr/>
        </p:nvSpPr>
        <p:spPr bwMode="auto">
          <a:xfrm>
            <a:off x="6632563" y="1946262"/>
            <a:ext cx="9525" cy="1588"/>
          </a:xfrm>
          <a:prstGeom prst="line">
            <a:avLst/>
          </a:prstGeom>
          <a:noFill/>
          <a:ln w="0">
            <a:solidFill>
              <a:srgbClr val="000000"/>
            </a:solidFill>
            <a:round/>
          </a:ln>
        </p:spPr>
        <p:txBody>
          <a:bodyPr/>
          <a:lstStyle/>
          <a:p>
            <a:endParaRPr lang="zh-CN" altLang="en-US"/>
          </a:p>
        </p:txBody>
      </p:sp>
      <p:sp>
        <p:nvSpPr>
          <p:cNvPr id="16391" name="Line 6"/>
          <p:cNvSpPr>
            <a:spLocks noChangeShapeType="1"/>
          </p:cNvSpPr>
          <p:nvPr/>
        </p:nvSpPr>
        <p:spPr bwMode="auto">
          <a:xfrm>
            <a:off x="6632563" y="1946262"/>
            <a:ext cx="1588" cy="9525"/>
          </a:xfrm>
          <a:prstGeom prst="line">
            <a:avLst/>
          </a:prstGeom>
          <a:noFill/>
          <a:ln w="0">
            <a:solidFill>
              <a:srgbClr val="000000"/>
            </a:solidFill>
            <a:round/>
          </a:ln>
        </p:spPr>
        <p:txBody>
          <a:bodyPr/>
          <a:lstStyle/>
          <a:p>
            <a:endParaRPr lang="zh-CN" altLang="en-US"/>
          </a:p>
        </p:txBody>
      </p:sp>
      <p:sp>
        <p:nvSpPr>
          <p:cNvPr id="16392" name="Rectangle 7"/>
          <p:cNvSpPr>
            <a:spLocks noChangeArrowheads="1"/>
          </p:cNvSpPr>
          <p:nvPr/>
        </p:nvSpPr>
        <p:spPr bwMode="auto">
          <a:xfrm>
            <a:off x="3983026" y="4721212"/>
            <a:ext cx="9525" cy="7938"/>
          </a:xfrm>
          <a:prstGeom prst="rect">
            <a:avLst/>
          </a:prstGeom>
          <a:solidFill>
            <a:srgbClr val="000000"/>
          </a:solidFill>
          <a:ln w="9525">
            <a:noFill/>
            <a:miter lim="800000"/>
          </a:ln>
        </p:spPr>
        <p:txBody>
          <a:bodyPr/>
          <a:lstStyle/>
          <a:p>
            <a:endParaRPr lang="zh-CN" altLang="en-US"/>
          </a:p>
        </p:txBody>
      </p:sp>
      <p:sp>
        <p:nvSpPr>
          <p:cNvPr id="16393" name="Rectangle 8"/>
          <p:cNvSpPr>
            <a:spLocks noChangeArrowheads="1"/>
          </p:cNvSpPr>
          <p:nvPr/>
        </p:nvSpPr>
        <p:spPr bwMode="auto">
          <a:xfrm>
            <a:off x="3983026" y="4721212"/>
            <a:ext cx="9525" cy="7938"/>
          </a:xfrm>
          <a:prstGeom prst="rect">
            <a:avLst/>
          </a:prstGeom>
          <a:solidFill>
            <a:srgbClr val="000000"/>
          </a:solidFill>
          <a:ln w="9525">
            <a:noFill/>
            <a:miter lim="800000"/>
          </a:ln>
        </p:spPr>
        <p:txBody>
          <a:bodyPr/>
          <a:lstStyle/>
          <a:p>
            <a:endParaRPr lang="zh-CN" altLang="en-US"/>
          </a:p>
        </p:txBody>
      </p:sp>
      <p:grpSp>
        <p:nvGrpSpPr>
          <p:cNvPr id="2" name="组合 1"/>
          <p:cNvGrpSpPr/>
          <p:nvPr/>
        </p:nvGrpSpPr>
        <p:grpSpPr>
          <a:xfrm>
            <a:off x="1387475" y="1802765"/>
            <a:ext cx="7261225" cy="3655060"/>
            <a:chOff x="780" y="1540"/>
            <a:chExt cx="12840" cy="7055"/>
          </a:xfrm>
        </p:grpSpPr>
        <p:sp>
          <p:nvSpPr>
            <p:cNvPr id="16394" name="Oval 9"/>
            <p:cNvSpPr>
              <a:spLocks noChangeArrowheads="1"/>
            </p:cNvSpPr>
            <p:nvPr/>
          </p:nvSpPr>
          <p:spPr bwMode="auto">
            <a:xfrm>
              <a:off x="4500" y="2475"/>
              <a:ext cx="5400" cy="5770"/>
            </a:xfrm>
            <a:prstGeom prst="ellipse">
              <a:avLst/>
            </a:prstGeom>
            <a:noFill/>
            <a:ln w="50800">
              <a:solidFill>
                <a:srgbClr val="000000"/>
              </a:solidFill>
              <a:round/>
            </a:ln>
            <a:effectLst/>
          </p:spPr>
          <p:txBody>
            <a:bodyPr wrap="none"/>
            <a:lstStyle/>
            <a:p>
              <a:endParaRPr lang="zh-CN" altLang="en-US"/>
            </a:p>
          </p:txBody>
        </p:sp>
        <p:sp>
          <p:nvSpPr>
            <p:cNvPr id="532490" name="AutoShape 10"/>
            <p:cNvSpPr>
              <a:spLocks noChangeArrowheads="1"/>
            </p:cNvSpPr>
            <p:nvPr/>
          </p:nvSpPr>
          <p:spPr bwMode="auto">
            <a:xfrm>
              <a:off x="5100" y="2475"/>
              <a:ext cx="4320" cy="4560"/>
            </a:xfrm>
            <a:prstGeom prst="triangle">
              <a:avLst>
                <a:gd name="adj" fmla="val 50000"/>
              </a:avLst>
            </a:prstGeom>
            <a:noFill/>
            <a:ln w="57150">
              <a:solidFill>
                <a:srgbClr val="FF00FF"/>
              </a:solidFill>
              <a:miter lim="800000"/>
              <a:headEnd type="none" w="sm" len="sm"/>
              <a:tailEnd type="none" w="med" len="lg"/>
            </a:ln>
            <a:effectLst/>
          </p:spPr>
          <p:txBody>
            <a:bodyPr wrap="none" anchor="ctr"/>
            <a:lstStyle/>
            <a:p>
              <a:endParaRPr lang="zh-CN" altLang="en-US"/>
            </a:p>
          </p:txBody>
        </p:sp>
        <p:sp>
          <p:nvSpPr>
            <p:cNvPr id="532491" name="AutoShape 11"/>
            <p:cNvSpPr>
              <a:spLocks noChangeArrowheads="1"/>
            </p:cNvSpPr>
            <p:nvPr/>
          </p:nvSpPr>
          <p:spPr bwMode="auto">
            <a:xfrm>
              <a:off x="1380" y="2595"/>
              <a:ext cx="2640" cy="960"/>
            </a:xfrm>
            <a:prstGeom prst="wedgeRectCallout">
              <a:avLst>
                <a:gd name="adj1" fmla="val 125569"/>
                <a:gd name="adj2" fmla="val 217449"/>
              </a:avLst>
            </a:prstGeom>
            <a:noFill/>
            <a:ln w="25400">
              <a:solidFill>
                <a:schemeClr val="tx1"/>
              </a:solidFill>
              <a:miter lim="800000"/>
              <a:headEnd type="none" w="sm" len="sm"/>
              <a:tailEnd type="none" w="med" len="lg"/>
            </a:ln>
            <a:effectLst/>
          </p:spPr>
          <p:txBody>
            <a:bodyPr/>
            <a:lstStyle/>
            <a:p>
              <a:pPr algn="ctr"/>
              <a:r>
                <a:rPr lang="zh-CN" altLang="en-US" dirty="0"/>
                <a:t>软件开发</a:t>
              </a:r>
              <a:endParaRPr lang="zh-CN" altLang="en-US" dirty="0"/>
            </a:p>
          </p:txBody>
        </p:sp>
        <p:sp>
          <p:nvSpPr>
            <p:cNvPr id="532492" name="AutoShape 12"/>
            <p:cNvSpPr>
              <a:spLocks noChangeArrowheads="1"/>
            </p:cNvSpPr>
            <p:nvPr/>
          </p:nvSpPr>
          <p:spPr bwMode="auto">
            <a:xfrm>
              <a:off x="10740" y="2115"/>
              <a:ext cx="2640" cy="960"/>
            </a:xfrm>
            <a:prstGeom prst="wedgeRectCallout">
              <a:avLst>
                <a:gd name="adj1" fmla="val -133523"/>
                <a:gd name="adj2" fmla="val 279949"/>
              </a:avLst>
            </a:prstGeom>
            <a:noFill/>
            <a:ln w="25400">
              <a:solidFill>
                <a:schemeClr val="tx1"/>
              </a:solidFill>
              <a:miter lim="800000"/>
              <a:headEnd type="none" w="sm" len="sm"/>
              <a:tailEnd type="none" w="med" len="lg"/>
            </a:ln>
            <a:effectLst/>
          </p:spPr>
          <p:txBody>
            <a:bodyPr/>
            <a:lstStyle/>
            <a:p>
              <a:pPr algn="ctr"/>
              <a:r>
                <a:rPr lang="zh-CN" altLang="en-US"/>
                <a:t>项目管理</a:t>
              </a:r>
              <a:endParaRPr lang="zh-CN" altLang="en-US"/>
            </a:p>
          </p:txBody>
        </p:sp>
        <p:sp>
          <p:nvSpPr>
            <p:cNvPr id="532493" name="AutoShape 13"/>
            <p:cNvSpPr>
              <a:spLocks noChangeArrowheads="1"/>
            </p:cNvSpPr>
            <p:nvPr/>
          </p:nvSpPr>
          <p:spPr bwMode="auto">
            <a:xfrm>
              <a:off x="10980" y="7635"/>
              <a:ext cx="2640" cy="960"/>
            </a:xfrm>
            <a:prstGeom prst="wedgeRectCallout">
              <a:avLst>
                <a:gd name="adj1" fmla="val -171023"/>
                <a:gd name="adj2" fmla="val -107551"/>
              </a:avLst>
            </a:prstGeom>
            <a:noFill/>
            <a:ln w="25400">
              <a:solidFill>
                <a:schemeClr val="tx1"/>
              </a:solidFill>
              <a:miter lim="800000"/>
              <a:headEnd type="none" w="sm" len="sm"/>
              <a:tailEnd type="none" w="med" len="lg"/>
            </a:ln>
            <a:effectLst/>
          </p:spPr>
          <p:txBody>
            <a:bodyPr/>
            <a:lstStyle/>
            <a:p>
              <a:pPr algn="ctr"/>
              <a:r>
                <a:rPr lang="zh-CN" altLang="en-US"/>
                <a:t>过程改进</a:t>
              </a:r>
              <a:endParaRPr lang="zh-CN" altLang="en-US"/>
            </a:p>
          </p:txBody>
        </p:sp>
        <p:sp>
          <p:nvSpPr>
            <p:cNvPr id="532494" name="AutoShape 14"/>
            <p:cNvSpPr>
              <a:spLocks noChangeArrowheads="1"/>
            </p:cNvSpPr>
            <p:nvPr/>
          </p:nvSpPr>
          <p:spPr bwMode="auto">
            <a:xfrm>
              <a:off x="780" y="1540"/>
              <a:ext cx="3720" cy="3360"/>
            </a:xfrm>
            <a:prstGeom prst="octagon">
              <a:avLst>
                <a:gd name="adj" fmla="val 29287"/>
              </a:avLst>
            </a:prstGeom>
            <a:noFill/>
            <a:ln w="25400">
              <a:solidFill>
                <a:srgbClr val="FF0000"/>
              </a:solidFill>
              <a:prstDash val="dash"/>
              <a:miter lim="800000"/>
              <a:headEnd type="none" w="sm" len="sm"/>
              <a:tailEnd type="none" w="med" len="lg"/>
            </a:ln>
            <a:effectLst/>
          </p:spPr>
          <p:txBody>
            <a:bodyPr wrap="none" anchor="ctr"/>
            <a:lstStyle/>
            <a:p>
              <a:endParaRPr lang="zh-CN" altLang="en-US"/>
            </a:p>
          </p:txBody>
        </p:sp>
      </p:grpSp>
      <p:sp>
        <p:nvSpPr>
          <p:cNvPr id="16" name="TextBox 15"/>
          <p:cNvSpPr txBox="1"/>
          <p:nvPr/>
        </p:nvSpPr>
        <p:spPr>
          <a:xfrm>
            <a:off x="0" y="5573091"/>
            <a:ext cx="4572000" cy="1198880"/>
          </a:xfrm>
          <a:prstGeom prst="rect">
            <a:avLst/>
          </a:prstGeom>
          <a:noFill/>
          <a:ln w="25400">
            <a:solidFill>
              <a:schemeClr val="accent1">
                <a:shade val="50000"/>
              </a:schemeClr>
            </a:solidFill>
          </a:ln>
        </p:spPr>
        <p:txBody>
          <a:bodyPr wrap="square" rtlCol="0">
            <a:spAutoFit/>
          </a:bodyPr>
          <a:lstStyle/>
          <a:p>
            <a:r>
              <a:rPr lang="zh-CN" altLang="en-US" sz="2400" dirty="0" smtClean="0"/>
              <a:t>软件工程由“技术”和“管理”。管理又由项目管理、过程改进组成。 </a:t>
            </a:r>
            <a:endParaRPr lang="zh-CN" altLang="en-US" sz="2400" dirty="0"/>
          </a:p>
        </p:txBody>
      </p:sp>
    </p:spTree>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12775" y="228600"/>
            <a:ext cx="8153400" cy="990600"/>
          </a:xfrm>
        </p:spPr>
        <p:txBody>
          <a:bodyPr anchor="t"/>
          <a:lstStyle/>
          <a:p>
            <a:pPr eaLnBrk="1" hangingPunct="1"/>
            <a:r>
              <a:rPr lang="zh-CN" altLang="en-US" smtClean="0">
                <a:latin typeface="华文中宋" panose="02010600040101010101" pitchFamily="2" charset="-122"/>
                <a:ea typeface="华文中宋" panose="02010600040101010101" pitchFamily="2" charset="-122"/>
              </a:rPr>
              <a:t>软件开发</a:t>
            </a:r>
            <a:endParaRPr lang="zh-CN" altLang="en-US" smtClean="0">
              <a:latin typeface="华文中宋" panose="02010600040101010101" pitchFamily="2" charset="-122"/>
              <a:ea typeface="华文中宋" panose="02010600040101010101" pitchFamily="2" charset="-122"/>
            </a:endParaRPr>
          </a:p>
        </p:txBody>
      </p:sp>
      <p:sp>
        <p:nvSpPr>
          <p:cNvPr id="17412" name="Rectangle 3"/>
          <p:cNvSpPr>
            <a:spLocks noGrp="1" noChangeArrowheads="1"/>
          </p:cNvSpPr>
          <p:nvPr>
            <p:ph type="body" idx="1"/>
          </p:nvPr>
        </p:nvSpPr>
        <p:spPr>
          <a:xfrm>
            <a:off x="179388" y="1628775"/>
            <a:ext cx="8713787" cy="2736850"/>
          </a:xfrm>
          <a:ln w="28575">
            <a:solidFill>
              <a:srgbClr val="0070C0"/>
            </a:solidFill>
          </a:ln>
        </p:spPr>
        <p:txBody>
          <a:bodyPr/>
          <a:lstStyle/>
          <a:p>
            <a:pPr eaLnBrk="1" hangingPunct="1">
              <a:buFont typeface="Monotype Sorts"/>
              <a:buNone/>
            </a:pPr>
            <a:endParaRPr lang="en-US" altLang="zh-CN" sz="3200" b="1" dirty="0" smtClean="0"/>
          </a:p>
          <a:p>
            <a:pPr eaLnBrk="1" hangingPunct="1">
              <a:buFont typeface="Monotype Sorts"/>
              <a:buNone/>
            </a:pPr>
            <a:r>
              <a:rPr lang="en-US" altLang="zh-CN" sz="3200" b="1" dirty="0" smtClean="0"/>
              <a:t>	</a:t>
            </a:r>
            <a:r>
              <a:rPr lang="zh-CN" altLang="en-US" sz="3200" b="1" dirty="0" smtClean="0"/>
              <a:t>开发过程是软件人员生产软件的过程，例如需求分析、设计、编码、测试等</a:t>
            </a:r>
            <a:r>
              <a:rPr lang="en-US" altLang="zh-CN" sz="3200" b="1" dirty="0" smtClean="0"/>
              <a:t>,</a:t>
            </a:r>
            <a:r>
              <a:rPr lang="zh-CN" altLang="en-US" sz="3200" b="1" dirty="0" smtClean="0"/>
              <a:t>相当于生产线上的生产过程。</a:t>
            </a:r>
            <a:endParaRPr lang="zh-CN" altLang="en-US" sz="3200" b="1" dirty="0" smtClean="0"/>
          </a:p>
          <a:p>
            <a:pPr eaLnBrk="1" hangingPunct="1"/>
            <a:endParaRPr lang="en-US" altLang="zh-CN" dirty="0" smtClean="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476672"/>
            <a:ext cx="5327504" cy="536104"/>
          </a:xfrm>
        </p:spPr>
        <p:txBody>
          <a:bodyPr/>
          <a:lstStyle/>
          <a:p>
            <a:r>
              <a:rPr lang="en-US" altLang="zh-CN" b="1" dirty="0">
                <a:latin typeface="黑体" panose="02010609060101010101" pitchFamily="49" charset="-122"/>
                <a:ea typeface="黑体" panose="02010609060101010101" pitchFamily="49" charset="-122"/>
              </a:rPr>
              <a:t>1.1</a:t>
            </a:r>
            <a:r>
              <a:rPr lang="zh-CN" altLang="en-US" b="1" dirty="0">
                <a:latin typeface="黑体" panose="02010609060101010101" pitchFamily="49" charset="-122"/>
                <a:ea typeface="黑体" panose="02010609060101010101" pitchFamily="49" charset="-122"/>
              </a:rPr>
              <a:t>软件危机</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p:txBody>
          <a:bodyPr/>
          <a:lstStyle/>
          <a:p>
            <a:r>
              <a:rPr lang="zh-CN" altLang="en-US" b="1" dirty="0" smtClean="0">
                <a:solidFill>
                  <a:srgbClr val="0000FF"/>
                </a:solidFill>
              </a:rPr>
              <a:t>软件危机</a:t>
            </a:r>
            <a:r>
              <a:rPr lang="en-US" altLang="zh-CN" b="1" dirty="0" smtClean="0">
                <a:solidFill>
                  <a:srgbClr val="000000"/>
                </a:solidFill>
              </a:rPr>
              <a:t>(</a:t>
            </a:r>
            <a:r>
              <a:rPr lang="zh-CN" altLang="en-US" b="1" dirty="0" smtClean="0">
                <a:solidFill>
                  <a:srgbClr val="000000"/>
                </a:solidFill>
              </a:rPr>
              <a:t>软件萧条、软件困扰</a:t>
            </a:r>
            <a:r>
              <a:rPr lang="en-US" altLang="zh-CN" b="1" dirty="0" smtClean="0">
                <a:solidFill>
                  <a:srgbClr val="000000"/>
                </a:solidFill>
              </a:rPr>
              <a:t>)</a:t>
            </a:r>
            <a:r>
              <a:rPr lang="zh-CN" altLang="en-US" b="1" dirty="0" smtClean="0">
                <a:solidFill>
                  <a:schemeClr val="tx2"/>
                </a:solidFill>
              </a:rPr>
              <a:t>：</a:t>
            </a:r>
            <a:endParaRPr lang="en-US" altLang="zh-CN" b="1" dirty="0" smtClean="0">
              <a:solidFill>
                <a:schemeClr val="tx2"/>
              </a:solidFill>
            </a:endParaRPr>
          </a:p>
          <a:p>
            <a:pPr marL="0" indent="0">
              <a:buNone/>
            </a:pPr>
            <a:r>
              <a:rPr lang="en-US" altLang="zh-CN" b="1" dirty="0">
                <a:solidFill>
                  <a:schemeClr val="tx2"/>
                </a:solidFill>
              </a:rPr>
              <a:t> </a:t>
            </a:r>
            <a:r>
              <a:rPr lang="en-US" altLang="zh-CN" b="1" dirty="0" smtClean="0">
                <a:solidFill>
                  <a:schemeClr val="tx2"/>
                </a:solidFill>
              </a:rPr>
              <a:t>    </a:t>
            </a:r>
            <a:r>
              <a:rPr lang="zh-CN" altLang="en-US" b="1" dirty="0" smtClean="0"/>
              <a:t>是指在计算机软件的开发和维护过程中所遇到的</a:t>
            </a:r>
            <a:r>
              <a:rPr lang="zh-CN" altLang="en-US" b="1" dirty="0" smtClean="0">
                <a:solidFill>
                  <a:srgbClr val="0000FF"/>
                </a:solidFill>
              </a:rPr>
              <a:t>一系列严重问题</a:t>
            </a:r>
            <a:r>
              <a:rPr lang="zh-CN" altLang="en-US" b="1" dirty="0" smtClean="0"/>
              <a:t>。</a:t>
            </a:r>
            <a:endParaRPr lang="en-US" altLang="zh-CN" b="1" dirty="0" smtClean="0"/>
          </a:p>
          <a:p>
            <a:r>
              <a:rPr lang="zh-CN" altLang="en-US" b="1" dirty="0" smtClean="0"/>
              <a:t>包含两方面内容：</a:t>
            </a:r>
            <a:endParaRPr lang="en-US" altLang="zh-CN" b="1" dirty="0" smtClean="0"/>
          </a:p>
          <a:p>
            <a:pPr lvl="1"/>
            <a:r>
              <a:rPr lang="zh-CN" altLang="en-US" b="1" dirty="0" smtClean="0"/>
              <a:t>如何开发软件？以满足不断增长、日趋复杂的需求。</a:t>
            </a:r>
            <a:endParaRPr lang="en-US" altLang="zh-CN" b="1" dirty="0" smtClean="0"/>
          </a:p>
          <a:p>
            <a:pPr lvl="1"/>
            <a:r>
              <a:rPr lang="zh-CN" altLang="en-US" b="1" dirty="0" smtClean="0"/>
              <a:t>如何维护数量不断膨胀的软件产品？</a:t>
            </a:r>
            <a:endParaRPr lang="en-US" altLang="zh-CN" b="1" dirty="0"/>
          </a:p>
          <a:p>
            <a:pPr lvl="1"/>
            <a:endParaRPr lang="en-US" altLang="zh-CN" b="1" dirty="0" smtClean="0"/>
          </a:p>
          <a:p>
            <a:pPr marL="0" indent="0">
              <a:buNone/>
            </a:pPr>
            <a:r>
              <a:rPr lang="zh-CN" altLang="en-US" b="1" dirty="0" smtClean="0"/>
              <a:t>   几乎所有软件都不同程度地存在这些问题。</a:t>
            </a:r>
            <a:endParaRPr lang="zh-CN" altLang="en-US" b="1" dirty="0" smtClean="0"/>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612775" y="228600"/>
            <a:ext cx="8153400" cy="990600"/>
          </a:xfrm>
        </p:spPr>
        <p:txBody>
          <a:bodyPr/>
          <a:lstStyle/>
          <a:p>
            <a:r>
              <a:rPr lang="zh-CN" altLang="en-US" smtClean="0"/>
              <a:t>软件项目开发路线图</a:t>
            </a:r>
            <a:endParaRPr lang="zh-CN" altLang="en-US" smtClean="0"/>
          </a:p>
        </p:txBody>
      </p:sp>
      <p:graphicFrame>
        <p:nvGraphicFramePr>
          <p:cNvPr id="4" name="内容占位符 3"/>
          <p:cNvGraphicFramePr>
            <a:graphicFrameLocks noGrp="1"/>
          </p:cNvGraphicFramePr>
          <p:nvPr>
            <p:ph idx="1"/>
          </p:nvPr>
        </p:nvGraphicFramePr>
        <p:xfrm>
          <a:off x="0" y="1628800"/>
          <a:ext cx="9144000" cy="46577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grpId="0" nodeType="clickEffect">
                                  <p:stCondLst>
                                    <p:cond delay="0"/>
                                  </p:stCondLst>
                                  <p:childTnLst>
                                    <p:animClr clrSpc="rgb" dir="cw">
                                      <p:cBhvr>
                                        <p:cTn id="6" dur="2000" fill="hold"/>
                                        <p:tgtEl>
                                          <p:spTgt spid="4">
                                            <p:graphicEl>
                                              <a:dgm id="{A6F3801B-D3BB-49E2-8456-6D750A188B2A}"/>
                                            </p:graphicEl>
                                          </p:spTgt>
                                        </p:tgtEl>
                                        <p:attrNameLst>
                                          <p:attrName>stroke.color</p:attrName>
                                        </p:attrNameLst>
                                      </p:cBhvr>
                                      <p:to>
                                        <a:schemeClr val="accent2"/>
                                      </p:to>
                                    </p:animClr>
                                    <p:set>
                                      <p:cBhvr>
                                        <p:cTn id="7" dur="2000" fill="hold"/>
                                        <p:tgtEl>
                                          <p:spTgt spid="4">
                                            <p:graphicEl>
                                              <a:dgm id="{A6F3801B-D3BB-49E2-8456-6D750A188B2A}"/>
                                            </p:graphicEl>
                                          </p:spTgt>
                                        </p:tgtEl>
                                        <p:attrNameLst>
                                          <p:attrName>stroke.on</p:attrName>
                                        </p:attrNameLst>
                                      </p:cBhvr>
                                      <p:to>
                                        <p:strVal val="true"/>
                                      </p:to>
                                    </p:set>
                                  </p:childTnLst>
                                </p:cTn>
                              </p:par>
                              <p:par>
                                <p:cTn id="8" presetID="7" presetClass="emph" presetSubtype="2" fill="hold" grpId="0" nodeType="withEffect">
                                  <p:stCondLst>
                                    <p:cond delay="0"/>
                                  </p:stCondLst>
                                  <p:childTnLst>
                                    <p:animClr clrSpc="rgb" dir="cw">
                                      <p:cBhvr>
                                        <p:cTn id="9" dur="2000" fill="hold"/>
                                        <p:tgtEl>
                                          <p:spTgt spid="4">
                                            <p:graphicEl>
                                              <a:dgm id="{87C3A3CE-F36F-4DF7-9BA6-448D9B997847}"/>
                                            </p:graphicEl>
                                          </p:spTgt>
                                        </p:tgtEl>
                                        <p:attrNameLst>
                                          <p:attrName>stroke.color</p:attrName>
                                        </p:attrNameLst>
                                      </p:cBhvr>
                                      <p:to>
                                        <a:schemeClr val="accent2"/>
                                      </p:to>
                                    </p:animClr>
                                    <p:set>
                                      <p:cBhvr>
                                        <p:cTn id="10" dur="2000" fill="hold"/>
                                        <p:tgtEl>
                                          <p:spTgt spid="4">
                                            <p:graphicEl>
                                              <a:dgm id="{87C3A3CE-F36F-4DF7-9BA6-448D9B997847}"/>
                                            </p:graphicEl>
                                          </p:spTgt>
                                        </p:tgtEl>
                                        <p:attrNameLst>
                                          <p:attrName>stroke.on</p:attrName>
                                        </p:attrNameLst>
                                      </p:cBhvr>
                                      <p:to>
                                        <p:strVal val="true"/>
                                      </p:to>
                                    </p:set>
                                  </p:childTnLst>
                                </p:cTn>
                              </p:par>
                              <p:par>
                                <p:cTn id="11" presetID="7" presetClass="emph" presetSubtype="2" fill="hold" grpId="0" nodeType="withEffect">
                                  <p:stCondLst>
                                    <p:cond delay="0"/>
                                  </p:stCondLst>
                                  <p:childTnLst>
                                    <p:animClr clrSpc="rgb" dir="cw">
                                      <p:cBhvr>
                                        <p:cTn id="12" dur="2000" fill="hold"/>
                                        <p:tgtEl>
                                          <p:spTgt spid="4">
                                            <p:graphicEl>
                                              <a:dgm id="{EC07833E-4276-4AB5-8CE9-8A7EB0113599}"/>
                                            </p:graphicEl>
                                          </p:spTgt>
                                        </p:tgtEl>
                                        <p:attrNameLst>
                                          <p:attrName>stroke.color</p:attrName>
                                        </p:attrNameLst>
                                      </p:cBhvr>
                                      <p:to>
                                        <a:schemeClr val="accent2"/>
                                      </p:to>
                                    </p:animClr>
                                    <p:set>
                                      <p:cBhvr>
                                        <p:cTn id="13" dur="2000" fill="hold"/>
                                        <p:tgtEl>
                                          <p:spTgt spid="4">
                                            <p:graphicEl>
                                              <a:dgm id="{EC07833E-4276-4AB5-8CE9-8A7EB0113599}"/>
                                            </p:graphicEl>
                                          </p:spTgt>
                                        </p:tgtEl>
                                        <p:attrNameLst>
                                          <p:attrName>stroke.on</p:attrName>
                                        </p:attrNameLst>
                                      </p:cBhvr>
                                      <p:to>
                                        <p:strVal val="true"/>
                                      </p:to>
                                    </p:set>
                                  </p:childTnLst>
                                </p:cTn>
                              </p:par>
                              <p:par>
                                <p:cTn id="14" presetID="7" presetClass="emph" presetSubtype="2" fill="hold" grpId="0" nodeType="withEffect">
                                  <p:stCondLst>
                                    <p:cond delay="0"/>
                                  </p:stCondLst>
                                  <p:childTnLst>
                                    <p:animClr clrSpc="rgb" dir="cw">
                                      <p:cBhvr>
                                        <p:cTn id="15" dur="2000" fill="hold"/>
                                        <p:tgtEl>
                                          <p:spTgt spid="4">
                                            <p:graphicEl>
                                              <a:dgm id="{4C2F6B28-330A-4BE1-81DE-899E2C793E04}"/>
                                            </p:graphicEl>
                                          </p:spTgt>
                                        </p:tgtEl>
                                        <p:attrNameLst>
                                          <p:attrName>stroke.color</p:attrName>
                                        </p:attrNameLst>
                                      </p:cBhvr>
                                      <p:to>
                                        <a:schemeClr val="accent2"/>
                                      </p:to>
                                    </p:animClr>
                                    <p:set>
                                      <p:cBhvr>
                                        <p:cTn id="16" dur="2000" fill="hold"/>
                                        <p:tgtEl>
                                          <p:spTgt spid="4">
                                            <p:graphicEl>
                                              <a:dgm id="{4C2F6B28-330A-4BE1-81DE-899E2C793E04}"/>
                                            </p:graphicEl>
                                          </p:spTgt>
                                        </p:tgtEl>
                                        <p:attrNameLst>
                                          <p:attrName>stroke.on</p:attrName>
                                        </p:attrNameLst>
                                      </p:cBhvr>
                                      <p:to>
                                        <p:strVal val="true"/>
                                      </p:to>
                                    </p:set>
                                  </p:childTnLst>
                                </p:cTn>
                              </p:par>
                              <p:par>
                                <p:cTn id="17" presetID="7" presetClass="emph" presetSubtype="2" fill="hold" grpId="0" nodeType="withEffect">
                                  <p:stCondLst>
                                    <p:cond delay="0"/>
                                  </p:stCondLst>
                                  <p:childTnLst>
                                    <p:animClr clrSpc="rgb" dir="cw">
                                      <p:cBhvr>
                                        <p:cTn id="18" dur="2000" fill="hold"/>
                                        <p:tgtEl>
                                          <p:spTgt spid="4">
                                            <p:graphicEl>
                                              <a:dgm id="{2296B69A-34C3-4534-981C-0968F4050A70}"/>
                                            </p:graphicEl>
                                          </p:spTgt>
                                        </p:tgtEl>
                                        <p:attrNameLst>
                                          <p:attrName>stroke.color</p:attrName>
                                        </p:attrNameLst>
                                      </p:cBhvr>
                                      <p:to>
                                        <a:schemeClr val="accent2"/>
                                      </p:to>
                                    </p:animClr>
                                    <p:set>
                                      <p:cBhvr>
                                        <p:cTn id="19" dur="2000" fill="hold"/>
                                        <p:tgtEl>
                                          <p:spTgt spid="4">
                                            <p:graphicEl>
                                              <a:dgm id="{2296B69A-34C3-4534-981C-0968F4050A70}"/>
                                            </p:graphicEl>
                                          </p:spTgt>
                                        </p:tgtEl>
                                        <p:attrNameLst>
                                          <p:attrName>stroke.on</p:attrName>
                                        </p:attrNameLst>
                                      </p:cBhvr>
                                      <p:to>
                                        <p:strVal val="true"/>
                                      </p:to>
                                    </p:set>
                                  </p:childTnLst>
                                </p:cTn>
                              </p:par>
                              <p:par>
                                <p:cTn id="20" presetID="7" presetClass="emph" presetSubtype="2" fill="hold" grpId="0" nodeType="withEffect">
                                  <p:stCondLst>
                                    <p:cond delay="0"/>
                                  </p:stCondLst>
                                  <p:childTnLst>
                                    <p:animClr clrSpc="rgb" dir="cw">
                                      <p:cBhvr>
                                        <p:cTn id="21" dur="2000" fill="hold"/>
                                        <p:tgtEl>
                                          <p:spTgt spid="4">
                                            <p:graphicEl>
                                              <a:dgm id="{FB565702-C180-4C91-A2F0-E97F57C1E5C2}"/>
                                            </p:graphicEl>
                                          </p:spTgt>
                                        </p:tgtEl>
                                        <p:attrNameLst>
                                          <p:attrName>stroke.color</p:attrName>
                                        </p:attrNameLst>
                                      </p:cBhvr>
                                      <p:to>
                                        <a:schemeClr val="accent2"/>
                                      </p:to>
                                    </p:animClr>
                                    <p:set>
                                      <p:cBhvr>
                                        <p:cTn id="22" dur="2000" fill="hold"/>
                                        <p:tgtEl>
                                          <p:spTgt spid="4">
                                            <p:graphicEl>
                                              <a:dgm id="{FB565702-C180-4C91-A2F0-E97F57C1E5C2}"/>
                                            </p:graphicEl>
                                          </p:spTgt>
                                        </p:tgtEl>
                                        <p:attrNameLst>
                                          <p:attrName>stroke.on</p:attrName>
                                        </p:attrNameLst>
                                      </p:cBhvr>
                                      <p:to>
                                        <p:strVal val="true"/>
                                      </p:to>
                                    </p:set>
                                  </p:childTnLst>
                                </p:cTn>
                              </p:par>
                              <p:par>
                                <p:cTn id="23" presetID="7" presetClass="emph" presetSubtype="2" fill="hold" grpId="0" nodeType="withEffect">
                                  <p:stCondLst>
                                    <p:cond delay="0"/>
                                  </p:stCondLst>
                                  <p:childTnLst>
                                    <p:animClr clrSpc="rgb" dir="cw">
                                      <p:cBhvr>
                                        <p:cTn id="24" dur="2000" fill="hold"/>
                                        <p:tgtEl>
                                          <p:spTgt spid="4">
                                            <p:graphicEl>
                                              <a:dgm id="{41EB2D36-20DF-4AB1-A564-ACAD1ABAEE89}"/>
                                            </p:graphicEl>
                                          </p:spTgt>
                                        </p:tgtEl>
                                        <p:attrNameLst>
                                          <p:attrName>stroke.color</p:attrName>
                                        </p:attrNameLst>
                                      </p:cBhvr>
                                      <p:to>
                                        <a:schemeClr val="accent2"/>
                                      </p:to>
                                    </p:animClr>
                                    <p:set>
                                      <p:cBhvr>
                                        <p:cTn id="25" dur="2000" fill="hold"/>
                                        <p:tgtEl>
                                          <p:spTgt spid="4">
                                            <p:graphicEl>
                                              <a:dgm id="{41EB2D36-20DF-4AB1-A564-ACAD1ABAEE89}"/>
                                            </p:graphicEl>
                                          </p:spTgt>
                                        </p:tgtEl>
                                        <p:attrNameLst>
                                          <p:attrName>stroke.on</p:attrName>
                                        </p:attrNameLst>
                                      </p:cBhvr>
                                      <p:to>
                                        <p:strVal val="true"/>
                                      </p:to>
                                    </p:set>
                                  </p:childTnLst>
                                </p:cTn>
                              </p:par>
                              <p:par>
                                <p:cTn id="26" presetID="7" presetClass="emph" presetSubtype="2" fill="hold" grpId="0" nodeType="withEffect">
                                  <p:stCondLst>
                                    <p:cond delay="0"/>
                                  </p:stCondLst>
                                  <p:childTnLst>
                                    <p:animClr clrSpc="rgb" dir="cw">
                                      <p:cBhvr>
                                        <p:cTn id="27" dur="2000" fill="hold"/>
                                        <p:tgtEl>
                                          <p:spTgt spid="4">
                                            <p:graphicEl>
                                              <a:dgm id="{B988C51B-104C-45EB-B52A-33C84757D554}"/>
                                            </p:graphicEl>
                                          </p:spTgt>
                                        </p:tgtEl>
                                        <p:attrNameLst>
                                          <p:attrName>stroke.color</p:attrName>
                                        </p:attrNameLst>
                                      </p:cBhvr>
                                      <p:to>
                                        <a:schemeClr val="accent2"/>
                                      </p:to>
                                    </p:animClr>
                                    <p:set>
                                      <p:cBhvr>
                                        <p:cTn id="28" dur="2000" fill="hold"/>
                                        <p:tgtEl>
                                          <p:spTgt spid="4">
                                            <p:graphicEl>
                                              <a:dgm id="{B988C51B-104C-45EB-B52A-33C84757D554}"/>
                                            </p:graphicEl>
                                          </p:spTgt>
                                        </p:tgtEl>
                                        <p:attrNameLst>
                                          <p:attrName>stroke.on</p:attrName>
                                        </p:attrNameLst>
                                      </p:cBhvr>
                                      <p:to>
                                        <p:strVal val="true"/>
                                      </p:to>
                                    </p:set>
                                  </p:childTnLst>
                                </p:cTn>
                              </p:par>
                              <p:par>
                                <p:cTn id="29" presetID="7" presetClass="emph" presetSubtype="2" fill="hold" grpId="0" nodeType="withEffect">
                                  <p:stCondLst>
                                    <p:cond delay="0"/>
                                  </p:stCondLst>
                                  <p:childTnLst>
                                    <p:animClr clrSpc="rgb" dir="cw">
                                      <p:cBhvr>
                                        <p:cTn id="30" dur="2000" fill="hold"/>
                                        <p:tgtEl>
                                          <p:spTgt spid="4">
                                            <p:graphicEl>
                                              <a:dgm id="{B089A7E1-013E-4F56-A80B-337DFD953246}"/>
                                            </p:graphicEl>
                                          </p:spTgt>
                                        </p:tgtEl>
                                        <p:attrNameLst>
                                          <p:attrName>stroke.color</p:attrName>
                                        </p:attrNameLst>
                                      </p:cBhvr>
                                      <p:to>
                                        <a:schemeClr val="accent2"/>
                                      </p:to>
                                    </p:animClr>
                                    <p:set>
                                      <p:cBhvr>
                                        <p:cTn id="31" dur="2000" fill="hold"/>
                                        <p:tgtEl>
                                          <p:spTgt spid="4">
                                            <p:graphicEl>
                                              <a:dgm id="{B089A7E1-013E-4F56-A80B-337DFD953246}"/>
                                            </p:graphicEl>
                                          </p:spTgt>
                                        </p:tgtEl>
                                        <p:attrNameLst>
                                          <p:attrName>stroke.on</p:attrName>
                                        </p:attrNameLst>
                                      </p:cBhvr>
                                      <p:to>
                                        <p:strVal val="true"/>
                                      </p:to>
                                    </p:set>
                                  </p:childTnLst>
                                </p:cTn>
                              </p:par>
                              <p:par>
                                <p:cTn id="32" presetID="7" presetClass="emph" presetSubtype="2" fill="hold" grpId="0" nodeType="withEffect">
                                  <p:stCondLst>
                                    <p:cond delay="0"/>
                                  </p:stCondLst>
                                  <p:childTnLst>
                                    <p:animClr clrSpc="rgb" dir="cw">
                                      <p:cBhvr>
                                        <p:cTn id="33" dur="2000" fill="hold"/>
                                        <p:tgtEl>
                                          <p:spTgt spid="4">
                                            <p:graphicEl>
                                              <a:dgm id="{D0BBBA2E-FFC6-4CF6-A1AF-D16FCD5BF9DB}"/>
                                            </p:graphicEl>
                                          </p:spTgt>
                                        </p:tgtEl>
                                        <p:attrNameLst>
                                          <p:attrName>stroke.color</p:attrName>
                                        </p:attrNameLst>
                                      </p:cBhvr>
                                      <p:to>
                                        <a:schemeClr val="accent2"/>
                                      </p:to>
                                    </p:animClr>
                                    <p:set>
                                      <p:cBhvr>
                                        <p:cTn id="34" dur="2000" fill="hold"/>
                                        <p:tgtEl>
                                          <p:spTgt spid="4">
                                            <p:graphicEl>
                                              <a:dgm id="{D0BBBA2E-FFC6-4CF6-A1AF-D16FCD5BF9DB}"/>
                                            </p:graphicEl>
                                          </p:spTgt>
                                        </p:tgtEl>
                                        <p:attrNameLst>
                                          <p:attrName>stroke.on</p:attrName>
                                        </p:attrNameLst>
                                      </p:cBhvr>
                                      <p:to>
                                        <p:strVal val="true"/>
                                      </p:to>
                                    </p:set>
                                  </p:childTnLst>
                                </p:cTn>
                              </p:par>
                              <p:par>
                                <p:cTn id="35" presetID="7" presetClass="emph" presetSubtype="2" fill="hold" grpId="0" nodeType="withEffect">
                                  <p:stCondLst>
                                    <p:cond delay="0"/>
                                  </p:stCondLst>
                                  <p:childTnLst>
                                    <p:animClr clrSpc="rgb" dir="cw">
                                      <p:cBhvr>
                                        <p:cTn id="36" dur="2000" fill="hold"/>
                                        <p:tgtEl>
                                          <p:spTgt spid="4">
                                            <p:graphicEl>
                                              <a:dgm id="{41760762-B1E6-4F9C-AA7B-66DD3D5AE90E}"/>
                                            </p:graphicEl>
                                          </p:spTgt>
                                        </p:tgtEl>
                                        <p:attrNameLst>
                                          <p:attrName>stroke.color</p:attrName>
                                        </p:attrNameLst>
                                      </p:cBhvr>
                                      <p:to>
                                        <a:schemeClr val="accent2"/>
                                      </p:to>
                                    </p:animClr>
                                    <p:set>
                                      <p:cBhvr>
                                        <p:cTn id="37" dur="2000" fill="hold"/>
                                        <p:tgtEl>
                                          <p:spTgt spid="4">
                                            <p:graphicEl>
                                              <a:dgm id="{41760762-B1E6-4F9C-AA7B-66DD3D5AE90E}"/>
                                            </p:graphicEl>
                                          </p:spTgt>
                                        </p:tgtEl>
                                        <p:attrNameLst>
                                          <p:attrName>stroke.on</p:attrName>
                                        </p:attrNameLst>
                                      </p:cBhvr>
                                      <p:to>
                                        <p:strVal val="true"/>
                                      </p:to>
                                    </p:set>
                                  </p:childTnLst>
                                </p:cTn>
                              </p:par>
                              <p:par>
                                <p:cTn id="38" presetID="7" presetClass="emph" presetSubtype="2" fill="hold" grpId="0" nodeType="withEffect">
                                  <p:stCondLst>
                                    <p:cond delay="0"/>
                                  </p:stCondLst>
                                  <p:childTnLst>
                                    <p:animClr clrSpc="rgb" dir="cw">
                                      <p:cBhvr>
                                        <p:cTn id="39" dur="2000" fill="hold"/>
                                        <p:tgtEl>
                                          <p:spTgt spid="4">
                                            <p:graphicEl>
                                              <a:dgm id="{487E3B94-667D-40DF-9CD1-9492B3AD73A3}"/>
                                            </p:graphicEl>
                                          </p:spTgt>
                                        </p:tgtEl>
                                        <p:attrNameLst>
                                          <p:attrName>stroke.color</p:attrName>
                                        </p:attrNameLst>
                                      </p:cBhvr>
                                      <p:to>
                                        <a:schemeClr val="accent2"/>
                                      </p:to>
                                    </p:animClr>
                                    <p:set>
                                      <p:cBhvr>
                                        <p:cTn id="40" dur="2000" fill="hold"/>
                                        <p:tgtEl>
                                          <p:spTgt spid="4">
                                            <p:graphicEl>
                                              <a:dgm id="{487E3B94-667D-40DF-9CD1-9492B3AD73A3}"/>
                                            </p:graphicEl>
                                          </p:spTgt>
                                        </p:tgtEl>
                                        <p:attrNameLst>
                                          <p:attrName>stroke.on</p:attrName>
                                        </p:attrNameLst>
                                      </p:cBhvr>
                                      <p:to>
                                        <p:strVal val="true"/>
                                      </p:to>
                                    </p:set>
                                  </p:childTnLst>
                                </p:cTn>
                              </p:par>
                              <p:par>
                                <p:cTn id="41" presetID="7" presetClass="emph" presetSubtype="2" fill="hold" grpId="0" nodeType="withEffect">
                                  <p:stCondLst>
                                    <p:cond delay="0"/>
                                  </p:stCondLst>
                                  <p:childTnLst>
                                    <p:animClr clrSpc="rgb" dir="cw">
                                      <p:cBhvr>
                                        <p:cTn id="42" dur="2000" fill="hold"/>
                                        <p:tgtEl>
                                          <p:spTgt spid="4">
                                            <p:graphicEl>
                                              <a:dgm id="{8167E25D-CF1D-41A5-9F14-E135BB031D20}"/>
                                            </p:graphicEl>
                                          </p:spTgt>
                                        </p:tgtEl>
                                        <p:attrNameLst>
                                          <p:attrName>stroke.color</p:attrName>
                                        </p:attrNameLst>
                                      </p:cBhvr>
                                      <p:to>
                                        <a:schemeClr val="accent2"/>
                                      </p:to>
                                    </p:animClr>
                                    <p:set>
                                      <p:cBhvr>
                                        <p:cTn id="43" dur="2000" fill="hold"/>
                                        <p:tgtEl>
                                          <p:spTgt spid="4">
                                            <p:graphicEl>
                                              <a:dgm id="{8167E25D-CF1D-41A5-9F14-E135BB031D20}"/>
                                            </p:graphicEl>
                                          </p:spTgt>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p:bldSub>
      </p:bldGraphic>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12775" y="228600"/>
            <a:ext cx="8153400" cy="990600"/>
          </a:xfrm>
        </p:spPr>
        <p:txBody>
          <a:bodyPr anchor="t"/>
          <a:lstStyle/>
          <a:p>
            <a:pPr eaLnBrk="1" hangingPunct="1"/>
            <a:r>
              <a:rPr lang="zh-CN" altLang="en-US" smtClean="0"/>
              <a:t>软件项目管理</a:t>
            </a:r>
            <a:endParaRPr lang="zh-CN" altLang="en-US" smtClean="0"/>
          </a:p>
        </p:txBody>
      </p:sp>
      <p:sp>
        <p:nvSpPr>
          <p:cNvPr id="14341" name="Rectangle 3"/>
          <p:cNvSpPr>
            <a:spLocks noGrp="1" noChangeArrowheads="1"/>
          </p:cNvSpPr>
          <p:nvPr>
            <p:ph type="body" idx="1"/>
          </p:nvPr>
        </p:nvSpPr>
        <p:spPr>
          <a:xfrm>
            <a:off x="612775" y="1700213"/>
            <a:ext cx="8153400" cy="2881312"/>
          </a:xfrm>
          <a:solidFill>
            <a:schemeClr val="accent1">
              <a:lumMod val="60000"/>
              <a:lumOff val="40000"/>
            </a:schemeClr>
          </a:solidFill>
        </p:spPr>
        <p:txBody>
          <a:bodyPr/>
          <a:lstStyle/>
          <a:p>
            <a:pPr eaLnBrk="1" hangingPunct="1">
              <a:buFont typeface="Monotype Sorts"/>
              <a:buNone/>
            </a:pPr>
            <a:r>
              <a:rPr lang="en-US" altLang="zh-CN" sz="3200" b="1" dirty="0" smtClean="0"/>
              <a:t> </a:t>
            </a:r>
            <a:endParaRPr lang="en-US" altLang="zh-CN" sz="3200" b="1" dirty="0" smtClean="0"/>
          </a:p>
          <a:p>
            <a:pPr eaLnBrk="1" hangingPunct="1">
              <a:buFont typeface="Monotype Sorts"/>
              <a:buNone/>
            </a:pPr>
            <a:r>
              <a:rPr lang="en-US" altLang="zh-CN" sz="3200" b="1" dirty="0" smtClean="0"/>
              <a:t>  </a:t>
            </a:r>
            <a:r>
              <a:rPr lang="zh-CN" altLang="en-US" sz="3200" b="1" dirty="0" smtClean="0"/>
              <a:t>管理过程是项目管理者规划软件开发、控制软件开发的过程，相当于生产线上的管理过程，管理过程是伴随开发过程进行的过程。</a:t>
            </a:r>
            <a:r>
              <a:rPr lang="zh-CN" altLang="en-US" dirty="0" smtClean="0"/>
              <a:t> </a:t>
            </a:r>
            <a:endParaRPr lang="zh-CN" altLang="en-US" dirty="0" smtClean="0"/>
          </a:p>
        </p:txBody>
      </p:sp>
    </p:spTree>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612775" y="228600"/>
            <a:ext cx="8153400" cy="990600"/>
          </a:xfrm>
        </p:spPr>
        <p:txBody>
          <a:bodyPr anchor="t"/>
          <a:lstStyle/>
          <a:p>
            <a:pPr eaLnBrk="1" hangingPunct="1"/>
            <a:r>
              <a:rPr lang="zh-CN" altLang="en-US" smtClean="0"/>
              <a:t>软件项目管理路线图</a:t>
            </a:r>
            <a:endParaRPr lang="zh-CN" altLang="en-US" smtClean="0"/>
          </a:p>
        </p:txBody>
      </p:sp>
      <p:pic>
        <p:nvPicPr>
          <p:cNvPr id="20484" name="Picture 9" descr="1-0"/>
          <p:cNvPicPr>
            <a:picLocks noChangeAspect="1" noChangeArrowheads="1"/>
          </p:cNvPicPr>
          <p:nvPr/>
        </p:nvPicPr>
        <p:blipFill>
          <a:blip r:embed="rId1"/>
          <a:srcRect/>
          <a:stretch>
            <a:fillRect/>
          </a:stretch>
        </p:blipFill>
        <p:spPr bwMode="auto">
          <a:xfrm>
            <a:off x="209550" y="2500306"/>
            <a:ext cx="8934450" cy="1720857"/>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12775" y="228600"/>
            <a:ext cx="8153400" cy="990600"/>
          </a:xfrm>
        </p:spPr>
        <p:txBody>
          <a:bodyPr anchor="t"/>
          <a:lstStyle/>
          <a:p>
            <a:pPr eaLnBrk="1" hangingPunct="1"/>
            <a:r>
              <a:rPr lang="zh-CN" altLang="en-US" smtClean="0"/>
              <a:t>软件过程改进</a:t>
            </a:r>
            <a:endParaRPr lang="zh-CN" altLang="en-US" smtClean="0"/>
          </a:p>
        </p:txBody>
      </p:sp>
      <p:sp>
        <p:nvSpPr>
          <p:cNvPr id="16389" name="Rectangle 3"/>
          <p:cNvSpPr>
            <a:spLocks noGrp="1" noChangeArrowheads="1"/>
          </p:cNvSpPr>
          <p:nvPr>
            <p:ph type="body" idx="1"/>
          </p:nvPr>
        </p:nvSpPr>
        <p:spPr>
          <a:xfrm>
            <a:off x="684213" y="1989138"/>
            <a:ext cx="8153400" cy="3340100"/>
          </a:xfrm>
          <a:solidFill>
            <a:schemeClr val="accent1">
              <a:lumMod val="60000"/>
              <a:lumOff val="40000"/>
            </a:schemeClr>
          </a:solidFill>
        </p:spPr>
        <p:txBody>
          <a:bodyPr/>
          <a:lstStyle/>
          <a:p>
            <a:pPr eaLnBrk="1" hangingPunct="1">
              <a:buFont typeface="Monotype Sorts" charset="0"/>
              <a:buNone/>
              <a:defRPr/>
            </a:pPr>
            <a:r>
              <a:rPr lang="en-US" altLang="zh-CN" sz="3600" b="1" dirty="0" smtClean="0"/>
              <a:t>  </a:t>
            </a:r>
            <a:r>
              <a:rPr lang="zh-CN" altLang="en-US" sz="3600" b="1" dirty="0" smtClean="0"/>
              <a:t>过程改进相当于对软件开发过程和软件管理过程的“工艺流程”</a:t>
            </a:r>
            <a:r>
              <a:rPr lang="zh-CN" altLang="en-US" sz="3600" b="1" dirty="0" smtClean="0">
                <a:solidFill>
                  <a:srgbClr val="0000FF"/>
                </a:solidFill>
              </a:rPr>
              <a:t>进行管理和改进</a:t>
            </a:r>
            <a:r>
              <a:rPr lang="zh-CN" altLang="en-US" sz="3600" b="1" dirty="0" smtClean="0"/>
              <a:t>，如果没有好的工艺生产不出好的产品，它包括对开发过程和管理过程的定义和改进</a:t>
            </a:r>
            <a:r>
              <a:rPr lang="zh-CN" altLang="en-US" i="1" dirty="0" smtClean="0"/>
              <a:t>。</a:t>
            </a:r>
            <a:endParaRPr lang="zh-CN" altLang="en-US" i="1" dirty="0" smtClean="0"/>
          </a:p>
        </p:txBody>
      </p:sp>
    </p:spTree>
  </p:cSld>
  <p:clrMapOvr>
    <a:masterClrMapping/>
  </p:clrMapOvr>
  <p:transition spd="slow"/>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12775" y="228600"/>
            <a:ext cx="8153400" cy="990600"/>
          </a:xfrm>
        </p:spPr>
        <p:txBody>
          <a:bodyPr anchor="t"/>
          <a:lstStyle/>
          <a:p>
            <a:pPr eaLnBrk="1" hangingPunct="1"/>
            <a:r>
              <a:rPr lang="zh-CN" altLang="en-US" smtClean="0"/>
              <a:t>软件过程改进路线图</a:t>
            </a:r>
            <a:endParaRPr lang="zh-CN" altLang="en-US" smtClean="0"/>
          </a:p>
        </p:txBody>
      </p:sp>
      <p:grpSp>
        <p:nvGrpSpPr>
          <p:cNvPr id="2" name="Group 4"/>
          <p:cNvGrpSpPr/>
          <p:nvPr/>
        </p:nvGrpSpPr>
        <p:grpSpPr bwMode="auto">
          <a:xfrm>
            <a:off x="550863" y="3005138"/>
            <a:ext cx="7920037" cy="1709746"/>
            <a:chOff x="1570" y="4716"/>
            <a:chExt cx="10330" cy="1240"/>
          </a:xfrm>
        </p:grpSpPr>
        <p:sp>
          <p:nvSpPr>
            <p:cNvPr id="22532" name="Rectangle 5"/>
            <p:cNvSpPr>
              <a:spLocks noChangeArrowheads="1"/>
            </p:cNvSpPr>
            <p:nvPr/>
          </p:nvSpPr>
          <p:spPr bwMode="auto">
            <a:xfrm>
              <a:off x="1967" y="4716"/>
              <a:ext cx="1350" cy="868"/>
            </a:xfrm>
            <a:prstGeom prst="rect">
              <a:avLst/>
            </a:prstGeom>
            <a:solidFill>
              <a:srgbClr val="FFFFFF"/>
            </a:solidFill>
            <a:ln w="14288">
              <a:solidFill>
                <a:srgbClr val="000000"/>
              </a:solidFill>
              <a:miter lim="800000"/>
            </a:ln>
          </p:spPr>
          <p:txBody>
            <a:bodyPr/>
            <a:lstStyle/>
            <a:p>
              <a:endParaRPr lang="zh-CN" altLang="en-US"/>
            </a:p>
          </p:txBody>
        </p:sp>
        <p:sp>
          <p:nvSpPr>
            <p:cNvPr id="22533" name="Rectangle 6"/>
            <p:cNvSpPr>
              <a:spLocks noChangeArrowheads="1"/>
            </p:cNvSpPr>
            <p:nvPr/>
          </p:nvSpPr>
          <p:spPr bwMode="auto">
            <a:xfrm>
              <a:off x="2370" y="4988"/>
              <a:ext cx="720" cy="433"/>
            </a:xfrm>
            <a:prstGeom prst="rect">
              <a:avLst/>
            </a:prstGeom>
            <a:noFill/>
            <a:ln w="9525">
              <a:noFill/>
              <a:miter lim="800000"/>
            </a:ln>
          </p:spPr>
          <p:txBody>
            <a:bodyPr lIns="0" tIns="0" rIns="0" bIns="0"/>
            <a:lstStyle/>
            <a:p>
              <a:pPr algn="ctr"/>
              <a:r>
                <a:rPr lang="zh-CN" altLang="en-US" sz="2000">
                  <a:solidFill>
                    <a:srgbClr val="000000"/>
                  </a:solidFill>
                  <a:latin typeface="宋体" panose="02010600030101010101" pitchFamily="2" charset="-122"/>
                </a:rPr>
                <a:t>启动</a:t>
              </a:r>
              <a:endParaRPr lang="zh-CN" altLang="en-US" sz="4800"/>
            </a:p>
          </p:txBody>
        </p:sp>
        <p:sp>
          <p:nvSpPr>
            <p:cNvPr id="22534" name="Rectangle 7"/>
            <p:cNvSpPr>
              <a:spLocks noChangeArrowheads="1"/>
            </p:cNvSpPr>
            <p:nvPr/>
          </p:nvSpPr>
          <p:spPr bwMode="auto">
            <a:xfrm>
              <a:off x="3988" y="4716"/>
              <a:ext cx="1350" cy="868"/>
            </a:xfrm>
            <a:prstGeom prst="rect">
              <a:avLst/>
            </a:prstGeom>
            <a:solidFill>
              <a:srgbClr val="FFFFFF"/>
            </a:solidFill>
            <a:ln w="14288">
              <a:solidFill>
                <a:srgbClr val="000000"/>
              </a:solidFill>
              <a:miter lim="800000"/>
            </a:ln>
          </p:spPr>
          <p:txBody>
            <a:bodyPr/>
            <a:lstStyle/>
            <a:p>
              <a:endParaRPr lang="zh-CN" altLang="en-US"/>
            </a:p>
          </p:txBody>
        </p:sp>
        <p:sp>
          <p:nvSpPr>
            <p:cNvPr id="22535" name="Rectangle 8"/>
            <p:cNvSpPr>
              <a:spLocks noChangeArrowheads="1"/>
            </p:cNvSpPr>
            <p:nvPr/>
          </p:nvSpPr>
          <p:spPr bwMode="auto">
            <a:xfrm>
              <a:off x="4390" y="4988"/>
              <a:ext cx="720" cy="433"/>
            </a:xfrm>
            <a:prstGeom prst="rect">
              <a:avLst/>
            </a:prstGeom>
            <a:noFill/>
            <a:ln w="9525">
              <a:noFill/>
              <a:miter lim="800000"/>
            </a:ln>
          </p:spPr>
          <p:txBody>
            <a:bodyPr lIns="0" tIns="0" rIns="0" bIns="0"/>
            <a:lstStyle/>
            <a:p>
              <a:pPr algn="ctr"/>
              <a:r>
                <a:rPr lang="zh-CN" altLang="en-US" sz="2000">
                  <a:solidFill>
                    <a:srgbClr val="000000"/>
                  </a:solidFill>
                  <a:latin typeface="宋体" panose="02010600030101010101" pitchFamily="2" charset="-122"/>
                </a:rPr>
                <a:t>诊断</a:t>
              </a:r>
              <a:endParaRPr lang="zh-CN" altLang="en-US" sz="4800"/>
            </a:p>
          </p:txBody>
        </p:sp>
        <p:sp>
          <p:nvSpPr>
            <p:cNvPr id="22536" name="Rectangle 9"/>
            <p:cNvSpPr>
              <a:spLocks noChangeArrowheads="1"/>
            </p:cNvSpPr>
            <p:nvPr/>
          </p:nvSpPr>
          <p:spPr bwMode="auto">
            <a:xfrm>
              <a:off x="6010" y="4716"/>
              <a:ext cx="1350" cy="868"/>
            </a:xfrm>
            <a:prstGeom prst="rect">
              <a:avLst/>
            </a:prstGeom>
            <a:solidFill>
              <a:srgbClr val="FFFFFF"/>
            </a:solidFill>
            <a:ln w="14288">
              <a:solidFill>
                <a:srgbClr val="000000"/>
              </a:solidFill>
              <a:miter lim="800000"/>
            </a:ln>
          </p:spPr>
          <p:txBody>
            <a:bodyPr/>
            <a:lstStyle/>
            <a:p>
              <a:endParaRPr lang="zh-CN" altLang="en-US"/>
            </a:p>
          </p:txBody>
        </p:sp>
        <p:sp>
          <p:nvSpPr>
            <p:cNvPr id="22537" name="Rectangle 10"/>
            <p:cNvSpPr>
              <a:spLocks noChangeArrowheads="1"/>
            </p:cNvSpPr>
            <p:nvPr/>
          </p:nvSpPr>
          <p:spPr bwMode="auto">
            <a:xfrm>
              <a:off x="6415" y="4988"/>
              <a:ext cx="720" cy="433"/>
            </a:xfrm>
            <a:prstGeom prst="rect">
              <a:avLst/>
            </a:prstGeom>
            <a:noFill/>
            <a:ln w="9525">
              <a:noFill/>
              <a:miter lim="800000"/>
            </a:ln>
          </p:spPr>
          <p:txBody>
            <a:bodyPr lIns="0" tIns="0" rIns="0" bIns="0"/>
            <a:lstStyle/>
            <a:p>
              <a:pPr algn="ctr"/>
              <a:r>
                <a:rPr lang="zh-CN" altLang="en-US" sz="2000">
                  <a:solidFill>
                    <a:srgbClr val="000000"/>
                  </a:solidFill>
                  <a:latin typeface="宋体" panose="02010600030101010101" pitchFamily="2" charset="-122"/>
                </a:rPr>
                <a:t>建立</a:t>
              </a:r>
              <a:endParaRPr lang="zh-CN" altLang="en-US" sz="4800"/>
            </a:p>
          </p:txBody>
        </p:sp>
        <p:sp>
          <p:nvSpPr>
            <p:cNvPr id="22538" name="Rectangle 11"/>
            <p:cNvSpPr>
              <a:spLocks noChangeArrowheads="1"/>
            </p:cNvSpPr>
            <p:nvPr/>
          </p:nvSpPr>
          <p:spPr bwMode="auto">
            <a:xfrm>
              <a:off x="8070" y="4716"/>
              <a:ext cx="1350" cy="868"/>
            </a:xfrm>
            <a:prstGeom prst="rect">
              <a:avLst/>
            </a:prstGeom>
            <a:solidFill>
              <a:srgbClr val="FFFFFF"/>
            </a:solidFill>
            <a:ln w="14288">
              <a:solidFill>
                <a:srgbClr val="000000"/>
              </a:solidFill>
              <a:miter lim="800000"/>
            </a:ln>
          </p:spPr>
          <p:txBody>
            <a:bodyPr/>
            <a:lstStyle/>
            <a:p>
              <a:endParaRPr lang="zh-CN" altLang="en-US"/>
            </a:p>
          </p:txBody>
        </p:sp>
        <p:sp>
          <p:nvSpPr>
            <p:cNvPr id="22539" name="Rectangle 12"/>
            <p:cNvSpPr>
              <a:spLocks noChangeArrowheads="1"/>
            </p:cNvSpPr>
            <p:nvPr/>
          </p:nvSpPr>
          <p:spPr bwMode="auto">
            <a:xfrm>
              <a:off x="8475" y="4988"/>
              <a:ext cx="720" cy="433"/>
            </a:xfrm>
            <a:prstGeom prst="rect">
              <a:avLst/>
            </a:prstGeom>
            <a:noFill/>
            <a:ln w="9525">
              <a:noFill/>
              <a:miter lim="800000"/>
            </a:ln>
          </p:spPr>
          <p:txBody>
            <a:bodyPr lIns="0" tIns="0" rIns="0" bIns="0"/>
            <a:lstStyle/>
            <a:p>
              <a:pPr algn="ctr"/>
              <a:r>
                <a:rPr lang="zh-CN" altLang="en-US" sz="2000">
                  <a:solidFill>
                    <a:srgbClr val="000000"/>
                  </a:solidFill>
                  <a:latin typeface="宋体" panose="02010600030101010101" pitchFamily="2" charset="-122"/>
                </a:rPr>
                <a:t>实施</a:t>
              </a:r>
              <a:endParaRPr lang="zh-CN" altLang="en-US" sz="4800"/>
            </a:p>
          </p:txBody>
        </p:sp>
        <p:sp>
          <p:nvSpPr>
            <p:cNvPr id="22540" name="Rectangle 13"/>
            <p:cNvSpPr>
              <a:spLocks noChangeArrowheads="1"/>
            </p:cNvSpPr>
            <p:nvPr/>
          </p:nvSpPr>
          <p:spPr bwMode="auto">
            <a:xfrm>
              <a:off x="10162" y="4716"/>
              <a:ext cx="1350" cy="868"/>
            </a:xfrm>
            <a:prstGeom prst="rect">
              <a:avLst/>
            </a:prstGeom>
            <a:solidFill>
              <a:srgbClr val="FFFFFF"/>
            </a:solidFill>
            <a:ln w="14288">
              <a:solidFill>
                <a:srgbClr val="000000"/>
              </a:solidFill>
              <a:miter lim="800000"/>
            </a:ln>
          </p:spPr>
          <p:txBody>
            <a:bodyPr/>
            <a:lstStyle/>
            <a:p>
              <a:endParaRPr lang="zh-CN" altLang="en-US"/>
            </a:p>
          </p:txBody>
        </p:sp>
        <p:sp>
          <p:nvSpPr>
            <p:cNvPr id="22541" name="Rectangle 14"/>
            <p:cNvSpPr>
              <a:spLocks noChangeArrowheads="1"/>
            </p:cNvSpPr>
            <p:nvPr/>
          </p:nvSpPr>
          <p:spPr bwMode="auto">
            <a:xfrm>
              <a:off x="10565" y="4988"/>
              <a:ext cx="720" cy="433"/>
            </a:xfrm>
            <a:prstGeom prst="rect">
              <a:avLst/>
            </a:prstGeom>
            <a:noFill/>
            <a:ln w="9525">
              <a:noFill/>
              <a:miter lim="800000"/>
            </a:ln>
          </p:spPr>
          <p:txBody>
            <a:bodyPr lIns="0" tIns="0" rIns="0" bIns="0"/>
            <a:lstStyle/>
            <a:p>
              <a:pPr algn="ctr"/>
              <a:r>
                <a:rPr lang="zh-CN" altLang="en-US" sz="2000">
                  <a:solidFill>
                    <a:srgbClr val="000000"/>
                  </a:solidFill>
                  <a:latin typeface="宋体" panose="02010600030101010101" pitchFamily="2" charset="-122"/>
                </a:rPr>
                <a:t>评估</a:t>
              </a:r>
              <a:endParaRPr lang="zh-CN" altLang="en-US" sz="4800"/>
            </a:p>
          </p:txBody>
        </p:sp>
        <p:sp>
          <p:nvSpPr>
            <p:cNvPr id="22542" name="Line 15"/>
            <p:cNvSpPr>
              <a:spLocks noChangeShapeType="1"/>
            </p:cNvSpPr>
            <p:nvPr/>
          </p:nvSpPr>
          <p:spPr bwMode="auto">
            <a:xfrm>
              <a:off x="3310" y="5098"/>
              <a:ext cx="437" cy="5"/>
            </a:xfrm>
            <a:prstGeom prst="line">
              <a:avLst/>
            </a:prstGeom>
            <a:noFill/>
            <a:ln w="14288">
              <a:solidFill>
                <a:srgbClr val="000000"/>
              </a:solidFill>
              <a:round/>
            </a:ln>
          </p:spPr>
          <p:txBody>
            <a:bodyPr/>
            <a:lstStyle/>
            <a:p>
              <a:endParaRPr lang="zh-CN" altLang="en-US"/>
            </a:p>
          </p:txBody>
        </p:sp>
        <p:sp>
          <p:nvSpPr>
            <p:cNvPr id="22543" name="Freeform 16"/>
            <p:cNvSpPr/>
            <p:nvPr/>
          </p:nvSpPr>
          <p:spPr bwMode="auto">
            <a:xfrm>
              <a:off x="3740" y="4974"/>
              <a:ext cx="243" cy="264"/>
            </a:xfrm>
            <a:custGeom>
              <a:avLst/>
              <a:gdLst>
                <a:gd name="T0" fmla="*/ 0 w 97"/>
                <a:gd name="T1" fmla="*/ 10166 h 106"/>
                <a:gd name="T2" fmla="*/ 9577 w 97"/>
                <a:gd name="T3" fmla="*/ 5006 h 106"/>
                <a:gd name="T4" fmla="*/ 0 w 97"/>
                <a:gd name="T5" fmla="*/ 0 h 106"/>
                <a:gd name="T6" fmla="*/ 0 w 97"/>
                <a:gd name="T7" fmla="*/ 10166 h 1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106">
                  <a:moveTo>
                    <a:pt x="0" y="106"/>
                  </a:moveTo>
                  <a:lnTo>
                    <a:pt x="97" y="52"/>
                  </a:lnTo>
                  <a:lnTo>
                    <a:pt x="0" y="0"/>
                  </a:lnTo>
                  <a:lnTo>
                    <a:pt x="0" y="106"/>
                  </a:lnTo>
                  <a:close/>
                </a:path>
              </a:pathLst>
            </a:custGeom>
            <a:solidFill>
              <a:srgbClr val="000000"/>
            </a:solidFill>
            <a:ln w="9525">
              <a:noFill/>
              <a:round/>
            </a:ln>
          </p:spPr>
          <p:txBody>
            <a:bodyPr/>
            <a:lstStyle/>
            <a:p>
              <a:endParaRPr lang="zh-CN" altLang="en-US"/>
            </a:p>
          </p:txBody>
        </p:sp>
        <p:sp>
          <p:nvSpPr>
            <p:cNvPr id="22544" name="Line 17"/>
            <p:cNvSpPr>
              <a:spLocks noChangeShapeType="1"/>
            </p:cNvSpPr>
            <p:nvPr/>
          </p:nvSpPr>
          <p:spPr bwMode="auto">
            <a:xfrm>
              <a:off x="5330" y="5098"/>
              <a:ext cx="438" cy="5"/>
            </a:xfrm>
            <a:prstGeom prst="line">
              <a:avLst/>
            </a:prstGeom>
            <a:noFill/>
            <a:ln w="14288">
              <a:solidFill>
                <a:srgbClr val="000000"/>
              </a:solidFill>
              <a:round/>
            </a:ln>
          </p:spPr>
          <p:txBody>
            <a:bodyPr/>
            <a:lstStyle/>
            <a:p>
              <a:endParaRPr lang="zh-CN" altLang="en-US"/>
            </a:p>
          </p:txBody>
        </p:sp>
        <p:sp>
          <p:nvSpPr>
            <p:cNvPr id="22545" name="Freeform 18"/>
            <p:cNvSpPr/>
            <p:nvPr/>
          </p:nvSpPr>
          <p:spPr bwMode="auto">
            <a:xfrm>
              <a:off x="5760" y="4974"/>
              <a:ext cx="242" cy="264"/>
            </a:xfrm>
            <a:custGeom>
              <a:avLst/>
              <a:gdLst>
                <a:gd name="T0" fmla="*/ 0 w 97"/>
                <a:gd name="T1" fmla="*/ 10166 h 106"/>
                <a:gd name="T2" fmla="*/ 9381 w 97"/>
                <a:gd name="T3" fmla="*/ 5006 h 106"/>
                <a:gd name="T4" fmla="*/ 0 w 97"/>
                <a:gd name="T5" fmla="*/ 0 h 106"/>
                <a:gd name="T6" fmla="*/ 0 w 97"/>
                <a:gd name="T7" fmla="*/ 10166 h 1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106">
                  <a:moveTo>
                    <a:pt x="0" y="106"/>
                  </a:moveTo>
                  <a:lnTo>
                    <a:pt x="97" y="52"/>
                  </a:lnTo>
                  <a:lnTo>
                    <a:pt x="0" y="0"/>
                  </a:lnTo>
                  <a:lnTo>
                    <a:pt x="0" y="106"/>
                  </a:lnTo>
                  <a:close/>
                </a:path>
              </a:pathLst>
            </a:custGeom>
            <a:solidFill>
              <a:srgbClr val="000000"/>
            </a:solidFill>
            <a:ln w="9525">
              <a:noFill/>
              <a:round/>
            </a:ln>
          </p:spPr>
          <p:txBody>
            <a:bodyPr/>
            <a:lstStyle/>
            <a:p>
              <a:endParaRPr lang="zh-CN" altLang="en-US"/>
            </a:p>
          </p:txBody>
        </p:sp>
        <p:sp>
          <p:nvSpPr>
            <p:cNvPr id="22546" name="Line 19"/>
            <p:cNvSpPr>
              <a:spLocks noChangeShapeType="1"/>
            </p:cNvSpPr>
            <p:nvPr/>
          </p:nvSpPr>
          <p:spPr bwMode="auto">
            <a:xfrm>
              <a:off x="7350" y="5098"/>
              <a:ext cx="438" cy="5"/>
            </a:xfrm>
            <a:prstGeom prst="line">
              <a:avLst/>
            </a:prstGeom>
            <a:noFill/>
            <a:ln w="14288">
              <a:solidFill>
                <a:srgbClr val="000000"/>
              </a:solidFill>
              <a:round/>
            </a:ln>
          </p:spPr>
          <p:txBody>
            <a:bodyPr/>
            <a:lstStyle/>
            <a:p>
              <a:endParaRPr lang="zh-CN" altLang="en-US"/>
            </a:p>
          </p:txBody>
        </p:sp>
        <p:sp>
          <p:nvSpPr>
            <p:cNvPr id="22547" name="Freeform 20"/>
            <p:cNvSpPr/>
            <p:nvPr/>
          </p:nvSpPr>
          <p:spPr bwMode="auto">
            <a:xfrm>
              <a:off x="7780" y="4974"/>
              <a:ext cx="242" cy="264"/>
            </a:xfrm>
            <a:custGeom>
              <a:avLst/>
              <a:gdLst>
                <a:gd name="T0" fmla="*/ 0 w 97"/>
                <a:gd name="T1" fmla="*/ 10166 h 106"/>
                <a:gd name="T2" fmla="*/ 9381 w 97"/>
                <a:gd name="T3" fmla="*/ 5006 h 106"/>
                <a:gd name="T4" fmla="*/ 0 w 97"/>
                <a:gd name="T5" fmla="*/ 0 h 106"/>
                <a:gd name="T6" fmla="*/ 0 w 97"/>
                <a:gd name="T7" fmla="*/ 10166 h 1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106">
                  <a:moveTo>
                    <a:pt x="0" y="106"/>
                  </a:moveTo>
                  <a:lnTo>
                    <a:pt x="97" y="52"/>
                  </a:lnTo>
                  <a:lnTo>
                    <a:pt x="0" y="0"/>
                  </a:lnTo>
                  <a:lnTo>
                    <a:pt x="0" y="106"/>
                  </a:lnTo>
                  <a:close/>
                </a:path>
              </a:pathLst>
            </a:custGeom>
            <a:solidFill>
              <a:srgbClr val="000000"/>
            </a:solidFill>
            <a:ln w="9525">
              <a:noFill/>
              <a:round/>
            </a:ln>
          </p:spPr>
          <p:txBody>
            <a:bodyPr/>
            <a:lstStyle/>
            <a:p>
              <a:endParaRPr lang="zh-CN" altLang="en-US"/>
            </a:p>
          </p:txBody>
        </p:sp>
        <p:sp>
          <p:nvSpPr>
            <p:cNvPr id="22548" name="Line 21"/>
            <p:cNvSpPr>
              <a:spLocks noChangeShapeType="1"/>
            </p:cNvSpPr>
            <p:nvPr/>
          </p:nvSpPr>
          <p:spPr bwMode="auto">
            <a:xfrm>
              <a:off x="9462" y="5098"/>
              <a:ext cx="438" cy="5"/>
            </a:xfrm>
            <a:prstGeom prst="line">
              <a:avLst/>
            </a:prstGeom>
            <a:noFill/>
            <a:ln w="14288">
              <a:solidFill>
                <a:srgbClr val="000000"/>
              </a:solidFill>
              <a:round/>
            </a:ln>
          </p:spPr>
          <p:txBody>
            <a:bodyPr/>
            <a:lstStyle/>
            <a:p>
              <a:endParaRPr lang="zh-CN" altLang="en-US"/>
            </a:p>
          </p:txBody>
        </p:sp>
        <p:sp>
          <p:nvSpPr>
            <p:cNvPr id="22549" name="Freeform 22"/>
            <p:cNvSpPr/>
            <p:nvPr/>
          </p:nvSpPr>
          <p:spPr bwMode="auto">
            <a:xfrm>
              <a:off x="9892" y="4974"/>
              <a:ext cx="243" cy="264"/>
            </a:xfrm>
            <a:custGeom>
              <a:avLst/>
              <a:gdLst>
                <a:gd name="T0" fmla="*/ 0 w 97"/>
                <a:gd name="T1" fmla="*/ 10166 h 106"/>
                <a:gd name="T2" fmla="*/ 9577 w 97"/>
                <a:gd name="T3" fmla="*/ 5006 h 106"/>
                <a:gd name="T4" fmla="*/ 0 w 97"/>
                <a:gd name="T5" fmla="*/ 0 h 106"/>
                <a:gd name="T6" fmla="*/ 0 w 97"/>
                <a:gd name="T7" fmla="*/ 10166 h 1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106">
                  <a:moveTo>
                    <a:pt x="0" y="106"/>
                  </a:moveTo>
                  <a:lnTo>
                    <a:pt x="97" y="52"/>
                  </a:lnTo>
                  <a:lnTo>
                    <a:pt x="0" y="0"/>
                  </a:lnTo>
                  <a:lnTo>
                    <a:pt x="0" y="106"/>
                  </a:lnTo>
                  <a:close/>
                </a:path>
              </a:pathLst>
            </a:custGeom>
            <a:solidFill>
              <a:srgbClr val="000000"/>
            </a:solidFill>
            <a:ln w="9525">
              <a:noFill/>
              <a:round/>
            </a:ln>
          </p:spPr>
          <p:txBody>
            <a:bodyPr/>
            <a:lstStyle/>
            <a:p>
              <a:endParaRPr lang="zh-CN" altLang="en-US"/>
            </a:p>
          </p:txBody>
        </p:sp>
        <p:sp>
          <p:nvSpPr>
            <p:cNvPr id="22550" name="Line 23"/>
            <p:cNvSpPr>
              <a:spLocks noChangeShapeType="1"/>
            </p:cNvSpPr>
            <p:nvPr/>
          </p:nvSpPr>
          <p:spPr bwMode="auto">
            <a:xfrm>
              <a:off x="11730" y="5119"/>
              <a:ext cx="2" cy="772"/>
            </a:xfrm>
            <a:prstGeom prst="line">
              <a:avLst/>
            </a:prstGeom>
            <a:noFill/>
            <a:ln w="14288">
              <a:solidFill>
                <a:srgbClr val="000000"/>
              </a:solidFill>
              <a:round/>
            </a:ln>
          </p:spPr>
          <p:txBody>
            <a:bodyPr/>
            <a:lstStyle/>
            <a:p>
              <a:endParaRPr lang="zh-CN" altLang="en-US"/>
            </a:p>
          </p:txBody>
        </p:sp>
        <p:sp>
          <p:nvSpPr>
            <p:cNvPr id="22551" name="Line 24"/>
            <p:cNvSpPr>
              <a:spLocks noChangeShapeType="1"/>
            </p:cNvSpPr>
            <p:nvPr/>
          </p:nvSpPr>
          <p:spPr bwMode="auto">
            <a:xfrm>
              <a:off x="11520" y="5098"/>
              <a:ext cx="225" cy="5"/>
            </a:xfrm>
            <a:prstGeom prst="line">
              <a:avLst/>
            </a:prstGeom>
            <a:noFill/>
            <a:ln w="14288">
              <a:solidFill>
                <a:srgbClr val="000000"/>
              </a:solidFill>
              <a:round/>
            </a:ln>
          </p:spPr>
          <p:txBody>
            <a:bodyPr/>
            <a:lstStyle/>
            <a:p>
              <a:endParaRPr lang="zh-CN" altLang="en-US"/>
            </a:p>
          </p:txBody>
        </p:sp>
        <p:sp>
          <p:nvSpPr>
            <p:cNvPr id="22552" name="Line 25"/>
            <p:cNvSpPr>
              <a:spLocks noChangeShapeType="1"/>
            </p:cNvSpPr>
            <p:nvPr/>
          </p:nvSpPr>
          <p:spPr bwMode="auto">
            <a:xfrm flipH="1">
              <a:off x="1570" y="5896"/>
              <a:ext cx="10160" cy="3"/>
            </a:xfrm>
            <a:prstGeom prst="line">
              <a:avLst/>
            </a:prstGeom>
            <a:noFill/>
            <a:ln w="14288">
              <a:solidFill>
                <a:srgbClr val="000000"/>
              </a:solidFill>
              <a:round/>
            </a:ln>
          </p:spPr>
          <p:txBody>
            <a:bodyPr/>
            <a:lstStyle/>
            <a:p>
              <a:endParaRPr lang="zh-CN" altLang="en-US"/>
            </a:p>
          </p:txBody>
        </p:sp>
        <p:sp>
          <p:nvSpPr>
            <p:cNvPr id="22553" name="Line 26"/>
            <p:cNvSpPr>
              <a:spLocks noChangeShapeType="1"/>
            </p:cNvSpPr>
            <p:nvPr/>
          </p:nvSpPr>
          <p:spPr bwMode="auto">
            <a:xfrm flipV="1">
              <a:off x="1570" y="5083"/>
              <a:ext cx="3" cy="818"/>
            </a:xfrm>
            <a:prstGeom prst="line">
              <a:avLst/>
            </a:prstGeom>
            <a:noFill/>
            <a:ln w="14288">
              <a:solidFill>
                <a:srgbClr val="000000"/>
              </a:solidFill>
              <a:round/>
            </a:ln>
          </p:spPr>
          <p:txBody>
            <a:bodyPr/>
            <a:lstStyle/>
            <a:p>
              <a:endParaRPr lang="zh-CN" altLang="en-US"/>
            </a:p>
          </p:txBody>
        </p:sp>
        <p:sp>
          <p:nvSpPr>
            <p:cNvPr id="22554" name="Line 27"/>
            <p:cNvSpPr>
              <a:spLocks noChangeShapeType="1"/>
            </p:cNvSpPr>
            <p:nvPr/>
          </p:nvSpPr>
          <p:spPr bwMode="auto">
            <a:xfrm>
              <a:off x="1600" y="5098"/>
              <a:ext cx="120" cy="3"/>
            </a:xfrm>
            <a:prstGeom prst="line">
              <a:avLst/>
            </a:prstGeom>
            <a:noFill/>
            <a:ln w="14288">
              <a:solidFill>
                <a:srgbClr val="000000"/>
              </a:solidFill>
              <a:round/>
            </a:ln>
          </p:spPr>
          <p:txBody>
            <a:bodyPr/>
            <a:lstStyle/>
            <a:p>
              <a:endParaRPr lang="zh-CN" altLang="en-US"/>
            </a:p>
          </p:txBody>
        </p:sp>
        <p:sp>
          <p:nvSpPr>
            <p:cNvPr id="22555" name="Freeform 28"/>
            <p:cNvSpPr/>
            <p:nvPr/>
          </p:nvSpPr>
          <p:spPr bwMode="auto">
            <a:xfrm>
              <a:off x="1713" y="4968"/>
              <a:ext cx="242" cy="265"/>
            </a:xfrm>
            <a:custGeom>
              <a:avLst/>
              <a:gdLst>
                <a:gd name="T0" fmla="*/ 0 w 97"/>
                <a:gd name="T1" fmla="*/ 10363 h 106"/>
                <a:gd name="T2" fmla="*/ 9381 w 97"/>
                <a:gd name="T3" fmla="*/ 5283 h 106"/>
                <a:gd name="T4" fmla="*/ 0 w 97"/>
                <a:gd name="T5" fmla="*/ 0 h 106"/>
                <a:gd name="T6" fmla="*/ 0 w 97"/>
                <a:gd name="T7" fmla="*/ 10363 h 1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106">
                  <a:moveTo>
                    <a:pt x="0" y="106"/>
                  </a:moveTo>
                  <a:lnTo>
                    <a:pt x="97" y="54"/>
                  </a:lnTo>
                  <a:lnTo>
                    <a:pt x="0" y="0"/>
                  </a:lnTo>
                  <a:lnTo>
                    <a:pt x="0" y="106"/>
                  </a:lnTo>
                  <a:close/>
                </a:path>
              </a:pathLst>
            </a:custGeom>
            <a:solidFill>
              <a:srgbClr val="000000"/>
            </a:solidFill>
            <a:ln w="9525">
              <a:noFill/>
              <a:round/>
            </a:ln>
          </p:spPr>
          <p:txBody>
            <a:bodyPr/>
            <a:lstStyle/>
            <a:p>
              <a:endParaRPr lang="zh-CN" altLang="en-US"/>
            </a:p>
          </p:txBody>
        </p:sp>
        <p:sp>
          <p:nvSpPr>
            <p:cNvPr id="22556" name="Text Box 29"/>
            <p:cNvSpPr txBox="1">
              <a:spLocks noChangeArrowheads="1"/>
            </p:cNvSpPr>
            <p:nvPr/>
          </p:nvSpPr>
          <p:spPr bwMode="auto">
            <a:xfrm>
              <a:off x="1820" y="5506"/>
              <a:ext cx="1702" cy="432"/>
            </a:xfrm>
            <a:prstGeom prst="rect">
              <a:avLst/>
            </a:prstGeom>
            <a:noFill/>
            <a:ln w="9525">
              <a:noFill/>
              <a:miter lim="800000"/>
            </a:ln>
            <a:effectLst/>
          </p:spPr>
          <p:txBody>
            <a:bodyPr tIns="0" bIns="0" anchor="ctr"/>
            <a:lstStyle/>
            <a:p>
              <a:pPr algn="ctr"/>
              <a:endParaRPr lang="zh-CN" altLang="zh-CN"/>
            </a:p>
          </p:txBody>
        </p:sp>
        <p:sp>
          <p:nvSpPr>
            <p:cNvPr id="22557" name="Text Box 30"/>
            <p:cNvSpPr txBox="1">
              <a:spLocks noChangeArrowheads="1"/>
            </p:cNvSpPr>
            <p:nvPr/>
          </p:nvSpPr>
          <p:spPr bwMode="auto">
            <a:xfrm>
              <a:off x="3735" y="5494"/>
              <a:ext cx="2045" cy="432"/>
            </a:xfrm>
            <a:prstGeom prst="rect">
              <a:avLst/>
            </a:prstGeom>
            <a:noFill/>
            <a:ln w="9525">
              <a:noFill/>
              <a:miter lim="800000"/>
            </a:ln>
            <a:effectLst/>
          </p:spPr>
          <p:txBody>
            <a:bodyPr tIns="0" bIns="0" anchor="ctr"/>
            <a:lstStyle/>
            <a:p>
              <a:pPr algn="ctr"/>
              <a:endParaRPr lang="zh-CN" altLang="zh-CN"/>
            </a:p>
          </p:txBody>
        </p:sp>
        <p:sp>
          <p:nvSpPr>
            <p:cNvPr id="22558" name="Text Box 31"/>
            <p:cNvSpPr txBox="1">
              <a:spLocks noChangeArrowheads="1"/>
            </p:cNvSpPr>
            <p:nvPr/>
          </p:nvSpPr>
          <p:spPr bwMode="auto">
            <a:xfrm>
              <a:off x="5740" y="5524"/>
              <a:ext cx="2170" cy="432"/>
            </a:xfrm>
            <a:prstGeom prst="rect">
              <a:avLst/>
            </a:prstGeom>
            <a:noFill/>
            <a:ln w="9525">
              <a:noFill/>
              <a:miter lim="800000"/>
            </a:ln>
            <a:effectLst/>
          </p:spPr>
          <p:txBody>
            <a:bodyPr tIns="0" bIns="0" anchor="ctr"/>
            <a:lstStyle/>
            <a:p>
              <a:pPr algn="ctr"/>
              <a:endParaRPr lang="zh-CN" altLang="zh-CN"/>
            </a:p>
          </p:txBody>
        </p:sp>
        <p:sp>
          <p:nvSpPr>
            <p:cNvPr id="22559" name="Text Box 32"/>
            <p:cNvSpPr txBox="1">
              <a:spLocks noChangeArrowheads="1"/>
            </p:cNvSpPr>
            <p:nvPr/>
          </p:nvSpPr>
          <p:spPr bwMode="auto">
            <a:xfrm>
              <a:off x="8108" y="5506"/>
              <a:ext cx="1272" cy="432"/>
            </a:xfrm>
            <a:prstGeom prst="rect">
              <a:avLst/>
            </a:prstGeom>
            <a:noFill/>
            <a:ln w="9525">
              <a:noFill/>
              <a:miter lim="800000"/>
            </a:ln>
            <a:effectLst/>
          </p:spPr>
          <p:txBody>
            <a:bodyPr tIns="0" bIns="0" anchor="ctr"/>
            <a:lstStyle/>
            <a:p>
              <a:pPr algn="ctr"/>
              <a:endParaRPr lang="zh-CN" altLang="zh-CN"/>
            </a:p>
          </p:txBody>
        </p:sp>
        <p:sp>
          <p:nvSpPr>
            <p:cNvPr id="22560" name="Text Box 33"/>
            <p:cNvSpPr txBox="1">
              <a:spLocks noChangeArrowheads="1"/>
            </p:cNvSpPr>
            <p:nvPr/>
          </p:nvSpPr>
          <p:spPr bwMode="auto">
            <a:xfrm>
              <a:off x="9867" y="5506"/>
              <a:ext cx="2033" cy="432"/>
            </a:xfrm>
            <a:prstGeom prst="rect">
              <a:avLst/>
            </a:prstGeom>
            <a:noFill/>
            <a:ln w="9525">
              <a:noFill/>
              <a:miter lim="800000"/>
            </a:ln>
            <a:effectLst/>
          </p:spPr>
          <p:txBody>
            <a:bodyPr tIns="0" bIns="0" anchor="ctr"/>
            <a:lstStyle/>
            <a:p>
              <a:pPr algn="ctr"/>
              <a:endParaRPr lang="zh-CN" altLang="zh-CN"/>
            </a:p>
          </p:txBody>
        </p:sp>
      </p:grpSp>
    </p:spTree>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作业：</a:t>
            </a:r>
            <a:endParaRPr lang="zh-CN" altLang="en-US" b="1" dirty="0"/>
          </a:p>
        </p:txBody>
      </p:sp>
      <p:sp>
        <p:nvSpPr>
          <p:cNvPr id="3" name="内容占位符 2"/>
          <p:cNvSpPr>
            <a:spLocks noGrp="1"/>
          </p:cNvSpPr>
          <p:nvPr>
            <p:ph sz="quarter" idx="1"/>
          </p:nvPr>
        </p:nvSpPr>
        <p:spPr>
          <a:xfrm>
            <a:off x="179512" y="1600200"/>
            <a:ext cx="8856984" cy="4495800"/>
          </a:xfrm>
        </p:spPr>
        <p:txBody>
          <a:bodyPr/>
          <a:lstStyle/>
          <a:p>
            <a:pPr marL="0" indent="0">
              <a:lnSpc>
                <a:spcPct val="150000"/>
              </a:lnSpc>
              <a:buNone/>
            </a:pPr>
            <a:r>
              <a:rPr lang="en-US" altLang="zh-CN" sz="2800" b="1" dirty="0" smtClean="0"/>
              <a:t>1</a:t>
            </a:r>
            <a:r>
              <a:rPr lang="zh-CN" altLang="en-US" sz="2800" b="1" dirty="0" smtClean="0"/>
              <a:t>、简述</a:t>
            </a:r>
            <a:r>
              <a:rPr lang="zh-CN" altLang="en-US" sz="2800" b="1" dirty="0"/>
              <a:t>软件生命周期分哪</a:t>
            </a:r>
            <a:r>
              <a:rPr lang="en-US" altLang="zh-CN" sz="2800" b="1" dirty="0"/>
              <a:t>3</a:t>
            </a:r>
            <a:r>
              <a:rPr lang="zh-CN" altLang="en-US" sz="2800" b="1" dirty="0"/>
              <a:t>个时期和</a:t>
            </a:r>
            <a:r>
              <a:rPr lang="en-US" altLang="zh-CN" sz="2800" b="1" dirty="0"/>
              <a:t>8</a:t>
            </a:r>
            <a:r>
              <a:rPr lang="zh-CN" altLang="en-US" sz="2800" b="1" dirty="0"/>
              <a:t>个</a:t>
            </a:r>
            <a:r>
              <a:rPr lang="zh-CN" altLang="en-US" sz="2800" b="1" dirty="0" smtClean="0"/>
              <a:t>阶段。</a:t>
            </a:r>
            <a:endParaRPr lang="en-US" altLang="zh-CN" sz="2800" b="1" dirty="0" smtClean="0"/>
          </a:p>
          <a:p>
            <a:pPr marL="0" indent="0">
              <a:lnSpc>
                <a:spcPct val="150000"/>
              </a:lnSpc>
              <a:buNone/>
            </a:pPr>
            <a:r>
              <a:rPr lang="en-US" altLang="zh-CN" sz="2800" b="1" dirty="0" smtClean="0"/>
              <a:t>2</a:t>
            </a:r>
            <a:r>
              <a:rPr lang="zh-CN" altLang="en-US" sz="2800" b="1" dirty="0" smtClean="0"/>
              <a:t>、叙述</a:t>
            </a:r>
            <a:r>
              <a:rPr lang="zh-CN" altLang="en-US" sz="2800" b="1" dirty="0"/>
              <a:t>瀑布模型、原型模型、增量模型和螺旋模型适用什么软件开发（几句话就可</a:t>
            </a:r>
            <a:r>
              <a:rPr lang="zh-CN" altLang="en-US" sz="2800" b="1" dirty="0" smtClean="0"/>
              <a:t>）</a:t>
            </a:r>
            <a:endParaRPr lang="en-US" altLang="zh-CN" sz="2800" b="1" dirty="0" smtClean="0"/>
          </a:p>
          <a:p>
            <a:pPr marL="0" indent="0">
              <a:lnSpc>
                <a:spcPct val="150000"/>
              </a:lnSpc>
              <a:buNone/>
            </a:pPr>
            <a:r>
              <a:rPr lang="en-US" altLang="zh-CN" sz="2800" b="1" dirty="0" smtClean="0"/>
              <a:t>3</a:t>
            </a:r>
            <a:r>
              <a:rPr lang="zh-CN" altLang="en-US" sz="2800" b="1" dirty="0" smtClean="0"/>
              <a:t>、</a:t>
            </a:r>
            <a:r>
              <a:rPr lang="zh-CN" altLang="en-US" sz="2800" b="1" dirty="0"/>
              <a:t>假设你要开发一个软件，它的功能是把</a:t>
            </a:r>
            <a:r>
              <a:rPr lang="en-US" altLang="zh-CN" sz="2800" b="1" dirty="0"/>
              <a:t>73624.9385</a:t>
            </a:r>
            <a:r>
              <a:rPr lang="zh-CN" altLang="en-US" sz="2800" b="1" dirty="0"/>
              <a:t>这个数开平方，所得到的结果应该精确到小数点后</a:t>
            </a:r>
            <a:r>
              <a:rPr lang="en-US" altLang="zh-CN" sz="2800" b="1" dirty="0"/>
              <a:t>4</a:t>
            </a:r>
            <a:r>
              <a:rPr lang="zh-CN" altLang="en-US" sz="2800" b="1" dirty="0"/>
              <a:t>位，一旦实现并测试完之后，该产品被抛弃，你打算选哪种软件过程模型？请说明你做出这样选择的理由。</a:t>
            </a:r>
            <a:endParaRPr lang="en-US" altLang="zh-CN" b="1" dirty="0"/>
          </a:p>
          <a:p>
            <a:pPr marL="0" indent="0">
              <a:lnSpc>
                <a:spcPct val="150000"/>
              </a:lnSpc>
              <a:buNone/>
            </a:pPr>
            <a:endParaRPr lang="en-US" altLang="zh-CN" b="1" dirty="0"/>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3131840" y="2636912"/>
            <a:ext cx="3527304" cy="1972816"/>
          </a:xfrm>
        </p:spPr>
        <p:txBody>
          <a:bodyPr/>
          <a:lstStyle/>
          <a:p>
            <a:pPr marL="0" indent="0">
              <a:buNone/>
            </a:pPr>
            <a:r>
              <a:rPr lang="en-US" altLang="zh-CN" sz="9600" dirty="0" smtClean="0"/>
              <a:t>END</a:t>
            </a:r>
            <a:endParaRPr lang="zh-CN" altLang="en-US" sz="9600" dirty="0"/>
          </a:p>
        </p:txBody>
      </p:sp>
      <p:sp>
        <p:nvSpPr>
          <p:cNvPr id="4" name="页脚占位符 3"/>
          <p:cNvSpPr>
            <a:spLocks noGrp="1"/>
          </p:cNvSpPr>
          <p:nvPr>
            <p:ph type="ftr" sz="quarter" idx="11"/>
          </p:nvPr>
        </p:nvSpPr>
        <p:spPr/>
        <p:txBody>
          <a:bodyPr/>
          <a:lstStyle/>
          <a:p>
            <a:pPr>
              <a:defRPr/>
            </a:pPr>
            <a:r>
              <a:rPr lang="en-US" altLang="zh-CN" smtClean="0">
                <a:solidFill>
                  <a:srgbClr val="775F55"/>
                </a:solidFill>
              </a:rPr>
              <a:t> chapter__0</a:t>
            </a:r>
            <a:endParaRPr lang="en-US" altLang="zh-CN">
              <a:solidFill>
                <a:srgbClr val="775F55"/>
              </a:solidFill>
            </a:endParaRPr>
          </a:p>
        </p:txBody>
      </p:sp>
      <p:sp>
        <p:nvSpPr>
          <p:cNvPr id="5" name="灯片编号占位符 4"/>
          <p:cNvSpPr>
            <a:spLocks noGrp="1"/>
          </p:cNvSpPr>
          <p:nvPr>
            <p:ph type="sldNum" sz="quarter" idx="12"/>
          </p:nvPr>
        </p:nvSpPr>
        <p:spPr/>
        <p:txBody>
          <a:bodyPr>
            <a:normAutofit fontScale="85000" lnSpcReduction="20000"/>
          </a:bodyPr>
          <a:lstStyle/>
          <a:p>
            <a:pPr>
              <a:defRPr/>
            </a:pPr>
            <a:fld id="{1B67B5D6-BA6A-4615-8B31-EA3ABAA02FD0}" type="slidenum">
              <a:rPr lang="en-US" altLang="zh-CN" smtClean="0"/>
            </a:fld>
            <a:endParaRPr lang="en-US" altLang="zh-CN"/>
          </a:p>
        </p:txBody>
      </p:sp>
    </p:spTree>
  </p:cSld>
  <p:clrMapOvr>
    <a:masterClrMapping/>
  </p:clrMapOvr>
</p:sld>
</file>

<file path=ppt/tags/tag1.xml><?xml version="1.0" encoding="utf-8"?>
<p:tagLst xmlns:p="http://schemas.openxmlformats.org/presentationml/2006/main">
  <p:tag name="TIMING" val="|1.5|1.2|0.8|0.9|0.7"/>
</p:tagLst>
</file>

<file path=ppt/tags/tag2.xml><?xml version="1.0" encoding="utf-8"?>
<p:tagLst xmlns:p="http://schemas.openxmlformats.org/presentationml/2006/main">
  <p:tag name="KSO_WM_SLIDE_MODEL_TYPE" val="dynamicNum"/>
</p:tagLst>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xml><?xml version="1.0" encoding="utf-8"?>
<a:themeOverride xmlns:a="http://schemas.openxmlformats.org/drawingml/2006/main">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3.xml><?xml version="1.0" encoding="utf-8"?>
<a:themeOverride xmlns:a="http://schemas.openxmlformats.org/drawingml/2006/main">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otalTime>0</TotalTime>
  <Words>10113</Words>
  <Application>WPS 演示</Application>
  <PresentationFormat>全屏显示(4:3)</PresentationFormat>
  <Paragraphs>1215</Paragraphs>
  <Slides>96</Slides>
  <Notes>18</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0</vt:i4>
      </vt:variant>
      <vt:variant>
        <vt:lpstr>幻灯片标题</vt:lpstr>
      </vt:variant>
      <vt:variant>
        <vt:i4>96</vt:i4>
      </vt:variant>
    </vt:vector>
  </HeadingPairs>
  <TitlesOfParts>
    <vt:vector size="119" baseType="lpstr">
      <vt:lpstr>Arial</vt:lpstr>
      <vt:lpstr>宋体</vt:lpstr>
      <vt:lpstr>Wingdings</vt:lpstr>
      <vt:lpstr>Arial Narrow</vt:lpstr>
      <vt:lpstr>Tw Cen MT</vt:lpstr>
      <vt:lpstr>华文仿宋</vt:lpstr>
      <vt:lpstr>Wingdings 2</vt:lpstr>
      <vt:lpstr>Wingdings</vt:lpstr>
      <vt:lpstr>Times New Roman</vt:lpstr>
      <vt:lpstr>华文行楷</vt:lpstr>
      <vt:lpstr>华文隶书</vt:lpstr>
      <vt:lpstr>Monotype Sorts</vt:lpstr>
      <vt:lpstr>黑体</vt:lpstr>
      <vt:lpstr>微软雅黑</vt:lpstr>
      <vt:lpstr>Arial Unicode MS</vt:lpstr>
      <vt:lpstr>Calibri</vt:lpstr>
      <vt:lpstr>方正姚体</vt:lpstr>
      <vt:lpstr>华文新魏</vt:lpstr>
      <vt:lpstr>Monotype Sorts</vt:lpstr>
      <vt:lpstr>Wingdings</vt:lpstr>
      <vt:lpstr>华文楷体</vt:lpstr>
      <vt:lpstr>华文中宋</vt:lpstr>
      <vt:lpstr>中性</vt:lpstr>
      <vt:lpstr>软 件 工 程</vt:lpstr>
      <vt:lpstr>PowerPoint 演示文稿</vt:lpstr>
      <vt:lpstr>软件工程简介：</vt:lpstr>
      <vt:lpstr>建楼</vt:lpstr>
      <vt:lpstr>PowerPoint 演示文稿</vt:lpstr>
      <vt:lpstr>本章要点</vt:lpstr>
      <vt:lpstr>1.1软件危机</vt:lpstr>
      <vt:lpstr>1.1软件危机</vt:lpstr>
      <vt:lpstr>1.1软件危机</vt:lpstr>
      <vt:lpstr>1.1软件危机</vt:lpstr>
      <vt:lpstr>1.1软件危机</vt:lpstr>
      <vt:lpstr>1.1软件危机</vt:lpstr>
      <vt:lpstr>1.2软件工程</vt:lpstr>
      <vt:lpstr>1.2软件工程</vt:lpstr>
      <vt:lpstr>1.2软件工程</vt:lpstr>
      <vt:lpstr>1.2软件工程</vt:lpstr>
      <vt:lpstr>1.2软件工程</vt:lpstr>
      <vt:lpstr>用户接触到的CASE工具</vt:lpstr>
      <vt:lpstr>PowerPoint 演示文稿</vt:lpstr>
      <vt:lpstr>PowerPoint 演示文稿</vt:lpstr>
      <vt:lpstr>1.3 软件工程方法比较</vt:lpstr>
      <vt:lpstr>1.3 软件工程方法比较</vt:lpstr>
      <vt:lpstr>1.3 软件工程方法比较</vt:lpstr>
      <vt:lpstr>1.3 软件工程方法比较</vt:lpstr>
      <vt:lpstr>1.3 软件工程方法比较</vt:lpstr>
      <vt:lpstr>1.3 软件工程方法比较</vt:lpstr>
      <vt:lpstr>1.4软件生命（存）周期</vt:lpstr>
      <vt:lpstr>1.4软件生命（存）周期</vt:lpstr>
      <vt:lpstr>1.4软件生命（存）周期</vt:lpstr>
      <vt:lpstr>1.4软件生命（存）周期</vt:lpstr>
      <vt:lpstr>1.4软件生命（存）周期</vt:lpstr>
      <vt:lpstr>1.4软件生命（存）周期</vt:lpstr>
      <vt:lpstr>1.4软件生命（存）周期</vt:lpstr>
      <vt:lpstr>PowerPoint 演示文稿</vt:lpstr>
      <vt:lpstr>1.4软件生命（存）周期</vt:lpstr>
      <vt:lpstr>PowerPoint 演示文稿</vt:lpstr>
      <vt:lpstr>PowerPoint 演示文稿</vt:lpstr>
      <vt:lpstr>1.4软件生命（存）周期</vt:lpstr>
      <vt:lpstr>1.4软件生命（存）周期</vt:lpstr>
      <vt:lpstr>1.4软件生命（存）周期</vt:lpstr>
      <vt:lpstr>1.4软件生命（存）周期</vt:lpstr>
      <vt:lpstr>PowerPoint 演示文稿</vt:lpstr>
      <vt:lpstr>PowerPoint 演示文稿</vt:lpstr>
      <vt:lpstr>1.5软件开发模型</vt:lpstr>
      <vt:lpstr>常用传统生存期模型</vt:lpstr>
      <vt:lpstr>瀑布模型</vt:lpstr>
      <vt:lpstr>瀑布模型</vt:lpstr>
      <vt:lpstr>瀑布模型的特点：</vt:lpstr>
      <vt:lpstr>瀑布模型的优点：</vt:lpstr>
      <vt:lpstr>适合瀑布模型的项目特征（重点）</vt:lpstr>
      <vt:lpstr>V模型</vt:lpstr>
      <vt:lpstr>适合V模型的项目特征</vt:lpstr>
      <vt:lpstr>快速原型模型</vt:lpstr>
      <vt:lpstr>快速原型模型</vt:lpstr>
      <vt:lpstr>快速原型模型</vt:lpstr>
      <vt:lpstr>快速原型模型</vt:lpstr>
      <vt:lpstr>快速原型模型</vt:lpstr>
      <vt:lpstr>适合快速原型模型的项目特征</vt:lpstr>
      <vt:lpstr>增量模型</vt:lpstr>
      <vt:lpstr>增量模型</vt:lpstr>
      <vt:lpstr>PowerPoint 演示文稿</vt:lpstr>
      <vt:lpstr>增量模型</vt:lpstr>
      <vt:lpstr>增量模型</vt:lpstr>
      <vt:lpstr>增量模型</vt:lpstr>
      <vt:lpstr>增量模型</vt:lpstr>
      <vt:lpstr>增量模型适用于：</vt:lpstr>
      <vt:lpstr>增量模型实例</vt:lpstr>
      <vt:lpstr>螺旋模型</vt:lpstr>
      <vt:lpstr>PowerPoint 演示文稿</vt:lpstr>
      <vt:lpstr>图中的四个象限代表了以下活动：  </vt:lpstr>
      <vt:lpstr>螺旋模型</vt:lpstr>
      <vt:lpstr>螺旋模型</vt:lpstr>
      <vt:lpstr>喷泉模型</vt:lpstr>
      <vt:lpstr>RUP模型（统一过程模型）</vt:lpstr>
      <vt:lpstr>PowerPoint 演示文稿</vt:lpstr>
      <vt:lpstr>PowerPoint 演示文稿</vt:lpstr>
      <vt:lpstr>PowerPoint 演示文稿</vt:lpstr>
      <vt:lpstr>PowerPoint 演示文稿</vt:lpstr>
      <vt:lpstr>PowerPoint 演示文稿</vt:lpstr>
      <vt:lpstr>敏捷过程（Agile Development）</vt:lpstr>
      <vt:lpstr>敏捷宣言（价值观声明）</vt:lpstr>
      <vt:lpstr>XP(eXtreme Programming)极限编程</vt:lpstr>
      <vt:lpstr>极限编程方法的实施原则</vt:lpstr>
      <vt:lpstr>PowerPoint 演示文稿</vt:lpstr>
      <vt:lpstr>PowerPoint 演示文稿</vt:lpstr>
      <vt:lpstr>微软过程模型</vt:lpstr>
      <vt:lpstr>微软过程模型</vt:lpstr>
      <vt:lpstr>1.5 软件工程三段论（p5）</vt:lpstr>
      <vt:lpstr>软件开发</vt:lpstr>
      <vt:lpstr>软件项目开发路线图</vt:lpstr>
      <vt:lpstr>软件项目管理</vt:lpstr>
      <vt:lpstr>软件项目管理路线图</vt:lpstr>
      <vt:lpstr>软件过程改进</vt:lpstr>
      <vt:lpstr>软件过程改进路线图</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 件 工 程与UML</dc:title>
  <dc:creator>dell-a</dc:creator>
  <cp:lastModifiedBy>Administrator</cp:lastModifiedBy>
  <cp:revision>99</cp:revision>
  <dcterms:created xsi:type="dcterms:W3CDTF">2019-08-21T12:54:00Z</dcterms:created>
  <dcterms:modified xsi:type="dcterms:W3CDTF">2019-09-04T07:36:59Z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2052-11.1.0.8986</vt:lpwstr>
  </property>
</Properties>
</file>