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56" r:id="rId4"/>
    <p:sldId id="257" r:id="rId5"/>
    <p:sldId id="360" r:id="rId6"/>
    <p:sldId id="478" r:id="rId7"/>
    <p:sldId id="361" r:id="rId9"/>
    <p:sldId id="362" r:id="rId10"/>
    <p:sldId id="483" r:id="rId11"/>
    <p:sldId id="363" r:id="rId12"/>
    <p:sldId id="364" r:id="rId13"/>
    <p:sldId id="365" r:id="rId14"/>
    <p:sldId id="366" r:id="rId15"/>
    <p:sldId id="367" r:id="rId16"/>
    <p:sldId id="368" r:id="rId17"/>
    <p:sldId id="369" r:id="rId18"/>
    <p:sldId id="370" r:id="rId19"/>
    <p:sldId id="372" r:id="rId20"/>
    <p:sldId id="371" r:id="rId21"/>
    <p:sldId id="479" r:id="rId22"/>
    <p:sldId id="422" r:id="rId23"/>
    <p:sldId id="292" r:id="rId24"/>
    <p:sldId id="299" r:id="rId25"/>
    <p:sldId id="481" r:id="rId26"/>
    <p:sldId id="300" r:id="rId27"/>
    <p:sldId id="301" r:id="rId28"/>
    <p:sldId id="302" r:id="rId29"/>
    <p:sldId id="482" r:id="rId30"/>
    <p:sldId id="303" r:id="rId31"/>
    <p:sldId id="544" r:id="rId32"/>
    <p:sldId id="545" r:id="rId33"/>
    <p:sldId id="546" r:id="rId34"/>
    <p:sldId id="547" r:id="rId35"/>
    <p:sldId id="304" r:id="rId36"/>
    <p:sldId id="305" r:id="rId37"/>
    <p:sldId id="548" r:id="rId38"/>
    <p:sldId id="549" r:id="rId39"/>
    <p:sldId id="550" r:id="rId40"/>
    <p:sldId id="551" r:id="rId41"/>
    <p:sldId id="552" r:id="rId42"/>
    <p:sldId id="319" r:id="rId43"/>
    <p:sldId id="306" r:id="rId44"/>
    <p:sldId id="307" r:id="rId45"/>
    <p:sldId id="308" r:id="rId46"/>
    <p:sldId id="309" r:id="rId47"/>
    <p:sldId id="320" r:id="rId48"/>
    <p:sldId id="321" r:id="rId49"/>
    <p:sldId id="322" r:id="rId50"/>
    <p:sldId id="323" r:id="rId51"/>
    <p:sldId id="324" r:id="rId52"/>
    <p:sldId id="325" r:id="rId53"/>
    <p:sldId id="326" r:id="rId54"/>
    <p:sldId id="584" r:id="rId55"/>
    <p:sldId id="327" r:id="rId56"/>
    <p:sldId id="328" r:id="rId57"/>
    <p:sldId id="329" r:id="rId58"/>
    <p:sldId id="585" r:id="rId59"/>
    <p:sldId id="330" r:id="rId60"/>
    <p:sldId id="331" r:id="rId61"/>
    <p:sldId id="332" r:id="rId62"/>
    <p:sldId id="333" r:id="rId63"/>
    <p:sldId id="334" r:id="rId64"/>
    <p:sldId id="335" r:id="rId65"/>
    <p:sldId id="336" r:id="rId66"/>
    <p:sldId id="337" r:id="rId67"/>
    <p:sldId id="472" r:id="rId68"/>
    <p:sldId id="473" r:id="rId69"/>
    <p:sldId id="338" r:id="rId70"/>
    <p:sldId id="339" r:id="rId71"/>
    <p:sldId id="340" r:id="rId72"/>
    <p:sldId id="28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67" y="-7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93DDB1-BD4C-4BD2-8B98-FD12293C6A7A}" type="doc">
      <dgm:prSet loTypeId="urn:microsoft.com/office/officeart/2005/8/layout/process5" loCatId="process" qsTypeId="urn:microsoft.com/office/officeart/2005/8/quickstyle/simple1" qsCatId="simple" csTypeId="urn:microsoft.com/office/officeart/2005/8/colors/accent1_2" csCatId="accent1" phldr="1"/>
      <dgm:spPr/>
    </dgm:pt>
    <dgm:pt modelId="{5480095B-BD55-4BD6-933E-002686366DFF}">
      <dgm:prSet phldrT="[文本]" custT="1"/>
      <dgm:spPr/>
      <dgm:t>
        <a:bodyPr/>
        <a:lstStyle/>
        <a:p>
          <a:r>
            <a:rPr lang="zh-CN" altLang="en-US" sz="2400" dirty="0" smtClean="0">
              <a:solidFill>
                <a:srgbClr val="FF0000"/>
              </a:solidFill>
            </a:rPr>
            <a:t>需求分析</a:t>
          </a:r>
          <a:endParaRPr lang="zh-CN" altLang="en-US" sz="2400" dirty="0">
            <a:solidFill>
              <a:srgbClr val="FF0000"/>
            </a:solidFill>
          </a:endParaRPr>
        </a:p>
      </dgm:t>
    </dgm:pt>
    <dgm:pt modelId="{98C01DC5-C49E-4E21-BAA3-5B6A9915E5D7}" cxnId="{9A7BF77F-79DD-41AB-9C52-16C83EF97386}" type="parTrans">
      <dgm:prSet/>
      <dgm:spPr/>
      <dgm:t>
        <a:bodyPr/>
        <a:lstStyle/>
        <a:p>
          <a:endParaRPr lang="zh-CN" altLang="en-US"/>
        </a:p>
      </dgm:t>
    </dgm:pt>
    <dgm:pt modelId="{C64A1354-96E9-4046-BBC0-2A3B6BB16BEF}" cxnId="{9A7BF77F-79DD-41AB-9C52-16C83EF97386}" type="sibTrans">
      <dgm:prSet/>
      <dgm:spPr/>
      <dgm:t>
        <a:bodyPr/>
        <a:lstStyle/>
        <a:p>
          <a:endParaRPr lang="zh-CN" altLang="en-US"/>
        </a:p>
      </dgm:t>
    </dgm:pt>
    <dgm:pt modelId="{B2E68AEE-8AF1-4669-870C-66CD00523091}">
      <dgm:prSet custT="1"/>
      <dgm:spPr/>
      <dgm:t>
        <a:bodyPr/>
        <a:lstStyle/>
        <a:p>
          <a:r>
            <a:rPr lang="zh-CN" altLang="en-US" sz="2400" dirty="0" smtClean="0"/>
            <a:t>概要设计</a:t>
          </a:r>
          <a:endParaRPr lang="zh-CN" altLang="en-US" sz="2400" dirty="0"/>
        </a:p>
      </dgm:t>
    </dgm:pt>
    <dgm:pt modelId="{E7FA86C8-84F1-4C66-B0EF-77C1194770EE}" cxnId="{8D729DDA-B569-4C3D-B32F-10E239057ECF}" type="parTrans">
      <dgm:prSet/>
      <dgm:spPr/>
      <dgm:t>
        <a:bodyPr/>
        <a:lstStyle/>
        <a:p>
          <a:endParaRPr lang="zh-CN" altLang="en-US"/>
        </a:p>
      </dgm:t>
    </dgm:pt>
    <dgm:pt modelId="{0356DF2F-DF65-4CEA-9174-50E820BEDE87}" cxnId="{8D729DDA-B569-4C3D-B32F-10E239057ECF}" type="sibTrans">
      <dgm:prSet/>
      <dgm:spPr/>
      <dgm:t>
        <a:bodyPr/>
        <a:lstStyle/>
        <a:p>
          <a:endParaRPr lang="zh-CN" altLang="en-US"/>
        </a:p>
      </dgm:t>
    </dgm:pt>
    <dgm:pt modelId="{A0D6D58B-AF7B-4D18-AEAA-69B8A2E61D3B}">
      <dgm:prSet phldrT="[文本]" custT="1"/>
      <dgm:spPr/>
      <dgm:t>
        <a:bodyPr/>
        <a:lstStyle/>
        <a:p>
          <a:r>
            <a:rPr lang="zh-CN" altLang="en-US" sz="2400" dirty="0" smtClean="0"/>
            <a:t>详细设计</a:t>
          </a:r>
          <a:endParaRPr lang="zh-CN" altLang="en-US" sz="2400" dirty="0"/>
        </a:p>
      </dgm:t>
    </dgm:pt>
    <dgm:pt modelId="{B67F863C-464F-45F8-9D0E-8C21350CE19C}" cxnId="{7CC9C071-8661-47DA-8F3E-FCF2B3FAE8E0}" type="parTrans">
      <dgm:prSet/>
      <dgm:spPr/>
      <dgm:t>
        <a:bodyPr/>
        <a:lstStyle/>
        <a:p>
          <a:endParaRPr lang="zh-CN" altLang="en-US"/>
        </a:p>
      </dgm:t>
    </dgm:pt>
    <dgm:pt modelId="{D741C8BC-3D27-4D1F-ADAA-5DF12D3EE2AA}" cxnId="{7CC9C071-8661-47DA-8F3E-FCF2B3FAE8E0}" type="sibTrans">
      <dgm:prSet/>
      <dgm:spPr/>
      <dgm:t>
        <a:bodyPr/>
        <a:lstStyle/>
        <a:p>
          <a:endParaRPr lang="zh-CN" altLang="en-US"/>
        </a:p>
      </dgm:t>
    </dgm:pt>
    <dgm:pt modelId="{656812A8-23E8-426C-AA98-C3FFF0E7AAAB}">
      <dgm:prSet custT="1"/>
      <dgm:spPr/>
      <dgm:t>
        <a:bodyPr/>
        <a:lstStyle/>
        <a:p>
          <a:r>
            <a:rPr lang="zh-CN" altLang="en-US" sz="2400" dirty="0" smtClean="0"/>
            <a:t>编码实施</a:t>
          </a:r>
          <a:endParaRPr lang="zh-CN" altLang="en-US" sz="2400" dirty="0"/>
        </a:p>
      </dgm:t>
    </dgm:pt>
    <dgm:pt modelId="{300826B5-B4EA-44D3-8431-79E0800D5340}" cxnId="{3F4C51A4-C0B5-4AB9-9430-0F482E9EE6BE}" type="parTrans">
      <dgm:prSet/>
      <dgm:spPr/>
      <dgm:t>
        <a:bodyPr/>
        <a:lstStyle/>
        <a:p>
          <a:endParaRPr lang="zh-CN" altLang="en-US"/>
        </a:p>
      </dgm:t>
    </dgm:pt>
    <dgm:pt modelId="{373EB521-0F03-4CF9-AC8A-71FE102100C0}" cxnId="{3F4C51A4-C0B5-4AB9-9430-0F482E9EE6BE}" type="sibTrans">
      <dgm:prSet/>
      <dgm:spPr/>
      <dgm:t>
        <a:bodyPr/>
        <a:lstStyle/>
        <a:p>
          <a:endParaRPr lang="zh-CN" altLang="en-US"/>
        </a:p>
      </dgm:t>
    </dgm:pt>
    <dgm:pt modelId="{785950F2-891D-4236-9B1A-61911EB039AE}">
      <dgm:prSet custT="1"/>
      <dgm:spPr/>
      <dgm:t>
        <a:bodyPr/>
        <a:lstStyle/>
        <a:p>
          <a:r>
            <a:rPr lang="zh-CN" altLang="en-US" sz="2400" dirty="0" smtClean="0"/>
            <a:t>测试</a:t>
          </a:r>
          <a:endParaRPr lang="zh-CN" altLang="en-US" sz="2800" dirty="0"/>
        </a:p>
      </dgm:t>
    </dgm:pt>
    <dgm:pt modelId="{ACC0E315-8225-4A20-99BD-9ADC782614E9}" cxnId="{08EB02E7-B0E1-4A62-942A-75B59A0FF6D6}" type="parTrans">
      <dgm:prSet/>
      <dgm:spPr/>
      <dgm:t>
        <a:bodyPr/>
        <a:lstStyle/>
        <a:p>
          <a:endParaRPr lang="zh-CN" altLang="en-US"/>
        </a:p>
      </dgm:t>
    </dgm:pt>
    <dgm:pt modelId="{A0418BD8-B26C-4F9A-801D-2D1D8BFD2A2F}" cxnId="{08EB02E7-B0E1-4A62-942A-75B59A0FF6D6}" type="sibTrans">
      <dgm:prSet/>
      <dgm:spPr/>
      <dgm:t>
        <a:bodyPr/>
        <a:lstStyle/>
        <a:p>
          <a:endParaRPr lang="zh-CN" altLang="en-US"/>
        </a:p>
      </dgm:t>
    </dgm:pt>
    <dgm:pt modelId="{7BC4B984-28A7-42AD-AC08-3D2E167B98CC}">
      <dgm:prSet custT="1"/>
      <dgm:spPr/>
      <dgm:t>
        <a:bodyPr/>
        <a:lstStyle/>
        <a:p>
          <a:r>
            <a:rPr lang="zh-CN" altLang="en-US" sz="2400" dirty="0" smtClean="0"/>
            <a:t>产品提交</a:t>
          </a:r>
          <a:endParaRPr lang="zh-CN" altLang="en-US" sz="2400" dirty="0"/>
        </a:p>
      </dgm:t>
    </dgm:pt>
    <dgm:pt modelId="{4F48ACC1-C753-4A38-AB8A-B68D8C11989D}" cxnId="{C7DC701D-8F66-4935-82D4-793344482527}" type="parTrans">
      <dgm:prSet/>
      <dgm:spPr/>
      <dgm:t>
        <a:bodyPr/>
        <a:lstStyle/>
        <a:p>
          <a:endParaRPr lang="zh-CN" altLang="en-US"/>
        </a:p>
      </dgm:t>
    </dgm:pt>
    <dgm:pt modelId="{72D0E32E-C220-4289-B556-CC0A3CA9B901}" cxnId="{C7DC701D-8F66-4935-82D4-793344482527}" type="sibTrans">
      <dgm:prSet/>
      <dgm:spPr/>
      <dgm:t>
        <a:bodyPr/>
        <a:lstStyle/>
        <a:p>
          <a:endParaRPr lang="zh-CN" altLang="en-US"/>
        </a:p>
      </dgm:t>
    </dgm:pt>
    <dgm:pt modelId="{91FC1DEE-07A3-47AE-88AB-E622FA217504}">
      <dgm:prSet custT="1"/>
      <dgm:spPr/>
      <dgm:t>
        <a:bodyPr/>
        <a:lstStyle/>
        <a:p>
          <a:r>
            <a:rPr lang="zh-CN" altLang="en-US" sz="2800" dirty="0" smtClean="0"/>
            <a:t>维护</a:t>
          </a:r>
          <a:endParaRPr lang="zh-CN" altLang="en-US" sz="2800" dirty="0"/>
        </a:p>
      </dgm:t>
    </dgm:pt>
    <dgm:pt modelId="{A2C14D2A-6A92-4080-B5AC-FED34CF3368E}" cxnId="{522CD802-A376-4457-B372-0B46E7804D23}" type="parTrans">
      <dgm:prSet/>
      <dgm:spPr/>
      <dgm:t>
        <a:bodyPr/>
        <a:lstStyle/>
        <a:p>
          <a:endParaRPr lang="zh-CN" altLang="en-US"/>
        </a:p>
      </dgm:t>
    </dgm:pt>
    <dgm:pt modelId="{214B740B-77A4-4C04-84BE-B0EDE19F78DF}" cxnId="{522CD802-A376-4457-B372-0B46E7804D23}" type="sibTrans">
      <dgm:prSet/>
      <dgm:spPr/>
      <dgm:t>
        <a:bodyPr/>
        <a:lstStyle/>
        <a:p>
          <a:endParaRPr lang="zh-CN" altLang="en-US"/>
        </a:p>
      </dgm:t>
    </dgm:pt>
    <dgm:pt modelId="{A48D6DAC-ABB8-4E01-B80C-C7F88389E250}" type="pres">
      <dgm:prSet presAssocID="{0F93DDB1-BD4C-4BD2-8B98-FD12293C6A7A}" presName="diagram" presStyleCnt="0">
        <dgm:presLayoutVars>
          <dgm:dir/>
          <dgm:resizeHandles val="exact"/>
        </dgm:presLayoutVars>
      </dgm:prSet>
      <dgm:spPr/>
    </dgm:pt>
    <dgm:pt modelId="{A6F3801B-D3BB-49E2-8456-6D750A188B2A}" type="pres">
      <dgm:prSet presAssocID="{5480095B-BD55-4BD6-933E-002686366DFF}" presName="node" presStyleLbl="node1" presStyleIdx="0" presStyleCnt="7">
        <dgm:presLayoutVars>
          <dgm:bulletEnabled val="1"/>
        </dgm:presLayoutVars>
      </dgm:prSet>
      <dgm:spPr/>
      <dgm:t>
        <a:bodyPr/>
        <a:lstStyle/>
        <a:p>
          <a:endParaRPr lang="zh-CN" altLang="en-US"/>
        </a:p>
      </dgm:t>
    </dgm:pt>
    <dgm:pt modelId="{87C3A3CE-F36F-4DF7-9BA6-448D9B997847}" type="pres">
      <dgm:prSet presAssocID="{C64A1354-96E9-4046-BBC0-2A3B6BB16BEF}" presName="sibTrans" presStyleLbl="sibTrans2D1" presStyleIdx="0" presStyleCnt="6"/>
      <dgm:spPr/>
      <dgm:t>
        <a:bodyPr/>
        <a:lstStyle/>
        <a:p>
          <a:endParaRPr lang="zh-CN" altLang="en-US"/>
        </a:p>
      </dgm:t>
    </dgm:pt>
    <dgm:pt modelId="{42F6C6DB-93EB-4890-BD23-FC2DECBD469D}" type="pres">
      <dgm:prSet presAssocID="{C64A1354-96E9-4046-BBC0-2A3B6BB16BEF}" presName="connectorText" presStyleLbl="sibTrans2D1" presStyleIdx="0" presStyleCnt="6"/>
      <dgm:spPr/>
      <dgm:t>
        <a:bodyPr/>
        <a:lstStyle/>
        <a:p>
          <a:endParaRPr lang="zh-CN" altLang="en-US"/>
        </a:p>
      </dgm:t>
    </dgm:pt>
    <dgm:pt modelId="{EC07833E-4276-4AB5-8CE9-8A7EB0113599}" type="pres">
      <dgm:prSet presAssocID="{B2E68AEE-8AF1-4669-870C-66CD00523091}" presName="node" presStyleLbl="node1" presStyleIdx="1" presStyleCnt="7">
        <dgm:presLayoutVars>
          <dgm:bulletEnabled val="1"/>
        </dgm:presLayoutVars>
      </dgm:prSet>
      <dgm:spPr/>
      <dgm:t>
        <a:bodyPr/>
        <a:lstStyle/>
        <a:p>
          <a:endParaRPr lang="zh-CN" altLang="en-US"/>
        </a:p>
      </dgm:t>
    </dgm:pt>
    <dgm:pt modelId="{4C2F6B28-330A-4BE1-81DE-899E2C793E04}" type="pres">
      <dgm:prSet presAssocID="{0356DF2F-DF65-4CEA-9174-50E820BEDE87}" presName="sibTrans" presStyleLbl="sibTrans2D1" presStyleIdx="1" presStyleCnt="6"/>
      <dgm:spPr/>
      <dgm:t>
        <a:bodyPr/>
        <a:lstStyle/>
        <a:p>
          <a:endParaRPr lang="zh-CN" altLang="en-US"/>
        </a:p>
      </dgm:t>
    </dgm:pt>
    <dgm:pt modelId="{34143257-A2B6-4F06-B7BA-3A0C8F4458F3}" type="pres">
      <dgm:prSet presAssocID="{0356DF2F-DF65-4CEA-9174-50E820BEDE87}" presName="connectorText" presStyleLbl="sibTrans2D1" presStyleIdx="1" presStyleCnt="6"/>
      <dgm:spPr/>
      <dgm:t>
        <a:bodyPr/>
        <a:lstStyle/>
        <a:p>
          <a:endParaRPr lang="zh-CN" altLang="en-US"/>
        </a:p>
      </dgm:t>
    </dgm:pt>
    <dgm:pt modelId="{2296B69A-34C3-4534-981C-0968F4050A70}" type="pres">
      <dgm:prSet presAssocID="{A0D6D58B-AF7B-4D18-AEAA-69B8A2E61D3B}" presName="node" presStyleLbl="node1" presStyleIdx="2" presStyleCnt="7">
        <dgm:presLayoutVars>
          <dgm:bulletEnabled val="1"/>
        </dgm:presLayoutVars>
      </dgm:prSet>
      <dgm:spPr/>
      <dgm:t>
        <a:bodyPr/>
        <a:lstStyle/>
        <a:p>
          <a:endParaRPr lang="zh-CN" altLang="en-US"/>
        </a:p>
      </dgm:t>
    </dgm:pt>
    <dgm:pt modelId="{FB565702-C180-4C91-A2F0-E97F57C1E5C2}" type="pres">
      <dgm:prSet presAssocID="{D741C8BC-3D27-4D1F-ADAA-5DF12D3EE2AA}" presName="sibTrans" presStyleLbl="sibTrans2D1" presStyleIdx="2" presStyleCnt="6"/>
      <dgm:spPr/>
      <dgm:t>
        <a:bodyPr/>
        <a:lstStyle/>
        <a:p>
          <a:endParaRPr lang="zh-CN" altLang="en-US"/>
        </a:p>
      </dgm:t>
    </dgm:pt>
    <dgm:pt modelId="{AA85D103-E720-4817-91EA-16D9C66C69DC}" type="pres">
      <dgm:prSet presAssocID="{D741C8BC-3D27-4D1F-ADAA-5DF12D3EE2AA}" presName="connectorText" presStyleLbl="sibTrans2D1" presStyleIdx="2" presStyleCnt="6"/>
      <dgm:spPr/>
      <dgm:t>
        <a:bodyPr/>
        <a:lstStyle/>
        <a:p>
          <a:endParaRPr lang="zh-CN" altLang="en-US"/>
        </a:p>
      </dgm:t>
    </dgm:pt>
    <dgm:pt modelId="{41EB2D36-20DF-4AB1-A564-ACAD1ABAEE89}" type="pres">
      <dgm:prSet presAssocID="{656812A8-23E8-426C-AA98-C3FFF0E7AAAB}" presName="node" presStyleLbl="node1" presStyleIdx="3" presStyleCnt="7">
        <dgm:presLayoutVars>
          <dgm:bulletEnabled val="1"/>
        </dgm:presLayoutVars>
      </dgm:prSet>
      <dgm:spPr/>
      <dgm:t>
        <a:bodyPr/>
        <a:lstStyle/>
        <a:p>
          <a:endParaRPr lang="zh-CN" altLang="en-US"/>
        </a:p>
      </dgm:t>
    </dgm:pt>
    <dgm:pt modelId="{B988C51B-104C-45EB-B52A-33C84757D554}" type="pres">
      <dgm:prSet presAssocID="{373EB521-0F03-4CF9-AC8A-71FE102100C0}" presName="sibTrans" presStyleLbl="sibTrans2D1" presStyleIdx="3" presStyleCnt="6"/>
      <dgm:spPr/>
      <dgm:t>
        <a:bodyPr/>
        <a:lstStyle/>
        <a:p>
          <a:endParaRPr lang="zh-CN" altLang="en-US"/>
        </a:p>
      </dgm:t>
    </dgm:pt>
    <dgm:pt modelId="{6C9A128F-8839-4CDE-BA20-31195925E25E}" type="pres">
      <dgm:prSet presAssocID="{373EB521-0F03-4CF9-AC8A-71FE102100C0}" presName="connectorText" presStyleLbl="sibTrans2D1" presStyleIdx="3" presStyleCnt="6"/>
      <dgm:spPr/>
      <dgm:t>
        <a:bodyPr/>
        <a:lstStyle/>
        <a:p>
          <a:endParaRPr lang="zh-CN" altLang="en-US"/>
        </a:p>
      </dgm:t>
    </dgm:pt>
    <dgm:pt modelId="{B089A7E1-013E-4F56-A80B-337DFD953246}" type="pres">
      <dgm:prSet presAssocID="{785950F2-891D-4236-9B1A-61911EB039AE}" presName="node" presStyleLbl="node1" presStyleIdx="4" presStyleCnt="7">
        <dgm:presLayoutVars>
          <dgm:bulletEnabled val="1"/>
        </dgm:presLayoutVars>
      </dgm:prSet>
      <dgm:spPr/>
      <dgm:t>
        <a:bodyPr/>
        <a:lstStyle/>
        <a:p>
          <a:endParaRPr lang="zh-CN" altLang="en-US"/>
        </a:p>
      </dgm:t>
    </dgm:pt>
    <dgm:pt modelId="{D0BBBA2E-FFC6-4CF6-A1AF-D16FCD5BF9DB}" type="pres">
      <dgm:prSet presAssocID="{A0418BD8-B26C-4F9A-801D-2D1D8BFD2A2F}" presName="sibTrans" presStyleLbl="sibTrans2D1" presStyleIdx="4" presStyleCnt="6"/>
      <dgm:spPr/>
      <dgm:t>
        <a:bodyPr/>
        <a:lstStyle/>
        <a:p>
          <a:endParaRPr lang="zh-CN" altLang="en-US"/>
        </a:p>
      </dgm:t>
    </dgm:pt>
    <dgm:pt modelId="{8CC1CF21-5DA7-4481-A2A7-784BCF2A10AF}" type="pres">
      <dgm:prSet presAssocID="{A0418BD8-B26C-4F9A-801D-2D1D8BFD2A2F}" presName="connectorText" presStyleLbl="sibTrans2D1" presStyleIdx="4" presStyleCnt="6"/>
      <dgm:spPr/>
      <dgm:t>
        <a:bodyPr/>
        <a:lstStyle/>
        <a:p>
          <a:endParaRPr lang="zh-CN" altLang="en-US"/>
        </a:p>
      </dgm:t>
    </dgm:pt>
    <dgm:pt modelId="{41760762-B1E6-4F9C-AA7B-66DD3D5AE90E}" type="pres">
      <dgm:prSet presAssocID="{7BC4B984-28A7-42AD-AC08-3D2E167B98CC}" presName="node" presStyleLbl="node1" presStyleIdx="5" presStyleCnt="7">
        <dgm:presLayoutVars>
          <dgm:bulletEnabled val="1"/>
        </dgm:presLayoutVars>
      </dgm:prSet>
      <dgm:spPr/>
      <dgm:t>
        <a:bodyPr/>
        <a:lstStyle/>
        <a:p>
          <a:endParaRPr lang="zh-CN" altLang="en-US"/>
        </a:p>
      </dgm:t>
    </dgm:pt>
    <dgm:pt modelId="{487E3B94-667D-40DF-9CD1-9492B3AD73A3}" type="pres">
      <dgm:prSet presAssocID="{72D0E32E-C220-4289-B556-CC0A3CA9B901}" presName="sibTrans" presStyleLbl="sibTrans2D1" presStyleIdx="5" presStyleCnt="6"/>
      <dgm:spPr/>
      <dgm:t>
        <a:bodyPr/>
        <a:lstStyle/>
        <a:p>
          <a:endParaRPr lang="zh-CN" altLang="en-US"/>
        </a:p>
      </dgm:t>
    </dgm:pt>
    <dgm:pt modelId="{8313178A-44B5-4DA4-9D0F-6380AE840C6B}" type="pres">
      <dgm:prSet presAssocID="{72D0E32E-C220-4289-B556-CC0A3CA9B901}" presName="connectorText" presStyleLbl="sibTrans2D1" presStyleIdx="5" presStyleCnt="6"/>
      <dgm:spPr/>
      <dgm:t>
        <a:bodyPr/>
        <a:lstStyle/>
        <a:p>
          <a:endParaRPr lang="zh-CN" altLang="en-US"/>
        </a:p>
      </dgm:t>
    </dgm:pt>
    <dgm:pt modelId="{8167E25D-CF1D-41A5-9F14-E135BB031D20}" type="pres">
      <dgm:prSet presAssocID="{91FC1DEE-07A3-47AE-88AB-E622FA217504}" presName="node" presStyleLbl="node1" presStyleIdx="6" presStyleCnt="7">
        <dgm:presLayoutVars>
          <dgm:bulletEnabled val="1"/>
        </dgm:presLayoutVars>
      </dgm:prSet>
      <dgm:spPr/>
      <dgm:t>
        <a:bodyPr/>
        <a:lstStyle/>
        <a:p>
          <a:endParaRPr lang="zh-CN" altLang="en-US"/>
        </a:p>
      </dgm:t>
    </dgm:pt>
  </dgm:ptLst>
  <dgm:cxnLst>
    <dgm:cxn modelId="{E07BF715-2704-45FD-B98F-439CA6F947F6}" type="presOf" srcId="{C64A1354-96E9-4046-BBC0-2A3B6BB16BEF}" destId="{42F6C6DB-93EB-4890-BD23-FC2DECBD469D}" srcOrd="1" destOrd="0" presId="urn:microsoft.com/office/officeart/2005/8/layout/process5"/>
    <dgm:cxn modelId="{7CC9C071-8661-47DA-8F3E-FCF2B3FAE8E0}" srcId="{0F93DDB1-BD4C-4BD2-8B98-FD12293C6A7A}" destId="{A0D6D58B-AF7B-4D18-AEAA-69B8A2E61D3B}" srcOrd="2" destOrd="0" parTransId="{B67F863C-464F-45F8-9D0E-8C21350CE19C}" sibTransId="{D741C8BC-3D27-4D1F-ADAA-5DF12D3EE2AA}"/>
    <dgm:cxn modelId="{40CEBE74-CDD6-429E-A4CF-37FA96AC2AB7}" type="presOf" srcId="{D741C8BC-3D27-4D1F-ADAA-5DF12D3EE2AA}" destId="{FB565702-C180-4C91-A2F0-E97F57C1E5C2}" srcOrd="0" destOrd="0" presId="urn:microsoft.com/office/officeart/2005/8/layout/process5"/>
    <dgm:cxn modelId="{239035CD-CA35-4933-8CFE-3FDE225E2F53}" type="presOf" srcId="{72D0E32E-C220-4289-B556-CC0A3CA9B901}" destId="{8313178A-44B5-4DA4-9D0F-6380AE840C6B}" srcOrd="1" destOrd="0" presId="urn:microsoft.com/office/officeart/2005/8/layout/process5"/>
    <dgm:cxn modelId="{E09F9663-C602-4988-87B8-516AA80E6D1A}" type="presOf" srcId="{72D0E32E-C220-4289-B556-CC0A3CA9B901}" destId="{487E3B94-667D-40DF-9CD1-9492B3AD73A3}" srcOrd="0" destOrd="0" presId="urn:microsoft.com/office/officeart/2005/8/layout/process5"/>
    <dgm:cxn modelId="{C4A459A9-0000-4F56-A307-0FF885FE333D}" type="presOf" srcId="{C64A1354-96E9-4046-BBC0-2A3B6BB16BEF}" destId="{87C3A3CE-F36F-4DF7-9BA6-448D9B997847}" srcOrd="0" destOrd="0" presId="urn:microsoft.com/office/officeart/2005/8/layout/process5"/>
    <dgm:cxn modelId="{F4E6D73B-A82A-417E-AF5E-29BAE84522A3}" type="presOf" srcId="{B2E68AEE-8AF1-4669-870C-66CD00523091}" destId="{EC07833E-4276-4AB5-8CE9-8A7EB0113599}" srcOrd="0" destOrd="0" presId="urn:microsoft.com/office/officeart/2005/8/layout/process5"/>
    <dgm:cxn modelId="{17C777BE-3C73-4EE7-8118-220FEADFBBCE}" type="presOf" srcId="{785950F2-891D-4236-9B1A-61911EB039AE}" destId="{B089A7E1-013E-4F56-A80B-337DFD953246}" srcOrd="0" destOrd="0" presId="urn:microsoft.com/office/officeart/2005/8/layout/process5"/>
    <dgm:cxn modelId="{A7A98D3B-7F6B-4BBB-B69D-8B847AAE468C}" type="presOf" srcId="{7BC4B984-28A7-42AD-AC08-3D2E167B98CC}" destId="{41760762-B1E6-4F9C-AA7B-66DD3D5AE90E}" srcOrd="0" destOrd="0" presId="urn:microsoft.com/office/officeart/2005/8/layout/process5"/>
    <dgm:cxn modelId="{C7DC701D-8F66-4935-82D4-793344482527}" srcId="{0F93DDB1-BD4C-4BD2-8B98-FD12293C6A7A}" destId="{7BC4B984-28A7-42AD-AC08-3D2E167B98CC}" srcOrd="5" destOrd="0" parTransId="{4F48ACC1-C753-4A38-AB8A-B68D8C11989D}" sibTransId="{72D0E32E-C220-4289-B556-CC0A3CA9B901}"/>
    <dgm:cxn modelId="{9050D01C-6FE1-4421-88AB-69B6538E79A2}" type="presOf" srcId="{A0D6D58B-AF7B-4D18-AEAA-69B8A2E61D3B}" destId="{2296B69A-34C3-4534-981C-0968F4050A70}" srcOrd="0" destOrd="0" presId="urn:microsoft.com/office/officeart/2005/8/layout/process5"/>
    <dgm:cxn modelId="{8D729DDA-B569-4C3D-B32F-10E239057ECF}" srcId="{0F93DDB1-BD4C-4BD2-8B98-FD12293C6A7A}" destId="{B2E68AEE-8AF1-4669-870C-66CD00523091}" srcOrd="1" destOrd="0" parTransId="{E7FA86C8-84F1-4C66-B0EF-77C1194770EE}" sibTransId="{0356DF2F-DF65-4CEA-9174-50E820BEDE87}"/>
    <dgm:cxn modelId="{5300C316-51C1-4CE9-9397-2C74A903B7D6}" type="presOf" srcId="{A0418BD8-B26C-4F9A-801D-2D1D8BFD2A2F}" destId="{D0BBBA2E-FFC6-4CF6-A1AF-D16FCD5BF9DB}" srcOrd="0" destOrd="0" presId="urn:microsoft.com/office/officeart/2005/8/layout/process5"/>
    <dgm:cxn modelId="{522CD802-A376-4457-B372-0B46E7804D23}" srcId="{0F93DDB1-BD4C-4BD2-8B98-FD12293C6A7A}" destId="{91FC1DEE-07A3-47AE-88AB-E622FA217504}" srcOrd="6" destOrd="0" parTransId="{A2C14D2A-6A92-4080-B5AC-FED34CF3368E}" sibTransId="{214B740B-77A4-4C04-84BE-B0EDE19F78DF}"/>
    <dgm:cxn modelId="{FA50F255-D4F8-4E27-A7AF-DB50695AE822}" type="presOf" srcId="{0356DF2F-DF65-4CEA-9174-50E820BEDE87}" destId="{4C2F6B28-330A-4BE1-81DE-899E2C793E04}" srcOrd="0" destOrd="0" presId="urn:microsoft.com/office/officeart/2005/8/layout/process5"/>
    <dgm:cxn modelId="{14CC0DDB-1E6F-41F8-977B-70546541DD99}" type="presOf" srcId="{0356DF2F-DF65-4CEA-9174-50E820BEDE87}" destId="{34143257-A2B6-4F06-B7BA-3A0C8F4458F3}" srcOrd="1" destOrd="0" presId="urn:microsoft.com/office/officeart/2005/8/layout/process5"/>
    <dgm:cxn modelId="{35898BC9-D270-4A17-AF01-250A02B2896C}" type="presOf" srcId="{656812A8-23E8-426C-AA98-C3FFF0E7AAAB}" destId="{41EB2D36-20DF-4AB1-A564-ACAD1ABAEE89}" srcOrd="0" destOrd="0" presId="urn:microsoft.com/office/officeart/2005/8/layout/process5"/>
    <dgm:cxn modelId="{3F4C51A4-C0B5-4AB9-9430-0F482E9EE6BE}" srcId="{0F93DDB1-BD4C-4BD2-8B98-FD12293C6A7A}" destId="{656812A8-23E8-426C-AA98-C3FFF0E7AAAB}" srcOrd="3" destOrd="0" parTransId="{300826B5-B4EA-44D3-8431-79E0800D5340}" sibTransId="{373EB521-0F03-4CF9-AC8A-71FE102100C0}"/>
    <dgm:cxn modelId="{9A7BF77F-79DD-41AB-9C52-16C83EF97386}" srcId="{0F93DDB1-BD4C-4BD2-8B98-FD12293C6A7A}" destId="{5480095B-BD55-4BD6-933E-002686366DFF}" srcOrd="0" destOrd="0" parTransId="{98C01DC5-C49E-4E21-BAA3-5B6A9915E5D7}" sibTransId="{C64A1354-96E9-4046-BBC0-2A3B6BB16BEF}"/>
    <dgm:cxn modelId="{08EB02E7-B0E1-4A62-942A-75B59A0FF6D6}" srcId="{0F93DDB1-BD4C-4BD2-8B98-FD12293C6A7A}" destId="{785950F2-891D-4236-9B1A-61911EB039AE}" srcOrd="4" destOrd="0" parTransId="{ACC0E315-8225-4A20-99BD-9ADC782614E9}" sibTransId="{A0418BD8-B26C-4F9A-801D-2D1D8BFD2A2F}"/>
    <dgm:cxn modelId="{60054925-1112-44B2-B7B1-C686C6E84F0B}" type="presOf" srcId="{5480095B-BD55-4BD6-933E-002686366DFF}" destId="{A6F3801B-D3BB-49E2-8456-6D750A188B2A}" srcOrd="0" destOrd="0" presId="urn:microsoft.com/office/officeart/2005/8/layout/process5"/>
    <dgm:cxn modelId="{A0877CC8-E150-4351-9AC5-DAA790DAB33C}" type="presOf" srcId="{91FC1DEE-07A3-47AE-88AB-E622FA217504}" destId="{8167E25D-CF1D-41A5-9F14-E135BB031D20}" srcOrd="0" destOrd="0" presId="urn:microsoft.com/office/officeart/2005/8/layout/process5"/>
    <dgm:cxn modelId="{6E64BE3B-FC57-4AC6-926E-D6ACD239BE86}" type="presOf" srcId="{373EB521-0F03-4CF9-AC8A-71FE102100C0}" destId="{B988C51B-104C-45EB-B52A-33C84757D554}" srcOrd="0" destOrd="0" presId="urn:microsoft.com/office/officeart/2005/8/layout/process5"/>
    <dgm:cxn modelId="{22CC2D49-9607-4768-9FB5-B1E5AFD14263}" type="presOf" srcId="{373EB521-0F03-4CF9-AC8A-71FE102100C0}" destId="{6C9A128F-8839-4CDE-BA20-31195925E25E}" srcOrd="1" destOrd="0" presId="urn:microsoft.com/office/officeart/2005/8/layout/process5"/>
    <dgm:cxn modelId="{03407B23-C28D-4546-B6C0-48AB98233D8F}" type="presOf" srcId="{A0418BD8-B26C-4F9A-801D-2D1D8BFD2A2F}" destId="{8CC1CF21-5DA7-4481-A2A7-784BCF2A10AF}" srcOrd="1" destOrd="0" presId="urn:microsoft.com/office/officeart/2005/8/layout/process5"/>
    <dgm:cxn modelId="{60D28882-F146-497A-91CC-9B3A8481903F}" type="presOf" srcId="{D741C8BC-3D27-4D1F-ADAA-5DF12D3EE2AA}" destId="{AA85D103-E720-4817-91EA-16D9C66C69DC}" srcOrd="1" destOrd="0" presId="urn:microsoft.com/office/officeart/2005/8/layout/process5"/>
    <dgm:cxn modelId="{41536C14-9C33-4100-962C-7A4F903DD09C}" type="presOf" srcId="{0F93DDB1-BD4C-4BD2-8B98-FD12293C6A7A}" destId="{A48D6DAC-ABB8-4E01-B80C-C7F88389E250}" srcOrd="0" destOrd="0" presId="urn:microsoft.com/office/officeart/2005/8/layout/process5"/>
    <dgm:cxn modelId="{0E992861-A40D-4768-B5B5-91D1A5F54ED7}" type="presParOf" srcId="{A48D6DAC-ABB8-4E01-B80C-C7F88389E250}" destId="{A6F3801B-D3BB-49E2-8456-6D750A188B2A}" srcOrd="0" destOrd="0" presId="urn:microsoft.com/office/officeart/2005/8/layout/process5"/>
    <dgm:cxn modelId="{1B631DC4-F29E-478D-8562-E782528BDAA9}" type="presParOf" srcId="{A48D6DAC-ABB8-4E01-B80C-C7F88389E250}" destId="{87C3A3CE-F36F-4DF7-9BA6-448D9B997847}" srcOrd="1" destOrd="0" presId="urn:microsoft.com/office/officeart/2005/8/layout/process5"/>
    <dgm:cxn modelId="{A48023B7-E414-49D6-A2E0-25F9A8C0D5B6}" type="presParOf" srcId="{87C3A3CE-F36F-4DF7-9BA6-448D9B997847}" destId="{42F6C6DB-93EB-4890-BD23-FC2DECBD469D}" srcOrd="0" destOrd="0" presId="urn:microsoft.com/office/officeart/2005/8/layout/process5"/>
    <dgm:cxn modelId="{61E96C84-8200-405E-9B75-22657292C9AC}" type="presParOf" srcId="{A48D6DAC-ABB8-4E01-B80C-C7F88389E250}" destId="{EC07833E-4276-4AB5-8CE9-8A7EB0113599}" srcOrd="2" destOrd="0" presId="urn:microsoft.com/office/officeart/2005/8/layout/process5"/>
    <dgm:cxn modelId="{9FA5CC6E-5E05-4A4B-98ED-E7EBA01653B0}" type="presParOf" srcId="{A48D6DAC-ABB8-4E01-B80C-C7F88389E250}" destId="{4C2F6B28-330A-4BE1-81DE-899E2C793E04}" srcOrd="3" destOrd="0" presId="urn:microsoft.com/office/officeart/2005/8/layout/process5"/>
    <dgm:cxn modelId="{3439A9BC-2AA6-4727-985D-BCA43EDC02B1}" type="presParOf" srcId="{4C2F6B28-330A-4BE1-81DE-899E2C793E04}" destId="{34143257-A2B6-4F06-B7BA-3A0C8F4458F3}" srcOrd="0" destOrd="0" presId="urn:microsoft.com/office/officeart/2005/8/layout/process5"/>
    <dgm:cxn modelId="{16796668-DFE0-4D35-ACCA-B07F7893E155}" type="presParOf" srcId="{A48D6DAC-ABB8-4E01-B80C-C7F88389E250}" destId="{2296B69A-34C3-4534-981C-0968F4050A70}" srcOrd="4" destOrd="0" presId="urn:microsoft.com/office/officeart/2005/8/layout/process5"/>
    <dgm:cxn modelId="{35F72EA3-9ABB-4632-B86F-9AC794D4C638}" type="presParOf" srcId="{A48D6DAC-ABB8-4E01-B80C-C7F88389E250}" destId="{FB565702-C180-4C91-A2F0-E97F57C1E5C2}" srcOrd="5" destOrd="0" presId="urn:microsoft.com/office/officeart/2005/8/layout/process5"/>
    <dgm:cxn modelId="{53EB2856-3ED5-4CED-81B0-87741C8BC617}" type="presParOf" srcId="{FB565702-C180-4C91-A2F0-E97F57C1E5C2}" destId="{AA85D103-E720-4817-91EA-16D9C66C69DC}" srcOrd="0" destOrd="0" presId="urn:microsoft.com/office/officeart/2005/8/layout/process5"/>
    <dgm:cxn modelId="{D5EA531F-F037-4E6A-AA78-115C4699FC2F}" type="presParOf" srcId="{A48D6DAC-ABB8-4E01-B80C-C7F88389E250}" destId="{41EB2D36-20DF-4AB1-A564-ACAD1ABAEE89}" srcOrd="6" destOrd="0" presId="urn:microsoft.com/office/officeart/2005/8/layout/process5"/>
    <dgm:cxn modelId="{FC2B26D3-DA5E-4B1B-9C46-53166081A854}" type="presParOf" srcId="{A48D6DAC-ABB8-4E01-B80C-C7F88389E250}" destId="{B988C51B-104C-45EB-B52A-33C84757D554}" srcOrd="7" destOrd="0" presId="urn:microsoft.com/office/officeart/2005/8/layout/process5"/>
    <dgm:cxn modelId="{13275658-A81C-44CC-B836-99D3A54BBC9E}" type="presParOf" srcId="{B988C51B-104C-45EB-B52A-33C84757D554}" destId="{6C9A128F-8839-4CDE-BA20-31195925E25E}" srcOrd="0" destOrd="0" presId="urn:microsoft.com/office/officeart/2005/8/layout/process5"/>
    <dgm:cxn modelId="{17D1D470-D8FA-47E6-984F-F4A9D4114108}" type="presParOf" srcId="{A48D6DAC-ABB8-4E01-B80C-C7F88389E250}" destId="{B089A7E1-013E-4F56-A80B-337DFD953246}" srcOrd="8" destOrd="0" presId="urn:microsoft.com/office/officeart/2005/8/layout/process5"/>
    <dgm:cxn modelId="{D81FC291-A203-4ED2-8DD9-8F3C9EE3B8A4}" type="presParOf" srcId="{A48D6DAC-ABB8-4E01-B80C-C7F88389E250}" destId="{D0BBBA2E-FFC6-4CF6-A1AF-D16FCD5BF9DB}" srcOrd="9" destOrd="0" presId="urn:microsoft.com/office/officeart/2005/8/layout/process5"/>
    <dgm:cxn modelId="{B0B081E8-B8FD-409B-AD0F-6D55B3FE44BF}" type="presParOf" srcId="{D0BBBA2E-FFC6-4CF6-A1AF-D16FCD5BF9DB}" destId="{8CC1CF21-5DA7-4481-A2A7-784BCF2A10AF}" srcOrd="0" destOrd="0" presId="urn:microsoft.com/office/officeart/2005/8/layout/process5"/>
    <dgm:cxn modelId="{41025642-E9F5-4071-AC41-406BB12CC8B5}" type="presParOf" srcId="{A48D6DAC-ABB8-4E01-B80C-C7F88389E250}" destId="{41760762-B1E6-4F9C-AA7B-66DD3D5AE90E}" srcOrd="10" destOrd="0" presId="urn:microsoft.com/office/officeart/2005/8/layout/process5"/>
    <dgm:cxn modelId="{2C71BC91-CCF2-4AAB-A95E-365F98F0DE02}" type="presParOf" srcId="{A48D6DAC-ABB8-4E01-B80C-C7F88389E250}" destId="{487E3B94-667D-40DF-9CD1-9492B3AD73A3}" srcOrd="11" destOrd="0" presId="urn:microsoft.com/office/officeart/2005/8/layout/process5"/>
    <dgm:cxn modelId="{825C52B0-FC8C-4535-A8F7-25B6C743AA3D}" type="presParOf" srcId="{487E3B94-667D-40DF-9CD1-9492B3AD73A3}" destId="{8313178A-44B5-4DA4-9D0F-6380AE840C6B}" srcOrd="0" destOrd="0" presId="urn:microsoft.com/office/officeart/2005/8/layout/process5"/>
    <dgm:cxn modelId="{519A85A3-F0D0-4777-91DE-965397C854C2}" type="presParOf" srcId="{A48D6DAC-ABB8-4E01-B80C-C7F88389E250}" destId="{8167E25D-CF1D-41A5-9F14-E135BB031D20}" srcOrd="12"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3801B-D3BB-49E2-8456-6D750A188B2A}">
      <dsp:nvSpPr>
        <dsp:cNvPr id="0" name=""/>
        <dsp:cNvSpPr/>
      </dsp:nvSpPr>
      <dsp:spPr>
        <a:xfrm>
          <a:off x="1170235"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FF0000"/>
              </a:solidFill>
            </a:rPr>
            <a:t>需求分析</a:t>
          </a:r>
          <a:endParaRPr lang="zh-CN" altLang="en-US" sz="2400" kern="1200" dirty="0">
            <a:solidFill>
              <a:srgbClr val="FF0000"/>
            </a:solidFill>
          </a:endParaRPr>
        </a:p>
      </dsp:txBody>
      <dsp:txXfrm>
        <a:off x="1201698" y="32789"/>
        <a:ext cx="1727476" cy="1011315"/>
      </dsp:txXfrm>
    </dsp:sp>
    <dsp:sp modelId="{87C3A3CE-F36F-4DF7-9BA6-448D9B997847}">
      <dsp:nvSpPr>
        <dsp:cNvPr id="0" name=""/>
        <dsp:cNvSpPr/>
      </dsp:nvSpPr>
      <dsp:spPr>
        <a:xfrm>
          <a:off x="3118193"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118193" y="405241"/>
        <a:ext cx="265696" cy="266411"/>
      </dsp:txXfrm>
    </dsp:sp>
    <dsp:sp modelId="{EC07833E-4276-4AB5-8CE9-8A7EB0113599}">
      <dsp:nvSpPr>
        <dsp:cNvPr id="0" name=""/>
        <dsp:cNvSpPr/>
      </dsp:nvSpPr>
      <dsp:spPr>
        <a:xfrm>
          <a:off x="3676798"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概要设计</a:t>
          </a:r>
          <a:endParaRPr lang="zh-CN" altLang="en-US" sz="2400" kern="1200" dirty="0"/>
        </a:p>
      </dsp:txBody>
      <dsp:txXfrm>
        <a:off x="3708261" y="32789"/>
        <a:ext cx="1727476" cy="1011315"/>
      </dsp:txXfrm>
    </dsp:sp>
    <dsp:sp modelId="{4C2F6B28-330A-4BE1-81DE-899E2C793E04}">
      <dsp:nvSpPr>
        <dsp:cNvPr id="0" name=""/>
        <dsp:cNvSpPr/>
      </dsp:nvSpPr>
      <dsp:spPr>
        <a:xfrm>
          <a:off x="5624756"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24756" y="405241"/>
        <a:ext cx="265696" cy="266411"/>
      </dsp:txXfrm>
    </dsp:sp>
    <dsp:sp modelId="{2296B69A-34C3-4534-981C-0968F4050A70}">
      <dsp:nvSpPr>
        <dsp:cNvPr id="0" name=""/>
        <dsp:cNvSpPr/>
      </dsp:nvSpPr>
      <dsp:spPr>
        <a:xfrm>
          <a:off x="6183362"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详细设计</a:t>
          </a:r>
          <a:endParaRPr lang="zh-CN" altLang="en-US" sz="2400" kern="1200" dirty="0"/>
        </a:p>
      </dsp:txBody>
      <dsp:txXfrm>
        <a:off x="6214825" y="32789"/>
        <a:ext cx="1727476" cy="1011315"/>
      </dsp:txXfrm>
    </dsp:sp>
    <dsp:sp modelId="{FB565702-C180-4C91-A2F0-E97F57C1E5C2}">
      <dsp:nvSpPr>
        <dsp:cNvPr id="0" name=""/>
        <dsp:cNvSpPr/>
      </dsp:nvSpPr>
      <dsp:spPr>
        <a:xfrm rot="5400000">
          <a:off x="6888780" y="1200896"/>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6945358" y="1233123"/>
        <a:ext cx="266411" cy="265696"/>
      </dsp:txXfrm>
    </dsp:sp>
    <dsp:sp modelId="{41EB2D36-20DF-4AB1-A564-ACAD1ABAEE89}">
      <dsp:nvSpPr>
        <dsp:cNvPr id="0" name=""/>
        <dsp:cNvSpPr/>
      </dsp:nvSpPr>
      <dsp:spPr>
        <a:xfrm>
          <a:off x="6183362"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编码实施</a:t>
          </a:r>
          <a:endParaRPr lang="zh-CN" altLang="en-US" sz="2400" kern="1200" dirty="0"/>
        </a:p>
      </dsp:txBody>
      <dsp:txXfrm>
        <a:off x="6214825" y="1823192"/>
        <a:ext cx="1727476" cy="1011315"/>
      </dsp:txXfrm>
    </dsp:sp>
    <dsp:sp modelId="{B988C51B-104C-45EB-B52A-33C84757D554}">
      <dsp:nvSpPr>
        <dsp:cNvPr id="0" name=""/>
        <dsp:cNvSpPr/>
      </dsp:nvSpPr>
      <dsp:spPr>
        <a:xfrm rot="10800000">
          <a:off x="5646241"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5760110" y="2195644"/>
        <a:ext cx="265696" cy="266411"/>
      </dsp:txXfrm>
    </dsp:sp>
    <dsp:sp modelId="{B089A7E1-013E-4F56-A80B-337DFD953246}">
      <dsp:nvSpPr>
        <dsp:cNvPr id="0" name=""/>
        <dsp:cNvSpPr/>
      </dsp:nvSpPr>
      <dsp:spPr>
        <a:xfrm>
          <a:off x="3676798"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测试</a:t>
          </a:r>
          <a:endParaRPr lang="zh-CN" altLang="en-US" sz="2800" kern="1200" dirty="0"/>
        </a:p>
      </dsp:txBody>
      <dsp:txXfrm>
        <a:off x="3708261" y="1823192"/>
        <a:ext cx="1727476" cy="1011315"/>
      </dsp:txXfrm>
    </dsp:sp>
    <dsp:sp modelId="{D0BBBA2E-FFC6-4CF6-A1AF-D16FCD5BF9DB}">
      <dsp:nvSpPr>
        <dsp:cNvPr id="0" name=""/>
        <dsp:cNvSpPr/>
      </dsp:nvSpPr>
      <dsp:spPr>
        <a:xfrm rot="10800000">
          <a:off x="3139678"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3253547" y="2195644"/>
        <a:ext cx="265696" cy="266411"/>
      </dsp:txXfrm>
    </dsp:sp>
    <dsp:sp modelId="{41760762-B1E6-4F9C-AA7B-66DD3D5AE90E}">
      <dsp:nvSpPr>
        <dsp:cNvPr id="0" name=""/>
        <dsp:cNvSpPr/>
      </dsp:nvSpPr>
      <dsp:spPr>
        <a:xfrm>
          <a:off x="1170235"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产品提交</a:t>
          </a:r>
          <a:endParaRPr lang="zh-CN" altLang="en-US" sz="2400" kern="1200" dirty="0"/>
        </a:p>
      </dsp:txBody>
      <dsp:txXfrm>
        <a:off x="1201698" y="1823192"/>
        <a:ext cx="1727476" cy="1011315"/>
      </dsp:txXfrm>
    </dsp:sp>
    <dsp:sp modelId="{487E3B94-667D-40DF-9CD1-9492B3AD73A3}">
      <dsp:nvSpPr>
        <dsp:cNvPr id="0" name=""/>
        <dsp:cNvSpPr/>
      </dsp:nvSpPr>
      <dsp:spPr>
        <a:xfrm rot="5400000">
          <a:off x="1875654" y="2991298"/>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1932232" y="3023525"/>
        <a:ext cx="266411" cy="265696"/>
      </dsp:txXfrm>
    </dsp:sp>
    <dsp:sp modelId="{8167E25D-CF1D-41A5-9F14-E135BB031D20}">
      <dsp:nvSpPr>
        <dsp:cNvPr id="0" name=""/>
        <dsp:cNvSpPr/>
      </dsp:nvSpPr>
      <dsp:spPr>
        <a:xfrm>
          <a:off x="1170235" y="3582131"/>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维护</a:t>
          </a:r>
          <a:endParaRPr lang="zh-CN" altLang="en-US" sz="2800" kern="1200" dirty="0"/>
        </a:p>
      </dsp:txBody>
      <dsp:txXfrm>
        <a:off x="1201698" y="3613594"/>
        <a:ext cx="1727476" cy="10113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0CF79-3EF2-4492-AD73-F6FCDBA250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E9727-4A9A-47D3-A9F3-D2CCF4D22F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C18EF-8BB5-430D-85B7-C86D7EE8EA7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需求类型：具体要获取哪些方面的需求</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理模型是什么，是相对逻辑模型说的。举简单例子，数据在计算机上的物理存储和逻辑存储。逻辑上我们把盘分为了多个分区。实际上分区间有明显的分割线吗？你看到硬盘上有分割线吗？没有。所以，在物理上仍是一块计算机一块硬盘。比如</a:t>
            </a:r>
            <a:r>
              <a:rPr lang="en-US" altLang="zh-CN" dirty="0" smtClean="0"/>
              <a:t>80G</a:t>
            </a:r>
            <a:r>
              <a:rPr lang="zh-CN" altLang="en-US" dirty="0" smtClean="0"/>
              <a:t>，分为四区。物理是事物的原本组成。而逻辑呢，是对现实的抽象（根据现实的特点）。又如，有文件系统，每个文件夹下，有多个文件，从逻辑上看，这些文件共同属于这个文件夹。但事实上呢，他们存储区域相关联吗？没有任何关系</a:t>
            </a:r>
            <a:endParaRPr lang="zh-CN" altLang="en-US" dirty="0"/>
          </a:p>
        </p:txBody>
      </p:sp>
      <p:sp>
        <p:nvSpPr>
          <p:cNvPr id="4" name="灯片编号占位符 3"/>
          <p:cNvSpPr>
            <a:spLocks noGrp="1"/>
          </p:cNvSpPr>
          <p:nvPr>
            <p:ph type="sldNum" sz="quarter" idx="10"/>
          </p:nvPr>
        </p:nvSpPr>
        <p:spPr/>
        <p:txBody>
          <a:bodyPr/>
          <a:lstStyle/>
          <a:p>
            <a:fld id="{ED6A3BDF-6E8D-43E5-8C22-883446779A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描述的是“变换“，即对数据的处理，对数据处理后，一种数据变为了另外的数据，所以，描述数据的形式，输入是什么形式，输出是什么形式，在处理前是什么形式，处理后是什么形式。</a:t>
            </a:r>
            <a:endParaRPr lang="en-US" altLang="zh-CN" dirty="0" smtClean="0"/>
          </a:p>
          <a:p>
            <a:pPr eaLnBrk="1" hangingPunct="1"/>
            <a:r>
              <a:rPr lang="zh-CN" altLang="en-US" dirty="0" smtClean="0"/>
              <a:t>（</a:t>
            </a:r>
            <a:r>
              <a:rPr lang="en-US" altLang="zh-CN" dirty="0" smtClean="0"/>
              <a:t>1</a:t>
            </a:r>
            <a:r>
              <a:rPr lang="zh-CN" altLang="en-US" dirty="0" smtClean="0"/>
              <a:t>）软件中</a:t>
            </a:r>
            <a:endParaRPr lang="en-US" altLang="zh-CN" dirty="0" smtClean="0"/>
          </a:p>
          <a:p>
            <a:pPr eaLnBrk="1" hangingPunct="1"/>
            <a:r>
              <a:rPr lang="zh-CN" altLang="en-US" dirty="0" smtClean="0"/>
              <a:t>（</a:t>
            </a:r>
            <a:r>
              <a:rPr lang="en-US" altLang="zh-CN" dirty="0" smtClean="0"/>
              <a:t>2</a:t>
            </a:r>
            <a:r>
              <a:rPr lang="zh-CN" altLang="en-US" dirty="0" smtClean="0"/>
              <a:t>）软件对数据处理解决现实问题。  对软件有数据输入  数据</a:t>
            </a:r>
            <a:r>
              <a:rPr lang="en-US" altLang="zh-CN" dirty="0" smtClean="0"/>
              <a:t>---》</a:t>
            </a:r>
            <a:r>
              <a:rPr lang="zh-CN" altLang="en-US" dirty="0" smtClean="0"/>
              <a:t>处理</a:t>
            </a:r>
            <a:r>
              <a:rPr lang="en-US" altLang="zh-CN" dirty="0" smtClean="0"/>
              <a:t>1--》</a:t>
            </a:r>
            <a:r>
              <a:rPr lang="zh-CN" altLang="en-US" dirty="0" smtClean="0"/>
              <a:t>处理</a:t>
            </a:r>
            <a:r>
              <a:rPr lang="en-US" altLang="zh-CN" dirty="0" smtClean="0"/>
              <a:t>2---》</a:t>
            </a:r>
            <a:r>
              <a:rPr lang="zh-CN" altLang="en-US" dirty="0" smtClean="0"/>
              <a:t>。。。</a:t>
            </a:r>
            <a:r>
              <a:rPr lang="en-US" altLang="zh-CN" dirty="0" smtClean="0"/>
              <a:t>》</a:t>
            </a:r>
            <a:r>
              <a:rPr lang="zh-CN" altLang="en-US" dirty="0" smtClean="0"/>
              <a:t>输出  功能实现</a:t>
            </a:r>
            <a:endParaRPr lang="zh-CN" altLang="en-US" dirty="0"/>
          </a:p>
        </p:txBody>
      </p:sp>
      <p:sp>
        <p:nvSpPr>
          <p:cNvPr id="4" name="灯片编号占位符 3"/>
          <p:cNvSpPr>
            <a:spLocks noGrp="1"/>
          </p:cNvSpPr>
          <p:nvPr>
            <p:ph type="sldNum" sz="quarter" idx="10"/>
          </p:nvPr>
        </p:nvSpPr>
        <p:spPr/>
        <p:txBody>
          <a:bodyPr/>
          <a:lstStyle/>
          <a:p>
            <a:fld id="{ED6A3BDF-6E8D-43E5-8C22-883446779A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dirty="0" smtClean="0">
                <a:solidFill>
                  <a:schemeClr val="tx1"/>
                </a:solidFill>
                <a:latin typeface="+mn-lt"/>
                <a:ea typeface="+mn-ea"/>
                <a:cs typeface="+mn-cs"/>
              </a:rPr>
              <a:t>构造分层DFD图的过程就是结构化的系统建模过程</a:t>
            </a:r>
            <a:endParaRPr lang="zh-CN" altLang="en-US" dirty="0"/>
          </a:p>
        </p:txBody>
      </p:sp>
      <p:sp>
        <p:nvSpPr>
          <p:cNvPr id="4" name="灯片编号占位符 3"/>
          <p:cNvSpPr>
            <a:spLocks noGrp="1"/>
          </p:cNvSpPr>
          <p:nvPr>
            <p:ph type="sldNum" sz="quarter" idx="10"/>
          </p:nvPr>
        </p:nvSpPr>
        <p:spPr/>
        <p:txBody>
          <a:bodyPr/>
          <a:lstStyle/>
          <a:p>
            <a:fld id="{ED6A3BDF-6E8D-43E5-8C22-883446779A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数据流图只描述了系统的分解，并没描述图中各元素的含义，作用。只看图，仍不能很好了解系统。故引入数据字典。数据字典描述元素的含义。则数据流图和数据字典相结合更有助于分析设计系统。</a:t>
            </a:r>
            <a:endParaRPr lang="zh-CN" altLang="en-US" dirty="0" smtClean="0"/>
          </a:p>
          <a:p>
            <a:pPr eaLnBrk="1" hangingPunct="1"/>
            <a:r>
              <a:rPr lang="en-US" altLang="zh-CN" dirty="0" smtClean="0"/>
              <a:t>DD </a:t>
            </a:r>
            <a:r>
              <a:rPr lang="zh-CN" altLang="en-US" dirty="0" smtClean="0"/>
              <a:t>是所有与系统相关的数据元素的一个有组织的列表，它给出了所有数据元素的精确的、严格的定义，使得用户和系统分析员对于输入、输出、存储成分和中间计算有一定 的理解。</a:t>
            </a:r>
            <a:endParaRPr lang="en-US" altLang="zh-CN" dirty="0" smtClean="0"/>
          </a:p>
        </p:txBody>
      </p:sp>
      <p:sp>
        <p:nvSpPr>
          <p:cNvPr id="4" name="灯片编号占位符 3"/>
          <p:cNvSpPr>
            <a:spLocks noGrp="1"/>
          </p:cNvSpPr>
          <p:nvPr>
            <p:ph type="sldNum" sz="quarter" idx="10"/>
          </p:nvPr>
        </p:nvSpPr>
        <p:spPr/>
        <p:txBody>
          <a:bodyPr/>
          <a:lstStyle/>
          <a:p>
            <a:fld id="{ED6A3BDF-6E8D-43E5-8C22-883446779A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lang="zh-CN" altLang="en-US" smtClean="0"/>
              <a:t>单击此处编辑母版标题样式</a:t>
            </a:r>
            <a:endParaRPr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FDEEE85F-738A-46F4-A4D0-78CF2B3CD283}" type="datetimeFigureOut">
              <a:rPr lang="en-US"/>
            </a:fld>
            <a:endParaRPr lang="en-US" dirty="0"/>
          </a:p>
        </p:txBody>
      </p:sp>
      <p:sp>
        <p:nvSpPr>
          <p:cNvPr id="10" name="页脚占位符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ltLang="zh-CN"/>
              <a:t> chapter__2</a:t>
            </a:r>
            <a:endParaRPr lang="en-US" altLang="zh-CN"/>
          </a:p>
        </p:txBody>
      </p:sp>
      <p:sp>
        <p:nvSpPr>
          <p:cNvPr id="11"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D87F1D9-1E77-4D7B-B9B3-6A0794A12CA9}"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305D4108-2C57-4BF7-B990-FE1D1513383D}" type="datetimeFigureOut">
              <a:rPr lang="en-US"/>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a:t> chapter__2</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1F48CB5F-5694-4B4D-A54F-195D61B4C43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2" name="竖排标题 1"/>
          <p:cNvSpPr>
            <a:spLocks noGrp="1"/>
          </p:cNvSpPr>
          <p:nvPr>
            <p:ph type="title" orient="vert"/>
          </p:nvPr>
        </p:nvSpPr>
        <p:spPr>
          <a:xfrm>
            <a:off x="6553200" y="609600"/>
            <a:ext cx="20574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609600"/>
            <a:ext cx="5562600" cy="551656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fld id="{6BCAB780-16D7-489D-9D50-7FAC8145AE0C}" type="datetimeFigureOut">
              <a:rPr lang="en-US"/>
            </a:fld>
            <a:endParaRPr lang="en-US" dirty="0"/>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r>
              <a:rPr lang="en-US" altLang="zh-CN"/>
              <a:t> chapter__2</a:t>
            </a:r>
            <a:endParaRPr lang="en-US" altLang="zh-CN"/>
          </a:p>
        </p:txBody>
      </p:sp>
      <p:sp>
        <p:nvSpPr>
          <p:cNvPr id="9" name="灯片编号占位符 5"/>
          <p:cNvSpPr>
            <a:spLocks noGrp="1"/>
          </p:cNvSpPr>
          <p:nvPr>
            <p:ph type="sldNum" sz="quarter" idx="12"/>
          </p:nvPr>
        </p:nvSpPr>
        <p:spPr>
          <a:xfrm rot="5400000">
            <a:off x="5989638" y="144462"/>
            <a:ext cx="533400" cy="244475"/>
          </a:xfrm>
        </p:spPr>
        <p:txBody>
          <a:bodyPr/>
          <a:lstStyle>
            <a:lvl1pPr>
              <a:defRPr/>
            </a:lvl1pPr>
          </a:lstStyle>
          <a:p>
            <a:pPr>
              <a:defRPr/>
            </a:pPr>
            <a:fld id="{64EBE06A-9B45-4395-A21D-0ED05C36B11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612648" y="1600200"/>
            <a:ext cx="81534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A5C95A5B-7847-408C-8447-E852E9F56CB2}" type="datetimeFigureOut">
              <a:rPr lang="en-US"/>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a:t> chapter__2</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文本占位符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zh-CN" altLang="en-US" smtClean="0"/>
              <a:t>单击此处编辑母版标题样式</a:t>
            </a:r>
            <a:endParaRPr lang="en-US"/>
          </a:p>
        </p:txBody>
      </p:sp>
      <p:sp>
        <p:nvSpPr>
          <p:cNvPr id="7" name="日期占位符 11"/>
          <p:cNvSpPr>
            <a:spLocks noGrp="1"/>
          </p:cNvSpPr>
          <p:nvPr>
            <p:ph type="dt" sz="half" idx="10"/>
          </p:nvPr>
        </p:nvSpPr>
        <p:spPr/>
        <p:txBody>
          <a:bodyPr/>
          <a:lstStyle>
            <a:lvl1pPr>
              <a:defRPr/>
            </a:lvl1pPr>
          </a:lstStyle>
          <a:p>
            <a:pPr>
              <a:defRPr/>
            </a:pPr>
            <a:fld id="{FE8690E6-402B-4ACD-8DC5-0F8C3DB7E650}" type="datetimeFigureOut">
              <a:rPr lang="en-US"/>
            </a:fld>
            <a:endParaRPr lang="en-US"/>
          </a:p>
        </p:txBody>
      </p:sp>
      <p:sp>
        <p:nvSpPr>
          <p:cNvPr id="8" name="灯片编号占位符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661E157F-3CF4-4B50-925E-15BF073B6983}" type="slidenum">
              <a:rPr lang="en-US" altLang="zh-CN"/>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en-US" altLang="zh-CN"/>
              <a:t> chapter__2</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589567"/>
            <a:ext cx="38862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4844901" y="1589567"/>
            <a:ext cx="38862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7"/>
          <p:cNvSpPr>
            <a:spLocks noGrp="1"/>
          </p:cNvSpPr>
          <p:nvPr>
            <p:ph type="dt" sz="half" idx="10"/>
          </p:nvPr>
        </p:nvSpPr>
        <p:spPr/>
        <p:txBody>
          <a:bodyPr rtlCol="0"/>
          <a:lstStyle>
            <a:lvl1pPr>
              <a:defRPr/>
            </a:lvl1pPr>
          </a:lstStyle>
          <a:p>
            <a:pPr>
              <a:defRPr/>
            </a:pPr>
            <a:fld id="{41DEF5CC-CB76-4BDF-939E-FF4FCD08C0BC}" type="datetimeFigureOut">
              <a:rPr lang="en-US"/>
            </a:fld>
            <a:endParaRPr lang="en-US"/>
          </a:p>
        </p:txBody>
      </p:sp>
      <p:sp>
        <p:nvSpPr>
          <p:cNvPr id="6" name="灯片编号占位符 9"/>
          <p:cNvSpPr>
            <a:spLocks noGrp="1"/>
          </p:cNvSpPr>
          <p:nvPr>
            <p:ph type="sldNum" sz="quarter" idx="11"/>
          </p:nvPr>
        </p:nvSpPr>
        <p:spPr/>
        <p:txBody>
          <a:bodyPr rtlCol="0"/>
          <a:lstStyle>
            <a:lvl1pPr>
              <a:defRPr/>
            </a:lvl1pPr>
          </a:lstStyle>
          <a:p>
            <a:pPr>
              <a:defRPr/>
            </a:pPr>
            <a:fld id="{CD8AC103-0860-4E69-B937-E753EBC34AB3}" type="slidenum">
              <a:rPr lang="en-US" altLang="zh-CN"/>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r>
              <a:rPr lang="en-US" altLang="zh-CN"/>
              <a:t> chapter__2</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438400"/>
            <a:ext cx="38862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4800600" y="2438400"/>
            <a:ext cx="38862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7" name="日期占位符 9"/>
          <p:cNvSpPr>
            <a:spLocks noGrp="1"/>
          </p:cNvSpPr>
          <p:nvPr>
            <p:ph type="dt" sz="half" idx="10"/>
          </p:nvPr>
        </p:nvSpPr>
        <p:spPr/>
        <p:txBody>
          <a:bodyPr rtlCol="0"/>
          <a:lstStyle>
            <a:lvl1pPr>
              <a:defRPr/>
            </a:lvl1pPr>
          </a:lstStyle>
          <a:p>
            <a:pPr>
              <a:defRPr/>
            </a:pPr>
            <a:fld id="{DE035DCC-732E-4FAD-A894-BCA9F1001DD8}" type="datetimeFigureOut">
              <a:rPr lang="en-US"/>
            </a:fld>
            <a:endParaRPr lang="en-US"/>
          </a:p>
        </p:txBody>
      </p:sp>
      <p:sp>
        <p:nvSpPr>
          <p:cNvPr id="8" name="灯片编号占位符 11"/>
          <p:cNvSpPr>
            <a:spLocks noGrp="1"/>
          </p:cNvSpPr>
          <p:nvPr>
            <p:ph type="sldNum" sz="quarter" idx="11"/>
          </p:nvPr>
        </p:nvSpPr>
        <p:spPr/>
        <p:txBody>
          <a:bodyPr rtlCol="0"/>
          <a:lstStyle>
            <a:lvl1pPr>
              <a:defRPr/>
            </a:lvl1pPr>
          </a:lstStyle>
          <a:p>
            <a:pPr>
              <a:defRPr/>
            </a:pPr>
            <a:fld id="{5771CE54-B25D-40B3-A5BD-1A994DD818C7}" type="slidenum">
              <a:rPr lang="en-US" altLang="zh-CN"/>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r>
              <a:rPr lang="en-US" altLang="zh-CN"/>
              <a:t> chapter__2</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B01B7382-2E0E-4911-B840-598116C54495}" type="datetimeFigureOut">
              <a:rPr lang="en-US"/>
            </a:fld>
            <a:endParaRPr lang="en-US" dirty="0"/>
          </a:p>
        </p:txBody>
      </p:sp>
      <p:sp>
        <p:nvSpPr>
          <p:cNvPr id="4" name="页脚占位符 2"/>
          <p:cNvSpPr>
            <a:spLocks noGrp="1"/>
          </p:cNvSpPr>
          <p:nvPr>
            <p:ph type="ftr" sz="quarter" idx="11"/>
          </p:nvPr>
        </p:nvSpPr>
        <p:spPr/>
        <p:txBody>
          <a:bodyPr/>
          <a:lstStyle>
            <a:lvl1pPr>
              <a:defRPr/>
            </a:lvl1pPr>
          </a:lstStyle>
          <a:p>
            <a:pPr>
              <a:defRPr/>
            </a:pPr>
            <a:r>
              <a:rPr lang="en-US" altLang="zh-CN"/>
              <a:t> chapter__2</a:t>
            </a: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2A29BCB6-67E4-41DE-AD32-FCC70FB0454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49564AD8-15EC-4E14-8E6B-853842AF4576}" type="datetimeFigureOut">
              <a:rPr lang="en-US"/>
            </a:fld>
            <a:endParaRPr lang="en-US"/>
          </a:p>
        </p:txBody>
      </p:sp>
      <p:sp>
        <p:nvSpPr>
          <p:cNvPr id="3" name="页脚占位符 2"/>
          <p:cNvSpPr>
            <a:spLocks noGrp="1"/>
          </p:cNvSpPr>
          <p:nvPr>
            <p:ph type="ftr" sz="quarter" idx="11"/>
          </p:nvPr>
        </p:nvSpPr>
        <p:spPr/>
        <p:txBody>
          <a:bodyPr/>
          <a:lstStyle>
            <a:lvl1pPr>
              <a:defRPr/>
            </a:lvl1pPr>
          </a:lstStyle>
          <a:p>
            <a:pPr>
              <a:defRPr/>
            </a:pPr>
            <a:r>
              <a:rPr lang="en-US" altLang="zh-CN"/>
              <a:t> chapter__2</a:t>
            </a:r>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A206A5DC-27A4-40C2-A009-396A311EA69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lstStyle>
            <a:lvl1pPr algn="l">
              <a:buNone/>
              <a:defRPr sz="44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9" name="内容占位符 8"/>
          <p:cNvSpPr>
            <a:spLocks noGrp="1"/>
          </p:cNvSpPr>
          <p:nvPr>
            <p:ph sz="quarter" idx="1"/>
          </p:nvPr>
        </p:nvSpPr>
        <p:spPr>
          <a:xfrm>
            <a:off x="2362200" y="1752600"/>
            <a:ext cx="64008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B260C86-337F-4262-AC83-FE1CB28A0895}" type="datetimeFigureOut">
              <a:rPr lang="en-US"/>
            </a:fld>
            <a:endParaRPr lang="en-US" dirty="0"/>
          </a:p>
        </p:txBody>
      </p:sp>
      <p:sp>
        <p:nvSpPr>
          <p:cNvPr id="6" name="页脚占位符 2"/>
          <p:cNvSpPr>
            <a:spLocks noGrp="1"/>
          </p:cNvSpPr>
          <p:nvPr>
            <p:ph type="ftr" sz="quarter" idx="11"/>
          </p:nvPr>
        </p:nvSpPr>
        <p:spPr/>
        <p:txBody>
          <a:bodyPr/>
          <a:lstStyle>
            <a:lvl1pPr>
              <a:defRPr/>
            </a:lvl1pPr>
          </a:lstStyle>
          <a:p>
            <a:pPr>
              <a:defRPr/>
            </a:pPr>
            <a:r>
              <a:rPr lang="en-US" altLang="zh-CN"/>
              <a:t> chapter__2</a:t>
            </a: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3EB08147-05D8-4071-8AE3-E22991ED177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11"/>
          <p:cNvSpPr>
            <a:spLocks noGrp="1"/>
          </p:cNvSpPr>
          <p:nvPr>
            <p:ph type="dt" sz="half" idx="10"/>
          </p:nvPr>
        </p:nvSpPr>
        <p:spPr>
          <a:xfrm>
            <a:off x="6248400" y="6248400"/>
            <a:ext cx="2667000" cy="365125"/>
          </a:xfrm>
        </p:spPr>
        <p:txBody>
          <a:bodyPr rtlCol="0"/>
          <a:lstStyle>
            <a:lvl1pPr>
              <a:defRPr/>
            </a:lvl1pPr>
          </a:lstStyle>
          <a:p>
            <a:pPr>
              <a:defRPr/>
            </a:pPr>
            <a:fld id="{4E003EBF-570E-459E-8925-09F1B443B6B0}" type="datetimeFigureOut">
              <a:rPr lang="en-US"/>
            </a:fld>
            <a:endParaRPr lang="en-US"/>
          </a:p>
        </p:txBody>
      </p:sp>
      <p:sp>
        <p:nvSpPr>
          <p:cNvPr id="10" name="灯片编号占位符 12"/>
          <p:cNvSpPr>
            <a:spLocks noGrp="1"/>
          </p:cNvSpPr>
          <p:nvPr>
            <p:ph type="sldNum" sz="quarter" idx="11"/>
          </p:nvPr>
        </p:nvSpPr>
        <p:spPr>
          <a:xfrm>
            <a:off x="0" y="4667250"/>
            <a:ext cx="1447800" cy="663575"/>
          </a:xfrm>
        </p:spPr>
        <p:txBody>
          <a:bodyPr rtlCol="0"/>
          <a:lstStyle>
            <a:lvl1pPr>
              <a:defRPr sz="2800"/>
            </a:lvl1pPr>
          </a:lstStyle>
          <a:p>
            <a:pPr>
              <a:defRPr/>
            </a:pPr>
            <a:fld id="{2ACC5995-5D6A-420F-9C35-450126D2214C}" type="slidenum">
              <a:rPr lang="en-US" altLang="zh-CN"/>
            </a:fld>
            <a:endParaRPr lang="en-US" altLang="zh-CN"/>
          </a:p>
        </p:txBody>
      </p:sp>
      <p:sp>
        <p:nvSpPr>
          <p:cNvPr id="11" name="页脚占位符 13"/>
          <p:cNvSpPr>
            <a:spLocks noGrp="1"/>
          </p:cNvSpPr>
          <p:nvPr>
            <p:ph type="ftr" sz="quarter" idx="12"/>
          </p:nvPr>
        </p:nvSpPr>
        <p:spPr>
          <a:xfrm>
            <a:off x="1600200" y="6248400"/>
            <a:ext cx="4572000" cy="365125"/>
          </a:xfrm>
        </p:spPr>
        <p:txBody>
          <a:bodyPr rtlCol="0"/>
          <a:lstStyle>
            <a:lvl1pPr>
              <a:defRPr/>
            </a:lvl1pPr>
          </a:lstStyle>
          <a:p>
            <a:pPr>
              <a:defRPr/>
            </a:pPr>
            <a:r>
              <a:rPr lang="en-US" altLang="zh-CN"/>
              <a:t> chapter__2</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en-US" altLang="zh-CN" dirty="0" smtClean="0"/>
          </a:p>
        </p:txBody>
      </p:sp>
      <p:sp>
        <p:nvSpPr>
          <p:cNvPr id="1027" name="文本占位符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7C912B1C-B61C-4857-90F5-63B851F364AB}" type="datetimeFigureOut">
              <a:rPr lang="en-US"/>
            </a:fld>
            <a:endParaRPr lang="en-US" dirty="0"/>
          </a:p>
        </p:txBody>
      </p:sp>
      <p:sp>
        <p:nvSpPr>
          <p:cNvPr id="3" name="页脚占位符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ltLang="zh-CN"/>
              <a:t> chapter__2</a:t>
            </a:r>
            <a:endParaRPr lang="en-US" altLang="zh-CN"/>
          </a:p>
        </p:txBody>
      </p:sp>
      <p:sp>
        <p:nvSpPr>
          <p:cNvPr id="7" name="矩形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矩形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灯片编号占位符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1E1C1081-16A8-43AF-B79F-77D7ECFF662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8656;&#27714;&#35268;&#26684;&#35828;&#26126;&#20070;.pdf"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132856"/>
            <a:ext cx="7992888" cy="1828800"/>
          </a:xfrm>
        </p:spPr>
        <p:txBody>
          <a:bodyPr/>
          <a:lstStyle/>
          <a:p>
            <a:r>
              <a:rPr lang="zh-CN" altLang="en-US" b="1" dirty="0" smtClean="0">
                <a:solidFill>
                  <a:schemeClr val="tx1"/>
                </a:solidFill>
              </a:rPr>
              <a:t>第二章 需求分析（上）</a:t>
            </a:r>
            <a:endParaRPr lang="zh-CN" altLang="en-US" b="1" dirty="0">
              <a:solidFill>
                <a:schemeClr val="tx1"/>
              </a:solidFill>
            </a:endParaRPr>
          </a:p>
        </p:txBody>
      </p:sp>
      <p:sp>
        <p:nvSpPr>
          <p:cNvPr id="3" name="副标题 2"/>
          <p:cNvSpPr>
            <a:spLocks noGrp="1"/>
          </p:cNvSpPr>
          <p:nvPr>
            <p:ph type="subTitle" idx="1"/>
          </p:nvPr>
        </p:nvSpPr>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Times New Roman" panose="02020603050405020304" pitchFamily="18" charset="0"/>
              </a:rPr>
              <a:t>2.2.1  </a:t>
            </a:r>
            <a:r>
              <a:rPr lang="zh-CN" altLang="en-US" sz="4000" b="1" dirty="0">
                <a:latin typeface="Times New Roman" panose="02020603050405020304" pitchFamily="18" charset="0"/>
              </a:rPr>
              <a:t>访谈</a:t>
            </a:r>
            <a:endParaRPr lang="zh-CN" altLang="en-US" sz="4000" dirty="0"/>
          </a:p>
        </p:txBody>
      </p:sp>
      <p:sp>
        <p:nvSpPr>
          <p:cNvPr id="3" name="内容占位符 2"/>
          <p:cNvSpPr>
            <a:spLocks noGrp="1"/>
          </p:cNvSpPr>
          <p:nvPr>
            <p:ph sz="quarter" idx="1"/>
          </p:nvPr>
        </p:nvSpPr>
        <p:spPr/>
        <p:txBody>
          <a:bodyPr/>
          <a:lstStyle/>
          <a:p>
            <a:pPr eaLnBrk="1" hangingPunct="1">
              <a:lnSpc>
                <a:spcPct val="110000"/>
              </a:lnSpc>
              <a:buNone/>
            </a:pPr>
            <a:r>
              <a:rPr lang="en-US" altLang="zh-CN" sz="2800" b="1" dirty="0">
                <a:latin typeface="Times New Roman" panose="02020603050405020304" pitchFamily="18" charset="0"/>
              </a:rPr>
              <a:t> 1. </a:t>
            </a:r>
            <a:r>
              <a:rPr lang="zh-CN" altLang="en-US" sz="2800" b="1" dirty="0">
                <a:latin typeface="Times New Roman" panose="02020603050405020304" pitchFamily="18" charset="0"/>
              </a:rPr>
              <a:t>正式访谈   </a:t>
            </a:r>
            <a:endParaRPr lang="zh-CN" altLang="en-US" sz="2800" b="1" dirty="0">
              <a:latin typeface="Times New Roman" panose="02020603050405020304" pitchFamily="18" charset="0"/>
            </a:endParaRPr>
          </a:p>
          <a:p>
            <a:pPr eaLnBrk="1" hangingPunct="1">
              <a:lnSpc>
                <a:spcPct val="110000"/>
              </a:lnSpc>
            </a:pPr>
            <a:r>
              <a:rPr lang="zh-CN" altLang="en-US" sz="2800" b="1" dirty="0">
                <a:latin typeface="Times New Roman" panose="02020603050405020304" pitchFamily="18" charset="0"/>
              </a:rPr>
              <a:t>系统分析员将提出一些</a:t>
            </a:r>
            <a:r>
              <a:rPr lang="zh-CN" altLang="en-US" sz="2800" b="1" dirty="0">
                <a:solidFill>
                  <a:srgbClr val="0066FF"/>
                </a:solidFill>
                <a:latin typeface="Times New Roman" panose="02020603050405020304" pitchFamily="18" charset="0"/>
              </a:rPr>
              <a:t>事先准备好的具体问题</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lnSpc>
                <a:spcPct val="110000"/>
              </a:lnSpc>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非正式访谈</a:t>
            </a:r>
            <a:endParaRPr lang="zh-CN" altLang="en-US" sz="2800" b="1" dirty="0">
              <a:latin typeface="Times New Roman" panose="02020603050405020304" pitchFamily="18" charset="0"/>
            </a:endParaRPr>
          </a:p>
          <a:p>
            <a:pPr eaLnBrk="1" hangingPunct="1">
              <a:lnSpc>
                <a:spcPct val="110000"/>
              </a:lnSpc>
            </a:pPr>
            <a:r>
              <a:rPr lang="zh-CN" altLang="en-US" sz="2800" b="1" dirty="0">
                <a:latin typeface="Times New Roman" panose="02020603050405020304" pitchFamily="18" charset="0"/>
              </a:rPr>
              <a:t>分析员将提出一些用户可以自由回答的开放性问题，以鼓励被访问人员说出自己的想法。</a:t>
            </a:r>
            <a:endParaRPr lang="zh-CN" altLang="en-US" sz="2800" b="1" dirty="0">
              <a:latin typeface="Times New Roman" panose="02020603050405020304" pitchFamily="18" charset="0"/>
            </a:endParaRPr>
          </a:p>
          <a:p>
            <a:pPr eaLnBrk="1" hangingPunct="1">
              <a:lnSpc>
                <a:spcPct val="110000"/>
              </a:lnSpc>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调查表  </a:t>
            </a:r>
            <a:r>
              <a:rPr lang="zh-CN" altLang="en-US" sz="2800" b="1" dirty="0">
                <a:solidFill>
                  <a:srgbClr val="0B22FF"/>
                </a:solidFill>
                <a:latin typeface="Times New Roman" panose="02020603050405020304" pitchFamily="18" charset="0"/>
              </a:rPr>
              <a:t> 注意对客户分类</a:t>
            </a:r>
            <a:endParaRPr lang="zh-CN" altLang="en-US" sz="2800" b="1" dirty="0">
              <a:solidFill>
                <a:srgbClr val="0B22FF"/>
              </a:solidFill>
              <a:latin typeface="Times New Roman" panose="02020603050405020304" pitchFamily="18" charset="0"/>
            </a:endParaRPr>
          </a:p>
          <a:p>
            <a:pPr eaLnBrk="1" hangingPunct="1">
              <a:lnSpc>
                <a:spcPct val="110000"/>
              </a:lnSpc>
            </a:pPr>
            <a:r>
              <a:rPr lang="zh-CN" altLang="en-US" sz="2800" b="1" dirty="0">
                <a:latin typeface="Times New Roman" panose="02020603050405020304" pitchFamily="18" charset="0"/>
              </a:rPr>
              <a:t>经过仔细考虑写出的书面回答可能比被访者对问题的口头回答更准确</a:t>
            </a:r>
            <a:r>
              <a:rPr lang="zh-CN" altLang="en-US" sz="2800" b="1" dirty="0" smtClean="0">
                <a:latin typeface="Times New Roman" panose="02020603050405020304" pitchFamily="18" charset="0"/>
              </a:rPr>
              <a:t>。</a:t>
            </a:r>
            <a:endParaRPr lang="zh-CN" altLang="en-US" sz="2800"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.2.1  </a:t>
            </a:r>
            <a:r>
              <a:rPr lang="zh-CN" altLang="en-US" sz="4000" b="1" dirty="0">
                <a:latin typeface="Times New Roman" panose="02020603050405020304" pitchFamily="18" charset="0"/>
              </a:rPr>
              <a:t>访谈</a:t>
            </a:r>
            <a:endParaRPr lang="zh-CN" altLang="en-US" sz="4000" dirty="0"/>
          </a:p>
        </p:txBody>
      </p:sp>
      <p:sp>
        <p:nvSpPr>
          <p:cNvPr id="3" name="内容占位符 2"/>
          <p:cNvSpPr>
            <a:spLocks noGrp="1"/>
          </p:cNvSpPr>
          <p:nvPr>
            <p:ph sz="quarter" idx="1"/>
          </p:nvPr>
        </p:nvSpPr>
        <p:spPr/>
        <p:txBody>
          <a:bodyPr/>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情景分析技术</a:t>
            </a:r>
            <a:endParaRPr lang="zh-CN" altLang="en-US" b="1" dirty="0">
              <a:latin typeface="Times New Roman" panose="02020603050405020304" pitchFamily="18" charset="0"/>
            </a:endParaRPr>
          </a:p>
          <a:p>
            <a:pPr eaLnBrk="1" hangingPunct="1"/>
            <a:r>
              <a:rPr lang="zh-CN" altLang="en-US" sz="2400" b="1" dirty="0">
                <a:latin typeface="Times New Roman" panose="02020603050405020304" pitchFamily="18" charset="0"/>
              </a:rPr>
              <a:t>对用户将来使用目标系统解决某个具体问题的</a:t>
            </a:r>
            <a:r>
              <a:rPr lang="zh-CN" altLang="en-US" sz="2400" b="1" dirty="0">
                <a:gradFill>
                  <a:gsLst>
                    <a:gs pos="0">
                      <a:srgbClr val="007BD3"/>
                    </a:gs>
                    <a:gs pos="100000">
                      <a:srgbClr val="034373"/>
                    </a:gs>
                  </a:gsLst>
                  <a:lin scaled="0"/>
                </a:gradFill>
                <a:latin typeface="Times New Roman" panose="02020603050405020304" pitchFamily="18" charset="0"/>
              </a:rPr>
              <a:t>方法</a:t>
            </a:r>
            <a:r>
              <a:rPr lang="zh-CN" altLang="en-US" sz="2400" b="1" dirty="0">
                <a:latin typeface="Times New Roman" panose="02020603050405020304" pitchFamily="18" charset="0"/>
              </a:rPr>
              <a:t>和</a:t>
            </a:r>
            <a:r>
              <a:rPr lang="zh-CN" altLang="en-US" sz="2400" b="1" dirty="0">
                <a:gradFill>
                  <a:gsLst>
                    <a:gs pos="0">
                      <a:srgbClr val="007BD3"/>
                    </a:gs>
                    <a:gs pos="100000">
                      <a:srgbClr val="034373"/>
                    </a:gs>
                  </a:gsLst>
                  <a:lin scaled="0"/>
                </a:gradFill>
                <a:latin typeface="Times New Roman" panose="02020603050405020304" pitchFamily="18" charset="0"/>
              </a:rPr>
              <a:t>结果</a:t>
            </a:r>
            <a:r>
              <a:rPr lang="zh-CN" altLang="en-US" sz="2400" b="1" dirty="0">
                <a:latin typeface="Times New Roman" panose="02020603050405020304" pitchFamily="18" charset="0"/>
              </a:rPr>
              <a:t>进行分析。</a:t>
            </a:r>
            <a:endParaRPr lang="zh-CN" altLang="en-US" sz="2800" b="1" dirty="0">
              <a:latin typeface="Times New Roman" panose="02020603050405020304" pitchFamily="18" charset="0"/>
            </a:endParaRPr>
          </a:p>
          <a:p>
            <a:pPr eaLnBrk="1" hangingPunct="1">
              <a:buNone/>
            </a:pPr>
            <a:r>
              <a:rPr lang="zh-CN" altLang="en-US" b="1" dirty="0">
                <a:solidFill>
                  <a:srgbClr val="0B22FF"/>
                </a:solidFill>
                <a:latin typeface="Times New Roman" panose="02020603050405020304" pitchFamily="18" charset="0"/>
              </a:rPr>
              <a:t>情景分析技术的用处：</a:t>
            </a:r>
            <a:endParaRPr lang="zh-CN" altLang="en-US" b="1" dirty="0">
              <a:solidFill>
                <a:srgbClr val="0B22FF"/>
              </a:solidFill>
              <a:latin typeface="Times New Roman" panose="02020603050405020304" pitchFamily="18" charset="0"/>
            </a:endParaRPr>
          </a:p>
          <a:p>
            <a:pPr eaLnBrk="1" hangingPunct="1"/>
            <a:r>
              <a:rPr lang="zh-CN" altLang="en-US" sz="2400" b="1" dirty="0">
                <a:latin typeface="Times New Roman" panose="02020603050405020304" pitchFamily="18" charset="0"/>
              </a:rPr>
              <a:t>能在某种程度上演示目标系统的行为，从而便于用户理解，而且还可能进一步揭示出一些分析员目前还不知道的需求。</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能保证用户在需求分析过程中始终扮演一个积极主动的角色。</a:t>
            </a:r>
            <a:r>
              <a:rPr lang="zh-CN" altLang="en-US" sz="2400" b="1" dirty="0">
                <a:solidFill>
                  <a:srgbClr val="0B22FF"/>
                </a:solidFill>
                <a:latin typeface="Times New Roman" panose="02020603050405020304" pitchFamily="18" charset="0"/>
              </a:rPr>
              <a:t>让用户起积极主动的作用</a:t>
            </a:r>
            <a:r>
              <a:rPr lang="zh-CN" altLang="en-US" sz="2400" b="1" dirty="0">
                <a:latin typeface="Times New Roman" panose="02020603050405020304" pitchFamily="18" charset="0"/>
              </a:rPr>
              <a:t>对需求分析工作获得成功是至关重要的。</a:t>
            </a:r>
            <a:endParaRPr lang="zh-CN" altLang="en-US" sz="2400" b="1" dirty="0">
              <a:latin typeface="Times New Roman" panose="02020603050405020304" pitchFamily="18" charset="0"/>
            </a:endParaRPr>
          </a:p>
          <a:p>
            <a:pPr eaLnBrk="1" hangingPunct="1"/>
            <a:endParaRPr lang="zh-CN" altLang="en-US" sz="2400" b="1" dirty="0">
              <a:latin typeface="Times New Roman" panose="02020603050405020304" pitchFamily="18" charset="0"/>
            </a:endParaRPr>
          </a:p>
          <a:p>
            <a:pPr marL="0" indent="0">
              <a:buNone/>
            </a:pPr>
            <a:r>
              <a:rPr lang="zh-CN" altLang="en-US" sz="2000" dirty="0"/>
              <a:t>    例 如：针对减肥人群自动生成减肥食谱</a:t>
            </a:r>
            <a:endParaRPr lang="zh-CN" altLang="en-US" sz="20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.2.2  </a:t>
            </a:r>
            <a:r>
              <a:rPr lang="zh-CN" altLang="en-US" sz="4000" b="1" dirty="0">
                <a:latin typeface="Times New Roman" panose="02020603050405020304" pitchFamily="18" charset="0"/>
              </a:rPr>
              <a:t>简易的应用规格说明技术</a:t>
            </a:r>
            <a:endParaRPr lang="zh-CN" altLang="en-US" sz="4000" dirty="0"/>
          </a:p>
        </p:txBody>
      </p:sp>
      <p:sp>
        <p:nvSpPr>
          <p:cNvPr id="3" name="内容占位符 2"/>
          <p:cNvSpPr>
            <a:spLocks noGrp="1"/>
          </p:cNvSpPr>
          <p:nvPr>
            <p:ph sz="quarter" idx="1"/>
          </p:nvPr>
        </p:nvSpPr>
        <p:spPr/>
        <p:txBody>
          <a:bodyPr/>
          <a:lstStyle/>
          <a:p>
            <a:pPr eaLnBrk="1" hangingPunct="1">
              <a:lnSpc>
                <a:spcPct val="130000"/>
              </a:lnSpc>
              <a:buNone/>
            </a:pPr>
            <a:r>
              <a:rPr lang="zh-CN" altLang="en-US" b="1" dirty="0">
                <a:solidFill>
                  <a:schemeClr val="accent2">
                    <a:lumMod val="75000"/>
                  </a:schemeClr>
                </a:solidFill>
                <a:latin typeface="Times New Roman" panose="02020603050405020304" pitchFamily="18" charset="0"/>
              </a:rPr>
              <a:t>传统访谈技术</a:t>
            </a:r>
            <a:r>
              <a:rPr lang="en-US" altLang="zh-CN" b="1" dirty="0">
                <a:solidFill>
                  <a:schemeClr val="accent2">
                    <a:lumMod val="75000"/>
                  </a:schemeClr>
                </a:solidFill>
                <a:latin typeface="Times New Roman" panose="02020603050405020304" pitchFamily="18" charset="0"/>
              </a:rPr>
              <a:t>-</a:t>
            </a:r>
            <a:r>
              <a:rPr lang="en-US" altLang="zh-CN" b="1" dirty="0">
                <a:solidFill>
                  <a:schemeClr val="accent2">
                    <a:lumMod val="75000"/>
                  </a:schemeClr>
                </a:solidFill>
                <a:latin typeface="Times New Roman" panose="02020603050405020304" pitchFamily="18" charset="0"/>
                <a:sym typeface="Wingdings" panose="05000000000000000000" pitchFamily="2" charset="2"/>
              </a:rPr>
              <a:t></a:t>
            </a:r>
            <a:r>
              <a:rPr lang="zh-CN" altLang="en-US" b="1" dirty="0">
                <a:solidFill>
                  <a:schemeClr val="accent2">
                    <a:lumMod val="75000"/>
                  </a:schemeClr>
                </a:solidFill>
                <a:latin typeface="Times New Roman" panose="02020603050405020304" pitchFamily="18" charset="0"/>
                <a:sym typeface="Wingdings" panose="05000000000000000000" pitchFamily="2" charset="2"/>
              </a:rPr>
              <a:t>用户往往会区分我们和他们</a:t>
            </a:r>
            <a:endParaRPr lang="en-US" altLang="zh-CN" b="1" dirty="0">
              <a:solidFill>
                <a:schemeClr val="accent2">
                  <a:lumMod val="75000"/>
                </a:schemeClr>
              </a:solidFill>
              <a:latin typeface="Times New Roman" panose="02020603050405020304" pitchFamily="18" charset="0"/>
              <a:sym typeface="Wingdings" panose="05000000000000000000" pitchFamily="2" charset="2"/>
            </a:endParaRPr>
          </a:p>
          <a:p>
            <a:pPr eaLnBrk="1" hangingPunct="1">
              <a:lnSpc>
                <a:spcPct val="130000"/>
              </a:lnSpc>
              <a:buNone/>
            </a:pPr>
            <a:r>
              <a:rPr lang="zh-CN" altLang="en-US" b="1" dirty="0">
                <a:solidFill>
                  <a:srgbClr val="0B22FF"/>
                </a:solidFill>
                <a:latin typeface="Times New Roman" panose="02020603050405020304" pitchFamily="18" charset="0"/>
              </a:rPr>
              <a:t>       面向团队</a:t>
            </a:r>
            <a:r>
              <a:rPr lang="zh-CN" altLang="en-US" b="1" dirty="0">
                <a:latin typeface="Times New Roman" panose="02020603050405020304" pitchFamily="18" charset="0"/>
              </a:rPr>
              <a:t>的需求收集法    </a:t>
            </a:r>
            <a:endParaRPr lang="en-US" altLang="zh-CN" b="1" dirty="0">
              <a:latin typeface="Times New Roman" panose="02020603050405020304" pitchFamily="18" charset="0"/>
            </a:endParaRPr>
          </a:p>
          <a:p>
            <a:pPr eaLnBrk="1" hangingPunct="1">
              <a:lnSpc>
                <a:spcPct val="130000"/>
              </a:lnSpc>
              <a:buNone/>
            </a:pPr>
            <a:endParaRPr lang="en-US" altLang="zh-CN" b="1" dirty="0">
              <a:latin typeface="Times New Roman" panose="02020603050405020304" pitchFamily="18" charset="0"/>
            </a:endParaRPr>
          </a:p>
          <a:p>
            <a:pPr eaLnBrk="1" hangingPunct="1">
              <a:lnSpc>
                <a:spcPct val="130000"/>
              </a:lnSpc>
            </a:pPr>
            <a:r>
              <a:rPr lang="zh-CN" altLang="en-US" b="1" dirty="0">
                <a:latin typeface="Times New Roman" panose="02020603050405020304" pitchFamily="18" charset="0"/>
              </a:rPr>
              <a:t>这种方法提倡</a:t>
            </a:r>
            <a:r>
              <a:rPr lang="zh-CN" altLang="en-US" b="1" dirty="0">
                <a:solidFill>
                  <a:srgbClr val="0B22FF"/>
                </a:solidFill>
                <a:latin typeface="Times New Roman" panose="02020603050405020304" pitchFamily="18" charset="0"/>
              </a:rPr>
              <a:t>用户与开发者密切合作</a:t>
            </a:r>
            <a:r>
              <a:rPr lang="zh-CN" altLang="en-US" b="1" dirty="0">
                <a:latin typeface="Times New Roman" panose="02020603050405020304" pitchFamily="18" charset="0"/>
              </a:rPr>
              <a:t>，共同标识问题，提出解决方案要素，商讨不同方案并指定基本需求。</a:t>
            </a:r>
            <a:r>
              <a:rPr lang="zh-CN" altLang="en-US" dirty="0">
                <a:latin typeface="Times New Roman" panose="02020603050405020304" pitchFamily="18" charset="0"/>
              </a:rPr>
              <a:t> </a:t>
            </a:r>
            <a:endParaRPr lang="zh-CN" altLang="en-US"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.2.2  </a:t>
            </a:r>
            <a:r>
              <a:rPr lang="zh-CN" altLang="en-US" sz="4000" b="1" dirty="0">
                <a:latin typeface="Times New Roman" panose="02020603050405020304" pitchFamily="18" charset="0"/>
              </a:rPr>
              <a:t>简易的应用规格说明技术</a:t>
            </a:r>
            <a:endParaRPr lang="zh-CN" altLang="en-US" sz="4000" dirty="0"/>
          </a:p>
        </p:txBody>
      </p:sp>
      <p:sp>
        <p:nvSpPr>
          <p:cNvPr id="3" name="内容占位符 2"/>
          <p:cNvSpPr>
            <a:spLocks noGrp="1"/>
          </p:cNvSpPr>
          <p:nvPr>
            <p:ph sz="quarter" idx="1"/>
          </p:nvPr>
        </p:nvSpPr>
        <p:spPr/>
        <p:txBody>
          <a:bodyPr/>
          <a:lstStyle/>
          <a:p>
            <a:pPr eaLnBrk="1" hangingPunct="1">
              <a:buNone/>
            </a:pPr>
            <a:r>
              <a:rPr lang="zh-CN" altLang="en-US" sz="2800" b="1" dirty="0">
                <a:solidFill>
                  <a:srgbClr val="0B22FF"/>
                </a:solidFill>
                <a:latin typeface="Times New Roman" panose="02020603050405020304" pitchFamily="18" charset="0"/>
              </a:rPr>
              <a:t>分析需求的典型过程如下：</a:t>
            </a:r>
            <a:endParaRPr lang="zh-CN" altLang="en-US" sz="2800" b="1" dirty="0">
              <a:solidFill>
                <a:srgbClr val="0B22FF"/>
              </a:solidFill>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latin typeface="Times New Roman" panose="02020603050405020304" pitchFamily="18" charset="0"/>
              </a:rPr>
              <a:t>初步访谈。</a:t>
            </a:r>
            <a:endParaRPr lang="en-US" altLang="zh-CN" sz="2800" b="1" dirty="0">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solidFill>
                  <a:srgbClr val="0B22FF"/>
                </a:solidFill>
                <a:latin typeface="Times New Roman" panose="02020603050405020304" pitchFamily="18" charset="0"/>
              </a:rPr>
              <a:t>开发者和用户分别</a:t>
            </a:r>
            <a:r>
              <a:rPr lang="zh-CN" altLang="en-US" sz="2800" b="1" dirty="0">
                <a:latin typeface="Times New Roman" panose="02020603050405020304" pitchFamily="18" charset="0"/>
              </a:rPr>
              <a:t>写出“产品需求”。</a:t>
            </a:r>
            <a:endParaRPr lang="en-US" altLang="zh-CN" sz="2800" b="1" dirty="0">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latin typeface="Times New Roman" panose="02020603050405020304" pitchFamily="18" charset="0"/>
              </a:rPr>
              <a:t>开会讨论，各自展示需求列表</a:t>
            </a:r>
            <a:endParaRPr lang="en-US" altLang="zh-CN" sz="2800" b="1" dirty="0">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latin typeface="Times New Roman" panose="02020603050405020304" pitchFamily="18" charset="0"/>
              </a:rPr>
              <a:t>得出一致意见，共同</a:t>
            </a:r>
            <a:r>
              <a:rPr lang="zh-CN" altLang="en-US" sz="2800" b="1" dirty="0">
                <a:solidFill>
                  <a:srgbClr val="0B22FF"/>
                </a:solidFill>
                <a:latin typeface="Times New Roman" panose="02020603050405020304" pitchFamily="18" charset="0"/>
              </a:rPr>
              <a:t>创建一张组合列表</a:t>
            </a:r>
            <a:r>
              <a:rPr lang="zh-CN" altLang="en-US" sz="2800" b="1" dirty="0">
                <a:solidFill>
                  <a:srgbClr val="0066FF"/>
                </a:solidFill>
                <a:latin typeface="Times New Roman" panose="02020603050405020304" pitchFamily="18" charset="0"/>
              </a:rPr>
              <a:t>。</a:t>
            </a:r>
            <a:endParaRPr lang="en-US" altLang="zh-CN" sz="2800" b="1" dirty="0">
              <a:solidFill>
                <a:srgbClr val="0066FF"/>
              </a:solidFill>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solidFill>
                  <a:srgbClr val="0B22FF"/>
                </a:solidFill>
                <a:latin typeface="Times New Roman" panose="02020603050405020304" pitchFamily="18" charset="0"/>
              </a:rPr>
              <a:t>分组</a:t>
            </a:r>
            <a:r>
              <a:rPr lang="zh-CN" altLang="en-US" sz="2800" b="1" dirty="0">
                <a:latin typeface="Times New Roman" panose="02020603050405020304" pitchFamily="18" charset="0"/>
              </a:rPr>
              <a:t>制定小型规格说明。与会者分成更小的小组，为每张列表中的项目制定小型规格说明。</a:t>
            </a:r>
            <a:endParaRPr lang="en-US" altLang="zh-CN" sz="2800" b="1" dirty="0">
              <a:latin typeface="Times New Roman" panose="02020603050405020304" pitchFamily="18" charset="0"/>
            </a:endParaRPr>
          </a:p>
          <a:p>
            <a:pPr marL="514350" indent="-514350" eaLnBrk="1" hangingPunct="1">
              <a:buFont typeface="Wingdings" panose="05000000000000000000" pitchFamily="2" charset="2"/>
              <a:buAutoNum type="arabicPeriod"/>
            </a:pPr>
            <a:r>
              <a:rPr lang="zh-CN" altLang="en-US" sz="2800" b="1" dirty="0">
                <a:latin typeface="Times New Roman" panose="02020603050405020304" pitchFamily="18" charset="0"/>
              </a:rPr>
              <a:t>开会讨论各组说明书，起草完整的软件需求规格说明书。</a:t>
            </a:r>
            <a:endParaRPr lang="en-US" altLang="zh-CN" sz="2800" b="1"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.2.2  </a:t>
            </a:r>
            <a:r>
              <a:rPr lang="zh-CN" altLang="en-US" sz="4000" b="1" dirty="0">
                <a:latin typeface="Times New Roman" panose="02020603050405020304" pitchFamily="18" charset="0"/>
              </a:rPr>
              <a:t>简易的应用规格说明技术</a:t>
            </a:r>
            <a:endParaRPr lang="zh-CN" altLang="en-US" sz="4000" dirty="0"/>
          </a:p>
        </p:txBody>
      </p:sp>
      <p:sp>
        <p:nvSpPr>
          <p:cNvPr id="3" name="内容占位符 2"/>
          <p:cNvSpPr>
            <a:spLocks noGrp="1"/>
          </p:cNvSpPr>
          <p:nvPr>
            <p:ph sz="quarter" idx="1"/>
          </p:nvPr>
        </p:nvSpPr>
        <p:spPr/>
        <p:txBody>
          <a:bodyPr/>
          <a:lstStyle/>
          <a:p>
            <a:pPr eaLnBrk="1" hangingPunct="1">
              <a:lnSpc>
                <a:spcPct val="150000"/>
              </a:lnSpc>
              <a:buNone/>
            </a:pPr>
            <a:r>
              <a:rPr lang="zh-CN" altLang="en-US" b="1" dirty="0">
                <a:solidFill>
                  <a:schemeClr val="tx2"/>
                </a:solidFill>
              </a:rPr>
              <a:t>简易的应用规格说明技术的优点：</a:t>
            </a:r>
            <a:endParaRPr lang="zh-CN" altLang="en-US" b="1" dirty="0">
              <a:solidFill>
                <a:schemeClr val="tx2"/>
              </a:solidFill>
            </a:endParaRPr>
          </a:p>
          <a:p>
            <a:pPr eaLnBrk="1" hangingPunct="1">
              <a:lnSpc>
                <a:spcPct val="150000"/>
              </a:lnSpc>
            </a:pPr>
            <a:r>
              <a:rPr lang="zh-CN" altLang="en-US" b="1" dirty="0"/>
              <a:t>开发者与用户不分彼此，齐心协力，密切合作；</a:t>
            </a:r>
            <a:endParaRPr lang="zh-CN" altLang="en-US" b="1" dirty="0"/>
          </a:p>
          <a:p>
            <a:pPr eaLnBrk="1" hangingPunct="1">
              <a:lnSpc>
                <a:spcPct val="150000"/>
              </a:lnSpc>
            </a:pPr>
            <a:r>
              <a:rPr lang="zh-CN" altLang="en-US" b="1" dirty="0"/>
              <a:t>即时讨论并求精；</a:t>
            </a:r>
            <a:endParaRPr lang="zh-CN" altLang="en-US" b="1" dirty="0"/>
          </a:p>
          <a:p>
            <a:pPr eaLnBrk="1" hangingPunct="1">
              <a:lnSpc>
                <a:spcPct val="150000"/>
              </a:lnSpc>
            </a:pPr>
            <a:r>
              <a:rPr lang="zh-CN" altLang="en-US" b="1" dirty="0"/>
              <a:t>有能导出规格说明的具体步骤。 </a:t>
            </a: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.2.3  </a:t>
            </a:r>
            <a:r>
              <a:rPr lang="zh-CN" altLang="en-US" sz="4000" b="1" dirty="0">
                <a:latin typeface="Times New Roman" panose="02020603050405020304" pitchFamily="18" charset="0"/>
              </a:rPr>
              <a:t>快速建立软件原型</a:t>
            </a:r>
            <a:r>
              <a:rPr lang="zh-CN" altLang="en-US" sz="4000" dirty="0">
                <a:latin typeface="Times New Roman" panose="02020603050405020304" pitchFamily="18" charset="0"/>
              </a:rPr>
              <a:t> </a:t>
            </a:r>
            <a:endParaRPr lang="zh-CN" altLang="en-US" sz="4000" dirty="0"/>
          </a:p>
        </p:txBody>
      </p:sp>
      <p:sp>
        <p:nvSpPr>
          <p:cNvPr id="3" name="内容占位符 2"/>
          <p:cNvSpPr>
            <a:spLocks noGrp="1"/>
          </p:cNvSpPr>
          <p:nvPr>
            <p:ph sz="quarter" idx="1"/>
          </p:nvPr>
        </p:nvSpPr>
        <p:spPr/>
        <p:txBody>
          <a:bodyPr/>
          <a:lstStyle/>
          <a:p>
            <a:pPr eaLnBrk="1" hangingPunct="1">
              <a:lnSpc>
                <a:spcPct val="130000"/>
              </a:lnSpc>
            </a:pPr>
            <a:r>
              <a:rPr lang="zh-CN" altLang="en-US" b="1" dirty="0">
                <a:latin typeface="Times New Roman" panose="02020603050405020304" pitchFamily="18" charset="0"/>
              </a:rPr>
              <a:t>快速建立软件原型是最准确、最有效、最强大的需求分析技术。</a:t>
            </a:r>
            <a:endParaRPr lang="zh-CN" altLang="en-US" b="1" dirty="0">
              <a:latin typeface="Times New Roman" panose="02020603050405020304" pitchFamily="18" charset="0"/>
            </a:endParaRPr>
          </a:p>
          <a:p>
            <a:pPr eaLnBrk="1" hangingPunct="1">
              <a:lnSpc>
                <a:spcPct val="130000"/>
              </a:lnSpc>
            </a:pPr>
            <a:r>
              <a:rPr lang="zh-CN" altLang="en-US" b="1" dirty="0">
                <a:latin typeface="Times New Roman" panose="02020603050405020304" pitchFamily="18" charset="0"/>
              </a:rPr>
              <a:t>快速原型就是快速建立起来的旨在演示目标系统主要功能的可运行的程序。</a:t>
            </a:r>
            <a:endParaRPr lang="zh-CN" altLang="en-US" b="1" dirty="0">
              <a:latin typeface="Times New Roman" panose="02020603050405020304" pitchFamily="18" charset="0"/>
            </a:endParaRPr>
          </a:p>
          <a:p>
            <a:pPr eaLnBrk="1" hangingPunct="1">
              <a:lnSpc>
                <a:spcPct val="130000"/>
              </a:lnSpc>
            </a:pPr>
            <a:r>
              <a:rPr lang="zh-CN" altLang="en-US" b="1" dirty="0">
                <a:latin typeface="Times New Roman" panose="02020603050405020304" pitchFamily="18" charset="0"/>
              </a:rPr>
              <a:t>构建原型的要点是，它应该实现用户看得见的功能，省略目标系统的“隐含”功能。</a:t>
            </a:r>
            <a:endParaRPr lang="zh-CN" altLang="en-US" b="1"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Times New Roman" panose="02020603050405020304" pitchFamily="18" charset="0"/>
              </a:rPr>
              <a:t>2.2.4  </a:t>
            </a:r>
            <a:r>
              <a:rPr lang="zh-CN" altLang="en-US" sz="4000" b="1" dirty="0">
                <a:latin typeface="Times New Roman" panose="02020603050405020304" pitchFamily="18" charset="0"/>
              </a:rPr>
              <a:t>面向数据流自顶向下求精</a:t>
            </a:r>
            <a:r>
              <a:rPr lang="zh-CN" altLang="en-US" sz="4000" dirty="0">
                <a:latin typeface="Times New Roman" panose="02020603050405020304" pitchFamily="18" charset="0"/>
              </a:rPr>
              <a:t> </a:t>
            </a:r>
            <a:endParaRPr lang="zh-CN" altLang="en-US" sz="4000" dirty="0"/>
          </a:p>
        </p:txBody>
      </p:sp>
      <p:sp>
        <p:nvSpPr>
          <p:cNvPr id="3" name="内容占位符 2"/>
          <p:cNvSpPr>
            <a:spLocks noGrp="1"/>
          </p:cNvSpPr>
          <p:nvPr>
            <p:ph sz="quarter" idx="1"/>
          </p:nvPr>
        </p:nvSpPr>
        <p:spPr/>
        <p:txBody>
          <a:bodyPr/>
          <a:lstStyle/>
          <a:p>
            <a:pPr eaLnBrk="1" hangingPunct="1">
              <a:lnSpc>
                <a:spcPct val="90000"/>
              </a:lnSpc>
              <a:defRPr/>
            </a:pPr>
            <a:r>
              <a:rPr lang="zh-CN" altLang="en-US" sz="2800" b="1" dirty="0">
                <a:solidFill>
                  <a:srgbClr val="C00000"/>
                </a:solidFill>
                <a:latin typeface="Times New Roman" panose="02020603050405020304" pitchFamily="18" charset="0"/>
              </a:rPr>
              <a:t>此方法一般针对结构化分析方法。</a:t>
            </a:r>
            <a:endParaRPr lang="en-US" altLang="zh-CN" sz="2800" b="1" dirty="0">
              <a:latin typeface="Times New Roman" panose="02020603050405020304" pitchFamily="18" charset="0"/>
            </a:endParaRPr>
          </a:p>
          <a:p>
            <a:pPr eaLnBrk="1" hangingPunct="1">
              <a:lnSpc>
                <a:spcPct val="90000"/>
              </a:lnSpc>
              <a:buNone/>
              <a:defRPr/>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分析追踪数据流图</a:t>
            </a:r>
            <a:endParaRPr lang="zh-CN" altLang="en-US" sz="2800" b="1" i="1" dirty="0">
              <a:effectLst>
                <a:outerShdw blurRad="38100" dist="38100" dir="2700000" algn="tl">
                  <a:srgbClr val="C0C0C0"/>
                </a:outerShdw>
              </a:effectLst>
              <a:latin typeface="Times New Roman" panose="02020603050405020304" pitchFamily="18" charset="0"/>
            </a:endParaRPr>
          </a:p>
          <a:p>
            <a:pPr eaLnBrk="1" hangingPunct="1">
              <a:lnSpc>
                <a:spcPct val="90000"/>
              </a:lnSpc>
              <a:buNone/>
              <a:defRPr/>
            </a:pPr>
            <a:r>
              <a:rPr lang="zh-CN" altLang="en-US" sz="2400" b="1" dirty="0">
                <a:solidFill>
                  <a:srgbClr val="0B22FF"/>
                </a:solidFill>
                <a:latin typeface="Times New Roman" panose="02020603050405020304" pitchFamily="18" charset="0"/>
              </a:rPr>
              <a:t>   沿数据流图</a:t>
            </a:r>
            <a:r>
              <a:rPr lang="zh-CN" altLang="en-US" sz="2400" b="1" dirty="0">
                <a:solidFill>
                  <a:srgbClr val="0B22FF"/>
                </a:solidFill>
                <a:latin typeface="Times New Roman" panose="02020603050405020304" pitchFamily="18" charset="0"/>
                <a:hlinkClick r:id="rId1" tooltip="" action="ppaction://hlinksldjump"/>
              </a:rPr>
              <a:t>回溯</a:t>
            </a:r>
            <a:r>
              <a:rPr lang="zh-CN" altLang="en-US" sz="2400" b="1" dirty="0">
                <a:solidFill>
                  <a:srgbClr val="0B22FF"/>
                </a:solidFill>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solidFill>
                  <a:srgbClr val="0B22FF"/>
                </a:solidFill>
                <a:latin typeface="Times New Roman" panose="02020603050405020304" pitchFamily="18" charset="0"/>
              </a:rPr>
              <a:t>数据流图</a:t>
            </a:r>
            <a:r>
              <a:rPr lang="zh-CN" altLang="en-US" sz="2400" b="1" dirty="0">
                <a:latin typeface="Times New Roman" panose="02020603050405020304" pitchFamily="18" charset="0"/>
              </a:rPr>
              <a:t>的输出端是</a:t>
            </a:r>
            <a:r>
              <a:rPr lang="zh-CN" altLang="en-US" sz="2400" b="1" dirty="0">
                <a:solidFill>
                  <a:srgbClr val="0B22FF"/>
                </a:solidFill>
                <a:latin typeface="Times New Roman" panose="02020603050405020304" pitchFamily="18" charset="0"/>
              </a:rPr>
              <a:t>系统的最终目的</a:t>
            </a:r>
            <a:r>
              <a:rPr lang="zh-CN" altLang="en-US" sz="2400" b="1" dirty="0">
                <a:latin typeface="Times New Roman" panose="02020603050405020304" pitchFamily="18" charset="0"/>
              </a:rPr>
              <a:t>。回溯确定</a:t>
            </a:r>
            <a:r>
              <a:rPr lang="zh-CN" altLang="en-US" sz="2400" b="1" dirty="0">
                <a:solidFill>
                  <a:srgbClr val="0B22FF"/>
                </a:solidFill>
                <a:latin typeface="Times New Roman" panose="02020603050405020304" pitchFamily="18" charset="0"/>
              </a:rPr>
              <a:t>每个数据元素的来源</a:t>
            </a:r>
            <a:r>
              <a:rPr lang="zh-CN" altLang="en-US" sz="2400" b="1" dirty="0">
                <a:latin typeface="Times New Roman" panose="02020603050405020304" pitchFamily="18" charset="0"/>
              </a:rPr>
              <a:t>，可加细数据流图及数据字典，并将相关算法记录到</a:t>
            </a:r>
            <a:r>
              <a:rPr lang="en-US" altLang="zh-CN" sz="2400" b="1" dirty="0">
                <a:solidFill>
                  <a:srgbClr val="0B22FF"/>
                </a:solidFill>
                <a:latin typeface="Times New Roman" panose="02020603050405020304" pitchFamily="18" charset="0"/>
              </a:rPr>
              <a:t>IPO</a:t>
            </a:r>
            <a:r>
              <a:rPr lang="zh-CN" altLang="en-US" sz="2400" b="1" dirty="0">
                <a:latin typeface="Times New Roman" panose="02020603050405020304" pitchFamily="18" charset="0"/>
              </a:rPr>
              <a:t>图中。</a:t>
            </a:r>
            <a:endParaRPr lang="en-US" altLang="zh-CN" sz="2800" b="1" dirty="0">
              <a:latin typeface="Times New Roman" panose="02020603050405020304" pitchFamily="18" charset="0"/>
            </a:endParaRPr>
          </a:p>
          <a:p>
            <a:pPr eaLnBrk="1" hangingPunct="1">
              <a:lnSpc>
                <a:spcPct val="90000"/>
              </a:lnSpc>
              <a:buNone/>
              <a:defRPr/>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用户复查</a:t>
            </a:r>
            <a:endParaRPr lang="zh-CN" altLang="en-US" sz="2800" b="1" dirty="0">
              <a:latin typeface="Times New Roman" panose="02020603050405020304" pitchFamily="18" charset="0"/>
            </a:endParaRPr>
          </a:p>
          <a:p>
            <a:pPr eaLnBrk="1" hangingPunct="1">
              <a:lnSpc>
                <a:spcPct val="90000"/>
              </a:lnSpc>
              <a:defRPr/>
            </a:pPr>
            <a:r>
              <a:rPr lang="zh-CN" altLang="en-US" sz="2400" b="1" dirty="0">
                <a:latin typeface="Times New Roman" panose="02020603050405020304" pitchFamily="18" charset="0"/>
              </a:rPr>
              <a:t>必须</a:t>
            </a:r>
            <a:r>
              <a:rPr lang="zh-CN" altLang="en-US" sz="2400" b="1" dirty="0">
                <a:solidFill>
                  <a:srgbClr val="0B22FF"/>
                </a:solidFill>
                <a:latin typeface="Times New Roman" panose="02020603050405020304" pitchFamily="18" charset="0"/>
              </a:rPr>
              <a:t>请用户对上述分析过程中得出的结果仔细地复查</a:t>
            </a:r>
            <a:r>
              <a:rPr lang="zh-CN" altLang="en-US" sz="2400" b="1" dirty="0">
                <a:latin typeface="Times New Roman" panose="02020603050405020304" pitchFamily="18" charset="0"/>
              </a:rPr>
              <a:t>。复查过程验证了已知的元素，补充了未知的元素，填补了文档中的空白。</a:t>
            </a:r>
            <a:endParaRPr lang="zh-CN" altLang="en-US" sz="2400" b="1" dirty="0">
              <a:latin typeface="Times New Roman" panose="02020603050405020304" pitchFamily="18" charset="0"/>
            </a:endParaRPr>
          </a:p>
          <a:p>
            <a:pPr eaLnBrk="1" hangingPunct="1">
              <a:lnSpc>
                <a:spcPct val="90000"/>
              </a:lnSpc>
              <a:defRPr/>
            </a:pPr>
            <a:r>
              <a:rPr lang="zh-CN" altLang="en-US" sz="2400" b="1" dirty="0">
                <a:latin typeface="Times New Roman" panose="02020603050405020304" pitchFamily="18" charset="0"/>
              </a:rPr>
              <a:t>随着分析过程的进展，经过问题和解答的反复循环，分析员越来越深入具体地定义了目标系统，最终得到对系统数据和功能要求的满意了解。 </a:t>
            </a:r>
            <a:endParaRPr lang="zh-CN" altLang="en-US" sz="2400" b="1"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.2.4  </a:t>
            </a:r>
            <a:r>
              <a:rPr lang="zh-CN" altLang="en-US" sz="4000" b="1" dirty="0">
                <a:latin typeface="Times New Roman" panose="02020603050405020304" pitchFamily="18" charset="0"/>
              </a:rPr>
              <a:t>面向数据流自顶向下求精</a:t>
            </a:r>
            <a:r>
              <a:rPr lang="zh-CN" altLang="en-US" sz="4000" dirty="0">
                <a:latin typeface="Times New Roman" panose="02020603050405020304" pitchFamily="18" charset="0"/>
              </a:rPr>
              <a:t> </a:t>
            </a:r>
            <a:endParaRPr lang="zh-CN" altLang="en-US" sz="4000"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1043608" y="5142135"/>
            <a:ext cx="6354763" cy="519113"/>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t>面向数据流自顶向下求精过程</a:t>
            </a:r>
            <a:endParaRPr lang="zh-CN" altLang="en-US" sz="2400" b="1" dirty="0"/>
          </a:p>
        </p:txBody>
      </p:sp>
      <p:pic>
        <p:nvPicPr>
          <p:cNvPr id="7" name="Picture 5" descr="rj18"/>
          <p:cNvPicPr>
            <a:picLocks noChangeAspect="1" noChangeArrowheads="1"/>
          </p:cNvPicPr>
          <p:nvPr/>
        </p:nvPicPr>
        <p:blipFill>
          <a:blip r:embed="rId1" cstate="print"/>
          <a:srcRect/>
          <a:stretch>
            <a:fillRect/>
          </a:stretch>
        </p:blipFill>
        <p:spPr bwMode="auto">
          <a:xfrm>
            <a:off x="250825" y="2030015"/>
            <a:ext cx="8605838" cy="27828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rPr>
              <a:t>2</a:t>
            </a:r>
            <a:r>
              <a:rPr lang="en-US" altLang="zh-CN" sz="4000" b="1" dirty="0" smtClean="0">
                <a:latin typeface="Times New Roman" panose="02020603050405020304" pitchFamily="18" charset="0"/>
              </a:rPr>
              <a:t>.2.4  </a:t>
            </a:r>
            <a:r>
              <a:rPr lang="zh-CN" altLang="en-US" sz="4000" b="1" dirty="0">
                <a:latin typeface="Times New Roman" panose="02020603050405020304" pitchFamily="18" charset="0"/>
              </a:rPr>
              <a:t>面向数据流自顶向下求精</a:t>
            </a:r>
            <a:r>
              <a:rPr lang="zh-CN" altLang="en-US" sz="4000" dirty="0">
                <a:latin typeface="Times New Roman" panose="02020603050405020304" pitchFamily="18" charset="0"/>
              </a:rPr>
              <a:t> </a:t>
            </a:r>
            <a:endParaRPr lang="zh-CN" altLang="en-US" sz="4000"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Group 11"/>
          <p:cNvGrpSpPr/>
          <p:nvPr/>
        </p:nvGrpSpPr>
        <p:grpSpPr bwMode="auto">
          <a:xfrm>
            <a:off x="250825" y="1917030"/>
            <a:ext cx="8713788" cy="4032250"/>
            <a:chOff x="158" y="919"/>
            <a:chExt cx="5489" cy="2540"/>
          </a:xfrm>
        </p:grpSpPr>
        <p:pic>
          <p:nvPicPr>
            <p:cNvPr id="7" name="Picture 5" descr="rj15"/>
            <p:cNvPicPr>
              <a:picLocks noChangeAspect="1" noChangeArrowheads="1"/>
            </p:cNvPicPr>
            <p:nvPr/>
          </p:nvPicPr>
          <p:blipFill>
            <a:blip r:embed="rId1" cstate="print"/>
            <a:srcRect/>
            <a:stretch>
              <a:fillRect/>
            </a:stretch>
          </p:blipFill>
          <p:spPr bwMode="auto">
            <a:xfrm>
              <a:off x="158" y="919"/>
              <a:ext cx="5489" cy="2540"/>
            </a:xfrm>
            <a:prstGeom prst="rect">
              <a:avLst/>
            </a:prstGeom>
            <a:noFill/>
            <a:ln w="9525">
              <a:noFill/>
              <a:miter lim="800000"/>
              <a:headEnd/>
              <a:tailEnd/>
            </a:ln>
          </p:spPr>
        </p:pic>
        <p:pic>
          <p:nvPicPr>
            <p:cNvPr id="8" name="Picture 7" descr="rj15"/>
            <p:cNvPicPr>
              <a:picLocks noChangeAspect="1" noChangeArrowheads="1"/>
            </p:cNvPicPr>
            <p:nvPr/>
          </p:nvPicPr>
          <p:blipFill>
            <a:blip r:embed="rId2" cstate="print"/>
            <a:srcRect l="52049" t="67874" r="41338" b="25000"/>
            <a:stretch>
              <a:fillRect/>
            </a:stretch>
          </p:blipFill>
          <p:spPr bwMode="auto">
            <a:xfrm>
              <a:off x="3288" y="2296"/>
              <a:ext cx="363" cy="181"/>
            </a:xfrm>
            <a:prstGeom prst="rect">
              <a:avLst/>
            </a:prstGeom>
            <a:noFill/>
            <a:ln w="9525">
              <a:noFill/>
              <a:miter lim="800000"/>
              <a:headEnd/>
              <a:tailEnd/>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7813"/>
            <a:ext cx="8229600" cy="1422400"/>
          </a:xfrm>
        </p:spPr>
        <p:txBody>
          <a:bodyPr/>
          <a:lstStyle/>
          <a:p>
            <a:pPr eaLnBrk="1" hangingPunct="1"/>
            <a:r>
              <a:rPr lang="zh-CN" altLang="en-US" b="1" dirty="0" smtClean="0">
                <a:latin typeface="Times New Roman" panose="02020603050405020304" pitchFamily="18" charset="0"/>
              </a:rPr>
              <a:t>需求分析</a:t>
            </a:r>
            <a:endParaRPr lang="zh-CN" altLang="en-US" b="1" i="1" dirty="0" smtClean="0">
              <a:latin typeface="Times New Roman" panose="02020603050405020304" pitchFamily="18" charset="0"/>
            </a:endParaRPr>
          </a:p>
        </p:txBody>
      </p:sp>
      <p:pic>
        <p:nvPicPr>
          <p:cNvPr id="8" name="Picture 1027"/>
          <p:cNvPicPr>
            <a:picLocks noChangeAspect="1" noChangeArrowheads="1"/>
          </p:cNvPicPr>
          <p:nvPr/>
        </p:nvPicPr>
        <p:blipFill>
          <a:blip r:embed="rId1"/>
          <a:srcRect/>
          <a:stretch>
            <a:fillRect/>
          </a:stretch>
        </p:blipFill>
        <p:spPr bwMode="auto">
          <a:xfrm>
            <a:off x="0" y="1785926"/>
            <a:ext cx="9144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612775" y="228600"/>
            <a:ext cx="8153400" cy="990600"/>
          </a:xfrm>
        </p:spPr>
        <p:txBody>
          <a:bodyPr/>
          <a:lstStyle/>
          <a:p>
            <a:r>
              <a:rPr lang="zh-CN" altLang="en-US" smtClean="0"/>
              <a:t>软件项目开发流程图</a:t>
            </a:r>
            <a:endParaRPr lang="zh-CN" altLang="en-US" smtClean="0"/>
          </a:p>
        </p:txBody>
      </p:sp>
      <p:graphicFrame>
        <p:nvGraphicFramePr>
          <p:cNvPr id="4" name="内容占位符 3"/>
          <p:cNvGraphicFramePr>
            <a:graphicFrameLocks noGrp="1"/>
          </p:cNvGraphicFramePr>
          <p:nvPr>
            <p:ph sz="quarter" idx="1"/>
          </p:nvPr>
        </p:nvGraphicFramePr>
        <p:xfrm>
          <a:off x="0" y="1628800"/>
          <a:ext cx="9144000" cy="4657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graphicEl>
                                              <a:dgm id="{A6F3801B-D3BB-49E2-8456-6D750A188B2A}"/>
                                            </p:graphicEl>
                                          </p:spTgt>
                                        </p:tgtEl>
                                        <p:attrNameLst>
                                          <p:attrName>stroke.color</p:attrName>
                                        </p:attrNameLst>
                                      </p:cBhvr>
                                      <p:to>
                                        <a:schemeClr val="accent2"/>
                                      </p:to>
                                    </p:animClr>
                                    <p:set>
                                      <p:cBhvr>
                                        <p:cTn id="7" dur="2000" fill="hold"/>
                                        <p:tgtEl>
                                          <p:spTgt spid="4">
                                            <p:graphicEl>
                                              <a:dgm id="{A6F3801B-D3BB-49E2-8456-6D750A188B2A}"/>
                                            </p:graphicEl>
                                          </p:spTgt>
                                        </p:tgtEl>
                                        <p:attrNameLst>
                                          <p:attrName>stroke.on</p:attrName>
                                        </p:attrNameLst>
                                      </p:cBhvr>
                                      <p:to>
                                        <p:strVal val="true"/>
                                      </p:to>
                                    </p:set>
                                  </p:childTnLst>
                                </p:cTn>
                              </p:par>
                              <p:par>
                                <p:cTn id="8" presetID="7" presetClass="emph" presetSubtype="2" fill="hold" grpId="0" nodeType="withEffect">
                                  <p:stCondLst>
                                    <p:cond delay="0"/>
                                  </p:stCondLst>
                                  <p:childTnLst>
                                    <p:animClr clrSpc="rgb" dir="cw">
                                      <p:cBhvr>
                                        <p:cTn id="9" dur="2000" fill="hold"/>
                                        <p:tgtEl>
                                          <p:spTgt spid="4">
                                            <p:graphicEl>
                                              <a:dgm id="{87C3A3CE-F36F-4DF7-9BA6-448D9B997847}"/>
                                            </p:graphicEl>
                                          </p:spTgt>
                                        </p:tgtEl>
                                        <p:attrNameLst>
                                          <p:attrName>stroke.color</p:attrName>
                                        </p:attrNameLst>
                                      </p:cBhvr>
                                      <p:to>
                                        <a:schemeClr val="accent2"/>
                                      </p:to>
                                    </p:animClr>
                                    <p:set>
                                      <p:cBhvr>
                                        <p:cTn id="10" dur="2000" fill="hold"/>
                                        <p:tgtEl>
                                          <p:spTgt spid="4">
                                            <p:graphicEl>
                                              <a:dgm id="{87C3A3CE-F36F-4DF7-9BA6-448D9B997847}"/>
                                            </p:graphicEl>
                                          </p:spTgt>
                                        </p:tgtEl>
                                        <p:attrNameLst>
                                          <p:attrName>stroke.on</p:attrName>
                                        </p:attrNameLst>
                                      </p:cBhvr>
                                      <p:to>
                                        <p:strVal val="true"/>
                                      </p:to>
                                    </p:set>
                                  </p:childTnLst>
                                </p:cTn>
                              </p:par>
                              <p:par>
                                <p:cTn id="11" presetID="7" presetClass="emph" presetSubtype="2" fill="hold" grpId="0" nodeType="withEffect">
                                  <p:stCondLst>
                                    <p:cond delay="0"/>
                                  </p:stCondLst>
                                  <p:childTnLst>
                                    <p:animClr clrSpc="rgb" dir="cw">
                                      <p:cBhvr>
                                        <p:cTn id="12" dur="2000" fill="hold"/>
                                        <p:tgtEl>
                                          <p:spTgt spid="4">
                                            <p:graphicEl>
                                              <a:dgm id="{EC07833E-4276-4AB5-8CE9-8A7EB0113599}"/>
                                            </p:graphicEl>
                                          </p:spTgt>
                                        </p:tgtEl>
                                        <p:attrNameLst>
                                          <p:attrName>stroke.color</p:attrName>
                                        </p:attrNameLst>
                                      </p:cBhvr>
                                      <p:to>
                                        <a:schemeClr val="accent2"/>
                                      </p:to>
                                    </p:animClr>
                                    <p:set>
                                      <p:cBhvr>
                                        <p:cTn id="13" dur="2000" fill="hold"/>
                                        <p:tgtEl>
                                          <p:spTgt spid="4">
                                            <p:graphicEl>
                                              <a:dgm id="{EC07833E-4276-4AB5-8CE9-8A7EB0113599}"/>
                                            </p:graphicEl>
                                          </p:spTgt>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2000" fill="hold"/>
                                        <p:tgtEl>
                                          <p:spTgt spid="4">
                                            <p:graphicEl>
                                              <a:dgm id="{4C2F6B28-330A-4BE1-81DE-899E2C793E04}"/>
                                            </p:graphicEl>
                                          </p:spTgt>
                                        </p:tgtEl>
                                        <p:attrNameLst>
                                          <p:attrName>stroke.color</p:attrName>
                                        </p:attrNameLst>
                                      </p:cBhvr>
                                      <p:to>
                                        <a:schemeClr val="accent2"/>
                                      </p:to>
                                    </p:animClr>
                                    <p:set>
                                      <p:cBhvr>
                                        <p:cTn id="16" dur="2000" fill="hold"/>
                                        <p:tgtEl>
                                          <p:spTgt spid="4">
                                            <p:graphicEl>
                                              <a:dgm id="{4C2F6B28-330A-4BE1-81DE-899E2C793E04}"/>
                                            </p:graphicEl>
                                          </p:spTgt>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2000" fill="hold"/>
                                        <p:tgtEl>
                                          <p:spTgt spid="4">
                                            <p:graphicEl>
                                              <a:dgm id="{2296B69A-34C3-4534-981C-0968F4050A70}"/>
                                            </p:graphicEl>
                                          </p:spTgt>
                                        </p:tgtEl>
                                        <p:attrNameLst>
                                          <p:attrName>stroke.color</p:attrName>
                                        </p:attrNameLst>
                                      </p:cBhvr>
                                      <p:to>
                                        <a:schemeClr val="accent2"/>
                                      </p:to>
                                    </p:animClr>
                                    <p:set>
                                      <p:cBhvr>
                                        <p:cTn id="19" dur="2000" fill="hold"/>
                                        <p:tgtEl>
                                          <p:spTgt spid="4">
                                            <p:graphicEl>
                                              <a:dgm id="{2296B69A-34C3-4534-981C-0968F4050A70}"/>
                                            </p:graphicEl>
                                          </p:spTgt>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2000" fill="hold"/>
                                        <p:tgtEl>
                                          <p:spTgt spid="4">
                                            <p:graphicEl>
                                              <a:dgm id="{FB565702-C180-4C91-A2F0-E97F57C1E5C2}"/>
                                            </p:graphicEl>
                                          </p:spTgt>
                                        </p:tgtEl>
                                        <p:attrNameLst>
                                          <p:attrName>stroke.color</p:attrName>
                                        </p:attrNameLst>
                                      </p:cBhvr>
                                      <p:to>
                                        <a:schemeClr val="accent2"/>
                                      </p:to>
                                    </p:animClr>
                                    <p:set>
                                      <p:cBhvr>
                                        <p:cTn id="22" dur="2000" fill="hold"/>
                                        <p:tgtEl>
                                          <p:spTgt spid="4">
                                            <p:graphicEl>
                                              <a:dgm id="{FB565702-C180-4C91-A2F0-E97F57C1E5C2}"/>
                                            </p:graphicEl>
                                          </p:spTgt>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2000" fill="hold"/>
                                        <p:tgtEl>
                                          <p:spTgt spid="4">
                                            <p:graphicEl>
                                              <a:dgm id="{41EB2D36-20DF-4AB1-A564-ACAD1ABAEE89}"/>
                                            </p:graphicEl>
                                          </p:spTgt>
                                        </p:tgtEl>
                                        <p:attrNameLst>
                                          <p:attrName>stroke.color</p:attrName>
                                        </p:attrNameLst>
                                      </p:cBhvr>
                                      <p:to>
                                        <a:schemeClr val="accent2"/>
                                      </p:to>
                                    </p:animClr>
                                    <p:set>
                                      <p:cBhvr>
                                        <p:cTn id="25" dur="2000" fill="hold"/>
                                        <p:tgtEl>
                                          <p:spTgt spid="4">
                                            <p:graphicEl>
                                              <a:dgm id="{41EB2D36-20DF-4AB1-A564-ACAD1ABAEE89}"/>
                                            </p:graphicEl>
                                          </p:spTgt>
                                        </p:tgtEl>
                                        <p:attrNameLst>
                                          <p:attrName>stroke.on</p:attrName>
                                        </p:attrNameLst>
                                      </p:cBhvr>
                                      <p:to>
                                        <p:strVal val="true"/>
                                      </p:to>
                                    </p:set>
                                  </p:childTnLst>
                                </p:cTn>
                              </p:par>
                              <p:par>
                                <p:cTn id="26" presetID="7" presetClass="emph" presetSubtype="2" fill="hold" grpId="0" nodeType="withEffect">
                                  <p:stCondLst>
                                    <p:cond delay="0"/>
                                  </p:stCondLst>
                                  <p:childTnLst>
                                    <p:animClr clrSpc="rgb" dir="cw">
                                      <p:cBhvr>
                                        <p:cTn id="27" dur="2000" fill="hold"/>
                                        <p:tgtEl>
                                          <p:spTgt spid="4">
                                            <p:graphicEl>
                                              <a:dgm id="{B988C51B-104C-45EB-B52A-33C84757D554}"/>
                                            </p:graphicEl>
                                          </p:spTgt>
                                        </p:tgtEl>
                                        <p:attrNameLst>
                                          <p:attrName>stroke.color</p:attrName>
                                        </p:attrNameLst>
                                      </p:cBhvr>
                                      <p:to>
                                        <a:schemeClr val="accent2"/>
                                      </p:to>
                                    </p:animClr>
                                    <p:set>
                                      <p:cBhvr>
                                        <p:cTn id="28" dur="2000" fill="hold"/>
                                        <p:tgtEl>
                                          <p:spTgt spid="4">
                                            <p:graphicEl>
                                              <a:dgm id="{B988C51B-104C-45EB-B52A-33C84757D554}"/>
                                            </p:graphicEl>
                                          </p:spTgt>
                                        </p:tgtEl>
                                        <p:attrNameLst>
                                          <p:attrName>stroke.on</p:attrName>
                                        </p:attrNameLst>
                                      </p:cBhvr>
                                      <p:to>
                                        <p:strVal val="true"/>
                                      </p:to>
                                    </p:set>
                                  </p:childTnLst>
                                </p:cTn>
                              </p:par>
                              <p:par>
                                <p:cTn id="29" presetID="7" presetClass="emph" presetSubtype="2" fill="hold" grpId="0" nodeType="withEffect">
                                  <p:stCondLst>
                                    <p:cond delay="0"/>
                                  </p:stCondLst>
                                  <p:childTnLst>
                                    <p:animClr clrSpc="rgb" dir="cw">
                                      <p:cBhvr>
                                        <p:cTn id="30" dur="2000" fill="hold"/>
                                        <p:tgtEl>
                                          <p:spTgt spid="4">
                                            <p:graphicEl>
                                              <a:dgm id="{B089A7E1-013E-4F56-A80B-337DFD953246}"/>
                                            </p:graphicEl>
                                          </p:spTgt>
                                        </p:tgtEl>
                                        <p:attrNameLst>
                                          <p:attrName>stroke.color</p:attrName>
                                        </p:attrNameLst>
                                      </p:cBhvr>
                                      <p:to>
                                        <a:schemeClr val="accent2"/>
                                      </p:to>
                                    </p:animClr>
                                    <p:set>
                                      <p:cBhvr>
                                        <p:cTn id="31" dur="2000" fill="hold"/>
                                        <p:tgtEl>
                                          <p:spTgt spid="4">
                                            <p:graphicEl>
                                              <a:dgm id="{B089A7E1-013E-4F56-A80B-337DFD953246}"/>
                                            </p:graphicEl>
                                          </p:spTgt>
                                        </p:tgtEl>
                                        <p:attrNameLst>
                                          <p:attrName>stroke.on</p:attrName>
                                        </p:attrNameLst>
                                      </p:cBhvr>
                                      <p:to>
                                        <p:strVal val="true"/>
                                      </p:to>
                                    </p:set>
                                  </p:childTnLst>
                                </p:cTn>
                              </p:par>
                              <p:par>
                                <p:cTn id="32" presetID="7" presetClass="emph" presetSubtype="2" fill="hold" grpId="0" nodeType="withEffect">
                                  <p:stCondLst>
                                    <p:cond delay="0"/>
                                  </p:stCondLst>
                                  <p:childTnLst>
                                    <p:animClr clrSpc="rgb" dir="cw">
                                      <p:cBhvr>
                                        <p:cTn id="33" dur="2000" fill="hold"/>
                                        <p:tgtEl>
                                          <p:spTgt spid="4">
                                            <p:graphicEl>
                                              <a:dgm id="{D0BBBA2E-FFC6-4CF6-A1AF-D16FCD5BF9DB}"/>
                                            </p:graphicEl>
                                          </p:spTgt>
                                        </p:tgtEl>
                                        <p:attrNameLst>
                                          <p:attrName>stroke.color</p:attrName>
                                        </p:attrNameLst>
                                      </p:cBhvr>
                                      <p:to>
                                        <a:schemeClr val="accent2"/>
                                      </p:to>
                                    </p:animClr>
                                    <p:set>
                                      <p:cBhvr>
                                        <p:cTn id="34" dur="2000" fill="hold"/>
                                        <p:tgtEl>
                                          <p:spTgt spid="4">
                                            <p:graphicEl>
                                              <a:dgm id="{D0BBBA2E-FFC6-4CF6-A1AF-D16FCD5BF9DB}"/>
                                            </p:graphicEl>
                                          </p:spTgt>
                                        </p:tgtEl>
                                        <p:attrNameLst>
                                          <p:attrName>stroke.on</p:attrName>
                                        </p:attrNameLst>
                                      </p:cBhvr>
                                      <p:to>
                                        <p:strVal val="true"/>
                                      </p:to>
                                    </p:set>
                                  </p:childTnLst>
                                </p:cTn>
                              </p:par>
                              <p:par>
                                <p:cTn id="35" presetID="7" presetClass="emph" presetSubtype="2" fill="hold" grpId="0" nodeType="withEffect">
                                  <p:stCondLst>
                                    <p:cond delay="0"/>
                                  </p:stCondLst>
                                  <p:childTnLst>
                                    <p:animClr clrSpc="rgb" dir="cw">
                                      <p:cBhvr>
                                        <p:cTn id="36" dur="2000" fill="hold"/>
                                        <p:tgtEl>
                                          <p:spTgt spid="4">
                                            <p:graphicEl>
                                              <a:dgm id="{41760762-B1E6-4F9C-AA7B-66DD3D5AE90E}"/>
                                            </p:graphicEl>
                                          </p:spTgt>
                                        </p:tgtEl>
                                        <p:attrNameLst>
                                          <p:attrName>stroke.color</p:attrName>
                                        </p:attrNameLst>
                                      </p:cBhvr>
                                      <p:to>
                                        <a:schemeClr val="accent2"/>
                                      </p:to>
                                    </p:animClr>
                                    <p:set>
                                      <p:cBhvr>
                                        <p:cTn id="37" dur="2000" fill="hold"/>
                                        <p:tgtEl>
                                          <p:spTgt spid="4">
                                            <p:graphicEl>
                                              <a:dgm id="{41760762-B1E6-4F9C-AA7B-66DD3D5AE90E}"/>
                                            </p:graphicEl>
                                          </p:spTgt>
                                        </p:tgtEl>
                                        <p:attrNameLst>
                                          <p:attrName>stroke.on</p:attrName>
                                        </p:attrNameLst>
                                      </p:cBhvr>
                                      <p:to>
                                        <p:strVal val="true"/>
                                      </p:to>
                                    </p:set>
                                  </p:childTnLst>
                                </p:cTn>
                              </p:par>
                              <p:par>
                                <p:cTn id="38" presetID="7" presetClass="emph" presetSubtype="2" fill="hold" grpId="0" nodeType="withEffect">
                                  <p:stCondLst>
                                    <p:cond delay="0"/>
                                  </p:stCondLst>
                                  <p:childTnLst>
                                    <p:animClr clrSpc="rgb" dir="cw">
                                      <p:cBhvr>
                                        <p:cTn id="39" dur="2000" fill="hold"/>
                                        <p:tgtEl>
                                          <p:spTgt spid="4">
                                            <p:graphicEl>
                                              <a:dgm id="{487E3B94-667D-40DF-9CD1-9492B3AD73A3}"/>
                                            </p:graphicEl>
                                          </p:spTgt>
                                        </p:tgtEl>
                                        <p:attrNameLst>
                                          <p:attrName>stroke.color</p:attrName>
                                        </p:attrNameLst>
                                      </p:cBhvr>
                                      <p:to>
                                        <a:schemeClr val="accent2"/>
                                      </p:to>
                                    </p:animClr>
                                    <p:set>
                                      <p:cBhvr>
                                        <p:cTn id="40" dur="2000" fill="hold"/>
                                        <p:tgtEl>
                                          <p:spTgt spid="4">
                                            <p:graphicEl>
                                              <a:dgm id="{487E3B94-667D-40DF-9CD1-9492B3AD73A3}"/>
                                            </p:graphicEl>
                                          </p:spTgt>
                                        </p:tgtEl>
                                        <p:attrNameLst>
                                          <p:attrName>stroke.on</p:attrName>
                                        </p:attrNameLst>
                                      </p:cBhvr>
                                      <p:to>
                                        <p:strVal val="true"/>
                                      </p:to>
                                    </p:set>
                                  </p:childTnLst>
                                </p:cTn>
                              </p:par>
                              <p:par>
                                <p:cTn id="41" presetID="7" presetClass="emph" presetSubtype="2" fill="hold" grpId="0" nodeType="withEffect">
                                  <p:stCondLst>
                                    <p:cond delay="0"/>
                                  </p:stCondLst>
                                  <p:childTnLst>
                                    <p:animClr clrSpc="rgb" dir="cw">
                                      <p:cBhvr>
                                        <p:cTn id="42" dur="2000" fill="hold"/>
                                        <p:tgtEl>
                                          <p:spTgt spid="4">
                                            <p:graphicEl>
                                              <a:dgm id="{8167E25D-CF1D-41A5-9F14-E135BB031D20}"/>
                                            </p:graphicEl>
                                          </p:spTgt>
                                        </p:tgtEl>
                                        <p:attrNameLst>
                                          <p:attrName>stroke.color</p:attrName>
                                        </p:attrNameLst>
                                      </p:cBhvr>
                                      <p:to>
                                        <a:schemeClr val="accent2"/>
                                      </p:to>
                                    </p:animClr>
                                    <p:set>
                                      <p:cBhvr>
                                        <p:cTn id="43" dur="2000" fill="hold"/>
                                        <p:tgtEl>
                                          <p:spTgt spid="4">
                                            <p:graphicEl>
                                              <a:dgm id="{8167E25D-CF1D-41A5-9F14-E135BB031D20}"/>
                                            </p:graphicEl>
                                          </p:spTgt>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黑体" panose="02010609060101010101" pitchFamily="49" charset="-122"/>
                <a:ea typeface="黑体" panose="02010609060101010101" pitchFamily="49" charset="-122"/>
                <a:cs typeface="黑体" panose="02010609060101010101" pitchFamily="49" charset="-122"/>
              </a:rPr>
              <a:t>2.3 </a:t>
            </a:r>
            <a:r>
              <a:rPr lang="zh-CN" altLang="en-US" b="1">
                <a:latin typeface="黑体" panose="02010609060101010101" pitchFamily="49" charset="-122"/>
                <a:ea typeface="黑体" panose="02010609060101010101" pitchFamily="49" charset="-122"/>
                <a:cs typeface="黑体" panose="02010609060101010101" pitchFamily="49" charset="-122"/>
              </a:rPr>
              <a:t>结构化需求分析</a:t>
            </a:r>
            <a:endParaRPr lang="zh-CN" altLang="en-US" b="1">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a:spLocks noGrp="1"/>
          </p:cNvSpPr>
          <p:nvPr>
            <p:ph sz="quarter" idx="1"/>
          </p:nvPr>
        </p:nvSpPr>
        <p:spPr>
          <a:xfrm>
            <a:off x="405130" y="1600200"/>
            <a:ext cx="8711565" cy="4495800"/>
          </a:xfrm>
        </p:spPr>
        <p:txBody>
          <a:bodyPr/>
          <a:p>
            <a:r>
              <a:rPr lang="zh-CN" altLang="en-US"/>
              <a:t>结构化分析方法（</a:t>
            </a:r>
            <a:r>
              <a:rPr lang="en-US" altLang="zh-CN"/>
              <a:t>Structured Analysis,SA</a:t>
            </a:r>
            <a:r>
              <a:rPr lang="zh-CN" altLang="en-US"/>
              <a:t>）是</a:t>
            </a:r>
            <a:r>
              <a:rPr lang="en-US" altLang="zh-CN"/>
              <a:t>20</a:t>
            </a:r>
            <a:r>
              <a:rPr lang="zh-CN" altLang="en-US"/>
              <a:t>世纪</a:t>
            </a:r>
            <a:r>
              <a:rPr lang="en-US" altLang="zh-CN"/>
              <a:t>70</a:t>
            </a:r>
            <a:r>
              <a:rPr lang="zh-CN" altLang="en-US"/>
              <a:t>年发展起来的最早的开发方法。代表性的美国的</a:t>
            </a:r>
            <a:r>
              <a:rPr lang="en-US" altLang="zh-CN"/>
              <a:t>Cord/Yourdon</a:t>
            </a:r>
            <a:r>
              <a:rPr lang="zh-CN" altLang="en-US"/>
              <a:t>的</a:t>
            </a:r>
            <a:r>
              <a:rPr lang="zh-CN" altLang="en-US">
                <a:solidFill>
                  <a:srgbClr val="FF0000"/>
                </a:solidFill>
              </a:rPr>
              <a:t>面向数据流</a:t>
            </a:r>
            <a:r>
              <a:rPr lang="zh-CN" altLang="en-US"/>
              <a:t>的开发方法。</a:t>
            </a:r>
            <a:endParaRPr lang="zh-CN" altLang="en-US"/>
          </a:p>
          <a:p>
            <a:r>
              <a:rPr lang="zh-CN" altLang="en-US"/>
              <a:t>结构化分析方法将</a:t>
            </a:r>
            <a:r>
              <a:rPr lang="zh-CN" altLang="en-US">
                <a:solidFill>
                  <a:schemeClr val="tx1"/>
                </a:solidFill>
              </a:rPr>
              <a:t>现实世界描绘为</a:t>
            </a:r>
            <a:r>
              <a:rPr lang="zh-CN" altLang="en-US" b="1">
                <a:gradFill>
                  <a:gsLst>
                    <a:gs pos="0">
                      <a:srgbClr val="012D86"/>
                    </a:gs>
                    <a:gs pos="100000">
                      <a:srgbClr val="0E2557"/>
                    </a:gs>
                  </a:gsLst>
                  <a:lin scaled="0"/>
                </a:gradFill>
              </a:rPr>
              <a:t>数据在信息系统中的流动</a:t>
            </a:r>
            <a:r>
              <a:rPr lang="zh-CN" altLang="en-US"/>
              <a:t>，以及</a:t>
            </a:r>
            <a:r>
              <a:rPr lang="zh-CN" altLang="en-US" b="1">
                <a:gradFill>
                  <a:gsLst>
                    <a:gs pos="0">
                      <a:srgbClr val="012D86"/>
                    </a:gs>
                    <a:gs pos="100000">
                      <a:srgbClr val="0E2557"/>
                    </a:gs>
                  </a:gsLst>
                  <a:lin scaled="0"/>
                </a:gradFill>
              </a:rPr>
              <a:t>数据在流动过程中向信息的转化</a:t>
            </a:r>
            <a:r>
              <a:rPr lang="zh-CN" altLang="en-US"/>
              <a:t>，帮助开发人员定义系统需要做什么，系统需要存储和使用哪些数据，需要什么样的输入和输出，以及如何将这些功能结合在一起来完成任务。</a:t>
            </a:r>
            <a:endParaRPr lang="zh-CN" altLang="en-US"/>
          </a:p>
          <a:p>
            <a:r>
              <a:rPr lang="zh-CN" altLang="en-US"/>
              <a:t>结构化分析技术：</a:t>
            </a:r>
            <a:r>
              <a:rPr lang="zh-CN" altLang="en-US" b="1">
                <a:gradFill>
                  <a:gsLst>
                    <a:gs pos="0">
                      <a:srgbClr val="012D86"/>
                    </a:gs>
                    <a:gs pos="100000">
                      <a:srgbClr val="0E2557"/>
                    </a:gs>
                  </a:gsLst>
                  <a:lin scaled="0"/>
                </a:gradFill>
              </a:rPr>
              <a:t>数据流图、数据字典、系统流程图 </a:t>
            </a:r>
            <a:endParaRPr lang="zh-CN" altLang="en-US" b="1">
              <a:gradFill>
                <a:gsLst>
                  <a:gs pos="0">
                    <a:srgbClr val="012D86"/>
                  </a:gs>
                  <a:gs pos="100000">
                    <a:srgbClr val="0E2557"/>
                  </a:gs>
                </a:gsLst>
                <a:lin scaled="0"/>
              </a:gradFill>
            </a:endParaRPr>
          </a:p>
          <a:p>
            <a:endParaRPr lang="zh-CN" altLang="en-US" b="1">
              <a:gradFill>
                <a:gsLst>
                  <a:gs pos="0">
                    <a:srgbClr val="012D86"/>
                  </a:gs>
                  <a:gs pos="100000">
                    <a:srgbClr val="0E2557"/>
                  </a:gs>
                </a:gsLst>
                <a:lin scaled="0"/>
              </a:gradFill>
            </a:endParaRPr>
          </a:p>
        </p:txBody>
      </p:sp>
      <p:sp>
        <p:nvSpPr>
          <p:cNvPr id="4" name="页脚占位符 3"/>
          <p:cNvSpPr>
            <a:spLocks noGrp="1"/>
          </p:cNvSpPr>
          <p:nvPr>
            <p:ph type="ftr" sz="quarter" idx="11"/>
          </p:nvPr>
        </p:nvSpPr>
        <p:spPr/>
        <p:txBody>
          <a:bodyPr/>
          <a:p>
            <a:pPr>
              <a:defRPr/>
            </a:pPr>
            <a:r>
              <a:rPr lang="en-US" altLang="zh-CN"/>
              <a:t> chapter__2</a:t>
            </a:r>
            <a:endParaRPr lang="en-US" altLang="zh-CN"/>
          </a:p>
        </p:txBody>
      </p:sp>
      <p:sp>
        <p:nvSpPr>
          <p:cNvPr id="5" name="灯片编号占位符 4"/>
          <p:cNvSpPr>
            <a:spLocks noGrp="1"/>
          </p:cNvSpPr>
          <p:nvPr>
            <p:ph type="sldNum" sz="quarter" idx="12"/>
          </p:nvPr>
        </p:nvSpPr>
        <p:spPr/>
        <p:txBody>
          <a:bodyPr/>
          <a:p>
            <a:pPr>
              <a:defRPr/>
            </a:pPr>
            <a:fld id="{F2D23BEE-23EF-4742-9EBB-470C2B00B909}" type="slidenum">
              <a:rPr lang="en-US" altLang="zh-CN"/>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黑体" panose="02010609060101010101" pitchFamily="49" charset="-122"/>
                <a:ea typeface="黑体" panose="02010609060101010101" pitchFamily="49" charset="-122"/>
              </a:rPr>
              <a:t>2.3.1 </a:t>
            </a:r>
            <a:r>
              <a:rPr lang="zh-CN" altLang="en-US" sz="4000" b="1" dirty="0" smtClean="0">
                <a:latin typeface="黑体" panose="02010609060101010101" pitchFamily="49" charset="-122"/>
                <a:ea typeface="黑体" panose="02010609060101010101" pitchFamily="49" charset="-122"/>
              </a:rPr>
              <a:t>系统流程图</a:t>
            </a:r>
            <a:r>
              <a:rPr lang="zh-CN" altLang="en-US" sz="3200" b="1" dirty="0" smtClean="0">
                <a:latin typeface="黑体" panose="02010609060101010101" pitchFamily="49" charset="-122"/>
                <a:ea typeface="黑体" panose="02010609060101010101" pitchFamily="49" charset="-122"/>
              </a:rPr>
              <a:t>（了解）</a:t>
            </a:r>
            <a:endParaRPr lang="zh-CN" altLang="en-US" sz="3200" b="1" dirty="0" smtClean="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0" indent="0" eaLnBrk="1" hangingPunct="1">
              <a:lnSpc>
                <a:spcPct val="90000"/>
              </a:lnSpc>
            </a:pPr>
            <a:r>
              <a:rPr lang="zh-CN" altLang="en-US" sz="3200" b="1" dirty="0" smtClean="0"/>
              <a:t>系统流程图是一种表示操作顺序和信息流动过程的图表，描述系统的</a:t>
            </a:r>
            <a:r>
              <a:rPr lang="zh-CN" altLang="en-US" sz="3200" b="1" dirty="0" smtClean="0">
                <a:solidFill>
                  <a:srgbClr val="0066FF"/>
                </a:solidFill>
              </a:rPr>
              <a:t>物理模型。  </a:t>
            </a:r>
            <a:endParaRPr lang="en-US" altLang="zh-CN" sz="3200" b="1" dirty="0" smtClean="0">
              <a:solidFill>
                <a:srgbClr val="0066FF"/>
              </a:solidFill>
            </a:endParaRPr>
          </a:p>
          <a:p>
            <a:pPr marL="0" indent="0" eaLnBrk="1" hangingPunct="1">
              <a:lnSpc>
                <a:spcPct val="90000"/>
              </a:lnSpc>
            </a:pPr>
            <a:endParaRPr lang="en-US" altLang="zh-CN" sz="3200" b="1" dirty="0" smtClean="0"/>
          </a:p>
          <a:p>
            <a:pPr marL="0" indent="0" eaLnBrk="1" hangingPunct="1">
              <a:lnSpc>
                <a:spcPct val="90000"/>
              </a:lnSpc>
            </a:pPr>
            <a:r>
              <a:rPr lang="zh-CN" altLang="en-US" sz="3200" b="1" dirty="0" smtClean="0"/>
              <a:t>系统流程图用</a:t>
            </a:r>
            <a:r>
              <a:rPr lang="zh-CN" altLang="en-US" sz="3200" b="1" dirty="0" smtClean="0">
                <a:solidFill>
                  <a:srgbClr val="0033CC"/>
                </a:solidFill>
              </a:rPr>
              <a:t>部件及部件间</a:t>
            </a:r>
            <a:r>
              <a:rPr lang="zh-CN" altLang="en-US" sz="3200" b="1" dirty="0" smtClean="0">
                <a:solidFill>
                  <a:srgbClr val="0066FF"/>
                </a:solidFill>
              </a:rPr>
              <a:t>数据</a:t>
            </a:r>
            <a:r>
              <a:rPr lang="zh-CN" altLang="en-US" sz="3200" b="1" dirty="0" smtClean="0"/>
              <a:t>（程序、文档、数据库、人工操作</a:t>
            </a:r>
            <a:r>
              <a:rPr lang="en-US" altLang="zh-CN" sz="3200" b="1" dirty="0" smtClean="0"/>
              <a:t>)</a:t>
            </a:r>
            <a:r>
              <a:rPr lang="zh-CN" altLang="en-US" sz="3200" b="1" dirty="0" smtClean="0"/>
              <a:t>的</a:t>
            </a:r>
            <a:r>
              <a:rPr lang="zh-CN" altLang="en-US" sz="3200" b="1" dirty="0" smtClean="0">
                <a:solidFill>
                  <a:srgbClr val="0033CC"/>
                </a:solidFill>
              </a:rPr>
              <a:t>流动</a:t>
            </a:r>
            <a:r>
              <a:rPr lang="zh-CN" altLang="en-US" sz="3200" b="1" dirty="0" smtClean="0"/>
              <a:t>来描述用户的</a:t>
            </a:r>
            <a:r>
              <a:rPr lang="zh-CN" altLang="en-US" sz="3200" b="1" dirty="0" smtClean="0">
                <a:solidFill>
                  <a:srgbClr val="0033CC"/>
                </a:solidFill>
              </a:rPr>
              <a:t>工作过程 </a:t>
            </a:r>
            <a:r>
              <a:rPr lang="zh-CN" altLang="en-US" sz="3200" b="1" dirty="0" smtClean="0"/>
              <a:t>。</a:t>
            </a:r>
            <a:endParaRPr lang="zh-CN" altLang="en-US" sz="3200" b="1" dirty="0" smtClean="0"/>
          </a:p>
          <a:p>
            <a:pPr marL="0" indent="0" eaLnBrk="1" hangingPunct="1">
              <a:lnSpc>
                <a:spcPct val="90000"/>
              </a:lnSpc>
            </a:pPr>
            <a:r>
              <a:rPr lang="en-US" altLang="zh-CN" sz="3200" dirty="0" smtClean="0"/>
              <a:t> </a:t>
            </a:r>
            <a:r>
              <a:rPr lang="zh-CN" altLang="zh-CN" sz="3200" b="1" dirty="0" smtClean="0">
                <a:solidFill>
                  <a:srgbClr val="0033CC"/>
                </a:solidFill>
              </a:rPr>
              <a:t>部件为处理数据的对象</a:t>
            </a:r>
            <a:r>
              <a:rPr lang="zh-CN" altLang="zh-CN" sz="3200" dirty="0" smtClean="0"/>
              <a:t>。</a:t>
            </a:r>
            <a:endParaRPr lang="en-US" altLang="zh-CN" sz="3200"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052" name="矩形 57"/>
          <p:cNvSpPr>
            <a:spLocks noChangeArrowheads="1"/>
          </p:cNvSpPr>
          <p:nvPr/>
        </p:nvSpPr>
        <p:spPr bwMode="auto">
          <a:xfrm>
            <a:off x="4702175" y="6423660"/>
            <a:ext cx="3923665" cy="460375"/>
          </a:xfrm>
          <a:prstGeom prst="rect">
            <a:avLst/>
          </a:prstGeom>
          <a:noFill/>
          <a:ln w="9525">
            <a:noFill/>
            <a:miter lim="800000"/>
          </a:ln>
        </p:spPr>
        <p:txBody>
          <a:bodyPr wrap="square">
            <a:spAutoFit/>
          </a:bodyPr>
          <a:lstStyle/>
          <a:p>
            <a:r>
              <a:rPr lang="zh-CN" altLang="en-US" sz="2400" b="1"/>
              <a:t>人工工资支付系统工作流程</a:t>
            </a:r>
            <a:endParaRPr lang="zh-CN" altLang="en-US" sz="2400" b="1"/>
          </a:p>
        </p:txBody>
      </p:sp>
      <p:sp>
        <p:nvSpPr>
          <p:cNvPr id="2053" name="Rectangle 59"/>
          <p:cNvSpPr>
            <a:spLocks noChangeArrowheads="1"/>
          </p:cNvSpPr>
          <p:nvPr/>
        </p:nvSpPr>
        <p:spPr bwMode="auto">
          <a:xfrm>
            <a:off x="0" y="1576388"/>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58"/>
          <p:cNvGraphicFramePr>
            <a:graphicFrameLocks noChangeAspect="1"/>
          </p:cNvGraphicFramePr>
          <p:nvPr/>
        </p:nvGraphicFramePr>
        <p:xfrm>
          <a:off x="615950" y="836930"/>
          <a:ext cx="8229600" cy="6005512"/>
        </p:xfrm>
        <a:graphic>
          <a:graphicData uri="http://schemas.openxmlformats.org/presentationml/2006/ole">
            <mc:AlternateContent xmlns:mc="http://schemas.openxmlformats.org/markup-compatibility/2006">
              <mc:Choice xmlns:v="urn:schemas-microsoft-com:vml" Requires="v">
                <p:oleObj spid="_x0000_s3093" name="Visio" r:id="rId1" imgW="4543425" imgH="3714750" progId="">
                  <p:embed/>
                </p:oleObj>
              </mc:Choice>
              <mc:Fallback>
                <p:oleObj name="Visio" r:id="rId1" imgW="4543425" imgH="3714750" progId="">
                  <p:embed/>
                  <p:pic>
                    <p:nvPicPr>
                      <p:cNvPr id="0" name="图片 30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836930"/>
                        <a:ext cx="8229600" cy="600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328295" y="302895"/>
            <a:ext cx="3910330" cy="521970"/>
          </a:xfrm>
          <a:prstGeom prst="rect">
            <a:avLst/>
          </a:prstGeom>
          <a:noFill/>
        </p:spPr>
        <p:txBody>
          <a:bodyPr wrap="square" rtlCol="0" anchor="t">
            <a:spAutoFit/>
          </a:bodyPr>
          <a:p>
            <a:r>
              <a:rPr lang="zh-CN" altLang="en-US" sz="2800" b="1" dirty="0" smtClean="0">
                <a:sym typeface="+mn-ea"/>
              </a:rPr>
              <a:t>物理模型</a:t>
            </a:r>
            <a:r>
              <a:rPr lang="en-US" altLang="zh-CN" sz="2800" b="1" dirty="0" smtClean="0">
                <a:sym typeface="+mn-ea"/>
              </a:rPr>
              <a:t>-</a:t>
            </a:r>
            <a:r>
              <a:rPr lang="zh-CN" altLang="en-US" sz="2800" b="1" dirty="0" smtClean="0">
                <a:sym typeface="+mn-ea"/>
              </a:rPr>
              <a:t>系统流程图：</a:t>
            </a:r>
            <a:endParaRPr lang="zh-CN" altLang="en-US" sz="2800" b="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8130"/>
            <a:ext cx="8229600" cy="1095375"/>
          </a:xfrm>
        </p:spPr>
        <p:txBody>
          <a:bodyPr/>
          <a:lstStyle/>
          <a:p>
            <a:pPr eaLnBrk="1" hangingPunct="1"/>
            <a:r>
              <a:rPr lang="zh-CN" altLang="en-US" sz="4000" b="1" dirty="0" smtClean="0">
                <a:latin typeface="Times New Roman" panose="02020603050405020304" pitchFamily="18" charset="0"/>
              </a:rPr>
              <a:t>结构化需求分析建模</a:t>
            </a:r>
            <a:endParaRPr lang="zh-CN" altLang="en-US" sz="4000" b="1" i="1" dirty="0" smtClean="0">
              <a:latin typeface="Times New Roman" panose="02020603050405020304" pitchFamily="18" charset="0"/>
            </a:endParaRPr>
          </a:p>
        </p:txBody>
      </p:sp>
      <p:sp>
        <p:nvSpPr>
          <p:cNvPr id="5" name="Text Box 5"/>
          <p:cNvSpPr txBox="1">
            <a:spLocks noChangeArrowheads="1"/>
          </p:cNvSpPr>
          <p:nvPr/>
        </p:nvSpPr>
        <p:spPr bwMode="auto">
          <a:xfrm>
            <a:off x="5080000" y="6283960"/>
            <a:ext cx="3164205" cy="460375"/>
          </a:xfrm>
          <a:prstGeom prst="rect">
            <a:avLst/>
          </a:prstGeom>
          <a:noFill/>
          <a:ln w="9525">
            <a:noFill/>
            <a:miter lim="800000"/>
          </a:ln>
        </p:spPr>
        <p:txBody>
          <a:bodyPr wrap="square">
            <a:spAutoFit/>
          </a:bodyPr>
          <a:lstStyle/>
          <a:p>
            <a:pPr algn="ctr"/>
            <a:r>
              <a:rPr kumimoji="1" lang="zh-CN" altLang="en-US" sz="2400" b="1" dirty="0" smtClean="0">
                <a:latin typeface="Times New Roman" panose="02020603050405020304" pitchFamily="18" charset="0"/>
              </a:rPr>
              <a:t>逻辑模型</a:t>
            </a:r>
            <a:r>
              <a:rPr kumimoji="1" lang="zh-CN" altLang="en-US" sz="2400" b="1" dirty="0">
                <a:latin typeface="Times New Roman" panose="02020603050405020304" pitchFamily="18" charset="0"/>
              </a:rPr>
              <a:t>的结构</a:t>
            </a:r>
            <a:endParaRPr kumimoji="1" lang="zh-CN" altLang="en-US" sz="2400" b="1" dirty="0">
              <a:latin typeface="Times New Roman" panose="02020603050405020304" pitchFamily="18" charset="0"/>
            </a:endParaRPr>
          </a:p>
        </p:txBody>
      </p:sp>
      <p:sp>
        <p:nvSpPr>
          <p:cNvPr id="6" name="Rectangle 11"/>
          <p:cNvSpPr txBox="1">
            <a:spLocks noChangeArrowheads="1"/>
          </p:cNvSpPr>
          <p:nvPr/>
        </p:nvSpPr>
        <p:spPr bwMode="auto">
          <a:xfrm>
            <a:off x="468313" y="1531193"/>
            <a:ext cx="3311525" cy="453072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需求分析过程应该建立</a:t>
            </a:r>
            <a:r>
              <a:rPr kumimoji="0" lang="en-US" altLang="zh-CN" sz="30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3</a:t>
            </a:r>
            <a:r>
              <a:rPr kumimoji="0" lang="zh-CN" altLang="en-US" sz="3000" b="1" i="0" u="none" strike="noStrike" kern="0" cap="none" spc="0" normalizeH="0" baseline="0" noProof="0" dirty="0" smtClean="0">
                <a:ln>
                  <a:noFill/>
                </a:ln>
                <a:solidFill>
                  <a:schemeClr val="tx2"/>
                </a:solidFill>
                <a:effectLst/>
                <a:uLnTx/>
                <a:uFillTx/>
                <a:latin typeface="Times New Roman" panose="02020603050405020304" pitchFamily="18" charset="0"/>
                <a:ea typeface="+mn-ea"/>
                <a:cs typeface="+mn-cs"/>
              </a:rPr>
              <a:t>种模型</a:t>
            </a:r>
            <a:r>
              <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，分别是</a:t>
            </a:r>
            <a:r>
              <a:rPr kumimoji="0" lang="en-US" altLang="zh-CN"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Wingdings" panose="05000000000000000000" pitchFamily="2" charset="2"/>
              </a:rPr>
              <a:t>(</a:t>
            </a:r>
            <a:r>
              <a:rPr kumimoji="0" lang="zh-CN" altLang="en-US" sz="3000" b="1" i="0" u="none" strike="noStrike" kern="0" cap="none" spc="0" normalizeH="0" baseline="0" noProof="0" dirty="0" smtClean="0">
                <a:ln>
                  <a:noFill/>
                </a:ln>
                <a:solidFill>
                  <a:srgbClr val="0B22FF"/>
                </a:solidFill>
                <a:effectLst/>
                <a:uLnTx/>
                <a:uFillTx/>
                <a:latin typeface="Times New Roman" panose="02020603050405020304" pitchFamily="18" charset="0"/>
                <a:ea typeface="+mn-ea"/>
                <a:cs typeface="+mn-cs"/>
                <a:sym typeface="Wingdings" panose="05000000000000000000" pitchFamily="2" charset="2"/>
              </a:rPr>
              <a:t>重要</a:t>
            </a:r>
            <a:r>
              <a:rPr kumimoji="0" lang="en-US" altLang="zh-CN"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Wingdings" panose="05000000000000000000" pitchFamily="2" charset="2"/>
              </a:rPr>
              <a:t>)</a:t>
            </a:r>
            <a:endParaRPr kumimoji="0" lang="en-US" altLang="zh-CN"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B22FF"/>
                </a:solidFill>
                <a:effectLst/>
                <a:uLnTx/>
                <a:uFillTx/>
                <a:latin typeface="Times New Roman" panose="02020603050405020304" pitchFamily="18" charset="0"/>
                <a:ea typeface="+mn-ea"/>
              </a:rPr>
              <a:t>数据模型</a:t>
            </a:r>
            <a:endParaRPr kumimoji="0" lang="zh-CN" altLang="en-US" sz="2600" b="1" i="0" u="none" strike="noStrike" kern="0" cap="none" spc="0" normalizeH="0" baseline="0" noProof="0" dirty="0" smtClean="0">
              <a:ln>
                <a:noFill/>
              </a:ln>
              <a:solidFill>
                <a:srgbClr val="0B22FF"/>
              </a:solidFill>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B22FF"/>
                </a:solidFill>
                <a:effectLst/>
                <a:uLnTx/>
                <a:uFillTx/>
                <a:latin typeface="Times New Roman" panose="02020603050405020304" pitchFamily="18" charset="0"/>
                <a:ea typeface="+mn-ea"/>
              </a:rPr>
              <a:t>功能模型</a:t>
            </a:r>
            <a:endParaRPr kumimoji="0" lang="zh-CN" altLang="en-US" sz="2600" b="1" i="0" u="none" strike="noStrike" kern="0" cap="none" spc="0" normalizeH="0" baseline="0" noProof="0" dirty="0" smtClean="0">
              <a:ln>
                <a:noFill/>
              </a:ln>
              <a:solidFill>
                <a:srgbClr val="0B22FF"/>
              </a:solidFill>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tx1"/>
                </a:solidFill>
                <a:effectLst/>
                <a:uLnTx/>
                <a:uFillTx/>
                <a:latin typeface="Times New Roman" panose="02020603050405020304" pitchFamily="18" charset="0"/>
                <a:ea typeface="+mn-ea"/>
              </a:rPr>
              <a:t>行为模型</a:t>
            </a:r>
            <a:endParaRPr kumimoji="0" lang="zh-CN" altLang="en-US" sz="2600" b="1" i="0" u="none" strike="noStrike" kern="0" cap="none" spc="0" normalizeH="0" baseline="0" noProof="0" dirty="0" smtClean="0">
              <a:ln>
                <a:noFill/>
              </a:ln>
              <a:solidFill>
                <a:schemeClr val="tx1"/>
              </a:solidFill>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endPar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p:txBody>
      </p:sp>
      <p:graphicFrame>
        <p:nvGraphicFramePr>
          <p:cNvPr id="7" name="Object 13"/>
          <p:cNvGraphicFramePr>
            <a:graphicFrameLocks noChangeAspect="1"/>
          </p:cNvGraphicFramePr>
          <p:nvPr/>
        </p:nvGraphicFramePr>
        <p:xfrm>
          <a:off x="3563888" y="1484784"/>
          <a:ext cx="5400675" cy="4745038"/>
        </p:xfrm>
        <a:graphic>
          <a:graphicData uri="http://schemas.openxmlformats.org/presentationml/2006/ole">
            <mc:AlternateContent xmlns:mc="http://schemas.openxmlformats.org/markup-compatibility/2006">
              <mc:Choice xmlns:v="urn:schemas-microsoft-com:vml" Requires="v">
                <p:oleObj spid="_x0000_s2049" name="Visio" r:id="rId1" imgW="2752725" imgH="2409825" progId="Visio.Drawing.11">
                  <p:embed/>
                </p:oleObj>
              </mc:Choice>
              <mc:Fallback>
                <p:oleObj name="Visio" r:id="rId1" imgW="2752725" imgH="2409825" progId="Visio.Drawing.11">
                  <p:embed/>
                  <p:pic>
                    <p:nvPicPr>
                      <p:cNvPr id="0" name="图片 2048"/>
                      <p:cNvPicPr>
                        <a:picLocks noChangeAspect="1"/>
                      </p:cNvPicPr>
                      <p:nvPr/>
                    </p:nvPicPr>
                    <p:blipFill>
                      <a:blip r:embed="rId2"/>
                      <a:stretch>
                        <a:fillRect/>
                      </a:stretch>
                    </p:blipFill>
                    <p:spPr>
                      <a:xfrm>
                        <a:off x="3563888" y="1484784"/>
                        <a:ext cx="5400675" cy="47450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sz="4000" b="1" dirty="0" smtClean="0"/>
              <a:t>2.3.2 </a:t>
            </a:r>
            <a:r>
              <a:rPr lang="zh-CN" altLang="en-US" sz="4000" b="1" dirty="0" smtClean="0">
                <a:latin typeface="黑体" panose="02010609060101010101" pitchFamily="49" charset="-122"/>
                <a:ea typeface="黑体" panose="02010609060101010101" pitchFamily="49" charset="-122"/>
              </a:rPr>
              <a:t>数据流图</a:t>
            </a:r>
            <a:r>
              <a:rPr lang="zh-CN" altLang="en-US" sz="3200" b="1" dirty="0" smtClean="0"/>
              <a:t>（</a:t>
            </a:r>
            <a:r>
              <a:rPr lang="en-US" altLang="zh-CN" sz="3200" b="1" dirty="0" smtClean="0"/>
              <a:t>DFD</a:t>
            </a:r>
            <a:r>
              <a:rPr lang="zh-CN" altLang="en-US" sz="3200" dirty="0" smtClean="0"/>
              <a:t>，</a:t>
            </a:r>
            <a:r>
              <a:rPr lang="en-US" altLang="zh-CN" sz="3200" dirty="0"/>
              <a:t>Data Flow Diagram</a:t>
            </a:r>
            <a:r>
              <a:rPr lang="zh-CN" altLang="en-US" sz="3200" dirty="0"/>
              <a:t>）</a:t>
            </a:r>
            <a:endParaRPr lang="zh-CN" altLang="en-US" sz="3200" dirty="0"/>
          </a:p>
        </p:txBody>
      </p:sp>
      <p:sp>
        <p:nvSpPr>
          <p:cNvPr id="3" name="内容占位符 2"/>
          <p:cNvSpPr>
            <a:spLocks noGrp="1"/>
          </p:cNvSpPr>
          <p:nvPr>
            <p:ph sz="quarter" idx="1"/>
          </p:nvPr>
        </p:nvSpPr>
        <p:spPr/>
        <p:txBody>
          <a:bodyPr/>
          <a:lstStyle/>
          <a:p>
            <a:pPr eaLnBrk="1" hangingPunct="1">
              <a:lnSpc>
                <a:spcPct val="130000"/>
              </a:lnSpc>
            </a:pPr>
            <a:r>
              <a:rPr lang="zh-CN" altLang="en-US" b="1" dirty="0" smtClean="0">
                <a:latin typeface="Times New Roman" panose="02020603050405020304" pitchFamily="18" charset="0"/>
              </a:rPr>
              <a:t>数据流图：</a:t>
            </a:r>
            <a:endParaRPr lang="en-US" altLang="zh-CN" b="1" dirty="0" smtClean="0">
              <a:latin typeface="Times New Roman" panose="02020603050405020304" pitchFamily="18" charset="0"/>
            </a:endParaRPr>
          </a:p>
          <a:p>
            <a:pPr marL="0" indent="0" eaLnBrk="1" hangingPunct="1">
              <a:lnSpc>
                <a:spcPct val="130000"/>
              </a:lnSpc>
              <a:buNone/>
            </a:pPr>
            <a:r>
              <a:rPr lang="zh-CN" altLang="en-US" sz="2000" b="1" dirty="0" smtClean="0">
                <a:latin typeface="Times New Roman" panose="02020603050405020304" pitchFamily="18" charset="0"/>
              </a:rPr>
              <a:t>        </a:t>
            </a:r>
            <a:r>
              <a:rPr lang="zh-CN" altLang="en-US" sz="2800" b="1" dirty="0" smtClean="0">
                <a:latin typeface="Times New Roman" panose="02020603050405020304" pitchFamily="18" charset="0"/>
              </a:rPr>
              <a:t>是一种图形化技术，它描绘</a:t>
            </a:r>
            <a:r>
              <a:rPr lang="zh-CN" altLang="en-US" sz="2800" b="1" dirty="0" smtClean="0">
                <a:solidFill>
                  <a:srgbClr val="0033CC"/>
                </a:solidFill>
                <a:latin typeface="Times New Roman" panose="02020603050405020304" pitchFamily="18" charset="0"/>
              </a:rPr>
              <a:t>信息流</a:t>
            </a:r>
            <a:r>
              <a:rPr lang="zh-CN" altLang="en-US" sz="2800" b="1" dirty="0" smtClean="0">
                <a:solidFill>
                  <a:schemeClr val="tx2"/>
                </a:solidFill>
                <a:latin typeface="Times New Roman" panose="02020603050405020304" pitchFamily="18" charset="0"/>
              </a:rPr>
              <a:t>和</a:t>
            </a:r>
            <a:r>
              <a:rPr lang="zh-CN" altLang="en-US" sz="2800" b="1" dirty="0" smtClean="0">
                <a:solidFill>
                  <a:srgbClr val="0033CC"/>
                </a:solidFill>
                <a:latin typeface="Times New Roman" panose="02020603050405020304" pitchFamily="18" charset="0"/>
              </a:rPr>
              <a:t>数据</a:t>
            </a:r>
            <a:r>
              <a:rPr lang="zh-CN" altLang="en-US" sz="2800" b="1" dirty="0" smtClean="0">
                <a:solidFill>
                  <a:srgbClr val="FF0000"/>
                </a:solidFill>
                <a:latin typeface="Times New Roman" panose="02020603050405020304" pitchFamily="18" charset="0"/>
              </a:rPr>
              <a:t>在软件中</a:t>
            </a:r>
            <a:r>
              <a:rPr lang="zh-CN" altLang="en-US" sz="2800" b="1" dirty="0" smtClean="0">
                <a:latin typeface="Times New Roman" panose="02020603050405020304" pitchFamily="18" charset="0"/>
              </a:rPr>
              <a:t>从输入移动到输出的过程中所经受的</a:t>
            </a:r>
            <a:r>
              <a:rPr lang="zh-CN" altLang="en-US" sz="2800" b="1" dirty="0" smtClean="0">
                <a:solidFill>
                  <a:srgbClr val="0066FF"/>
                </a:solidFill>
                <a:latin typeface="Times New Roman" panose="02020603050405020304" pitchFamily="18" charset="0"/>
              </a:rPr>
              <a:t>变换</a:t>
            </a:r>
            <a:r>
              <a:rPr lang="zh-CN" altLang="en-US" sz="2800" b="1" dirty="0" smtClean="0">
                <a:latin typeface="Times New Roman" panose="02020603050405020304" pitchFamily="18" charset="0"/>
              </a:rPr>
              <a:t>。</a:t>
            </a:r>
            <a:endParaRPr lang="zh-CN" altLang="en-US" sz="2800" b="1" dirty="0" smtClean="0">
              <a:latin typeface="Times New Roman" panose="02020603050405020304" pitchFamily="18" charset="0"/>
            </a:endParaRPr>
          </a:p>
          <a:p>
            <a:pPr marL="0" indent="0" eaLnBrk="1" hangingPunct="1">
              <a:lnSpc>
                <a:spcPct val="130000"/>
              </a:lnSpc>
              <a:buNone/>
            </a:pPr>
            <a:endParaRPr lang="en-US" altLang="zh-CN" sz="2800" b="1" dirty="0" smtClean="0">
              <a:latin typeface="Times New Roman" panose="02020603050405020304" pitchFamily="18" charset="0"/>
            </a:endParaRPr>
          </a:p>
          <a:p>
            <a:pPr eaLnBrk="1" hangingPunct="1">
              <a:lnSpc>
                <a:spcPct val="130000"/>
              </a:lnSpc>
            </a:pPr>
            <a:r>
              <a:rPr lang="zh-CN" altLang="en-US" sz="2800" b="1" dirty="0" smtClean="0">
                <a:latin typeface="Times New Roman" panose="02020603050405020304" pitchFamily="18" charset="0"/>
              </a:rPr>
              <a:t>在数据流图中没有任何具体的物理部件，它只是描绘数据在</a:t>
            </a:r>
            <a:r>
              <a:rPr lang="zh-CN" altLang="en-US" sz="2800" b="1" dirty="0" smtClean="0">
                <a:solidFill>
                  <a:srgbClr val="0033CC"/>
                </a:solidFill>
                <a:latin typeface="Times New Roman" panose="02020603050405020304" pitchFamily="18" charset="0"/>
              </a:rPr>
              <a:t>软件</a:t>
            </a:r>
            <a:r>
              <a:rPr lang="zh-CN" altLang="en-US" sz="2800" b="1" dirty="0" smtClean="0">
                <a:latin typeface="Times New Roman" panose="02020603050405020304" pitchFamily="18" charset="0"/>
              </a:rPr>
              <a:t>中流动</a:t>
            </a:r>
            <a:r>
              <a:rPr lang="zh-CN" altLang="en-US" sz="2800" b="1" dirty="0" smtClean="0">
                <a:solidFill>
                  <a:schemeClr val="tx2"/>
                </a:solidFill>
                <a:latin typeface="Times New Roman" panose="02020603050405020304" pitchFamily="18" charset="0"/>
              </a:rPr>
              <a:t>和</a:t>
            </a:r>
            <a:r>
              <a:rPr lang="zh-CN" altLang="en-US" sz="2800" b="1" dirty="0" smtClean="0">
                <a:latin typeface="Times New Roman" panose="02020603050405020304" pitchFamily="18" charset="0"/>
              </a:rPr>
              <a:t>被处理的逻辑过程。</a:t>
            </a:r>
            <a:endParaRPr lang="en-US" altLang="zh-CN" sz="2800" b="1" dirty="0" smtClean="0">
              <a:latin typeface="Times New Roman" panose="02020603050405020304" pitchFamily="18" charset="0"/>
            </a:endParaRPr>
          </a:p>
          <a:p>
            <a:pPr eaLnBrk="1" hangingPunct="1">
              <a:lnSpc>
                <a:spcPct val="130000"/>
              </a:lnSpc>
            </a:pPr>
            <a:r>
              <a:rPr lang="zh-CN" altLang="en-US" sz="2800" b="1" dirty="0" smtClean="0">
                <a:latin typeface="Times New Roman" panose="02020603050405020304" pitchFamily="18" charset="0"/>
              </a:rPr>
              <a:t>描述：系统中</a:t>
            </a:r>
            <a:r>
              <a:rPr lang="zh-CN" altLang="en-US" sz="2800" b="1" dirty="0" smtClean="0">
                <a:solidFill>
                  <a:schemeClr val="tx2"/>
                </a:solidFill>
                <a:latin typeface="Times New Roman" panose="02020603050405020304" pitchFamily="18" charset="0"/>
              </a:rPr>
              <a:t>数据的形式 </a:t>
            </a:r>
            <a:r>
              <a:rPr lang="zh-CN" altLang="en-US" sz="2800" b="1" dirty="0" smtClean="0">
                <a:latin typeface="Times New Roman" panose="02020603050405020304" pitchFamily="18" charset="0"/>
              </a:rPr>
              <a:t>及</a:t>
            </a:r>
            <a:r>
              <a:rPr lang="zh-CN" altLang="en-US" sz="2800" b="1" dirty="0" smtClean="0">
                <a:solidFill>
                  <a:schemeClr val="tx2"/>
                </a:solidFill>
                <a:latin typeface="Times New Roman" panose="02020603050405020304" pitchFamily="18" charset="0"/>
              </a:rPr>
              <a:t>对数据的操作</a:t>
            </a:r>
            <a:endParaRPr lang="zh-CN" altLang="en-US" sz="2000"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符号</a:t>
            </a:r>
            <a:endParaRPr lang="zh-CN" altLang="en-US" sz="4000" b="1" dirty="0"/>
          </a:p>
        </p:txBody>
      </p:sp>
      <p:sp>
        <p:nvSpPr>
          <p:cNvPr id="3" name="内容占位符 2"/>
          <p:cNvSpPr>
            <a:spLocks noGrp="1"/>
          </p:cNvSpPr>
          <p:nvPr>
            <p:ph sz="quarter" idx="1"/>
          </p:nvPr>
        </p:nvSpPr>
        <p:spPr>
          <a:xfrm>
            <a:off x="612648" y="1600200"/>
            <a:ext cx="8153400" cy="1036712"/>
          </a:xfrm>
        </p:spPr>
        <p:txBody>
          <a:bodyPr/>
          <a:lstStyle/>
          <a:p>
            <a:r>
              <a:rPr lang="zh-CN" altLang="en-US" b="1" dirty="0" smtClean="0"/>
              <a:t>基本符号：</a:t>
            </a:r>
            <a:endParaRPr lang="zh-CN" altLang="en-US"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pic>
        <p:nvPicPr>
          <p:cNvPr id="6" name="Picture 5" descr="图2"/>
          <p:cNvPicPr>
            <a:picLocks noChangeAspect="1" noChangeArrowheads="1"/>
          </p:cNvPicPr>
          <p:nvPr/>
        </p:nvPicPr>
        <p:blipFill>
          <a:blip r:embed="rId1" cstate="print"/>
          <a:srcRect l="18710" r="11395" b="68518"/>
          <a:stretch>
            <a:fillRect/>
          </a:stretch>
        </p:blipFill>
        <p:spPr bwMode="auto">
          <a:xfrm>
            <a:off x="1691680" y="2126448"/>
            <a:ext cx="6525220" cy="385842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符号</a:t>
            </a:r>
            <a:endParaRPr lang="zh-CN" altLang="en-US" sz="4000" b="1" dirty="0"/>
          </a:p>
        </p:txBody>
      </p:sp>
      <p:sp>
        <p:nvSpPr>
          <p:cNvPr id="3" name="内容占位符 2"/>
          <p:cNvSpPr>
            <a:spLocks noGrp="1"/>
          </p:cNvSpPr>
          <p:nvPr>
            <p:ph sz="quarter" idx="1"/>
          </p:nvPr>
        </p:nvSpPr>
        <p:spPr/>
        <p:txBody>
          <a:bodyPr/>
          <a:lstStyle/>
          <a:p>
            <a:pPr marL="0" indent="0" eaLnBrk="1" hangingPunct="1">
              <a:tabLst>
                <a:tab pos="4214495" algn="l"/>
              </a:tabLst>
            </a:pPr>
            <a:r>
              <a:rPr lang="zh-CN" altLang="en-US" b="1" dirty="0" smtClean="0">
                <a:solidFill>
                  <a:srgbClr val="0033CC"/>
                </a:solidFill>
                <a:latin typeface="Times New Roman" panose="02020603050405020304" pitchFamily="18" charset="0"/>
              </a:rPr>
              <a:t>数据源点</a:t>
            </a:r>
            <a:r>
              <a:rPr lang="en-US" altLang="zh-CN" b="1" dirty="0" smtClean="0">
                <a:solidFill>
                  <a:srgbClr val="0033CC"/>
                </a:solidFill>
                <a:latin typeface="Times New Roman" panose="02020603050405020304" pitchFamily="18" charset="0"/>
              </a:rPr>
              <a:t>/</a:t>
            </a:r>
            <a:r>
              <a:rPr lang="zh-CN" altLang="en-US" b="1" dirty="0" smtClean="0">
                <a:solidFill>
                  <a:srgbClr val="0033CC"/>
                </a:solidFill>
                <a:latin typeface="Times New Roman" panose="02020603050405020304" pitchFamily="18" charset="0"/>
              </a:rPr>
              <a:t>终点</a:t>
            </a:r>
            <a:r>
              <a:rPr lang="zh-CN" altLang="en-US" b="1" dirty="0" smtClean="0">
                <a:latin typeface="Times New Roman" panose="02020603050405020304" pitchFamily="18" charset="0"/>
              </a:rPr>
              <a:t>：通常是人或部门，可重复表示；</a:t>
            </a:r>
            <a:endParaRPr lang="zh-CN" altLang="en-US" b="1" dirty="0" smtClean="0">
              <a:latin typeface="Times New Roman" panose="02020603050405020304" pitchFamily="18" charset="0"/>
            </a:endParaRPr>
          </a:p>
          <a:p>
            <a:pPr marL="0" indent="0" eaLnBrk="1" hangingPunct="1">
              <a:tabLst>
                <a:tab pos="4214495" algn="l"/>
              </a:tabLst>
            </a:pPr>
            <a:r>
              <a:rPr lang="zh-CN" altLang="en-US" b="1" dirty="0" smtClean="0">
                <a:solidFill>
                  <a:srgbClr val="0033CC"/>
                </a:solidFill>
                <a:latin typeface="Times New Roman" panose="02020603050405020304" pitchFamily="18" charset="0"/>
              </a:rPr>
              <a:t>处理：</a:t>
            </a:r>
            <a:r>
              <a:rPr lang="zh-CN" altLang="en-US" b="1" dirty="0" smtClean="0">
                <a:latin typeface="Times New Roman" panose="02020603050405020304" pitchFamily="18" charset="0"/>
              </a:rPr>
              <a:t>一个处理框可以代表一系列程序、单个程序或程序的一个模块</a:t>
            </a:r>
            <a:r>
              <a:rPr lang="zh-CN" altLang="en-US" b="1" dirty="0" smtClean="0">
                <a:solidFill>
                  <a:srgbClr val="0033CC"/>
                </a:solidFill>
                <a:latin typeface="Times New Roman" panose="02020603050405020304" pitchFamily="18" charset="0"/>
              </a:rPr>
              <a:t>； 要描述清楚进行的是什么操作。</a:t>
            </a:r>
            <a:endParaRPr lang="zh-CN" altLang="en-US" b="1" dirty="0" smtClean="0">
              <a:solidFill>
                <a:srgbClr val="0033CC"/>
              </a:solidFill>
              <a:latin typeface="Times New Roman" panose="02020603050405020304" pitchFamily="18" charset="0"/>
            </a:endParaRPr>
          </a:p>
          <a:p>
            <a:pPr marL="0" indent="0" eaLnBrk="1" hangingPunct="1">
              <a:tabLst>
                <a:tab pos="4214495" algn="l"/>
              </a:tabLst>
            </a:pPr>
            <a:r>
              <a:rPr lang="zh-CN" altLang="en-US" b="1" dirty="0" smtClean="0">
                <a:solidFill>
                  <a:srgbClr val="0033CC"/>
                </a:solidFill>
                <a:latin typeface="Times New Roman" panose="02020603050405020304" pitchFamily="18" charset="0"/>
              </a:rPr>
              <a:t>数据存储：</a:t>
            </a:r>
            <a:r>
              <a:rPr lang="zh-CN" altLang="en-US" b="1" dirty="0" smtClean="0">
                <a:latin typeface="Times New Roman" panose="02020603050405020304" pitchFamily="18" charset="0"/>
              </a:rPr>
              <a:t>可以表示一个文件、文件的一部分、数据库的元素或记录的一部分等，数据存储是处于</a:t>
            </a:r>
            <a:r>
              <a:rPr lang="zh-CN" altLang="en-US" b="1" dirty="0" smtClean="0">
                <a:solidFill>
                  <a:srgbClr val="0033CC"/>
                </a:solidFill>
                <a:latin typeface="Times New Roman" panose="02020603050405020304" pitchFamily="18" charset="0"/>
              </a:rPr>
              <a:t>静止状态</a:t>
            </a:r>
            <a:r>
              <a:rPr lang="zh-CN" altLang="en-US" b="1" dirty="0" smtClean="0">
                <a:latin typeface="Times New Roman" panose="02020603050405020304" pitchFamily="18" charset="0"/>
              </a:rPr>
              <a:t>的数据； </a:t>
            </a:r>
            <a:endParaRPr lang="zh-CN" altLang="en-US" b="1" dirty="0" smtClean="0">
              <a:latin typeface="Times New Roman" panose="02020603050405020304" pitchFamily="18" charset="0"/>
            </a:endParaRPr>
          </a:p>
          <a:p>
            <a:pPr marL="0" indent="0" eaLnBrk="1" hangingPunct="1">
              <a:tabLst>
                <a:tab pos="4214495" algn="l"/>
              </a:tabLst>
            </a:pPr>
            <a:r>
              <a:rPr lang="zh-CN" altLang="en-US" b="1" dirty="0" smtClean="0">
                <a:solidFill>
                  <a:srgbClr val="0033CC"/>
                </a:solidFill>
                <a:latin typeface="Times New Roman" panose="02020603050405020304" pitchFamily="18" charset="0"/>
              </a:rPr>
              <a:t>数据流：</a:t>
            </a:r>
            <a:r>
              <a:rPr lang="zh-CN" altLang="en-US" b="1" dirty="0" smtClean="0">
                <a:latin typeface="Times New Roman" panose="02020603050405020304" pitchFamily="18" charset="0"/>
              </a:rPr>
              <a:t>描绘所有可能的数据流向，而不应该描绘出现某个数据流的条件 ，数据流是处于</a:t>
            </a:r>
            <a:r>
              <a:rPr lang="zh-CN" altLang="en-US" b="1" dirty="0" smtClean="0">
                <a:solidFill>
                  <a:srgbClr val="0033CC"/>
                </a:solidFill>
                <a:latin typeface="Times New Roman" panose="02020603050405020304" pitchFamily="18" charset="0"/>
              </a:rPr>
              <a:t>运动中的数据</a:t>
            </a:r>
            <a:r>
              <a:rPr lang="zh-CN" altLang="en-US" b="1" dirty="0" smtClean="0">
                <a:solidFill>
                  <a:schemeClr val="tx2"/>
                </a:solidFill>
                <a:latin typeface="Times New Roman" panose="02020603050405020304" pitchFamily="18" charset="0"/>
              </a:rPr>
              <a:t>。</a:t>
            </a:r>
            <a:endParaRPr lang="zh-CN" altLang="en-US" b="1" dirty="0" smtClean="0">
              <a:solidFill>
                <a:schemeClr val="tx2"/>
              </a:solidFill>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0" y="1363345"/>
            <a:ext cx="8229600" cy="3331845"/>
          </a:xfrm>
        </p:spPr>
        <p:txBody>
          <a:bodyPr/>
          <a:lstStyle/>
          <a:p>
            <a:pPr algn="just">
              <a:lnSpc>
                <a:spcPct val="140000"/>
              </a:lnSpc>
              <a:buFont typeface="Wingdings" panose="05000000000000000000" pitchFamily="2" charset="2"/>
              <a:buNone/>
            </a:pPr>
            <a:r>
              <a:rPr lang="en-US" altLang="zh-CN"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rPr>
              <a:t>下</a:t>
            </a:r>
            <a:r>
              <a:rPr lang="zh-CN" altLang="en-US" sz="2400" b="1" dirty="0" smtClean="0"/>
              <a:t>图是一个简单的</a:t>
            </a:r>
            <a:r>
              <a:rPr lang="en-US" altLang="zh-CN" sz="2400" b="1" dirty="0" smtClean="0">
                <a:latin typeface="Times New Roman" panose="02020603050405020304" pitchFamily="18" charset="0"/>
                <a:cs typeface="Times New Roman" panose="02020603050405020304" pitchFamily="18" charset="0"/>
              </a:rPr>
              <a:t>DFD</a:t>
            </a:r>
            <a:r>
              <a:rPr lang="zh-CN" altLang="en-US" sz="2400" b="1" dirty="0" smtClean="0"/>
              <a:t>。它表示数据流</a:t>
            </a:r>
            <a:r>
              <a:rPr lang="zh-CN" altLang="en-US" sz="2400" b="1" dirty="0" smtClean="0">
                <a:latin typeface="Times New Roman" panose="02020603050405020304" pitchFamily="18" charset="0"/>
              </a:rPr>
              <a:t>“</a:t>
            </a:r>
            <a:r>
              <a:rPr lang="zh-CN" altLang="en-US" sz="2400" b="1" dirty="0" smtClean="0"/>
              <a:t>付款单</a:t>
            </a:r>
            <a:r>
              <a:rPr lang="zh-CN" altLang="en-US" sz="2400" b="1" dirty="0" smtClean="0">
                <a:latin typeface="Times New Roman" panose="02020603050405020304" pitchFamily="18" charset="0"/>
              </a:rPr>
              <a:t>”</a:t>
            </a:r>
            <a:r>
              <a:rPr lang="zh-CN" altLang="en-US" sz="2400" b="1" dirty="0" smtClean="0"/>
              <a:t>从外部项</a:t>
            </a:r>
            <a:r>
              <a:rPr lang="zh-CN" altLang="en-US" sz="2400" b="1" dirty="0" smtClean="0">
                <a:latin typeface="Times New Roman" panose="02020603050405020304" pitchFamily="18" charset="0"/>
              </a:rPr>
              <a:t>“</a:t>
            </a:r>
            <a:r>
              <a:rPr lang="zh-CN" altLang="en-US" sz="2400" b="1" dirty="0" smtClean="0"/>
              <a:t>客户</a:t>
            </a:r>
            <a:r>
              <a:rPr lang="zh-CN" altLang="en-US" sz="2400" b="1" dirty="0" smtClean="0">
                <a:latin typeface="Times New Roman" panose="02020603050405020304" pitchFamily="18" charset="0"/>
              </a:rPr>
              <a:t>”</a:t>
            </a:r>
            <a:r>
              <a:rPr lang="zh-CN" altLang="en-US" sz="2400" b="1" dirty="0" smtClean="0"/>
              <a:t>（源点）流出，经加工</a:t>
            </a:r>
            <a:r>
              <a:rPr lang="zh-CN" altLang="en-US" sz="2400" b="1" dirty="0" smtClean="0">
                <a:latin typeface="Times New Roman" panose="02020603050405020304" pitchFamily="18" charset="0"/>
              </a:rPr>
              <a:t>“</a:t>
            </a:r>
            <a:r>
              <a:rPr lang="zh-CN" altLang="en-US" sz="2400" b="1" dirty="0" smtClean="0"/>
              <a:t>帐务处理</a:t>
            </a:r>
            <a:r>
              <a:rPr lang="zh-CN" altLang="en-US" sz="2400" b="1" dirty="0" smtClean="0">
                <a:latin typeface="Times New Roman" panose="02020603050405020304" pitchFamily="18" charset="0"/>
              </a:rPr>
              <a:t>”</a:t>
            </a:r>
            <a:r>
              <a:rPr lang="zh-CN" altLang="en-US" sz="2400" b="1" dirty="0" smtClean="0"/>
              <a:t>转换成数据流</a:t>
            </a:r>
            <a:r>
              <a:rPr lang="zh-CN" altLang="en-US" sz="2400" b="1" dirty="0" smtClean="0">
                <a:latin typeface="Times New Roman" panose="02020603050405020304" pitchFamily="18" charset="0"/>
              </a:rPr>
              <a:t>“</a:t>
            </a:r>
            <a:r>
              <a:rPr lang="zh-CN" altLang="en-US" sz="2400" b="1" dirty="0" smtClean="0"/>
              <a:t>明细帐</a:t>
            </a:r>
            <a:r>
              <a:rPr lang="zh-CN" altLang="en-US" sz="2400" b="1" dirty="0" smtClean="0">
                <a:latin typeface="Times New Roman" panose="02020603050405020304" pitchFamily="18" charset="0"/>
              </a:rPr>
              <a:t>”</a:t>
            </a:r>
            <a:r>
              <a:rPr lang="zh-CN" altLang="en-US" sz="2400" b="1" dirty="0" smtClean="0"/>
              <a:t>，再经加工</a:t>
            </a:r>
            <a:r>
              <a:rPr lang="zh-CN" altLang="en-US" sz="2400" b="1" dirty="0" smtClean="0">
                <a:latin typeface="Times New Roman" panose="02020603050405020304" pitchFamily="18" charset="0"/>
              </a:rPr>
              <a:t>“</a:t>
            </a:r>
            <a:r>
              <a:rPr lang="zh-CN" altLang="en-US" sz="2400" b="1" dirty="0" smtClean="0"/>
              <a:t>打印帐簿</a:t>
            </a:r>
            <a:r>
              <a:rPr lang="zh-CN" altLang="en-US" sz="2400" b="1" dirty="0" smtClean="0">
                <a:latin typeface="Times New Roman" panose="02020603050405020304" pitchFamily="18" charset="0"/>
              </a:rPr>
              <a:t>”</a:t>
            </a:r>
            <a:r>
              <a:rPr lang="zh-CN" altLang="en-US" sz="2400" b="1" dirty="0" smtClean="0"/>
              <a:t>转换成数据流</a:t>
            </a:r>
            <a:r>
              <a:rPr lang="zh-CN" altLang="en-US" sz="2400" b="1" dirty="0" smtClean="0">
                <a:latin typeface="Times New Roman" panose="02020603050405020304" pitchFamily="18" charset="0"/>
              </a:rPr>
              <a:t>“</a:t>
            </a:r>
            <a:r>
              <a:rPr lang="zh-CN" altLang="en-US" sz="2400" b="1" dirty="0" smtClean="0"/>
              <a:t>帐簿</a:t>
            </a:r>
            <a:r>
              <a:rPr lang="zh-CN" altLang="en-US" sz="2400" b="1" dirty="0" smtClean="0">
                <a:latin typeface="Times New Roman" panose="02020603050405020304" pitchFamily="18" charset="0"/>
              </a:rPr>
              <a:t>”</a:t>
            </a:r>
            <a:r>
              <a:rPr lang="zh-CN" altLang="en-US" sz="2400" b="1" dirty="0" smtClean="0"/>
              <a:t>，最后流向外部项</a:t>
            </a:r>
            <a:r>
              <a:rPr lang="zh-CN" altLang="en-US" sz="2400" b="1" dirty="0" smtClean="0">
                <a:latin typeface="Times New Roman" panose="02020603050405020304" pitchFamily="18" charset="0"/>
              </a:rPr>
              <a:t>“</a:t>
            </a:r>
            <a:r>
              <a:rPr lang="zh-CN" altLang="en-US" sz="2400" b="1" dirty="0" smtClean="0"/>
              <a:t>会计</a:t>
            </a:r>
            <a:r>
              <a:rPr lang="zh-CN" altLang="en-US" sz="2400" b="1" dirty="0" smtClean="0">
                <a:latin typeface="Times New Roman" panose="02020603050405020304" pitchFamily="18" charset="0"/>
              </a:rPr>
              <a:t>”</a:t>
            </a:r>
            <a:r>
              <a:rPr lang="zh-CN" altLang="en-US" sz="2400" b="1" dirty="0" smtClean="0"/>
              <a:t>（终点），加工</a:t>
            </a:r>
            <a:r>
              <a:rPr lang="zh-CN" altLang="en-US" sz="2400" b="1" dirty="0" smtClean="0">
                <a:latin typeface="Times New Roman" panose="02020603050405020304" pitchFamily="18" charset="0"/>
              </a:rPr>
              <a:t>“</a:t>
            </a:r>
            <a:r>
              <a:rPr lang="zh-CN" altLang="en-US" sz="2400" b="1" dirty="0" smtClean="0"/>
              <a:t>打印帐簿</a:t>
            </a:r>
            <a:r>
              <a:rPr lang="zh-CN" altLang="en-US" sz="2400" b="1" dirty="0" smtClean="0">
                <a:latin typeface="Times New Roman" panose="02020603050405020304" pitchFamily="18" charset="0"/>
              </a:rPr>
              <a:t>”</a:t>
            </a:r>
            <a:r>
              <a:rPr lang="zh-CN" altLang="en-US" sz="2400" b="1" dirty="0" smtClean="0"/>
              <a:t>在进行转换时，从数据存储</a:t>
            </a:r>
            <a:r>
              <a:rPr lang="zh-CN" altLang="en-US" sz="2400" b="1" dirty="0" smtClean="0">
                <a:latin typeface="Times New Roman" panose="02020603050405020304" pitchFamily="18" charset="0"/>
              </a:rPr>
              <a:t>“</a:t>
            </a:r>
            <a:r>
              <a:rPr lang="zh-CN" altLang="en-US" sz="2400" b="1" dirty="0" smtClean="0"/>
              <a:t>总帐</a:t>
            </a:r>
            <a:r>
              <a:rPr lang="zh-CN" altLang="en-US" sz="2400" b="1" dirty="0" smtClean="0">
                <a:latin typeface="Times New Roman" panose="02020603050405020304" pitchFamily="18" charset="0"/>
              </a:rPr>
              <a:t>”</a:t>
            </a:r>
            <a:r>
              <a:rPr lang="zh-CN" altLang="en-US" sz="2400" b="1" dirty="0" smtClean="0"/>
              <a:t>中读取数据。</a:t>
            </a:r>
            <a:endParaRPr lang="zh-CN" alt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dirty="0" smtClean="0">
                <a:latin typeface="Arial" panose="020B0604020202020204" pitchFamily="34" charset="0"/>
                <a:cs typeface="Times New Roman" panose="02020603050405020304" pitchFamily="18" charset="0"/>
              </a:rPr>
              <a:t> </a:t>
            </a:r>
            <a:endParaRPr lang="zh-CN" alt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smtClean="0"/>
          </a:p>
        </p:txBody>
      </p:sp>
      <p:grpSp>
        <p:nvGrpSpPr>
          <p:cNvPr id="2" name="Group 4"/>
          <p:cNvGrpSpPr/>
          <p:nvPr/>
        </p:nvGrpSpPr>
        <p:grpSpPr bwMode="auto">
          <a:xfrm>
            <a:off x="215265" y="4226800"/>
            <a:ext cx="8715404" cy="2547977"/>
            <a:chOff x="1332" y="7056"/>
            <a:chExt cx="7515" cy="1827"/>
          </a:xfrm>
        </p:grpSpPr>
        <p:sp>
          <p:nvSpPr>
            <p:cNvPr id="6150" name="Text Box 5"/>
            <p:cNvSpPr txBox="1">
              <a:spLocks noChangeArrowheads="1"/>
            </p:cNvSpPr>
            <p:nvPr/>
          </p:nvSpPr>
          <p:spPr bwMode="auto">
            <a:xfrm>
              <a:off x="7017" y="8052"/>
              <a:ext cx="1029" cy="468"/>
            </a:xfrm>
            <a:prstGeom prst="rect">
              <a:avLst/>
            </a:prstGeom>
            <a:solidFill>
              <a:srgbClr val="FFFFFF"/>
            </a:solidFill>
            <a:ln w="9525">
              <a:solidFill>
                <a:srgbClr val="FFFFFF"/>
              </a:solidFill>
              <a:miter lim="800000"/>
            </a:ln>
          </p:spPr>
          <p:txBody>
            <a:bodyPr/>
            <a:lstStyle/>
            <a:p>
              <a:pPr algn="just">
                <a:spcBef>
                  <a:spcPct val="0"/>
                </a:spcBef>
              </a:pPr>
              <a:r>
                <a:rPr lang="en-US" altLang="zh-CN" sz="2400" b="1" dirty="0">
                  <a:solidFill>
                    <a:schemeClr val="tx1"/>
                  </a:solidFill>
                  <a:latin typeface="Times New Roman" panose="02020603050405020304" pitchFamily="18" charset="0"/>
                </a:rPr>
                <a:t>F3</a:t>
              </a:r>
              <a:r>
                <a:rPr lang="zh-CN" altLang="en-US" sz="2400" b="1" dirty="0">
                  <a:solidFill>
                    <a:schemeClr val="tx1"/>
                  </a:solidFill>
                  <a:latin typeface="Times New Roman" panose="02020603050405020304" pitchFamily="18" charset="0"/>
                </a:rPr>
                <a:t>帐簿</a:t>
              </a:r>
              <a:endParaRPr lang="zh-CN" altLang="en-US" sz="2400" b="1" dirty="0">
                <a:solidFill>
                  <a:schemeClr val="tx1"/>
                </a:solidFill>
                <a:latin typeface="Times New Roman" panose="02020603050405020304" pitchFamily="18" charset="0"/>
              </a:endParaRPr>
            </a:p>
          </p:txBody>
        </p:sp>
        <p:sp>
          <p:nvSpPr>
            <p:cNvPr id="6151" name="Text Box 6"/>
            <p:cNvSpPr txBox="1">
              <a:spLocks noChangeArrowheads="1"/>
            </p:cNvSpPr>
            <p:nvPr/>
          </p:nvSpPr>
          <p:spPr bwMode="auto">
            <a:xfrm>
              <a:off x="4497" y="8031"/>
              <a:ext cx="1332" cy="468"/>
            </a:xfrm>
            <a:prstGeom prst="rect">
              <a:avLst/>
            </a:prstGeom>
            <a:solidFill>
              <a:srgbClr val="FFFFFF"/>
            </a:solidFill>
            <a:ln w="9525">
              <a:solidFill>
                <a:srgbClr val="FFFFFF"/>
              </a:solidFill>
              <a:miter lim="800000"/>
            </a:ln>
          </p:spPr>
          <p:txBody>
            <a:bodyPr/>
            <a:lstStyle/>
            <a:p>
              <a:pPr algn="just">
                <a:spcBef>
                  <a:spcPct val="0"/>
                </a:spcBef>
              </a:pPr>
              <a:r>
                <a:rPr lang="en-US" altLang="zh-CN" sz="2400" b="1" dirty="0">
                  <a:solidFill>
                    <a:schemeClr val="tx1"/>
                  </a:solidFill>
                  <a:latin typeface="Times New Roman" panose="02020603050405020304" pitchFamily="18" charset="0"/>
                </a:rPr>
                <a:t>F2</a:t>
              </a:r>
              <a:r>
                <a:rPr lang="zh-CN" altLang="en-US" sz="2400" b="1" dirty="0">
                  <a:solidFill>
                    <a:schemeClr val="tx1"/>
                  </a:solidFill>
                  <a:latin typeface="Times New Roman" panose="02020603050405020304" pitchFamily="18" charset="0"/>
                </a:rPr>
                <a:t>明细帐</a:t>
              </a:r>
              <a:endParaRPr lang="zh-CN" altLang="en-US" sz="2400" b="1" dirty="0">
                <a:solidFill>
                  <a:schemeClr val="tx1"/>
                </a:solidFill>
                <a:latin typeface="Times New Roman" panose="02020603050405020304" pitchFamily="18" charset="0"/>
              </a:endParaRPr>
            </a:p>
          </p:txBody>
        </p:sp>
        <p:sp>
          <p:nvSpPr>
            <p:cNvPr id="6152" name="Text Box 7"/>
            <p:cNvSpPr txBox="1">
              <a:spLocks noChangeArrowheads="1"/>
            </p:cNvSpPr>
            <p:nvPr/>
          </p:nvSpPr>
          <p:spPr bwMode="auto">
            <a:xfrm>
              <a:off x="2157" y="8031"/>
              <a:ext cx="1454" cy="468"/>
            </a:xfrm>
            <a:prstGeom prst="rect">
              <a:avLst/>
            </a:prstGeom>
            <a:solidFill>
              <a:srgbClr val="FFFFFF"/>
            </a:solidFill>
            <a:ln w="9525">
              <a:solidFill>
                <a:srgbClr val="FFFFFF"/>
              </a:solidFill>
              <a:miter lim="800000"/>
            </a:ln>
          </p:spPr>
          <p:txBody>
            <a:bodyPr/>
            <a:lstStyle/>
            <a:p>
              <a:pPr algn="just">
                <a:spcBef>
                  <a:spcPct val="0"/>
                </a:spcBef>
              </a:pPr>
              <a:r>
                <a:rPr lang="en-US" altLang="zh-CN" sz="2400" b="1" dirty="0">
                  <a:solidFill>
                    <a:schemeClr val="tx1"/>
                  </a:solidFill>
                  <a:latin typeface="Times New Roman" panose="02020603050405020304" pitchFamily="18" charset="0"/>
                </a:rPr>
                <a:t>F1</a:t>
              </a:r>
              <a:r>
                <a:rPr lang="zh-CN" altLang="en-US" sz="2400" b="1" dirty="0">
                  <a:solidFill>
                    <a:schemeClr val="tx1"/>
                  </a:solidFill>
                  <a:latin typeface="Times New Roman" panose="02020603050405020304" pitchFamily="18" charset="0"/>
                </a:rPr>
                <a:t>付款单</a:t>
              </a:r>
              <a:endParaRPr lang="zh-CN" altLang="en-US" sz="2400" b="1" dirty="0">
                <a:solidFill>
                  <a:schemeClr val="tx1"/>
                </a:solidFill>
                <a:latin typeface="Times New Roman" panose="02020603050405020304" pitchFamily="18" charset="0"/>
              </a:endParaRPr>
            </a:p>
          </p:txBody>
        </p:sp>
        <p:grpSp>
          <p:nvGrpSpPr>
            <p:cNvPr id="3" name="Group 8"/>
            <p:cNvGrpSpPr/>
            <p:nvPr/>
          </p:nvGrpSpPr>
          <p:grpSpPr bwMode="auto">
            <a:xfrm>
              <a:off x="5247" y="7056"/>
              <a:ext cx="1995" cy="483"/>
              <a:chOff x="4947" y="6397"/>
              <a:chExt cx="1995" cy="483"/>
            </a:xfrm>
          </p:grpSpPr>
          <p:sp>
            <p:nvSpPr>
              <p:cNvPr id="6172" name="Text Box 9"/>
              <p:cNvSpPr txBox="1">
                <a:spLocks noChangeArrowheads="1"/>
              </p:cNvSpPr>
              <p:nvPr/>
            </p:nvSpPr>
            <p:spPr bwMode="auto">
              <a:xfrm>
                <a:off x="4947" y="6397"/>
                <a:ext cx="630" cy="468"/>
              </a:xfrm>
              <a:prstGeom prst="rect">
                <a:avLst/>
              </a:prstGeom>
              <a:solidFill>
                <a:srgbClr val="FFFFFF"/>
              </a:solidFill>
              <a:ln w="9525">
                <a:solidFill>
                  <a:srgbClr val="FFFFFF"/>
                </a:solidFill>
                <a:miter lim="800000"/>
              </a:ln>
            </p:spPr>
            <p:txBody>
              <a:bodyPr/>
              <a:lstStyle/>
              <a:p>
                <a:pPr algn="just">
                  <a:spcBef>
                    <a:spcPct val="0"/>
                  </a:spcBef>
                </a:pPr>
                <a:r>
                  <a:rPr lang="en-US" altLang="zh-CN" sz="2400" b="1" dirty="0">
                    <a:solidFill>
                      <a:srgbClr val="0066FF"/>
                    </a:solidFill>
                    <a:latin typeface="Times New Roman" panose="02020603050405020304" pitchFamily="18" charset="0"/>
                  </a:rPr>
                  <a:t>D</a:t>
                </a:r>
                <a:endParaRPr lang="en-US" altLang="zh-CN" sz="2400" b="1" dirty="0">
                  <a:solidFill>
                    <a:srgbClr val="0066FF"/>
                  </a:solidFill>
                  <a:latin typeface="Times New Roman" panose="02020603050405020304" pitchFamily="18" charset="0"/>
                </a:endParaRPr>
              </a:p>
            </p:txBody>
          </p:sp>
          <p:sp>
            <p:nvSpPr>
              <p:cNvPr id="6173" name="Text Box 10"/>
              <p:cNvSpPr txBox="1">
                <a:spLocks noChangeArrowheads="1"/>
              </p:cNvSpPr>
              <p:nvPr/>
            </p:nvSpPr>
            <p:spPr bwMode="auto">
              <a:xfrm>
                <a:off x="5367" y="6412"/>
                <a:ext cx="1575" cy="468"/>
              </a:xfrm>
              <a:prstGeom prst="rect">
                <a:avLst/>
              </a:prstGeom>
              <a:solidFill>
                <a:srgbClr val="FFFFFF"/>
              </a:solidFill>
              <a:ln w="9525">
                <a:solidFill>
                  <a:srgbClr val="FFFFFF"/>
                </a:solidFill>
                <a:miter lim="800000"/>
              </a:ln>
            </p:spPr>
            <p:txBody>
              <a:bodyPr/>
              <a:lstStyle/>
              <a:p>
                <a:pPr algn="just">
                  <a:spcBef>
                    <a:spcPct val="0"/>
                  </a:spcBef>
                </a:pPr>
                <a:r>
                  <a:rPr lang="zh-CN" altLang="en-US" sz="2400" b="1">
                    <a:solidFill>
                      <a:schemeClr val="tx1"/>
                    </a:solidFill>
                    <a:latin typeface="Times New Roman" panose="02020603050405020304" pitchFamily="18" charset="0"/>
                  </a:rPr>
                  <a:t>总帐</a:t>
                </a:r>
                <a:endParaRPr lang="zh-CN" altLang="en-US" sz="2400" b="1">
                  <a:solidFill>
                    <a:schemeClr val="tx1"/>
                  </a:solidFill>
                  <a:latin typeface="Times New Roman" panose="02020603050405020304" pitchFamily="18" charset="0"/>
                </a:endParaRPr>
              </a:p>
            </p:txBody>
          </p:sp>
          <p:sp>
            <p:nvSpPr>
              <p:cNvPr id="6174" name="Line 11"/>
              <p:cNvSpPr>
                <a:spLocks noChangeShapeType="1"/>
              </p:cNvSpPr>
              <p:nvPr/>
            </p:nvSpPr>
            <p:spPr bwMode="auto">
              <a:xfrm>
                <a:off x="5052" y="6412"/>
                <a:ext cx="0" cy="468"/>
              </a:xfrm>
              <a:prstGeom prst="line">
                <a:avLst/>
              </a:prstGeom>
              <a:noFill/>
              <a:ln w="9525">
                <a:solidFill>
                  <a:srgbClr val="000000"/>
                </a:solidFill>
                <a:round/>
              </a:ln>
            </p:spPr>
            <p:txBody>
              <a:bodyPr/>
              <a:lstStyle/>
              <a:p>
                <a:endParaRPr lang="zh-CN" altLang="en-US" sz="2400" b="1"/>
              </a:p>
            </p:txBody>
          </p:sp>
          <p:sp>
            <p:nvSpPr>
              <p:cNvPr id="6175" name="Line 12"/>
              <p:cNvSpPr>
                <a:spLocks noChangeShapeType="1"/>
              </p:cNvSpPr>
              <p:nvPr/>
            </p:nvSpPr>
            <p:spPr bwMode="auto">
              <a:xfrm>
                <a:off x="5052" y="6880"/>
                <a:ext cx="1575" cy="0"/>
              </a:xfrm>
              <a:prstGeom prst="line">
                <a:avLst/>
              </a:prstGeom>
              <a:noFill/>
              <a:ln w="9525">
                <a:solidFill>
                  <a:srgbClr val="000000"/>
                </a:solidFill>
                <a:round/>
              </a:ln>
            </p:spPr>
            <p:txBody>
              <a:bodyPr/>
              <a:lstStyle/>
              <a:p>
                <a:endParaRPr lang="zh-CN" altLang="en-US" sz="2400" b="1"/>
              </a:p>
            </p:txBody>
          </p:sp>
          <p:sp>
            <p:nvSpPr>
              <p:cNvPr id="6176" name="Line 13"/>
              <p:cNvSpPr>
                <a:spLocks noChangeShapeType="1"/>
              </p:cNvSpPr>
              <p:nvPr/>
            </p:nvSpPr>
            <p:spPr bwMode="auto">
              <a:xfrm>
                <a:off x="5052" y="6412"/>
                <a:ext cx="1575" cy="0"/>
              </a:xfrm>
              <a:prstGeom prst="line">
                <a:avLst/>
              </a:prstGeom>
              <a:noFill/>
              <a:ln w="9525">
                <a:solidFill>
                  <a:srgbClr val="000000"/>
                </a:solidFill>
                <a:round/>
              </a:ln>
            </p:spPr>
            <p:txBody>
              <a:bodyPr/>
              <a:lstStyle/>
              <a:p>
                <a:endParaRPr lang="zh-CN" altLang="en-US" sz="2400" b="1"/>
              </a:p>
            </p:txBody>
          </p:sp>
          <p:sp>
            <p:nvSpPr>
              <p:cNvPr id="6177" name="Line 14"/>
              <p:cNvSpPr>
                <a:spLocks noChangeShapeType="1"/>
              </p:cNvSpPr>
              <p:nvPr/>
            </p:nvSpPr>
            <p:spPr bwMode="auto">
              <a:xfrm>
                <a:off x="5442" y="6412"/>
                <a:ext cx="0" cy="468"/>
              </a:xfrm>
              <a:prstGeom prst="line">
                <a:avLst/>
              </a:prstGeom>
              <a:noFill/>
              <a:ln w="9525">
                <a:solidFill>
                  <a:srgbClr val="000000"/>
                </a:solidFill>
                <a:round/>
              </a:ln>
            </p:spPr>
            <p:txBody>
              <a:bodyPr/>
              <a:lstStyle/>
              <a:p>
                <a:endParaRPr lang="zh-CN" altLang="en-US" sz="2400" b="1"/>
              </a:p>
            </p:txBody>
          </p:sp>
        </p:grpSp>
        <p:grpSp>
          <p:nvGrpSpPr>
            <p:cNvPr id="4" name="Group 15"/>
            <p:cNvGrpSpPr/>
            <p:nvPr/>
          </p:nvGrpSpPr>
          <p:grpSpPr bwMode="auto">
            <a:xfrm>
              <a:off x="5697" y="7962"/>
              <a:ext cx="1241" cy="850"/>
              <a:chOff x="2520" y="6432"/>
              <a:chExt cx="1452" cy="936"/>
            </a:xfrm>
          </p:grpSpPr>
          <p:sp>
            <p:nvSpPr>
              <p:cNvPr id="6170" name="Rectangle 16"/>
              <p:cNvSpPr>
                <a:spLocks noChangeArrowheads="1"/>
              </p:cNvSpPr>
              <p:nvPr/>
            </p:nvSpPr>
            <p:spPr bwMode="auto">
              <a:xfrm>
                <a:off x="2520" y="6848"/>
                <a:ext cx="1451" cy="520"/>
              </a:xfrm>
              <a:prstGeom prst="rect">
                <a:avLst/>
              </a:prstGeom>
              <a:solidFill>
                <a:srgbClr val="FFFFFF"/>
              </a:solidFill>
              <a:ln w="9525">
                <a:solidFill>
                  <a:srgbClr val="000000"/>
                </a:solidFill>
                <a:miter lim="800000"/>
              </a:ln>
            </p:spPr>
            <p:txBody>
              <a:bodyPr/>
              <a:lstStyle/>
              <a:p>
                <a:pPr algn="just">
                  <a:spcBef>
                    <a:spcPct val="0"/>
                  </a:spcBef>
                </a:pPr>
                <a:r>
                  <a:rPr lang="zh-CN" altLang="en-US" sz="2400" b="1" dirty="0">
                    <a:solidFill>
                      <a:schemeClr val="tx1"/>
                    </a:solidFill>
                    <a:latin typeface="Times New Roman" panose="02020603050405020304" pitchFamily="18" charset="0"/>
                  </a:rPr>
                  <a:t>打印帐簿</a:t>
                </a:r>
                <a:endParaRPr lang="zh-CN" altLang="en-US" sz="2400" b="1" dirty="0">
                  <a:solidFill>
                    <a:schemeClr val="tx1"/>
                  </a:solidFill>
                  <a:latin typeface="Times New Roman" panose="02020603050405020304" pitchFamily="18" charset="0"/>
                </a:endParaRPr>
              </a:p>
            </p:txBody>
          </p:sp>
          <p:sp>
            <p:nvSpPr>
              <p:cNvPr id="6171" name="Rectangle 17"/>
              <p:cNvSpPr>
                <a:spLocks noChangeArrowheads="1"/>
              </p:cNvSpPr>
              <p:nvPr/>
            </p:nvSpPr>
            <p:spPr bwMode="auto">
              <a:xfrm>
                <a:off x="2520" y="6432"/>
                <a:ext cx="1452" cy="416"/>
              </a:xfrm>
              <a:prstGeom prst="rect">
                <a:avLst/>
              </a:prstGeom>
              <a:solidFill>
                <a:srgbClr val="FFFFFF"/>
              </a:solidFill>
              <a:ln w="9525">
                <a:solidFill>
                  <a:srgbClr val="000000"/>
                </a:solidFill>
                <a:miter lim="800000"/>
              </a:ln>
            </p:spPr>
            <p:txBody>
              <a:bodyPr/>
              <a:lstStyle/>
              <a:p>
                <a:pPr>
                  <a:spcBef>
                    <a:spcPct val="0"/>
                  </a:spcBef>
                </a:pPr>
                <a:r>
                  <a:rPr lang="en-US" altLang="zh-CN" sz="2400" b="1" dirty="0">
                    <a:solidFill>
                      <a:srgbClr val="0066FF"/>
                    </a:solidFill>
                    <a:latin typeface="Times New Roman" panose="02020603050405020304" pitchFamily="18" charset="0"/>
                  </a:rPr>
                  <a:t>P2</a:t>
                </a:r>
                <a:endParaRPr lang="en-US" altLang="zh-CN" sz="2400" b="1" dirty="0">
                  <a:solidFill>
                    <a:srgbClr val="0066FF"/>
                  </a:solidFill>
                  <a:latin typeface="Times New Roman" panose="02020603050405020304" pitchFamily="18" charset="0"/>
                </a:endParaRPr>
              </a:p>
            </p:txBody>
          </p:sp>
        </p:grpSp>
        <p:grpSp>
          <p:nvGrpSpPr>
            <p:cNvPr id="5" name="Group 18"/>
            <p:cNvGrpSpPr/>
            <p:nvPr/>
          </p:nvGrpSpPr>
          <p:grpSpPr bwMode="auto">
            <a:xfrm>
              <a:off x="3342" y="7992"/>
              <a:ext cx="1077" cy="850"/>
              <a:chOff x="2520" y="6432"/>
              <a:chExt cx="1260" cy="936"/>
            </a:xfrm>
          </p:grpSpPr>
          <p:sp>
            <p:nvSpPr>
              <p:cNvPr id="6168" name="Rectangle 19"/>
              <p:cNvSpPr>
                <a:spLocks noChangeArrowheads="1"/>
              </p:cNvSpPr>
              <p:nvPr/>
            </p:nvSpPr>
            <p:spPr bwMode="auto">
              <a:xfrm>
                <a:off x="2520" y="6848"/>
                <a:ext cx="1260" cy="520"/>
              </a:xfrm>
              <a:prstGeom prst="rect">
                <a:avLst/>
              </a:prstGeom>
              <a:solidFill>
                <a:srgbClr val="FFFFFF"/>
              </a:solidFill>
              <a:ln w="9525">
                <a:solidFill>
                  <a:srgbClr val="000000"/>
                </a:solidFill>
                <a:miter lim="800000"/>
              </a:ln>
            </p:spPr>
            <p:txBody>
              <a:bodyPr/>
              <a:lstStyle/>
              <a:p>
                <a:pPr algn="just">
                  <a:spcBef>
                    <a:spcPct val="0"/>
                  </a:spcBef>
                </a:pPr>
                <a:r>
                  <a:rPr lang="zh-CN" altLang="en-US" sz="2400" b="1" dirty="0">
                    <a:solidFill>
                      <a:schemeClr val="tx1"/>
                    </a:solidFill>
                    <a:latin typeface="Times New Roman" panose="02020603050405020304" pitchFamily="18" charset="0"/>
                  </a:rPr>
                  <a:t>帐务处理</a:t>
                </a:r>
                <a:endParaRPr lang="zh-CN" altLang="en-US" sz="2400" b="1" dirty="0">
                  <a:solidFill>
                    <a:schemeClr val="tx1"/>
                  </a:solidFill>
                  <a:latin typeface="Times New Roman" panose="02020603050405020304" pitchFamily="18" charset="0"/>
                </a:endParaRPr>
              </a:p>
            </p:txBody>
          </p:sp>
          <p:sp>
            <p:nvSpPr>
              <p:cNvPr id="6169" name="Rectangle 20"/>
              <p:cNvSpPr>
                <a:spLocks noChangeArrowheads="1"/>
              </p:cNvSpPr>
              <p:nvPr/>
            </p:nvSpPr>
            <p:spPr bwMode="auto">
              <a:xfrm>
                <a:off x="2520" y="6432"/>
                <a:ext cx="1260" cy="416"/>
              </a:xfrm>
              <a:prstGeom prst="rect">
                <a:avLst/>
              </a:prstGeom>
              <a:solidFill>
                <a:srgbClr val="FFFFFF"/>
              </a:solidFill>
              <a:ln w="9525">
                <a:solidFill>
                  <a:srgbClr val="000000"/>
                </a:solidFill>
                <a:miter lim="800000"/>
              </a:ln>
            </p:spPr>
            <p:txBody>
              <a:bodyPr/>
              <a:lstStyle/>
              <a:p>
                <a:pPr>
                  <a:spcBef>
                    <a:spcPct val="0"/>
                  </a:spcBef>
                </a:pPr>
                <a:r>
                  <a:rPr lang="en-US" altLang="zh-CN" sz="2400" b="1" dirty="0">
                    <a:solidFill>
                      <a:srgbClr val="0066FF"/>
                    </a:solidFill>
                    <a:latin typeface="Times New Roman" panose="02020603050405020304" pitchFamily="18" charset="0"/>
                  </a:rPr>
                  <a:t>P1</a:t>
                </a:r>
                <a:endParaRPr lang="en-US" altLang="zh-CN" sz="2400" b="1" dirty="0">
                  <a:solidFill>
                    <a:srgbClr val="0066FF"/>
                  </a:solidFill>
                  <a:latin typeface="Times New Roman" panose="02020603050405020304" pitchFamily="18" charset="0"/>
                </a:endParaRPr>
              </a:p>
            </p:txBody>
          </p:sp>
        </p:grpSp>
        <p:grpSp>
          <p:nvGrpSpPr>
            <p:cNvPr id="6" name="Group 21"/>
            <p:cNvGrpSpPr/>
            <p:nvPr/>
          </p:nvGrpSpPr>
          <p:grpSpPr bwMode="auto">
            <a:xfrm>
              <a:off x="1332" y="7992"/>
              <a:ext cx="816" cy="867"/>
              <a:chOff x="2007" y="12733"/>
              <a:chExt cx="1260" cy="640"/>
            </a:xfrm>
          </p:grpSpPr>
          <p:sp>
            <p:nvSpPr>
              <p:cNvPr id="6165" name="Rectangle 22"/>
              <p:cNvSpPr>
                <a:spLocks noChangeArrowheads="1"/>
              </p:cNvSpPr>
              <p:nvPr/>
            </p:nvSpPr>
            <p:spPr bwMode="auto">
              <a:xfrm>
                <a:off x="2112" y="12853"/>
                <a:ext cx="1155" cy="520"/>
              </a:xfrm>
              <a:prstGeom prst="rect">
                <a:avLst/>
              </a:prstGeom>
              <a:solidFill>
                <a:srgbClr val="FFFFFF"/>
              </a:solidFill>
              <a:ln w="9525">
                <a:solidFill>
                  <a:srgbClr val="000000"/>
                </a:solidFill>
                <a:miter lim="800000"/>
              </a:ln>
            </p:spPr>
            <p:txBody>
              <a:bodyPr/>
              <a:lstStyle/>
              <a:p>
                <a:pPr algn="just">
                  <a:spcBef>
                    <a:spcPct val="0"/>
                  </a:spcBef>
                </a:pPr>
                <a:r>
                  <a:rPr lang="en-US" altLang="zh-CN" sz="2400" b="1" dirty="0">
                    <a:solidFill>
                      <a:srgbClr val="FF0000"/>
                    </a:solidFill>
                    <a:latin typeface="Times New Roman" panose="02020603050405020304" pitchFamily="18" charset="0"/>
                  </a:rPr>
                  <a:t>S1</a:t>
                </a:r>
                <a:r>
                  <a:rPr lang="zh-CN" altLang="en-US" sz="2400" b="1" dirty="0">
                    <a:solidFill>
                      <a:schemeClr val="tx1"/>
                    </a:solidFill>
                    <a:latin typeface="Times New Roman" panose="02020603050405020304" pitchFamily="18" charset="0"/>
                  </a:rPr>
                  <a:t>客户</a:t>
                </a:r>
                <a:endParaRPr lang="zh-CN" altLang="en-US" sz="2400" b="1" dirty="0">
                  <a:solidFill>
                    <a:schemeClr val="tx1"/>
                  </a:solidFill>
                  <a:latin typeface="Times New Roman" panose="02020603050405020304" pitchFamily="18" charset="0"/>
                </a:endParaRPr>
              </a:p>
            </p:txBody>
          </p:sp>
          <p:sp>
            <p:nvSpPr>
              <p:cNvPr id="6166" name="Line 23"/>
              <p:cNvSpPr>
                <a:spLocks noChangeShapeType="1"/>
              </p:cNvSpPr>
              <p:nvPr/>
            </p:nvSpPr>
            <p:spPr bwMode="auto">
              <a:xfrm>
                <a:off x="2007" y="12757"/>
                <a:ext cx="0" cy="520"/>
              </a:xfrm>
              <a:prstGeom prst="line">
                <a:avLst/>
              </a:prstGeom>
              <a:noFill/>
              <a:ln w="9525">
                <a:solidFill>
                  <a:srgbClr val="000000"/>
                </a:solidFill>
                <a:round/>
              </a:ln>
            </p:spPr>
            <p:txBody>
              <a:bodyPr/>
              <a:lstStyle/>
              <a:p>
                <a:endParaRPr lang="zh-CN" altLang="en-US" sz="2400" b="1"/>
              </a:p>
            </p:txBody>
          </p:sp>
          <p:sp>
            <p:nvSpPr>
              <p:cNvPr id="6167" name="Line 24"/>
              <p:cNvSpPr>
                <a:spLocks noChangeShapeType="1"/>
              </p:cNvSpPr>
              <p:nvPr/>
            </p:nvSpPr>
            <p:spPr bwMode="auto">
              <a:xfrm>
                <a:off x="2007" y="12733"/>
                <a:ext cx="1050" cy="0"/>
              </a:xfrm>
              <a:prstGeom prst="line">
                <a:avLst/>
              </a:prstGeom>
              <a:noFill/>
              <a:ln w="9525">
                <a:solidFill>
                  <a:srgbClr val="000000"/>
                </a:solidFill>
                <a:round/>
              </a:ln>
            </p:spPr>
            <p:txBody>
              <a:bodyPr/>
              <a:lstStyle/>
              <a:p>
                <a:endParaRPr lang="zh-CN" altLang="en-US" sz="2400" b="1"/>
              </a:p>
            </p:txBody>
          </p:sp>
        </p:grpSp>
        <p:sp>
          <p:nvSpPr>
            <p:cNvPr id="6157" name="Line 25"/>
            <p:cNvSpPr>
              <a:spLocks noChangeShapeType="1"/>
            </p:cNvSpPr>
            <p:nvPr/>
          </p:nvSpPr>
          <p:spPr bwMode="auto">
            <a:xfrm flipH="1">
              <a:off x="2142" y="8430"/>
              <a:ext cx="1191" cy="0"/>
            </a:xfrm>
            <a:prstGeom prst="line">
              <a:avLst/>
            </a:prstGeom>
            <a:noFill/>
            <a:ln w="9525">
              <a:solidFill>
                <a:srgbClr val="000000"/>
              </a:solidFill>
              <a:round/>
              <a:headEnd type="triangle" w="med" len="med"/>
            </a:ln>
          </p:spPr>
          <p:txBody>
            <a:bodyPr/>
            <a:lstStyle/>
            <a:p>
              <a:endParaRPr lang="zh-CN" altLang="en-US" sz="2400" b="1"/>
            </a:p>
          </p:txBody>
        </p:sp>
        <p:sp>
          <p:nvSpPr>
            <p:cNvPr id="6158" name="Line 26"/>
            <p:cNvSpPr>
              <a:spLocks noChangeShapeType="1"/>
            </p:cNvSpPr>
            <p:nvPr/>
          </p:nvSpPr>
          <p:spPr bwMode="auto">
            <a:xfrm>
              <a:off x="6237" y="7560"/>
              <a:ext cx="0" cy="397"/>
            </a:xfrm>
            <a:prstGeom prst="line">
              <a:avLst/>
            </a:prstGeom>
            <a:noFill/>
            <a:ln w="9525">
              <a:solidFill>
                <a:srgbClr val="000000"/>
              </a:solidFill>
              <a:round/>
              <a:tailEnd type="triangle" w="med" len="med"/>
            </a:ln>
          </p:spPr>
          <p:txBody>
            <a:bodyPr/>
            <a:lstStyle/>
            <a:p>
              <a:endParaRPr lang="zh-CN" altLang="en-US" sz="2400" b="1"/>
            </a:p>
          </p:txBody>
        </p:sp>
        <p:sp>
          <p:nvSpPr>
            <p:cNvPr id="6159" name="Line 27"/>
            <p:cNvSpPr>
              <a:spLocks noChangeShapeType="1"/>
            </p:cNvSpPr>
            <p:nvPr/>
          </p:nvSpPr>
          <p:spPr bwMode="auto">
            <a:xfrm flipH="1">
              <a:off x="4437" y="8430"/>
              <a:ext cx="1260" cy="0"/>
            </a:xfrm>
            <a:prstGeom prst="line">
              <a:avLst/>
            </a:prstGeom>
            <a:noFill/>
            <a:ln w="9525">
              <a:solidFill>
                <a:srgbClr val="000000"/>
              </a:solidFill>
              <a:round/>
              <a:headEnd type="triangle" w="med" len="med"/>
            </a:ln>
          </p:spPr>
          <p:txBody>
            <a:bodyPr/>
            <a:lstStyle/>
            <a:p>
              <a:endParaRPr lang="zh-CN" altLang="en-US" sz="2400" b="1"/>
            </a:p>
          </p:txBody>
        </p:sp>
        <p:grpSp>
          <p:nvGrpSpPr>
            <p:cNvPr id="7" name="Group 28"/>
            <p:cNvGrpSpPr/>
            <p:nvPr/>
          </p:nvGrpSpPr>
          <p:grpSpPr bwMode="auto">
            <a:xfrm>
              <a:off x="8031" y="8016"/>
              <a:ext cx="816" cy="867"/>
              <a:chOff x="4860" y="5652"/>
              <a:chExt cx="1440" cy="936"/>
            </a:xfrm>
          </p:grpSpPr>
          <p:sp>
            <p:nvSpPr>
              <p:cNvPr id="6162" name="Rectangle 29"/>
              <p:cNvSpPr>
                <a:spLocks noChangeArrowheads="1"/>
              </p:cNvSpPr>
              <p:nvPr/>
            </p:nvSpPr>
            <p:spPr bwMode="auto">
              <a:xfrm>
                <a:off x="5040" y="5808"/>
                <a:ext cx="1260" cy="780"/>
              </a:xfrm>
              <a:prstGeom prst="rect">
                <a:avLst/>
              </a:prstGeom>
              <a:solidFill>
                <a:srgbClr val="FFFFFF"/>
              </a:solidFill>
              <a:ln w="9525">
                <a:solidFill>
                  <a:srgbClr val="000000"/>
                </a:solidFill>
                <a:miter lim="800000"/>
              </a:ln>
            </p:spPr>
            <p:txBody>
              <a:bodyPr/>
              <a:lstStyle/>
              <a:p>
                <a:pPr algn="just">
                  <a:spcBef>
                    <a:spcPct val="0"/>
                  </a:spcBef>
                </a:pPr>
                <a:r>
                  <a:rPr lang="en-US" altLang="zh-CN" sz="2400" b="1" dirty="0">
                    <a:solidFill>
                      <a:srgbClr val="FF0000"/>
                    </a:solidFill>
                    <a:latin typeface="Times New Roman" panose="02020603050405020304" pitchFamily="18" charset="0"/>
                  </a:rPr>
                  <a:t>S2</a:t>
                </a:r>
                <a:r>
                  <a:rPr lang="zh-CN" altLang="en-US" sz="2400" b="1" dirty="0">
                    <a:solidFill>
                      <a:schemeClr val="tx1"/>
                    </a:solidFill>
                    <a:latin typeface="Times New Roman" panose="02020603050405020304" pitchFamily="18" charset="0"/>
                  </a:rPr>
                  <a:t>会计</a:t>
                </a:r>
                <a:endParaRPr lang="zh-CN" altLang="en-US" sz="2400" b="1" dirty="0">
                  <a:solidFill>
                    <a:schemeClr val="tx1"/>
                  </a:solidFill>
                  <a:latin typeface="Times New Roman" panose="02020603050405020304" pitchFamily="18" charset="0"/>
                </a:endParaRPr>
              </a:p>
            </p:txBody>
          </p:sp>
          <p:sp>
            <p:nvSpPr>
              <p:cNvPr id="6163" name="Line 30"/>
              <p:cNvSpPr>
                <a:spLocks noChangeShapeType="1"/>
              </p:cNvSpPr>
              <p:nvPr/>
            </p:nvSpPr>
            <p:spPr bwMode="auto">
              <a:xfrm>
                <a:off x="4860" y="5652"/>
                <a:ext cx="1260" cy="0"/>
              </a:xfrm>
              <a:prstGeom prst="line">
                <a:avLst/>
              </a:prstGeom>
              <a:noFill/>
              <a:ln w="9525">
                <a:solidFill>
                  <a:srgbClr val="000000"/>
                </a:solidFill>
                <a:round/>
              </a:ln>
            </p:spPr>
            <p:txBody>
              <a:bodyPr/>
              <a:lstStyle/>
              <a:p>
                <a:endParaRPr lang="zh-CN" altLang="en-US" sz="2400" b="1"/>
              </a:p>
            </p:txBody>
          </p:sp>
          <p:sp>
            <p:nvSpPr>
              <p:cNvPr id="6164" name="Line 31"/>
              <p:cNvSpPr>
                <a:spLocks noChangeShapeType="1"/>
              </p:cNvSpPr>
              <p:nvPr/>
            </p:nvSpPr>
            <p:spPr bwMode="auto">
              <a:xfrm>
                <a:off x="4860" y="5652"/>
                <a:ext cx="0" cy="780"/>
              </a:xfrm>
              <a:prstGeom prst="line">
                <a:avLst/>
              </a:prstGeom>
              <a:noFill/>
              <a:ln w="9525">
                <a:solidFill>
                  <a:srgbClr val="000000"/>
                </a:solidFill>
                <a:round/>
              </a:ln>
            </p:spPr>
            <p:txBody>
              <a:bodyPr/>
              <a:lstStyle/>
              <a:p>
                <a:endParaRPr lang="zh-CN" altLang="en-US" sz="2400" b="1"/>
              </a:p>
            </p:txBody>
          </p:sp>
        </p:grpSp>
        <p:sp>
          <p:nvSpPr>
            <p:cNvPr id="6161" name="Line 32"/>
            <p:cNvSpPr>
              <a:spLocks noChangeShapeType="1"/>
            </p:cNvSpPr>
            <p:nvPr/>
          </p:nvSpPr>
          <p:spPr bwMode="auto">
            <a:xfrm flipH="1">
              <a:off x="6777" y="8415"/>
              <a:ext cx="1260" cy="0"/>
            </a:xfrm>
            <a:prstGeom prst="line">
              <a:avLst/>
            </a:prstGeom>
            <a:noFill/>
            <a:ln w="9525">
              <a:solidFill>
                <a:srgbClr val="000000"/>
              </a:solidFill>
              <a:round/>
              <a:headEnd type="triangle" w="med" len="med"/>
            </a:ln>
          </p:spPr>
          <p:txBody>
            <a:bodyPr/>
            <a:lstStyle/>
            <a:p>
              <a:endParaRPr lang="zh-CN" altLang="en-US" sz="2400" b="1"/>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2 </a:t>
            </a:r>
            <a:r>
              <a:rPr lang="zh-CN" altLang="en-US" sz="4000" b="1" dirty="0" smtClean="0"/>
              <a:t>数据流图的绘制方法</a:t>
            </a:r>
            <a:endParaRPr lang="zh-CN" altLang="en-US" sz="4000" b="1" dirty="0"/>
          </a:p>
        </p:txBody>
      </p:sp>
      <p:sp>
        <p:nvSpPr>
          <p:cNvPr id="3" name="内容占位符 2"/>
          <p:cNvSpPr>
            <a:spLocks noGrp="1"/>
          </p:cNvSpPr>
          <p:nvPr>
            <p:ph sz="quarter" idx="1"/>
          </p:nvPr>
        </p:nvSpPr>
        <p:spPr/>
        <p:txBody>
          <a:bodyPr/>
          <a:lstStyle/>
          <a:p>
            <a:pPr marL="0" indent="0"/>
            <a:r>
              <a:rPr lang="zh-CN" altLang="en-US" b="1" dirty="0" smtClean="0"/>
              <a:t>寻找数据   源点、终点</a:t>
            </a:r>
            <a:endParaRPr lang="zh-CN" altLang="en-US" b="1" dirty="0" smtClean="0"/>
          </a:p>
          <a:p>
            <a:pPr marL="0" indent="0">
              <a:buNone/>
            </a:pPr>
            <a:r>
              <a:rPr lang="zh-CN" altLang="en-US" b="1" dirty="0" smtClean="0"/>
              <a:t>		    处理</a:t>
            </a:r>
            <a:endParaRPr lang="zh-CN" altLang="en-US" b="1" dirty="0" smtClean="0"/>
          </a:p>
          <a:p>
            <a:pPr marL="0" indent="0">
              <a:buNone/>
            </a:pPr>
            <a:r>
              <a:rPr lang="zh-CN" altLang="en-US" b="1" dirty="0" smtClean="0"/>
              <a:t>		    数据存储</a:t>
            </a:r>
            <a:endParaRPr lang="zh-CN" altLang="en-US" b="1" dirty="0" smtClean="0"/>
          </a:p>
          <a:p>
            <a:pPr marL="0" indent="0">
              <a:buNone/>
            </a:pPr>
            <a:r>
              <a:rPr lang="zh-CN" altLang="en-US" b="1" dirty="0" smtClean="0"/>
              <a:t>		    数据流</a:t>
            </a:r>
            <a:endParaRPr lang="zh-CN" altLang="en-US" b="1" dirty="0" smtClean="0"/>
          </a:p>
          <a:p>
            <a:pPr marL="0" indent="0">
              <a:buNone/>
            </a:pPr>
            <a:endParaRPr lang="zh-CN" altLang="en-US" b="1" dirty="0" smtClean="0"/>
          </a:p>
          <a:p>
            <a:pPr marL="0" indent="0"/>
            <a:r>
              <a:rPr lang="zh-CN" altLang="en-US" b="1" dirty="0" smtClean="0"/>
              <a:t>用</a:t>
            </a:r>
            <a:r>
              <a:rPr lang="zh-CN" altLang="en-US" b="1" dirty="0" smtClean="0">
                <a:solidFill>
                  <a:srgbClr val="0033CC"/>
                </a:solidFill>
              </a:rPr>
              <a:t>分层</a:t>
            </a:r>
            <a:r>
              <a:rPr lang="zh-CN" altLang="en-US" b="1" dirty="0" smtClean="0"/>
              <a:t>的思想，以数据流动及对</a:t>
            </a:r>
            <a:r>
              <a:rPr lang="zh-CN" altLang="en-US" b="1" dirty="0" smtClean="0">
                <a:solidFill>
                  <a:srgbClr val="0033CC"/>
                </a:solidFill>
              </a:rPr>
              <a:t>数据的处理</a:t>
            </a:r>
            <a:r>
              <a:rPr lang="zh-CN" altLang="en-US" b="1" dirty="0" smtClean="0"/>
              <a:t>描述工作过程</a:t>
            </a:r>
            <a:endParaRPr lang="zh-CN" altLang="en-US"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latin typeface="Times New Roman" panose="02020603050405020304" pitchFamily="18" charset="0"/>
              </a:rPr>
              <a:t>例：高考录取统分子系统 绘制</a:t>
            </a:r>
            <a:r>
              <a:rPr lang="en-US" altLang="zh-CN" sz="3600" b="1" dirty="0" smtClean="0">
                <a:solidFill>
                  <a:srgbClr val="0033CC"/>
                </a:solidFill>
                <a:latin typeface="Times New Roman" panose="02020603050405020304" pitchFamily="18" charset="0"/>
              </a:rPr>
              <a:t>DFD</a:t>
            </a:r>
            <a:endParaRPr lang="zh-CN" altLang="en-US" sz="3600" dirty="0"/>
          </a:p>
        </p:txBody>
      </p:sp>
      <p:sp>
        <p:nvSpPr>
          <p:cNvPr id="3" name="内容占位符 2"/>
          <p:cNvSpPr>
            <a:spLocks noGrp="1"/>
          </p:cNvSpPr>
          <p:nvPr>
            <p:ph sz="quarter" idx="1"/>
          </p:nvPr>
        </p:nvSpPr>
        <p:spPr/>
        <p:txBody>
          <a:bodyPr/>
          <a:lstStyle/>
          <a:p>
            <a:pPr eaLnBrk="1" hangingPunct="1">
              <a:lnSpc>
                <a:spcPct val="130000"/>
              </a:lnSpc>
              <a:buNone/>
            </a:pPr>
            <a:r>
              <a:rPr lang="zh-CN" altLang="en-US" sz="3200" b="1" dirty="0" smtClean="0">
                <a:latin typeface="Times New Roman" panose="02020603050405020304" pitchFamily="18" charset="0"/>
              </a:rPr>
              <a:t>功能如下：</a:t>
            </a:r>
            <a:endParaRPr lang="zh-CN" altLang="en-US" sz="3200" b="1" dirty="0" smtClean="0">
              <a:latin typeface="Times New Roman" panose="02020603050405020304" pitchFamily="18" charset="0"/>
            </a:endParaRPr>
          </a:p>
          <a:p>
            <a:pPr eaLnBrk="1" hangingPunct="1">
              <a:lnSpc>
                <a:spcPct val="130000"/>
              </a:lnSpc>
              <a:buNone/>
            </a:pPr>
            <a:r>
              <a:rPr lang="zh-CN" altLang="en-US" sz="3200" b="1" dirty="0" smtClean="0">
                <a:latin typeface="Times New Roman" panose="02020603050405020304" pitchFamily="18" charset="0"/>
              </a:rPr>
              <a:t>          </a:t>
            </a:r>
            <a:r>
              <a:rPr lang="en-US" altLang="zh-CN" sz="3200" b="1" dirty="0" smtClean="0">
                <a:latin typeface="Times New Roman" panose="02020603050405020304" pitchFamily="18" charset="0"/>
              </a:rPr>
              <a:t>(1) </a:t>
            </a:r>
            <a:r>
              <a:rPr lang="zh-CN" altLang="en-US" sz="3200" b="1" dirty="0" smtClean="0">
                <a:latin typeface="Times New Roman" panose="02020603050405020304" pitchFamily="18" charset="0"/>
              </a:rPr>
              <a:t>计算标准分</a:t>
            </a:r>
            <a:r>
              <a:rPr lang="en-US" altLang="zh-CN" sz="3200" b="1" dirty="0" smtClean="0">
                <a:latin typeface="Times New Roman" panose="02020603050405020304" pitchFamily="18" charset="0"/>
              </a:rPr>
              <a:t>——</a:t>
            </a:r>
            <a:r>
              <a:rPr lang="zh-CN" altLang="en-US" sz="3200" b="1" dirty="0" smtClean="0">
                <a:latin typeface="Times New Roman" panose="02020603050405020304" pitchFamily="18" charset="0"/>
              </a:rPr>
              <a:t>根据阅卷站给的考生原始分计算标准分，存入考生分数文件；</a:t>
            </a:r>
            <a:endParaRPr lang="zh-CN" altLang="en-US" sz="3200" b="1" dirty="0" smtClean="0">
              <a:latin typeface="Times New Roman" panose="02020603050405020304" pitchFamily="18" charset="0"/>
            </a:endParaRPr>
          </a:p>
          <a:p>
            <a:pPr eaLnBrk="1" hangingPunct="1">
              <a:lnSpc>
                <a:spcPct val="130000"/>
              </a:lnSpc>
              <a:buNone/>
            </a:pPr>
            <a:r>
              <a:rPr lang="zh-CN" altLang="en-US" sz="3200" b="1" dirty="0" smtClean="0">
                <a:latin typeface="Times New Roman" panose="02020603050405020304" pitchFamily="18" charset="0"/>
              </a:rPr>
              <a:t>          </a:t>
            </a:r>
            <a:r>
              <a:rPr lang="en-US" altLang="zh-CN" sz="3200" b="1" dirty="0" smtClean="0">
                <a:latin typeface="Times New Roman" panose="02020603050405020304" pitchFamily="18" charset="0"/>
              </a:rPr>
              <a:t>(2) </a:t>
            </a:r>
            <a:r>
              <a:rPr lang="zh-CN" altLang="en-US" sz="3200" b="1" dirty="0" smtClean="0">
                <a:latin typeface="Times New Roman" panose="02020603050405020304" pitchFamily="18" charset="0"/>
              </a:rPr>
              <a:t>计算录取线分</a:t>
            </a:r>
            <a:r>
              <a:rPr lang="en-US" altLang="zh-CN" sz="3200" b="1" dirty="0" smtClean="0">
                <a:latin typeface="Times New Roman" panose="02020603050405020304" pitchFamily="18" charset="0"/>
              </a:rPr>
              <a:t>——</a:t>
            </a:r>
            <a:r>
              <a:rPr lang="zh-CN" altLang="en-US" sz="3200" b="1" dirty="0" smtClean="0">
                <a:latin typeface="Times New Roman" panose="02020603050405020304" pitchFamily="18" charset="0"/>
              </a:rPr>
              <a:t>根据标准分和招生办给的招生计划文件中的招生人数，计算录取线分，存入录取线文件，将录取分数线通知考生。</a:t>
            </a:r>
            <a:endParaRPr lang="zh-CN" altLang="en-US" sz="3200"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sz="quarter" idx="1"/>
          </p:nvPr>
        </p:nvSpPr>
        <p:spPr/>
        <p:txBody>
          <a:bodyPr/>
          <a:lstStyle/>
          <a:p>
            <a:pPr eaLnBrk="1" hangingPunct="1">
              <a:lnSpc>
                <a:spcPct val="110000"/>
              </a:lnSpc>
              <a:buNone/>
            </a:pPr>
            <a:r>
              <a:rPr lang="en-US" altLang="zh-CN" b="1" dirty="0" smtClean="0">
                <a:latin typeface="Times New Roman" panose="02020603050405020304" pitchFamily="18" charset="0"/>
              </a:rPr>
              <a:t>2.1 </a:t>
            </a:r>
            <a:r>
              <a:rPr lang="zh-CN" altLang="en-US" b="1" dirty="0" smtClean="0">
                <a:latin typeface="Times New Roman" panose="02020603050405020304" pitchFamily="18" charset="0"/>
              </a:rPr>
              <a:t>需求概述</a:t>
            </a:r>
            <a:endParaRPr lang="zh-CN" altLang="en-US" b="1" dirty="0" smtClean="0">
              <a:latin typeface="Times New Roman" panose="02020603050405020304" pitchFamily="18" charset="0"/>
            </a:endParaRPr>
          </a:p>
          <a:p>
            <a:pPr eaLnBrk="1" hangingPunct="1">
              <a:lnSpc>
                <a:spcPct val="110000"/>
              </a:lnSpc>
              <a:buNone/>
            </a:pPr>
            <a:r>
              <a:rPr lang="en-US" altLang="zh-CN" b="1" dirty="0" smtClean="0">
                <a:latin typeface="Times New Roman" panose="02020603050405020304" pitchFamily="18" charset="0"/>
              </a:rPr>
              <a:t>2.2</a:t>
            </a:r>
            <a:r>
              <a:rPr lang="zh-CN" altLang="en-US" b="1" dirty="0" smtClean="0">
                <a:latin typeface="Times New Roman" panose="02020603050405020304" pitchFamily="18" charset="0"/>
              </a:rPr>
              <a:t>需求获取</a:t>
            </a:r>
            <a:endParaRPr lang="en-US" altLang="zh-CN" b="1" dirty="0" smtClean="0">
              <a:latin typeface="Times New Roman" panose="02020603050405020304" pitchFamily="18" charset="0"/>
            </a:endParaRPr>
          </a:p>
          <a:p>
            <a:pPr eaLnBrk="1" hangingPunct="1">
              <a:lnSpc>
                <a:spcPct val="110000"/>
              </a:lnSpc>
              <a:buNone/>
            </a:pPr>
            <a:r>
              <a:rPr lang="en-US" altLang="zh-CN" b="1" dirty="0" smtClean="0">
                <a:latin typeface="Times New Roman" panose="02020603050405020304" pitchFamily="18" charset="0"/>
              </a:rPr>
              <a:t>2.3</a:t>
            </a:r>
            <a:r>
              <a:rPr lang="zh-CN" altLang="en-US" b="1" dirty="0" smtClean="0">
                <a:latin typeface="Times New Roman" panose="02020603050405020304" pitchFamily="18" charset="0"/>
              </a:rPr>
              <a:t>系统流程图</a:t>
            </a:r>
            <a:endParaRPr lang="en-US" altLang="zh-CN" b="1" dirty="0" smtClean="0">
              <a:latin typeface="Times New Roman" panose="02020603050405020304" pitchFamily="18" charset="0"/>
            </a:endParaRPr>
          </a:p>
          <a:p>
            <a:pPr eaLnBrk="1" hangingPunct="1">
              <a:lnSpc>
                <a:spcPct val="110000"/>
              </a:lnSpc>
              <a:buNone/>
            </a:pPr>
            <a:r>
              <a:rPr lang="en-US" altLang="zh-CN" b="1" dirty="0" smtClean="0">
                <a:latin typeface="Times New Roman" panose="02020603050405020304" pitchFamily="18" charset="0"/>
              </a:rPr>
              <a:t>2.4</a:t>
            </a:r>
            <a:r>
              <a:rPr lang="zh-CN" altLang="en-US" b="1" dirty="0" smtClean="0">
                <a:latin typeface="Times New Roman" panose="02020603050405020304" pitchFamily="18" charset="0"/>
              </a:rPr>
              <a:t>结构化需求分析</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数据流图</a:t>
            </a:r>
            <a:endParaRPr lang="en-US" altLang="zh-CN" b="1" dirty="0" smtClean="0">
              <a:latin typeface="Times New Roman" panose="02020603050405020304" pitchFamily="18" charset="0"/>
            </a:endParaRPr>
          </a:p>
          <a:p>
            <a:pPr eaLnBrk="1" hangingPunct="1">
              <a:lnSpc>
                <a:spcPct val="110000"/>
              </a:lnSpc>
              <a:buNone/>
            </a:pPr>
            <a:r>
              <a:rPr lang="en-US" altLang="zh-CN" b="1" dirty="0" smtClean="0">
                <a:latin typeface="Times New Roman" panose="02020603050405020304" pitchFamily="18" charset="0"/>
              </a:rPr>
              <a:t>2.5</a:t>
            </a:r>
            <a:r>
              <a:rPr lang="zh-CN" altLang="en-US" b="1" dirty="0" smtClean="0">
                <a:latin typeface="Times New Roman" panose="02020603050405020304" pitchFamily="18" charset="0"/>
              </a:rPr>
              <a:t>结构化需求分析</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数据字典</a:t>
            </a:r>
            <a:endParaRPr lang="zh-CN" altLang="en-US" b="1"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latin typeface="Times New Roman" panose="02020603050405020304" pitchFamily="18" charset="0"/>
              </a:rPr>
              <a:t>例</a:t>
            </a:r>
            <a:r>
              <a:rPr lang="en-US" altLang="zh-CN" sz="3600" b="1" dirty="0" smtClean="0">
                <a:solidFill>
                  <a:srgbClr val="0033CC"/>
                </a:solidFill>
                <a:latin typeface="Times New Roman" panose="02020603050405020304" pitchFamily="18" charset="0"/>
              </a:rPr>
              <a:t>2</a:t>
            </a:r>
            <a:r>
              <a:rPr lang="zh-CN" altLang="en-US" sz="3600" b="1" dirty="0" smtClean="0">
                <a:solidFill>
                  <a:srgbClr val="0033CC"/>
                </a:solidFill>
                <a:latin typeface="Times New Roman" panose="02020603050405020304" pitchFamily="18" charset="0"/>
              </a:rPr>
              <a:t>：高考录取统分子系统 绘制</a:t>
            </a:r>
            <a:r>
              <a:rPr lang="en-US" altLang="zh-CN" sz="3600" b="1" dirty="0" smtClean="0">
                <a:solidFill>
                  <a:srgbClr val="0033CC"/>
                </a:solidFill>
                <a:latin typeface="Times New Roman" panose="02020603050405020304" pitchFamily="18" charset="0"/>
              </a:rPr>
              <a:t>DFD</a:t>
            </a:r>
            <a:endParaRPr lang="zh-CN" altLang="en-US" sz="3600" dirty="0"/>
          </a:p>
        </p:txBody>
      </p:sp>
      <p:sp>
        <p:nvSpPr>
          <p:cNvPr id="3" name="内容占位符 2"/>
          <p:cNvSpPr>
            <a:spLocks noGrp="1"/>
          </p:cNvSpPr>
          <p:nvPr>
            <p:ph sz="quarter" idx="1"/>
          </p:nvPr>
        </p:nvSpPr>
        <p:spPr>
          <a:xfrm>
            <a:off x="612648" y="1484784"/>
            <a:ext cx="8153400" cy="4495800"/>
          </a:xfrm>
        </p:spPr>
        <p:txBody>
          <a:bodyPr/>
          <a:lstStyle/>
          <a:p>
            <a:pPr eaLnBrk="1" hangingPunct="1">
              <a:lnSpc>
                <a:spcPct val="110000"/>
              </a:lnSpc>
              <a:buFontTx/>
              <a:buNone/>
            </a:pPr>
            <a:r>
              <a:rPr lang="en-US" altLang="zh-CN" sz="2400" b="1" dirty="0" smtClean="0">
                <a:latin typeface="Times New Roman" panose="02020603050405020304" pitchFamily="18" charset="0"/>
              </a:rPr>
              <a:t>1. </a:t>
            </a:r>
            <a:r>
              <a:rPr lang="zh-CN" altLang="en-US" sz="2400" b="1" dirty="0" smtClean="0">
                <a:latin typeface="Times New Roman" panose="02020603050405020304" pitchFamily="18" charset="0"/>
              </a:rPr>
              <a:t>提取数据流图的四种成分</a:t>
            </a:r>
            <a:endParaRPr lang="zh-CN" altLang="en-US" sz="2400" b="1" dirty="0" smtClean="0">
              <a:latin typeface="Times New Roman" panose="02020603050405020304" pitchFamily="18" charset="0"/>
            </a:endParaRPr>
          </a:p>
          <a:p>
            <a:pPr eaLnBrk="1" hangingPunct="1">
              <a:lnSpc>
                <a:spcPct val="110000"/>
              </a:lnSpc>
            </a:pPr>
            <a:r>
              <a:rPr lang="zh-CN" altLang="en-US" sz="2400" b="1" dirty="0" smtClean="0">
                <a:solidFill>
                  <a:schemeClr val="tx2"/>
                </a:solidFill>
                <a:latin typeface="Times New Roman" panose="02020603050405020304" pitchFamily="18" charset="0"/>
              </a:rPr>
              <a:t>数据源点：</a:t>
            </a:r>
            <a:r>
              <a:rPr lang="zh-CN" altLang="en-US" sz="2400" b="1" dirty="0" smtClean="0">
                <a:latin typeface="Times New Roman" panose="02020603050405020304" pitchFamily="18" charset="0"/>
              </a:rPr>
              <a:t>阅卷站</a:t>
            </a:r>
            <a:r>
              <a:rPr lang="zh-CN" altLang="en-US" sz="2400" b="1" dirty="0" smtClean="0">
                <a:solidFill>
                  <a:schemeClr val="tx2"/>
                </a:solidFill>
                <a:latin typeface="Times New Roman" panose="02020603050405020304" pitchFamily="18" charset="0"/>
              </a:rPr>
              <a:t>、</a:t>
            </a:r>
            <a:r>
              <a:rPr lang="zh-CN" altLang="en-US" sz="2400" b="1" dirty="0" smtClean="0">
                <a:latin typeface="Times New Roman" panose="02020603050405020304" pitchFamily="18" charset="0"/>
              </a:rPr>
              <a:t>招生办</a:t>
            </a:r>
            <a:endParaRPr lang="en-US" altLang="zh-CN" sz="2400" b="1" dirty="0" smtClean="0">
              <a:latin typeface="Times New Roman" panose="02020603050405020304" pitchFamily="18" charset="0"/>
            </a:endParaRPr>
          </a:p>
          <a:p>
            <a:pPr eaLnBrk="1" hangingPunct="1">
              <a:lnSpc>
                <a:spcPct val="110000"/>
              </a:lnSpc>
            </a:pPr>
            <a:r>
              <a:rPr lang="zh-CN" altLang="en-US" sz="2400" b="1" dirty="0" smtClean="0">
                <a:latin typeface="Times New Roman" panose="02020603050405020304" pitchFamily="18" charset="0"/>
              </a:rPr>
              <a:t>  </a:t>
            </a:r>
            <a:r>
              <a:rPr lang="zh-CN" altLang="en-US" sz="2400" b="1" dirty="0" smtClean="0">
                <a:solidFill>
                  <a:schemeClr val="tx2"/>
                </a:solidFill>
                <a:latin typeface="Times New Roman" panose="02020603050405020304" pitchFamily="18" charset="0"/>
              </a:rPr>
              <a:t>终点：</a:t>
            </a:r>
            <a:r>
              <a:rPr lang="zh-CN" altLang="en-US" sz="2400" b="1" dirty="0" smtClean="0">
                <a:latin typeface="Times New Roman" panose="02020603050405020304" pitchFamily="18" charset="0"/>
              </a:rPr>
              <a:t>考生</a:t>
            </a:r>
            <a:endParaRPr lang="zh-CN" altLang="en-US" sz="2400" b="1" dirty="0" smtClean="0">
              <a:latin typeface="Times New Roman" panose="02020603050405020304" pitchFamily="18" charset="0"/>
            </a:endParaRPr>
          </a:p>
          <a:p>
            <a:pPr eaLnBrk="1" hangingPunct="1">
              <a:lnSpc>
                <a:spcPct val="110000"/>
              </a:lnSpc>
            </a:pPr>
            <a:r>
              <a:rPr lang="zh-CN" altLang="en-US" sz="2400" b="1" dirty="0" smtClean="0">
                <a:solidFill>
                  <a:schemeClr val="tx2"/>
                </a:solidFill>
                <a:latin typeface="Times New Roman" panose="02020603050405020304" pitchFamily="18" charset="0"/>
              </a:rPr>
              <a:t>处理：</a:t>
            </a:r>
            <a:r>
              <a:rPr lang="en-US" altLang="zh-CN" sz="2400" b="1" dirty="0" smtClean="0">
                <a:latin typeface="Times New Roman" panose="02020603050405020304" pitchFamily="18" charset="0"/>
              </a:rPr>
              <a:t>(1) </a:t>
            </a:r>
            <a:r>
              <a:rPr lang="zh-CN" altLang="en-US" sz="2400" b="1" dirty="0" smtClean="0">
                <a:latin typeface="Times New Roman" panose="02020603050405020304" pitchFamily="18" charset="0"/>
              </a:rPr>
              <a:t>计算标准分</a:t>
            </a:r>
            <a:endParaRPr lang="zh-CN" altLang="en-US" sz="2400" b="1" dirty="0" smtClean="0">
              <a:latin typeface="Times New Roman" panose="02020603050405020304" pitchFamily="18" charset="0"/>
            </a:endParaRPr>
          </a:p>
          <a:p>
            <a:pPr eaLnBrk="1" hangingPunct="1">
              <a:lnSpc>
                <a:spcPct val="110000"/>
              </a:lnSpc>
              <a:buFontTx/>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(2) </a:t>
            </a:r>
            <a:r>
              <a:rPr lang="zh-CN" altLang="en-US" sz="2400" b="1" dirty="0" smtClean="0">
                <a:latin typeface="Times New Roman" panose="02020603050405020304" pitchFamily="18" charset="0"/>
              </a:rPr>
              <a:t>录入招生计划</a:t>
            </a:r>
            <a:endParaRPr lang="en-US" altLang="zh-CN" sz="2400" b="1" dirty="0" smtClean="0">
              <a:latin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）计算录取线分</a:t>
            </a:r>
            <a:endParaRPr lang="zh-CN" altLang="en-US" sz="2400" b="1" dirty="0" smtClean="0">
              <a:latin typeface="Times New Roman" panose="02020603050405020304" pitchFamily="18" charset="0"/>
            </a:endParaRPr>
          </a:p>
          <a:p>
            <a:pPr eaLnBrk="1" hangingPunct="1">
              <a:lnSpc>
                <a:spcPct val="110000"/>
              </a:lnSpc>
            </a:pPr>
            <a:r>
              <a:rPr lang="zh-CN" altLang="en-US" sz="2400" b="1" dirty="0" smtClean="0">
                <a:solidFill>
                  <a:schemeClr val="tx2"/>
                </a:solidFill>
                <a:latin typeface="Times New Roman" panose="02020603050405020304" pitchFamily="18" charset="0"/>
              </a:rPr>
              <a:t>数据存储：</a:t>
            </a:r>
            <a:r>
              <a:rPr lang="en-US" altLang="zh-CN" sz="2400" b="1" dirty="0" smtClean="0">
                <a:latin typeface="Times New Roman" panose="02020603050405020304" pitchFamily="18" charset="0"/>
              </a:rPr>
              <a:t>(1) </a:t>
            </a:r>
            <a:r>
              <a:rPr lang="zh-CN" altLang="en-US" sz="2400" b="1" dirty="0" smtClean="0">
                <a:latin typeface="Times New Roman" panose="02020603050405020304" pitchFamily="18" charset="0"/>
              </a:rPr>
              <a:t>考生分数文件   </a:t>
            </a:r>
            <a:endParaRPr lang="zh-CN" altLang="en-US" sz="2400" b="1" dirty="0" smtClean="0">
              <a:latin typeface="Times New Roman" panose="02020603050405020304" pitchFamily="18" charset="0"/>
            </a:endParaRPr>
          </a:p>
          <a:p>
            <a:pPr eaLnBrk="1" hangingPunct="1">
              <a:lnSpc>
                <a:spcPct val="110000"/>
              </a:lnSpc>
              <a:buFontTx/>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(2) </a:t>
            </a:r>
            <a:r>
              <a:rPr lang="zh-CN" altLang="en-US" sz="2400" b="1" dirty="0" smtClean="0">
                <a:latin typeface="Times New Roman" panose="02020603050405020304" pitchFamily="18" charset="0"/>
              </a:rPr>
              <a:t>招生计划文件</a:t>
            </a:r>
            <a:endParaRPr lang="zh-CN" altLang="en-US" sz="2400" b="1" dirty="0" smtClean="0">
              <a:latin typeface="Times New Roman" panose="02020603050405020304" pitchFamily="18" charset="0"/>
            </a:endParaRPr>
          </a:p>
          <a:p>
            <a:pPr eaLnBrk="1" hangingPunct="1">
              <a:lnSpc>
                <a:spcPct val="110000"/>
              </a:lnSpc>
              <a:buFontTx/>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(3) </a:t>
            </a:r>
            <a:r>
              <a:rPr lang="zh-CN" altLang="en-US" sz="2400" b="1" dirty="0" smtClean="0">
                <a:latin typeface="Times New Roman" panose="02020603050405020304" pitchFamily="18" charset="0"/>
              </a:rPr>
              <a:t>录取线文件</a:t>
            </a:r>
            <a:endParaRPr lang="zh-CN" altLang="en-US" sz="2400" b="1" dirty="0" smtClean="0">
              <a:latin typeface="Times New Roman" panose="02020603050405020304" pitchFamily="18" charset="0"/>
            </a:endParaRPr>
          </a:p>
          <a:p>
            <a:pPr eaLnBrk="1" hangingPunct="1">
              <a:lnSpc>
                <a:spcPct val="110000"/>
              </a:lnSpc>
            </a:pPr>
            <a:r>
              <a:rPr lang="zh-CN" altLang="en-US" sz="2400" b="1" dirty="0" smtClean="0">
                <a:solidFill>
                  <a:schemeClr val="tx2"/>
                </a:solidFill>
                <a:latin typeface="Times New Roman" panose="02020603050405020304" pitchFamily="18" charset="0"/>
              </a:rPr>
              <a:t>数据流：</a:t>
            </a:r>
            <a:r>
              <a:rPr lang="zh-CN" altLang="en-US" sz="2400" b="1" dirty="0" smtClean="0">
                <a:latin typeface="Times New Roman" panose="02020603050405020304" pitchFamily="18" charset="0"/>
              </a:rPr>
              <a:t>原始分；标准分；</a:t>
            </a:r>
            <a:endParaRPr lang="zh-CN" altLang="en-US" sz="2400" b="1" dirty="0" smtClean="0">
              <a:latin typeface="Times New Roman" panose="02020603050405020304" pitchFamily="18" charset="0"/>
            </a:endParaRPr>
          </a:p>
          <a:p>
            <a:pPr eaLnBrk="1" hangingPunct="1">
              <a:lnSpc>
                <a:spcPct val="110000"/>
              </a:lnSpc>
              <a:buFontTx/>
              <a:buNone/>
            </a:pPr>
            <a:r>
              <a:rPr lang="zh-CN" altLang="en-US" sz="2400" b="1" dirty="0" smtClean="0">
                <a:latin typeface="Times New Roman" panose="02020603050405020304" pitchFamily="18" charset="0"/>
              </a:rPr>
              <a:t>                    招生人数；录取线分</a:t>
            </a:r>
            <a:r>
              <a:rPr lang="zh-CN" altLang="en-US" sz="2400" dirty="0" smtClean="0">
                <a:latin typeface="Times New Roman" panose="02020603050405020304" pitchFamily="18" charset="0"/>
              </a:rPr>
              <a:t> </a:t>
            </a:r>
            <a:endParaRPr lang="zh-CN" altLang="en-US" sz="2400" dirty="0" smtClean="0">
              <a:latin typeface="Times New Roman" panose="02020603050405020304" pitchFamily="18" charset="0"/>
            </a:endParaRPr>
          </a:p>
          <a:p>
            <a:pPr marL="0" indent="0">
              <a:buNone/>
            </a:pPr>
            <a:endParaRPr lang="zh-CN" altLang="en-US" sz="24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latin typeface="Times New Roman" panose="02020603050405020304" pitchFamily="18" charset="0"/>
              </a:rPr>
              <a:t>例：高考录取统分子系统 绘制</a:t>
            </a:r>
            <a:r>
              <a:rPr lang="en-US" altLang="zh-CN" sz="3600" b="1" dirty="0" smtClean="0">
                <a:solidFill>
                  <a:srgbClr val="0033CC"/>
                </a:solidFill>
                <a:latin typeface="Times New Roman" panose="02020603050405020304" pitchFamily="18" charset="0"/>
              </a:rPr>
              <a:t>DFD</a:t>
            </a:r>
            <a:endParaRPr lang="zh-CN" altLang="en-US" sz="3600" dirty="0"/>
          </a:p>
        </p:txBody>
      </p:sp>
      <p:sp>
        <p:nvSpPr>
          <p:cNvPr id="3" name="内容占位符 2"/>
          <p:cNvSpPr>
            <a:spLocks noGrp="1"/>
          </p:cNvSpPr>
          <p:nvPr>
            <p:ph sz="quarter" idx="1"/>
          </p:nvPr>
        </p:nvSpPr>
        <p:spPr>
          <a:xfrm>
            <a:off x="612648" y="1600200"/>
            <a:ext cx="8153400" cy="820688"/>
          </a:xfrm>
        </p:spPr>
        <p:txBody>
          <a:bodyPr/>
          <a:lstStyle/>
          <a:p>
            <a:pPr marL="0" indent="0">
              <a:buNone/>
            </a:pPr>
            <a:r>
              <a:rPr lang="en-US" altLang="zh-CN" b="1" dirty="0" smtClean="0">
                <a:latin typeface="Times New Roman" panose="02020603050405020304" pitchFamily="18" charset="0"/>
              </a:rPr>
              <a:t>2. </a:t>
            </a:r>
            <a:r>
              <a:rPr lang="zh-CN" altLang="en-US" b="1" dirty="0" smtClean="0">
                <a:latin typeface="Times New Roman" panose="02020603050405020304" pitchFamily="18" charset="0"/>
              </a:rPr>
              <a:t>画基本数据流图</a:t>
            </a:r>
            <a:endParaRPr lang="zh-CN" altLang="en-US" b="1" dirty="0" smtClean="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12" name="组合 11"/>
          <p:cNvGrpSpPr/>
          <p:nvPr/>
        </p:nvGrpSpPr>
        <p:grpSpPr>
          <a:xfrm>
            <a:off x="657225" y="2079625"/>
            <a:ext cx="7831138" cy="3836333"/>
            <a:chOff x="657225" y="2079625"/>
            <a:chExt cx="7831138" cy="3836333"/>
          </a:xfrm>
        </p:grpSpPr>
        <p:graphicFrame>
          <p:nvGraphicFramePr>
            <p:cNvPr id="7" name="Object 5"/>
            <p:cNvGraphicFramePr>
              <a:graphicFrameLocks noChangeAspect="1"/>
            </p:cNvGraphicFramePr>
            <p:nvPr/>
          </p:nvGraphicFramePr>
          <p:xfrm>
            <a:off x="657225" y="2079625"/>
            <a:ext cx="7831138" cy="2349500"/>
          </p:xfrm>
          <a:graphic>
            <a:graphicData uri="http://schemas.openxmlformats.org/presentationml/2006/ole">
              <mc:AlternateContent xmlns:mc="http://schemas.openxmlformats.org/markup-compatibility/2006">
                <mc:Choice xmlns:v="urn:schemas-microsoft-com:vml" Requires="v">
                  <p:oleObj spid="_x0000_s4117" name="Visio" r:id="rId1" imgW="2263140" imgH="682625" progId="Visio.Drawing.11">
                    <p:embed/>
                  </p:oleObj>
                </mc:Choice>
                <mc:Fallback>
                  <p:oleObj name="Visio" r:id="rId1" imgW="2263140" imgH="682625" progId="Visio.Drawing.11">
                    <p:embed/>
                    <p:pic>
                      <p:nvPicPr>
                        <p:cNvPr id="0" name="图片 4116"/>
                        <p:cNvPicPr>
                          <a:picLocks noChangeAspect="1" noChangeArrowheads="1"/>
                        </p:cNvPicPr>
                        <p:nvPr/>
                      </p:nvPicPr>
                      <p:blipFill>
                        <a:blip r:embed="rId2"/>
                        <a:srcRect/>
                        <a:stretch>
                          <a:fillRect/>
                        </a:stretch>
                      </p:blipFill>
                      <p:spPr bwMode="auto">
                        <a:xfrm>
                          <a:off x="657225" y="2079625"/>
                          <a:ext cx="7831138"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04850" y="2806700"/>
              <a:ext cx="1155700" cy="954107"/>
            </a:xfrm>
            <a:prstGeom prst="rect">
              <a:avLst/>
            </a:prstGeom>
            <a:solidFill>
              <a:schemeClr val="accent1"/>
            </a:solidFill>
            <a:ln w="12700">
              <a:solidFill>
                <a:schemeClr val="tx1"/>
              </a:solidFill>
            </a:ln>
          </p:spPr>
          <p:txBody>
            <a:bodyPr wrap="square" rtlCol="0">
              <a:spAutoFit/>
            </a:bodyPr>
            <a:lstStyle/>
            <a:p>
              <a:r>
                <a:rPr lang="zh-CN" altLang="en-US" sz="2800" b="1" dirty="0" smtClean="0"/>
                <a:t>阅卷站</a:t>
              </a:r>
              <a:endParaRPr lang="zh-CN" altLang="en-US" sz="2800" b="1" dirty="0"/>
            </a:p>
          </p:txBody>
        </p:sp>
        <p:sp>
          <p:nvSpPr>
            <p:cNvPr id="9" name="TextBox 7"/>
            <p:cNvSpPr txBox="1"/>
            <p:nvPr/>
          </p:nvSpPr>
          <p:spPr>
            <a:xfrm>
              <a:off x="3635896" y="5392738"/>
              <a:ext cx="1813701" cy="523220"/>
            </a:xfrm>
            <a:prstGeom prst="rect">
              <a:avLst/>
            </a:prstGeom>
            <a:solidFill>
              <a:schemeClr val="accent1"/>
            </a:solidFill>
            <a:ln w="12700">
              <a:solidFill>
                <a:schemeClr val="tx1"/>
              </a:solidFill>
            </a:ln>
          </p:spPr>
          <p:txBody>
            <a:bodyPr wrap="square" rtlCol="0">
              <a:spAutoFit/>
            </a:bodyPr>
            <a:lstStyle/>
            <a:p>
              <a:r>
                <a:rPr lang="zh-CN" altLang="en-US" sz="2800" b="1" dirty="0" smtClean="0"/>
                <a:t> 招生办</a:t>
              </a:r>
              <a:endParaRPr lang="zh-CN" altLang="en-US" sz="2800" b="1" dirty="0"/>
            </a:p>
          </p:txBody>
        </p:sp>
        <p:cxnSp>
          <p:nvCxnSpPr>
            <p:cNvPr id="10" name="直接箭头连接符 9"/>
            <p:cNvCxnSpPr>
              <a:stCxn id="9" idx="0"/>
            </p:cNvCxnSpPr>
            <p:nvPr/>
          </p:nvCxnSpPr>
          <p:spPr>
            <a:xfrm flipV="1">
              <a:off x="4542747" y="4265612"/>
              <a:ext cx="29253" cy="1127126"/>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1" name="文本框 3"/>
            <p:cNvSpPr txBox="1"/>
            <p:nvPr/>
          </p:nvSpPr>
          <p:spPr>
            <a:xfrm>
              <a:off x="4707015" y="4599130"/>
              <a:ext cx="1485165" cy="461665"/>
            </a:xfrm>
            <a:prstGeom prst="rect">
              <a:avLst/>
            </a:prstGeom>
            <a:noFill/>
          </p:spPr>
          <p:txBody>
            <a:bodyPr wrap="square" rtlCol="0">
              <a:spAutoFit/>
            </a:bodyPr>
            <a:lstStyle/>
            <a:p>
              <a:r>
                <a:rPr lang="zh-CN" altLang="en-US" sz="2400" b="1" dirty="0" smtClean="0"/>
                <a:t>招生计划</a:t>
              </a:r>
              <a:endParaRPr lang="zh-CN" altLang="en-US" sz="2400" b="1"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latin typeface="Times New Roman" panose="02020603050405020304" pitchFamily="18" charset="0"/>
              </a:rPr>
              <a:t>例：高考录取统分子系统 绘制</a:t>
            </a:r>
            <a:r>
              <a:rPr lang="en-US" altLang="zh-CN" sz="3600" b="1" dirty="0" smtClean="0">
                <a:solidFill>
                  <a:srgbClr val="0033CC"/>
                </a:solidFill>
                <a:latin typeface="Times New Roman" panose="02020603050405020304" pitchFamily="18" charset="0"/>
              </a:rPr>
              <a:t>DFD</a:t>
            </a:r>
            <a:endParaRPr lang="zh-CN" altLang="en-US" sz="3600" dirty="0"/>
          </a:p>
        </p:txBody>
      </p:sp>
      <p:sp>
        <p:nvSpPr>
          <p:cNvPr id="3" name="内容占位符 2"/>
          <p:cNvSpPr>
            <a:spLocks noGrp="1"/>
          </p:cNvSpPr>
          <p:nvPr>
            <p:ph sz="quarter" idx="1"/>
          </p:nvPr>
        </p:nvSpPr>
        <p:spPr>
          <a:xfrm>
            <a:off x="612648" y="1600200"/>
            <a:ext cx="8153400" cy="676672"/>
          </a:xfrm>
        </p:spPr>
        <p:txBody>
          <a:bodyPr/>
          <a:lstStyle/>
          <a:p>
            <a:pPr marL="0" indent="0">
              <a:buNone/>
            </a:pPr>
            <a:r>
              <a:rPr lang="en-US" altLang="zh-CN" b="1" dirty="0" smtClean="0">
                <a:latin typeface="Times New Roman" panose="02020603050405020304" pitchFamily="18" charset="0"/>
              </a:rPr>
              <a:t>3. </a:t>
            </a:r>
            <a:r>
              <a:rPr lang="zh-CN" altLang="en-US" b="1" dirty="0" smtClean="0">
                <a:latin typeface="Times New Roman" panose="02020603050405020304" pitchFamily="18" charset="0"/>
              </a:rPr>
              <a:t>画功能级数据流图 </a:t>
            </a:r>
            <a:endParaRPr lang="zh-CN" altLang="en-US" b="1" dirty="0" smtClean="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15" name="组合 14"/>
          <p:cNvGrpSpPr/>
          <p:nvPr/>
        </p:nvGrpSpPr>
        <p:grpSpPr>
          <a:xfrm>
            <a:off x="395536" y="2132856"/>
            <a:ext cx="8460432" cy="4725144"/>
            <a:chOff x="251520" y="1043735"/>
            <a:chExt cx="8892480" cy="5814265"/>
          </a:xfrm>
        </p:grpSpPr>
        <p:graphicFrame>
          <p:nvGraphicFramePr>
            <p:cNvPr id="6" name="Object 5"/>
            <p:cNvGraphicFramePr>
              <a:graphicFrameLocks noChangeAspect="1"/>
            </p:cNvGraphicFramePr>
            <p:nvPr/>
          </p:nvGraphicFramePr>
          <p:xfrm>
            <a:off x="457200" y="1043735"/>
            <a:ext cx="8686800" cy="3979862"/>
          </p:xfrm>
          <a:graphic>
            <a:graphicData uri="http://schemas.openxmlformats.org/presentationml/2006/ole">
              <mc:AlternateContent xmlns:mc="http://schemas.openxmlformats.org/markup-compatibility/2006">
                <mc:Choice xmlns:v="urn:schemas-microsoft-com:vml" Requires="v">
                  <p:oleObj spid="_x0000_s5141" name="Visio" r:id="rId1" imgW="3648075" imgH="1676400" progId="Visio.Drawing.11">
                    <p:embed/>
                  </p:oleObj>
                </mc:Choice>
                <mc:Fallback>
                  <p:oleObj name="Visio" r:id="rId1" imgW="3648075" imgH="1676400" progId="Visio.Drawing.11">
                    <p:embed/>
                    <p:pic>
                      <p:nvPicPr>
                        <p:cNvPr id="0" name="图片 51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3735"/>
                          <a:ext cx="8686800" cy="397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51520" y="2663915"/>
              <a:ext cx="1155700" cy="954107"/>
            </a:xfrm>
            <a:prstGeom prst="rect">
              <a:avLst/>
            </a:prstGeom>
            <a:solidFill>
              <a:schemeClr val="accent1"/>
            </a:solidFill>
            <a:ln w="12700">
              <a:solidFill>
                <a:schemeClr val="tx1"/>
              </a:solidFill>
            </a:ln>
          </p:spPr>
          <p:txBody>
            <a:bodyPr wrap="square" rtlCol="0">
              <a:spAutoFit/>
            </a:bodyPr>
            <a:lstStyle/>
            <a:p>
              <a:r>
                <a:rPr lang="zh-CN" altLang="en-US" sz="2800" b="1" dirty="0" smtClean="0"/>
                <a:t>阅卷站</a:t>
              </a:r>
              <a:endParaRPr lang="zh-CN" altLang="en-US" sz="2800" b="1" dirty="0"/>
            </a:p>
          </p:txBody>
        </p:sp>
        <p:sp>
          <p:nvSpPr>
            <p:cNvPr id="8" name="TextBox 7"/>
            <p:cNvSpPr txBox="1"/>
            <p:nvPr/>
          </p:nvSpPr>
          <p:spPr>
            <a:xfrm>
              <a:off x="791580" y="6334780"/>
              <a:ext cx="2071895" cy="523220"/>
            </a:xfrm>
            <a:prstGeom prst="rect">
              <a:avLst/>
            </a:prstGeom>
            <a:solidFill>
              <a:schemeClr val="accent1"/>
            </a:solidFill>
            <a:ln w="12700">
              <a:solidFill>
                <a:schemeClr val="tx1"/>
              </a:solidFill>
            </a:ln>
          </p:spPr>
          <p:txBody>
            <a:bodyPr wrap="square" rtlCol="0">
              <a:spAutoFit/>
            </a:bodyPr>
            <a:lstStyle/>
            <a:p>
              <a:r>
                <a:rPr lang="zh-CN" altLang="en-US" sz="2800" b="1" dirty="0" smtClean="0"/>
                <a:t> 招生办</a:t>
              </a:r>
              <a:endParaRPr lang="zh-CN" altLang="en-US" sz="2800" b="1" dirty="0"/>
            </a:p>
          </p:txBody>
        </p:sp>
        <p:cxnSp>
          <p:nvCxnSpPr>
            <p:cNvPr id="9" name="直接箭头连接符 8"/>
            <p:cNvCxnSpPr>
              <a:stCxn id="8" idx="0"/>
            </p:cNvCxnSpPr>
            <p:nvPr/>
          </p:nvCxnSpPr>
          <p:spPr>
            <a:xfrm flipV="1">
              <a:off x="1827528" y="5994286"/>
              <a:ext cx="1754362" cy="3404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bwMode="auto">
            <a:xfrm>
              <a:off x="3536885" y="5409220"/>
              <a:ext cx="1440160" cy="810090"/>
            </a:xfrm>
            <a:prstGeom prst="ellipse">
              <a:avLst/>
            </a:prstGeom>
            <a:noFill/>
            <a:ln w="9525">
              <a:solidFill>
                <a:schemeClr val="tx1"/>
              </a:solidFill>
              <a:miter lim="800000"/>
            </a:ln>
          </p:spPr>
          <p:txBody>
            <a:bodyPr vert="horz" wrap="square" lIns="64922" tIns="32461" rIns="64922" bIns="32461"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2</a:t>
              </a:r>
              <a:r>
                <a:rPr kumimoji="0" lang="zh-CN" altLang="en-US"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录入招生计划</a:t>
              </a:r>
              <a:endParaRPr kumimoji="0" lang="zh-CN" altLang="en-US"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endParaRPr>
            </a:p>
          </p:txBody>
        </p:sp>
        <p:sp>
          <p:nvSpPr>
            <p:cNvPr id="11" name="TextBox 10"/>
            <p:cNvSpPr txBox="1"/>
            <p:nvPr/>
          </p:nvSpPr>
          <p:spPr>
            <a:xfrm>
              <a:off x="1826695" y="5499230"/>
              <a:ext cx="1620180" cy="461665"/>
            </a:xfrm>
            <a:prstGeom prst="rect">
              <a:avLst/>
            </a:prstGeom>
            <a:noFill/>
          </p:spPr>
          <p:txBody>
            <a:bodyPr wrap="square" rtlCol="0">
              <a:spAutoFit/>
            </a:bodyPr>
            <a:lstStyle/>
            <a:p>
              <a:r>
                <a:rPr lang="zh-CN" altLang="en-US" sz="2400" b="1" dirty="0" smtClean="0"/>
                <a:t>招生 计划</a:t>
              </a:r>
              <a:endParaRPr lang="zh-CN" altLang="en-US" sz="2400" b="1" dirty="0"/>
            </a:p>
          </p:txBody>
        </p:sp>
      </p:grpSp>
      <p:cxnSp>
        <p:nvCxnSpPr>
          <p:cNvPr id="14" name="直接箭头连接符 13"/>
          <p:cNvCxnSpPr>
            <a:stCxn id="10" idx="0"/>
          </p:cNvCxnSpPr>
          <p:nvPr/>
        </p:nvCxnSpPr>
        <p:spPr>
          <a:xfrm flipH="1" flipV="1">
            <a:off x="3968933" y="4941169"/>
            <a:ext cx="237441" cy="73943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2 </a:t>
            </a:r>
            <a:r>
              <a:rPr lang="zh-CN" altLang="en-US" sz="4000" b="1" dirty="0" smtClean="0"/>
              <a:t>数据流图的绘制方法</a:t>
            </a:r>
            <a:endParaRPr lang="zh-CN" altLang="en-US" sz="4000" dirty="0"/>
          </a:p>
        </p:txBody>
      </p:sp>
      <p:sp>
        <p:nvSpPr>
          <p:cNvPr id="3" name="内容占位符 2"/>
          <p:cNvSpPr>
            <a:spLocks noGrp="1"/>
          </p:cNvSpPr>
          <p:nvPr>
            <p:ph sz="quarter" idx="1"/>
          </p:nvPr>
        </p:nvSpPr>
        <p:spPr/>
        <p:txBody>
          <a:bodyPr/>
          <a:lstStyle/>
          <a:p>
            <a:pPr fontAlgn="ctr">
              <a:buNone/>
            </a:pPr>
            <a:r>
              <a:rPr lang="zh-CN" altLang="en-US" sz="2800" b="1" dirty="0" smtClean="0">
                <a:sym typeface="+mn-ea"/>
              </a:rPr>
              <a:t>用</a:t>
            </a:r>
            <a:r>
              <a:rPr lang="zh-CN" altLang="en-US" sz="2800" b="1" dirty="0" smtClean="0">
                <a:solidFill>
                  <a:srgbClr val="FF0000"/>
                </a:solidFill>
                <a:sym typeface="+mn-ea"/>
              </a:rPr>
              <a:t>分层</a:t>
            </a:r>
            <a:r>
              <a:rPr lang="zh-CN" altLang="en-US" sz="2800" b="1" dirty="0" smtClean="0">
                <a:sym typeface="+mn-ea"/>
              </a:rPr>
              <a:t>的思想，以数据流动及对</a:t>
            </a:r>
            <a:r>
              <a:rPr lang="zh-CN" altLang="en-US" sz="2800" b="1" dirty="0" smtClean="0">
                <a:solidFill>
                  <a:srgbClr val="0033CC"/>
                </a:solidFill>
                <a:sym typeface="+mn-ea"/>
              </a:rPr>
              <a:t>数据的处理</a:t>
            </a:r>
            <a:r>
              <a:rPr lang="zh-CN" altLang="en-US" sz="2800" b="1" dirty="0" smtClean="0">
                <a:sym typeface="+mn-ea"/>
              </a:rPr>
              <a:t>描述工作过程</a:t>
            </a:r>
            <a:endParaRPr lang="zh-CN" altLang="en-US" sz="2800" b="1" dirty="0" smtClean="0"/>
          </a:p>
          <a:p>
            <a:pPr fontAlgn="ctr">
              <a:buNone/>
            </a:pPr>
            <a:r>
              <a:rPr lang="zh-CN" altLang="en-US" sz="2800" b="1" dirty="0" smtClean="0"/>
              <a:t>（</a:t>
            </a:r>
            <a:r>
              <a:rPr lang="zh-CN" altLang="zh-CN" sz="2800" b="1" dirty="0" smtClean="0"/>
              <a:t>1）确定外部实体</a:t>
            </a:r>
            <a:r>
              <a:rPr lang="zh-CN" altLang="en-US" sz="2800" b="1" dirty="0" smtClean="0"/>
              <a:t>，画顶层数据流图</a:t>
            </a:r>
            <a:r>
              <a:rPr lang="zh-CN" altLang="zh-CN" sz="2800" b="1" dirty="0" smtClean="0"/>
              <a:t>。以项目开发计划确定的目标为基础，经过需求获取工作，</a:t>
            </a:r>
            <a:r>
              <a:rPr lang="zh-CN" altLang="zh-CN" sz="2800" b="1" dirty="0" smtClean="0">
                <a:solidFill>
                  <a:srgbClr val="0066FF"/>
                </a:solidFill>
              </a:rPr>
              <a:t>可以划定系统的边界</a:t>
            </a:r>
            <a:r>
              <a:rPr lang="zh-CN" altLang="zh-CN" sz="2800" b="1" dirty="0" smtClean="0"/>
              <a:t>，</a:t>
            </a:r>
            <a:r>
              <a:rPr lang="zh-CN" altLang="zh-CN" sz="2800" b="1" dirty="0" smtClean="0">
                <a:solidFill>
                  <a:srgbClr val="0066FF"/>
                </a:solidFill>
              </a:rPr>
              <a:t>确定系统的数据源点和终点</a:t>
            </a:r>
            <a:r>
              <a:rPr lang="zh-CN" altLang="zh-CN" sz="2800" b="1" dirty="0" smtClean="0"/>
              <a:t>，进而找出外部实体的</a:t>
            </a:r>
            <a:r>
              <a:rPr lang="zh-CN" altLang="zh-CN" sz="2800" b="1" dirty="0" smtClean="0">
                <a:solidFill>
                  <a:srgbClr val="0070C0"/>
                </a:solidFill>
              </a:rPr>
              <a:t>输入和输出数据流</a:t>
            </a:r>
            <a:r>
              <a:rPr lang="zh-CN" altLang="zh-CN" sz="2800" b="1" dirty="0" smtClean="0"/>
              <a:t>，</a:t>
            </a:r>
            <a:r>
              <a:rPr lang="zh-CN" altLang="zh-CN" sz="2800" b="1" dirty="0" smtClean="0">
                <a:solidFill>
                  <a:schemeClr val="tx1"/>
                </a:solidFill>
              </a:rPr>
              <a:t>画出顶层数据流图</a:t>
            </a:r>
            <a:r>
              <a:rPr lang="zh-CN" altLang="zh-CN" sz="2800" b="1" dirty="0" smtClean="0"/>
              <a:t>。</a:t>
            </a:r>
            <a:endParaRPr lang="zh-CN" altLang="zh-CN" sz="2800" b="1" dirty="0" smtClean="0"/>
          </a:p>
          <a:p>
            <a:pPr fontAlgn="ctr">
              <a:buNone/>
            </a:pPr>
            <a:r>
              <a:rPr lang="zh-CN" altLang="zh-CN" sz="2800" b="1" dirty="0" smtClean="0"/>
              <a:t>（2）再分解顶层的加工。从</a:t>
            </a:r>
            <a:r>
              <a:rPr lang="zh-CN" altLang="zh-CN" sz="2800" b="1" dirty="0" smtClean="0">
                <a:solidFill>
                  <a:srgbClr val="0066FF"/>
                </a:solidFill>
              </a:rPr>
              <a:t>数据源点</a:t>
            </a:r>
            <a:r>
              <a:rPr lang="zh-CN" altLang="zh-CN" sz="2800" b="1" dirty="0" smtClean="0"/>
              <a:t>出发，按照系统的逻辑需要，</a:t>
            </a:r>
            <a:r>
              <a:rPr lang="zh-CN" altLang="zh-CN" sz="2800" b="1" dirty="0" smtClean="0">
                <a:solidFill>
                  <a:srgbClr val="0066FF"/>
                </a:solidFill>
              </a:rPr>
              <a:t>逐步画出一系列逻辑加工</a:t>
            </a:r>
            <a:r>
              <a:rPr lang="zh-CN" altLang="zh-CN" sz="2800" b="1" dirty="0" smtClean="0"/>
              <a:t>，直至数据终点。</a:t>
            </a:r>
            <a:r>
              <a:rPr lang="zh-CN" altLang="zh-CN" sz="2800" b="1" dirty="0" smtClean="0">
                <a:solidFill>
                  <a:srgbClr val="0033CC"/>
                </a:solidFill>
              </a:rPr>
              <a:t>自顶向下</a:t>
            </a:r>
            <a:r>
              <a:rPr lang="zh-CN" altLang="zh-CN" sz="2800" b="1" dirty="0" smtClean="0"/>
              <a:t>，对每个加工进行内部分解，画出分层数据流图。</a:t>
            </a:r>
            <a:endParaRPr lang="zh-CN" altLang="zh-CN" sz="2800" b="1" dirty="0" smtClean="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7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2 </a:t>
            </a:r>
            <a:r>
              <a:rPr lang="zh-CN" altLang="en-US" sz="4000" b="1" dirty="0" smtClean="0"/>
              <a:t>数据流图的绘制方法</a:t>
            </a:r>
            <a:endParaRPr lang="zh-CN" altLang="en-US" sz="4000" dirty="0"/>
          </a:p>
        </p:txBody>
      </p:sp>
      <p:sp>
        <p:nvSpPr>
          <p:cNvPr id="3" name="内容占位符 2"/>
          <p:cNvSpPr>
            <a:spLocks noGrp="1"/>
          </p:cNvSpPr>
          <p:nvPr>
            <p:ph sz="quarter" idx="1"/>
          </p:nvPr>
        </p:nvSpPr>
        <p:spPr/>
        <p:txBody>
          <a:bodyPr/>
          <a:lstStyle/>
          <a:p>
            <a:pPr fontAlgn="ctr">
              <a:buNone/>
            </a:pPr>
            <a:r>
              <a:rPr lang="zh-CN" altLang="zh-CN" sz="3200" b="1" dirty="0" smtClean="0"/>
              <a:t>（3）对数据流图进一步求精。对数据流图进行复查求精，需要分析员和用户共同参与，分析员借助数据流图向用户阐述输入数据如何一步步转变为输出结果。用户对分析员的阐述予以纠正和补充，分析员在此基础上对数据流图进一步求精。</a:t>
            </a:r>
            <a:endParaRPr lang="en-US" altLang="zh-CN" sz="3200" b="1" dirty="0" smtClean="0"/>
          </a:p>
          <a:p>
            <a:pPr fontAlgn="ctr">
              <a:buNone/>
            </a:pPr>
            <a:r>
              <a:rPr lang="en-US" altLang="zh-CN" sz="3200" b="1" dirty="0" smtClean="0"/>
              <a:t> </a:t>
            </a:r>
            <a:r>
              <a:rPr lang="zh-CN" altLang="en-US" sz="3200" b="1" dirty="0" smtClean="0">
                <a:solidFill>
                  <a:srgbClr val="0066FF"/>
                </a:solidFill>
              </a:rPr>
              <a:t>当进一步涉及到如何具体实现一个功能时就不再分解了</a:t>
            </a:r>
            <a:endParaRPr lang="zh-CN" altLang="zh-CN" sz="3200" b="1" dirty="0" smtClean="0">
              <a:solidFill>
                <a:srgbClr val="0066FF"/>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rPr>
              <a:t>例：小型考务处理系统 绘制</a:t>
            </a:r>
            <a:r>
              <a:rPr lang="en-US" altLang="zh-CN" sz="3600" b="1" dirty="0" smtClean="0">
                <a:solidFill>
                  <a:srgbClr val="0033CC"/>
                </a:solidFill>
              </a:rPr>
              <a:t>DFD</a:t>
            </a:r>
            <a:endParaRPr lang="zh-CN" altLang="en-US" sz="3600" dirty="0"/>
          </a:p>
        </p:txBody>
      </p:sp>
      <p:sp>
        <p:nvSpPr>
          <p:cNvPr id="3" name="内容占位符 2"/>
          <p:cNvSpPr>
            <a:spLocks noGrp="1"/>
          </p:cNvSpPr>
          <p:nvPr>
            <p:ph sz="quarter" idx="1"/>
          </p:nvPr>
        </p:nvSpPr>
        <p:spPr>
          <a:xfrm>
            <a:off x="467544" y="1600200"/>
            <a:ext cx="8298504" cy="4495800"/>
          </a:xfrm>
        </p:spPr>
        <p:txBody>
          <a:bodyPr/>
          <a:lstStyle/>
          <a:p>
            <a:pPr>
              <a:buNone/>
            </a:pPr>
            <a:r>
              <a:rPr lang="zh-CN" altLang="zh-CN" sz="2800" b="1" dirty="0" smtClean="0"/>
              <a:t>功能</a:t>
            </a:r>
            <a:r>
              <a:rPr lang="en-US" altLang="zh-CN" sz="2800" b="1" dirty="0" smtClean="0"/>
              <a:t>	</a:t>
            </a:r>
            <a:r>
              <a:rPr lang="zh-CN" altLang="zh-CN" sz="2800" b="1" dirty="0" smtClean="0"/>
              <a:t>：</a:t>
            </a:r>
            <a:endParaRPr lang="zh-CN" altLang="zh-CN" sz="2800" b="1" dirty="0" smtClean="0"/>
          </a:p>
          <a:p>
            <a:pPr fontAlgn="ctr">
              <a:buNone/>
            </a:pPr>
            <a:r>
              <a:rPr lang="en-US" altLang="zh-CN" sz="2800" b="1" dirty="0" smtClean="0"/>
              <a:t>   A</a:t>
            </a:r>
            <a:r>
              <a:rPr lang="zh-CN" altLang="zh-CN" sz="2800" b="1" dirty="0" smtClean="0"/>
              <a:t>、对</a:t>
            </a:r>
            <a:r>
              <a:rPr lang="zh-CN" altLang="zh-CN" sz="2800" b="1" dirty="0" smtClean="0">
                <a:solidFill>
                  <a:srgbClr val="0033CC"/>
                </a:solidFill>
              </a:rPr>
              <a:t>考生</a:t>
            </a:r>
            <a:r>
              <a:rPr lang="zh-CN" altLang="zh-CN" sz="2800" b="1" dirty="0" smtClean="0"/>
              <a:t>送来的报名表进行检查；</a:t>
            </a:r>
            <a:endParaRPr lang="zh-CN" altLang="zh-CN" sz="2800" b="1" dirty="0" smtClean="0"/>
          </a:p>
          <a:p>
            <a:pPr fontAlgn="ctr">
              <a:buNone/>
            </a:pPr>
            <a:r>
              <a:rPr lang="en-US" altLang="zh-CN" sz="2800" b="1" dirty="0" smtClean="0"/>
              <a:t>	B</a:t>
            </a:r>
            <a:r>
              <a:rPr lang="zh-CN" altLang="zh-CN" sz="2800" b="1" dirty="0" smtClean="0"/>
              <a:t>、 对合格的报名表编好准考证号码后将准考证送给考生，并将汇总后的考生名单送给</a:t>
            </a:r>
            <a:r>
              <a:rPr lang="zh-CN" altLang="zh-CN" sz="2800" b="1" dirty="0" smtClean="0">
                <a:solidFill>
                  <a:srgbClr val="0033CC"/>
                </a:solidFill>
              </a:rPr>
              <a:t>阅卷站</a:t>
            </a:r>
            <a:r>
              <a:rPr lang="zh-CN" altLang="zh-CN" sz="2800" b="1" dirty="0" smtClean="0"/>
              <a:t>；</a:t>
            </a:r>
            <a:endParaRPr lang="zh-CN" altLang="zh-CN" sz="2800" b="1" dirty="0" smtClean="0"/>
          </a:p>
          <a:p>
            <a:pPr fontAlgn="ctr">
              <a:buNone/>
            </a:pPr>
            <a:r>
              <a:rPr lang="en-US" altLang="zh-CN" sz="2800" b="1" dirty="0" smtClean="0"/>
              <a:t>	C</a:t>
            </a:r>
            <a:r>
              <a:rPr lang="zh-CN" altLang="zh-CN" sz="2800" b="1" dirty="0" smtClean="0"/>
              <a:t>、 对阅卷站送来的成绩表进行</a:t>
            </a:r>
            <a:r>
              <a:rPr lang="zh-CN" altLang="zh-CN" sz="2800" b="1" dirty="0" smtClean="0">
                <a:solidFill>
                  <a:srgbClr val="0033CC"/>
                </a:solidFill>
              </a:rPr>
              <a:t>检查</a:t>
            </a:r>
            <a:r>
              <a:rPr lang="zh-CN" altLang="zh-CN" sz="2800" b="1" dirty="0" smtClean="0"/>
              <a:t>，并根据</a:t>
            </a:r>
            <a:r>
              <a:rPr lang="zh-CN" altLang="zh-CN" sz="2800" b="1" dirty="0" smtClean="0">
                <a:solidFill>
                  <a:srgbClr val="0033CC"/>
                </a:solidFill>
              </a:rPr>
              <a:t>考试中心</a:t>
            </a:r>
            <a:r>
              <a:rPr lang="zh-CN" altLang="zh-CN" sz="2800" b="1" dirty="0" smtClean="0"/>
              <a:t>指定的合格标准审定合格者；</a:t>
            </a:r>
            <a:endParaRPr lang="zh-CN" altLang="zh-CN" sz="2800" b="1" dirty="0" smtClean="0"/>
          </a:p>
          <a:p>
            <a:pPr fontAlgn="ctr">
              <a:buNone/>
            </a:pPr>
            <a:r>
              <a:rPr lang="en-US" altLang="zh-CN" sz="2800" b="1" dirty="0" smtClean="0"/>
              <a:t>	D</a:t>
            </a:r>
            <a:r>
              <a:rPr lang="zh-CN" altLang="zh-CN" sz="2800" b="1" dirty="0" smtClean="0"/>
              <a:t>、 填写考生通知单（内容包含考试成绩及合格∕不合格标志），送给考生；</a:t>
            </a:r>
            <a:endParaRPr lang="zh-CN" altLang="zh-CN" sz="2800" b="1" dirty="0" smtClean="0"/>
          </a:p>
          <a:p>
            <a:pPr fontAlgn="ctr">
              <a:buNone/>
            </a:pPr>
            <a:r>
              <a:rPr lang="en-US" altLang="zh-CN" sz="2800" b="1" dirty="0" smtClean="0"/>
              <a:t>	E</a:t>
            </a:r>
            <a:r>
              <a:rPr lang="zh-CN" altLang="zh-CN" sz="2800" b="1" dirty="0" smtClean="0"/>
              <a:t>、 按地区、年龄、文化程度、职业、考试级别等进行</a:t>
            </a:r>
            <a:r>
              <a:rPr lang="zh-CN" altLang="zh-CN" sz="2800" b="1" dirty="0" smtClean="0">
                <a:solidFill>
                  <a:srgbClr val="0033CC"/>
                </a:solidFill>
              </a:rPr>
              <a:t>成绩分类统计</a:t>
            </a:r>
            <a:r>
              <a:rPr lang="zh-CN" altLang="zh-CN" sz="2800" b="1" dirty="0" smtClean="0"/>
              <a:t>及</a:t>
            </a:r>
            <a:r>
              <a:rPr lang="zh-CN" altLang="zh-CN" sz="2800" b="1" dirty="0" smtClean="0">
                <a:solidFill>
                  <a:srgbClr val="0033CC"/>
                </a:solidFill>
              </a:rPr>
              <a:t>试题难度分析</a:t>
            </a:r>
            <a:r>
              <a:rPr lang="zh-CN" altLang="zh-CN" sz="2800" b="1" dirty="0" smtClean="0"/>
              <a:t>，产生</a:t>
            </a:r>
            <a:r>
              <a:rPr lang="zh-CN" altLang="zh-CN" sz="2800" b="1" dirty="0" smtClean="0">
                <a:solidFill>
                  <a:srgbClr val="0033CC"/>
                </a:solidFill>
              </a:rPr>
              <a:t>统计分析表</a:t>
            </a:r>
            <a:r>
              <a:rPr lang="zh-CN" altLang="en-US" sz="2800" b="1" dirty="0" smtClean="0"/>
              <a:t>，送给考试中心</a:t>
            </a:r>
            <a:r>
              <a:rPr lang="zh-CN" altLang="zh-CN" sz="2800" b="1" dirty="0" smtClean="0"/>
              <a:t>。</a:t>
            </a:r>
            <a:endParaRPr lang="zh-CN" altLang="zh-CN" sz="2800" b="1" dirty="0" smtClean="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rPr>
              <a:t>例：小型考务处理系统 绘制</a:t>
            </a:r>
            <a:r>
              <a:rPr lang="en-US" altLang="zh-CN" sz="3600" b="1" dirty="0" smtClean="0">
                <a:solidFill>
                  <a:srgbClr val="0033CC"/>
                </a:solidFill>
              </a:rPr>
              <a:t>DFD</a:t>
            </a:r>
            <a:endParaRPr lang="zh-CN" altLang="en-US" sz="3600" dirty="0"/>
          </a:p>
        </p:txBody>
      </p:sp>
      <p:sp>
        <p:nvSpPr>
          <p:cNvPr id="3" name="内容占位符 2"/>
          <p:cNvSpPr>
            <a:spLocks noGrp="1"/>
          </p:cNvSpPr>
          <p:nvPr>
            <p:ph sz="quarter" idx="1"/>
          </p:nvPr>
        </p:nvSpPr>
        <p:spPr>
          <a:xfrm>
            <a:off x="612648" y="1600200"/>
            <a:ext cx="8153400" cy="676672"/>
          </a:xfrm>
        </p:spPr>
        <p:txBody>
          <a:bodyPr/>
          <a:lstStyle/>
          <a:p>
            <a:r>
              <a:rPr lang="zh-CN" altLang="en-US" b="1" dirty="0" smtClean="0"/>
              <a:t>顶层数据流图</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Group 1"/>
          <p:cNvGrpSpPr>
            <a:grpSpLocks noChangeAspect="1"/>
          </p:cNvGrpSpPr>
          <p:nvPr/>
        </p:nvGrpSpPr>
        <p:grpSpPr bwMode="auto">
          <a:xfrm>
            <a:off x="1187624" y="2375365"/>
            <a:ext cx="6410476" cy="3789939"/>
            <a:chOff x="2362" y="10435"/>
            <a:chExt cx="9937" cy="5885"/>
          </a:xfrm>
        </p:grpSpPr>
        <p:sp>
          <p:nvSpPr>
            <p:cNvPr id="7" name="AutoShape 32"/>
            <p:cNvSpPr>
              <a:spLocks noChangeAspect="1" noChangeArrowheads="1" noTextEdit="1"/>
            </p:cNvSpPr>
            <p:nvPr/>
          </p:nvSpPr>
          <p:spPr bwMode="auto">
            <a:xfrm>
              <a:off x="2362" y="10435"/>
              <a:ext cx="9937" cy="5885"/>
            </a:xfrm>
            <a:prstGeom prst="rect">
              <a:avLst/>
            </a:prstGeom>
            <a:noFill/>
          </p:spPr>
          <p:txBody>
            <a:bodyPr vert="horz" wrap="square" lIns="91440" tIns="45720" rIns="91440" bIns="45720" numCol="1" anchor="t" anchorCtr="0" compatLnSpc="1"/>
            <a:lstStyle/>
            <a:p>
              <a:endParaRPr lang="zh-CN" altLang="en-US" b="1"/>
            </a:p>
          </p:txBody>
        </p:sp>
        <p:grpSp>
          <p:nvGrpSpPr>
            <p:cNvPr id="8" name="Group 29"/>
            <p:cNvGrpSpPr/>
            <p:nvPr/>
          </p:nvGrpSpPr>
          <p:grpSpPr bwMode="auto">
            <a:xfrm>
              <a:off x="6408" y="11454"/>
              <a:ext cx="1569" cy="1515"/>
              <a:chOff x="4154" y="12570"/>
              <a:chExt cx="974" cy="850"/>
            </a:xfrm>
          </p:grpSpPr>
          <p:sp>
            <p:nvSpPr>
              <p:cNvPr id="36" name="Oval 31"/>
              <p:cNvSpPr>
                <a:spLocks noChangeArrowheads="1"/>
              </p:cNvSpPr>
              <p:nvPr/>
            </p:nvSpPr>
            <p:spPr bwMode="auto">
              <a:xfrm>
                <a:off x="4214" y="12570"/>
                <a:ext cx="850" cy="850"/>
              </a:xfrm>
              <a:prstGeom prst="ellipse">
                <a:avLst/>
              </a:prstGeom>
              <a:noFill/>
              <a:ln w="9525">
                <a:solidFill>
                  <a:srgbClr val="000000"/>
                </a:solidFill>
                <a:round/>
              </a:ln>
            </p:spPr>
            <p:txBody>
              <a:bodyPr vert="horz" wrap="square" lIns="91440" tIns="45720" rIns="91440" bIns="45720" numCol="1" anchor="t" anchorCtr="0" compatLnSpc="1"/>
              <a:lstStyle/>
              <a:p>
                <a:endParaRPr lang="zh-CN" altLang="en-US" b="1"/>
              </a:p>
            </p:txBody>
          </p:sp>
          <p:sp>
            <p:nvSpPr>
              <p:cNvPr id="37" name="Rectangle 30"/>
              <p:cNvSpPr>
                <a:spLocks noChangeArrowheads="1"/>
              </p:cNvSpPr>
              <p:nvPr/>
            </p:nvSpPr>
            <p:spPr bwMode="auto">
              <a:xfrm>
                <a:off x="4154" y="12630"/>
                <a:ext cx="974" cy="780"/>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考务</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处理系统</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9" name="Rectangle 28"/>
            <p:cNvSpPr>
              <a:spLocks noChangeArrowheads="1"/>
            </p:cNvSpPr>
            <p:nvPr/>
          </p:nvSpPr>
          <p:spPr bwMode="auto">
            <a:xfrm>
              <a:off x="10196" y="11898"/>
              <a:ext cx="2103" cy="617"/>
            </a:xfrm>
            <a:prstGeom prst="rect">
              <a:avLst/>
            </a:prstGeom>
            <a:noFill/>
            <a:ln w="9525">
              <a:solidFill>
                <a:srgbClr val="000000"/>
              </a:solid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考试中心</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Rectangle 27"/>
            <p:cNvSpPr>
              <a:spLocks noChangeArrowheads="1"/>
            </p:cNvSpPr>
            <p:nvPr/>
          </p:nvSpPr>
          <p:spPr bwMode="auto">
            <a:xfrm>
              <a:off x="2362" y="11774"/>
              <a:ext cx="1476" cy="871"/>
            </a:xfrm>
            <a:prstGeom prst="rect">
              <a:avLst/>
            </a:prstGeom>
            <a:noFill/>
            <a:ln w="9525">
              <a:solidFill>
                <a:srgbClr val="000000"/>
              </a:solid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考生</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Rectangle 26"/>
            <p:cNvSpPr>
              <a:spLocks noChangeArrowheads="1"/>
            </p:cNvSpPr>
            <p:nvPr/>
          </p:nvSpPr>
          <p:spPr bwMode="auto">
            <a:xfrm>
              <a:off x="3623" y="10435"/>
              <a:ext cx="2681" cy="843"/>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不合格报名单</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Arc 25"/>
            <p:cNvSpPr/>
            <p:nvPr/>
          </p:nvSpPr>
          <p:spPr bwMode="auto">
            <a:xfrm rot="-2689286">
              <a:off x="3665" y="10540"/>
              <a:ext cx="2358" cy="2612"/>
            </a:xfrm>
            <a:custGeom>
              <a:avLst/>
              <a:gdLst>
                <a:gd name="G0" fmla="+- 0 0 0"/>
                <a:gd name="G1" fmla="+- 21600 0 0"/>
                <a:gd name="G2" fmla="+- 21600 0 0"/>
                <a:gd name="T0" fmla="*/ 0 w 21599"/>
                <a:gd name="T1" fmla="*/ 0 h 21600"/>
                <a:gd name="T2" fmla="*/ 21599 w 21599"/>
                <a:gd name="T3" fmla="*/ 21411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855" y="0"/>
                    <a:pt x="21495" y="9555"/>
                    <a:pt x="21599" y="21410"/>
                  </a:cubicBezTo>
                </a:path>
                <a:path w="21599" h="21600" stroke="0" extrusionOk="0">
                  <a:moveTo>
                    <a:pt x="-1" y="0"/>
                  </a:moveTo>
                  <a:cubicBezTo>
                    <a:pt x="11855" y="0"/>
                    <a:pt x="21495" y="9555"/>
                    <a:pt x="21599" y="21410"/>
                  </a:cubicBezTo>
                  <a:lnTo>
                    <a:pt x="0" y="21600"/>
                  </a:lnTo>
                  <a:close/>
                </a:path>
              </a:pathLst>
            </a:custGeom>
            <a:noFill/>
            <a:ln w="9525">
              <a:solidFill>
                <a:srgbClr val="000000"/>
              </a:solidFill>
              <a:round/>
              <a:headEnd type="triangle" w="sm" len="med"/>
            </a:ln>
          </p:spPr>
          <p:txBody>
            <a:bodyPr vert="horz" wrap="square" lIns="91440" tIns="45720" rIns="91440" bIns="45720" numCol="1" anchor="t" anchorCtr="0" compatLnSpc="1"/>
            <a:lstStyle/>
            <a:p>
              <a:endParaRPr lang="zh-CN" altLang="en-US" b="1"/>
            </a:p>
          </p:txBody>
        </p:sp>
        <p:sp>
          <p:nvSpPr>
            <p:cNvPr id="13" name="Rectangle 24"/>
            <p:cNvSpPr>
              <a:spLocks noChangeArrowheads="1"/>
            </p:cNvSpPr>
            <p:nvPr/>
          </p:nvSpPr>
          <p:spPr bwMode="auto">
            <a:xfrm>
              <a:off x="6443" y="15450"/>
              <a:ext cx="1475" cy="870"/>
            </a:xfrm>
            <a:prstGeom prst="rect">
              <a:avLst/>
            </a:prstGeom>
            <a:noFill/>
            <a:ln w="9525">
              <a:solidFill>
                <a:srgbClr val="000000"/>
              </a:solid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阅卷站</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4" name="Group 21"/>
            <p:cNvGrpSpPr/>
            <p:nvPr/>
          </p:nvGrpSpPr>
          <p:grpSpPr bwMode="auto">
            <a:xfrm>
              <a:off x="6846" y="13113"/>
              <a:ext cx="1788" cy="2504"/>
              <a:chOff x="6552" y="2505"/>
              <a:chExt cx="1110" cy="1380"/>
            </a:xfrm>
          </p:grpSpPr>
          <p:sp>
            <p:nvSpPr>
              <p:cNvPr id="34" name="Rectangle 23"/>
              <p:cNvSpPr>
                <a:spLocks noChangeArrowheads="1"/>
              </p:cNvSpPr>
              <p:nvPr/>
            </p:nvSpPr>
            <p:spPr bwMode="auto">
              <a:xfrm>
                <a:off x="7168" y="2505"/>
                <a:ext cx="494" cy="1380"/>
              </a:xfrm>
              <a:prstGeom prst="rect">
                <a:avLst/>
              </a:prstGeom>
              <a:noFill/>
              <a:ln w="9525">
                <a:noFill/>
                <a:miter lim="800000"/>
              </a:ln>
            </p:spPr>
            <p:txBody>
              <a:bodyPr vert="eaVert"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错误成绩清单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Arc 22"/>
              <p:cNvSpPr/>
              <p:nvPr/>
            </p:nvSpPr>
            <p:spPr bwMode="auto">
              <a:xfrm rot="2285899">
                <a:off x="6552" y="2532"/>
                <a:ext cx="900" cy="11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tailEnd type="triangle" w="sm" len="med"/>
              </a:ln>
            </p:spPr>
            <p:txBody>
              <a:bodyPr vert="horz" wrap="square" lIns="91440" tIns="45720" rIns="91440" bIns="45720" numCol="1" anchor="t" anchorCtr="0" compatLnSpc="1"/>
              <a:lstStyle/>
              <a:p>
                <a:endParaRPr lang="zh-CN" altLang="en-US" b="1"/>
              </a:p>
            </p:txBody>
          </p:sp>
        </p:grpSp>
        <p:grpSp>
          <p:nvGrpSpPr>
            <p:cNvPr id="15" name="Group 18"/>
            <p:cNvGrpSpPr/>
            <p:nvPr/>
          </p:nvGrpSpPr>
          <p:grpSpPr bwMode="auto">
            <a:xfrm>
              <a:off x="6995" y="12978"/>
              <a:ext cx="795" cy="2476"/>
              <a:chOff x="6644" y="2430"/>
              <a:chExt cx="494" cy="1365"/>
            </a:xfrm>
          </p:grpSpPr>
          <p:sp>
            <p:nvSpPr>
              <p:cNvPr id="32" name="Line 20"/>
              <p:cNvSpPr>
                <a:spLocks noChangeShapeType="1"/>
              </p:cNvSpPr>
              <p:nvPr/>
            </p:nvSpPr>
            <p:spPr bwMode="auto">
              <a:xfrm flipH="1" flipV="1">
                <a:off x="6760" y="2430"/>
                <a:ext cx="2" cy="1365"/>
              </a:xfrm>
              <a:prstGeom prst="line">
                <a:avLst/>
              </a:prstGeom>
              <a:noFill/>
              <a:ln w="9525">
                <a:solidFill>
                  <a:srgbClr val="000000"/>
                </a:solidFill>
                <a:round/>
                <a:tailEnd type="triangle" w="sm" len="med"/>
              </a:ln>
            </p:spPr>
            <p:txBody>
              <a:bodyPr vert="horz" wrap="square" lIns="91440" tIns="45720" rIns="91440" bIns="45720" numCol="1" anchor="t" anchorCtr="0" compatLnSpc="1"/>
              <a:lstStyle/>
              <a:p>
                <a:endParaRPr lang="zh-CN" altLang="en-US" b="1"/>
              </a:p>
            </p:txBody>
          </p:sp>
          <p:sp>
            <p:nvSpPr>
              <p:cNvPr id="33" name="Rectangle 19"/>
              <p:cNvSpPr>
                <a:spLocks noChangeArrowheads="1"/>
              </p:cNvSpPr>
              <p:nvPr/>
            </p:nvSpPr>
            <p:spPr bwMode="auto">
              <a:xfrm>
                <a:off x="6644" y="2610"/>
                <a:ext cx="494" cy="900"/>
              </a:xfrm>
              <a:prstGeom prst="rect">
                <a:avLst/>
              </a:prstGeom>
              <a:noFill/>
              <a:ln w="9525">
                <a:noFill/>
                <a:miter lim="800000"/>
              </a:ln>
            </p:spPr>
            <p:txBody>
              <a:bodyPr vert="eaVert"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成绩清单</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6" name="Group 15"/>
            <p:cNvGrpSpPr/>
            <p:nvPr/>
          </p:nvGrpSpPr>
          <p:grpSpPr bwMode="auto">
            <a:xfrm>
              <a:off x="6078" y="13163"/>
              <a:ext cx="1447" cy="1997"/>
              <a:chOff x="6074" y="2532"/>
              <a:chExt cx="900" cy="1101"/>
            </a:xfrm>
          </p:grpSpPr>
          <p:sp>
            <p:nvSpPr>
              <p:cNvPr id="30" name="Arc 17"/>
              <p:cNvSpPr/>
              <p:nvPr/>
            </p:nvSpPr>
            <p:spPr bwMode="auto">
              <a:xfrm rot="19314101" flipH="1">
                <a:off x="6074" y="2532"/>
                <a:ext cx="900" cy="11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tailEnd type="triangle" w="sm" len="med"/>
              </a:ln>
            </p:spPr>
            <p:txBody>
              <a:bodyPr vert="horz" wrap="square" lIns="91440" tIns="45720" rIns="91440" bIns="45720" numCol="1" anchor="t" anchorCtr="0" compatLnSpc="1"/>
              <a:lstStyle/>
              <a:p>
                <a:endParaRPr lang="zh-CN" altLang="en-US" b="1"/>
              </a:p>
            </p:txBody>
          </p:sp>
          <p:sp>
            <p:nvSpPr>
              <p:cNvPr id="31" name="Rectangle 16"/>
              <p:cNvSpPr>
                <a:spLocks noChangeArrowheads="1"/>
              </p:cNvSpPr>
              <p:nvPr/>
            </p:nvSpPr>
            <p:spPr bwMode="auto">
              <a:xfrm>
                <a:off x="6148" y="2595"/>
                <a:ext cx="494" cy="930"/>
              </a:xfrm>
              <a:prstGeom prst="rect">
                <a:avLst/>
              </a:prstGeom>
              <a:noFill/>
              <a:ln w="9525">
                <a:noFill/>
                <a:miter lim="800000"/>
              </a:ln>
            </p:spPr>
            <p:txBody>
              <a:bodyPr vert="eaVert"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考生名单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7" name="Group 12"/>
            <p:cNvGrpSpPr/>
            <p:nvPr/>
          </p:nvGrpSpPr>
          <p:grpSpPr bwMode="auto">
            <a:xfrm>
              <a:off x="8218" y="11284"/>
              <a:ext cx="2412" cy="2613"/>
              <a:chOff x="7404" y="1497"/>
              <a:chExt cx="1497" cy="1440"/>
            </a:xfrm>
          </p:grpSpPr>
          <p:sp>
            <p:nvSpPr>
              <p:cNvPr id="28" name="Arc 14"/>
              <p:cNvSpPr/>
              <p:nvPr/>
            </p:nvSpPr>
            <p:spPr bwMode="auto">
              <a:xfrm rot="2689286" flipV="1">
                <a:off x="7404" y="1497"/>
                <a:ext cx="1497" cy="1440"/>
              </a:xfrm>
              <a:custGeom>
                <a:avLst/>
                <a:gdLst>
                  <a:gd name="G0" fmla="+- 494 0 0"/>
                  <a:gd name="G1" fmla="+- 21600 0 0"/>
                  <a:gd name="G2" fmla="+- 21600 0 0"/>
                  <a:gd name="T0" fmla="*/ 0 w 22094"/>
                  <a:gd name="T1" fmla="*/ 6 h 21600"/>
                  <a:gd name="T2" fmla="*/ 22094 w 22094"/>
                  <a:gd name="T3" fmla="*/ 21600 h 21600"/>
                  <a:gd name="T4" fmla="*/ 494 w 22094"/>
                  <a:gd name="T5" fmla="*/ 21600 h 21600"/>
                </a:gdLst>
                <a:ahLst/>
                <a:cxnLst>
                  <a:cxn ang="0">
                    <a:pos x="T0" y="T1"/>
                  </a:cxn>
                  <a:cxn ang="0">
                    <a:pos x="T2" y="T3"/>
                  </a:cxn>
                  <a:cxn ang="0">
                    <a:pos x="T4" y="T5"/>
                  </a:cxn>
                </a:cxnLst>
                <a:rect l="0" t="0" r="r" b="b"/>
                <a:pathLst>
                  <a:path w="22094" h="21600" fill="none" extrusionOk="0">
                    <a:moveTo>
                      <a:pt x="-1" y="5"/>
                    </a:moveTo>
                    <a:cubicBezTo>
                      <a:pt x="164" y="1"/>
                      <a:pt x="329" y="-1"/>
                      <a:pt x="494" y="0"/>
                    </a:cubicBezTo>
                    <a:cubicBezTo>
                      <a:pt x="12423" y="0"/>
                      <a:pt x="22094" y="9670"/>
                      <a:pt x="22094" y="21600"/>
                    </a:cubicBezTo>
                  </a:path>
                  <a:path w="22094" h="21600" stroke="0" extrusionOk="0">
                    <a:moveTo>
                      <a:pt x="-1" y="5"/>
                    </a:moveTo>
                    <a:cubicBezTo>
                      <a:pt x="164" y="1"/>
                      <a:pt x="329" y="-1"/>
                      <a:pt x="494" y="0"/>
                    </a:cubicBezTo>
                    <a:cubicBezTo>
                      <a:pt x="12423" y="0"/>
                      <a:pt x="22094" y="9670"/>
                      <a:pt x="22094" y="21600"/>
                    </a:cubicBezTo>
                    <a:lnTo>
                      <a:pt x="494" y="21600"/>
                    </a:lnTo>
                    <a:close/>
                  </a:path>
                </a:pathLst>
              </a:custGeom>
              <a:noFill/>
              <a:ln w="9525">
                <a:solidFill>
                  <a:srgbClr val="000000"/>
                </a:solidFill>
                <a:round/>
                <a:headEnd type="triangle" w="sm" len="med"/>
              </a:ln>
            </p:spPr>
            <p:txBody>
              <a:bodyPr vert="horz" wrap="square" lIns="91440" tIns="45720" rIns="91440" bIns="45720" numCol="1" anchor="t" anchorCtr="0" compatLnSpc="1"/>
              <a:lstStyle/>
              <a:p>
                <a:endParaRPr lang="zh-CN" altLang="en-US" b="1"/>
              </a:p>
            </p:txBody>
          </p:sp>
          <p:sp>
            <p:nvSpPr>
              <p:cNvPr id="29" name="Rectangle 13"/>
              <p:cNvSpPr>
                <a:spLocks noChangeArrowheads="1"/>
              </p:cNvSpPr>
              <p:nvPr/>
            </p:nvSpPr>
            <p:spPr bwMode="auto">
              <a:xfrm>
                <a:off x="7588" y="2250"/>
                <a:ext cx="1214" cy="465"/>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合格标准</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8" name="Group 9"/>
            <p:cNvGrpSpPr/>
            <p:nvPr/>
          </p:nvGrpSpPr>
          <p:grpSpPr bwMode="auto">
            <a:xfrm>
              <a:off x="3921" y="11388"/>
              <a:ext cx="2504" cy="1553"/>
              <a:chOff x="4736" y="1527"/>
              <a:chExt cx="1555" cy="856"/>
            </a:xfrm>
          </p:grpSpPr>
          <p:sp>
            <p:nvSpPr>
              <p:cNvPr id="26" name="Arc 11"/>
              <p:cNvSpPr/>
              <p:nvPr/>
            </p:nvSpPr>
            <p:spPr bwMode="auto">
              <a:xfrm rot="17577993">
                <a:off x="5108" y="1200"/>
                <a:ext cx="811" cy="1555"/>
              </a:xfrm>
              <a:custGeom>
                <a:avLst/>
                <a:gdLst>
                  <a:gd name="G0" fmla="+- 0 0 0"/>
                  <a:gd name="G1" fmla="+- 21182 0 0"/>
                  <a:gd name="G2" fmla="+- 21600 0 0"/>
                  <a:gd name="T0" fmla="*/ 4230 w 21600"/>
                  <a:gd name="T1" fmla="*/ 0 h 21182"/>
                  <a:gd name="T2" fmla="*/ 21600 w 21600"/>
                  <a:gd name="T3" fmla="*/ 21182 h 21182"/>
                  <a:gd name="T4" fmla="*/ 0 w 21600"/>
                  <a:gd name="T5" fmla="*/ 21182 h 21182"/>
                </a:gdLst>
                <a:ahLst/>
                <a:cxnLst>
                  <a:cxn ang="0">
                    <a:pos x="T0" y="T1"/>
                  </a:cxn>
                  <a:cxn ang="0">
                    <a:pos x="T2" y="T3"/>
                  </a:cxn>
                  <a:cxn ang="0">
                    <a:pos x="T4" y="T5"/>
                  </a:cxn>
                </a:cxnLst>
                <a:rect l="0" t="0" r="r" b="b"/>
                <a:pathLst>
                  <a:path w="21600" h="21182" fill="none" extrusionOk="0">
                    <a:moveTo>
                      <a:pt x="4229" y="0"/>
                    </a:moveTo>
                    <a:cubicBezTo>
                      <a:pt x="14329" y="2017"/>
                      <a:pt x="21600" y="10883"/>
                      <a:pt x="21600" y="21182"/>
                    </a:cubicBezTo>
                  </a:path>
                  <a:path w="21600" h="21182" stroke="0" extrusionOk="0">
                    <a:moveTo>
                      <a:pt x="4229" y="0"/>
                    </a:moveTo>
                    <a:cubicBezTo>
                      <a:pt x="14329" y="2017"/>
                      <a:pt x="21600" y="10883"/>
                      <a:pt x="21600" y="21182"/>
                    </a:cubicBezTo>
                    <a:lnTo>
                      <a:pt x="0" y="21182"/>
                    </a:lnTo>
                    <a:close/>
                  </a:path>
                </a:pathLst>
              </a:custGeom>
              <a:noFill/>
              <a:ln w="9525">
                <a:solidFill>
                  <a:srgbClr val="000000"/>
                </a:solidFill>
                <a:round/>
                <a:tailEnd type="triangle" w="sm" len="med"/>
              </a:ln>
            </p:spPr>
            <p:txBody>
              <a:bodyPr vert="horz" wrap="square" lIns="91440" tIns="45720" rIns="91440" bIns="45720" numCol="1" anchor="t" anchorCtr="0" compatLnSpc="1"/>
              <a:lstStyle/>
              <a:p>
                <a:endParaRPr lang="zh-CN" altLang="en-US" b="1"/>
              </a:p>
            </p:txBody>
          </p:sp>
          <p:sp>
            <p:nvSpPr>
              <p:cNvPr id="27" name="Rectangle 10"/>
              <p:cNvSpPr>
                <a:spLocks noChangeArrowheads="1"/>
              </p:cNvSpPr>
              <p:nvPr/>
            </p:nvSpPr>
            <p:spPr bwMode="auto">
              <a:xfrm>
                <a:off x="4984" y="1527"/>
                <a:ext cx="914" cy="309"/>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报名单</a:t>
                </a:r>
                <a:endPar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9" name="Group 6"/>
            <p:cNvGrpSpPr/>
            <p:nvPr/>
          </p:nvGrpSpPr>
          <p:grpSpPr bwMode="auto">
            <a:xfrm>
              <a:off x="3872" y="11585"/>
              <a:ext cx="2505" cy="1599"/>
              <a:chOff x="4706" y="1662"/>
              <a:chExt cx="1555" cy="881"/>
            </a:xfrm>
          </p:grpSpPr>
          <p:sp>
            <p:nvSpPr>
              <p:cNvPr id="24" name="Arc 8"/>
              <p:cNvSpPr/>
              <p:nvPr/>
            </p:nvSpPr>
            <p:spPr bwMode="auto">
              <a:xfrm rot="4022007" flipV="1">
                <a:off x="5078" y="1290"/>
                <a:ext cx="811" cy="1555"/>
              </a:xfrm>
              <a:custGeom>
                <a:avLst/>
                <a:gdLst>
                  <a:gd name="G0" fmla="+- 0 0 0"/>
                  <a:gd name="G1" fmla="+- 21182 0 0"/>
                  <a:gd name="G2" fmla="+- 21600 0 0"/>
                  <a:gd name="T0" fmla="*/ 4230 w 21600"/>
                  <a:gd name="T1" fmla="*/ 0 h 21182"/>
                  <a:gd name="T2" fmla="*/ 21600 w 21600"/>
                  <a:gd name="T3" fmla="*/ 21182 h 21182"/>
                  <a:gd name="T4" fmla="*/ 0 w 21600"/>
                  <a:gd name="T5" fmla="*/ 21182 h 21182"/>
                </a:gdLst>
                <a:ahLst/>
                <a:cxnLst>
                  <a:cxn ang="0">
                    <a:pos x="T0" y="T1"/>
                  </a:cxn>
                  <a:cxn ang="0">
                    <a:pos x="T2" y="T3"/>
                  </a:cxn>
                  <a:cxn ang="0">
                    <a:pos x="T4" y="T5"/>
                  </a:cxn>
                </a:cxnLst>
                <a:rect l="0" t="0" r="r" b="b"/>
                <a:pathLst>
                  <a:path w="21600" h="21182" fill="none" extrusionOk="0">
                    <a:moveTo>
                      <a:pt x="4229" y="0"/>
                    </a:moveTo>
                    <a:cubicBezTo>
                      <a:pt x="14329" y="2017"/>
                      <a:pt x="21600" y="10883"/>
                      <a:pt x="21600" y="21182"/>
                    </a:cubicBezTo>
                  </a:path>
                  <a:path w="21600" h="21182" stroke="0" extrusionOk="0">
                    <a:moveTo>
                      <a:pt x="4229" y="0"/>
                    </a:moveTo>
                    <a:cubicBezTo>
                      <a:pt x="14329" y="2017"/>
                      <a:pt x="21600" y="10883"/>
                      <a:pt x="21600" y="21182"/>
                    </a:cubicBezTo>
                    <a:lnTo>
                      <a:pt x="0" y="21182"/>
                    </a:lnTo>
                    <a:close/>
                  </a:path>
                </a:pathLst>
              </a:custGeom>
              <a:noFill/>
              <a:ln w="9525">
                <a:solidFill>
                  <a:srgbClr val="000000"/>
                </a:solidFill>
                <a:round/>
                <a:headEnd type="triangle" w="sm" len="med"/>
                <a:tailEnd type="none" w="sm" len="med"/>
              </a:ln>
            </p:spPr>
            <p:txBody>
              <a:bodyPr vert="horz" wrap="square" lIns="91440" tIns="45720" rIns="91440" bIns="45720" numCol="1" anchor="t" anchorCtr="0" compatLnSpc="1"/>
              <a:lstStyle/>
              <a:p>
                <a:endParaRPr lang="zh-CN" altLang="en-US" b="1"/>
              </a:p>
            </p:txBody>
          </p:sp>
          <p:sp>
            <p:nvSpPr>
              <p:cNvPr id="25" name="Rectangle 7"/>
              <p:cNvSpPr>
                <a:spLocks noChangeArrowheads="1"/>
              </p:cNvSpPr>
              <p:nvPr/>
            </p:nvSpPr>
            <p:spPr bwMode="auto">
              <a:xfrm>
                <a:off x="4811" y="2078"/>
                <a:ext cx="1214" cy="465"/>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准考证</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20" name="Arc 5"/>
            <p:cNvSpPr/>
            <p:nvPr/>
          </p:nvSpPr>
          <p:spPr bwMode="auto">
            <a:xfrm rot="2689286" flipV="1">
              <a:off x="3772" y="11367"/>
              <a:ext cx="2412" cy="2615"/>
            </a:xfrm>
            <a:custGeom>
              <a:avLst/>
              <a:gdLst>
                <a:gd name="G0" fmla="+- 494 0 0"/>
                <a:gd name="G1" fmla="+- 21600 0 0"/>
                <a:gd name="G2" fmla="+- 21600 0 0"/>
                <a:gd name="T0" fmla="*/ 0 w 22086"/>
                <a:gd name="T1" fmla="*/ 6 h 21600"/>
                <a:gd name="T2" fmla="*/ 22086 w 22086"/>
                <a:gd name="T3" fmla="*/ 21004 h 21600"/>
                <a:gd name="T4" fmla="*/ 494 w 22086"/>
                <a:gd name="T5" fmla="*/ 21600 h 21600"/>
              </a:gdLst>
              <a:ahLst/>
              <a:cxnLst>
                <a:cxn ang="0">
                  <a:pos x="T0" y="T1"/>
                </a:cxn>
                <a:cxn ang="0">
                  <a:pos x="T2" y="T3"/>
                </a:cxn>
                <a:cxn ang="0">
                  <a:pos x="T4" y="T5"/>
                </a:cxn>
              </a:cxnLst>
              <a:rect l="0" t="0" r="r" b="b"/>
              <a:pathLst>
                <a:path w="22086" h="21600" fill="none" extrusionOk="0">
                  <a:moveTo>
                    <a:pt x="-1" y="5"/>
                  </a:moveTo>
                  <a:cubicBezTo>
                    <a:pt x="164" y="1"/>
                    <a:pt x="329" y="-1"/>
                    <a:pt x="494" y="0"/>
                  </a:cubicBezTo>
                  <a:cubicBezTo>
                    <a:pt x="12191" y="0"/>
                    <a:pt x="21763" y="9311"/>
                    <a:pt x="22085" y="21004"/>
                  </a:cubicBezTo>
                </a:path>
                <a:path w="22086" h="21600" stroke="0" extrusionOk="0">
                  <a:moveTo>
                    <a:pt x="-1" y="5"/>
                  </a:moveTo>
                  <a:cubicBezTo>
                    <a:pt x="164" y="1"/>
                    <a:pt x="329" y="-1"/>
                    <a:pt x="494" y="0"/>
                  </a:cubicBezTo>
                  <a:cubicBezTo>
                    <a:pt x="12191" y="0"/>
                    <a:pt x="21763" y="9311"/>
                    <a:pt x="22085" y="21004"/>
                  </a:cubicBezTo>
                  <a:lnTo>
                    <a:pt x="494" y="21600"/>
                  </a:lnTo>
                  <a:close/>
                </a:path>
              </a:pathLst>
            </a:custGeom>
            <a:noFill/>
            <a:ln w="9525">
              <a:solidFill>
                <a:srgbClr val="000000"/>
              </a:solidFill>
              <a:round/>
              <a:headEnd type="triangle" w="sm" len="med"/>
            </a:ln>
          </p:spPr>
          <p:txBody>
            <a:bodyPr vert="horz" wrap="square" lIns="91440" tIns="45720" rIns="91440" bIns="45720" numCol="1" anchor="t" anchorCtr="0" compatLnSpc="1"/>
            <a:lstStyle/>
            <a:p>
              <a:endParaRPr lang="zh-CN" altLang="en-US" b="1"/>
            </a:p>
          </p:txBody>
        </p:sp>
        <p:sp>
          <p:nvSpPr>
            <p:cNvPr id="21" name="Rectangle 4"/>
            <p:cNvSpPr>
              <a:spLocks noChangeArrowheads="1"/>
            </p:cNvSpPr>
            <p:nvPr/>
          </p:nvSpPr>
          <p:spPr bwMode="auto">
            <a:xfrm>
              <a:off x="3593" y="12957"/>
              <a:ext cx="2401" cy="845"/>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考生通知单</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Arc 3"/>
            <p:cNvSpPr/>
            <p:nvPr/>
          </p:nvSpPr>
          <p:spPr bwMode="auto">
            <a:xfrm rot="-2689286">
              <a:off x="8192" y="10463"/>
              <a:ext cx="2359" cy="26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23" name="Rectangle 2"/>
            <p:cNvSpPr>
              <a:spLocks noChangeArrowheads="1"/>
            </p:cNvSpPr>
            <p:nvPr/>
          </p:nvSpPr>
          <p:spPr bwMode="auto">
            <a:xfrm>
              <a:off x="8214" y="10435"/>
              <a:ext cx="2562" cy="843"/>
            </a:xfrm>
            <a:prstGeom prst="rect">
              <a:avLst/>
            </a:prstGeom>
            <a:noFill/>
            <a:ln w="9525">
              <a:noFill/>
              <a:miter lim="800000"/>
            </a:ln>
          </p:spPr>
          <p:txBody>
            <a:bodyPr vert="horz" wrap="square" lIns="66751" tIns="33376" rIns="66751" bIns="33376"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统计分析表</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rPr>
              <a:t>例：小型考务处理系统 绘制</a:t>
            </a:r>
            <a:r>
              <a:rPr lang="en-US" altLang="zh-CN" sz="3600" b="1" dirty="0" smtClean="0">
                <a:solidFill>
                  <a:srgbClr val="0033CC"/>
                </a:solidFill>
              </a:rPr>
              <a:t>DFD</a:t>
            </a:r>
            <a:endParaRPr lang="zh-CN" altLang="en-US" sz="3600" dirty="0"/>
          </a:p>
        </p:txBody>
      </p:sp>
      <p:sp>
        <p:nvSpPr>
          <p:cNvPr id="3" name="内容占位符 2"/>
          <p:cNvSpPr>
            <a:spLocks noGrp="1"/>
          </p:cNvSpPr>
          <p:nvPr>
            <p:ph sz="quarter" idx="1"/>
          </p:nvPr>
        </p:nvSpPr>
        <p:spPr>
          <a:xfrm>
            <a:off x="612648" y="1600200"/>
            <a:ext cx="8153400" cy="676672"/>
          </a:xfrm>
        </p:spPr>
        <p:txBody>
          <a:bodyPr/>
          <a:lstStyle/>
          <a:p>
            <a:r>
              <a:rPr lang="zh-CN" altLang="en-US" b="1" dirty="0" smtClean="0"/>
              <a:t>一层数据流图</a:t>
            </a:r>
            <a:endParaRPr lang="zh-CN" altLang="en-US" b="1"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Group 1"/>
          <p:cNvGrpSpPr>
            <a:grpSpLocks noChangeAspect="1"/>
          </p:cNvGrpSpPr>
          <p:nvPr/>
        </p:nvGrpSpPr>
        <p:grpSpPr bwMode="auto">
          <a:xfrm>
            <a:off x="1250632" y="2204864"/>
            <a:ext cx="6206688" cy="4280959"/>
            <a:chOff x="2362" y="2403"/>
            <a:chExt cx="10122" cy="5435"/>
          </a:xfrm>
        </p:grpSpPr>
        <p:sp>
          <p:nvSpPr>
            <p:cNvPr id="7" name="AutoShape 39"/>
            <p:cNvSpPr>
              <a:spLocks noChangeAspect="1" noChangeArrowheads="1" noTextEdit="1"/>
            </p:cNvSpPr>
            <p:nvPr/>
          </p:nvSpPr>
          <p:spPr bwMode="auto">
            <a:xfrm>
              <a:off x="2362" y="2403"/>
              <a:ext cx="10122" cy="5435"/>
            </a:xfrm>
            <a:prstGeom prst="rect">
              <a:avLst/>
            </a:prstGeom>
            <a:noFill/>
          </p:spPr>
          <p:txBody>
            <a:bodyPr vert="horz" wrap="square" lIns="91440" tIns="45720" rIns="91440" bIns="45720" numCol="1" anchor="t" anchorCtr="0" compatLnSpc="1"/>
            <a:lstStyle/>
            <a:p>
              <a:endParaRPr lang="zh-CN" altLang="en-US" b="1"/>
            </a:p>
          </p:txBody>
        </p:sp>
        <p:grpSp>
          <p:nvGrpSpPr>
            <p:cNvPr id="8" name="Group 36"/>
            <p:cNvGrpSpPr/>
            <p:nvPr/>
          </p:nvGrpSpPr>
          <p:grpSpPr bwMode="auto">
            <a:xfrm>
              <a:off x="6507" y="6460"/>
              <a:ext cx="1644" cy="790"/>
              <a:chOff x="4596" y="3735"/>
              <a:chExt cx="1306" cy="360"/>
            </a:xfrm>
          </p:grpSpPr>
          <p:sp>
            <p:nvSpPr>
              <p:cNvPr id="37" name="Line 38"/>
              <p:cNvSpPr>
                <a:spLocks noChangeShapeType="1"/>
              </p:cNvSpPr>
              <p:nvPr/>
            </p:nvSpPr>
            <p:spPr bwMode="auto">
              <a:xfrm>
                <a:off x="4596" y="3735"/>
                <a:ext cx="129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b="1"/>
              </a:p>
            </p:txBody>
          </p:sp>
          <p:sp>
            <p:nvSpPr>
              <p:cNvPr id="38" name="Line 37"/>
              <p:cNvSpPr>
                <a:spLocks noChangeShapeType="1"/>
              </p:cNvSpPr>
              <p:nvPr/>
            </p:nvSpPr>
            <p:spPr bwMode="auto">
              <a:xfrm>
                <a:off x="4612" y="4095"/>
                <a:ext cx="1290" cy="0"/>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b="1"/>
              </a:p>
            </p:txBody>
          </p:sp>
        </p:grpSp>
        <p:sp>
          <p:nvSpPr>
            <p:cNvPr id="9" name="Rectangle 35"/>
            <p:cNvSpPr>
              <a:spLocks noChangeArrowheads="1"/>
            </p:cNvSpPr>
            <p:nvPr/>
          </p:nvSpPr>
          <p:spPr bwMode="auto">
            <a:xfrm>
              <a:off x="6486" y="6536"/>
              <a:ext cx="1665" cy="988"/>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考生名册</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Arc 34"/>
            <p:cNvSpPr/>
            <p:nvPr/>
          </p:nvSpPr>
          <p:spPr bwMode="auto">
            <a:xfrm rot="10800000" flipH="1" flipV="1">
              <a:off x="6134" y="5010"/>
              <a:ext cx="857" cy="1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tailEnd type="triangle" w="sm" len="med"/>
            </a:ln>
          </p:spPr>
          <p:txBody>
            <a:bodyPr vert="horz" wrap="square" lIns="91440" tIns="45720" rIns="91440" bIns="45720" numCol="1" anchor="t" anchorCtr="0" compatLnSpc="1"/>
            <a:lstStyle/>
            <a:p>
              <a:endParaRPr lang="zh-CN" altLang="en-US" b="1"/>
            </a:p>
          </p:txBody>
        </p:sp>
        <p:sp>
          <p:nvSpPr>
            <p:cNvPr id="11" name="Arc 33"/>
            <p:cNvSpPr/>
            <p:nvPr/>
          </p:nvSpPr>
          <p:spPr bwMode="auto">
            <a:xfrm rot="10800000" flipV="1">
              <a:off x="7752" y="5016"/>
              <a:ext cx="855" cy="1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sm" len="med"/>
            </a:ln>
          </p:spPr>
          <p:txBody>
            <a:bodyPr vert="horz" wrap="square" lIns="91440" tIns="45720" rIns="91440" bIns="45720" numCol="1" anchor="t" anchorCtr="0" compatLnSpc="1"/>
            <a:lstStyle/>
            <a:p>
              <a:endParaRPr lang="zh-CN" altLang="en-US" b="1"/>
            </a:p>
          </p:txBody>
        </p:sp>
        <p:grpSp>
          <p:nvGrpSpPr>
            <p:cNvPr id="12" name="Group 30"/>
            <p:cNvGrpSpPr/>
            <p:nvPr/>
          </p:nvGrpSpPr>
          <p:grpSpPr bwMode="auto">
            <a:xfrm>
              <a:off x="4762" y="3446"/>
              <a:ext cx="1696" cy="1868"/>
              <a:chOff x="4154" y="12570"/>
              <a:chExt cx="974" cy="850"/>
            </a:xfrm>
          </p:grpSpPr>
          <p:sp>
            <p:nvSpPr>
              <p:cNvPr id="35" name="Oval 32"/>
              <p:cNvSpPr>
                <a:spLocks noChangeArrowheads="1"/>
              </p:cNvSpPr>
              <p:nvPr/>
            </p:nvSpPr>
            <p:spPr bwMode="auto">
              <a:xfrm>
                <a:off x="4214" y="12570"/>
                <a:ext cx="850" cy="850"/>
              </a:xfrm>
              <a:prstGeom prst="ellipse">
                <a:avLst/>
              </a:prstGeom>
              <a:noFill/>
              <a:ln w="9525">
                <a:solidFill>
                  <a:srgbClr val="000000"/>
                </a:solidFill>
                <a:round/>
              </a:ln>
            </p:spPr>
            <p:txBody>
              <a:bodyPr vert="horz" wrap="square" lIns="91440" tIns="45720" rIns="91440" bIns="45720" numCol="1" anchor="t" anchorCtr="0" compatLnSpc="1"/>
              <a:lstStyle/>
              <a:p>
                <a:endParaRPr lang="zh-CN" altLang="en-US" b="1"/>
              </a:p>
            </p:txBody>
          </p:sp>
          <p:sp>
            <p:nvSpPr>
              <p:cNvPr id="36" name="Rectangle 31"/>
              <p:cNvSpPr>
                <a:spLocks noChangeArrowheads="1"/>
              </p:cNvSpPr>
              <p:nvPr/>
            </p:nvSpPr>
            <p:spPr bwMode="auto">
              <a:xfrm>
                <a:off x="4154" y="12630"/>
                <a:ext cx="974" cy="780"/>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1</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报名</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3" name="Group 27"/>
            <p:cNvGrpSpPr/>
            <p:nvPr/>
          </p:nvGrpSpPr>
          <p:grpSpPr bwMode="auto">
            <a:xfrm>
              <a:off x="2592" y="3553"/>
              <a:ext cx="2274" cy="1023"/>
              <a:chOff x="3292" y="10215"/>
              <a:chExt cx="1308" cy="465"/>
            </a:xfrm>
          </p:grpSpPr>
          <p:sp>
            <p:nvSpPr>
              <p:cNvPr id="33" name="Line 29"/>
              <p:cNvSpPr>
                <a:spLocks noChangeShapeType="1"/>
              </p:cNvSpPr>
              <p:nvPr/>
            </p:nvSpPr>
            <p:spPr bwMode="auto">
              <a:xfrm flipV="1">
                <a:off x="3292" y="10575"/>
                <a:ext cx="1308" cy="0"/>
              </a:xfrm>
              <a:prstGeom prst="line">
                <a:avLst/>
              </a:pr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34" name="Rectangle 28"/>
              <p:cNvSpPr>
                <a:spLocks noChangeArrowheads="1"/>
              </p:cNvSpPr>
              <p:nvPr/>
            </p:nvSpPr>
            <p:spPr bwMode="auto">
              <a:xfrm>
                <a:off x="3444" y="10215"/>
                <a:ext cx="944" cy="465"/>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报名单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4" name="Group 24"/>
            <p:cNvGrpSpPr/>
            <p:nvPr/>
          </p:nvGrpSpPr>
          <p:grpSpPr bwMode="auto">
            <a:xfrm>
              <a:off x="5281" y="5325"/>
              <a:ext cx="1049" cy="2308"/>
              <a:chOff x="2454" y="2850"/>
              <a:chExt cx="602" cy="1050"/>
            </a:xfrm>
          </p:grpSpPr>
          <p:sp>
            <p:nvSpPr>
              <p:cNvPr id="31" name="Line 26"/>
              <p:cNvSpPr>
                <a:spLocks noChangeShapeType="1"/>
              </p:cNvSpPr>
              <p:nvPr/>
            </p:nvSpPr>
            <p:spPr bwMode="auto">
              <a:xfrm flipH="1">
                <a:off x="2636" y="2850"/>
                <a:ext cx="2" cy="1050"/>
              </a:xfrm>
              <a:prstGeom prst="line">
                <a:avLst/>
              </a:pr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32" name="Rectangle 25"/>
              <p:cNvSpPr>
                <a:spLocks noChangeArrowheads="1"/>
              </p:cNvSpPr>
              <p:nvPr/>
            </p:nvSpPr>
            <p:spPr bwMode="auto">
              <a:xfrm>
                <a:off x="2454" y="2850"/>
                <a:ext cx="602" cy="1008"/>
              </a:xfrm>
              <a:prstGeom prst="rect">
                <a:avLst/>
              </a:prstGeom>
              <a:noFill/>
              <a:ln w="9525">
                <a:noFill/>
                <a:miter lim="800000"/>
              </a:ln>
            </p:spPr>
            <p:txBody>
              <a:bodyPr vert="eaVert" wrap="square" lIns="64922" tIns="32461" rIns="64922" bIns="32461"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考生名单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15" name="Rectangle 23"/>
            <p:cNvSpPr>
              <a:spLocks noChangeArrowheads="1"/>
            </p:cNvSpPr>
            <p:nvPr/>
          </p:nvSpPr>
          <p:spPr bwMode="auto">
            <a:xfrm>
              <a:off x="2362" y="2403"/>
              <a:ext cx="2817" cy="1022"/>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不合格报名单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Arc 22"/>
            <p:cNvSpPr/>
            <p:nvPr/>
          </p:nvSpPr>
          <p:spPr bwMode="auto">
            <a:xfrm rot="15911102" flipV="1">
              <a:off x="3151" y="2236"/>
              <a:ext cx="1246" cy="2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grpSp>
          <p:nvGrpSpPr>
            <p:cNvPr id="17" name="Group 19"/>
            <p:cNvGrpSpPr/>
            <p:nvPr/>
          </p:nvGrpSpPr>
          <p:grpSpPr bwMode="auto">
            <a:xfrm>
              <a:off x="2549" y="4666"/>
              <a:ext cx="2344" cy="1247"/>
              <a:chOff x="3268" y="10725"/>
              <a:chExt cx="1347" cy="567"/>
            </a:xfrm>
          </p:grpSpPr>
          <p:sp>
            <p:nvSpPr>
              <p:cNvPr id="29" name="Arc 21"/>
              <p:cNvSpPr/>
              <p:nvPr/>
            </p:nvSpPr>
            <p:spPr bwMode="auto">
              <a:xfrm rot="5912274">
                <a:off x="3658" y="10335"/>
                <a:ext cx="567" cy="134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30" name="Rectangle 20"/>
              <p:cNvSpPr>
                <a:spLocks noChangeArrowheads="1"/>
              </p:cNvSpPr>
              <p:nvPr/>
            </p:nvSpPr>
            <p:spPr bwMode="auto">
              <a:xfrm>
                <a:off x="3384" y="10815"/>
                <a:ext cx="944" cy="465"/>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准考证</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8" name="Group 16"/>
            <p:cNvGrpSpPr/>
            <p:nvPr/>
          </p:nvGrpSpPr>
          <p:grpSpPr bwMode="auto">
            <a:xfrm>
              <a:off x="8180" y="3413"/>
              <a:ext cx="1695" cy="1869"/>
              <a:chOff x="4154" y="12570"/>
              <a:chExt cx="974" cy="850"/>
            </a:xfrm>
          </p:grpSpPr>
          <p:sp>
            <p:nvSpPr>
              <p:cNvPr id="27" name="Oval 18"/>
              <p:cNvSpPr>
                <a:spLocks noChangeArrowheads="1"/>
              </p:cNvSpPr>
              <p:nvPr/>
            </p:nvSpPr>
            <p:spPr bwMode="auto">
              <a:xfrm>
                <a:off x="4214" y="12570"/>
                <a:ext cx="850" cy="850"/>
              </a:xfrm>
              <a:prstGeom prst="ellipse">
                <a:avLst/>
              </a:prstGeom>
              <a:noFill/>
              <a:ln w="9525">
                <a:solidFill>
                  <a:srgbClr val="000000"/>
                </a:solidFill>
                <a:round/>
              </a:ln>
            </p:spPr>
            <p:txBody>
              <a:bodyPr vert="horz" wrap="square" lIns="91440" tIns="45720" rIns="91440" bIns="45720" numCol="1" anchor="t" anchorCtr="0" compatLnSpc="1"/>
              <a:lstStyle/>
              <a:p>
                <a:endParaRPr lang="zh-CN" altLang="en-US" b="1"/>
              </a:p>
            </p:txBody>
          </p:sp>
          <p:sp>
            <p:nvSpPr>
              <p:cNvPr id="28" name="Rectangle 17"/>
              <p:cNvSpPr>
                <a:spLocks noChangeArrowheads="1"/>
              </p:cNvSpPr>
              <p:nvPr/>
            </p:nvSpPr>
            <p:spPr bwMode="auto">
              <a:xfrm>
                <a:off x="4154" y="12630"/>
                <a:ext cx="974" cy="780"/>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2</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统计</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成绩</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nvGrpSpPr>
            <p:cNvPr id="19" name="Group 13"/>
            <p:cNvGrpSpPr/>
            <p:nvPr/>
          </p:nvGrpSpPr>
          <p:grpSpPr bwMode="auto">
            <a:xfrm>
              <a:off x="9745" y="3579"/>
              <a:ext cx="2222" cy="1022"/>
              <a:chOff x="7918" y="3720"/>
              <a:chExt cx="1276" cy="465"/>
            </a:xfrm>
          </p:grpSpPr>
          <p:sp>
            <p:nvSpPr>
              <p:cNvPr id="25" name="Line 15"/>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26" name="Rectangle 14"/>
              <p:cNvSpPr>
                <a:spLocks noChangeArrowheads="1"/>
              </p:cNvSpPr>
              <p:nvPr/>
            </p:nvSpPr>
            <p:spPr bwMode="auto">
              <a:xfrm>
                <a:off x="7934" y="3720"/>
                <a:ext cx="1214" cy="465"/>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统计分析表</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20" name="Line 12"/>
            <p:cNvSpPr>
              <a:spLocks noChangeShapeType="1"/>
            </p:cNvSpPr>
            <p:nvPr/>
          </p:nvSpPr>
          <p:spPr bwMode="auto">
            <a:xfrm>
              <a:off x="9731" y="4776"/>
              <a:ext cx="2627" cy="0"/>
            </a:xfrm>
            <a:prstGeom prst="line">
              <a:avLst/>
            </a:prstGeom>
            <a:noFill/>
            <a:ln w="9525">
              <a:solidFill>
                <a:srgbClr val="000000"/>
              </a:solidFill>
              <a:round/>
              <a:headEnd type="triangle" w="sm" len="med"/>
            </a:ln>
          </p:spPr>
          <p:txBody>
            <a:bodyPr vert="horz" wrap="square" lIns="91440" tIns="45720" rIns="91440" bIns="45720" numCol="1" anchor="t" anchorCtr="0" compatLnSpc="1"/>
            <a:lstStyle/>
            <a:p>
              <a:endParaRPr lang="zh-CN" altLang="en-US" b="1"/>
            </a:p>
          </p:txBody>
        </p:sp>
        <p:sp>
          <p:nvSpPr>
            <p:cNvPr id="21" name="Rectangle 9"/>
            <p:cNvSpPr>
              <a:spLocks noChangeArrowheads="1"/>
            </p:cNvSpPr>
            <p:nvPr/>
          </p:nvSpPr>
          <p:spPr bwMode="auto">
            <a:xfrm>
              <a:off x="10219" y="2403"/>
              <a:ext cx="2113" cy="1023"/>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考生通知单</a:t>
              </a:r>
              <a:endParaRPr kumimoji="0" lang="zh-CN"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2" name="Arc 8"/>
            <p:cNvSpPr/>
            <p:nvPr/>
          </p:nvSpPr>
          <p:spPr bwMode="auto">
            <a:xfrm rot="5688898" flipH="1" flipV="1">
              <a:off x="10248" y="2233"/>
              <a:ext cx="1248" cy="23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vert="horz" wrap="square" lIns="91440" tIns="45720" rIns="91440" bIns="45720" numCol="1" anchor="t" anchorCtr="0" compatLnSpc="1"/>
            <a:lstStyle/>
            <a:p>
              <a:endParaRPr lang="zh-CN" altLang="en-US" b="1"/>
            </a:p>
          </p:txBody>
        </p:sp>
        <p:sp>
          <p:nvSpPr>
            <p:cNvPr id="23" name="Rectangle 6"/>
            <p:cNvSpPr>
              <a:spLocks noChangeArrowheads="1"/>
            </p:cNvSpPr>
            <p:nvPr/>
          </p:nvSpPr>
          <p:spPr bwMode="auto">
            <a:xfrm>
              <a:off x="9475" y="6123"/>
              <a:ext cx="2531" cy="599"/>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错误成绩清单</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Rectangle 3"/>
            <p:cNvSpPr>
              <a:spLocks noChangeArrowheads="1"/>
            </p:cNvSpPr>
            <p:nvPr/>
          </p:nvSpPr>
          <p:spPr bwMode="auto">
            <a:xfrm>
              <a:off x="8728" y="5823"/>
              <a:ext cx="320" cy="857"/>
            </a:xfrm>
            <a:prstGeom prst="rect">
              <a:avLst/>
            </a:prstGeom>
            <a:noFill/>
            <a:ln w="9525">
              <a:noFill/>
              <a:miter lim="800000"/>
            </a:ln>
          </p:spPr>
          <p:txBody>
            <a:bodyPr vert="horz" wrap="square" lIns="64922" tIns="32461" rIns="64922" bIns="32461"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黑体" panose="02010609060101010101" pitchFamily="49" charset="-122"/>
                </a:rPr>
                <a:t>成绩清单</a:t>
              </a:r>
              <a:endParaRPr kumimoji="0" 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cxnSp>
        <p:nvCxnSpPr>
          <p:cNvPr id="39" name="直接箭头连接符 38"/>
          <p:cNvCxnSpPr/>
          <p:nvPr/>
        </p:nvCxnSpPr>
        <p:spPr>
          <a:xfrm>
            <a:off x="5594350" y="4412615"/>
            <a:ext cx="57785" cy="18249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8" idx="2"/>
          </p:cNvCxnSpPr>
          <p:nvPr/>
        </p:nvCxnSpPr>
        <p:spPr>
          <a:xfrm flipH="1" flipV="1">
            <a:off x="5337810" y="4455160"/>
            <a:ext cx="24130" cy="16065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rPr>
              <a:t>例：小型考务处理系统 绘制</a:t>
            </a:r>
            <a:r>
              <a:rPr lang="en-US" altLang="zh-CN" sz="3600" b="1" dirty="0" smtClean="0">
                <a:solidFill>
                  <a:srgbClr val="0033CC"/>
                </a:solidFill>
              </a:rPr>
              <a:t>DFD</a:t>
            </a:r>
            <a:endParaRPr lang="zh-CN" altLang="en-US" sz="3600" dirty="0"/>
          </a:p>
        </p:txBody>
      </p:sp>
      <p:sp>
        <p:nvSpPr>
          <p:cNvPr id="3" name="内容占位符 2"/>
          <p:cNvSpPr>
            <a:spLocks noGrp="1"/>
          </p:cNvSpPr>
          <p:nvPr>
            <p:ph sz="quarter" idx="1"/>
          </p:nvPr>
        </p:nvSpPr>
        <p:spPr>
          <a:xfrm>
            <a:off x="612648" y="1600200"/>
            <a:ext cx="8153400" cy="820688"/>
          </a:xfrm>
        </p:spPr>
        <p:txBody>
          <a:bodyPr/>
          <a:lstStyle/>
          <a:p>
            <a:r>
              <a:rPr lang="zh-CN" altLang="en-US" b="1" dirty="0" smtClean="0"/>
              <a:t>二层数据流图</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组合 41"/>
          <p:cNvGrpSpPr/>
          <p:nvPr/>
        </p:nvGrpSpPr>
        <p:grpSpPr>
          <a:xfrm>
            <a:off x="508202" y="2226266"/>
            <a:ext cx="7992888" cy="4155061"/>
            <a:chOff x="934268" y="2564904"/>
            <a:chExt cx="6934200" cy="3067050"/>
          </a:xfrm>
        </p:grpSpPr>
        <p:grpSp>
          <p:nvGrpSpPr>
            <p:cNvPr id="7" name="Group 8"/>
            <p:cNvGrpSpPr/>
            <p:nvPr/>
          </p:nvGrpSpPr>
          <p:grpSpPr bwMode="auto">
            <a:xfrm>
              <a:off x="5079231" y="4682629"/>
              <a:ext cx="2789237" cy="944563"/>
              <a:chOff x="5516" y="6465"/>
              <a:chExt cx="2206" cy="850"/>
            </a:xfrm>
          </p:grpSpPr>
          <p:grpSp>
            <p:nvGrpSpPr>
              <p:cNvPr id="37" name="Group 9"/>
              <p:cNvGrpSpPr/>
              <p:nvPr/>
            </p:nvGrpSpPr>
            <p:grpSpPr bwMode="auto">
              <a:xfrm>
                <a:off x="5516" y="6465"/>
                <a:ext cx="974" cy="850"/>
                <a:chOff x="4154" y="12570"/>
                <a:chExt cx="974" cy="850"/>
              </a:xfrm>
            </p:grpSpPr>
            <p:sp>
              <p:nvSpPr>
                <p:cNvPr id="41" name="Oval 10"/>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a:p>
              </p:txBody>
            </p:sp>
            <p:sp>
              <p:nvSpPr>
                <p:cNvPr id="42" name="Rectangle 11"/>
                <p:cNvSpPr>
                  <a:spLocks noChangeArrowheads="1"/>
                </p:cNvSpPr>
                <p:nvPr/>
              </p:nvSpPr>
              <p:spPr bwMode="auto">
                <a:xfrm>
                  <a:off x="4154" y="12630"/>
                  <a:ext cx="974" cy="780"/>
                </a:xfrm>
                <a:prstGeom prst="rect">
                  <a:avLst/>
                </a:prstGeom>
                <a:noFill/>
                <a:ln w="9525">
                  <a:noFill/>
                  <a:miter lim="800000"/>
                </a:ln>
              </p:spPr>
              <p:txBody>
                <a:bodyPr/>
                <a:lstStyle/>
                <a:p>
                  <a:pPr algn="ctr"/>
                  <a:r>
                    <a:rPr lang="en-US" altLang="zh-CN" b="0" dirty="0">
                      <a:latin typeface="黑体" panose="02010609060101010101" pitchFamily="49" charset="-122"/>
                      <a:ea typeface="黑体" panose="02010609060101010101" pitchFamily="49" charset="-122"/>
                    </a:rPr>
                    <a:t>1.3</a:t>
                  </a:r>
                  <a:endParaRPr lang="en-US" altLang="zh-CN" b="0" dirty="0">
                    <a:latin typeface="黑体" panose="02010609060101010101" pitchFamily="49" charset="-122"/>
                    <a:ea typeface="黑体" panose="02010609060101010101" pitchFamily="49" charset="-122"/>
                  </a:endParaRPr>
                </a:p>
                <a:p>
                  <a:pPr algn="ctr"/>
                  <a:r>
                    <a:rPr lang="zh-CN" altLang="en-US" b="0" dirty="0">
                      <a:latin typeface="黑体" panose="02010609060101010101" pitchFamily="49" charset="-122"/>
                      <a:ea typeface="黑体" panose="02010609060101010101" pitchFamily="49" charset="-122"/>
                    </a:rPr>
                    <a:t>登记</a:t>
                  </a:r>
                  <a:endParaRPr lang="zh-CN" altLang="en-US" b="0" dirty="0">
                    <a:latin typeface="黑体" panose="02010609060101010101" pitchFamily="49" charset="-122"/>
                    <a:ea typeface="黑体" panose="02010609060101010101" pitchFamily="49" charset="-122"/>
                  </a:endParaRPr>
                </a:p>
                <a:p>
                  <a:pPr algn="ctr"/>
                  <a:r>
                    <a:rPr lang="zh-CN" altLang="en-US" b="0" dirty="0">
                      <a:latin typeface="黑体" panose="02010609060101010101" pitchFamily="49" charset="-122"/>
                      <a:ea typeface="黑体" panose="02010609060101010101" pitchFamily="49" charset="-122"/>
                    </a:rPr>
                    <a:t>考生</a:t>
                  </a:r>
                  <a:endParaRPr lang="zh-CN" altLang="en-US" dirty="0">
                    <a:latin typeface="黑体" panose="02010609060101010101" pitchFamily="49" charset="-122"/>
                    <a:ea typeface="黑体" panose="02010609060101010101" pitchFamily="49" charset="-122"/>
                  </a:endParaRPr>
                </a:p>
              </p:txBody>
            </p:sp>
          </p:grpSp>
          <p:grpSp>
            <p:nvGrpSpPr>
              <p:cNvPr id="38" name="Group 12"/>
              <p:cNvGrpSpPr/>
              <p:nvPr/>
            </p:nvGrpSpPr>
            <p:grpSpPr bwMode="auto">
              <a:xfrm>
                <a:off x="6446" y="6540"/>
                <a:ext cx="1276" cy="465"/>
                <a:chOff x="7918" y="3720"/>
                <a:chExt cx="1276" cy="465"/>
              </a:xfrm>
            </p:grpSpPr>
            <p:sp>
              <p:nvSpPr>
                <p:cNvPr id="39" name="Line 13"/>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a:lstStyle/>
                <a:p>
                  <a:endParaRPr lang="zh-CN" altLang="en-US"/>
                </a:p>
              </p:txBody>
            </p:sp>
            <p:sp>
              <p:nvSpPr>
                <p:cNvPr id="40" name="Rectangle 14"/>
                <p:cNvSpPr>
                  <a:spLocks noChangeArrowheads="1"/>
                </p:cNvSpPr>
                <p:nvPr/>
              </p:nvSpPr>
              <p:spPr bwMode="auto">
                <a:xfrm>
                  <a:off x="7934" y="3720"/>
                  <a:ext cx="1214" cy="465"/>
                </a:xfrm>
                <a:prstGeom prst="rect">
                  <a:avLst/>
                </a:prstGeom>
                <a:noFill/>
                <a:ln w="9525">
                  <a:noFill/>
                  <a:miter lim="800000"/>
                </a:ln>
              </p:spPr>
              <p:txBody>
                <a:bodyPr/>
                <a:lstStyle/>
                <a:p>
                  <a:pPr algn="ctr"/>
                  <a:r>
                    <a:rPr lang="zh-CN" altLang="en-US" b="0" dirty="0">
                      <a:latin typeface="黑体" panose="02010609060101010101" pitchFamily="49" charset="-122"/>
                      <a:ea typeface="黑体" panose="02010609060101010101" pitchFamily="49" charset="-122"/>
                    </a:rPr>
                    <a:t>考生名单</a:t>
                  </a:r>
                  <a:endParaRPr lang="zh-CN" altLang="en-US" dirty="0">
                    <a:latin typeface="黑体" panose="02010609060101010101" pitchFamily="49" charset="-122"/>
                    <a:ea typeface="黑体" panose="02010609060101010101" pitchFamily="49" charset="-122"/>
                  </a:endParaRPr>
                </a:p>
              </p:txBody>
            </p:sp>
          </p:grpSp>
        </p:grpSp>
        <p:grpSp>
          <p:nvGrpSpPr>
            <p:cNvPr id="8" name="Group 15"/>
            <p:cNvGrpSpPr/>
            <p:nvPr/>
          </p:nvGrpSpPr>
          <p:grpSpPr bwMode="auto">
            <a:xfrm>
              <a:off x="5076056" y="2564904"/>
              <a:ext cx="2789237" cy="944563"/>
              <a:chOff x="5680" y="9405"/>
              <a:chExt cx="2206" cy="850"/>
            </a:xfrm>
          </p:grpSpPr>
          <p:grpSp>
            <p:nvGrpSpPr>
              <p:cNvPr id="31" name="Group 16"/>
              <p:cNvGrpSpPr/>
              <p:nvPr/>
            </p:nvGrpSpPr>
            <p:grpSpPr bwMode="auto">
              <a:xfrm>
                <a:off x="5680" y="9405"/>
                <a:ext cx="974" cy="850"/>
                <a:chOff x="4154" y="12570"/>
                <a:chExt cx="974" cy="850"/>
              </a:xfrm>
            </p:grpSpPr>
            <p:sp>
              <p:nvSpPr>
                <p:cNvPr id="35" name="Oval 17"/>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a:p>
              </p:txBody>
            </p:sp>
            <p:sp>
              <p:nvSpPr>
                <p:cNvPr id="36" name="Rectangle 18"/>
                <p:cNvSpPr>
                  <a:spLocks noChangeArrowheads="1"/>
                </p:cNvSpPr>
                <p:nvPr/>
              </p:nvSpPr>
              <p:spPr bwMode="auto">
                <a:xfrm>
                  <a:off x="4154" y="12630"/>
                  <a:ext cx="974" cy="780"/>
                </a:xfrm>
                <a:prstGeom prst="rect">
                  <a:avLst/>
                </a:prstGeom>
                <a:noFill/>
                <a:ln w="9525">
                  <a:noFill/>
                  <a:miter lim="800000"/>
                </a:ln>
              </p:spPr>
              <p:txBody>
                <a:bodyPr/>
                <a:lstStyle/>
                <a:p>
                  <a:pPr algn="ctr"/>
                  <a:r>
                    <a:rPr lang="en-US" altLang="zh-CN" b="0" dirty="0">
                      <a:latin typeface="黑体" panose="02010609060101010101" pitchFamily="49" charset="-122"/>
                      <a:ea typeface="黑体" panose="02010609060101010101" pitchFamily="49" charset="-122"/>
                    </a:rPr>
                    <a:t>1.2</a:t>
                  </a:r>
                  <a:endParaRPr lang="en-US" altLang="zh-CN" b="0" dirty="0">
                    <a:latin typeface="黑体" panose="02010609060101010101" pitchFamily="49" charset="-122"/>
                    <a:ea typeface="黑体" panose="02010609060101010101" pitchFamily="49" charset="-122"/>
                  </a:endParaRPr>
                </a:p>
                <a:p>
                  <a:pPr algn="ctr"/>
                  <a:r>
                    <a:rPr lang="zh-CN" altLang="en-US" b="0" dirty="0">
                      <a:latin typeface="黑体" panose="02010609060101010101" pitchFamily="49" charset="-122"/>
                      <a:ea typeface="黑体" panose="02010609060101010101" pitchFamily="49" charset="-122"/>
                    </a:rPr>
                    <a:t>编准考证号</a:t>
                  </a:r>
                  <a:endParaRPr lang="zh-CN" altLang="en-US" dirty="0">
                    <a:latin typeface="黑体" panose="02010609060101010101" pitchFamily="49" charset="-122"/>
                    <a:ea typeface="黑体" panose="02010609060101010101" pitchFamily="49" charset="-122"/>
                  </a:endParaRPr>
                </a:p>
              </p:txBody>
            </p:sp>
          </p:grpSp>
          <p:grpSp>
            <p:nvGrpSpPr>
              <p:cNvPr id="32" name="Group 19"/>
              <p:cNvGrpSpPr/>
              <p:nvPr/>
            </p:nvGrpSpPr>
            <p:grpSpPr bwMode="auto">
              <a:xfrm>
                <a:off x="6610" y="9480"/>
                <a:ext cx="1276" cy="465"/>
                <a:chOff x="7918" y="3720"/>
                <a:chExt cx="1276" cy="465"/>
              </a:xfrm>
            </p:grpSpPr>
            <p:sp>
              <p:nvSpPr>
                <p:cNvPr id="33" name="Line 20"/>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a:lstStyle/>
                <a:p>
                  <a:endParaRPr lang="zh-CN" altLang="en-US"/>
                </a:p>
              </p:txBody>
            </p:sp>
            <p:sp>
              <p:nvSpPr>
                <p:cNvPr id="34" name="Rectangle 21"/>
                <p:cNvSpPr>
                  <a:spLocks noChangeArrowheads="1"/>
                </p:cNvSpPr>
                <p:nvPr/>
              </p:nvSpPr>
              <p:spPr bwMode="auto">
                <a:xfrm>
                  <a:off x="7934" y="3720"/>
                  <a:ext cx="1214" cy="465"/>
                </a:xfrm>
                <a:prstGeom prst="rect">
                  <a:avLst/>
                </a:prstGeom>
                <a:noFill/>
                <a:ln w="9525">
                  <a:noFill/>
                  <a:miter lim="800000"/>
                </a:ln>
              </p:spPr>
              <p:txBody>
                <a:bodyPr/>
                <a:lstStyle/>
                <a:p>
                  <a:pPr algn="ctr"/>
                  <a:r>
                    <a:rPr lang="zh-CN" altLang="en-US" b="0">
                      <a:latin typeface="黑体" panose="02010609060101010101" pitchFamily="49" charset="-122"/>
                      <a:ea typeface="黑体" panose="02010609060101010101" pitchFamily="49" charset="-122"/>
                    </a:rPr>
                    <a:t>准考证</a:t>
                  </a:r>
                  <a:endParaRPr lang="zh-CN" altLang="en-US">
                    <a:latin typeface="黑体" panose="02010609060101010101" pitchFamily="49" charset="-122"/>
                    <a:ea typeface="黑体" panose="02010609060101010101" pitchFamily="49" charset="-122"/>
                  </a:endParaRPr>
                </a:p>
              </p:txBody>
            </p:sp>
          </p:grpSp>
        </p:grpSp>
        <p:sp>
          <p:nvSpPr>
            <p:cNvPr id="9" name="Line 23"/>
            <p:cNvSpPr>
              <a:spLocks noChangeShapeType="1"/>
            </p:cNvSpPr>
            <p:nvPr/>
          </p:nvSpPr>
          <p:spPr bwMode="auto">
            <a:xfrm flipH="1">
              <a:off x="5731693" y="3498354"/>
              <a:ext cx="3175" cy="1166813"/>
            </a:xfrm>
            <a:prstGeom prst="line">
              <a:avLst/>
            </a:prstGeom>
            <a:noFill/>
            <a:ln w="9525">
              <a:solidFill>
                <a:srgbClr val="000000"/>
              </a:solidFill>
              <a:round/>
              <a:headEnd type="none" w="sm" len="med"/>
              <a:tailEnd type="triangle" w="sm" len="med"/>
            </a:ln>
          </p:spPr>
          <p:txBody>
            <a:bodyPr/>
            <a:lstStyle/>
            <a:p>
              <a:endParaRPr lang="zh-CN" altLang="en-US"/>
            </a:p>
          </p:txBody>
        </p:sp>
        <p:sp>
          <p:nvSpPr>
            <p:cNvPr id="10" name="Rectangle 24"/>
            <p:cNvSpPr>
              <a:spLocks noChangeArrowheads="1"/>
            </p:cNvSpPr>
            <p:nvPr/>
          </p:nvSpPr>
          <p:spPr bwMode="auto">
            <a:xfrm>
              <a:off x="5455468" y="3345954"/>
              <a:ext cx="762000" cy="1447800"/>
            </a:xfrm>
            <a:prstGeom prst="rect">
              <a:avLst/>
            </a:prstGeom>
            <a:noFill/>
            <a:ln w="9525">
              <a:noFill/>
              <a:miter lim="800000"/>
            </a:ln>
          </p:spPr>
          <p:txBody>
            <a:bodyPr vert="eaVert"/>
            <a:lstStyle/>
            <a:p>
              <a:pPr algn="just"/>
              <a:r>
                <a:rPr lang="en-US" altLang="zh-CN"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正式报名单</a:t>
              </a:r>
              <a:endParaRPr lang="zh-CN" altLang="en-US" dirty="0">
                <a:latin typeface="黑体" panose="02010609060101010101" pitchFamily="49" charset="-122"/>
                <a:ea typeface="黑体" panose="02010609060101010101" pitchFamily="49" charset="-122"/>
              </a:endParaRPr>
            </a:p>
          </p:txBody>
        </p:sp>
        <p:grpSp>
          <p:nvGrpSpPr>
            <p:cNvPr id="11" name="Group 26"/>
            <p:cNvGrpSpPr/>
            <p:nvPr/>
          </p:nvGrpSpPr>
          <p:grpSpPr bwMode="auto">
            <a:xfrm>
              <a:off x="1075556" y="2582367"/>
              <a:ext cx="4079875" cy="944562"/>
              <a:chOff x="2530" y="9420"/>
              <a:chExt cx="3226" cy="850"/>
            </a:xfrm>
          </p:grpSpPr>
          <p:grpSp>
            <p:nvGrpSpPr>
              <p:cNvPr id="22" name="Group 27"/>
              <p:cNvGrpSpPr/>
              <p:nvPr/>
            </p:nvGrpSpPr>
            <p:grpSpPr bwMode="auto">
              <a:xfrm>
                <a:off x="3460" y="9420"/>
                <a:ext cx="974" cy="850"/>
                <a:chOff x="4154" y="12570"/>
                <a:chExt cx="974" cy="850"/>
              </a:xfrm>
            </p:grpSpPr>
            <p:sp>
              <p:nvSpPr>
                <p:cNvPr id="29" name="Oval 28"/>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a:p>
              </p:txBody>
            </p:sp>
            <p:sp>
              <p:nvSpPr>
                <p:cNvPr id="30" name="Rectangle 29"/>
                <p:cNvSpPr>
                  <a:spLocks noChangeArrowheads="1"/>
                </p:cNvSpPr>
                <p:nvPr/>
              </p:nvSpPr>
              <p:spPr bwMode="auto">
                <a:xfrm>
                  <a:off x="4154" y="12630"/>
                  <a:ext cx="974" cy="780"/>
                </a:xfrm>
                <a:prstGeom prst="rect">
                  <a:avLst/>
                </a:prstGeom>
                <a:noFill/>
                <a:ln w="9525">
                  <a:noFill/>
                  <a:miter lim="800000"/>
                </a:ln>
              </p:spPr>
              <p:txBody>
                <a:bodyPr/>
                <a:lstStyle/>
                <a:p>
                  <a:pPr algn="ctr"/>
                  <a:r>
                    <a:rPr lang="en-US" altLang="zh-CN" b="0">
                      <a:latin typeface="黑体" panose="02010609060101010101" pitchFamily="49" charset="-122"/>
                      <a:ea typeface="黑体" panose="02010609060101010101" pitchFamily="49" charset="-122"/>
                    </a:rPr>
                    <a:t>1.1</a:t>
                  </a:r>
                  <a:endParaRPr lang="en-US" altLang="zh-CN" b="0">
                    <a:latin typeface="黑体" panose="02010609060101010101" pitchFamily="49" charset="-122"/>
                    <a:ea typeface="黑体" panose="02010609060101010101" pitchFamily="49" charset="-122"/>
                  </a:endParaRPr>
                </a:p>
                <a:p>
                  <a:pPr algn="ctr"/>
                  <a:r>
                    <a:rPr lang="zh-CN" altLang="en-US" b="0">
                      <a:latin typeface="黑体" panose="02010609060101010101" pitchFamily="49" charset="-122"/>
                      <a:ea typeface="黑体" panose="02010609060101010101" pitchFamily="49" charset="-122"/>
                    </a:rPr>
                    <a:t>检查</a:t>
                  </a:r>
                  <a:endParaRPr lang="zh-CN" altLang="en-US" b="0">
                    <a:latin typeface="黑体" panose="02010609060101010101" pitchFamily="49" charset="-122"/>
                    <a:ea typeface="黑体" panose="02010609060101010101" pitchFamily="49" charset="-122"/>
                  </a:endParaRPr>
                </a:p>
                <a:p>
                  <a:pPr algn="ctr"/>
                  <a:r>
                    <a:rPr lang="zh-CN" altLang="en-US" b="0">
                      <a:latin typeface="黑体" panose="02010609060101010101" pitchFamily="49" charset="-122"/>
                      <a:ea typeface="黑体" panose="02010609060101010101" pitchFamily="49" charset="-122"/>
                    </a:rPr>
                    <a:t>报名单</a:t>
                  </a:r>
                  <a:endParaRPr lang="zh-CN" altLang="en-US">
                    <a:latin typeface="黑体" panose="02010609060101010101" pitchFamily="49" charset="-122"/>
                    <a:ea typeface="黑体" panose="02010609060101010101" pitchFamily="49" charset="-122"/>
                  </a:endParaRPr>
                </a:p>
              </p:txBody>
            </p:sp>
          </p:grpSp>
          <p:grpSp>
            <p:nvGrpSpPr>
              <p:cNvPr id="23" name="Group 30"/>
              <p:cNvGrpSpPr/>
              <p:nvPr/>
            </p:nvGrpSpPr>
            <p:grpSpPr bwMode="auto">
              <a:xfrm>
                <a:off x="4360" y="9495"/>
                <a:ext cx="1396" cy="465"/>
                <a:chOff x="4318" y="5310"/>
                <a:chExt cx="1396" cy="465"/>
              </a:xfrm>
            </p:grpSpPr>
            <p:sp>
              <p:nvSpPr>
                <p:cNvPr id="27" name="Line 31"/>
                <p:cNvSpPr>
                  <a:spLocks noChangeShapeType="1"/>
                </p:cNvSpPr>
                <p:nvPr/>
              </p:nvSpPr>
              <p:spPr bwMode="auto">
                <a:xfrm>
                  <a:off x="4318" y="5655"/>
                  <a:ext cx="1396" cy="0"/>
                </a:xfrm>
                <a:prstGeom prst="line">
                  <a:avLst/>
                </a:prstGeom>
                <a:noFill/>
                <a:ln w="9525">
                  <a:solidFill>
                    <a:srgbClr val="000000"/>
                  </a:solidFill>
                  <a:round/>
                  <a:headEnd type="none" w="sm" len="med"/>
                  <a:tailEnd type="triangle" w="sm" len="med"/>
                </a:ln>
              </p:spPr>
              <p:txBody>
                <a:bodyPr/>
                <a:lstStyle/>
                <a:p>
                  <a:endParaRPr lang="zh-CN" altLang="en-US"/>
                </a:p>
              </p:txBody>
            </p:sp>
            <p:sp>
              <p:nvSpPr>
                <p:cNvPr id="28" name="Rectangle 32"/>
                <p:cNvSpPr>
                  <a:spLocks noChangeArrowheads="1"/>
                </p:cNvSpPr>
                <p:nvPr/>
              </p:nvSpPr>
              <p:spPr bwMode="auto">
                <a:xfrm>
                  <a:off x="4350" y="5310"/>
                  <a:ext cx="1214" cy="465"/>
                </a:xfrm>
                <a:prstGeom prst="rect">
                  <a:avLst/>
                </a:prstGeom>
                <a:noFill/>
                <a:ln w="9525">
                  <a:noFill/>
                  <a:miter lim="800000"/>
                </a:ln>
              </p:spPr>
              <p:txBody>
                <a:bodyPr/>
                <a:lstStyle/>
                <a:p>
                  <a:pPr algn="ctr"/>
                  <a:r>
                    <a:rPr lang="zh-CN" altLang="en-US" b="0" dirty="0">
                      <a:latin typeface="黑体" panose="02010609060101010101" pitchFamily="49" charset="-122"/>
                      <a:ea typeface="黑体" panose="02010609060101010101" pitchFamily="49" charset="-122"/>
                    </a:rPr>
                    <a:t>合格报名单</a:t>
                  </a:r>
                  <a:endParaRPr lang="zh-CN" altLang="en-US" dirty="0">
                    <a:latin typeface="黑体" panose="02010609060101010101" pitchFamily="49" charset="-122"/>
                    <a:ea typeface="黑体" panose="02010609060101010101" pitchFamily="49" charset="-122"/>
                  </a:endParaRPr>
                </a:p>
              </p:txBody>
            </p:sp>
          </p:grpSp>
          <p:grpSp>
            <p:nvGrpSpPr>
              <p:cNvPr id="24" name="Group 33"/>
              <p:cNvGrpSpPr/>
              <p:nvPr/>
            </p:nvGrpSpPr>
            <p:grpSpPr bwMode="auto">
              <a:xfrm>
                <a:off x="2530" y="9480"/>
                <a:ext cx="990" cy="465"/>
                <a:chOff x="2488" y="3600"/>
                <a:chExt cx="990" cy="465"/>
              </a:xfrm>
            </p:grpSpPr>
            <p:sp>
              <p:nvSpPr>
                <p:cNvPr id="25" name="Line 34"/>
                <p:cNvSpPr>
                  <a:spLocks noChangeShapeType="1"/>
                </p:cNvSpPr>
                <p:nvPr/>
              </p:nvSpPr>
              <p:spPr bwMode="auto">
                <a:xfrm flipV="1">
                  <a:off x="2546" y="3945"/>
                  <a:ext cx="932" cy="0"/>
                </a:xfrm>
                <a:prstGeom prst="line">
                  <a:avLst/>
                </a:prstGeom>
                <a:noFill/>
                <a:ln w="9525">
                  <a:solidFill>
                    <a:srgbClr val="000000"/>
                  </a:solidFill>
                  <a:round/>
                  <a:headEnd type="none" w="sm" len="med"/>
                  <a:tailEnd type="triangle" w="sm" len="med"/>
                </a:ln>
              </p:spPr>
              <p:txBody>
                <a:bodyPr/>
                <a:lstStyle/>
                <a:p>
                  <a:endParaRPr lang="zh-CN" altLang="en-US"/>
                </a:p>
              </p:txBody>
            </p:sp>
            <p:sp>
              <p:nvSpPr>
                <p:cNvPr id="26" name="Rectangle 35"/>
                <p:cNvSpPr>
                  <a:spLocks noChangeArrowheads="1"/>
                </p:cNvSpPr>
                <p:nvPr/>
              </p:nvSpPr>
              <p:spPr bwMode="auto">
                <a:xfrm>
                  <a:off x="2488" y="3600"/>
                  <a:ext cx="944" cy="465"/>
                </a:xfrm>
                <a:prstGeom prst="rect">
                  <a:avLst/>
                </a:prstGeom>
                <a:noFill/>
                <a:ln w="9525">
                  <a:noFill/>
                  <a:miter lim="800000"/>
                </a:ln>
              </p:spPr>
              <p:txBody>
                <a:bodyPr/>
                <a:lstStyle/>
                <a:p>
                  <a:pPr algn="ctr"/>
                  <a:r>
                    <a:rPr lang="zh-CN" altLang="en-US" b="0">
                      <a:latin typeface="黑体" panose="02010609060101010101" pitchFamily="49" charset="-122"/>
                      <a:ea typeface="黑体" panose="02010609060101010101" pitchFamily="49" charset="-122"/>
                    </a:rPr>
                    <a:t>报名单</a:t>
                  </a:r>
                  <a:endParaRPr lang="zh-CN" altLang="en-US">
                    <a:latin typeface="黑体" panose="02010609060101010101" pitchFamily="49" charset="-122"/>
                    <a:ea typeface="黑体" panose="02010609060101010101" pitchFamily="49" charset="-122"/>
                  </a:endParaRPr>
                </a:p>
              </p:txBody>
            </p:sp>
          </p:grpSp>
        </p:grpSp>
        <p:grpSp>
          <p:nvGrpSpPr>
            <p:cNvPr id="12" name="Group 36"/>
            <p:cNvGrpSpPr/>
            <p:nvPr/>
          </p:nvGrpSpPr>
          <p:grpSpPr bwMode="auto">
            <a:xfrm>
              <a:off x="934268" y="3498354"/>
              <a:ext cx="2047875" cy="630238"/>
              <a:chOff x="3416" y="2625"/>
              <a:chExt cx="1379" cy="567"/>
            </a:xfrm>
          </p:grpSpPr>
          <p:sp>
            <p:nvSpPr>
              <p:cNvPr id="20" name="Arc 37"/>
              <p:cNvSpPr/>
              <p:nvPr/>
            </p:nvSpPr>
            <p:spPr bwMode="auto">
              <a:xfrm rot="5400000">
                <a:off x="3838" y="2235"/>
                <a:ext cx="567" cy="134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a:lstStyle/>
              <a:p>
                <a:endParaRPr lang="zh-CN" altLang="en-US"/>
              </a:p>
            </p:txBody>
          </p:sp>
          <p:sp>
            <p:nvSpPr>
              <p:cNvPr id="21" name="Rectangle 38"/>
              <p:cNvSpPr>
                <a:spLocks noChangeArrowheads="1"/>
              </p:cNvSpPr>
              <p:nvPr/>
            </p:nvSpPr>
            <p:spPr bwMode="auto">
              <a:xfrm>
                <a:off x="3416" y="2655"/>
                <a:ext cx="1214" cy="465"/>
              </a:xfrm>
              <a:prstGeom prst="rect">
                <a:avLst/>
              </a:prstGeom>
              <a:noFill/>
              <a:ln w="9525">
                <a:noFill/>
                <a:miter lim="800000"/>
              </a:ln>
            </p:spPr>
            <p:txBody>
              <a:bodyPr/>
              <a:lstStyle/>
              <a:p>
                <a:pPr algn="ctr"/>
                <a:r>
                  <a:rPr lang="zh-CN" altLang="en-US" b="0">
                    <a:latin typeface="黑体" panose="02010609060101010101" pitchFamily="49" charset="-122"/>
                    <a:ea typeface="黑体" panose="02010609060101010101" pitchFamily="49" charset="-122"/>
                  </a:rPr>
                  <a:t>不合格报名单</a:t>
                </a:r>
                <a:endParaRPr lang="zh-CN" altLang="en-US">
                  <a:latin typeface="黑体" panose="02010609060101010101" pitchFamily="49" charset="-122"/>
                  <a:ea typeface="黑体" panose="02010609060101010101" pitchFamily="49" charset="-122"/>
                </a:endParaRPr>
              </a:p>
            </p:txBody>
          </p:sp>
        </p:grpSp>
        <p:grpSp>
          <p:nvGrpSpPr>
            <p:cNvPr id="13" name="Group 39"/>
            <p:cNvGrpSpPr/>
            <p:nvPr/>
          </p:nvGrpSpPr>
          <p:grpSpPr bwMode="auto">
            <a:xfrm>
              <a:off x="3596506" y="4898529"/>
              <a:ext cx="1666875" cy="733425"/>
              <a:chOff x="5394" y="3825"/>
              <a:chExt cx="1318" cy="660"/>
            </a:xfrm>
          </p:grpSpPr>
          <p:grpSp>
            <p:nvGrpSpPr>
              <p:cNvPr id="14" name="Group 40"/>
              <p:cNvGrpSpPr/>
              <p:nvPr/>
            </p:nvGrpSpPr>
            <p:grpSpPr bwMode="auto">
              <a:xfrm>
                <a:off x="5394" y="4035"/>
                <a:ext cx="958" cy="450"/>
                <a:chOff x="3234" y="4065"/>
                <a:chExt cx="958" cy="450"/>
              </a:xfrm>
            </p:grpSpPr>
            <p:grpSp>
              <p:nvGrpSpPr>
                <p:cNvPr id="16" name="Group 41"/>
                <p:cNvGrpSpPr/>
                <p:nvPr/>
              </p:nvGrpSpPr>
              <p:grpSpPr bwMode="auto">
                <a:xfrm>
                  <a:off x="3246" y="4125"/>
                  <a:ext cx="946" cy="360"/>
                  <a:chOff x="4596" y="3735"/>
                  <a:chExt cx="1306" cy="360"/>
                </a:xfrm>
              </p:grpSpPr>
              <p:sp>
                <p:nvSpPr>
                  <p:cNvPr id="18" name="Line 42"/>
                  <p:cNvSpPr>
                    <a:spLocks noChangeShapeType="1"/>
                  </p:cNvSpPr>
                  <p:nvPr/>
                </p:nvSpPr>
                <p:spPr bwMode="auto">
                  <a:xfrm>
                    <a:off x="4596" y="3735"/>
                    <a:ext cx="1290" cy="0"/>
                  </a:xfrm>
                  <a:prstGeom prst="line">
                    <a:avLst/>
                  </a:prstGeom>
                  <a:noFill/>
                  <a:ln w="9525">
                    <a:solidFill>
                      <a:srgbClr val="000000"/>
                    </a:solidFill>
                    <a:round/>
                    <a:headEnd type="none" w="sm" len="med"/>
                    <a:tailEnd type="none" w="sm" len="med"/>
                  </a:ln>
                </p:spPr>
                <p:txBody>
                  <a:bodyPr/>
                  <a:lstStyle/>
                  <a:p>
                    <a:endParaRPr lang="zh-CN" altLang="en-US"/>
                  </a:p>
                </p:txBody>
              </p:sp>
              <p:sp>
                <p:nvSpPr>
                  <p:cNvPr id="19" name="Line 43"/>
                  <p:cNvSpPr>
                    <a:spLocks noChangeShapeType="1"/>
                  </p:cNvSpPr>
                  <p:nvPr/>
                </p:nvSpPr>
                <p:spPr bwMode="auto">
                  <a:xfrm>
                    <a:off x="4612" y="4095"/>
                    <a:ext cx="1290" cy="0"/>
                  </a:xfrm>
                  <a:prstGeom prst="line">
                    <a:avLst/>
                  </a:prstGeom>
                  <a:noFill/>
                  <a:ln w="9525">
                    <a:solidFill>
                      <a:srgbClr val="000000"/>
                    </a:solidFill>
                    <a:round/>
                    <a:headEnd type="none" w="sm" len="med"/>
                    <a:tailEnd type="none" w="sm" len="med"/>
                  </a:ln>
                </p:spPr>
                <p:txBody>
                  <a:bodyPr/>
                  <a:lstStyle/>
                  <a:p>
                    <a:endParaRPr lang="zh-CN" altLang="en-US"/>
                  </a:p>
                </p:txBody>
              </p:sp>
            </p:grpSp>
            <p:sp>
              <p:nvSpPr>
                <p:cNvPr id="17" name="Rectangle 44"/>
                <p:cNvSpPr>
                  <a:spLocks noChangeArrowheads="1"/>
                </p:cNvSpPr>
                <p:nvPr/>
              </p:nvSpPr>
              <p:spPr bwMode="auto">
                <a:xfrm>
                  <a:off x="3234" y="4065"/>
                  <a:ext cx="958" cy="450"/>
                </a:xfrm>
                <a:prstGeom prst="rect">
                  <a:avLst/>
                </a:prstGeom>
                <a:noFill/>
                <a:ln w="9525">
                  <a:noFill/>
                  <a:miter lim="800000"/>
                </a:ln>
              </p:spPr>
              <p:txBody>
                <a:bodyPr/>
                <a:lstStyle/>
                <a:p>
                  <a:pPr algn="ctr"/>
                  <a:r>
                    <a:rPr lang="zh-CN" altLang="en-US" b="0">
                      <a:latin typeface="黑体" panose="02010609060101010101" pitchFamily="49" charset="-122"/>
                      <a:ea typeface="黑体" panose="02010609060101010101" pitchFamily="49" charset="-122"/>
                    </a:rPr>
                    <a:t>考生名册</a:t>
                  </a:r>
                  <a:endParaRPr lang="zh-CN" altLang="en-US">
                    <a:latin typeface="黑体" panose="02010609060101010101" pitchFamily="49" charset="-122"/>
                    <a:ea typeface="黑体" panose="02010609060101010101" pitchFamily="49" charset="-122"/>
                  </a:endParaRPr>
                </a:p>
              </p:txBody>
            </p:sp>
          </p:grpSp>
          <p:sp>
            <p:nvSpPr>
              <p:cNvPr id="15" name="Arc 45"/>
              <p:cNvSpPr/>
              <p:nvPr/>
            </p:nvSpPr>
            <p:spPr bwMode="auto">
              <a:xfrm rot="5400000" flipH="1" flipV="1">
                <a:off x="6241" y="3622"/>
                <a:ext cx="267" cy="67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sm" len="med"/>
                <a:tailEnd type="none" w="sm" len="med"/>
              </a:ln>
            </p:spPr>
            <p:txBody>
              <a:bodyPr/>
              <a:lstStyle/>
              <a:p>
                <a:endParaRPr lang="zh-CN" altLang="en-US"/>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rPr>
              <a:t>例：小型考务处理系统 绘制</a:t>
            </a:r>
            <a:r>
              <a:rPr lang="en-US" altLang="zh-CN" sz="3600" b="1" dirty="0" smtClean="0">
                <a:solidFill>
                  <a:srgbClr val="0033CC"/>
                </a:solidFill>
              </a:rPr>
              <a:t>DFD</a:t>
            </a:r>
            <a:endParaRPr lang="zh-CN" altLang="en-US" sz="3600" dirty="0"/>
          </a:p>
        </p:txBody>
      </p:sp>
      <p:sp>
        <p:nvSpPr>
          <p:cNvPr id="3" name="内容占位符 2"/>
          <p:cNvSpPr>
            <a:spLocks noGrp="1"/>
          </p:cNvSpPr>
          <p:nvPr>
            <p:ph sz="quarter" idx="1"/>
          </p:nvPr>
        </p:nvSpPr>
        <p:spPr>
          <a:xfrm>
            <a:off x="612648" y="1600200"/>
            <a:ext cx="8153400" cy="748680"/>
          </a:xfrm>
        </p:spPr>
        <p:txBody>
          <a:bodyPr/>
          <a:lstStyle/>
          <a:p>
            <a:r>
              <a:rPr lang="zh-CN" altLang="en-US" b="1" dirty="0" smtClean="0"/>
              <a:t>二层数据流图</a:t>
            </a:r>
            <a:endParaRPr lang="zh-CN" altLang="en-US" dirty="0" smtClean="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Group 4"/>
          <p:cNvGrpSpPr/>
          <p:nvPr/>
        </p:nvGrpSpPr>
        <p:grpSpPr bwMode="auto">
          <a:xfrm>
            <a:off x="0" y="1988840"/>
            <a:ext cx="9143999" cy="5171925"/>
            <a:chOff x="2562" y="6942"/>
            <a:chExt cx="7468" cy="4773"/>
          </a:xfrm>
        </p:grpSpPr>
        <p:sp>
          <p:nvSpPr>
            <p:cNvPr id="7" name="Rectangle 5"/>
            <p:cNvSpPr>
              <a:spLocks noChangeArrowheads="1"/>
            </p:cNvSpPr>
            <p:nvPr/>
          </p:nvSpPr>
          <p:spPr bwMode="auto">
            <a:xfrm>
              <a:off x="4226" y="11250"/>
              <a:ext cx="4650" cy="465"/>
            </a:xfrm>
            <a:prstGeom prst="rect">
              <a:avLst/>
            </a:prstGeom>
            <a:noFill/>
            <a:ln w="9525">
              <a:noFill/>
              <a:miter lim="800000"/>
            </a:ln>
          </p:spPr>
          <p:txBody>
            <a:bodyPr/>
            <a:lstStyle/>
            <a:p>
              <a:pPr algn="ctr"/>
              <a:endParaRPr lang="zh-CN" altLang="zh-CN" b="1"/>
            </a:p>
          </p:txBody>
        </p:sp>
        <p:grpSp>
          <p:nvGrpSpPr>
            <p:cNvPr id="8" name="Group 12"/>
            <p:cNvGrpSpPr/>
            <p:nvPr/>
          </p:nvGrpSpPr>
          <p:grpSpPr bwMode="auto">
            <a:xfrm>
              <a:off x="2562" y="6942"/>
              <a:ext cx="7468" cy="4198"/>
              <a:chOff x="2562" y="6942"/>
              <a:chExt cx="7468" cy="4198"/>
            </a:xfrm>
          </p:grpSpPr>
          <p:grpSp>
            <p:nvGrpSpPr>
              <p:cNvPr id="9" name="Group 13"/>
              <p:cNvGrpSpPr/>
              <p:nvPr/>
            </p:nvGrpSpPr>
            <p:grpSpPr bwMode="auto">
              <a:xfrm>
                <a:off x="2562" y="7320"/>
                <a:ext cx="7468" cy="3820"/>
                <a:chOff x="2488" y="2130"/>
                <a:chExt cx="7468" cy="3820"/>
              </a:xfrm>
            </p:grpSpPr>
            <p:grpSp>
              <p:nvGrpSpPr>
                <p:cNvPr id="13" name="Group 14"/>
                <p:cNvGrpSpPr/>
                <p:nvPr/>
              </p:nvGrpSpPr>
              <p:grpSpPr bwMode="auto">
                <a:xfrm>
                  <a:off x="5488" y="2130"/>
                  <a:ext cx="4154" cy="865"/>
                  <a:chOff x="5488" y="2130"/>
                  <a:chExt cx="4154" cy="865"/>
                </a:xfrm>
              </p:grpSpPr>
              <p:grpSp>
                <p:nvGrpSpPr>
                  <p:cNvPr id="76" name="Group 15"/>
                  <p:cNvGrpSpPr/>
                  <p:nvPr/>
                </p:nvGrpSpPr>
                <p:grpSpPr bwMode="auto">
                  <a:xfrm>
                    <a:off x="7634" y="2130"/>
                    <a:ext cx="974" cy="850"/>
                    <a:chOff x="4154" y="12570"/>
                    <a:chExt cx="974" cy="850"/>
                  </a:xfrm>
                </p:grpSpPr>
                <p:sp>
                  <p:nvSpPr>
                    <p:cNvPr id="86" name="Oval 16"/>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87" name="Rectangle 17"/>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dirty="0">
                          <a:latin typeface="Times New Roman" panose="02020603050405020304" pitchFamily="18" charset="0"/>
                        </a:rPr>
                        <a:t>2.7</a:t>
                      </a:r>
                      <a:endParaRPr lang="en-US" altLang="zh-CN" b="1" dirty="0">
                        <a:latin typeface="Times New Roman" panose="02020603050405020304" pitchFamily="18" charset="0"/>
                      </a:endParaRPr>
                    </a:p>
                    <a:p>
                      <a:pPr algn="ctr">
                        <a:lnSpc>
                          <a:spcPct val="64000"/>
                        </a:lnSpc>
                      </a:pPr>
                      <a:r>
                        <a:rPr lang="zh-CN" altLang="en-US" b="1" dirty="0">
                          <a:latin typeface="Times New Roman" panose="02020603050405020304" pitchFamily="18" charset="0"/>
                        </a:rPr>
                        <a:t>打印难度分析表</a:t>
                      </a:r>
                      <a:endParaRPr lang="zh-CN" altLang="en-US" b="1" dirty="0"/>
                    </a:p>
                  </p:txBody>
                </p:sp>
              </p:grpSp>
              <p:grpSp>
                <p:nvGrpSpPr>
                  <p:cNvPr id="77" name="Group 18"/>
                  <p:cNvGrpSpPr/>
                  <p:nvPr/>
                </p:nvGrpSpPr>
                <p:grpSpPr bwMode="auto">
                  <a:xfrm>
                    <a:off x="5488" y="2145"/>
                    <a:ext cx="974" cy="850"/>
                    <a:chOff x="4154" y="12570"/>
                    <a:chExt cx="974" cy="850"/>
                  </a:xfrm>
                </p:grpSpPr>
                <p:sp>
                  <p:nvSpPr>
                    <p:cNvPr id="84" name="Oval 19"/>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85" name="Rectangle 20"/>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dirty="0">
                          <a:latin typeface="Times New Roman" panose="02020603050405020304" pitchFamily="18" charset="0"/>
                        </a:rPr>
                        <a:t>2.5</a:t>
                      </a:r>
                      <a:endParaRPr lang="en-US" altLang="zh-CN" b="1" dirty="0">
                        <a:latin typeface="Times New Roman" panose="02020603050405020304" pitchFamily="18" charset="0"/>
                      </a:endParaRPr>
                    </a:p>
                    <a:p>
                      <a:pPr algn="ctr">
                        <a:lnSpc>
                          <a:spcPct val="64000"/>
                        </a:lnSpc>
                      </a:pPr>
                      <a:r>
                        <a:rPr lang="zh-CN" altLang="en-US" b="1" dirty="0">
                          <a:latin typeface="Times New Roman" panose="02020603050405020304" pitchFamily="18" charset="0"/>
                        </a:rPr>
                        <a:t>分析</a:t>
                      </a:r>
                      <a:endParaRPr lang="zh-CN" altLang="en-US" b="1" dirty="0">
                        <a:latin typeface="Times New Roman" panose="02020603050405020304" pitchFamily="18" charset="0"/>
                      </a:endParaRPr>
                    </a:p>
                    <a:p>
                      <a:pPr algn="ctr">
                        <a:lnSpc>
                          <a:spcPct val="64000"/>
                        </a:lnSpc>
                      </a:pPr>
                      <a:r>
                        <a:rPr lang="zh-CN" altLang="en-US" b="1" dirty="0">
                          <a:latin typeface="Times New Roman" panose="02020603050405020304" pitchFamily="18" charset="0"/>
                        </a:rPr>
                        <a:t>试题难度</a:t>
                      </a:r>
                      <a:endParaRPr lang="zh-CN" altLang="en-US" b="1" dirty="0"/>
                    </a:p>
                  </p:txBody>
                </p:sp>
              </p:grpSp>
              <p:grpSp>
                <p:nvGrpSpPr>
                  <p:cNvPr id="78" name="Group 21"/>
                  <p:cNvGrpSpPr/>
                  <p:nvPr/>
                </p:nvGrpSpPr>
                <p:grpSpPr bwMode="auto">
                  <a:xfrm>
                    <a:off x="6418" y="2220"/>
                    <a:ext cx="1276" cy="465"/>
                    <a:chOff x="7918" y="3720"/>
                    <a:chExt cx="1276" cy="465"/>
                  </a:xfrm>
                </p:grpSpPr>
                <p:sp>
                  <p:nvSpPr>
                    <p:cNvPr id="82" name="Line 22"/>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83" name="Rectangle 23"/>
                    <p:cNvSpPr>
                      <a:spLocks noChangeArrowheads="1"/>
                    </p:cNvSpPr>
                    <p:nvPr/>
                  </p:nvSpPr>
                  <p:spPr bwMode="auto">
                    <a:xfrm>
                      <a:off x="7934" y="3720"/>
                      <a:ext cx="1214" cy="465"/>
                    </a:xfrm>
                    <a:prstGeom prst="rect">
                      <a:avLst/>
                    </a:prstGeom>
                    <a:noFill/>
                    <a:ln w="9525">
                      <a:noFill/>
                      <a:miter lim="800000"/>
                    </a:ln>
                  </p:spPr>
                  <p:txBody>
                    <a:bodyPr/>
                    <a:lstStyle/>
                    <a:p>
                      <a:pPr algn="ctr"/>
                      <a:r>
                        <a:rPr lang="zh-CN" altLang="en-US" b="1" dirty="0">
                          <a:latin typeface="Times New Roman" panose="02020603050405020304" pitchFamily="18" charset="0"/>
                        </a:rPr>
                        <a:t>难度分析结果</a:t>
                      </a:r>
                      <a:endParaRPr lang="zh-CN" altLang="en-US" b="1" dirty="0"/>
                    </a:p>
                  </p:txBody>
                </p:sp>
              </p:grpSp>
              <p:grpSp>
                <p:nvGrpSpPr>
                  <p:cNvPr id="79" name="Group 24"/>
                  <p:cNvGrpSpPr/>
                  <p:nvPr/>
                </p:nvGrpSpPr>
                <p:grpSpPr bwMode="auto">
                  <a:xfrm>
                    <a:off x="8428" y="2220"/>
                    <a:ext cx="1214" cy="465"/>
                    <a:chOff x="8428" y="2220"/>
                    <a:chExt cx="1214" cy="465"/>
                  </a:xfrm>
                </p:grpSpPr>
                <p:sp>
                  <p:nvSpPr>
                    <p:cNvPr id="80" name="Line 25"/>
                    <p:cNvSpPr>
                      <a:spLocks noChangeShapeType="1"/>
                    </p:cNvSpPr>
                    <p:nvPr/>
                  </p:nvSpPr>
                  <p:spPr bwMode="auto">
                    <a:xfrm flipV="1">
                      <a:off x="8562" y="2565"/>
                      <a:ext cx="106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81" name="Rectangle 26"/>
                    <p:cNvSpPr>
                      <a:spLocks noChangeArrowheads="1"/>
                    </p:cNvSpPr>
                    <p:nvPr/>
                  </p:nvSpPr>
                  <p:spPr bwMode="auto">
                    <a:xfrm>
                      <a:off x="8428" y="2220"/>
                      <a:ext cx="1214" cy="465"/>
                    </a:xfrm>
                    <a:prstGeom prst="rect">
                      <a:avLst/>
                    </a:prstGeom>
                    <a:noFill/>
                    <a:ln w="9525">
                      <a:noFill/>
                      <a:miter lim="800000"/>
                    </a:ln>
                  </p:spPr>
                  <p:txBody>
                    <a:bodyPr/>
                    <a:lstStyle/>
                    <a:p>
                      <a:pPr algn="ctr"/>
                      <a:r>
                        <a:rPr lang="zh-CN" altLang="en-US" b="1">
                          <a:latin typeface="Times New Roman" panose="02020603050405020304" pitchFamily="18" charset="0"/>
                        </a:rPr>
                        <a:t>难度分析表</a:t>
                      </a:r>
                      <a:endParaRPr lang="zh-CN" altLang="en-US" b="1"/>
                    </a:p>
                  </p:txBody>
                </p:sp>
              </p:grpSp>
            </p:grpSp>
            <p:grpSp>
              <p:nvGrpSpPr>
                <p:cNvPr id="14" name="Group 27"/>
                <p:cNvGrpSpPr/>
                <p:nvPr/>
              </p:nvGrpSpPr>
              <p:grpSpPr bwMode="auto">
                <a:xfrm>
                  <a:off x="5802" y="3105"/>
                  <a:ext cx="4154" cy="865"/>
                  <a:chOff x="5488" y="2130"/>
                  <a:chExt cx="4154" cy="865"/>
                </a:xfrm>
              </p:grpSpPr>
              <p:grpSp>
                <p:nvGrpSpPr>
                  <p:cNvPr id="64" name="Group 28"/>
                  <p:cNvGrpSpPr/>
                  <p:nvPr/>
                </p:nvGrpSpPr>
                <p:grpSpPr bwMode="auto">
                  <a:xfrm>
                    <a:off x="7634" y="2130"/>
                    <a:ext cx="974" cy="850"/>
                    <a:chOff x="4154" y="12570"/>
                    <a:chExt cx="974" cy="850"/>
                  </a:xfrm>
                </p:grpSpPr>
                <p:sp>
                  <p:nvSpPr>
                    <p:cNvPr id="74" name="Oval 29"/>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75" name="Rectangle 30"/>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dirty="0">
                          <a:latin typeface="Times New Roman" panose="02020603050405020304" pitchFamily="18" charset="0"/>
                        </a:rPr>
                        <a:t>2.6</a:t>
                      </a:r>
                      <a:endParaRPr lang="en-US" altLang="zh-CN" b="1" dirty="0">
                        <a:latin typeface="Times New Roman" panose="02020603050405020304" pitchFamily="18" charset="0"/>
                      </a:endParaRPr>
                    </a:p>
                    <a:p>
                      <a:pPr algn="ctr">
                        <a:lnSpc>
                          <a:spcPct val="64000"/>
                        </a:lnSpc>
                      </a:pPr>
                      <a:r>
                        <a:rPr lang="zh-CN" altLang="en-US" b="1" dirty="0">
                          <a:latin typeface="Times New Roman" panose="02020603050405020304" pitchFamily="18" charset="0"/>
                        </a:rPr>
                        <a:t>打印分类统计表</a:t>
                      </a:r>
                      <a:endParaRPr lang="zh-CN" altLang="en-US" b="1" dirty="0"/>
                    </a:p>
                  </p:txBody>
                </p:sp>
              </p:grpSp>
              <p:grpSp>
                <p:nvGrpSpPr>
                  <p:cNvPr id="65" name="Group 31"/>
                  <p:cNvGrpSpPr/>
                  <p:nvPr/>
                </p:nvGrpSpPr>
                <p:grpSpPr bwMode="auto">
                  <a:xfrm>
                    <a:off x="5488" y="2145"/>
                    <a:ext cx="974" cy="850"/>
                    <a:chOff x="4154" y="12570"/>
                    <a:chExt cx="974" cy="850"/>
                  </a:xfrm>
                </p:grpSpPr>
                <p:sp>
                  <p:nvSpPr>
                    <p:cNvPr id="72" name="Oval 32"/>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73" name="Rectangle 33"/>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a:latin typeface="Times New Roman" panose="02020603050405020304" pitchFamily="18" charset="0"/>
                        </a:rPr>
                        <a:t>2.4</a:t>
                      </a:r>
                      <a:endParaRPr lang="en-US" altLang="zh-CN" b="1">
                        <a:latin typeface="Times New Roman" panose="02020603050405020304" pitchFamily="18" charset="0"/>
                      </a:endParaRPr>
                    </a:p>
                    <a:p>
                      <a:pPr algn="ctr">
                        <a:lnSpc>
                          <a:spcPct val="64000"/>
                        </a:lnSpc>
                      </a:pPr>
                      <a:r>
                        <a:rPr lang="zh-CN" altLang="en-US" b="1">
                          <a:latin typeface="Times New Roman" panose="02020603050405020304" pitchFamily="18" charset="0"/>
                        </a:rPr>
                        <a:t>分类</a:t>
                      </a:r>
                      <a:endParaRPr lang="zh-CN" altLang="en-US" b="1">
                        <a:latin typeface="Times New Roman" panose="02020603050405020304" pitchFamily="18" charset="0"/>
                      </a:endParaRPr>
                    </a:p>
                    <a:p>
                      <a:pPr algn="ctr">
                        <a:lnSpc>
                          <a:spcPct val="64000"/>
                        </a:lnSpc>
                      </a:pPr>
                      <a:r>
                        <a:rPr lang="zh-CN" altLang="en-US" b="1">
                          <a:latin typeface="Times New Roman" panose="02020603050405020304" pitchFamily="18" charset="0"/>
                        </a:rPr>
                        <a:t>统计成绩</a:t>
                      </a:r>
                      <a:endParaRPr lang="zh-CN" altLang="en-US" b="1"/>
                    </a:p>
                  </p:txBody>
                </p:sp>
              </p:grpSp>
              <p:grpSp>
                <p:nvGrpSpPr>
                  <p:cNvPr id="66" name="Group 34"/>
                  <p:cNvGrpSpPr/>
                  <p:nvPr/>
                </p:nvGrpSpPr>
                <p:grpSpPr bwMode="auto">
                  <a:xfrm>
                    <a:off x="6418" y="2220"/>
                    <a:ext cx="1276" cy="465"/>
                    <a:chOff x="7918" y="3720"/>
                    <a:chExt cx="1276" cy="465"/>
                  </a:xfrm>
                </p:grpSpPr>
                <p:sp>
                  <p:nvSpPr>
                    <p:cNvPr id="70" name="Line 35"/>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71" name="Rectangle 36"/>
                    <p:cNvSpPr>
                      <a:spLocks noChangeArrowheads="1"/>
                    </p:cNvSpPr>
                    <p:nvPr/>
                  </p:nvSpPr>
                  <p:spPr bwMode="auto">
                    <a:xfrm>
                      <a:off x="7934" y="3720"/>
                      <a:ext cx="1214" cy="465"/>
                    </a:xfrm>
                    <a:prstGeom prst="rect">
                      <a:avLst/>
                    </a:prstGeom>
                    <a:noFill/>
                    <a:ln w="9525">
                      <a:noFill/>
                      <a:miter lim="800000"/>
                    </a:ln>
                  </p:spPr>
                  <p:txBody>
                    <a:bodyPr/>
                    <a:lstStyle/>
                    <a:p>
                      <a:pPr algn="ctr"/>
                      <a:r>
                        <a:rPr lang="zh-CN" altLang="en-US" b="1">
                          <a:latin typeface="Times New Roman" panose="02020603050405020304" pitchFamily="18" charset="0"/>
                        </a:rPr>
                        <a:t>分类统计结果</a:t>
                      </a:r>
                      <a:endParaRPr lang="zh-CN" altLang="en-US" b="1"/>
                    </a:p>
                  </p:txBody>
                </p:sp>
              </p:grpSp>
              <p:grpSp>
                <p:nvGrpSpPr>
                  <p:cNvPr id="67" name="Group 37"/>
                  <p:cNvGrpSpPr/>
                  <p:nvPr/>
                </p:nvGrpSpPr>
                <p:grpSpPr bwMode="auto">
                  <a:xfrm>
                    <a:off x="8428" y="2220"/>
                    <a:ext cx="1214" cy="465"/>
                    <a:chOff x="8428" y="2220"/>
                    <a:chExt cx="1214" cy="465"/>
                  </a:xfrm>
                </p:grpSpPr>
                <p:sp>
                  <p:nvSpPr>
                    <p:cNvPr id="68" name="Line 38"/>
                    <p:cNvSpPr>
                      <a:spLocks noChangeShapeType="1"/>
                    </p:cNvSpPr>
                    <p:nvPr/>
                  </p:nvSpPr>
                  <p:spPr bwMode="auto">
                    <a:xfrm flipV="1">
                      <a:off x="8562" y="2565"/>
                      <a:ext cx="106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69" name="Rectangle 39"/>
                    <p:cNvSpPr>
                      <a:spLocks noChangeArrowheads="1"/>
                    </p:cNvSpPr>
                    <p:nvPr/>
                  </p:nvSpPr>
                  <p:spPr bwMode="auto">
                    <a:xfrm>
                      <a:off x="8428" y="2220"/>
                      <a:ext cx="1214" cy="465"/>
                    </a:xfrm>
                    <a:prstGeom prst="rect">
                      <a:avLst/>
                    </a:prstGeom>
                    <a:noFill/>
                    <a:ln w="9525">
                      <a:noFill/>
                      <a:miter lim="800000"/>
                    </a:ln>
                  </p:spPr>
                  <p:txBody>
                    <a:bodyPr/>
                    <a:lstStyle/>
                    <a:p>
                      <a:pPr algn="ctr"/>
                      <a:r>
                        <a:rPr lang="zh-CN" altLang="en-US" b="1" dirty="0">
                          <a:latin typeface="Times New Roman" panose="02020603050405020304" pitchFamily="18" charset="0"/>
                        </a:rPr>
                        <a:t>分类统计表</a:t>
                      </a:r>
                      <a:endParaRPr lang="zh-CN" altLang="en-US" b="1" dirty="0"/>
                    </a:p>
                  </p:txBody>
                </p:sp>
              </p:grpSp>
            </p:grpSp>
            <p:grpSp>
              <p:nvGrpSpPr>
                <p:cNvPr id="15" name="Group 40"/>
                <p:cNvGrpSpPr/>
                <p:nvPr/>
              </p:nvGrpSpPr>
              <p:grpSpPr bwMode="auto">
                <a:xfrm>
                  <a:off x="4390" y="3795"/>
                  <a:ext cx="1575" cy="1482"/>
                  <a:chOff x="4390" y="3795"/>
                  <a:chExt cx="1575" cy="1482"/>
                </a:xfrm>
              </p:grpSpPr>
              <p:grpSp>
                <p:nvGrpSpPr>
                  <p:cNvPr id="58" name="Group 41"/>
                  <p:cNvGrpSpPr/>
                  <p:nvPr/>
                </p:nvGrpSpPr>
                <p:grpSpPr bwMode="auto">
                  <a:xfrm>
                    <a:off x="4390" y="4320"/>
                    <a:ext cx="1306" cy="450"/>
                    <a:chOff x="5038" y="9225"/>
                    <a:chExt cx="1306" cy="450"/>
                  </a:xfrm>
                </p:grpSpPr>
                <p:sp>
                  <p:nvSpPr>
                    <p:cNvPr id="61" name="Line 42"/>
                    <p:cNvSpPr>
                      <a:spLocks noChangeShapeType="1"/>
                    </p:cNvSpPr>
                    <p:nvPr/>
                  </p:nvSpPr>
                  <p:spPr bwMode="auto">
                    <a:xfrm>
                      <a:off x="5038" y="9270"/>
                      <a:ext cx="1290" cy="0"/>
                    </a:xfrm>
                    <a:prstGeom prst="line">
                      <a:avLst/>
                    </a:prstGeom>
                    <a:noFill/>
                    <a:ln w="9525">
                      <a:solidFill>
                        <a:srgbClr val="000000"/>
                      </a:solidFill>
                      <a:round/>
                      <a:headEnd type="none" w="sm" len="med"/>
                      <a:tailEnd type="none" w="sm" len="med"/>
                    </a:ln>
                  </p:spPr>
                  <p:txBody>
                    <a:bodyPr/>
                    <a:lstStyle/>
                    <a:p>
                      <a:endParaRPr lang="zh-CN" altLang="en-US" b="1"/>
                    </a:p>
                  </p:txBody>
                </p:sp>
                <p:sp>
                  <p:nvSpPr>
                    <p:cNvPr id="62" name="Line 43"/>
                    <p:cNvSpPr>
                      <a:spLocks noChangeShapeType="1"/>
                    </p:cNvSpPr>
                    <p:nvPr/>
                  </p:nvSpPr>
                  <p:spPr bwMode="auto">
                    <a:xfrm>
                      <a:off x="5054" y="9630"/>
                      <a:ext cx="1290" cy="0"/>
                    </a:xfrm>
                    <a:prstGeom prst="line">
                      <a:avLst/>
                    </a:prstGeom>
                    <a:noFill/>
                    <a:ln w="9525">
                      <a:solidFill>
                        <a:srgbClr val="000000"/>
                      </a:solidFill>
                      <a:round/>
                      <a:headEnd type="none" w="sm" len="med"/>
                      <a:tailEnd type="none" w="sm" len="med"/>
                    </a:ln>
                  </p:spPr>
                  <p:txBody>
                    <a:bodyPr/>
                    <a:lstStyle/>
                    <a:p>
                      <a:endParaRPr lang="zh-CN" altLang="en-US" b="1"/>
                    </a:p>
                  </p:txBody>
                </p:sp>
                <p:sp>
                  <p:nvSpPr>
                    <p:cNvPr id="63" name="Rectangle 44"/>
                    <p:cNvSpPr>
                      <a:spLocks noChangeArrowheads="1"/>
                    </p:cNvSpPr>
                    <p:nvPr/>
                  </p:nvSpPr>
                  <p:spPr bwMode="auto">
                    <a:xfrm>
                      <a:off x="5206" y="9225"/>
                      <a:ext cx="958" cy="450"/>
                    </a:xfrm>
                    <a:prstGeom prst="rect">
                      <a:avLst/>
                    </a:prstGeom>
                    <a:noFill/>
                    <a:ln w="9525">
                      <a:noFill/>
                      <a:miter lim="800000"/>
                    </a:ln>
                  </p:spPr>
                  <p:txBody>
                    <a:bodyPr/>
                    <a:lstStyle/>
                    <a:p>
                      <a:pPr algn="ctr"/>
                      <a:r>
                        <a:rPr lang="zh-CN" altLang="en-US" b="1" dirty="0">
                          <a:latin typeface="Times New Roman" panose="02020603050405020304" pitchFamily="18" charset="0"/>
                        </a:rPr>
                        <a:t>考生名册</a:t>
                      </a:r>
                      <a:endParaRPr lang="zh-CN" altLang="en-US" b="1" dirty="0"/>
                    </a:p>
                  </p:txBody>
                </p:sp>
              </p:grpSp>
              <p:sp>
                <p:nvSpPr>
                  <p:cNvPr id="59" name="Arc 45"/>
                  <p:cNvSpPr/>
                  <p:nvPr/>
                </p:nvSpPr>
                <p:spPr bwMode="auto">
                  <a:xfrm rot="16200000" flipH="1">
                    <a:off x="5250" y="4710"/>
                    <a:ext cx="567" cy="56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sm" len="med"/>
                    <a:tailEnd type="triangle" w="sm" len="med"/>
                  </a:ln>
                </p:spPr>
                <p:txBody>
                  <a:bodyPr/>
                  <a:lstStyle/>
                  <a:p>
                    <a:endParaRPr lang="zh-CN" altLang="en-US" b="1"/>
                  </a:p>
                </p:txBody>
              </p:sp>
              <p:sp>
                <p:nvSpPr>
                  <p:cNvPr id="60" name="Arc 46"/>
                  <p:cNvSpPr/>
                  <p:nvPr/>
                </p:nvSpPr>
                <p:spPr bwMode="auto">
                  <a:xfrm flipH="1">
                    <a:off x="5398" y="3795"/>
                    <a:ext cx="567" cy="56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sm" len="med"/>
                    <a:tailEnd type="none" w="sm" len="med"/>
                  </a:ln>
                </p:spPr>
                <p:txBody>
                  <a:bodyPr/>
                  <a:lstStyle/>
                  <a:p>
                    <a:endParaRPr lang="zh-CN" altLang="en-US" b="1"/>
                  </a:p>
                </p:txBody>
              </p:sp>
            </p:grpSp>
            <p:grpSp>
              <p:nvGrpSpPr>
                <p:cNvPr id="16" name="Group 47"/>
                <p:cNvGrpSpPr/>
                <p:nvPr/>
              </p:nvGrpSpPr>
              <p:grpSpPr bwMode="auto">
                <a:xfrm>
                  <a:off x="2502" y="5070"/>
                  <a:ext cx="7304" cy="880"/>
                  <a:chOff x="2502" y="5070"/>
                  <a:chExt cx="7304" cy="880"/>
                </a:xfrm>
              </p:grpSpPr>
              <p:grpSp>
                <p:nvGrpSpPr>
                  <p:cNvPr id="36" name="Group 48"/>
                  <p:cNvGrpSpPr/>
                  <p:nvPr/>
                </p:nvGrpSpPr>
                <p:grpSpPr bwMode="auto">
                  <a:xfrm>
                    <a:off x="3432" y="5100"/>
                    <a:ext cx="974" cy="850"/>
                    <a:chOff x="4154" y="12570"/>
                    <a:chExt cx="974" cy="850"/>
                  </a:xfrm>
                </p:grpSpPr>
                <p:sp>
                  <p:nvSpPr>
                    <p:cNvPr id="56" name="Oval 49"/>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57" name="Rectangle 50"/>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a:latin typeface="Times New Roman" panose="02020603050405020304" pitchFamily="18" charset="0"/>
                        </a:rPr>
                        <a:t>2.2</a:t>
                      </a:r>
                      <a:endParaRPr lang="en-US" altLang="zh-CN" b="1">
                        <a:latin typeface="Times New Roman" panose="02020603050405020304" pitchFamily="18" charset="0"/>
                      </a:endParaRPr>
                    </a:p>
                    <a:p>
                      <a:pPr algn="ctr">
                        <a:lnSpc>
                          <a:spcPct val="64000"/>
                        </a:lnSpc>
                      </a:pPr>
                      <a:r>
                        <a:rPr lang="zh-CN" altLang="en-US" b="1">
                          <a:latin typeface="Times New Roman" panose="02020603050405020304" pitchFamily="18" charset="0"/>
                        </a:rPr>
                        <a:t>审定</a:t>
                      </a:r>
                      <a:endParaRPr lang="zh-CN" altLang="en-US" b="1">
                        <a:latin typeface="Times New Roman" panose="02020603050405020304" pitchFamily="18" charset="0"/>
                      </a:endParaRPr>
                    </a:p>
                    <a:p>
                      <a:pPr algn="ctr">
                        <a:lnSpc>
                          <a:spcPct val="64000"/>
                        </a:lnSpc>
                      </a:pPr>
                      <a:r>
                        <a:rPr lang="zh-CN" altLang="en-US" b="1">
                          <a:latin typeface="Times New Roman" panose="02020603050405020304" pitchFamily="18" charset="0"/>
                        </a:rPr>
                        <a:t>合格者</a:t>
                      </a:r>
                      <a:endParaRPr lang="zh-CN" altLang="en-US" b="1"/>
                    </a:p>
                  </p:txBody>
                </p:sp>
              </p:grpSp>
              <p:grpSp>
                <p:nvGrpSpPr>
                  <p:cNvPr id="37" name="Group 51"/>
                  <p:cNvGrpSpPr/>
                  <p:nvPr/>
                </p:nvGrpSpPr>
                <p:grpSpPr bwMode="auto">
                  <a:xfrm>
                    <a:off x="5652" y="5070"/>
                    <a:ext cx="4154" cy="865"/>
                    <a:chOff x="5488" y="2130"/>
                    <a:chExt cx="4154" cy="865"/>
                  </a:xfrm>
                </p:grpSpPr>
                <p:grpSp>
                  <p:nvGrpSpPr>
                    <p:cNvPr id="44" name="Group 52"/>
                    <p:cNvGrpSpPr/>
                    <p:nvPr/>
                  </p:nvGrpSpPr>
                  <p:grpSpPr bwMode="auto">
                    <a:xfrm>
                      <a:off x="7634" y="2130"/>
                      <a:ext cx="974" cy="850"/>
                      <a:chOff x="4154" y="12570"/>
                      <a:chExt cx="974" cy="850"/>
                    </a:xfrm>
                  </p:grpSpPr>
                  <p:sp>
                    <p:nvSpPr>
                      <p:cNvPr id="54" name="Oval 53"/>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55" name="Rectangle 54"/>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a:latin typeface="Times New Roman" panose="02020603050405020304" pitchFamily="18" charset="0"/>
                          </a:rPr>
                          <a:t>2.8</a:t>
                        </a:r>
                        <a:endParaRPr lang="en-US" altLang="zh-CN" b="1">
                          <a:latin typeface="Times New Roman" panose="02020603050405020304" pitchFamily="18" charset="0"/>
                        </a:endParaRPr>
                      </a:p>
                      <a:p>
                        <a:pPr algn="ctr">
                          <a:lnSpc>
                            <a:spcPct val="64000"/>
                          </a:lnSpc>
                        </a:pPr>
                        <a:r>
                          <a:rPr lang="zh-CN" altLang="en-US" b="1">
                            <a:latin typeface="Times New Roman" panose="02020603050405020304" pitchFamily="18" charset="0"/>
                          </a:rPr>
                          <a:t>打印考生通知单</a:t>
                        </a:r>
                        <a:endParaRPr lang="zh-CN" altLang="en-US" b="1"/>
                      </a:p>
                    </p:txBody>
                  </p:sp>
                </p:grpSp>
                <p:grpSp>
                  <p:nvGrpSpPr>
                    <p:cNvPr id="45" name="Group 55"/>
                    <p:cNvGrpSpPr/>
                    <p:nvPr/>
                  </p:nvGrpSpPr>
                  <p:grpSpPr bwMode="auto">
                    <a:xfrm>
                      <a:off x="5488" y="2145"/>
                      <a:ext cx="974" cy="850"/>
                      <a:chOff x="4154" y="12570"/>
                      <a:chExt cx="974" cy="850"/>
                    </a:xfrm>
                  </p:grpSpPr>
                  <p:sp>
                    <p:nvSpPr>
                      <p:cNvPr id="52" name="Oval 56"/>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53" name="Rectangle 57"/>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a:latin typeface="Times New Roman" panose="02020603050405020304" pitchFamily="18" charset="0"/>
                          </a:rPr>
                          <a:t>2.3</a:t>
                        </a:r>
                        <a:endParaRPr lang="en-US" altLang="zh-CN" b="1">
                          <a:latin typeface="Times New Roman" panose="02020603050405020304" pitchFamily="18" charset="0"/>
                        </a:endParaRPr>
                      </a:p>
                      <a:p>
                        <a:pPr algn="ctr">
                          <a:lnSpc>
                            <a:spcPct val="64000"/>
                          </a:lnSpc>
                        </a:pPr>
                        <a:r>
                          <a:rPr lang="zh-CN" altLang="en-US" b="1">
                            <a:latin typeface="Times New Roman" panose="02020603050405020304" pitchFamily="18" charset="0"/>
                          </a:rPr>
                          <a:t>产生考生通知信息</a:t>
                        </a:r>
                        <a:endParaRPr lang="zh-CN" altLang="en-US" b="1"/>
                      </a:p>
                    </p:txBody>
                  </p:sp>
                </p:grpSp>
                <p:grpSp>
                  <p:nvGrpSpPr>
                    <p:cNvPr id="46" name="Group 58"/>
                    <p:cNvGrpSpPr/>
                    <p:nvPr/>
                  </p:nvGrpSpPr>
                  <p:grpSpPr bwMode="auto">
                    <a:xfrm>
                      <a:off x="6418" y="2220"/>
                      <a:ext cx="1276" cy="465"/>
                      <a:chOff x="7918" y="3720"/>
                      <a:chExt cx="1276" cy="465"/>
                    </a:xfrm>
                  </p:grpSpPr>
                  <p:sp>
                    <p:nvSpPr>
                      <p:cNvPr id="50" name="Line 59"/>
                      <p:cNvSpPr>
                        <a:spLocks noChangeShapeType="1"/>
                      </p:cNvSpPr>
                      <p:nvPr/>
                    </p:nvSpPr>
                    <p:spPr bwMode="auto">
                      <a:xfrm>
                        <a:off x="7918" y="4065"/>
                        <a:ext cx="127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51" name="Rectangle 60"/>
                      <p:cNvSpPr>
                        <a:spLocks noChangeArrowheads="1"/>
                      </p:cNvSpPr>
                      <p:nvPr/>
                    </p:nvSpPr>
                    <p:spPr bwMode="auto">
                      <a:xfrm>
                        <a:off x="7934" y="3720"/>
                        <a:ext cx="1214" cy="465"/>
                      </a:xfrm>
                      <a:prstGeom prst="rect">
                        <a:avLst/>
                      </a:prstGeom>
                      <a:noFill/>
                      <a:ln w="9525">
                        <a:noFill/>
                        <a:miter lim="800000"/>
                      </a:ln>
                    </p:spPr>
                    <p:txBody>
                      <a:bodyPr/>
                      <a:lstStyle/>
                      <a:p>
                        <a:pPr algn="ctr"/>
                        <a:r>
                          <a:rPr lang="zh-CN" altLang="en-US" b="1">
                            <a:latin typeface="Times New Roman" panose="02020603050405020304" pitchFamily="18" charset="0"/>
                          </a:rPr>
                          <a:t>考生通知信息</a:t>
                        </a:r>
                        <a:endParaRPr lang="zh-CN" altLang="en-US" b="1"/>
                      </a:p>
                    </p:txBody>
                  </p:sp>
                </p:grpSp>
                <p:grpSp>
                  <p:nvGrpSpPr>
                    <p:cNvPr id="47" name="Group 61"/>
                    <p:cNvGrpSpPr/>
                    <p:nvPr/>
                  </p:nvGrpSpPr>
                  <p:grpSpPr bwMode="auto">
                    <a:xfrm>
                      <a:off x="8428" y="2220"/>
                      <a:ext cx="1214" cy="465"/>
                      <a:chOff x="8428" y="2220"/>
                      <a:chExt cx="1214" cy="465"/>
                    </a:xfrm>
                  </p:grpSpPr>
                  <p:sp>
                    <p:nvSpPr>
                      <p:cNvPr id="48" name="Line 62"/>
                      <p:cNvSpPr>
                        <a:spLocks noChangeShapeType="1"/>
                      </p:cNvSpPr>
                      <p:nvPr/>
                    </p:nvSpPr>
                    <p:spPr bwMode="auto">
                      <a:xfrm flipV="1">
                        <a:off x="8562" y="2565"/>
                        <a:ext cx="106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49" name="Rectangle 63"/>
                      <p:cNvSpPr>
                        <a:spLocks noChangeArrowheads="1"/>
                      </p:cNvSpPr>
                      <p:nvPr/>
                    </p:nvSpPr>
                    <p:spPr bwMode="auto">
                      <a:xfrm>
                        <a:off x="8428" y="2220"/>
                        <a:ext cx="1214" cy="465"/>
                      </a:xfrm>
                      <a:prstGeom prst="rect">
                        <a:avLst/>
                      </a:prstGeom>
                      <a:noFill/>
                      <a:ln w="9525">
                        <a:noFill/>
                        <a:miter lim="800000"/>
                      </a:ln>
                    </p:spPr>
                    <p:txBody>
                      <a:bodyPr/>
                      <a:lstStyle/>
                      <a:p>
                        <a:pPr algn="ctr"/>
                        <a:r>
                          <a:rPr lang="zh-CN" altLang="en-US" b="1" dirty="0">
                            <a:latin typeface="Times New Roman" panose="02020603050405020304" pitchFamily="18" charset="0"/>
                          </a:rPr>
                          <a:t>考生通知单</a:t>
                        </a:r>
                        <a:endParaRPr lang="zh-CN" altLang="en-US" b="1" dirty="0"/>
                      </a:p>
                    </p:txBody>
                  </p:sp>
                </p:grpSp>
              </p:grpSp>
              <p:grpSp>
                <p:nvGrpSpPr>
                  <p:cNvPr id="38" name="Group 64"/>
                  <p:cNvGrpSpPr/>
                  <p:nvPr/>
                </p:nvGrpSpPr>
                <p:grpSpPr bwMode="auto">
                  <a:xfrm>
                    <a:off x="4332" y="5175"/>
                    <a:ext cx="1396" cy="465"/>
                    <a:chOff x="4318" y="5310"/>
                    <a:chExt cx="1396" cy="465"/>
                  </a:xfrm>
                </p:grpSpPr>
                <p:sp>
                  <p:nvSpPr>
                    <p:cNvPr id="42" name="Line 65"/>
                    <p:cNvSpPr>
                      <a:spLocks noChangeShapeType="1"/>
                    </p:cNvSpPr>
                    <p:nvPr/>
                  </p:nvSpPr>
                  <p:spPr bwMode="auto">
                    <a:xfrm>
                      <a:off x="4318" y="5655"/>
                      <a:ext cx="1396"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43" name="Rectangle 66"/>
                    <p:cNvSpPr>
                      <a:spLocks noChangeArrowheads="1"/>
                    </p:cNvSpPr>
                    <p:nvPr/>
                  </p:nvSpPr>
                  <p:spPr bwMode="auto">
                    <a:xfrm>
                      <a:off x="4350" y="5310"/>
                      <a:ext cx="1214" cy="465"/>
                    </a:xfrm>
                    <a:prstGeom prst="rect">
                      <a:avLst/>
                    </a:prstGeom>
                    <a:noFill/>
                    <a:ln w="9525">
                      <a:noFill/>
                      <a:miter lim="800000"/>
                    </a:ln>
                  </p:spPr>
                  <p:txBody>
                    <a:bodyPr/>
                    <a:lstStyle/>
                    <a:p>
                      <a:pPr algn="ctr"/>
                      <a:r>
                        <a:rPr lang="zh-CN" altLang="en-US" b="1" dirty="0" smtClean="0"/>
                        <a:t>有</a:t>
                      </a:r>
                      <a:r>
                        <a:rPr lang="zh-CN" altLang="en-US" b="1" dirty="0" smtClean="0">
                          <a:latin typeface="Times New Roman" panose="02020603050405020304" pitchFamily="18" charset="0"/>
                        </a:rPr>
                        <a:t>审核结果标志的成</a:t>
                      </a:r>
                      <a:r>
                        <a:rPr lang="zh-CN" altLang="en-US" b="1" dirty="0">
                          <a:latin typeface="Times New Roman" panose="02020603050405020304" pitchFamily="18" charset="0"/>
                        </a:rPr>
                        <a:t>绩清单</a:t>
                      </a:r>
                      <a:endParaRPr lang="zh-CN" altLang="en-US" b="1" dirty="0"/>
                    </a:p>
                  </p:txBody>
                </p:sp>
              </p:grpSp>
              <p:grpSp>
                <p:nvGrpSpPr>
                  <p:cNvPr id="39" name="Group 67"/>
                  <p:cNvGrpSpPr/>
                  <p:nvPr/>
                </p:nvGrpSpPr>
                <p:grpSpPr bwMode="auto">
                  <a:xfrm>
                    <a:off x="2502" y="5160"/>
                    <a:ext cx="990" cy="465"/>
                    <a:chOff x="2488" y="3600"/>
                    <a:chExt cx="990" cy="465"/>
                  </a:xfrm>
                </p:grpSpPr>
                <p:sp>
                  <p:nvSpPr>
                    <p:cNvPr id="40" name="Line 68"/>
                    <p:cNvSpPr>
                      <a:spLocks noChangeShapeType="1"/>
                    </p:cNvSpPr>
                    <p:nvPr/>
                  </p:nvSpPr>
                  <p:spPr bwMode="auto">
                    <a:xfrm flipV="1">
                      <a:off x="2546" y="3945"/>
                      <a:ext cx="932"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41" name="Rectangle 69"/>
                    <p:cNvSpPr>
                      <a:spLocks noChangeArrowheads="1"/>
                    </p:cNvSpPr>
                    <p:nvPr/>
                  </p:nvSpPr>
                  <p:spPr bwMode="auto">
                    <a:xfrm>
                      <a:off x="2488" y="3600"/>
                      <a:ext cx="944" cy="465"/>
                    </a:xfrm>
                    <a:prstGeom prst="rect">
                      <a:avLst/>
                    </a:prstGeom>
                    <a:noFill/>
                    <a:ln w="9525">
                      <a:noFill/>
                      <a:miter lim="800000"/>
                    </a:ln>
                  </p:spPr>
                  <p:txBody>
                    <a:bodyPr/>
                    <a:lstStyle/>
                    <a:p>
                      <a:pPr algn="ctr"/>
                      <a:r>
                        <a:rPr lang="zh-CN" altLang="en-US" b="1">
                          <a:latin typeface="Times New Roman" panose="02020603050405020304" pitchFamily="18" charset="0"/>
                        </a:rPr>
                        <a:t>合格标准</a:t>
                      </a:r>
                      <a:endParaRPr lang="zh-CN" altLang="en-US" b="1"/>
                    </a:p>
                  </p:txBody>
                </p:sp>
              </p:grpSp>
            </p:grpSp>
            <p:grpSp>
              <p:nvGrpSpPr>
                <p:cNvPr id="17" name="Group 70"/>
                <p:cNvGrpSpPr/>
                <p:nvPr/>
              </p:nvGrpSpPr>
              <p:grpSpPr bwMode="auto">
                <a:xfrm>
                  <a:off x="2488" y="2130"/>
                  <a:ext cx="1874" cy="3000"/>
                  <a:chOff x="2488" y="2130"/>
                  <a:chExt cx="1874" cy="3000"/>
                </a:xfrm>
              </p:grpSpPr>
              <p:grpSp>
                <p:nvGrpSpPr>
                  <p:cNvPr id="27" name="Group 71"/>
                  <p:cNvGrpSpPr/>
                  <p:nvPr/>
                </p:nvGrpSpPr>
                <p:grpSpPr bwMode="auto">
                  <a:xfrm>
                    <a:off x="3388" y="2130"/>
                    <a:ext cx="974" cy="850"/>
                    <a:chOff x="4154" y="12570"/>
                    <a:chExt cx="974" cy="850"/>
                  </a:xfrm>
                </p:grpSpPr>
                <p:sp>
                  <p:nvSpPr>
                    <p:cNvPr id="34" name="Oval 72"/>
                    <p:cNvSpPr>
                      <a:spLocks noChangeArrowheads="1"/>
                    </p:cNvSpPr>
                    <p:nvPr/>
                  </p:nvSpPr>
                  <p:spPr bwMode="auto">
                    <a:xfrm>
                      <a:off x="4214" y="12570"/>
                      <a:ext cx="850" cy="850"/>
                    </a:xfrm>
                    <a:prstGeom prst="ellipse">
                      <a:avLst/>
                    </a:prstGeom>
                    <a:noFill/>
                    <a:ln w="9525">
                      <a:solidFill>
                        <a:srgbClr val="000000"/>
                      </a:solidFill>
                      <a:round/>
                    </a:ln>
                  </p:spPr>
                  <p:txBody>
                    <a:bodyPr/>
                    <a:lstStyle/>
                    <a:p>
                      <a:endParaRPr lang="zh-CN" altLang="en-US" b="1"/>
                    </a:p>
                  </p:txBody>
                </p:sp>
                <p:sp>
                  <p:nvSpPr>
                    <p:cNvPr id="35" name="Rectangle 73"/>
                    <p:cNvSpPr>
                      <a:spLocks noChangeArrowheads="1"/>
                    </p:cNvSpPr>
                    <p:nvPr/>
                  </p:nvSpPr>
                  <p:spPr bwMode="auto">
                    <a:xfrm>
                      <a:off x="4154" y="12630"/>
                      <a:ext cx="974" cy="780"/>
                    </a:xfrm>
                    <a:prstGeom prst="rect">
                      <a:avLst/>
                    </a:prstGeom>
                    <a:noFill/>
                    <a:ln w="9525">
                      <a:noFill/>
                      <a:miter lim="800000"/>
                    </a:ln>
                  </p:spPr>
                  <p:txBody>
                    <a:bodyPr/>
                    <a:lstStyle/>
                    <a:p>
                      <a:pPr algn="ctr">
                        <a:lnSpc>
                          <a:spcPct val="64000"/>
                        </a:lnSpc>
                      </a:pPr>
                      <a:r>
                        <a:rPr lang="en-US" altLang="zh-CN" b="1">
                          <a:latin typeface="Times New Roman" panose="02020603050405020304" pitchFamily="18" charset="0"/>
                        </a:rPr>
                        <a:t>2.1</a:t>
                      </a:r>
                      <a:endParaRPr lang="en-US" altLang="zh-CN" b="1">
                        <a:latin typeface="Times New Roman" panose="02020603050405020304" pitchFamily="18" charset="0"/>
                      </a:endParaRPr>
                    </a:p>
                    <a:p>
                      <a:pPr algn="ctr">
                        <a:lnSpc>
                          <a:spcPct val="64000"/>
                        </a:lnSpc>
                      </a:pPr>
                      <a:r>
                        <a:rPr lang="zh-CN" altLang="en-US" b="1">
                          <a:latin typeface="Times New Roman" panose="02020603050405020304" pitchFamily="18" charset="0"/>
                        </a:rPr>
                        <a:t>检查</a:t>
                      </a:r>
                      <a:endParaRPr lang="zh-CN" altLang="en-US" b="1">
                        <a:latin typeface="Times New Roman" panose="02020603050405020304" pitchFamily="18" charset="0"/>
                      </a:endParaRPr>
                    </a:p>
                    <a:p>
                      <a:pPr algn="ctr">
                        <a:lnSpc>
                          <a:spcPct val="64000"/>
                        </a:lnSpc>
                      </a:pPr>
                      <a:r>
                        <a:rPr lang="zh-CN" altLang="en-US" b="1">
                          <a:latin typeface="Times New Roman" panose="02020603050405020304" pitchFamily="18" charset="0"/>
                        </a:rPr>
                        <a:t>成绩清单</a:t>
                      </a:r>
                      <a:endParaRPr lang="zh-CN" altLang="en-US" b="1"/>
                    </a:p>
                  </p:txBody>
                </p:sp>
              </p:grpSp>
              <p:grpSp>
                <p:nvGrpSpPr>
                  <p:cNvPr id="28" name="Group 74"/>
                  <p:cNvGrpSpPr/>
                  <p:nvPr/>
                </p:nvGrpSpPr>
                <p:grpSpPr bwMode="auto">
                  <a:xfrm>
                    <a:off x="2488" y="2205"/>
                    <a:ext cx="990" cy="465"/>
                    <a:chOff x="2488" y="3600"/>
                    <a:chExt cx="990" cy="465"/>
                  </a:xfrm>
                </p:grpSpPr>
                <p:sp>
                  <p:nvSpPr>
                    <p:cNvPr id="32" name="Line 75"/>
                    <p:cNvSpPr>
                      <a:spLocks noChangeShapeType="1"/>
                    </p:cNvSpPr>
                    <p:nvPr/>
                  </p:nvSpPr>
                  <p:spPr bwMode="auto">
                    <a:xfrm flipV="1">
                      <a:off x="2546" y="3945"/>
                      <a:ext cx="932" cy="0"/>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33" name="Rectangle 76"/>
                    <p:cNvSpPr>
                      <a:spLocks noChangeArrowheads="1"/>
                    </p:cNvSpPr>
                    <p:nvPr/>
                  </p:nvSpPr>
                  <p:spPr bwMode="auto">
                    <a:xfrm>
                      <a:off x="2488" y="3600"/>
                      <a:ext cx="944" cy="465"/>
                    </a:xfrm>
                    <a:prstGeom prst="rect">
                      <a:avLst/>
                    </a:prstGeom>
                    <a:noFill/>
                    <a:ln w="9525">
                      <a:noFill/>
                      <a:miter lim="800000"/>
                    </a:ln>
                  </p:spPr>
                  <p:txBody>
                    <a:bodyPr/>
                    <a:lstStyle/>
                    <a:p>
                      <a:pPr algn="ctr"/>
                      <a:r>
                        <a:rPr lang="zh-CN" altLang="en-US" b="1" dirty="0">
                          <a:latin typeface="Times New Roman" panose="02020603050405020304" pitchFamily="18" charset="0"/>
                        </a:rPr>
                        <a:t>成绩清单</a:t>
                      </a:r>
                      <a:endParaRPr lang="zh-CN" altLang="en-US" b="1" dirty="0"/>
                    </a:p>
                  </p:txBody>
                </p:sp>
              </p:grpSp>
              <p:grpSp>
                <p:nvGrpSpPr>
                  <p:cNvPr id="29" name="Group 77"/>
                  <p:cNvGrpSpPr/>
                  <p:nvPr/>
                </p:nvGrpSpPr>
                <p:grpSpPr bwMode="auto">
                  <a:xfrm>
                    <a:off x="3402" y="2985"/>
                    <a:ext cx="602" cy="2145"/>
                    <a:chOff x="3402" y="2985"/>
                    <a:chExt cx="602" cy="2145"/>
                  </a:xfrm>
                </p:grpSpPr>
                <p:sp>
                  <p:nvSpPr>
                    <p:cNvPr id="30" name="Line 78"/>
                    <p:cNvSpPr>
                      <a:spLocks noChangeShapeType="1"/>
                    </p:cNvSpPr>
                    <p:nvPr/>
                  </p:nvSpPr>
                  <p:spPr bwMode="auto">
                    <a:xfrm>
                      <a:off x="3884" y="2985"/>
                      <a:ext cx="0" cy="2145"/>
                    </a:xfrm>
                    <a:prstGeom prst="line">
                      <a:avLst/>
                    </a:prstGeom>
                    <a:noFill/>
                    <a:ln w="9525">
                      <a:solidFill>
                        <a:srgbClr val="000000"/>
                      </a:solidFill>
                      <a:round/>
                      <a:headEnd type="none" w="sm" len="med"/>
                      <a:tailEnd type="triangle" w="sm" len="med"/>
                    </a:ln>
                  </p:spPr>
                  <p:txBody>
                    <a:bodyPr/>
                    <a:lstStyle/>
                    <a:p>
                      <a:endParaRPr lang="zh-CN" altLang="en-US" b="1"/>
                    </a:p>
                  </p:txBody>
                </p:sp>
                <p:sp>
                  <p:nvSpPr>
                    <p:cNvPr id="31" name="Rectangle 79"/>
                    <p:cNvSpPr>
                      <a:spLocks noChangeArrowheads="1"/>
                    </p:cNvSpPr>
                    <p:nvPr/>
                  </p:nvSpPr>
                  <p:spPr bwMode="auto">
                    <a:xfrm>
                      <a:off x="3402" y="3330"/>
                      <a:ext cx="602" cy="1188"/>
                    </a:xfrm>
                    <a:prstGeom prst="rect">
                      <a:avLst/>
                    </a:prstGeom>
                    <a:noFill/>
                    <a:ln w="9525">
                      <a:noFill/>
                      <a:miter lim="800000"/>
                    </a:ln>
                  </p:spPr>
                  <p:txBody>
                    <a:bodyPr vert="eaVert"/>
                    <a:lstStyle/>
                    <a:p>
                      <a:pPr algn="just"/>
                      <a:r>
                        <a:rPr lang="zh-CN" altLang="en-US" b="1" dirty="0">
                          <a:latin typeface="Times New Roman" panose="02020603050405020304" pitchFamily="18" charset="0"/>
                        </a:rPr>
                        <a:t>正确成绩清单</a:t>
                      </a:r>
                      <a:endParaRPr lang="zh-CN" altLang="en-US" b="1" dirty="0"/>
                    </a:p>
                  </p:txBody>
                </p:sp>
              </p:grpSp>
            </p:grpSp>
            <p:grpSp>
              <p:nvGrpSpPr>
                <p:cNvPr id="18" name="Group 80"/>
                <p:cNvGrpSpPr/>
                <p:nvPr/>
              </p:nvGrpSpPr>
              <p:grpSpPr bwMode="auto">
                <a:xfrm>
                  <a:off x="4106" y="2647"/>
                  <a:ext cx="1920" cy="1388"/>
                  <a:chOff x="4106" y="2647"/>
                  <a:chExt cx="1920" cy="1388"/>
                </a:xfrm>
              </p:grpSpPr>
              <p:grpSp>
                <p:nvGrpSpPr>
                  <p:cNvPr id="19" name="Group 81"/>
                  <p:cNvGrpSpPr/>
                  <p:nvPr/>
                </p:nvGrpSpPr>
                <p:grpSpPr bwMode="auto">
                  <a:xfrm>
                    <a:off x="4106" y="3585"/>
                    <a:ext cx="1306" cy="450"/>
                    <a:chOff x="1884" y="6315"/>
                    <a:chExt cx="1306" cy="450"/>
                  </a:xfrm>
                </p:grpSpPr>
                <p:grpSp>
                  <p:nvGrpSpPr>
                    <p:cNvPr id="23" name="Group 82"/>
                    <p:cNvGrpSpPr/>
                    <p:nvPr/>
                  </p:nvGrpSpPr>
                  <p:grpSpPr bwMode="auto">
                    <a:xfrm>
                      <a:off x="1884" y="6360"/>
                      <a:ext cx="1306" cy="360"/>
                      <a:chOff x="1884" y="6360"/>
                      <a:chExt cx="1306" cy="360"/>
                    </a:xfrm>
                  </p:grpSpPr>
                  <p:sp>
                    <p:nvSpPr>
                      <p:cNvPr id="25" name="Line 83"/>
                      <p:cNvSpPr>
                        <a:spLocks noChangeShapeType="1"/>
                      </p:cNvSpPr>
                      <p:nvPr/>
                    </p:nvSpPr>
                    <p:spPr bwMode="auto">
                      <a:xfrm>
                        <a:off x="1884" y="6360"/>
                        <a:ext cx="1290" cy="0"/>
                      </a:xfrm>
                      <a:prstGeom prst="line">
                        <a:avLst/>
                      </a:prstGeom>
                      <a:noFill/>
                      <a:ln w="9525">
                        <a:solidFill>
                          <a:srgbClr val="000000"/>
                        </a:solidFill>
                        <a:round/>
                        <a:headEnd type="none" w="sm" len="med"/>
                        <a:tailEnd type="none" w="sm" len="med"/>
                      </a:ln>
                    </p:spPr>
                    <p:txBody>
                      <a:bodyPr/>
                      <a:lstStyle/>
                      <a:p>
                        <a:endParaRPr lang="zh-CN" altLang="en-US" b="1"/>
                      </a:p>
                    </p:txBody>
                  </p:sp>
                  <p:sp>
                    <p:nvSpPr>
                      <p:cNvPr id="26" name="Line 84"/>
                      <p:cNvSpPr>
                        <a:spLocks noChangeShapeType="1"/>
                      </p:cNvSpPr>
                      <p:nvPr/>
                    </p:nvSpPr>
                    <p:spPr bwMode="auto">
                      <a:xfrm>
                        <a:off x="1900" y="6720"/>
                        <a:ext cx="1290" cy="0"/>
                      </a:xfrm>
                      <a:prstGeom prst="line">
                        <a:avLst/>
                      </a:prstGeom>
                      <a:noFill/>
                      <a:ln w="9525">
                        <a:solidFill>
                          <a:srgbClr val="000000"/>
                        </a:solidFill>
                        <a:round/>
                        <a:headEnd type="none" w="sm" len="med"/>
                        <a:tailEnd type="none" w="sm" len="med"/>
                      </a:ln>
                    </p:spPr>
                    <p:txBody>
                      <a:bodyPr/>
                      <a:lstStyle/>
                      <a:p>
                        <a:endParaRPr lang="zh-CN" altLang="en-US" b="1"/>
                      </a:p>
                    </p:txBody>
                  </p:sp>
                </p:grpSp>
                <p:sp>
                  <p:nvSpPr>
                    <p:cNvPr id="24" name="Rectangle 85"/>
                    <p:cNvSpPr>
                      <a:spLocks noChangeArrowheads="1"/>
                    </p:cNvSpPr>
                    <p:nvPr/>
                  </p:nvSpPr>
                  <p:spPr bwMode="auto">
                    <a:xfrm>
                      <a:off x="1916" y="6315"/>
                      <a:ext cx="1228" cy="450"/>
                    </a:xfrm>
                    <a:prstGeom prst="rect">
                      <a:avLst/>
                    </a:prstGeom>
                    <a:noFill/>
                    <a:ln w="9525">
                      <a:noFill/>
                      <a:miter lim="800000"/>
                    </a:ln>
                  </p:spPr>
                  <p:txBody>
                    <a:bodyPr/>
                    <a:lstStyle/>
                    <a:p>
                      <a:pPr algn="ctr"/>
                      <a:r>
                        <a:rPr lang="zh-CN" altLang="en-US" b="1" dirty="0">
                          <a:latin typeface="Times New Roman" panose="02020603050405020304" pitchFamily="18" charset="0"/>
                        </a:rPr>
                        <a:t>试题得分清单</a:t>
                      </a:r>
                      <a:endParaRPr lang="zh-CN" altLang="en-US" b="1" dirty="0"/>
                    </a:p>
                  </p:txBody>
                </p:sp>
              </p:grpSp>
              <p:sp>
                <p:nvSpPr>
                  <p:cNvPr id="20" name="Arc 86"/>
                  <p:cNvSpPr/>
                  <p:nvPr/>
                </p:nvSpPr>
                <p:spPr bwMode="auto">
                  <a:xfrm flipH="1">
                    <a:off x="4928" y="2655"/>
                    <a:ext cx="633" cy="987"/>
                  </a:xfrm>
                  <a:custGeom>
                    <a:avLst/>
                    <a:gdLst>
                      <a:gd name="G0" fmla="+- 2985 0 0"/>
                      <a:gd name="G1" fmla="+- 21600 0 0"/>
                      <a:gd name="G2" fmla="+- 21600 0 0"/>
                      <a:gd name="T0" fmla="*/ 0 w 24585"/>
                      <a:gd name="T1" fmla="*/ 207 h 21600"/>
                      <a:gd name="T2" fmla="*/ 24585 w 24585"/>
                      <a:gd name="T3" fmla="*/ 21600 h 21600"/>
                      <a:gd name="T4" fmla="*/ 2985 w 24585"/>
                      <a:gd name="T5" fmla="*/ 21600 h 21600"/>
                    </a:gdLst>
                    <a:ahLst/>
                    <a:cxnLst>
                      <a:cxn ang="0">
                        <a:pos x="T0" y="T1"/>
                      </a:cxn>
                      <a:cxn ang="0">
                        <a:pos x="T2" y="T3"/>
                      </a:cxn>
                      <a:cxn ang="0">
                        <a:pos x="T4" y="T5"/>
                      </a:cxn>
                    </a:cxnLst>
                    <a:rect l="0" t="0" r="r" b="b"/>
                    <a:pathLst>
                      <a:path w="24585" h="21600" fill="none" extrusionOk="0">
                        <a:moveTo>
                          <a:pt x="0" y="207"/>
                        </a:moveTo>
                        <a:cubicBezTo>
                          <a:pt x="989" y="69"/>
                          <a:pt x="1986" y="-1"/>
                          <a:pt x="2985" y="0"/>
                        </a:cubicBezTo>
                        <a:cubicBezTo>
                          <a:pt x="14914" y="0"/>
                          <a:pt x="24585" y="9670"/>
                          <a:pt x="24585" y="21600"/>
                        </a:cubicBezTo>
                      </a:path>
                      <a:path w="24585" h="21600" stroke="0" extrusionOk="0">
                        <a:moveTo>
                          <a:pt x="0" y="207"/>
                        </a:moveTo>
                        <a:cubicBezTo>
                          <a:pt x="989" y="69"/>
                          <a:pt x="1986" y="-1"/>
                          <a:pt x="2985" y="0"/>
                        </a:cubicBezTo>
                        <a:cubicBezTo>
                          <a:pt x="14914" y="0"/>
                          <a:pt x="24585" y="9670"/>
                          <a:pt x="24585" y="21600"/>
                        </a:cubicBezTo>
                        <a:lnTo>
                          <a:pt x="2985" y="21600"/>
                        </a:lnTo>
                        <a:close/>
                      </a:path>
                    </a:pathLst>
                  </a:custGeom>
                  <a:noFill/>
                  <a:ln w="9525">
                    <a:solidFill>
                      <a:srgbClr val="000000"/>
                    </a:solidFill>
                    <a:round/>
                    <a:headEnd type="triangle" w="sm" len="med"/>
                    <a:tailEnd type="none" w="sm" len="med"/>
                  </a:ln>
                </p:spPr>
                <p:txBody>
                  <a:bodyPr/>
                  <a:lstStyle/>
                  <a:p>
                    <a:endParaRPr lang="zh-CN" altLang="en-US" b="1"/>
                  </a:p>
                </p:txBody>
              </p:sp>
              <p:sp>
                <p:nvSpPr>
                  <p:cNvPr id="21" name="Arc 87"/>
                  <p:cNvSpPr/>
                  <p:nvPr/>
                </p:nvSpPr>
                <p:spPr bwMode="auto">
                  <a:xfrm flipH="1">
                    <a:off x="5186" y="3373"/>
                    <a:ext cx="840" cy="284"/>
                  </a:xfrm>
                  <a:custGeom>
                    <a:avLst/>
                    <a:gdLst>
                      <a:gd name="G0" fmla="+- 0 0 0"/>
                      <a:gd name="G1" fmla="+- 21402 0 0"/>
                      <a:gd name="G2" fmla="+- 21600 0 0"/>
                      <a:gd name="T0" fmla="*/ 2920 w 21314"/>
                      <a:gd name="T1" fmla="*/ 0 h 21402"/>
                      <a:gd name="T2" fmla="*/ 21314 w 21314"/>
                      <a:gd name="T3" fmla="*/ 17901 h 21402"/>
                      <a:gd name="T4" fmla="*/ 0 w 21314"/>
                      <a:gd name="T5" fmla="*/ 21402 h 21402"/>
                    </a:gdLst>
                    <a:ahLst/>
                    <a:cxnLst>
                      <a:cxn ang="0">
                        <a:pos x="T0" y="T1"/>
                      </a:cxn>
                      <a:cxn ang="0">
                        <a:pos x="T2" y="T3"/>
                      </a:cxn>
                      <a:cxn ang="0">
                        <a:pos x="T4" y="T5"/>
                      </a:cxn>
                    </a:cxnLst>
                    <a:rect l="0" t="0" r="r" b="b"/>
                    <a:pathLst>
                      <a:path w="21314" h="21402" fill="none" extrusionOk="0">
                        <a:moveTo>
                          <a:pt x="2919" y="0"/>
                        </a:moveTo>
                        <a:cubicBezTo>
                          <a:pt x="12316" y="1282"/>
                          <a:pt x="19777" y="8543"/>
                          <a:pt x="21314" y="17900"/>
                        </a:cubicBezTo>
                      </a:path>
                      <a:path w="21314" h="21402" stroke="0" extrusionOk="0">
                        <a:moveTo>
                          <a:pt x="2919" y="0"/>
                        </a:moveTo>
                        <a:cubicBezTo>
                          <a:pt x="12316" y="1282"/>
                          <a:pt x="19777" y="8543"/>
                          <a:pt x="21314" y="17900"/>
                        </a:cubicBezTo>
                        <a:lnTo>
                          <a:pt x="0" y="21402"/>
                        </a:lnTo>
                        <a:close/>
                      </a:path>
                    </a:pathLst>
                  </a:custGeom>
                  <a:noFill/>
                  <a:ln w="9525">
                    <a:solidFill>
                      <a:srgbClr val="000000"/>
                    </a:solidFill>
                    <a:round/>
                    <a:headEnd type="triangle" w="sm" len="med"/>
                    <a:tailEnd type="none" w="sm" len="med"/>
                  </a:ln>
                </p:spPr>
                <p:txBody>
                  <a:bodyPr/>
                  <a:lstStyle/>
                  <a:p>
                    <a:endParaRPr lang="zh-CN" altLang="en-US" b="1"/>
                  </a:p>
                </p:txBody>
              </p:sp>
              <p:sp>
                <p:nvSpPr>
                  <p:cNvPr id="22" name="Arc 88"/>
                  <p:cNvSpPr/>
                  <p:nvPr/>
                </p:nvSpPr>
                <p:spPr bwMode="auto">
                  <a:xfrm>
                    <a:off x="4181" y="2647"/>
                    <a:ext cx="556" cy="968"/>
                  </a:xfrm>
                  <a:custGeom>
                    <a:avLst/>
                    <a:gdLst>
                      <a:gd name="G0" fmla="+- 0 0 0"/>
                      <a:gd name="G1" fmla="+- 21182 0 0"/>
                      <a:gd name="G2" fmla="+- 21600 0 0"/>
                      <a:gd name="T0" fmla="*/ 4230 w 21600"/>
                      <a:gd name="T1" fmla="*/ 0 h 21182"/>
                      <a:gd name="T2" fmla="*/ 21600 w 21600"/>
                      <a:gd name="T3" fmla="*/ 21182 h 21182"/>
                      <a:gd name="T4" fmla="*/ 0 w 21600"/>
                      <a:gd name="T5" fmla="*/ 21182 h 21182"/>
                    </a:gdLst>
                    <a:ahLst/>
                    <a:cxnLst>
                      <a:cxn ang="0">
                        <a:pos x="T0" y="T1"/>
                      </a:cxn>
                      <a:cxn ang="0">
                        <a:pos x="T2" y="T3"/>
                      </a:cxn>
                      <a:cxn ang="0">
                        <a:pos x="T4" y="T5"/>
                      </a:cxn>
                    </a:cxnLst>
                    <a:rect l="0" t="0" r="r" b="b"/>
                    <a:pathLst>
                      <a:path w="21600" h="21182" fill="none" extrusionOk="0">
                        <a:moveTo>
                          <a:pt x="4229" y="0"/>
                        </a:moveTo>
                        <a:cubicBezTo>
                          <a:pt x="14329" y="2017"/>
                          <a:pt x="21600" y="10883"/>
                          <a:pt x="21600" y="21182"/>
                        </a:cubicBezTo>
                      </a:path>
                      <a:path w="21600" h="21182" stroke="0" extrusionOk="0">
                        <a:moveTo>
                          <a:pt x="4229" y="0"/>
                        </a:moveTo>
                        <a:cubicBezTo>
                          <a:pt x="14329" y="2017"/>
                          <a:pt x="21600" y="10883"/>
                          <a:pt x="21600" y="21182"/>
                        </a:cubicBezTo>
                        <a:lnTo>
                          <a:pt x="0" y="21182"/>
                        </a:lnTo>
                        <a:close/>
                      </a:path>
                    </a:pathLst>
                  </a:custGeom>
                  <a:noFill/>
                  <a:ln w="9525">
                    <a:solidFill>
                      <a:srgbClr val="000000"/>
                    </a:solidFill>
                    <a:round/>
                    <a:headEnd type="none" w="sm" len="med"/>
                    <a:tailEnd type="triangle" w="sm" len="med"/>
                  </a:ln>
                </p:spPr>
                <p:txBody>
                  <a:bodyPr/>
                  <a:lstStyle/>
                  <a:p>
                    <a:endParaRPr lang="zh-CN" altLang="en-US" b="1"/>
                  </a:p>
                </p:txBody>
              </p:sp>
            </p:grpSp>
          </p:grpSp>
          <p:grpSp>
            <p:nvGrpSpPr>
              <p:cNvPr id="10" name="Group 89"/>
              <p:cNvGrpSpPr/>
              <p:nvPr/>
            </p:nvGrpSpPr>
            <p:grpSpPr bwMode="auto">
              <a:xfrm>
                <a:off x="4154" y="6942"/>
                <a:ext cx="5768" cy="483"/>
                <a:chOff x="4154" y="6942"/>
                <a:chExt cx="5768" cy="483"/>
              </a:xfrm>
            </p:grpSpPr>
            <p:sp>
              <p:nvSpPr>
                <p:cNvPr id="11" name="Freeform 90"/>
                <p:cNvSpPr/>
                <p:nvPr/>
              </p:nvSpPr>
              <p:spPr bwMode="auto">
                <a:xfrm>
                  <a:off x="4154" y="7125"/>
                  <a:ext cx="5768" cy="300"/>
                </a:xfrm>
                <a:custGeom>
                  <a:avLst/>
                  <a:gdLst/>
                  <a:ahLst/>
                  <a:cxnLst>
                    <a:cxn ang="0">
                      <a:pos x="0" y="255"/>
                    </a:cxn>
                    <a:cxn ang="0">
                      <a:pos x="2490" y="0"/>
                    </a:cxn>
                    <a:cxn ang="0">
                      <a:pos x="5580" y="255"/>
                    </a:cxn>
                    <a:cxn ang="0">
                      <a:pos x="5866" y="270"/>
                    </a:cxn>
                  </a:cxnLst>
                  <a:rect l="0" t="0" r="r" b="b"/>
                  <a:pathLst>
                    <a:path w="6143" h="300">
                      <a:moveTo>
                        <a:pt x="0" y="255"/>
                      </a:moveTo>
                      <a:cubicBezTo>
                        <a:pt x="780" y="127"/>
                        <a:pt x="1560" y="0"/>
                        <a:pt x="2490" y="0"/>
                      </a:cubicBezTo>
                      <a:cubicBezTo>
                        <a:pt x="3420" y="0"/>
                        <a:pt x="5017" y="210"/>
                        <a:pt x="5580" y="255"/>
                      </a:cubicBezTo>
                      <a:cubicBezTo>
                        <a:pt x="6143" y="300"/>
                        <a:pt x="5818" y="267"/>
                        <a:pt x="5866" y="270"/>
                      </a:cubicBezTo>
                    </a:path>
                  </a:pathLst>
                </a:custGeom>
                <a:noFill/>
                <a:ln w="9525" cap="flat" cmpd="sng">
                  <a:solidFill>
                    <a:srgbClr val="000000"/>
                  </a:solidFill>
                  <a:prstDash val="solid"/>
                  <a:round/>
                  <a:headEnd type="none" w="sm" len="med"/>
                  <a:tailEnd type="triangle" w="sm" len="med"/>
                </a:ln>
                <a:effectLst/>
              </p:spPr>
              <p:txBody>
                <a:bodyPr/>
                <a:lstStyle/>
                <a:p>
                  <a:endParaRPr lang="zh-CN" altLang="en-US" b="1"/>
                </a:p>
              </p:txBody>
            </p:sp>
            <p:sp>
              <p:nvSpPr>
                <p:cNvPr id="12" name="Rectangle 91"/>
                <p:cNvSpPr>
                  <a:spLocks noChangeArrowheads="1"/>
                </p:cNvSpPr>
                <p:nvPr/>
              </p:nvSpPr>
              <p:spPr bwMode="auto">
                <a:xfrm>
                  <a:off x="8446" y="6942"/>
                  <a:ext cx="1230" cy="480"/>
                </a:xfrm>
                <a:prstGeom prst="rect">
                  <a:avLst/>
                </a:prstGeom>
                <a:noFill/>
                <a:ln w="9525">
                  <a:noFill/>
                  <a:miter lim="800000"/>
                </a:ln>
                <a:effectLst/>
              </p:spPr>
              <p:txBody>
                <a:bodyPr/>
                <a:lstStyle/>
                <a:p>
                  <a:pPr algn="just"/>
                  <a:r>
                    <a:rPr lang="zh-CN" altLang="en-US" b="1" dirty="0">
                      <a:latin typeface="Times New Roman" panose="02020603050405020304" pitchFamily="18" charset="0"/>
                    </a:rPr>
                    <a:t>错误成绩清单</a:t>
                  </a:r>
                  <a:endParaRPr lang="zh-CN" altLang="en-US" b="1" dirty="0"/>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2.1 </a:t>
            </a:r>
            <a:r>
              <a:rPr lang="zh-CN" altLang="en-US" b="1" dirty="0" smtClean="0">
                <a:latin typeface="黑体" panose="02010609060101010101" pitchFamily="49" charset="-122"/>
                <a:ea typeface="黑体" panose="02010609060101010101" pitchFamily="49" charset="-122"/>
              </a:rPr>
              <a:t>需求概述</a:t>
            </a:r>
            <a:br>
              <a:rPr lang="en-US" altLang="zh-CN" sz="4000" b="1" dirty="0" smtClean="0">
                <a:latin typeface="黑体" panose="02010609060101010101" pitchFamily="49" charset="-122"/>
                <a:ea typeface="黑体" panose="02010609060101010101" pitchFamily="49" charset="-122"/>
              </a:rPr>
            </a:br>
            <a:r>
              <a:rPr lang="en-US" altLang="zh-CN" sz="4000" b="1" dirty="0" smtClean="0">
                <a:latin typeface="黑体" panose="02010609060101010101" pitchFamily="49" charset="-122"/>
                <a:ea typeface="黑体" panose="02010609060101010101" pitchFamily="49" charset="-122"/>
              </a:rPr>
              <a:t>2.1.1</a:t>
            </a:r>
            <a:r>
              <a:rPr lang="zh-CN" altLang="en-US" sz="4000" b="1" dirty="0" smtClean="0">
                <a:latin typeface="黑体" panose="02010609060101010101" pitchFamily="49" charset="-122"/>
                <a:ea typeface="黑体" panose="02010609060101010101" pitchFamily="49" charset="-122"/>
              </a:rPr>
              <a:t>需求分析的任务</a:t>
            </a:r>
            <a:endParaRPr lang="zh-CN" altLang="en-US" sz="4000"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eaLnBrk="1" hangingPunct="1">
              <a:buNone/>
              <a:tabLst>
                <a:tab pos="4214495" algn="l"/>
              </a:tabLst>
            </a:pPr>
            <a:r>
              <a:rPr lang="zh-CN" altLang="en-US" sz="3200" b="1" dirty="0" smtClean="0">
                <a:solidFill>
                  <a:srgbClr val="0B22FF"/>
                </a:solidFill>
                <a:latin typeface="Times New Roman" panose="02020603050405020304" pitchFamily="18" charset="0"/>
              </a:rPr>
              <a:t>               </a:t>
            </a:r>
            <a:r>
              <a:rPr lang="zh-CN" altLang="en-US" sz="3200" b="1" dirty="0" smtClean="0">
                <a:solidFill>
                  <a:srgbClr val="C00000"/>
                </a:solidFill>
                <a:latin typeface="Times New Roman" panose="02020603050405020304" pitchFamily="18" charset="0"/>
              </a:rPr>
              <a:t>系统</a:t>
            </a:r>
            <a:r>
              <a:rPr lang="zh-CN" altLang="en-US" sz="3200" b="1" dirty="0">
                <a:solidFill>
                  <a:srgbClr val="C00000"/>
                </a:solidFill>
                <a:latin typeface="Times New Roman" panose="02020603050405020304" pitchFamily="18" charset="0"/>
              </a:rPr>
              <a:t>必须做什么</a:t>
            </a:r>
            <a:r>
              <a:rPr lang="en-US" altLang="zh-CN" sz="3200" b="1" dirty="0">
                <a:solidFill>
                  <a:srgbClr val="C00000"/>
                </a:solidFill>
                <a:latin typeface="Times New Roman" panose="02020603050405020304" pitchFamily="18" charset="0"/>
              </a:rPr>
              <a:t>?</a:t>
            </a:r>
            <a:endParaRPr lang="en-US" altLang="zh-CN" sz="3200" b="1" dirty="0">
              <a:solidFill>
                <a:srgbClr val="C00000"/>
              </a:solidFill>
              <a:latin typeface="Times New Roman" panose="02020603050405020304" pitchFamily="18" charset="0"/>
            </a:endParaRPr>
          </a:p>
          <a:p>
            <a:pPr eaLnBrk="1" hangingPunct="1">
              <a:tabLst>
                <a:tab pos="4214495" algn="l"/>
              </a:tabLst>
            </a:pPr>
            <a:r>
              <a:rPr lang="zh-CN" altLang="en-US" sz="2800" b="1" dirty="0">
                <a:solidFill>
                  <a:srgbClr val="0B22FF"/>
                </a:solidFill>
                <a:latin typeface="Times New Roman" panose="02020603050405020304" pitchFamily="18" charset="0"/>
              </a:rPr>
              <a:t>获取用户需求，从用户角度考虑，用户需要系统必须完成哪些工作</a:t>
            </a:r>
            <a:r>
              <a:rPr lang="zh-CN" altLang="en-US" sz="2800" b="1" dirty="0">
                <a:latin typeface="Times New Roman" panose="02020603050405020304" pitchFamily="18" charset="0"/>
              </a:rPr>
              <a:t>，也就是对目标系统提出完整、准确、清晰、具体的要求。</a:t>
            </a:r>
            <a:endParaRPr lang="en-US" altLang="zh-CN" sz="2800" b="1" dirty="0">
              <a:latin typeface="Times New Roman" panose="02020603050405020304" pitchFamily="18" charset="0"/>
            </a:endParaRPr>
          </a:p>
          <a:p>
            <a:pPr eaLnBrk="1" hangingPunct="1">
              <a:tabLst>
                <a:tab pos="4214495" algn="l"/>
              </a:tabLst>
            </a:pPr>
            <a:r>
              <a:rPr lang="zh-CN" altLang="en-US" sz="2800" b="1" dirty="0">
                <a:solidFill>
                  <a:srgbClr val="0033CC"/>
                </a:solidFill>
                <a:latin typeface="Times New Roman" panose="02020603050405020304" pitchFamily="18" charset="0"/>
              </a:rPr>
              <a:t>提交的主要文档：</a:t>
            </a:r>
            <a:endParaRPr lang="zh-CN" altLang="en-US" sz="2800" b="1" dirty="0">
              <a:solidFill>
                <a:srgbClr val="0033CC"/>
              </a:solidFill>
              <a:latin typeface="Times New Roman" panose="02020603050405020304" pitchFamily="18" charset="0"/>
            </a:endParaRPr>
          </a:p>
          <a:p>
            <a:pPr eaLnBrk="1" hangingPunct="1">
              <a:buFont typeface="Wingdings" panose="05000000000000000000" pitchFamily="2" charset="2"/>
              <a:buNone/>
              <a:tabLst>
                <a:tab pos="4214495" algn="l"/>
              </a:tabLst>
            </a:pPr>
            <a:r>
              <a:rPr lang="zh-CN" altLang="en-US" sz="2800" b="1" dirty="0">
                <a:solidFill>
                  <a:schemeClr val="tx2"/>
                </a:solidFill>
                <a:latin typeface="Times New Roman" panose="02020603050405020304" pitchFamily="18" charset="0"/>
              </a:rPr>
              <a:t>    </a:t>
            </a:r>
            <a:r>
              <a:rPr lang="zh-CN" altLang="en-US" sz="2800" b="1" dirty="0">
                <a:latin typeface="Times New Roman" panose="02020603050405020304" pitchFamily="18" charset="0"/>
              </a:rPr>
              <a:t>   </a:t>
            </a:r>
            <a:r>
              <a:rPr lang="zh-CN" altLang="en-US" sz="2800" b="1" dirty="0" smtClean="0">
                <a:latin typeface="Times New Roman" panose="02020603050405020304" pitchFamily="18" charset="0"/>
                <a:sym typeface="+mn-ea"/>
              </a:rPr>
              <a:t>软件需求规格说明书：以书面形式准确地描述软件需求。</a:t>
            </a:r>
            <a:endParaRPr lang="zh-CN" altLang="en-US" sz="2800" b="1" dirty="0" smtClean="0">
              <a:latin typeface="Times New Roman" panose="02020603050405020304" pitchFamily="18" charset="0"/>
              <a:sym typeface="+mn-ea"/>
            </a:endParaRPr>
          </a:p>
          <a:p>
            <a:pPr eaLnBrk="1" hangingPunct="1">
              <a:buFont typeface="Wingdings" panose="05000000000000000000" pitchFamily="2" charset="2"/>
              <a:buNone/>
              <a:tabLst>
                <a:tab pos="4214495" algn="l"/>
              </a:tabLst>
            </a:pPr>
            <a:r>
              <a:rPr lang="zh-CN" altLang="en-US" sz="2800" b="1" dirty="0" smtClean="0">
                <a:latin typeface="Times New Roman" panose="02020603050405020304" pitchFamily="18" charset="0"/>
                <a:sym typeface="+mn-ea"/>
              </a:rPr>
              <a:t>   </a:t>
            </a:r>
            <a:r>
              <a:rPr lang="en-US" altLang="zh-CN" sz="2800" b="1" dirty="0" smtClean="0">
                <a:latin typeface="Times New Roman" panose="02020603050405020304" pitchFamily="18" charset="0"/>
                <a:sym typeface="+mn-ea"/>
              </a:rPr>
              <a:t>( </a:t>
            </a:r>
            <a:r>
              <a:rPr lang="zh-CN" altLang="en-US" sz="2800" b="1" dirty="0" smtClean="0">
                <a:solidFill>
                  <a:srgbClr val="0B22FF"/>
                </a:solidFill>
                <a:latin typeface="Times New Roman" panose="02020603050405020304" pitchFamily="18" charset="0"/>
                <a:sym typeface="+mn-ea"/>
              </a:rPr>
              <a:t>结构化需求模型</a:t>
            </a:r>
            <a:r>
              <a:rPr lang="zh-CN" altLang="en-US" sz="2800" b="1" dirty="0" smtClean="0">
                <a:latin typeface="Times New Roman" panose="02020603050405020304" pitchFamily="18" charset="0"/>
                <a:sym typeface="+mn-ea"/>
              </a:rPr>
              <a:t>：数据流图、数据字典、状态图）</a:t>
            </a:r>
            <a:endParaRPr lang="en-US" altLang="zh-CN" sz="2800" b="1" dirty="0" smtClean="0">
              <a:latin typeface="Times New Roman" panose="02020603050405020304" pitchFamily="18" charset="0"/>
            </a:endParaRPr>
          </a:p>
          <a:p>
            <a:pPr eaLnBrk="1" hangingPunct="1">
              <a:buFont typeface="Wingdings" panose="05000000000000000000" pitchFamily="2" charset="2"/>
              <a:buNone/>
              <a:tabLst>
                <a:tab pos="4214495" algn="l"/>
              </a:tabLst>
            </a:pPr>
            <a:r>
              <a:rPr lang="zh-CN" altLang="en-US" sz="2800" b="1" dirty="0" smtClean="0">
                <a:latin typeface="Times New Roman" panose="02020603050405020304" pitchFamily="18" charset="0"/>
                <a:sym typeface="+mn-ea"/>
              </a:rPr>
              <a:t>  （</a:t>
            </a:r>
            <a:r>
              <a:rPr lang="zh-CN" altLang="en-US" sz="2800" b="1" dirty="0" smtClean="0">
                <a:solidFill>
                  <a:srgbClr val="0B22FF"/>
                </a:solidFill>
                <a:latin typeface="Times New Roman" panose="02020603050405020304" pitchFamily="18" charset="0"/>
                <a:sym typeface="+mn-ea"/>
              </a:rPr>
              <a:t>面向对象需求模型</a:t>
            </a:r>
            <a:r>
              <a:rPr lang="zh-CN" altLang="en-US" sz="2800" b="1" dirty="0" smtClean="0">
                <a:latin typeface="Times New Roman" panose="02020603050405020304" pitchFamily="18" charset="0"/>
                <a:sym typeface="+mn-ea"/>
              </a:rPr>
              <a:t>：用例图、类图、顺序图等）</a:t>
            </a:r>
            <a:endParaRPr lang="zh-CN" altLang="en-US" sz="28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7"/>
          <p:cNvSpPr>
            <a:spLocks noChangeArrowheads="1"/>
          </p:cNvSpPr>
          <p:nvPr/>
        </p:nvSpPr>
        <p:spPr bwMode="auto">
          <a:xfrm>
            <a:off x="539552" y="5949280"/>
            <a:ext cx="7759700" cy="528637"/>
          </a:xfrm>
          <a:prstGeom prst="rect">
            <a:avLst/>
          </a:prstGeom>
          <a:noFill/>
          <a:ln w="9525">
            <a:solidFill>
              <a:schemeClr val="tx2"/>
            </a:solidFill>
            <a:miter lim="800000"/>
          </a:ln>
        </p:spPr>
        <p:txBody>
          <a:bodyPr wrap="none" anchor="ctr">
            <a:spAutoFit/>
          </a:bodyPr>
          <a:lstStyle/>
          <a:p>
            <a:pPr eaLnBrk="0" hangingPunct="0"/>
            <a:r>
              <a:rPr lang="zh-CN" altLang="en-US" sz="2800" b="1" dirty="0"/>
              <a:t>对这些文档使用及修正覆盖整个软件生命周期中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pPr eaLnBrk="1" hangingPunct="1">
              <a:lnSpc>
                <a:spcPct val="130000"/>
              </a:lnSpc>
              <a:buNone/>
            </a:pPr>
            <a:r>
              <a:rPr lang="zh-CN" altLang="en-US" b="1" dirty="0" smtClean="0">
                <a:solidFill>
                  <a:srgbClr val="0033CC"/>
                </a:solidFill>
              </a:rPr>
              <a:t>细化时注意：</a:t>
            </a:r>
            <a:r>
              <a:rPr lang="en-US" altLang="zh-CN" b="1" dirty="0" smtClean="0">
                <a:solidFill>
                  <a:srgbClr val="0033CC"/>
                </a:solidFill>
              </a:rPr>
              <a:t>   </a:t>
            </a:r>
            <a:endParaRPr lang="zh-CN" altLang="en-US" b="1" dirty="0" smtClean="0">
              <a:solidFill>
                <a:srgbClr val="0033CC"/>
              </a:solidFill>
            </a:endParaRPr>
          </a:p>
          <a:p>
            <a:pPr eaLnBrk="1" hangingPunct="1">
              <a:lnSpc>
                <a:spcPct val="130000"/>
              </a:lnSpc>
            </a:pPr>
            <a:r>
              <a:rPr lang="zh-CN" altLang="en-US" b="1" dirty="0" smtClean="0">
                <a:solidFill>
                  <a:srgbClr val="0033CC"/>
                </a:solidFill>
              </a:rPr>
              <a:t>当进一步分解涉及如何具体的实现一个功能时就不应该再分解了。</a:t>
            </a:r>
            <a:endParaRPr lang="zh-CN" altLang="en-US" b="1" dirty="0" smtClean="0">
              <a:solidFill>
                <a:srgbClr val="0033CC"/>
              </a:solidFill>
            </a:endParaRPr>
          </a:p>
          <a:p>
            <a:pPr eaLnBrk="1" hangingPunct="1">
              <a:lnSpc>
                <a:spcPct val="130000"/>
              </a:lnSpc>
            </a:pPr>
            <a:r>
              <a:rPr lang="zh-CN" altLang="en-US" b="1" dirty="0" smtClean="0"/>
              <a:t>当对数据流图分层细化时必须保持信息连续性，也就是说，当把一个处理分解为一系列处理时，分解前和分解后的输入输出数据流必须相同。</a:t>
            </a:r>
            <a:endParaRPr lang="zh-CN" altLang="en-US" b="1" dirty="0" smtClean="0"/>
          </a:p>
          <a:p>
            <a:pPr eaLnBrk="1" hangingPunct="1">
              <a:lnSpc>
                <a:spcPct val="130000"/>
              </a:lnSpc>
            </a:pPr>
            <a:r>
              <a:rPr lang="zh-CN" altLang="en-US" b="1" dirty="0" smtClean="0"/>
              <a:t>注意对处理进行</a:t>
            </a:r>
            <a:r>
              <a:rPr lang="zh-CN" altLang="en-US" b="1" dirty="0" smtClean="0">
                <a:solidFill>
                  <a:srgbClr val="0033CC"/>
                </a:solidFill>
              </a:rPr>
              <a:t>编号</a:t>
            </a:r>
            <a:r>
              <a:rPr lang="zh-CN" altLang="en-US" b="1" dirty="0" smtClean="0"/>
              <a:t>的方法。 </a:t>
            </a:r>
            <a:endParaRPr lang="zh-CN" altLang="en-US"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smtClean="0">
                <a:solidFill>
                  <a:srgbClr val="0033CC"/>
                </a:solidFill>
                <a:latin typeface="Times New Roman" panose="02020603050405020304" pitchFamily="18" charset="0"/>
              </a:rPr>
              <a:t>例：     定货系统    绘制</a:t>
            </a:r>
            <a:r>
              <a:rPr kumimoji="1" lang="en-US" altLang="zh-CN" sz="3600" b="1" dirty="0" smtClean="0">
                <a:solidFill>
                  <a:srgbClr val="0033CC"/>
                </a:solidFill>
                <a:latin typeface="Times New Roman" panose="02020603050405020304" pitchFamily="18" charset="0"/>
              </a:rPr>
              <a:t>DFD</a:t>
            </a:r>
            <a:r>
              <a:rPr kumimoji="1" lang="zh-CN" altLang="en-US" sz="3600" b="1" dirty="0" smtClean="0">
                <a:solidFill>
                  <a:srgbClr val="0033CC"/>
                </a:solidFill>
                <a:latin typeface="Times New Roman" panose="02020603050405020304" pitchFamily="18" charset="0"/>
              </a:rPr>
              <a:t> </a:t>
            </a:r>
            <a:endParaRPr lang="zh-CN" altLang="en-US" sz="3600" dirty="0"/>
          </a:p>
        </p:txBody>
      </p:sp>
      <p:sp>
        <p:nvSpPr>
          <p:cNvPr id="3" name="内容占位符 2"/>
          <p:cNvSpPr>
            <a:spLocks noGrp="1"/>
          </p:cNvSpPr>
          <p:nvPr>
            <p:ph sz="quarter" idx="1"/>
          </p:nvPr>
        </p:nvSpPr>
        <p:spPr/>
        <p:txBody>
          <a:bodyPr/>
          <a:lstStyle/>
          <a:p>
            <a:pPr marL="179705" lvl="1" indent="0" eaLnBrk="1" hangingPunct="1">
              <a:lnSpc>
                <a:spcPct val="90000"/>
              </a:lnSpc>
              <a:buFont typeface="Wingdings" panose="05000000000000000000" pitchFamily="2" charset="2"/>
              <a:buNone/>
            </a:pPr>
            <a:r>
              <a:rPr kumimoji="1" lang="zh-CN" altLang="en-US" sz="3000" b="1" dirty="0" smtClean="0">
                <a:latin typeface="Times New Roman" panose="02020603050405020304" pitchFamily="18" charset="0"/>
              </a:rPr>
              <a:t> 零件入库或出库称为事务，通过放在仓库中的</a:t>
            </a:r>
            <a:r>
              <a:rPr kumimoji="1" lang="en-US" altLang="zh-CN" sz="3000" b="1" dirty="0" smtClean="0">
                <a:latin typeface="Times New Roman" panose="02020603050405020304" pitchFamily="18" charset="0"/>
              </a:rPr>
              <a:t>CRT</a:t>
            </a:r>
            <a:r>
              <a:rPr kumimoji="1" lang="zh-CN" altLang="en-US" sz="3000" b="1" dirty="0" smtClean="0">
                <a:latin typeface="Times New Roman" panose="02020603050405020304" pitchFamily="18" charset="0"/>
              </a:rPr>
              <a:t>终端把事务报告给定货系统</a:t>
            </a:r>
            <a:r>
              <a:rPr kumimoji="1" lang="zh-CN" altLang="en-US" sz="3200" b="1" dirty="0" smtClean="0">
                <a:latin typeface="Times New Roman" panose="02020603050405020304" pitchFamily="18" charset="0"/>
              </a:rPr>
              <a:t>，及时修改库存清单主文件。</a:t>
            </a:r>
            <a:endParaRPr kumimoji="1" lang="en-US" altLang="zh-CN" sz="3200" b="1" dirty="0" smtClean="0">
              <a:latin typeface="Times New Roman" panose="02020603050405020304" pitchFamily="18" charset="0"/>
            </a:endParaRPr>
          </a:p>
          <a:p>
            <a:pPr marL="179705" lvl="1" indent="0" eaLnBrk="1" hangingPunct="1">
              <a:lnSpc>
                <a:spcPct val="90000"/>
              </a:lnSpc>
              <a:buFont typeface="Wingdings" panose="05000000000000000000" pitchFamily="2" charset="2"/>
              <a:buNone/>
            </a:pPr>
            <a:r>
              <a:rPr kumimoji="1" lang="en-US" altLang="zh-CN" sz="3200" b="1" dirty="0" smtClean="0">
                <a:latin typeface="Times New Roman" panose="02020603050405020304" pitchFamily="18" charset="0"/>
              </a:rPr>
              <a:t>      </a:t>
            </a:r>
            <a:r>
              <a:rPr kumimoji="1" lang="zh-CN" altLang="en-US" sz="3000" b="1" dirty="0" smtClean="0">
                <a:latin typeface="Times New Roman" panose="02020603050405020304" pitchFamily="18" charset="0"/>
              </a:rPr>
              <a:t>当某种零件的库存量少于库存量的临界值时，就应该再次定货。</a:t>
            </a:r>
            <a:endParaRPr kumimoji="1" lang="zh-CN" altLang="en-US" sz="3000" b="1" dirty="0" smtClean="0">
              <a:latin typeface="Times New Roman" panose="02020603050405020304" pitchFamily="18" charset="0"/>
            </a:endParaRPr>
          </a:p>
          <a:p>
            <a:pPr marL="179705" lvl="1" indent="0" eaLnBrk="1" hangingPunct="1">
              <a:lnSpc>
                <a:spcPct val="90000"/>
              </a:lnSpc>
              <a:buFont typeface="Wingdings" panose="05000000000000000000" pitchFamily="2" charset="2"/>
              <a:buNone/>
            </a:pPr>
            <a:r>
              <a:rPr kumimoji="1" lang="zh-CN" altLang="en-US" sz="3000" b="1" dirty="0" smtClean="0">
                <a:latin typeface="Times New Roman" panose="02020603050405020304" pitchFamily="18" charset="0"/>
              </a:rPr>
              <a:t>       假设采购部每天需要一张</a:t>
            </a:r>
            <a:r>
              <a:rPr kumimoji="1" lang="zh-CN" altLang="en-US" sz="3000" b="1" dirty="0" smtClean="0">
                <a:solidFill>
                  <a:srgbClr val="0033CC"/>
                </a:solidFill>
                <a:latin typeface="Times New Roman" panose="02020603050405020304" pitchFamily="18" charset="0"/>
              </a:rPr>
              <a:t>定货报表</a:t>
            </a:r>
            <a:r>
              <a:rPr kumimoji="1" lang="zh-CN" altLang="en-US" sz="3000" b="1" dirty="0" smtClean="0">
                <a:latin typeface="Times New Roman" panose="02020603050405020304" pitchFamily="18" charset="0"/>
              </a:rPr>
              <a:t>，报表按零件编号排序，表中列出所有需要再次定货的零件。对于每个需要再次定货的零件，应该列出下述数据：零件编号，零件名称，定货数量，目前价格，主要供应者，次要供应者。</a:t>
            </a:r>
            <a:endParaRPr kumimoji="1" lang="zh-CN" altLang="en-US" sz="3000"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smtClean="0">
                <a:solidFill>
                  <a:srgbClr val="0033CC"/>
                </a:solidFill>
                <a:latin typeface="Times New Roman" panose="02020603050405020304" pitchFamily="18" charset="0"/>
              </a:rPr>
              <a:t>例：     定货系统    绘制</a:t>
            </a:r>
            <a:r>
              <a:rPr kumimoji="1" lang="en-US" altLang="zh-CN" sz="3600" b="1" dirty="0" smtClean="0">
                <a:solidFill>
                  <a:srgbClr val="0033CC"/>
                </a:solidFill>
                <a:latin typeface="Times New Roman" panose="02020603050405020304" pitchFamily="18" charset="0"/>
              </a:rPr>
              <a:t>DFD</a:t>
            </a:r>
            <a:r>
              <a:rPr kumimoji="1" lang="zh-CN" altLang="en-US" sz="3600" b="1" dirty="0" smtClean="0">
                <a:solidFill>
                  <a:srgbClr val="0033CC"/>
                </a:solidFill>
                <a:latin typeface="Times New Roman" panose="02020603050405020304" pitchFamily="18" charset="0"/>
              </a:rPr>
              <a:t> </a:t>
            </a:r>
            <a:endParaRPr lang="zh-CN" altLang="en-US" sz="3600" dirty="0"/>
          </a:p>
        </p:txBody>
      </p:sp>
      <p:sp>
        <p:nvSpPr>
          <p:cNvPr id="3" name="内容占位符 2"/>
          <p:cNvSpPr>
            <a:spLocks noGrp="1"/>
          </p:cNvSpPr>
          <p:nvPr>
            <p:ph sz="quarter" idx="1"/>
          </p:nvPr>
        </p:nvSpPr>
        <p:spPr>
          <a:xfrm>
            <a:off x="612648" y="1600200"/>
            <a:ext cx="8153400" cy="1468760"/>
          </a:xfrm>
        </p:spPr>
        <p:txBody>
          <a:bodyPr/>
          <a:lstStyle/>
          <a:p>
            <a:pPr marL="571500" indent="-571500" eaLnBrk="1" hangingPunct="1">
              <a:buNone/>
            </a:pPr>
            <a:r>
              <a:rPr lang="zh-CN" altLang="en-US" b="1" dirty="0" smtClean="0">
                <a:latin typeface="Times New Roman" panose="02020603050405020304" pitchFamily="18" charset="0"/>
              </a:rPr>
              <a:t>画顶层系统模型</a:t>
            </a:r>
            <a:endParaRPr lang="zh-CN" altLang="en-US" b="1" dirty="0" smtClean="0">
              <a:latin typeface="Times New Roman" panose="02020603050405020304" pitchFamily="18" charset="0"/>
            </a:endParaRPr>
          </a:p>
          <a:p>
            <a:pPr marL="571500" indent="-571500" eaLnBrk="1" hangingPunct="1"/>
            <a:r>
              <a:rPr lang="zh-CN" altLang="en-US" b="1" dirty="0" smtClean="0"/>
              <a:t>由若干个数据源点</a:t>
            </a:r>
            <a:r>
              <a:rPr lang="en-US" altLang="zh-CN" b="1" dirty="0" smtClean="0"/>
              <a:t>/</a:t>
            </a:r>
            <a:r>
              <a:rPr lang="zh-CN" altLang="en-US" b="1" dirty="0" smtClean="0"/>
              <a:t>终点和一个处理组成。</a:t>
            </a:r>
            <a:endParaRPr lang="zh-CN" altLang="en-US"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1547813" y="5931874"/>
            <a:ext cx="5616575" cy="503237"/>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latin typeface="Arial" panose="020B0604020202020204" pitchFamily="34" charset="0"/>
              </a:rPr>
              <a:t>定货系统的基本系统模型</a:t>
            </a:r>
            <a:endParaRPr lang="zh-CN" altLang="en-US" sz="2400" b="1" dirty="0">
              <a:latin typeface="Arial" panose="020B0604020202020204" pitchFamily="34" charset="0"/>
            </a:endParaRPr>
          </a:p>
        </p:txBody>
      </p:sp>
      <p:pic>
        <p:nvPicPr>
          <p:cNvPr id="7" name="Picture 5" descr="rj13"/>
          <p:cNvPicPr>
            <a:picLocks noChangeAspect="1" noChangeArrowheads="1"/>
          </p:cNvPicPr>
          <p:nvPr/>
        </p:nvPicPr>
        <p:blipFill>
          <a:blip r:embed="rId1" cstate="print"/>
          <a:srcRect/>
          <a:stretch>
            <a:fillRect/>
          </a:stretch>
        </p:blipFill>
        <p:spPr bwMode="auto">
          <a:xfrm>
            <a:off x="656565" y="2852936"/>
            <a:ext cx="7921625" cy="23780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smtClean="0">
                <a:solidFill>
                  <a:srgbClr val="0033CC"/>
                </a:solidFill>
                <a:latin typeface="Times New Roman" panose="02020603050405020304" pitchFamily="18" charset="0"/>
              </a:rPr>
              <a:t>例：     定货系统    绘制</a:t>
            </a:r>
            <a:r>
              <a:rPr kumimoji="1" lang="en-US" altLang="zh-CN" sz="3600" b="1" dirty="0" smtClean="0">
                <a:solidFill>
                  <a:srgbClr val="0033CC"/>
                </a:solidFill>
                <a:latin typeface="Times New Roman" panose="02020603050405020304" pitchFamily="18" charset="0"/>
              </a:rPr>
              <a:t>DFD</a:t>
            </a:r>
            <a:r>
              <a:rPr kumimoji="1" lang="zh-CN" altLang="en-US" sz="3600" b="1" dirty="0" smtClean="0">
                <a:solidFill>
                  <a:srgbClr val="0033CC"/>
                </a:solidFill>
                <a:latin typeface="Times New Roman" panose="02020603050405020304" pitchFamily="18" charset="0"/>
              </a:rPr>
              <a:t> </a:t>
            </a:r>
            <a:endParaRPr lang="zh-CN" altLang="en-US" sz="3600" dirty="0"/>
          </a:p>
        </p:txBody>
      </p:sp>
      <p:sp>
        <p:nvSpPr>
          <p:cNvPr id="3" name="内容占位符 2"/>
          <p:cNvSpPr>
            <a:spLocks noGrp="1"/>
          </p:cNvSpPr>
          <p:nvPr>
            <p:ph sz="quarter" idx="1"/>
          </p:nvPr>
        </p:nvSpPr>
        <p:spPr>
          <a:xfrm>
            <a:off x="612648" y="1600200"/>
            <a:ext cx="8531352" cy="892696"/>
          </a:xfrm>
        </p:spPr>
        <p:txBody>
          <a:bodyPr/>
          <a:lstStyle/>
          <a:p>
            <a:r>
              <a:rPr lang="zh-CN" altLang="en-US" b="1" dirty="0" smtClean="0">
                <a:latin typeface="Times New Roman" panose="02020603050405020304" pitchFamily="18" charset="0"/>
              </a:rPr>
              <a:t>细化，描绘系统的主要功能（功能级数据流图）</a:t>
            </a:r>
            <a:endParaRPr lang="zh-CN" altLang="en-US"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1692275" y="6542931"/>
            <a:ext cx="5832475" cy="519112"/>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latin typeface="Arial" panose="020B0604020202020204" pitchFamily="34" charset="0"/>
              </a:rPr>
              <a:t>定货系统的功能级数据流图</a:t>
            </a:r>
            <a:endParaRPr lang="zh-CN" altLang="en-US" sz="2400" b="1" dirty="0">
              <a:latin typeface="Arial" panose="020B0604020202020204" pitchFamily="34" charset="0"/>
            </a:endParaRPr>
          </a:p>
        </p:txBody>
      </p:sp>
      <p:pic>
        <p:nvPicPr>
          <p:cNvPr id="7" name="Picture 5" descr="rj14"/>
          <p:cNvPicPr>
            <a:picLocks noChangeAspect="1" noChangeArrowheads="1"/>
          </p:cNvPicPr>
          <p:nvPr/>
        </p:nvPicPr>
        <p:blipFill>
          <a:blip r:embed="rId1" cstate="print"/>
          <a:srcRect/>
          <a:stretch>
            <a:fillRect/>
          </a:stretch>
        </p:blipFill>
        <p:spPr bwMode="auto">
          <a:xfrm>
            <a:off x="792163" y="2132856"/>
            <a:ext cx="7488237" cy="42481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b="1" dirty="0" smtClean="0">
                <a:solidFill>
                  <a:srgbClr val="0033CC"/>
                </a:solidFill>
                <a:latin typeface="Times New Roman" panose="02020603050405020304" pitchFamily="18" charset="0"/>
              </a:rPr>
              <a:t>例：     定货系统    绘制</a:t>
            </a:r>
            <a:r>
              <a:rPr kumimoji="1" lang="en-US" altLang="zh-CN" sz="3600" b="1" dirty="0" smtClean="0">
                <a:solidFill>
                  <a:srgbClr val="0033CC"/>
                </a:solidFill>
                <a:latin typeface="Times New Roman" panose="02020603050405020304" pitchFamily="18" charset="0"/>
              </a:rPr>
              <a:t>DFD</a:t>
            </a:r>
            <a:r>
              <a:rPr kumimoji="1" lang="zh-CN" altLang="en-US" sz="3600" b="1" dirty="0" smtClean="0">
                <a:solidFill>
                  <a:srgbClr val="0033CC"/>
                </a:solidFill>
                <a:latin typeface="Times New Roman" panose="02020603050405020304" pitchFamily="18" charset="0"/>
              </a:rPr>
              <a:t> </a:t>
            </a:r>
            <a:endParaRPr lang="zh-CN" altLang="en-US" sz="3600" dirty="0"/>
          </a:p>
        </p:txBody>
      </p:sp>
      <p:sp>
        <p:nvSpPr>
          <p:cNvPr id="3" name="内容占位符 2"/>
          <p:cNvSpPr>
            <a:spLocks noGrp="1"/>
          </p:cNvSpPr>
          <p:nvPr>
            <p:ph sz="quarter" idx="1"/>
          </p:nvPr>
        </p:nvSpPr>
        <p:spPr>
          <a:xfrm>
            <a:off x="612648" y="1600200"/>
            <a:ext cx="8153400" cy="676672"/>
          </a:xfrm>
        </p:spPr>
        <p:txBody>
          <a:bodyPr/>
          <a:lstStyle/>
          <a:p>
            <a:r>
              <a:rPr lang="zh-CN" altLang="en-US" b="1" dirty="0" smtClean="0">
                <a:latin typeface="Times New Roman" panose="02020603050405020304" pitchFamily="18" charset="0"/>
              </a:rPr>
              <a:t>对系统主要功能进一步细化</a:t>
            </a:r>
            <a:endParaRPr lang="zh-CN" altLang="en-US" b="1" dirty="0" smtClean="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900113" y="6406977"/>
            <a:ext cx="7345362" cy="519112"/>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latin typeface="Arial" panose="020B0604020202020204" pitchFamily="34" charset="0"/>
              </a:rPr>
              <a:t>把处理事务的功能进一步分解后的数据流图</a:t>
            </a:r>
            <a:endParaRPr lang="zh-CN" altLang="en-US" sz="2400" b="1" dirty="0">
              <a:latin typeface="Arial" panose="020B0604020202020204" pitchFamily="34" charset="0"/>
            </a:endParaRPr>
          </a:p>
        </p:txBody>
      </p:sp>
      <p:grpSp>
        <p:nvGrpSpPr>
          <p:cNvPr id="7" name="Group 11"/>
          <p:cNvGrpSpPr/>
          <p:nvPr/>
        </p:nvGrpSpPr>
        <p:grpSpPr bwMode="auto">
          <a:xfrm>
            <a:off x="250825" y="2204864"/>
            <a:ext cx="8713788" cy="4032250"/>
            <a:chOff x="158" y="919"/>
            <a:chExt cx="5489" cy="2540"/>
          </a:xfrm>
        </p:grpSpPr>
        <p:pic>
          <p:nvPicPr>
            <p:cNvPr id="8" name="Picture 5" descr="rj15"/>
            <p:cNvPicPr>
              <a:picLocks noChangeAspect="1" noChangeArrowheads="1"/>
            </p:cNvPicPr>
            <p:nvPr/>
          </p:nvPicPr>
          <p:blipFill>
            <a:blip r:embed="rId1" cstate="print"/>
            <a:srcRect/>
            <a:stretch>
              <a:fillRect/>
            </a:stretch>
          </p:blipFill>
          <p:spPr bwMode="auto">
            <a:xfrm>
              <a:off x="158" y="919"/>
              <a:ext cx="5489" cy="2540"/>
            </a:xfrm>
            <a:prstGeom prst="rect">
              <a:avLst/>
            </a:prstGeom>
            <a:noFill/>
            <a:ln w="9525">
              <a:noFill/>
              <a:miter lim="800000"/>
              <a:headEnd/>
              <a:tailEnd/>
            </a:ln>
          </p:spPr>
        </p:pic>
        <p:pic>
          <p:nvPicPr>
            <p:cNvPr id="9" name="Picture 7" descr="rj15"/>
            <p:cNvPicPr>
              <a:picLocks noChangeAspect="1" noChangeArrowheads="1"/>
            </p:cNvPicPr>
            <p:nvPr/>
          </p:nvPicPr>
          <p:blipFill>
            <a:blip r:embed="rId2" cstate="print"/>
            <a:srcRect l="52049" t="67874" r="41338" b="25000"/>
            <a:stretch>
              <a:fillRect/>
            </a:stretch>
          </p:blipFill>
          <p:spPr bwMode="auto">
            <a:xfrm>
              <a:off x="3288" y="2296"/>
              <a:ext cx="363" cy="181"/>
            </a:xfrm>
            <a:prstGeom prst="rect">
              <a:avLst/>
            </a:prstGeom>
            <a:noFill/>
            <a:ln w="9525">
              <a:noFill/>
              <a:miter lim="800000"/>
              <a:headEnd/>
              <a:tailEnd/>
            </a:ln>
          </p:spPr>
        </p:pic>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33CC"/>
                </a:solidFill>
              </a:rPr>
              <a:t>例</a:t>
            </a:r>
            <a:r>
              <a:rPr lang="en-US" altLang="zh-CN" b="1" dirty="0">
                <a:solidFill>
                  <a:srgbClr val="0033CC"/>
                </a:solidFill>
              </a:rPr>
              <a:t>4</a:t>
            </a:r>
            <a:r>
              <a:rPr lang="zh-CN" altLang="en-US" b="1" dirty="0" smtClean="0">
                <a:solidFill>
                  <a:srgbClr val="0033CC"/>
                </a:solidFill>
              </a:rPr>
              <a:t>：</a:t>
            </a:r>
            <a:endParaRPr lang="zh-CN" altLang="en-US"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pic>
        <p:nvPicPr>
          <p:cNvPr id="6" name="图片 5" descr="http://my.csdn.net/uploads/201205/16/1337152250_2547.png"/>
          <p:cNvPicPr/>
          <p:nvPr/>
        </p:nvPicPr>
        <p:blipFill>
          <a:blip r:embed="rId1" cstate="print"/>
          <a:srcRect/>
          <a:stretch>
            <a:fillRect/>
          </a:stretch>
        </p:blipFill>
        <p:spPr bwMode="auto">
          <a:xfrm>
            <a:off x="0" y="1484784"/>
            <a:ext cx="9144000" cy="53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33CC"/>
                </a:solidFill>
              </a:rPr>
              <a:t>例</a:t>
            </a:r>
            <a:r>
              <a:rPr lang="en-US" altLang="zh-CN" b="1" dirty="0">
                <a:solidFill>
                  <a:srgbClr val="0033CC"/>
                </a:solidFill>
              </a:rPr>
              <a:t>4</a:t>
            </a:r>
            <a:r>
              <a:rPr lang="zh-CN" altLang="en-US" b="1" dirty="0" smtClean="0">
                <a:solidFill>
                  <a:srgbClr val="0033CC"/>
                </a:solidFill>
              </a:rPr>
              <a:t>：</a:t>
            </a:r>
            <a:endParaRPr lang="zh-CN" altLang="en-US"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pic>
        <p:nvPicPr>
          <p:cNvPr id="6" name="图片 5" descr="http://my.csdn.net/uploads/201205/16/1337152268_7420.png"/>
          <p:cNvPicPr/>
          <p:nvPr/>
        </p:nvPicPr>
        <p:blipFill>
          <a:blip r:embed="rId1" cstate="print"/>
          <a:srcRect l="12929" r="2111" b="4167"/>
          <a:stretch>
            <a:fillRect/>
          </a:stretch>
        </p:blipFill>
        <p:spPr bwMode="auto">
          <a:xfrm>
            <a:off x="215900" y="1556792"/>
            <a:ext cx="8756650" cy="4805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33CC"/>
                </a:solidFill>
              </a:rPr>
              <a:t>例</a:t>
            </a:r>
            <a:r>
              <a:rPr lang="en-US" altLang="zh-CN" b="1" dirty="0">
                <a:solidFill>
                  <a:srgbClr val="0033CC"/>
                </a:solidFill>
              </a:rPr>
              <a:t>4</a:t>
            </a:r>
            <a:r>
              <a:rPr lang="zh-CN" altLang="en-US" b="1" dirty="0" smtClean="0">
                <a:solidFill>
                  <a:srgbClr val="0033CC"/>
                </a:solidFill>
              </a:rPr>
              <a:t>：</a:t>
            </a:r>
            <a:endParaRPr lang="zh-CN" altLang="en-US"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pic>
        <p:nvPicPr>
          <p:cNvPr id="6" name="Picture 2"/>
          <p:cNvPicPr>
            <a:picLocks noChangeAspect="1" noChangeArrowheads="1"/>
          </p:cNvPicPr>
          <p:nvPr/>
        </p:nvPicPr>
        <p:blipFill>
          <a:blip r:embed="rId1" cstate="print"/>
          <a:srcRect l="23138" t="36177" r="39789" b="5561"/>
          <a:stretch>
            <a:fillRect/>
          </a:stretch>
        </p:blipFill>
        <p:spPr bwMode="auto">
          <a:xfrm>
            <a:off x="0" y="980728"/>
            <a:ext cx="9144000" cy="56486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 </a:t>
            </a:r>
            <a:r>
              <a:rPr lang="zh-CN" altLang="en-US" sz="3600" b="1" dirty="0">
                <a:solidFill>
                  <a:srgbClr val="0033CC"/>
                </a:solidFill>
              </a:rPr>
              <a:t>练习：消息通知子模块</a:t>
            </a:r>
            <a:endParaRPr lang="zh-CN" altLang="en-US" sz="3600" b="1" dirty="0">
              <a:solidFill>
                <a:srgbClr val="0033CC"/>
              </a:solidFill>
            </a:endParaRPr>
          </a:p>
        </p:txBody>
      </p:sp>
      <p:sp>
        <p:nvSpPr>
          <p:cNvPr id="3" name="内容占位符 2"/>
          <p:cNvSpPr>
            <a:spLocks noGrp="1"/>
          </p:cNvSpPr>
          <p:nvPr>
            <p:ph sz="quarter" idx="1"/>
          </p:nvPr>
        </p:nvSpPr>
        <p:spPr/>
        <p:txBody>
          <a:bodyPr/>
          <a:lstStyle/>
          <a:p>
            <a:pPr marL="0" lvl="0" indent="304800">
              <a:spcBef>
                <a:spcPct val="0"/>
              </a:spcBef>
              <a:buClrTx/>
              <a:buSzTx/>
              <a:buNone/>
            </a:pPr>
            <a:r>
              <a:rPr kumimoji="0" lang="zh-CN" altLang="en-US" sz="3200" b="0" i="0" u="none" strike="noStrike" cap="none" normalizeH="0" baseline="0" dirty="0" smtClean="0">
                <a:ln>
                  <a:noFill/>
                </a:ln>
                <a:solidFill>
                  <a:srgbClr val="0033CC"/>
                </a:solidFill>
                <a:effectLst/>
                <a:latin typeface="宋体" panose="02010600030101010101" pitchFamily="2" charset="-122"/>
                <a:cs typeface="Times New Roman" panose="02020603050405020304" pitchFamily="18" charset="0"/>
              </a:rPr>
              <a:t>教师</a:t>
            </a:r>
            <a:r>
              <a:rPr kumimoji="0" lang="zh-CN" altLang="en-US" sz="32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给毕业设计</a:t>
            </a:r>
            <a:r>
              <a:rPr kumimoji="0" lang="zh-CN" altLang="en-US" sz="3200" b="0" i="0" u="none" strike="noStrike" cap="none" normalizeH="0" baseline="0" dirty="0" smtClean="0">
                <a:ln>
                  <a:noFill/>
                </a:ln>
                <a:solidFill>
                  <a:srgbClr val="0033CC"/>
                </a:solidFill>
                <a:effectLst/>
                <a:latin typeface="宋体" panose="02010600030101010101" pitchFamily="2" charset="-122"/>
                <a:cs typeface="Times New Roman" panose="02020603050405020304" pitchFamily="18" charset="0"/>
              </a:rPr>
              <a:t>学生</a:t>
            </a:r>
            <a:r>
              <a:rPr kumimoji="0" lang="zh-CN" altLang="en-US" sz="32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布置周任务。</a:t>
            </a:r>
            <a:endParaRPr kumimoji="0" lang="en-US" altLang="zh-CN" sz="32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endParaRPr>
          </a:p>
          <a:p>
            <a:pPr lvl="0"/>
            <a:r>
              <a:rPr kumimoji="0" lang="zh-CN" altLang="en-US" sz="32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学生登录后，</a:t>
            </a:r>
            <a:r>
              <a:rPr lang="zh-CN" altLang="en-US" sz="3200" dirty="0" smtClean="0">
                <a:latin typeface="宋体" panose="02010600030101010101" pitchFamily="2" charset="-122"/>
                <a:cs typeface="Times New Roman" panose="02020603050405020304" pitchFamily="18" charset="0"/>
              </a:rPr>
              <a:t>查询是否有新的短消息，任务会以消息形式显示给学生。</a:t>
            </a:r>
            <a:endParaRPr lang="en-US" altLang="zh-CN" sz="3200" dirty="0" smtClean="0">
              <a:latin typeface="宋体" panose="02010600030101010101" pitchFamily="2" charset="-122"/>
              <a:cs typeface="Times New Roman" panose="02020603050405020304" pitchFamily="18" charset="0"/>
            </a:endParaRPr>
          </a:p>
          <a:p>
            <a:pPr lvl="0"/>
            <a:r>
              <a:rPr kumimoji="0" lang="zh-CN" altLang="en-US" sz="3200" b="0" i="0" u="none" strike="noStrike" cap="none" normalizeH="0" baseline="0" dirty="0" smtClean="0">
                <a:ln>
                  <a:noFill/>
                </a:ln>
                <a:effectLst/>
                <a:latin typeface="宋体" panose="02010600030101010101" pitchFamily="2" charset="-122"/>
                <a:cs typeface="Times New Roman" panose="02020603050405020304" pitchFamily="18" charset="0"/>
              </a:rPr>
              <a:t>学生登录后，也可通过查看“周任务”，查看教师布置的任务列表。（自己画）</a:t>
            </a:r>
            <a:r>
              <a:rPr kumimoji="0" lang="en-US" altLang="zh-CN" sz="3200" b="0" i="0" u="none" strike="noStrike" cap="none" normalizeH="0" baseline="0" dirty="0" smtClean="0">
                <a:ln>
                  <a:noFill/>
                </a:ln>
                <a:effectLst/>
                <a:latin typeface="宋体" panose="02010600030101010101" pitchFamily="2" charset="-122"/>
                <a:cs typeface="Times New Roman" panose="02020603050405020304" pitchFamily="18" charset="0"/>
              </a:rPr>
              <a:t> </a:t>
            </a:r>
            <a:endParaRPr kumimoji="0" lang="en-US" altLang="zh-CN" sz="3200" b="0" i="0" u="none" strike="noStrike" cap="none" normalizeH="0" baseline="0" dirty="0" smtClean="0">
              <a:ln>
                <a:noFill/>
              </a:ln>
              <a:effectLst/>
              <a:latin typeface="宋体" panose="02010600030101010101" pitchFamily="2" charset="-122"/>
              <a:cs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 </a:t>
            </a:r>
            <a:r>
              <a:rPr lang="zh-CN" altLang="en-US" sz="3600" b="1" dirty="0">
                <a:solidFill>
                  <a:srgbClr val="0033CC"/>
                </a:solidFill>
              </a:rPr>
              <a:t>练习：消息通知子</a:t>
            </a:r>
            <a:r>
              <a:rPr lang="zh-CN" altLang="en-US" sz="3600" b="1" dirty="0" smtClean="0">
                <a:solidFill>
                  <a:srgbClr val="0033CC"/>
                </a:solidFill>
              </a:rPr>
              <a:t>模块</a:t>
            </a:r>
            <a:r>
              <a:rPr lang="en-US" altLang="zh-CN" sz="3600" b="1" dirty="0" smtClean="0">
                <a:solidFill>
                  <a:srgbClr val="0033CC"/>
                </a:solidFill>
              </a:rPr>
              <a:t>(</a:t>
            </a:r>
            <a:r>
              <a:rPr lang="zh-CN" altLang="en-US" sz="3600" b="1" dirty="0" smtClean="0">
                <a:solidFill>
                  <a:srgbClr val="0033CC"/>
                </a:solidFill>
              </a:rPr>
              <a:t>参考</a:t>
            </a:r>
            <a:r>
              <a:rPr lang="en-US" altLang="zh-CN" sz="3600" b="1" dirty="0" smtClean="0">
                <a:solidFill>
                  <a:srgbClr val="0033CC"/>
                </a:solidFill>
              </a:rPr>
              <a:t>DFD</a:t>
            </a:r>
            <a:r>
              <a:rPr lang="zh-CN" altLang="en-US" sz="3600" b="1" dirty="0" smtClean="0">
                <a:solidFill>
                  <a:srgbClr val="0033CC"/>
                </a:solidFill>
              </a:rPr>
              <a:t>）</a:t>
            </a:r>
            <a:endParaRPr lang="zh-CN" altLang="en-US" sz="3600" b="1" dirty="0">
              <a:solidFill>
                <a:srgbClr val="0033CC"/>
              </a:solidFill>
            </a:endParaRPr>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aphicFrame>
        <p:nvGraphicFramePr>
          <p:cNvPr id="6" name="对象 5"/>
          <p:cNvGraphicFramePr>
            <a:graphicFrameLocks noChangeAspect="1"/>
          </p:cNvGraphicFramePr>
          <p:nvPr/>
        </p:nvGraphicFramePr>
        <p:xfrm>
          <a:off x="328613" y="1564530"/>
          <a:ext cx="8728075" cy="5176838"/>
        </p:xfrm>
        <a:graphic>
          <a:graphicData uri="http://schemas.openxmlformats.org/presentationml/2006/ole">
            <mc:AlternateContent xmlns:mc="http://schemas.openxmlformats.org/markup-compatibility/2006">
              <mc:Choice xmlns:v="urn:schemas-microsoft-com:vml" Requires="v">
                <p:oleObj spid="_x0000_s6165" name="" r:id="rId1" imgW="6680200" imgH="3657600" progId="Visio.Drawing.11">
                  <p:embed/>
                </p:oleObj>
              </mc:Choice>
              <mc:Fallback>
                <p:oleObj name="" r:id="rId1" imgW="6680200" imgH="3657600" progId="Visio.Drawing.11">
                  <p:embed/>
                  <p:pic>
                    <p:nvPicPr>
                      <p:cNvPr id="0" name="图片 6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564530"/>
                        <a:ext cx="872807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dirty="0" smtClean="0">
                <a:latin typeface="Times New Roman" panose="02020603050405020304" pitchFamily="18" charset="0"/>
                <a:hlinkClick r:id="rId1" action="ppaction://hlinksldjump"/>
              </a:rPr>
              <a:t>软件需求管理的过程</a:t>
            </a:r>
            <a:endParaRPr lang="en-US" altLang="zh-CN" sz="3600" dirty="0" smtClean="0">
              <a:latin typeface="Times New Roman" panose="02020603050405020304" pitchFamily="18" charset="0"/>
            </a:endParaRPr>
          </a:p>
        </p:txBody>
      </p:sp>
      <p:sp>
        <p:nvSpPr>
          <p:cNvPr id="8195" name="Rectangle 3"/>
          <p:cNvSpPr>
            <a:spLocks noGrp="1" noChangeArrowheads="1"/>
          </p:cNvSpPr>
          <p:nvPr>
            <p:ph type="body" idx="1"/>
          </p:nvPr>
        </p:nvSpPr>
        <p:spPr>
          <a:xfrm>
            <a:off x="395288" y="1341438"/>
            <a:ext cx="8229600" cy="4492625"/>
          </a:xfrm>
        </p:spPr>
        <p:txBody>
          <a:bodyPr/>
          <a:lstStyle/>
          <a:p>
            <a:pPr eaLnBrk="1" hangingPunct="1">
              <a:lnSpc>
                <a:spcPct val="150000"/>
              </a:lnSpc>
            </a:pPr>
            <a:endParaRPr lang="en-US" altLang="zh-CN" b="1" dirty="0" smtClean="0">
              <a:latin typeface="Times New Roman" panose="02020603050405020304" pitchFamily="18" charset="0"/>
            </a:endParaRPr>
          </a:p>
          <a:p>
            <a:pPr eaLnBrk="1" hangingPunct="1">
              <a:lnSpc>
                <a:spcPct val="150000"/>
              </a:lnSpc>
            </a:pPr>
            <a:endParaRPr lang="zh-CN" altLang="en-US" b="1" dirty="0" smtClean="0">
              <a:latin typeface="Times New Roman" panose="02020603050405020304" pitchFamily="18" charset="0"/>
            </a:endParaRPr>
          </a:p>
        </p:txBody>
      </p:sp>
      <p:sp>
        <p:nvSpPr>
          <p:cNvPr id="4" name="Text Box 12"/>
          <p:cNvSpPr txBox="1">
            <a:spLocks noChangeArrowheads="1"/>
          </p:cNvSpPr>
          <p:nvPr/>
        </p:nvSpPr>
        <p:spPr bwMode="auto">
          <a:xfrm>
            <a:off x="4830974" y="2286000"/>
            <a:ext cx="1646026" cy="523220"/>
          </a:xfrm>
          <a:prstGeom prst="rect">
            <a:avLst/>
          </a:prstGeom>
          <a:noFill/>
          <a:ln w="25400">
            <a:solidFill>
              <a:schemeClr val="tx1"/>
            </a:solidFill>
            <a:miter lim="800000"/>
            <a:headEnd type="none" w="sm" len="sm"/>
            <a:tailEnd type="none" w="med" len="lg"/>
          </a:ln>
          <a:effectLst/>
        </p:spPr>
        <p:txBody>
          <a:bodyPr wrap="square">
            <a:spAutoFit/>
          </a:bodyPr>
          <a:lstStyle/>
          <a:p>
            <a:pPr>
              <a:spcBef>
                <a:spcPct val="50000"/>
              </a:spcBef>
            </a:pPr>
            <a:r>
              <a:rPr lang="zh-CN" altLang="en-US" sz="2800" b="1" dirty="0">
                <a:solidFill>
                  <a:srgbClr val="0B22FF"/>
                </a:solidFill>
              </a:rPr>
              <a:t>需求分析</a:t>
            </a:r>
            <a:endParaRPr lang="zh-CN" altLang="en-US" sz="2800" b="1" dirty="0">
              <a:solidFill>
                <a:srgbClr val="0B22FF"/>
              </a:solidFill>
            </a:endParaRPr>
          </a:p>
        </p:txBody>
      </p:sp>
      <p:sp>
        <p:nvSpPr>
          <p:cNvPr id="5" name="Text Box 13"/>
          <p:cNvSpPr txBox="1">
            <a:spLocks noChangeArrowheads="1"/>
          </p:cNvSpPr>
          <p:nvPr/>
        </p:nvSpPr>
        <p:spPr bwMode="auto">
          <a:xfrm>
            <a:off x="5000628" y="3714752"/>
            <a:ext cx="2737203" cy="523220"/>
          </a:xfrm>
          <a:prstGeom prst="rect">
            <a:avLst/>
          </a:prstGeom>
          <a:noFill/>
          <a:ln w="25400">
            <a:solidFill>
              <a:schemeClr val="tx1"/>
            </a:solidFill>
            <a:miter lim="800000"/>
            <a:headEnd type="none" w="sm" len="sm"/>
            <a:tailEnd type="none" w="med" len="lg"/>
          </a:ln>
          <a:effectLst/>
        </p:spPr>
        <p:txBody>
          <a:bodyPr wrap="square">
            <a:spAutoFit/>
          </a:bodyPr>
          <a:lstStyle/>
          <a:p>
            <a:pPr>
              <a:spcBef>
                <a:spcPct val="50000"/>
              </a:spcBef>
            </a:pPr>
            <a:r>
              <a:rPr lang="zh-CN" altLang="en-US" sz="2800" b="1" dirty="0">
                <a:solidFill>
                  <a:srgbClr val="C00000"/>
                </a:solidFill>
              </a:rPr>
              <a:t>需求规格编写</a:t>
            </a:r>
            <a:endParaRPr lang="zh-CN" altLang="en-US" sz="2800" b="1" dirty="0">
              <a:solidFill>
                <a:srgbClr val="C00000"/>
              </a:solidFill>
            </a:endParaRPr>
          </a:p>
        </p:txBody>
      </p:sp>
      <p:sp>
        <p:nvSpPr>
          <p:cNvPr id="6" name="Text Box 14"/>
          <p:cNvSpPr txBox="1">
            <a:spLocks noChangeArrowheads="1"/>
          </p:cNvSpPr>
          <p:nvPr/>
        </p:nvSpPr>
        <p:spPr bwMode="auto">
          <a:xfrm>
            <a:off x="2071670" y="3714752"/>
            <a:ext cx="1857388" cy="523220"/>
          </a:xfrm>
          <a:prstGeom prst="rect">
            <a:avLst/>
          </a:prstGeom>
          <a:noFill/>
          <a:ln w="25400">
            <a:solidFill>
              <a:schemeClr val="tx1"/>
            </a:solidFill>
            <a:miter lim="800000"/>
            <a:headEnd type="none" w="sm" len="sm"/>
            <a:tailEnd type="none" w="med" len="lg"/>
          </a:ln>
          <a:effectLst/>
        </p:spPr>
        <p:txBody>
          <a:bodyPr wrap="square">
            <a:spAutoFit/>
          </a:bodyPr>
          <a:lstStyle/>
          <a:p>
            <a:pPr>
              <a:spcBef>
                <a:spcPct val="50000"/>
              </a:spcBef>
            </a:pPr>
            <a:r>
              <a:rPr lang="zh-CN" altLang="en-US" sz="2800" b="1" dirty="0">
                <a:solidFill>
                  <a:schemeClr val="accent1">
                    <a:lumMod val="50000"/>
                  </a:schemeClr>
                </a:solidFill>
              </a:rPr>
              <a:t>需求验证</a:t>
            </a:r>
            <a:endParaRPr lang="zh-CN" altLang="en-US" sz="2800" b="1" dirty="0">
              <a:solidFill>
                <a:schemeClr val="accent1">
                  <a:lumMod val="50000"/>
                </a:schemeClr>
              </a:solidFill>
            </a:endParaRPr>
          </a:p>
        </p:txBody>
      </p:sp>
      <p:sp>
        <p:nvSpPr>
          <p:cNvPr id="7" name="Text Box 18"/>
          <p:cNvSpPr txBox="1">
            <a:spLocks noChangeArrowheads="1"/>
          </p:cNvSpPr>
          <p:nvPr/>
        </p:nvSpPr>
        <p:spPr bwMode="auto">
          <a:xfrm>
            <a:off x="2143108" y="2286000"/>
            <a:ext cx="1819292" cy="523220"/>
          </a:xfrm>
          <a:prstGeom prst="rect">
            <a:avLst/>
          </a:prstGeom>
          <a:noFill/>
          <a:ln w="25400">
            <a:solidFill>
              <a:schemeClr val="tx1"/>
            </a:solidFill>
            <a:miter lim="800000"/>
            <a:headEnd type="none" w="sm" len="sm"/>
            <a:tailEnd type="none" w="med" len="lg"/>
          </a:ln>
          <a:effectLst/>
        </p:spPr>
        <p:txBody>
          <a:bodyPr wrap="square">
            <a:spAutoFit/>
          </a:bodyPr>
          <a:lstStyle/>
          <a:p>
            <a:pPr>
              <a:spcBef>
                <a:spcPct val="50000"/>
              </a:spcBef>
            </a:pPr>
            <a:r>
              <a:rPr lang="zh-CN" altLang="en-US" sz="2800" b="1" dirty="0">
                <a:solidFill>
                  <a:srgbClr val="C00000"/>
                </a:solidFill>
              </a:rPr>
              <a:t>需求获取</a:t>
            </a:r>
            <a:endParaRPr lang="zh-CN" altLang="en-US" sz="2800" b="1" dirty="0">
              <a:solidFill>
                <a:srgbClr val="C00000"/>
              </a:solidFill>
            </a:endParaRPr>
          </a:p>
        </p:txBody>
      </p:sp>
      <p:sp>
        <p:nvSpPr>
          <p:cNvPr id="8" name="Text Box 20"/>
          <p:cNvSpPr txBox="1">
            <a:spLocks noChangeArrowheads="1"/>
          </p:cNvSpPr>
          <p:nvPr/>
        </p:nvSpPr>
        <p:spPr bwMode="auto">
          <a:xfrm>
            <a:off x="3962400" y="5257800"/>
            <a:ext cx="1524000" cy="461665"/>
          </a:xfrm>
          <a:prstGeom prst="rect">
            <a:avLst/>
          </a:prstGeom>
          <a:noFill/>
          <a:ln w="25400">
            <a:solidFill>
              <a:schemeClr val="tx1"/>
            </a:solidFill>
            <a:miter lim="800000"/>
            <a:headEnd type="none" w="sm" len="sm"/>
            <a:tailEnd type="none" w="med" len="lg"/>
          </a:ln>
          <a:effectLst/>
        </p:spPr>
        <p:txBody>
          <a:bodyPr>
            <a:spAutoFit/>
          </a:bodyPr>
          <a:lstStyle/>
          <a:p>
            <a:pPr>
              <a:spcBef>
                <a:spcPct val="50000"/>
              </a:spcBef>
            </a:pPr>
            <a:r>
              <a:rPr lang="zh-CN" altLang="en-US" sz="2400" b="1" dirty="0">
                <a:solidFill>
                  <a:schemeClr val="accent1">
                    <a:lumMod val="50000"/>
                  </a:schemeClr>
                </a:solidFill>
              </a:rPr>
              <a:t>需求变更</a:t>
            </a:r>
            <a:endParaRPr lang="zh-CN" altLang="en-US" sz="2400" b="1" dirty="0">
              <a:solidFill>
                <a:schemeClr val="accent1">
                  <a:lumMod val="50000"/>
                </a:schemeClr>
              </a:solidFill>
            </a:endParaRPr>
          </a:p>
        </p:txBody>
      </p:sp>
      <p:sp>
        <p:nvSpPr>
          <p:cNvPr id="9" name="Line 29"/>
          <p:cNvSpPr>
            <a:spLocks noChangeShapeType="1"/>
          </p:cNvSpPr>
          <p:nvPr/>
        </p:nvSpPr>
        <p:spPr bwMode="auto">
          <a:xfrm>
            <a:off x="3962400" y="2514600"/>
            <a:ext cx="1066800" cy="0"/>
          </a:xfrm>
          <a:prstGeom prst="line">
            <a:avLst/>
          </a:prstGeom>
          <a:noFill/>
          <a:ln w="25400">
            <a:solidFill>
              <a:schemeClr val="tx1"/>
            </a:solidFill>
            <a:round/>
            <a:headEnd type="none" w="sm" len="sm"/>
            <a:tailEnd type="stealth" w="med" len="lg"/>
          </a:ln>
          <a:effectLst/>
        </p:spPr>
        <p:txBody>
          <a:bodyPr/>
          <a:lstStyle/>
          <a:p>
            <a:endParaRPr lang="zh-CN" altLang="en-US" b="1"/>
          </a:p>
        </p:txBody>
      </p:sp>
      <p:sp>
        <p:nvSpPr>
          <p:cNvPr id="10" name="Line 30"/>
          <p:cNvSpPr>
            <a:spLocks noChangeShapeType="1"/>
          </p:cNvSpPr>
          <p:nvPr/>
        </p:nvSpPr>
        <p:spPr bwMode="auto">
          <a:xfrm>
            <a:off x="5715000" y="2743200"/>
            <a:ext cx="0" cy="914400"/>
          </a:xfrm>
          <a:prstGeom prst="line">
            <a:avLst/>
          </a:prstGeom>
          <a:noFill/>
          <a:ln w="25400">
            <a:solidFill>
              <a:schemeClr val="tx1"/>
            </a:solidFill>
            <a:round/>
            <a:headEnd type="none" w="sm" len="sm"/>
            <a:tailEnd type="stealth" w="med" len="lg"/>
          </a:ln>
          <a:effectLst/>
        </p:spPr>
        <p:txBody>
          <a:bodyPr/>
          <a:lstStyle/>
          <a:p>
            <a:endParaRPr lang="zh-CN" altLang="en-US" b="1"/>
          </a:p>
        </p:txBody>
      </p:sp>
      <p:sp>
        <p:nvSpPr>
          <p:cNvPr id="11" name="Line 32"/>
          <p:cNvSpPr>
            <a:spLocks noChangeShapeType="1"/>
          </p:cNvSpPr>
          <p:nvPr/>
        </p:nvSpPr>
        <p:spPr bwMode="auto">
          <a:xfrm flipH="1">
            <a:off x="3886200" y="3886200"/>
            <a:ext cx="1143000" cy="0"/>
          </a:xfrm>
          <a:prstGeom prst="line">
            <a:avLst/>
          </a:prstGeom>
          <a:noFill/>
          <a:ln w="25400">
            <a:solidFill>
              <a:schemeClr val="tx1"/>
            </a:solidFill>
            <a:round/>
            <a:headEnd type="none" w="sm" len="sm"/>
            <a:tailEnd type="stealth" w="med" len="lg"/>
          </a:ln>
          <a:effectLst/>
        </p:spPr>
        <p:txBody>
          <a:bodyPr/>
          <a:lstStyle/>
          <a:p>
            <a:endParaRPr lang="zh-CN" altLang="en-US" b="1"/>
          </a:p>
        </p:txBody>
      </p:sp>
      <p:sp>
        <p:nvSpPr>
          <p:cNvPr id="12" name="Rectangle 33"/>
          <p:cNvSpPr>
            <a:spLocks noChangeArrowheads="1"/>
          </p:cNvSpPr>
          <p:nvPr/>
        </p:nvSpPr>
        <p:spPr bwMode="auto">
          <a:xfrm>
            <a:off x="1071538" y="1285860"/>
            <a:ext cx="7153300" cy="3281378"/>
          </a:xfrm>
          <a:prstGeom prst="rect">
            <a:avLst/>
          </a:prstGeom>
          <a:noFill/>
          <a:ln w="25400">
            <a:solidFill>
              <a:schemeClr val="tx1"/>
            </a:solidFill>
            <a:miter lim="800000"/>
            <a:headEnd type="none" w="sm" len="sm"/>
            <a:tailEnd type="none" w="med" len="lg"/>
          </a:ln>
          <a:effectLst/>
        </p:spPr>
        <p:txBody>
          <a:bodyPr wrap="none" anchor="ctr"/>
          <a:lstStyle/>
          <a:p>
            <a:endParaRPr lang="zh-CN" altLang="en-US" b="1"/>
          </a:p>
        </p:txBody>
      </p:sp>
      <p:sp>
        <p:nvSpPr>
          <p:cNvPr id="13" name="Rectangle 34"/>
          <p:cNvSpPr>
            <a:spLocks noChangeArrowheads="1"/>
          </p:cNvSpPr>
          <p:nvPr/>
        </p:nvSpPr>
        <p:spPr bwMode="auto">
          <a:xfrm>
            <a:off x="1143000" y="4786322"/>
            <a:ext cx="7143776" cy="1233478"/>
          </a:xfrm>
          <a:prstGeom prst="rect">
            <a:avLst/>
          </a:prstGeom>
          <a:noFill/>
          <a:ln w="25400">
            <a:solidFill>
              <a:schemeClr val="tx1"/>
            </a:solidFill>
            <a:miter lim="800000"/>
            <a:headEnd type="none" w="sm" len="sm"/>
            <a:tailEnd type="none" w="med" len="lg"/>
          </a:ln>
          <a:effectLst/>
        </p:spPr>
        <p:txBody>
          <a:bodyPr wrap="none" anchor="ctr"/>
          <a:lstStyle/>
          <a:p>
            <a:endParaRPr lang="zh-CN" altLang="en-US" b="1"/>
          </a:p>
        </p:txBody>
      </p:sp>
      <p:sp>
        <p:nvSpPr>
          <p:cNvPr id="14" name="Text Box 35"/>
          <p:cNvSpPr txBox="1">
            <a:spLocks noChangeArrowheads="1"/>
          </p:cNvSpPr>
          <p:nvPr/>
        </p:nvSpPr>
        <p:spPr bwMode="auto">
          <a:xfrm>
            <a:off x="1518047" y="1981200"/>
            <a:ext cx="615553" cy="2286000"/>
          </a:xfrm>
          <a:prstGeom prst="rect">
            <a:avLst/>
          </a:prstGeom>
          <a:noFill/>
          <a:ln w="25400">
            <a:noFill/>
            <a:miter lim="800000"/>
            <a:headEnd type="none" w="sm" len="sm"/>
            <a:tailEnd type="none" w="med" len="lg"/>
          </a:ln>
          <a:effectLst/>
        </p:spPr>
        <p:txBody>
          <a:bodyPr vert="eaVert">
            <a:spAutoFit/>
          </a:bodyPr>
          <a:lstStyle/>
          <a:p>
            <a:pPr>
              <a:spcBef>
                <a:spcPct val="50000"/>
              </a:spcBef>
            </a:pPr>
            <a:r>
              <a:rPr lang="zh-CN" altLang="en-US" sz="2800" b="1" dirty="0">
                <a:solidFill>
                  <a:srgbClr val="B0AC00"/>
                </a:solidFill>
              </a:rPr>
              <a:t>需求确认</a:t>
            </a:r>
            <a:endParaRPr lang="zh-CN" altLang="en-US" sz="2800" b="1" dirty="0">
              <a:solidFill>
                <a:srgbClr val="B0AC00"/>
              </a:solidFill>
            </a:endParaRPr>
          </a:p>
        </p:txBody>
      </p:sp>
      <p:sp>
        <p:nvSpPr>
          <p:cNvPr id="15" name="Text Box 37"/>
          <p:cNvSpPr txBox="1">
            <a:spLocks noChangeArrowheads="1"/>
          </p:cNvSpPr>
          <p:nvPr/>
        </p:nvSpPr>
        <p:spPr bwMode="auto">
          <a:xfrm>
            <a:off x="1295400" y="5334000"/>
            <a:ext cx="2133600" cy="519113"/>
          </a:xfrm>
          <a:prstGeom prst="rect">
            <a:avLst/>
          </a:prstGeom>
          <a:noFill/>
          <a:ln w="25400">
            <a:noFill/>
            <a:miter lim="800000"/>
            <a:headEnd type="none" w="sm" len="sm"/>
            <a:tailEnd type="none" w="med" len="lg"/>
          </a:ln>
          <a:effectLst/>
        </p:spPr>
        <p:txBody>
          <a:bodyPr>
            <a:spAutoFit/>
          </a:bodyPr>
          <a:lstStyle/>
          <a:p>
            <a:pPr>
              <a:spcBef>
                <a:spcPct val="50000"/>
              </a:spcBef>
            </a:pPr>
            <a:r>
              <a:rPr lang="zh-CN" altLang="en-US" sz="2800" b="1" dirty="0">
                <a:solidFill>
                  <a:srgbClr val="B0AC00"/>
                </a:solidFill>
              </a:rPr>
              <a:t>需求变更</a:t>
            </a:r>
            <a:endParaRPr lang="zh-CN" altLang="en-US" sz="2800" b="1" dirty="0">
              <a:solidFill>
                <a:srgbClr val="B0AC00"/>
              </a:solidFill>
            </a:endParaRPr>
          </a:p>
        </p:txBody>
      </p:sp>
      <p:cxnSp>
        <p:nvCxnSpPr>
          <p:cNvPr id="17" name="直接箭头连接符 16"/>
          <p:cNvCxnSpPr/>
          <p:nvPr/>
        </p:nvCxnSpPr>
        <p:spPr>
          <a:xfrm rot="5400000">
            <a:off x="6429388" y="928670"/>
            <a:ext cx="1285884"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72396" y="357166"/>
            <a:ext cx="1571604" cy="2246769"/>
          </a:xfrm>
          <a:prstGeom prst="rect">
            <a:avLst/>
          </a:prstGeom>
          <a:noFill/>
        </p:spPr>
        <p:txBody>
          <a:bodyPr wrap="square" rtlCol="0">
            <a:spAutoFit/>
          </a:bodyPr>
          <a:lstStyle/>
          <a:p>
            <a:r>
              <a:rPr lang="zh-CN" altLang="en-US" sz="2800" b="1" dirty="0" smtClean="0">
                <a:solidFill>
                  <a:srgbClr val="0B22FF"/>
                </a:solidFill>
              </a:rPr>
              <a:t>重要，分为结构化和面向对象两类</a:t>
            </a:r>
            <a:endParaRPr lang="zh-CN" altLang="en-US" sz="2800" b="1" dirty="0">
              <a:solidFill>
                <a:srgbClr val="0B22FF"/>
              </a:solidFill>
            </a:endParaRPr>
          </a:p>
        </p:txBody>
      </p:sp>
      <p:cxnSp>
        <p:nvCxnSpPr>
          <p:cNvPr id="20" name="直接箭头连接符 19"/>
          <p:cNvCxnSpPr/>
          <p:nvPr/>
        </p:nvCxnSpPr>
        <p:spPr>
          <a:xfrm flipV="1">
            <a:off x="642910" y="4071942"/>
            <a:ext cx="135732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4429132"/>
            <a:ext cx="1000132" cy="523220"/>
          </a:xfrm>
          <a:prstGeom prst="rect">
            <a:avLst/>
          </a:prstGeom>
          <a:noFill/>
        </p:spPr>
        <p:txBody>
          <a:bodyPr wrap="square" rtlCol="0">
            <a:spAutoFit/>
          </a:bodyPr>
          <a:lstStyle/>
          <a:p>
            <a:r>
              <a:rPr lang="zh-CN" altLang="en-US" sz="2800" b="1" dirty="0" smtClean="0">
                <a:solidFill>
                  <a:schemeClr val="accent1">
                    <a:lumMod val="50000"/>
                  </a:schemeClr>
                </a:solidFill>
              </a:rPr>
              <a:t>自</a:t>
            </a:r>
            <a:r>
              <a:rPr lang="zh-CN" altLang="en-US" sz="2800" b="1" dirty="0" smtClean="0">
                <a:solidFill>
                  <a:schemeClr val="accent1">
                    <a:lumMod val="50000"/>
                  </a:schemeClr>
                </a:solidFill>
              </a:rPr>
              <a:t>学</a:t>
            </a:r>
            <a:endParaRPr lang="zh-CN" altLang="en-US" sz="2400" b="1" dirty="0" smtClean="0">
              <a:solidFill>
                <a:schemeClr val="accent1">
                  <a:lumMod val="50000"/>
                </a:schemeClr>
              </a:solidFill>
            </a:endParaRPr>
          </a:p>
        </p:txBody>
      </p:sp>
      <p:cxnSp>
        <p:nvCxnSpPr>
          <p:cNvPr id="25" name="直接箭头连接符 24"/>
          <p:cNvCxnSpPr>
            <a:endCxn id="8" idx="1"/>
          </p:cNvCxnSpPr>
          <p:nvPr/>
        </p:nvCxnSpPr>
        <p:spPr>
          <a:xfrm>
            <a:off x="642910" y="4643446"/>
            <a:ext cx="3319490" cy="845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黑体" panose="02010609060101010101" pitchFamily="49" charset="-122"/>
                <a:ea typeface="黑体" panose="02010609060101010101" pitchFamily="49" charset="-122"/>
              </a:rPr>
              <a:t>3 DFD</a:t>
            </a:r>
            <a:r>
              <a:rPr lang="zh-CN" altLang="en-US" sz="4000" dirty="0" smtClean="0">
                <a:latin typeface="黑体" panose="02010609060101010101" pitchFamily="49" charset="-122"/>
                <a:ea typeface="黑体" panose="02010609060101010101" pitchFamily="49" charset="-122"/>
              </a:rPr>
              <a:t>用途</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latin typeface="Times New Roman" panose="02020603050405020304" pitchFamily="18" charset="0"/>
              </a:rPr>
              <a:t>作为交流信息的工具</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供有关人员审查确认</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供用户理解和评价</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数据流图应该分层，</a:t>
            </a:r>
            <a:r>
              <a:rPr lang="zh-CN" altLang="en-US" b="1" dirty="0" smtClean="0">
                <a:solidFill>
                  <a:srgbClr val="0033CC"/>
                </a:solidFill>
                <a:latin typeface="Times New Roman" panose="02020603050405020304" pitchFamily="18" charset="0"/>
              </a:rPr>
              <a:t>超过</a:t>
            </a:r>
            <a:r>
              <a:rPr lang="en-US" altLang="zh-CN" b="1" dirty="0" smtClean="0">
                <a:solidFill>
                  <a:srgbClr val="0033CC"/>
                </a:solidFill>
                <a:latin typeface="Times New Roman" panose="02020603050405020304" pitchFamily="18" charset="0"/>
              </a:rPr>
              <a:t>9</a:t>
            </a:r>
            <a:r>
              <a:rPr lang="zh-CN" altLang="en-US" b="1" dirty="0" smtClean="0">
                <a:solidFill>
                  <a:srgbClr val="0033CC"/>
                </a:solidFill>
                <a:latin typeface="Times New Roman" panose="02020603050405020304" pitchFamily="18" charset="0"/>
              </a:rPr>
              <a:t>个</a:t>
            </a:r>
            <a:r>
              <a:rPr lang="zh-CN" altLang="en-US" b="1" dirty="0" smtClean="0">
                <a:latin typeface="Times New Roman" panose="02020603050405020304" pitchFamily="18" charset="0"/>
              </a:rPr>
              <a:t>时应该画分图 </a:t>
            </a:r>
            <a:endParaRPr lang="zh-CN" altLang="en-US" b="1" dirty="0" smtClean="0">
              <a:latin typeface="Times New Roman" panose="02020603050405020304" pitchFamily="18" charset="0"/>
            </a:endParaRPr>
          </a:p>
          <a:p>
            <a:r>
              <a:rPr lang="zh-CN" altLang="en-US" b="1" dirty="0" smtClean="0">
                <a:latin typeface="Times New Roman" panose="02020603050405020304" pitchFamily="18" charset="0"/>
              </a:rPr>
              <a:t>作为分析和设计的工具</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描绘系统所完成的功能 </a:t>
            </a:r>
            <a:endParaRPr lang="zh-CN" altLang="en-US" b="1" dirty="0" smtClean="0">
              <a:latin typeface="Times New Roman" panose="02020603050405020304" pitchFamily="18" charset="0"/>
            </a:endParaRPr>
          </a:p>
          <a:p>
            <a:pPr lvl="1"/>
            <a:r>
              <a:rPr lang="zh-CN" altLang="en-US" b="1" dirty="0" smtClean="0">
                <a:solidFill>
                  <a:srgbClr val="0033CC"/>
                </a:solidFill>
                <a:latin typeface="Times New Roman" panose="02020603050405020304" pitchFamily="18" charset="0"/>
              </a:rPr>
              <a:t>辅助物理系统</a:t>
            </a:r>
            <a:r>
              <a:rPr lang="zh-CN" altLang="en-US" b="1" dirty="0" smtClean="0">
                <a:latin typeface="Times New Roman" panose="02020603050405020304" pitchFamily="18" charset="0"/>
              </a:rPr>
              <a:t>的设计时，以定时要求为指南，画出许多组自动化边界，对应不同的物理系统。 </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导出更详细的设计步骤</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面向数据流的设计方法 </a:t>
            </a:r>
            <a:endParaRPr lang="zh-CN" altLang="en-US"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9147175" cy="990600"/>
          </a:xfrm>
        </p:spPr>
        <p:txBody>
          <a:bodyPr/>
          <a:lstStyle/>
          <a:p>
            <a:r>
              <a:rPr lang="en-US" altLang="zh-CN" sz="4000" b="1" dirty="0" smtClean="0"/>
              <a:t>2.3.3 </a:t>
            </a:r>
            <a:r>
              <a:rPr lang="zh-CN" altLang="en-US" sz="4000" b="1" dirty="0" smtClean="0">
                <a:latin typeface="黑体" panose="02010609060101010101" pitchFamily="49" charset="-122"/>
                <a:ea typeface="黑体" panose="02010609060101010101" pitchFamily="49" charset="-122"/>
              </a:rPr>
              <a:t>数据字典</a:t>
            </a:r>
            <a:r>
              <a:rPr lang="zh-CN" altLang="en-US" sz="3200" b="1" dirty="0" smtClean="0"/>
              <a:t>（</a:t>
            </a:r>
            <a:r>
              <a:rPr lang="en-US" altLang="zh-CN" sz="3200" b="1" dirty="0" smtClean="0"/>
              <a:t>DD</a:t>
            </a:r>
            <a:r>
              <a:rPr lang="zh-CN" altLang="en-US" sz="3200" b="1" dirty="0"/>
              <a:t>，</a:t>
            </a:r>
            <a:r>
              <a:rPr lang="en-US" altLang="zh-CN" sz="3200" b="1" dirty="0"/>
              <a:t>Data Dictionary</a:t>
            </a:r>
            <a:r>
              <a:rPr lang="zh-CN" altLang="en-US" sz="3200" b="1" dirty="0"/>
              <a:t> </a:t>
            </a:r>
            <a:r>
              <a:rPr lang="zh-CN" altLang="en-US" sz="3200" dirty="0" smtClean="0"/>
              <a:t>）</a:t>
            </a:r>
            <a:endParaRPr lang="zh-CN" altLang="en-US" sz="3200" dirty="0"/>
          </a:p>
        </p:txBody>
      </p:sp>
      <p:sp>
        <p:nvSpPr>
          <p:cNvPr id="3" name="内容占位符 2"/>
          <p:cNvSpPr>
            <a:spLocks noGrp="1"/>
          </p:cNvSpPr>
          <p:nvPr>
            <p:ph sz="quarter" idx="1"/>
          </p:nvPr>
        </p:nvSpPr>
        <p:spPr/>
        <p:txBody>
          <a:bodyPr/>
          <a:lstStyle/>
          <a:p>
            <a:pPr eaLnBrk="1" hangingPunct="1">
              <a:lnSpc>
                <a:spcPct val="160000"/>
              </a:lnSpc>
              <a:tabLst>
                <a:tab pos="4131945" algn="l"/>
              </a:tabLst>
            </a:pPr>
            <a:r>
              <a:rPr lang="zh-CN" altLang="en-US" sz="3200" b="1" dirty="0" smtClean="0">
                <a:latin typeface="Times New Roman" panose="02020603050405020304" pitchFamily="18" charset="0"/>
              </a:rPr>
              <a:t>是关于数据的信息的集合，也就是对</a:t>
            </a:r>
            <a:r>
              <a:rPr lang="zh-CN" altLang="en-US" sz="3200" b="1" dirty="0" smtClean="0">
                <a:gradFill>
                  <a:gsLst>
                    <a:gs pos="0">
                      <a:srgbClr val="007BD3"/>
                    </a:gs>
                    <a:gs pos="100000">
                      <a:srgbClr val="034373"/>
                    </a:gs>
                  </a:gsLst>
                  <a:lin scaled="0"/>
                </a:gradFill>
                <a:latin typeface="Times New Roman" panose="02020603050405020304" pitchFamily="18" charset="0"/>
              </a:rPr>
              <a:t>数据流图中包含的所有元素</a:t>
            </a:r>
            <a:r>
              <a:rPr lang="zh-CN" altLang="en-US" sz="3200" b="1" dirty="0" smtClean="0">
                <a:latin typeface="Times New Roman" panose="02020603050405020304" pitchFamily="18" charset="0"/>
              </a:rPr>
              <a:t>的定义的集合。</a:t>
            </a:r>
            <a:endParaRPr lang="zh-CN" altLang="en-US" sz="3200" b="1" dirty="0" smtClean="0">
              <a:latin typeface="Times New Roman" panose="02020603050405020304" pitchFamily="18" charset="0"/>
            </a:endParaRPr>
          </a:p>
          <a:p>
            <a:pPr eaLnBrk="1" hangingPunct="1">
              <a:lnSpc>
                <a:spcPct val="160000"/>
              </a:lnSpc>
              <a:tabLst>
                <a:tab pos="4131945" algn="l"/>
              </a:tabLst>
            </a:pPr>
            <a:r>
              <a:rPr lang="zh-CN" altLang="en-US" sz="3200" b="1" dirty="0" smtClean="0">
                <a:latin typeface="Times New Roman" panose="02020603050405020304" pitchFamily="18" charset="0"/>
              </a:rPr>
              <a:t>数据流图和数据字典是系统</a:t>
            </a:r>
            <a:r>
              <a:rPr lang="zh-CN" altLang="en-US" sz="3200" b="1" dirty="0" smtClean="0">
                <a:solidFill>
                  <a:srgbClr val="0033CC"/>
                </a:solidFill>
                <a:latin typeface="Times New Roman" panose="02020603050405020304" pitchFamily="18" charset="0"/>
              </a:rPr>
              <a:t>逻辑模型的</a:t>
            </a:r>
            <a:r>
              <a:rPr lang="zh-CN" altLang="en-US" sz="3200" b="1" dirty="0" smtClean="0">
                <a:latin typeface="Times New Roman" panose="02020603050405020304" pitchFamily="18" charset="0"/>
              </a:rPr>
              <a:t>主要组成部分。</a:t>
            </a:r>
            <a:endParaRPr lang="zh-CN" altLang="en-US" sz="3200"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1692275" y="5897136"/>
            <a:ext cx="5832475" cy="519112"/>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latin typeface="Arial" panose="020B0604020202020204" pitchFamily="34" charset="0"/>
              </a:rPr>
              <a:t>定货系统的功能级数据流图</a:t>
            </a:r>
            <a:endParaRPr lang="zh-CN" altLang="en-US" sz="2400" b="1" dirty="0">
              <a:latin typeface="Arial" panose="020B0604020202020204" pitchFamily="34" charset="0"/>
            </a:endParaRPr>
          </a:p>
        </p:txBody>
      </p:sp>
      <p:pic>
        <p:nvPicPr>
          <p:cNvPr id="7" name="Picture 5" descr="rj14"/>
          <p:cNvPicPr>
            <a:picLocks noChangeAspect="1" noChangeArrowheads="1"/>
          </p:cNvPicPr>
          <p:nvPr/>
        </p:nvPicPr>
        <p:blipFill>
          <a:blip r:embed="rId1" cstate="print"/>
          <a:srcRect/>
          <a:stretch>
            <a:fillRect/>
          </a:stretch>
        </p:blipFill>
        <p:spPr bwMode="auto">
          <a:xfrm>
            <a:off x="827723" y="1648986"/>
            <a:ext cx="7488237" cy="4248150"/>
          </a:xfrm>
          <a:prstGeom prst="rect">
            <a:avLst/>
          </a:prstGeom>
          <a:noFill/>
          <a:ln w="9525">
            <a:noFill/>
            <a:miter lim="800000"/>
            <a:headEnd/>
            <a:tailEnd/>
          </a:ln>
        </p:spPr>
      </p:pic>
      <p:sp>
        <p:nvSpPr>
          <p:cNvPr id="8" name="标题 7"/>
          <p:cNvSpPr/>
          <p:nvPr>
            <p:ph type="title"/>
          </p:nvPr>
        </p:nvSpPr>
        <p:spPr/>
        <p:txBody>
          <a:bodyPr/>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数据字典的内容</a:t>
            </a:r>
            <a:endParaRPr lang="zh-CN" altLang="en-US" sz="4000" b="1" dirty="0"/>
          </a:p>
        </p:txBody>
      </p:sp>
      <p:sp>
        <p:nvSpPr>
          <p:cNvPr id="3" name="内容占位符 2"/>
          <p:cNvSpPr>
            <a:spLocks noGrp="1"/>
          </p:cNvSpPr>
          <p:nvPr>
            <p:ph sz="quarter" idx="1"/>
          </p:nvPr>
        </p:nvSpPr>
        <p:spPr/>
        <p:txBody>
          <a:bodyPr/>
          <a:lstStyle/>
          <a:p>
            <a:pPr eaLnBrk="1" hangingPunct="1">
              <a:lnSpc>
                <a:spcPct val="120000"/>
              </a:lnSpc>
              <a:buNone/>
            </a:pPr>
            <a:r>
              <a:rPr lang="zh-CN" altLang="en-US" b="1" dirty="0" smtClean="0">
                <a:solidFill>
                  <a:srgbClr val="0033CC"/>
                </a:solidFill>
                <a:latin typeface="Times New Roman" panose="02020603050405020304" pitchFamily="18" charset="0"/>
              </a:rPr>
              <a:t>数据字典的组成（掌握）：</a:t>
            </a:r>
            <a:endParaRPr lang="zh-CN" altLang="en-US" b="1" dirty="0" smtClean="0">
              <a:solidFill>
                <a:srgbClr val="0033CC"/>
              </a:solidFill>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rPr>
              <a:t>数据流</a:t>
            </a:r>
            <a:endParaRPr lang="zh-CN" altLang="en-US" b="1" dirty="0" smtClean="0">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rPr>
              <a:t>数据流分量</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即数据元素</a:t>
            </a:r>
            <a:r>
              <a:rPr lang="en-US" altLang="zh-CN" dirty="0" smtClean="0"/>
              <a:t>-</a:t>
            </a:r>
            <a:r>
              <a:rPr lang="zh-CN" altLang="en-US" b="1" dirty="0" smtClean="0"/>
              <a:t>不可再分解的数据单位</a:t>
            </a:r>
            <a:r>
              <a:rPr lang="en-US" altLang="zh-CN"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rPr>
              <a:t>数据存储</a:t>
            </a:r>
            <a:endParaRPr lang="zh-CN" altLang="en-US" b="1" dirty="0" smtClean="0">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rPr>
              <a:t>处理</a:t>
            </a:r>
            <a:endParaRPr lang="en-US" altLang="zh-CN" b="1" dirty="0" smtClean="0">
              <a:latin typeface="Times New Roman" panose="02020603050405020304" pitchFamily="18" charset="0"/>
            </a:endParaRPr>
          </a:p>
          <a:p>
            <a:pPr eaLnBrk="1" hangingPunct="1">
              <a:lnSpc>
                <a:spcPct val="120000"/>
              </a:lnSpc>
              <a:buNone/>
            </a:pPr>
            <a:r>
              <a:rPr lang="zh-CN" altLang="en-US" sz="2400" dirty="0" smtClean="0"/>
              <a:t>    对数据的处理用其他工具</a:t>
            </a:r>
            <a:r>
              <a:rPr lang="en-US" altLang="zh-CN" sz="2400" dirty="0" smtClean="0"/>
              <a:t>(</a:t>
            </a:r>
            <a:r>
              <a:rPr lang="zh-CN" altLang="en-US" sz="2400" dirty="0" smtClean="0"/>
              <a:t>如</a:t>
            </a:r>
            <a:r>
              <a:rPr lang="en-US" altLang="zh-CN" sz="2400" dirty="0" smtClean="0"/>
              <a:t>IPO</a:t>
            </a:r>
            <a:r>
              <a:rPr lang="zh-CN" altLang="en-US" sz="2400" dirty="0" smtClean="0"/>
              <a:t>图或</a:t>
            </a:r>
            <a:r>
              <a:rPr lang="en-US" altLang="zh-CN" sz="2400" dirty="0" smtClean="0"/>
              <a:t>PDL)</a:t>
            </a:r>
            <a:r>
              <a:rPr lang="zh-CN" altLang="en-US" sz="2400" dirty="0" smtClean="0"/>
              <a:t>描述更方便。</a:t>
            </a:r>
            <a:endParaRPr lang="en-US" altLang="zh-CN" sz="2400"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数据字典的内容</a:t>
            </a:r>
            <a:endParaRPr lang="zh-CN" altLang="en-US" sz="4000" b="1" dirty="0"/>
          </a:p>
        </p:txBody>
      </p:sp>
      <p:sp>
        <p:nvSpPr>
          <p:cNvPr id="3" name="内容占位符 2"/>
          <p:cNvSpPr>
            <a:spLocks noGrp="1"/>
          </p:cNvSpPr>
          <p:nvPr>
            <p:ph sz="quarter" idx="1"/>
          </p:nvPr>
        </p:nvSpPr>
        <p:spPr/>
        <p:txBody>
          <a:bodyPr/>
          <a:lstStyle/>
          <a:p>
            <a:pPr defTabSz="932180" eaLnBrk="1" hangingPunct="1">
              <a:lnSpc>
                <a:spcPct val="130000"/>
              </a:lnSpc>
              <a:buNone/>
            </a:pPr>
            <a:r>
              <a:rPr lang="zh-CN" altLang="en-US" b="1" dirty="0" smtClean="0">
                <a:latin typeface="Times New Roman" panose="02020603050405020304" pitchFamily="18" charset="0"/>
              </a:rPr>
              <a:t>在数据字典中通常</a:t>
            </a:r>
            <a:r>
              <a:rPr lang="zh-CN" altLang="en-US" b="1" dirty="0" smtClean="0">
                <a:solidFill>
                  <a:schemeClr val="tx2"/>
                </a:solidFill>
                <a:latin typeface="Times New Roman" panose="02020603050405020304" pitchFamily="18" charset="0"/>
              </a:rPr>
              <a:t>还</a:t>
            </a:r>
            <a:r>
              <a:rPr lang="zh-CN" altLang="en-US" b="1" dirty="0" smtClean="0">
                <a:latin typeface="Times New Roman" panose="02020603050405020304" pitchFamily="18" charset="0"/>
              </a:rPr>
              <a:t>记录数据元素的以下信息</a:t>
            </a:r>
            <a:r>
              <a:rPr lang="zh-CN" altLang="en-US" b="1" dirty="0" smtClean="0">
                <a:solidFill>
                  <a:schemeClr val="tx2"/>
                </a:solidFill>
                <a:latin typeface="Times New Roman" panose="02020603050405020304" pitchFamily="18" charset="0"/>
              </a:rPr>
              <a:t>：</a:t>
            </a:r>
            <a:endParaRPr lang="zh-CN" altLang="en-US" b="1" dirty="0" smtClean="0">
              <a:solidFill>
                <a:schemeClr val="tx2"/>
              </a:solidFill>
              <a:latin typeface="Times New Roman" panose="02020603050405020304" pitchFamily="18" charset="0"/>
            </a:endParaRPr>
          </a:p>
          <a:p>
            <a:pPr defTabSz="932180" eaLnBrk="1" hangingPunct="1">
              <a:lnSpc>
                <a:spcPct val="130000"/>
              </a:lnSpc>
            </a:pPr>
            <a:r>
              <a:rPr lang="zh-CN" altLang="en-US" b="1" dirty="0" smtClean="0">
                <a:latin typeface="Times New Roman" panose="02020603050405020304" pitchFamily="18" charset="0"/>
              </a:rPr>
              <a:t>一般信息</a:t>
            </a:r>
            <a:endParaRPr lang="zh-CN" altLang="en-US" b="1" dirty="0" smtClean="0">
              <a:latin typeface="Times New Roman" panose="02020603050405020304" pitchFamily="18" charset="0"/>
            </a:endParaRPr>
          </a:p>
          <a:p>
            <a:pPr defTabSz="932180" eaLnBrk="1" hangingPunct="1">
              <a:lnSpc>
                <a:spcPct val="130000"/>
              </a:lnSpc>
            </a:pPr>
            <a:r>
              <a:rPr lang="zh-CN" altLang="en-US" b="1" dirty="0" smtClean="0">
                <a:latin typeface="Times New Roman" panose="02020603050405020304" pitchFamily="18" charset="0"/>
              </a:rPr>
              <a:t>定义</a:t>
            </a:r>
            <a:endParaRPr lang="zh-CN" altLang="en-US" b="1" dirty="0" smtClean="0">
              <a:latin typeface="Times New Roman" panose="02020603050405020304" pitchFamily="18" charset="0"/>
            </a:endParaRPr>
          </a:p>
          <a:p>
            <a:pPr defTabSz="932180" eaLnBrk="1" hangingPunct="1">
              <a:lnSpc>
                <a:spcPct val="130000"/>
              </a:lnSpc>
            </a:pPr>
            <a:r>
              <a:rPr lang="zh-CN" altLang="en-US" b="1" dirty="0" smtClean="0">
                <a:latin typeface="Times New Roman" panose="02020603050405020304" pitchFamily="18" charset="0"/>
              </a:rPr>
              <a:t>使用特点</a:t>
            </a:r>
            <a:endParaRPr lang="zh-CN" altLang="en-US" b="1" dirty="0" smtClean="0">
              <a:latin typeface="Times New Roman" panose="02020603050405020304" pitchFamily="18" charset="0"/>
            </a:endParaRPr>
          </a:p>
          <a:p>
            <a:pPr defTabSz="932180" eaLnBrk="1" hangingPunct="1">
              <a:lnSpc>
                <a:spcPct val="130000"/>
              </a:lnSpc>
            </a:pPr>
            <a:r>
              <a:rPr lang="zh-CN" altLang="en-US" b="1" dirty="0" smtClean="0">
                <a:latin typeface="Times New Roman" panose="02020603050405020304" pitchFamily="18" charset="0"/>
              </a:rPr>
              <a:t>控制信息</a:t>
            </a:r>
            <a:endParaRPr lang="zh-CN" altLang="en-US" b="1" dirty="0" smtClean="0">
              <a:latin typeface="Times New Roman" panose="02020603050405020304" pitchFamily="18" charset="0"/>
            </a:endParaRPr>
          </a:p>
          <a:p>
            <a:pPr defTabSz="932180" eaLnBrk="1" hangingPunct="1">
              <a:lnSpc>
                <a:spcPct val="130000"/>
              </a:lnSpc>
            </a:pPr>
            <a:r>
              <a:rPr lang="zh-CN" altLang="en-US" b="1" dirty="0" smtClean="0">
                <a:latin typeface="Times New Roman" panose="02020603050405020304" pitchFamily="18" charset="0"/>
              </a:rPr>
              <a:t>分组信息</a:t>
            </a:r>
            <a:r>
              <a:rPr lang="zh-CN" altLang="en-US" dirty="0" smtClean="0">
                <a:latin typeface="Times New Roman" panose="02020603050405020304" pitchFamily="18" charset="0"/>
              </a:rPr>
              <a:t> </a:t>
            </a:r>
            <a:endParaRPr lang="zh-CN" altLang="en-US"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数据字典的内容</a:t>
            </a:r>
            <a:endParaRPr lang="zh-CN" altLang="en-US" sz="4000" b="1"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Text Box 4"/>
          <p:cNvSpPr txBox="1">
            <a:spLocks noChangeArrowheads="1"/>
          </p:cNvSpPr>
          <p:nvPr/>
        </p:nvSpPr>
        <p:spPr bwMode="auto">
          <a:xfrm>
            <a:off x="468313" y="1484784"/>
            <a:ext cx="3962400" cy="2879725"/>
          </a:xfrm>
          <a:prstGeom prst="rect">
            <a:avLst/>
          </a:prstGeom>
          <a:solidFill>
            <a:srgbClr val="FFFFFF"/>
          </a:solidFill>
          <a:ln w="6350">
            <a:solidFill>
              <a:srgbClr val="000000"/>
            </a:solidFill>
            <a:miter lim="800000"/>
          </a:ln>
        </p:spPr>
        <p:txBody>
          <a:bodyPr/>
          <a:lstStyle/>
          <a:p>
            <a:pPr algn="just" eaLnBrk="0" hangingPunct="0">
              <a:lnSpc>
                <a:spcPct val="120000"/>
              </a:lnSpc>
            </a:pPr>
            <a:r>
              <a:rPr lang="zh-CN" altLang="en-US" b="1" dirty="0">
                <a:latin typeface="宋体" panose="02010600030101010101" pitchFamily="2" charset="-122"/>
              </a:rPr>
              <a:t>名字：定货报表</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别名：定货信息</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描述：每天一次送给采购员的需要定货的零件表</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定义：定货报表</a:t>
            </a:r>
            <a:r>
              <a:rPr lang="en-US" altLang="zh-CN" b="1" dirty="0">
                <a:latin typeface="宋体" panose="02010600030101010101" pitchFamily="2" charset="-122"/>
              </a:rPr>
              <a:t>=</a:t>
            </a:r>
            <a:r>
              <a:rPr lang="zh-CN" altLang="en-US" b="1" dirty="0">
                <a:latin typeface="宋体" panose="02010600030101010101" pitchFamily="2" charset="-122"/>
              </a:rPr>
              <a:t>零件编号</a:t>
            </a:r>
            <a:r>
              <a:rPr lang="en-US" altLang="zh-CN" b="1" dirty="0">
                <a:latin typeface="宋体" panose="02010600030101010101" pitchFamily="2" charset="-122"/>
              </a:rPr>
              <a:t>+</a:t>
            </a:r>
            <a:r>
              <a:rPr lang="zh-CN" altLang="en-US" b="1" dirty="0">
                <a:latin typeface="宋体" panose="02010600030101010101" pitchFamily="2" charset="-122"/>
              </a:rPr>
              <a:t>零件名称    </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      </a:t>
            </a:r>
            <a:r>
              <a:rPr lang="en-US" altLang="zh-CN" b="1" dirty="0">
                <a:latin typeface="宋体" panose="02010600030101010101" pitchFamily="2" charset="-122"/>
              </a:rPr>
              <a:t>+</a:t>
            </a:r>
            <a:r>
              <a:rPr lang="zh-CN" altLang="en-US" b="1" dirty="0">
                <a:latin typeface="宋体" panose="02010600030101010101" pitchFamily="2" charset="-122"/>
              </a:rPr>
              <a:t>定货数量</a:t>
            </a:r>
            <a:r>
              <a:rPr lang="en-US" altLang="zh-CN" b="1" dirty="0">
                <a:latin typeface="宋体" panose="02010600030101010101" pitchFamily="2" charset="-122"/>
              </a:rPr>
              <a:t>+</a:t>
            </a:r>
            <a:r>
              <a:rPr lang="zh-CN" altLang="en-US" b="1" dirty="0">
                <a:latin typeface="宋体" panose="02010600030101010101" pitchFamily="2" charset="-122"/>
              </a:rPr>
              <a:t>目前价格</a:t>
            </a:r>
            <a:r>
              <a:rPr lang="en-US" altLang="zh-CN" b="1" dirty="0">
                <a:latin typeface="宋体" panose="02010600030101010101" pitchFamily="2" charset="-122"/>
              </a:rPr>
              <a:t>+</a:t>
            </a:r>
            <a:r>
              <a:rPr lang="zh-CN" altLang="en-US" b="1" dirty="0">
                <a:latin typeface="宋体" panose="02010600030101010101" pitchFamily="2" charset="-122"/>
              </a:rPr>
              <a:t>主要供</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      应者</a:t>
            </a:r>
            <a:r>
              <a:rPr lang="en-US" altLang="zh-CN" b="1" dirty="0">
                <a:latin typeface="宋体" panose="02010600030101010101" pitchFamily="2" charset="-122"/>
              </a:rPr>
              <a:t>+</a:t>
            </a:r>
            <a:r>
              <a:rPr lang="zh-CN" altLang="en-US" b="1" dirty="0">
                <a:latin typeface="宋体" panose="02010600030101010101" pitchFamily="2" charset="-122"/>
              </a:rPr>
              <a:t>次要供应者</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位置：输出到打印机</a:t>
            </a:r>
            <a:endParaRPr lang="en-US" altLang="zh-CN" b="1" dirty="0"/>
          </a:p>
        </p:txBody>
      </p:sp>
      <p:sp>
        <p:nvSpPr>
          <p:cNvPr id="7" name="Text Box 5"/>
          <p:cNvSpPr txBox="1">
            <a:spLocks noChangeArrowheads="1"/>
          </p:cNvSpPr>
          <p:nvPr/>
        </p:nvSpPr>
        <p:spPr bwMode="auto">
          <a:xfrm>
            <a:off x="4716463" y="1484784"/>
            <a:ext cx="3962400" cy="2879725"/>
          </a:xfrm>
          <a:prstGeom prst="rect">
            <a:avLst/>
          </a:prstGeom>
          <a:solidFill>
            <a:srgbClr val="FFFFFF"/>
          </a:solidFill>
          <a:ln w="6350">
            <a:solidFill>
              <a:srgbClr val="000000"/>
            </a:solidFill>
            <a:miter lim="800000"/>
          </a:ln>
        </p:spPr>
        <p:txBody>
          <a:bodyPr/>
          <a:lstStyle/>
          <a:p>
            <a:pPr>
              <a:lnSpc>
                <a:spcPct val="120000"/>
              </a:lnSpc>
            </a:pPr>
            <a:r>
              <a:rPr lang="zh-CN" altLang="en-US" b="1"/>
              <a:t>名字：零件编号</a:t>
            </a:r>
            <a:endParaRPr lang="zh-CN" altLang="en-US" b="1"/>
          </a:p>
          <a:p>
            <a:pPr>
              <a:lnSpc>
                <a:spcPct val="120000"/>
              </a:lnSpc>
            </a:pPr>
            <a:r>
              <a:rPr lang="zh-CN" altLang="en-US" b="1"/>
              <a:t>别名：</a:t>
            </a:r>
            <a:endParaRPr lang="zh-CN" altLang="en-US" b="1"/>
          </a:p>
          <a:p>
            <a:pPr>
              <a:lnSpc>
                <a:spcPct val="120000"/>
              </a:lnSpc>
            </a:pPr>
            <a:r>
              <a:rPr lang="zh-CN" altLang="en-US" b="1"/>
              <a:t>描述：惟一地标识库存清单中一个特定零件的关键域</a:t>
            </a:r>
            <a:endParaRPr lang="zh-CN" altLang="en-US" b="1"/>
          </a:p>
          <a:p>
            <a:pPr>
              <a:lnSpc>
                <a:spcPct val="120000"/>
              </a:lnSpc>
            </a:pPr>
            <a:r>
              <a:rPr lang="zh-CN" altLang="en-US" b="1"/>
              <a:t>定义：零件编号</a:t>
            </a:r>
            <a:r>
              <a:rPr lang="en-US" altLang="zh-CN" b="1"/>
              <a:t>=8{</a:t>
            </a:r>
            <a:r>
              <a:rPr lang="zh-CN" altLang="en-US" b="1"/>
              <a:t>字符</a:t>
            </a:r>
            <a:r>
              <a:rPr lang="en-US" altLang="zh-CN" b="1"/>
              <a:t>}8</a:t>
            </a:r>
            <a:endParaRPr lang="en-US" altLang="zh-CN" b="1"/>
          </a:p>
          <a:p>
            <a:pPr>
              <a:lnSpc>
                <a:spcPct val="120000"/>
              </a:lnSpc>
            </a:pPr>
            <a:r>
              <a:rPr lang="zh-CN" altLang="en-US" b="1"/>
              <a:t>位置：定货报表</a:t>
            </a:r>
            <a:endParaRPr lang="zh-CN" altLang="en-US" b="1"/>
          </a:p>
          <a:p>
            <a:pPr>
              <a:lnSpc>
                <a:spcPct val="120000"/>
              </a:lnSpc>
            </a:pPr>
            <a:r>
              <a:rPr lang="zh-CN" altLang="en-US" b="1"/>
              <a:t>            定货信息</a:t>
            </a:r>
            <a:endParaRPr lang="zh-CN" altLang="en-US" b="1"/>
          </a:p>
          <a:p>
            <a:pPr>
              <a:lnSpc>
                <a:spcPct val="120000"/>
              </a:lnSpc>
            </a:pPr>
            <a:r>
              <a:rPr lang="zh-CN" altLang="en-US" b="1"/>
              <a:t>            库存清单</a:t>
            </a:r>
            <a:endParaRPr lang="zh-CN" altLang="en-US" b="1"/>
          </a:p>
        </p:txBody>
      </p:sp>
      <p:sp>
        <p:nvSpPr>
          <p:cNvPr id="8" name="Text Box 6"/>
          <p:cNvSpPr txBox="1">
            <a:spLocks noChangeArrowheads="1"/>
          </p:cNvSpPr>
          <p:nvPr/>
        </p:nvSpPr>
        <p:spPr bwMode="auto">
          <a:xfrm>
            <a:off x="2555875" y="4580409"/>
            <a:ext cx="4038600" cy="2160587"/>
          </a:xfrm>
          <a:prstGeom prst="rect">
            <a:avLst/>
          </a:prstGeom>
          <a:solidFill>
            <a:srgbClr val="FFFFFF"/>
          </a:solidFill>
          <a:ln w="6350">
            <a:solidFill>
              <a:srgbClr val="000000"/>
            </a:solidFill>
            <a:miter lim="800000"/>
          </a:ln>
        </p:spPr>
        <p:txBody>
          <a:bodyPr/>
          <a:lstStyle/>
          <a:p>
            <a:pPr algn="just" eaLnBrk="0" hangingPunct="0">
              <a:lnSpc>
                <a:spcPct val="120000"/>
              </a:lnSpc>
            </a:pPr>
            <a:r>
              <a:rPr lang="zh-CN" altLang="en-US" b="1" dirty="0">
                <a:latin typeface="宋体" panose="02010600030101010101" pitchFamily="2" charset="-122"/>
              </a:rPr>
              <a:t>名字：定货数量</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别名：</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描述：某个零件一次定货的数量</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定义：定货数量</a:t>
            </a:r>
            <a:r>
              <a:rPr lang="en-US" altLang="zh-CN" b="1" dirty="0">
                <a:latin typeface="宋体" panose="02010600030101010101" pitchFamily="2" charset="-122"/>
              </a:rPr>
              <a:t>=1{</a:t>
            </a:r>
            <a:r>
              <a:rPr lang="zh-CN" altLang="en-US" b="1" dirty="0">
                <a:latin typeface="宋体" panose="02010600030101010101" pitchFamily="2" charset="-122"/>
              </a:rPr>
              <a:t>数字</a:t>
            </a:r>
            <a:r>
              <a:rPr lang="en-US" altLang="zh-CN" b="1" dirty="0">
                <a:latin typeface="宋体" panose="02010600030101010101" pitchFamily="2" charset="-122"/>
              </a:rPr>
              <a:t>}5</a:t>
            </a:r>
            <a:endParaRPr lang="en-US" altLang="zh-CN"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位置：定货报表</a:t>
            </a:r>
            <a:endParaRPr lang="zh-CN" altLang="en-US" b="1" dirty="0">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      定货信息</a:t>
            </a:r>
            <a:endParaRPr lang="zh-CN" altLang="en-US" b="1" dirty="0">
              <a:latin typeface="宋体" panose="02010600030101010101" pitchFamily="2" charset="-122"/>
            </a:endParaRPr>
          </a:p>
          <a:p>
            <a:pPr algn="just" eaLnBrk="0" hangingPunct="0">
              <a:lnSpc>
                <a:spcPct val="120000"/>
              </a:lnSpc>
            </a:pPr>
            <a:endParaRPr lang="en-US" altLang="zh-CN"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Rectangle 4"/>
          <p:cNvSpPr>
            <a:spLocks noChangeArrowheads="1"/>
          </p:cNvSpPr>
          <p:nvPr/>
        </p:nvSpPr>
        <p:spPr bwMode="auto">
          <a:xfrm>
            <a:off x="1692275" y="5897136"/>
            <a:ext cx="5832475" cy="519112"/>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latin typeface="Arial" panose="020B0604020202020204" pitchFamily="34" charset="0"/>
              </a:rPr>
              <a:t>定货系统的功能级数据流图</a:t>
            </a:r>
            <a:endParaRPr lang="zh-CN" altLang="en-US" sz="2400" b="1" dirty="0">
              <a:latin typeface="Arial" panose="020B0604020202020204" pitchFamily="34" charset="0"/>
            </a:endParaRPr>
          </a:p>
        </p:txBody>
      </p:sp>
      <p:pic>
        <p:nvPicPr>
          <p:cNvPr id="7" name="Picture 5" descr="rj14"/>
          <p:cNvPicPr>
            <a:picLocks noChangeAspect="1" noChangeArrowheads="1"/>
          </p:cNvPicPr>
          <p:nvPr/>
        </p:nvPicPr>
        <p:blipFill>
          <a:blip r:embed="rId1" cstate="print"/>
          <a:srcRect/>
          <a:stretch>
            <a:fillRect/>
          </a:stretch>
        </p:blipFill>
        <p:spPr bwMode="auto">
          <a:xfrm>
            <a:off x="827723" y="1648986"/>
            <a:ext cx="7488237" cy="4248150"/>
          </a:xfrm>
          <a:prstGeom prst="rect">
            <a:avLst/>
          </a:prstGeom>
          <a:noFill/>
          <a:ln w="9525">
            <a:noFill/>
            <a:miter lim="800000"/>
            <a:headEnd/>
            <a:tailEnd/>
          </a:ln>
        </p:spPr>
      </p:pic>
      <p:sp>
        <p:nvSpPr>
          <p:cNvPr id="8" name="标题 7"/>
          <p:cNvSpPr/>
          <p:nvPr>
            <p:ph type="title"/>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t>
            </a:r>
            <a:r>
              <a:rPr lang="zh-CN" altLang="en-US" sz="4000" b="1" dirty="0" smtClean="0"/>
              <a:t>数据字典的内容</a:t>
            </a:r>
            <a:endParaRPr lang="zh-CN" altLang="en-US" sz="4000" b="1" dirty="0"/>
          </a:p>
        </p:txBody>
      </p:sp>
      <p:sp>
        <p:nvSpPr>
          <p:cNvPr id="3" name="内容占位符 2"/>
          <p:cNvSpPr>
            <a:spLocks noGrp="1"/>
          </p:cNvSpPr>
          <p:nvPr>
            <p:ph sz="quarter" idx="1"/>
          </p:nvPr>
        </p:nvSpPr>
        <p:spPr/>
        <p:txBody>
          <a:bodyPr/>
          <a:lstStyle/>
          <a:p>
            <a:pPr eaLnBrk="1" hangingPunct="1">
              <a:buNone/>
            </a:pPr>
            <a:r>
              <a:rPr lang="zh-CN" altLang="en-US" b="1" dirty="0" smtClean="0">
                <a:solidFill>
                  <a:srgbClr val="0033CC"/>
                </a:solidFill>
                <a:latin typeface="Times New Roman" panose="02020603050405020304" pitchFamily="18" charset="0"/>
              </a:rPr>
              <a:t>符号（理解）：</a:t>
            </a:r>
            <a:endParaRPr lang="zh-CN" altLang="en-US" b="1" dirty="0" smtClean="0">
              <a:solidFill>
                <a:srgbClr val="0033CC"/>
              </a:solidFill>
              <a:latin typeface="Times New Roman" panose="02020603050405020304" pitchFamily="18" charset="0"/>
            </a:endParaRPr>
          </a:p>
          <a:p>
            <a:pPr eaLnBrk="1" hangingPunct="1"/>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意思是等价于</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或定义为</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意思是和</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即，连接两个分量</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 ］意思是或</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即，从方括弧内列出的若干个分量中</a:t>
            </a:r>
            <a:r>
              <a:rPr lang="zh-CN" altLang="en-US" b="1" dirty="0" smtClean="0">
                <a:solidFill>
                  <a:srgbClr val="0066FF"/>
                </a:solidFill>
                <a:latin typeface="Times New Roman" panose="02020603050405020304" pitchFamily="18" charset="0"/>
              </a:rPr>
              <a:t>选择一个</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，通常用“</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号隔开供选择的分量；</a:t>
            </a:r>
            <a:endParaRPr lang="zh-CN" altLang="en-US" b="1" dirty="0" smtClean="0">
              <a:latin typeface="Times New Roman" panose="02020603050405020304" pitchFamily="18" charset="0"/>
            </a:endParaRPr>
          </a:p>
          <a:p>
            <a:pPr eaLnBrk="1" hangingPunct="1"/>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意思是重复</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即，重复花括弧内的分量</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zh-CN" altLang="en-US" b="1" dirty="0" smtClean="0">
                <a:solidFill>
                  <a:srgbClr val="0066FF"/>
                </a:solidFill>
                <a:latin typeface="Times New Roman" panose="02020603050405020304" pitchFamily="18" charset="0"/>
              </a:rPr>
              <a:t>常常使用上限和下限进一步注释表示重复的花括弧。</a:t>
            </a:r>
            <a:endParaRPr lang="zh-CN" altLang="en-US" b="1" dirty="0" smtClean="0">
              <a:solidFill>
                <a:srgbClr val="0066FF"/>
              </a:solidFill>
              <a:latin typeface="Times New Roman" panose="02020603050405020304" pitchFamily="18" charset="0"/>
            </a:endParaRPr>
          </a:p>
          <a:p>
            <a:pPr eaLnBrk="1" hangingPunct="1"/>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意思是可选</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即，圆括弧里的分量可有可无</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1431925" indent="-1431925" eaLnBrk="1" hangingPunct="1">
              <a:lnSpc>
                <a:spcPct val="120000"/>
              </a:lnSpc>
            </a:pPr>
            <a:r>
              <a:rPr lang="zh-CN" altLang="en-US" sz="3600" b="1" dirty="0" smtClean="0">
                <a:solidFill>
                  <a:srgbClr val="0033CC"/>
                </a:solidFill>
                <a:latin typeface="Times New Roman" panose="02020603050405020304" pitchFamily="18" charset="0"/>
              </a:rPr>
              <a:t>例</a:t>
            </a:r>
            <a:r>
              <a:rPr lang="en-US" altLang="zh-CN" sz="3600" b="1" dirty="0" smtClean="0">
                <a:solidFill>
                  <a:srgbClr val="0033CC"/>
                </a:solidFill>
                <a:latin typeface="Times New Roman" panose="02020603050405020304" pitchFamily="18" charset="0"/>
              </a:rPr>
              <a:t>1</a:t>
            </a:r>
            <a:r>
              <a:rPr lang="zh-CN" altLang="en-US" sz="3600" b="1" dirty="0" smtClean="0">
                <a:solidFill>
                  <a:srgbClr val="0033CC"/>
                </a:solidFill>
                <a:latin typeface="Times New Roman" panose="02020603050405020304" pitchFamily="18" charset="0"/>
              </a:rPr>
              <a:t>：</a:t>
            </a:r>
            <a:endParaRPr lang="zh-CN" altLang="en-US" sz="3600" b="1" dirty="0" smtClean="0">
              <a:solidFill>
                <a:srgbClr val="0033CC"/>
              </a:solidFill>
              <a:latin typeface="Times New Roman" panose="02020603050405020304" pitchFamily="18" charset="0"/>
            </a:endParaRPr>
          </a:p>
        </p:txBody>
      </p:sp>
      <p:sp>
        <p:nvSpPr>
          <p:cNvPr id="3" name="内容占位符 2"/>
          <p:cNvSpPr>
            <a:spLocks noGrp="1"/>
          </p:cNvSpPr>
          <p:nvPr>
            <p:ph sz="quarter" idx="1"/>
          </p:nvPr>
        </p:nvSpPr>
        <p:spPr/>
        <p:txBody>
          <a:bodyPr/>
          <a:lstStyle/>
          <a:p>
            <a:pPr marL="1431925" indent="-1431925" eaLnBrk="1" hangingPunct="1">
              <a:lnSpc>
                <a:spcPct val="120000"/>
              </a:lnSpc>
              <a:buNone/>
            </a:pPr>
            <a:r>
              <a:rPr lang="zh-CN" altLang="en-US" b="1" dirty="0" smtClean="0">
                <a:latin typeface="Times New Roman" panose="02020603050405020304" pitchFamily="18" charset="0"/>
              </a:rPr>
              <a:t>购书单</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学号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姓名</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书号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数量</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单价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总价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书费合计</a:t>
            </a:r>
            <a:endParaRPr lang="zh-CN" altLang="en-US" b="1" dirty="0" smtClean="0">
              <a:latin typeface="Times New Roman" panose="02020603050405020304" pitchFamily="18" charset="0"/>
            </a:endParaRPr>
          </a:p>
          <a:p>
            <a:pPr marL="1431925" indent="-1431925" eaLnBrk="1" hangingPunct="1">
              <a:lnSpc>
                <a:spcPct val="120000"/>
              </a:lnSpc>
              <a:buNone/>
            </a:pPr>
            <a:r>
              <a:rPr lang="zh-CN" altLang="en-US" b="1" dirty="0" smtClean="0">
                <a:latin typeface="Times New Roman" panose="02020603050405020304" pitchFamily="18" charset="0"/>
              </a:rPr>
              <a:t>学生用书表</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学院编号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专业编号</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年级</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书号</a:t>
            </a:r>
            <a:r>
              <a:rPr lang="en-US" altLang="zh-CN" b="1" dirty="0" smtClean="0">
                <a:latin typeface="Times New Roman" panose="02020603050405020304" pitchFamily="18" charset="0"/>
              </a:rPr>
              <a:t>}}</a:t>
            </a:r>
            <a:endParaRPr lang="en-US" altLang="zh-CN" b="1" dirty="0" smtClean="0">
              <a:latin typeface="Times New Roman" panose="02020603050405020304" pitchFamily="18" charset="0"/>
            </a:endParaRPr>
          </a:p>
          <a:p>
            <a:pPr marL="1431925" indent="-1431925" eaLnBrk="1" hangingPunct="1">
              <a:lnSpc>
                <a:spcPct val="120000"/>
              </a:lnSpc>
              <a:buNone/>
            </a:pPr>
            <a:r>
              <a:rPr lang="zh-CN" altLang="en-US" b="1" dirty="0" smtClean="0">
                <a:latin typeface="Times New Roman" panose="02020603050405020304" pitchFamily="18" charset="0"/>
              </a:rPr>
              <a:t>年级</a:t>
            </a:r>
            <a:r>
              <a:rPr lang="en-US" altLang="zh-CN" b="1" dirty="0" smtClean="0">
                <a:latin typeface="Times New Roman" panose="02020603050405020304" pitchFamily="18" charset="0"/>
              </a:rPr>
              <a:t>=[ 1 | 2 | 3 | 4 ]</a:t>
            </a:r>
            <a:endParaRPr lang="en-US" altLang="zh-CN" b="1" dirty="0" smtClean="0">
              <a:latin typeface="Times New Roman" panose="02020603050405020304" pitchFamily="18" charset="0"/>
            </a:endParaRPr>
          </a:p>
          <a:p>
            <a:pPr marL="1431925" indent="-1431925" eaLnBrk="1" hangingPunct="1">
              <a:lnSpc>
                <a:spcPct val="120000"/>
              </a:lnSpc>
              <a:buNone/>
            </a:pPr>
            <a:r>
              <a:rPr lang="zh-CN" altLang="en-US" b="1" dirty="0" smtClean="0">
                <a:latin typeface="Times New Roman" panose="02020603050405020304" pitchFamily="18" charset="0"/>
              </a:rPr>
              <a:t>学号</a:t>
            </a:r>
            <a:r>
              <a:rPr lang="en-US" altLang="zh-CN" b="1" dirty="0" smtClean="0">
                <a:latin typeface="Times New Roman" panose="02020603050405020304" pitchFamily="18" charset="0"/>
              </a:rPr>
              <a:t>=0{</a:t>
            </a:r>
            <a:r>
              <a:rPr lang="zh-CN" altLang="en-US" b="1" dirty="0" smtClean="0">
                <a:latin typeface="Times New Roman" panose="02020603050405020304" pitchFamily="18" charset="0"/>
              </a:rPr>
              <a:t>数字</a:t>
            </a:r>
            <a:r>
              <a:rPr lang="en-US" altLang="zh-CN" b="1" dirty="0" smtClean="0">
                <a:latin typeface="Times New Roman" panose="02020603050405020304" pitchFamily="18" charset="0"/>
              </a:rPr>
              <a:t>}10</a:t>
            </a:r>
            <a:endParaRPr lang="en-US" altLang="zh-CN"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33CC"/>
                </a:solidFill>
                <a:latin typeface="Times New Roman" panose="02020603050405020304" pitchFamily="18" charset="0"/>
              </a:rPr>
              <a:t>例</a:t>
            </a:r>
            <a:r>
              <a:rPr lang="en-US" altLang="zh-CN" sz="3600" b="1" dirty="0">
                <a:solidFill>
                  <a:srgbClr val="0033CC"/>
                </a:solidFill>
                <a:latin typeface="Times New Roman" panose="02020603050405020304" pitchFamily="18" charset="0"/>
              </a:rPr>
              <a:t>2</a:t>
            </a:r>
            <a:r>
              <a:rPr lang="zh-CN" altLang="en-US" sz="3600" b="1" dirty="0" smtClean="0">
                <a:solidFill>
                  <a:srgbClr val="0033CC"/>
                </a:solidFill>
                <a:latin typeface="Times New Roman" panose="02020603050405020304" pitchFamily="18" charset="0"/>
              </a:rPr>
              <a:t>：描述</a:t>
            </a:r>
            <a:r>
              <a:rPr lang="en-US" altLang="zh-CN" sz="3600" b="1" dirty="0" smtClean="0">
                <a:solidFill>
                  <a:srgbClr val="0033CC"/>
                </a:solidFill>
                <a:latin typeface="Times New Roman" panose="02020603050405020304" pitchFamily="18" charset="0"/>
              </a:rPr>
              <a:t>c</a:t>
            </a:r>
            <a:r>
              <a:rPr lang="zh-CN" altLang="en-US" sz="3600" b="1" dirty="0" smtClean="0">
                <a:solidFill>
                  <a:srgbClr val="0033CC"/>
                </a:solidFill>
                <a:latin typeface="Times New Roman" panose="02020603050405020304" pitchFamily="18" charset="0"/>
              </a:rPr>
              <a:t>语言中标识符定义</a:t>
            </a:r>
            <a:endParaRPr lang="zh-CN" altLang="en-US" sz="3600" dirty="0"/>
          </a:p>
        </p:txBody>
      </p:sp>
      <p:sp>
        <p:nvSpPr>
          <p:cNvPr id="3" name="内容占位符 2"/>
          <p:cNvSpPr>
            <a:spLocks noGrp="1"/>
          </p:cNvSpPr>
          <p:nvPr>
            <p:ph sz="quarter" idx="1"/>
          </p:nvPr>
        </p:nvSpPr>
        <p:spPr/>
        <p:txBody>
          <a:bodyPr/>
          <a:lstStyle/>
          <a:p>
            <a:pPr eaLnBrk="1" hangingPunct="1">
              <a:lnSpc>
                <a:spcPct val="160000"/>
              </a:lnSpc>
              <a:buNone/>
            </a:pPr>
            <a:r>
              <a:rPr lang="zh-CN" altLang="en-US" b="1" dirty="0" smtClean="0">
                <a:latin typeface="Times New Roman" panose="02020603050405020304" pitchFamily="18" charset="0"/>
              </a:rPr>
              <a:t>标识符 </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字母下划线字符 </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字母下划线数字串</a:t>
            </a:r>
            <a:endParaRPr lang="zh-CN" altLang="en-US" b="1" dirty="0" smtClean="0">
              <a:latin typeface="Times New Roman" panose="02020603050405020304" pitchFamily="18" charset="0"/>
            </a:endParaRPr>
          </a:p>
          <a:p>
            <a:pPr eaLnBrk="1" hangingPunct="1">
              <a:lnSpc>
                <a:spcPct val="160000"/>
              </a:lnSpc>
              <a:buNone/>
            </a:pPr>
            <a:r>
              <a:rPr lang="zh-CN" altLang="en-US" b="1" dirty="0" smtClean="0">
                <a:latin typeface="Times New Roman" panose="02020603050405020304" pitchFamily="18" charset="0"/>
              </a:rPr>
              <a:t>字母下划线数字串 </a:t>
            </a:r>
            <a:r>
              <a:rPr lang="en-US" altLang="zh-CN" b="1" dirty="0" smtClean="0">
                <a:latin typeface="Times New Roman" panose="02020603050405020304" pitchFamily="18" charset="0"/>
              </a:rPr>
              <a:t>=0{ </a:t>
            </a:r>
            <a:r>
              <a:rPr lang="zh-CN" altLang="en-US" b="1" dirty="0" smtClean="0">
                <a:latin typeface="Times New Roman" panose="02020603050405020304" pitchFamily="18" charset="0"/>
              </a:rPr>
              <a:t>字母</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数字</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下划线｝</a:t>
            </a:r>
            <a:r>
              <a:rPr lang="en-US" altLang="zh-CN" b="1" dirty="0" smtClean="0">
                <a:latin typeface="Times New Roman" panose="02020603050405020304" pitchFamily="18" charset="0"/>
              </a:rPr>
              <a:t>7</a:t>
            </a:r>
            <a:endParaRPr lang="en-US" altLang="zh-CN" b="1" dirty="0" smtClean="0">
              <a:latin typeface="Times New Roman" panose="02020603050405020304" pitchFamily="18" charset="0"/>
            </a:endParaRPr>
          </a:p>
          <a:p>
            <a:pPr eaLnBrk="1" hangingPunct="1">
              <a:lnSpc>
                <a:spcPct val="160000"/>
              </a:lnSpc>
              <a:buNone/>
            </a:pPr>
            <a:r>
              <a:rPr lang="zh-CN" altLang="en-US" b="1" dirty="0" smtClean="0">
                <a:latin typeface="Times New Roman" panose="02020603050405020304" pitchFamily="18" charset="0"/>
              </a:rPr>
              <a:t>字母下划线字符 </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［字母字符｜下划线字符］</a:t>
            </a:r>
            <a:endParaRPr lang="en-US" altLang="zh-CN" b="1" dirty="0" smtClean="0">
              <a:latin typeface="Times New Roman" panose="02020603050405020304" pitchFamily="18" charset="0"/>
            </a:endParaRPr>
          </a:p>
          <a:p>
            <a:pPr eaLnBrk="1" hangingPunct="1">
              <a:lnSpc>
                <a:spcPct val="160000"/>
              </a:lnSpc>
              <a:buNone/>
            </a:pPr>
            <a:r>
              <a:rPr lang="zh-CN" altLang="en-US" b="1" dirty="0" smtClean="0">
                <a:latin typeface="Times New Roman" panose="02020603050405020304" pitchFamily="18" charset="0"/>
              </a:rPr>
              <a:t>字母</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28600"/>
            <a:ext cx="8658544" cy="990600"/>
          </a:xfrm>
        </p:spPr>
        <p:txBody>
          <a:bodyPr/>
          <a:lstStyle/>
          <a:p>
            <a:r>
              <a:rPr lang="en-US" altLang="zh-CN" sz="4000" b="1" dirty="0" smtClean="0">
                <a:latin typeface="黑体" panose="02010609060101010101" pitchFamily="49" charset="-122"/>
                <a:ea typeface="黑体" panose="02010609060101010101" pitchFamily="49" charset="-122"/>
              </a:rPr>
              <a:t>2.1.2 </a:t>
            </a:r>
            <a:r>
              <a:rPr lang="zh-CN" altLang="en-US" sz="4000" b="1" dirty="0" smtClean="0">
                <a:latin typeface="黑体" panose="02010609060101010101" pitchFamily="49" charset="-122"/>
                <a:ea typeface="黑体" panose="02010609060101010101" pitchFamily="49" charset="-122"/>
              </a:rPr>
              <a:t>需求类型</a:t>
            </a:r>
            <a:r>
              <a:rPr lang="zh-CN" altLang="en-US" sz="3200" b="1" dirty="0">
                <a:latin typeface="黑体" panose="02010609060101010101" pitchFamily="49" charset="-122"/>
                <a:ea typeface="黑体" panose="02010609060101010101" pitchFamily="49" charset="-122"/>
              </a:rPr>
              <a:t>（</a:t>
            </a:r>
            <a:r>
              <a:rPr lang="zh-CN" altLang="en-US" sz="3200" b="1" dirty="0" smtClean="0">
                <a:latin typeface="黑体" panose="02010609060101010101" pitchFamily="49" charset="-122"/>
                <a:ea typeface="黑体" panose="02010609060101010101" pitchFamily="49" charset="-122"/>
              </a:rPr>
              <a:t>了解）</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eaLnBrk="1" hangingPunct="1">
              <a:lnSpc>
                <a:spcPct val="90000"/>
              </a:lnSpc>
            </a:pPr>
            <a:r>
              <a:rPr lang="zh-CN" altLang="en-US" sz="2400" b="1" dirty="0" smtClean="0">
                <a:latin typeface="Times New Roman" panose="02020603050405020304" pitchFamily="18" charset="0"/>
              </a:rPr>
              <a:t>功能需求</a:t>
            </a:r>
            <a:endParaRPr lang="zh-CN" altLang="en-US" sz="24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性能需求 ：</a:t>
            </a:r>
            <a:r>
              <a:rPr lang="zh-CN" altLang="en-US" sz="2400" dirty="0">
                <a:latin typeface="Times New Roman" panose="02020603050405020304" pitchFamily="18" charset="0"/>
              </a:rPr>
              <a:t>时间和空间</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r>
              <a:rPr lang="zh-CN" altLang="zh-CN" sz="2400" b="1" dirty="0"/>
              <a:t>“更新试题得分</a:t>
            </a:r>
            <a:r>
              <a:rPr lang="zh-CN" altLang="en-US" sz="2400" b="1" dirty="0"/>
              <a:t>清单</a:t>
            </a:r>
            <a:r>
              <a:rPr lang="zh-CN" altLang="zh-CN" sz="2400" b="1" dirty="0"/>
              <a:t>”</a:t>
            </a:r>
            <a:r>
              <a:rPr lang="en-US" altLang="zh-CN" sz="2400" b="1" dirty="0"/>
              <a:t> </a:t>
            </a:r>
            <a:r>
              <a:rPr lang="zh-CN" altLang="zh-CN" sz="2400" b="1" dirty="0"/>
              <a:t>：要求，不能超过</a:t>
            </a:r>
            <a:r>
              <a:rPr lang="en-US" altLang="zh-CN" sz="2400" b="1" dirty="0"/>
              <a:t>3s</a:t>
            </a:r>
            <a:endParaRPr lang="en-US" altLang="zh-CN" sz="2400" b="1" dirty="0"/>
          </a:p>
          <a:p>
            <a:pPr eaLnBrk="1" hangingPunct="1">
              <a:lnSpc>
                <a:spcPct val="90000"/>
              </a:lnSpc>
              <a:buNone/>
            </a:pPr>
            <a:r>
              <a:rPr lang="en-US" altLang="zh-CN" sz="2400" dirty="0"/>
              <a:t>       </a:t>
            </a:r>
            <a:r>
              <a:rPr lang="zh-CN" altLang="zh-CN" sz="2400" b="1" dirty="0" smtClean="0"/>
              <a:t>交互</a:t>
            </a:r>
            <a:r>
              <a:rPr lang="zh-CN" altLang="zh-CN" sz="2400" b="1" dirty="0"/>
              <a:t>的时间不能超过</a:t>
            </a:r>
            <a:r>
              <a:rPr lang="en-US" altLang="zh-CN" sz="2400" b="1" dirty="0"/>
              <a:t>10s</a:t>
            </a:r>
            <a:endParaRPr lang="zh-CN" altLang="en-US" sz="2400" b="1" dirty="0"/>
          </a:p>
          <a:p>
            <a:pPr eaLnBrk="1" hangingPunct="1">
              <a:lnSpc>
                <a:spcPct val="90000"/>
              </a:lnSpc>
            </a:pPr>
            <a:r>
              <a:rPr lang="zh-CN" altLang="en-US" sz="2400" b="1" dirty="0">
                <a:latin typeface="Times New Roman" panose="02020603050405020304" pitchFamily="18" charset="0"/>
              </a:rPr>
              <a:t>可靠性和可用性需求 </a:t>
            </a:r>
            <a:r>
              <a:rPr lang="zh-CN" altLang="en-US" sz="2400" b="1" dirty="0" smtClean="0">
                <a:latin typeface="Times New Roman" panose="02020603050405020304" pitchFamily="18" charset="0"/>
              </a:rPr>
              <a:t>。</a:t>
            </a:r>
            <a:r>
              <a:rPr lang="zh-CN" altLang="zh-CN" sz="2400" b="1" dirty="0" smtClean="0"/>
              <a:t>系统</a:t>
            </a:r>
            <a:r>
              <a:rPr lang="zh-CN" altLang="zh-CN" sz="2400" b="1" dirty="0"/>
              <a:t>的稳定性</a:t>
            </a:r>
            <a:r>
              <a:rPr lang="zh-CN" altLang="en-US" sz="2400" b="1" dirty="0"/>
              <a:t>。比如平均</a:t>
            </a:r>
            <a:r>
              <a:rPr lang="en-US" altLang="zh-CN" sz="2400" b="1" dirty="0"/>
              <a:t>3</a:t>
            </a:r>
            <a:r>
              <a:rPr lang="zh-CN" altLang="en-US" sz="2400" b="1" dirty="0"/>
              <a:t>月不出问题。</a:t>
            </a:r>
            <a:endParaRPr lang="zh-CN" altLang="en-US" sz="2400" b="1" dirty="0"/>
          </a:p>
          <a:p>
            <a:pPr eaLnBrk="1" hangingPunct="1">
              <a:lnSpc>
                <a:spcPct val="90000"/>
              </a:lnSpc>
            </a:pPr>
            <a:r>
              <a:rPr lang="zh-CN" altLang="en-US" sz="2400" b="1" dirty="0">
                <a:latin typeface="Times New Roman" panose="02020603050405020304" pitchFamily="18" charset="0"/>
              </a:rPr>
              <a:t>出错处理需求   </a:t>
            </a:r>
            <a:r>
              <a:rPr lang="en-US" altLang="zh-CN" sz="2400" b="1" dirty="0">
                <a:latin typeface="Times New Roman" panose="02020603050405020304" pitchFamily="18" charset="0"/>
              </a:rPr>
              <a:t>try {   }   catch{    }</a:t>
            </a:r>
            <a:endParaRPr lang="zh-CN" altLang="en-US" sz="24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接口需求</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外部接口需求 </a:t>
            </a:r>
            <a:endParaRPr lang="zh-CN" altLang="en-US" sz="2400" b="1" dirty="0"/>
          </a:p>
          <a:p>
            <a:pPr eaLnBrk="1" hangingPunct="1">
              <a:lnSpc>
                <a:spcPct val="90000"/>
              </a:lnSpc>
              <a:buNone/>
            </a:pPr>
            <a:r>
              <a:rPr lang="zh-CN" altLang="en-US" sz="2400" b="1" dirty="0" smtClean="0"/>
              <a:t>              例如</a:t>
            </a:r>
            <a:r>
              <a:rPr lang="zh-CN" altLang="en-US" sz="2400" b="1" dirty="0"/>
              <a:t>：银行和税务系统对接等</a:t>
            </a:r>
            <a:endParaRPr lang="en-US" sz="24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28600"/>
            <a:ext cx="8892480" cy="990600"/>
          </a:xfrm>
        </p:spPr>
        <p:txBody>
          <a:bodyPr/>
          <a:lstStyle/>
          <a:p>
            <a:r>
              <a:rPr lang="en-US" altLang="zh-CN" sz="3600" b="1" dirty="0" smtClean="0"/>
              <a:t>2 IPO</a:t>
            </a:r>
            <a:r>
              <a:rPr lang="zh-CN" altLang="en-US" sz="3600" b="1" dirty="0" smtClean="0">
                <a:latin typeface="黑体" panose="02010609060101010101" pitchFamily="49" charset="-122"/>
                <a:ea typeface="黑体" panose="02010609060101010101" pitchFamily="49" charset="-122"/>
              </a:rPr>
              <a:t>图</a:t>
            </a:r>
            <a:r>
              <a:rPr lang="en-US" altLang="zh-CN" b="1" dirty="0" smtClean="0">
                <a:latin typeface="Times New Roman" panose="02020603050405020304" pitchFamily="18" charset="0"/>
              </a:rPr>
              <a:t>(</a:t>
            </a:r>
            <a:r>
              <a:rPr lang="en-US" altLang="zh-CN" sz="2800" b="1" dirty="0" smtClean="0"/>
              <a:t>INPUT PROCESS OUTPUT </a:t>
            </a:r>
            <a:r>
              <a:rPr lang="zh-CN" altLang="en-US" sz="2800" b="1" dirty="0" smtClean="0">
                <a:latin typeface="Times New Roman" panose="02020603050405020304" pitchFamily="18" charset="0"/>
              </a:rPr>
              <a:t>了解格式</a:t>
            </a:r>
            <a:r>
              <a:rPr lang="en-US" altLang="zh-CN" b="1" dirty="0" smtClean="0">
                <a:latin typeface="Times New Roman" panose="02020603050405020304" pitchFamily="18" charset="0"/>
              </a:rPr>
              <a:t>)</a:t>
            </a:r>
            <a:endParaRPr lang="zh-CN" altLang="en-US" b="1" dirty="0"/>
          </a:p>
        </p:txBody>
      </p:sp>
      <p:sp>
        <p:nvSpPr>
          <p:cNvPr id="3" name="内容占位符 2"/>
          <p:cNvSpPr>
            <a:spLocks noGrp="1"/>
          </p:cNvSpPr>
          <p:nvPr>
            <p:ph sz="quarter" idx="1"/>
          </p:nvPr>
        </p:nvSpPr>
        <p:spPr/>
        <p:txBody>
          <a:bodyPr/>
          <a:lstStyle/>
          <a:p>
            <a:pPr eaLnBrk="1" hangingPunct="1"/>
            <a:r>
              <a:rPr lang="en-US" altLang="zh-CN" b="1" dirty="0" smtClean="0">
                <a:solidFill>
                  <a:srgbClr val="0B22FF"/>
                </a:solidFill>
                <a:latin typeface="Times New Roman" panose="02020603050405020304" pitchFamily="18" charset="0"/>
              </a:rPr>
              <a:t>IPO</a:t>
            </a:r>
            <a:r>
              <a:rPr lang="zh-CN" altLang="en-US" b="1" dirty="0" smtClean="0">
                <a:solidFill>
                  <a:srgbClr val="0B22FF"/>
                </a:solidFill>
                <a:latin typeface="Times New Roman" panose="02020603050405020304" pitchFamily="18" charset="0"/>
              </a:rPr>
              <a:t>图</a:t>
            </a:r>
            <a:r>
              <a:rPr lang="zh-CN" altLang="en-US" b="1" dirty="0" smtClean="0">
                <a:solidFill>
                  <a:schemeClr val="tx2"/>
                </a:solidFill>
                <a:latin typeface="Times New Roman" panose="02020603050405020304" pitchFamily="18" charset="0"/>
              </a:rPr>
              <a:t>：</a:t>
            </a:r>
            <a:r>
              <a:rPr lang="zh-CN" altLang="en-US" b="1" dirty="0" smtClean="0">
                <a:latin typeface="Times New Roman" panose="02020603050405020304" pitchFamily="18" charset="0"/>
              </a:rPr>
              <a:t>是</a:t>
            </a:r>
            <a:r>
              <a:rPr lang="zh-CN" altLang="en-US" b="1" dirty="0" smtClean="0">
                <a:solidFill>
                  <a:srgbClr val="0B22FF"/>
                </a:solidFill>
                <a:latin typeface="Times New Roman" panose="02020603050405020304" pitchFamily="18" charset="0"/>
              </a:rPr>
              <a:t>输入、处理、输出图</a:t>
            </a:r>
            <a:r>
              <a:rPr lang="zh-CN" altLang="en-US" b="1" dirty="0" smtClean="0">
                <a:latin typeface="Times New Roman" panose="02020603050405020304" pitchFamily="18" charset="0"/>
              </a:rPr>
              <a:t>的简称，它是美国</a:t>
            </a:r>
            <a:r>
              <a:rPr lang="en-US" altLang="zh-CN" b="1" dirty="0" smtClean="0">
                <a:latin typeface="Times New Roman" panose="02020603050405020304" pitchFamily="18" charset="0"/>
              </a:rPr>
              <a:t>IBM</a:t>
            </a:r>
            <a:r>
              <a:rPr lang="zh-CN" altLang="en-US" b="1" dirty="0" smtClean="0">
                <a:latin typeface="Times New Roman" panose="02020603050405020304" pitchFamily="18" charset="0"/>
              </a:rPr>
              <a:t>公司发展完善起来的一种图形工具，能够方便地描绘输入数据、对数据的处理和输出数据之间的关系。</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两种形式。</a:t>
            </a:r>
            <a:endParaRPr lang="zh-CN" altLang="en-US" b="1" dirty="0" smtClean="0">
              <a:latin typeface="Times New Roman" panose="02020603050405020304" pitchFamily="18" charset="0"/>
            </a:endParaRPr>
          </a:p>
          <a:p>
            <a:pPr lvl="1" eaLnBrk="1" hangingPunct="1"/>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IPO</a:t>
            </a:r>
            <a:endParaRPr lang="en-US" altLang="zh-CN" b="1" dirty="0" smtClean="0">
              <a:latin typeface="Times New Roman" panose="02020603050405020304" pitchFamily="18" charset="0"/>
            </a:endParaRPr>
          </a:p>
          <a:p>
            <a:pPr lvl="1" eaLnBrk="1" hangingPunct="1"/>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改进的</a:t>
            </a:r>
            <a:r>
              <a:rPr lang="en-US" altLang="zh-CN" b="1" dirty="0" smtClean="0">
                <a:latin typeface="Times New Roman" panose="02020603050405020304" pitchFamily="18" charset="0"/>
              </a:rPr>
              <a:t>IPO</a:t>
            </a:r>
            <a:endParaRPr lang="en-US" altLang="zh-CN"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t>2 IPO</a:t>
            </a:r>
            <a:r>
              <a:rPr lang="zh-CN" altLang="en-US" sz="3600" b="1" dirty="0" smtClean="0">
                <a:latin typeface="黑体" panose="02010609060101010101" pitchFamily="49" charset="-122"/>
                <a:ea typeface="黑体" panose="02010609060101010101" pitchFamily="49" charset="-122"/>
              </a:rPr>
              <a:t>图</a:t>
            </a:r>
            <a:endParaRPr lang="zh-CN" altLang="en-US" sz="3600" dirty="0"/>
          </a:p>
        </p:txBody>
      </p:sp>
      <p:sp>
        <p:nvSpPr>
          <p:cNvPr id="3" name="内容占位符 2"/>
          <p:cNvSpPr>
            <a:spLocks noGrp="1"/>
          </p:cNvSpPr>
          <p:nvPr>
            <p:ph sz="quarter" idx="1"/>
          </p:nvPr>
        </p:nvSpPr>
        <p:spPr>
          <a:xfrm>
            <a:off x="612648" y="1600200"/>
            <a:ext cx="8153400" cy="964704"/>
          </a:xfrm>
        </p:spPr>
        <p:txBody>
          <a:bodyPr/>
          <a:lstStyle/>
          <a:p>
            <a:r>
              <a:rPr lang="zh-CN" altLang="en-US" b="1" dirty="0" smtClean="0">
                <a:latin typeface="Times New Roman" panose="02020603050405020304" pitchFamily="18" charset="0"/>
              </a:rPr>
              <a:t>改进的</a:t>
            </a:r>
            <a:r>
              <a:rPr lang="en-US" altLang="zh-CN" b="1" dirty="0" smtClean="0">
                <a:latin typeface="Times New Roman" panose="02020603050405020304" pitchFamily="18" charset="0"/>
              </a:rPr>
              <a:t>IPO</a:t>
            </a:r>
            <a:endParaRPr lang="en-US" altLang="zh-CN" b="1" dirty="0" smtClean="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pic>
        <p:nvPicPr>
          <p:cNvPr id="6" name="Picture 4" descr="rj25"/>
          <p:cNvPicPr>
            <a:picLocks noChangeAspect="1" noChangeArrowheads="1"/>
          </p:cNvPicPr>
          <p:nvPr/>
        </p:nvPicPr>
        <p:blipFill>
          <a:blip r:embed="rId1" cstate="print"/>
          <a:srcRect/>
          <a:stretch>
            <a:fillRect/>
          </a:stretch>
        </p:blipFill>
        <p:spPr bwMode="auto">
          <a:xfrm>
            <a:off x="3563888" y="1556792"/>
            <a:ext cx="4614863" cy="5184576"/>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3707904" y="3284984"/>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z="3600" b="1" dirty="0" smtClean="0"/>
              <a:t>例：画出</a:t>
            </a:r>
            <a:r>
              <a:rPr lang="en-US" altLang="zh-CN" sz="3600" b="1" dirty="0" smtClean="0"/>
              <a:t>DFD</a:t>
            </a:r>
            <a:r>
              <a:rPr lang="zh-CN" altLang="en-US" sz="3600" b="1" dirty="0" smtClean="0"/>
              <a:t>的</a:t>
            </a:r>
            <a:r>
              <a:rPr lang="en-US" altLang="zh-CN" sz="3600" b="1" dirty="0" smtClean="0"/>
              <a:t>IPO</a:t>
            </a:r>
            <a:r>
              <a:rPr lang="zh-CN" altLang="en-US" sz="3600" b="1" dirty="0" smtClean="0"/>
              <a:t>图</a:t>
            </a:r>
            <a:endParaRPr lang="zh-CN" altLang="en-US" sz="3600" b="1"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7" name="Group 11"/>
          <p:cNvGrpSpPr/>
          <p:nvPr/>
        </p:nvGrpSpPr>
        <p:grpSpPr bwMode="auto">
          <a:xfrm>
            <a:off x="430212" y="1545927"/>
            <a:ext cx="8713788" cy="4032250"/>
            <a:chOff x="158" y="919"/>
            <a:chExt cx="5489" cy="2540"/>
          </a:xfrm>
        </p:grpSpPr>
        <p:pic>
          <p:nvPicPr>
            <p:cNvPr id="8" name="Picture 5" descr="rj15"/>
            <p:cNvPicPr>
              <a:picLocks noChangeAspect="1" noChangeArrowheads="1"/>
            </p:cNvPicPr>
            <p:nvPr/>
          </p:nvPicPr>
          <p:blipFill>
            <a:blip r:embed="rId1" cstate="print"/>
            <a:srcRect/>
            <a:stretch>
              <a:fillRect/>
            </a:stretch>
          </p:blipFill>
          <p:spPr bwMode="auto">
            <a:xfrm>
              <a:off x="158" y="919"/>
              <a:ext cx="5489" cy="2540"/>
            </a:xfrm>
            <a:prstGeom prst="rect">
              <a:avLst/>
            </a:prstGeom>
            <a:noFill/>
            <a:ln w="9525">
              <a:noFill/>
              <a:miter lim="800000"/>
              <a:headEnd/>
              <a:tailEnd/>
            </a:ln>
          </p:spPr>
        </p:pic>
        <p:pic>
          <p:nvPicPr>
            <p:cNvPr id="9" name="Picture 7" descr="rj15"/>
            <p:cNvPicPr>
              <a:picLocks noChangeAspect="1" noChangeArrowheads="1"/>
            </p:cNvPicPr>
            <p:nvPr/>
          </p:nvPicPr>
          <p:blipFill>
            <a:blip r:embed="rId2" cstate="print"/>
            <a:srcRect l="52049" t="67874" r="41338" b="25000"/>
            <a:stretch>
              <a:fillRect/>
            </a:stretch>
          </p:blipFill>
          <p:spPr bwMode="auto">
            <a:xfrm>
              <a:off x="3288" y="2296"/>
              <a:ext cx="363" cy="181"/>
            </a:xfrm>
            <a:prstGeom prst="rect">
              <a:avLst/>
            </a:prstGeom>
            <a:noFill/>
            <a:ln w="9525">
              <a:noFill/>
              <a:miter lim="800000"/>
              <a:headEnd/>
              <a:tailEnd/>
            </a:ln>
          </p:spPr>
        </p:pic>
      </p:grpSp>
      <p:sp>
        <p:nvSpPr>
          <p:cNvPr id="11" name="椭圆 10"/>
          <p:cNvSpPr/>
          <p:nvPr/>
        </p:nvSpPr>
        <p:spPr>
          <a:xfrm>
            <a:off x="3563888" y="3429000"/>
            <a:ext cx="1008112" cy="720080"/>
          </a:xfrm>
          <a:prstGeom prst="ellipse">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例：画出</a:t>
            </a:r>
            <a:r>
              <a:rPr lang="en-US" altLang="zh-CN" sz="3600" b="1" dirty="0" smtClean="0"/>
              <a:t>DFD</a:t>
            </a:r>
            <a:r>
              <a:rPr lang="zh-CN" altLang="en-US" sz="3600" b="1" dirty="0" smtClean="0"/>
              <a:t>的</a:t>
            </a:r>
            <a:r>
              <a:rPr lang="en-US" altLang="zh-CN" sz="3600" b="1" dirty="0" smtClean="0"/>
              <a:t>IPO</a:t>
            </a:r>
            <a:r>
              <a:rPr lang="zh-CN" altLang="en-US" sz="3600" b="1" dirty="0" smtClean="0"/>
              <a:t>图</a:t>
            </a:r>
            <a:endParaRPr lang="zh-CN" altLang="en-US" sz="36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grpSp>
        <p:nvGrpSpPr>
          <p:cNvPr id="6" name="Group 6"/>
          <p:cNvGrpSpPr>
            <a:grpSpLocks noChangeAspect="1"/>
          </p:cNvGrpSpPr>
          <p:nvPr/>
        </p:nvGrpSpPr>
        <p:grpSpPr bwMode="auto">
          <a:xfrm>
            <a:off x="2484438" y="1628800"/>
            <a:ext cx="4410075" cy="4608512"/>
            <a:chOff x="1072" y="2802"/>
            <a:chExt cx="4756" cy="6292"/>
          </a:xfrm>
        </p:grpSpPr>
        <p:sp>
          <p:nvSpPr>
            <p:cNvPr id="7" name="AutoShape 7"/>
            <p:cNvSpPr>
              <a:spLocks noChangeAspect="1" noChangeArrowheads="1"/>
            </p:cNvSpPr>
            <p:nvPr/>
          </p:nvSpPr>
          <p:spPr bwMode="auto">
            <a:xfrm>
              <a:off x="1072" y="2802"/>
              <a:ext cx="4756" cy="6292"/>
            </a:xfrm>
            <a:prstGeom prst="rect">
              <a:avLst/>
            </a:prstGeom>
            <a:noFill/>
            <a:ln w="9525">
              <a:noFill/>
              <a:miter lim="800000"/>
            </a:ln>
          </p:spPr>
          <p:txBody>
            <a:bodyPr/>
            <a:lstStyle/>
            <a:p>
              <a:endParaRPr lang="zh-CN" altLang="en-US"/>
            </a:p>
          </p:txBody>
        </p:sp>
        <p:sp>
          <p:nvSpPr>
            <p:cNvPr id="8" name="Text Box 8"/>
            <p:cNvSpPr txBox="1">
              <a:spLocks noChangeArrowheads="1"/>
            </p:cNvSpPr>
            <p:nvPr/>
          </p:nvSpPr>
          <p:spPr bwMode="auto">
            <a:xfrm>
              <a:off x="1304" y="2825"/>
              <a:ext cx="4334" cy="1381"/>
            </a:xfrm>
            <a:prstGeom prst="rect">
              <a:avLst/>
            </a:prstGeom>
            <a:noFill/>
            <a:ln w="9525">
              <a:noFill/>
              <a:miter lim="800000"/>
            </a:ln>
          </p:spPr>
          <p:txBody>
            <a:bodyPr/>
            <a:lstStyle/>
            <a:p>
              <a:pPr algn="ctr"/>
              <a:r>
                <a:rPr lang="en-US" altLang="zh-CN" sz="1800" b="1" dirty="0">
                  <a:latin typeface="Times New Roman" panose="02020603050405020304" pitchFamily="18" charset="0"/>
                </a:rPr>
                <a:t>IPO</a:t>
              </a:r>
              <a:r>
                <a:rPr lang="zh-CN" altLang="en-US" sz="1800" b="1" dirty="0">
                  <a:latin typeface="Times New Roman" panose="02020603050405020304" pitchFamily="18" charset="0"/>
                </a:rPr>
                <a:t>表</a:t>
              </a:r>
              <a:endParaRPr lang="zh-CN" altLang="en-US" sz="1800" b="1" dirty="0">
                <a:latin typeface="Times New Roman" panose="02020603050405020304" pitchFamily="18" charset="0"/>
              </a:endParaRPr>
            </a:p>
            <a:p>
              <a:pPr algn="just"/>
              <a:r>
                <a:rPr lang="zh-CN" altLang="en-US" sz="1800" b="1" dirty="0">
                  <a:latin typeface="Times New Roman" panose="02020603050405020304" pitchFamily="18" charset="0"/>
                </a:rPr>
                <a:t>系统：定货系统       </a:t>
              </a:r>
              <a:r>
                <a:rPr lang="zh-CN" altLang="en-US" sz="1800" b="1" dirty="0" smtClean="0">
                  <a:latin typeface="Times New Roman" panose="02020603050405020304" pitchFamily="18" charset="0"/>
                </a:rPr>
                <a:t>      作</a:t>
              </a:r>
              <a:r>
                <a:rPr lang="zh-CN" altLang="en-US" sz="1800" b="1" dirty="0">
                  <a:latin typeface="Times New Roman" panose="02020603050405020304" pitchFamily="18" charset="0"/>
                </a:rPr>
                <a:t>者：</a:t>
              </a:r>
              <a:endParaRPr lang="zh-CN" altLang="en-US" sz="1800" b="1" dirty="0">
                <a:latin typeface="Times New Roman" panose="02020603050405020304" pitchFamily="18" charset="0"/>
              </a:endParaRPr>
            </a:p>
            <a:p>
              <a:pPr algn="just"/>
              <a:r>
                <a:rPr lang="zh-CN" altLang="en-US" sz="1800" b="1" dirty="0">
                  <a:latin typeface="Times New Roman" panose="02020603050405020304" pitchFamily="18" charset="0"/>
                </a:rPr>
                <a:t>模块</a:t>
              </a:r>
              <a:r>
                <a:rPr lang="zh-CN" altLang="en-US" b="1" dirty="0" smtClean="0"/>
                <a:t>： 更新库存清单    日</a:t>
              </a:r>
              <a:r>
                <a:rPr lang="zh-CN" altLang="en-US" sz="1800" b="1" dirty="0">
                  <a:latin typeface="Times New Roman" panose="02020603050405020304" pitchFamily="18" charset="0"/>
                </a:rPr>
                <a:t>期：</a:t>
              </a:r>
              <a:endParaRPr lang="en-US" altLang="zh-CN" sz="1800" b="1" dirty="0">
                <a:latin typeface="Times New Roman" panose="02020603050405020304" pitchFamily="18" charset="0"/>
              </a:endParaRPr>
            </a:p>
            <a:p>
              <a:pPr algn="just"/>
              <a:r>
                <a:rPr lang="zh-CN" altLang="en-US" sz="1800" b="1" dirty="0">
                  <a:latin typeface="Times New Roman" panose="02020603050405020304" pitchFamily="18" charset="0"/>
                </a:rPr>
                <a:t>编号：</a:t>
              </a:r>
              <a:r>
                <a:rPr lang="en-US" altLang="zh-CN" sz="1800" b="1" dirty="0">
                  <a:latin typeface="Times New Roman" panose="02020603050405020304" pitchFamily="18" charset="0"/>
                </a:rPr>
                <a:t>1.0</a:t>
              </a:r>
              <a:endParaRPr lang="en-US" altLang="zh-CN" sz="3200" b="1" dirty="0"/>
            </a:p>
          </p:txBody>
        </p:sp>
        <p:sp>
          <p:nvSpPr>
            <p:cNvPr id="9" name="Rectangle 9"/>
            <p:cNvSpPr>
              <a:spLocks noChangeArrowheads="1"/>
            </p:cNvSpPr>
            <p:nvPr/>
          </p:nvSpPr>
          <p:spPr bwMode="auto">
            <a:xfrm>
              <a:off x="1080" y="2810"/>
              <a:ext cx="4740" cy="6276"/>
            </a:xfrm>
            <a:prstGeom prst="rect">
              <a:avLst/>
            </a:prstGeom>
            <a:noFill/>
            <a:ln w="9525">
              <a:solidFill>
                <a:srgbClr val="000000"/>
              </a:solidFill>
              <a:miter lim="800000"/>
            </a:ln>
          </p:spPr>
          <p:txBody>
            <a:bodyPr/>
            <a:lstStyle/>
            <a:p>
              <a:endParaRPr lang="zh-CN" altLang="en-US"/>
            </a:p>
          </p:txBody>
        </p:sp>
        <p:sp>
          <p:nvSpPr>
            <p:cNvPr id="10" name="Text Box 10"/>
            <p:cNvSpPr txBox="1">
              <a:spLocks noChangeArrowheads="1"/>
            </p:cNvSpPr>
            <p:nvPr/>
          </p:nvSpPr>
          <p:spPr bwMode="auto">
            <a:xfrm>
              <a:off x="1320" y="4265"/>
              <a:ext cx="2041" cy="1361"/>
            </a:xfrm>
            <a:prstGeom prst="rect">
              <a:avLst/>
            </a:prstGeom>
            <a:noFill/>
            <a:ln w="9525">
              <a:solidFill>
                <a:srgbClr val="000000"/>
              </a:solidFill>
              <a:miter lim="800000"/>
            </a:ln>
          </p:spPr>
          <p:txBody>
            <a:bodyPr/>
            <a:lstStyle/>
            <a:p>
              <a:pPr algn="just"/>
              <a:r>
                <a:rPr lang="zh-CN" altLang="en-US" sz="1800" b="1" dirty="0">
                  <a:latin typeface="Times New Roman" panose="02020603050405020304" pitchFamily="18" charset="0"/>
                </a:rPr>
                <a:t>被调用：</a:t>
              </a:r>
              <a:endParaRPr lang="zh-CN" altLang="en-US" sz="1800" b="1" dirty="0">
                <a:latin typeface="Times New Roman" panose="02020603050405020304" pitchFamily="18" charset="0"/>
              </a:endParaRPr>
            </a:p>
            <a:p>
              <a:pPr algn="just"/>
              <a:r>
                <a:rPr lang="zh-CN" altLang="en-US" sz="1800" b="1" dirty="0">
                  <a:latin typeface="Times New Roman" panose="02020603050405020304" pitchFamily="18" charset="0"/>
                </a:rPr>
                <a:t>    定货系统</a:t>
              </a:r>
              <a:endParaRPr lang="zh-CN" altLang="en-US" sz="3200" b="1" dirty="0"/>
            </a:p>
          </p:txBody>
        </p:sp>
        <p:sp>
          <p:nvSpPr>
            <p:cNvPr id="11" name="Text Box 11"/>
            <p:cNvSpPr txBox="1">
              <a:spLocks noChangeArrowheads="1"/>
            </p:cNvSpPr>
            <p:nvPr/>
          </p:nvSpPr>
          <p:spPr bwMode="auto">
            <a:xfrm>
              <a:off x="3591" y="4265"/>
              <a:ext cx="2041" cy="1361"/>
            </a:xfrm>
            <a:prstGeom prst="rect">
              <a:avLst/>
            </a:prstGeom>
            <a:noFill/>
            <a:ln w="9525">
              <a:solidFill>
                <a:srgbClr val="000000"/>
              </a:solidFill>
              <a:miter lim="800000"/>
            </a:ln>
          </p:spPr>
          <p:txBody>
            <a:bodyPr/>
            <a:lstStyle/>
            <a:p>
              <a:pPr algn="just"/>
              <a:r>
                <a:rPr lang="zh-CN" altLang="en-US" sz="1800" b="1" dirty="0">
                  <a:latin typeface="Times New Roman" panose="02020603050405020304" pitchFamily="18" charset="0"/>
                </a:rPr>
                <a:t>调用：</a:t>
              </a:r>
              <a:endParaRPr lang="zh-CN" altLang="en-US" sz="1800" b="1" dirty="0">
                <a:latin typeface="Times New Roman" panose="02020603050405020304" pitchFamily="18" charset="0"/>
              </a:endParaRPr>
            </a:p>
            <a:p>
              <a:pPr algn="just"/>
              <a:r>
                <a:rPr lang="zh-CN" altLang="en-US" sz="1800" b="1" dirty="0" smtClean="0">
                  <a:latin typeface="Times New Roman" panose="02020603050405020304" pitchFamily="18" charset="0"/>
                </a:rPr>
                <a:t> </a:t>
              </a:r>
              <a:endParaRPr lang="zh-CN" altLang="en-US" sz="3200" b="1" dirty="0"/>
            </a:p>
          </p:txBody>
        </p:sp>
        <p:sp>
          <p:nvSpPr>
            <p:cNvPr id="12" name="Text Box 12"/>
            <p:cNvSpPr txBox="1">
              <a:spLocks noChangeArrowheads="1"/>
            </p:cNvSpPr>
            <p:nvPr/>
          </p:nvSpPr>
          <p:spPr bwMode="auto">
            <a:xfrm>
              <a:off x="1320" y="5810"/>
              <a:ext cx="2054" cy="783"/>
            </a:xfrm>
            <a:prstGeom prst="rect">
              <a:avLst/>
            </a:prstGeom>
            <a:noFill/>
            <a:ln w="9525">
              <a:solidFill>
                <a:srgbClr val="000000"/>
              </a:solidFill>
              <a:miter lim="800000"/>
            </a:ln>
          </p:spPr>
          <p:txBody>
            <a:bodyPr/>
            <a:lstStyle/>
            <a:p>
              <a:pPr algn="just"/>
              <a:r>
                <a:rPr lang="zh-CN" altLang="en-US" sz="1800" b="1" dirty="0">
                  <a:latin typeface="Times New Roman" panose="02020603050405020304" pitchFamily="18" charset="0"/>
                </a:rPr>
                <a:t>输入：</a:t>
              </a:r>
              <a:endParaRPr lang="zh-CN" altLang="en-US" sz="1800" b="1" dirty="0">
                <a:latin typeface="Times New Roman" panose="02020603050405020304" pitchFamily="18" charset="0"/>
              </a:endParaRPr>
            </a:p>
            <a:p>
              <a:pPr algn="just"/>
              <a:r>
                <a:rPr lang="zh-CN" altLang="en-US" sz="1800" b="1" dirty="0">
                  <a:latin typeface="Times New Roman" panose="02020603050405020304" pitchFamily="18" charset="0"/>
                </a:rPr>
                <a:t>    事务</a:t>
              </a:r>
              <a:endParaRPr lang="zh-CN" altLang="en-US" sz="3200" b="1" dirty="0"/>
            </a:p>
          </p:txBody>
        </p:sp>
        <p:sp>
          <p:nvSpPr>
            <p:cNvPr id="13" name="Text Box 13"/>
            <p:cNvSpPr txBox="1">
              <a:spLocks noChangeArrowheads="1"/>
            </p:cNvSpPr>
            <p:nvPr/>
          </p:nvSpPr>
          <p:spPr bwMode="auto">
            <a:xfrm>
              <a:off x="3586" y="5819"/>
              <a:ext cx="2052" cy="753"/>
            </a:xfrm>
            <a:prstGeom prst="rect">
              <a:avLst/>
            </a:prstGeom>
            <a:noFill/>
            <a:ln w="9525">
              <a:solidFill>
                <a:srgbClr val="000000"/>
              </a:solidFill>
              <a:miter lim="800000"/>
            </a:ln>
          </p:spPr>
          <p:txBody>
            <a:bodyPr/>
            <a:lstStyle/>
            <a:p>
              <a:pPr algn="just"/>
              <a:r>
                <a:rPr lang="zh-CN" altLang="en-US" sz="1800" b="1" dirty="0">
                  <a:latin typeface="Times New Roman" panose="02020603050405020304" pitchFamily="18" charset="0"/>
                </a:rPr>
                <a:t>输出</a:t>
              </a:r>
              <a:r>
                <a:rPr lang="zh-CN" altLang="en-US" sz="1800" b="1" dirty="0" smtClean="0">
                  <a:latin typeface="Times New Roman" panose="02020603050405020304" pitchFamily="18" charset="0"/>
                </a:rPr>
                <a:t>：</a:t>
              </a:r>
              <a:endParaRPr lang="zh-CN" altLang="en-US" sz="1800" b="1" dirty="0">
                <a:latin typeface="Times New Roman" panose="02020603050405020304" pitchFamily="18" charset="0"/>
              </a:endParaRPr>
            </a:p>
            <a:p>
              <a:pPr algn="just"/>
              <a:r>
                <a:rPr lang="zh-CN" altLang="en-US" b="1" dirty="0"/>
                <a:t>          </a:t>
              </a:r>
              <a:r>
                <a:rPr lang="zh-CN" altLang="en-US" sz="1800" b="1" dirty="0"/>
                <a:t>库存清单</a:t>
              </a:r>
              <a:endParaRPr lang="en-US" altLang="zh-CN" sz="1800" b="1" dirty="0"/>
            </a:p>
          </p:txBody>
        </p:sp>
        <p:sp>
          <p:nvSpPr>
            <p:cNvPr id="14" name="Text Box 14"/>
            <p:cNvSpPr txBox="1">
              <a:spLocks noChangeArrowheads="1"/>
            </p:cNvSpPr>
            <p:nvPr/>
          </p:nvSpPr>
          <p:spPr bwMode="auto">
            <a:xfrm>
              <a:off x="1320" y="6770"/>
              <a:ext cx="4304" cy="1083"/>
            </a:xfrm>
            <a:prstGeom prst="rect">
              <a:avLst/>
            </a:prstGeom>
            <a:noFill/>
            <a:ln w="9525">
              <a:solidFill>
                <a:srgbClr val="000000"/>
              </a:solidFill>
              <a:miter lim="800000"/>
            </a:ln>
          </p:spPr>
          <p:txBody>
            <a:bodyPr/>
            <a:lstStyle/>
            <a:p>
              <a:pPr algn="just"/>
              <a:r>
                <a:rPr lang="zh-CN" altLang="en-US" sz="1800" b="1" dirty="0">
                  <a:latin typeface="Times New Roman" panose="02020603050405020304" pitchFamily="18" charset="0"/>
                </a:rPr>
                <a:t>处理：</a:t>
              </a:r>
              <a:endParaRPr lang="zh-CN" altLang="en-US" sz="1800" b="1" dirty="0">
                <a:latin typeface="Times New Roman" panose="02020603050405020304" pitchFamily="18" charset="0"/>
              </a:endParaRPr>
            </a:p>
            <a:p>
              <a:pPr algn="just"/>
              <a:r>
                <a:rPr lang="zh-CN" altLang="en-US" sz="1800" b="1" dirty="0">
                  <a:latin typeface="Times New Roman" panose="02020603050405020304" pitchFamily="18" charset="0"/>
                </a:rPr>
                <a:t>（用过程描述工具描述本模块的算法，如</a:t>
              </a:r>
              <a:r>
                <a:rPr lang="en-US" altLang="zh-CN" sz="1800" b="1" dirty="0">
                  <a:latin typeface="Times New Roman" panose="02020603050405020304" pitchFamily="18" charset="0"/>
                </a:rPr>
                <a:t>PAD</a:t>
              </a:r>
              <a:r>
                <a:rPr lang="zh-CN" altLang="en-US" sz="1800" b="1" dirty="0">
                  <a:latin typeface="Times New Roman" panose="02020603050405020304" pitchFamily="18" charset="0"/>
                </a:rPr>
                <a:t>图、</a:t>
              </a:r>
              <a:r>
                <a:rPr lang="en-US" altLang="zh-CN" sz="1800" b="1" dirty="0">
                  <a:latin typeface="Times New Roman" panose="02020603050405020304" pitchFamily="18" charset="0"/>
                </a:rPr>
                <a:t>N-S</a:t>
              </a:r>
              <a:r>
                <a:rPr lang="zh-CN" altLang="en-US" sz="1800" b="1" dirty="0">
                  <a:latin typeface="Times New Roman" panose="02020603050405020304" pitchFamily="18" charset="0"/>
                </a:rPr>
                <a:t>图、伪代码等）</a:t>
              </a:r>
              <a:endParaRPr lang="zh-CN" altLang="en-US" sz="3200" b="1" dirty="0"/>
            </a:p>
          </p:txBody>
        </p:sp>
        <p:sp>
          <p:nvSpPr>
            <p:cNvPr id="15" name="Text Box 15"/>
            <p:cNvSpPr txBox="1">
              <a:spLocks noChangeArrowheads="1"/>
            </p:cNvSpPr>
            <p:nvPr/>
          </p:nvSpPr>
          <p:spPr bwMode="auto">
            <a:xfrm>
              <a:off x="1320" y="8024"/>
              <a:ext cx="2052" cy="753"/>
            </a:xfrm>
            <a:prstGeom prst="rect">
              <a:avLst/>
            </a:prstGeom>
            <a:noFill/>
            <a:ln w="9525">
              <a:solidFill>
                <a:srgbClr val="000000"/>
              </a:solidFill>
              <a:miter lim="800000"/>
            </a:ln>
          </p:spPr>
          <p:txBody>
            <a:bodyPr/>
            <a:lstStyle/>
            <a:p>
              <a:pPr algn="just"/>
              <a:r>
                <a:rPr lang="zh-CN" altLang="en-US" sz="1800" b="1">
                  <a:latin typeface="Times New Roman" panose="02020603050405020304" pitchFamily="18" charset="0"/>
                </a:rPr>
                <a:t>局部数据元素：</a:t>
              </a:r>
              <a:endParaRPr lang="zh-CN" altLang="en-US" sz="1800" b="1">
                <a:latin typeface="Times New Roman" panose="02020603050405020304" pitchFamily="18" charset="0"/>
              </a:endParaRPr>
            </a:p>
            <a:p>
              <a:endParaRPr lang="en-US" altLang="zh-CN" sz="3200" b="1"/>
            </a:p>
          </p:txBody>
        </p:sp>
        <p:sp>
          <p:nvSpPr>
            <p:cNvPr id="16" name="Text Box 16"/>
            <p:cNvSpPr txBox="1">
              <a:spLocks noChangeArrowheads="1"/>
            </p:cNvSpPr>
            <p:nvPr/>
          </p:nvSpPr>
          <p:spPr bwMode="auto">
            <a:xfrm>
              <a:off x="3570" y="8024"/>
              <a:ext cx="2052" cy="753"/>
            </a:xfrm>
            <a:prstGeom prst="rect">
              <a:avLst/>
            </a:prstGeom>
            <a:noFill/>
            <a:ln w="9525">
              <a:noFill/>
              <a:miter lim="800000"/>
            </a:ln>
          </p:spPr>
          <p:txBody>
            <a:bodyPr/>
            <a:lstStyle/>
            <a:p>
              <a:pPr algn="just"/>
              <a:r>
                <a:rPr lang="zh-CN" altLang="en-US" sz="1800" b="1">
                  <a:latin typeface="Times New Roman" panose="02020603050405020304" pitchFamily="18" charset="0"/>
                </a:rPr>
                <a:t>注释：</a:t>
              </a:r>
              <a:endParaRPr lang="zh-CN" altLang="en-US" sz="1800" b="1">
                <a:latin typeface="Times New Roman" panose="02020603050405020304" pitchFamily="18" charset="0"/>
              </a:endParaRPr>
            </a:p>
            <a:p>
              <a:endParaRPr lang="en-US" altLang="zh-CN" sz="3200" b="1"/>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t>3 </a:t>
            </a:r>
            <a:r>
              <a:rPr lang="zh-CN" altLang="en-US" sz="3600" b="1" dirty="0" smtClean="0">
                <a:latin typeface="黑体" panose="02010609060101010101" pitchFamily="49" charset="-122"/>
                <a:ea typeface="黑体" panose="02010609060101010101" pitchFamily="49" charset="-122"/>
              </a:rPr>
              <a:t>数据字典的用途</a:t>
            </a:r>
            <a:endParaRPr lang="zh-CN" altLang="en-US" sz="3600"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365125" indent="-365125" eaLnBrk="1" hangingPunct="1"/>
            <a:r>
              <a:rPr lang="zh-CN" altLang="en-US" b="1" dirty="0" smtClean="0">
                <a:latin typeface="Times New Roman" panose="02020603050405020304" pitchFamily="18" charset="0"/>
              </a:rPr>
              <a:t>数据字典最重要的用途是作为分析阶段的工具；</a:t>
            </a:r>
            <a:endParaRPr lang="zh-CN" altLang="en-US" b="1" dirty="0" smtClean="0">
              <a:latin typeface="Times New Roman" panose="02020603050405020304" pitchFamily="18" charset="0"/>
            </a:endParaRPr>
          </a:p>
          <a:p>
            <a:pPr marL="365125" indent="-365125" eaLnBrk="1" hangingPunct="1"/>
            <a:r>
              <a:rPr lang="zh-CN" altLang="en-US" b="1" dirty="0" smtClean="0">
                <a:latin typeface="Times New Roman" panose="02020603050405020304" pitchFamily="18" charset="0"/>
              </a:rPr>
              <a:t>数据字典中包含的每个数据元素的控制信息是很有价值的。很容易估计改变一个数据将产生的影响；</a:t>
            </a:r>
            <a:endParaRPr lang="zh-CN" altLang="en-US" b="1" dirty="0" smtClean="0">
              <a:latin typeface="Times New Roman" panose="02020603050405020304" pitchFamily="18" charset="0"/>
            </a:endParaRPr>
          </a:p>
          <a:p>
            <a:pPr marL="365125" indent="-365125" eaLnBrk="1" hangingPunct="1"/>
            <a:r>
              <a:rPr lang="zh-CN" altLang="en-US" b="1" dirty="0" smtClean="0">
                <a:solidFill>
                  <a:srgbClr val="0033CC"/>
                </a:solidFill>
                <a:latin typeface="Times New Roman" panose="02020603050405020304" pitchFamily="18" charset="0"/>
              </a:rPr>
              <a:t>数据字典是开发数据库的第一步，而且是很有价值的一步。</a:t>
            </a:r>
            <a:endParaRPr lang="zh-CN" altLang="en-US" b="1" dirty="0" smtClean="0">
              <a:solidFill>
                <a:srgbClr val="0033CC"/>
              </a:solidFill>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anose="02020603050405020304" pitchFamily="18" charset="0"/>
              </a:rPr>
              <a:t>作业</a:t>
            </a:r>
            <a:r>
              <a:rPr lang="en-US" altLang="zh-CN" b="1" dirty="0" smtClean="0">
                <a:latin typeface="Times New Roman" panose="02020603050405020304" pitchFamily="18" charset="0"/>
              </a:rPr>
              <a:t>:</a:t>
            </a:r>
            <a:endParaRPr lang="zh-CN" altLang="en-US" dirty="0"/>
          </a:p>
        </p:txBody>
      </p:sp>
      <p:sp>
        <p:nvSpPr>
          <p:cNvPr id="3" name="内容占位符 2"/>
          <p:cNvSpPr>
            <a:spLocks noGrp="1"/>
          </p:cNvSpPr>
          <p:nvPr>
            <p:ph sz="quarter" idx="1"/>
          </p:nvPr>
        </p:nvSpPr>
        <p:spPr/>
        <p:txBody>
          <a:bodyPr/>
          <a:lstStyle/>
          <a:p>
            <a:pPr eaLnBrk="1" hangingPunct="1"/>
            <a:r>
              <a:rPr lang="en-US" altLang="zh-CN" dirty="0" smtClean="0"/>
              <a:t>1</a:t>
            </a:r>
            <a:r>
              <a:rPr lang="zh-CN" altLang="en-US" dirty="0" smtClean="0"/>
              <a:t>、</a:t>
            </a:r>
            <a:r>
              <a:rPr lang="zh-CN" altLang="en-US" dirty="0">
                <a:latin typeface="Times New Roman" panose="02020603050405020304" pitchFamily="18" charset="0"/>
              </a:rPr>
              <a:t>某高校可用的电话号码有以下几类：校内电话号码由</a:t>
            </a:r>
            <a:r>
              <a:rPr lang="en-US" altLang="zh-CN" dirty="0">
                <a:latin typeface="Times New Roman" panose="02020603050405020304" pitchFamily="18" charset="0"/>
              </a:rPr>
              <a:t>4</a:t>
            </a:r>
            <a:r>
              <a:rPr lang="zh-CN" altLang="en-US" dirty="0">
                <a:latin typeface="Times New Roman" panose="02020603050405020304" pitchFamily="18" charset="0"/>
              </a:rPr>
              <a:t>位数字组成，第一位数字不是</a:t>
            </a:r>
            <a:r>
              <a:rPr lang="en-US" altLang="zh-CN" dirty="0">
                <a:latin typeface="Times New Roman" panose="02020603050405020304" pitchFamily="18" charset="0"/>
              </a:rPr>
              <a:t>0</a:t>
            </a:r>
            <a:r>
              <a:rPr lang="zh-CN" altLang="en-US" dirty="0">
                <a:latin typeface="Times New Roman" panose="02020603050405020304" pitchFamily="18" charset="0"/>
              </a:rPr>
              <a:t>；校外电话分为背时电话和外地电话两类，拨校外电话需先拨</a:t>
            </a:r>
            <a:r>
              <a:rPr lang="en-US" altLang="zh-CN" dirty="0">
                <a:latin typeface="Times New Roman" panose="02020603050405020304" pitchFamily="18" charset="0"/>
              </a:rPr>
              <a:t>0</a:t>
            </a:r>
            <a:r>
              <a:rPr lang="zh-CN" altLang="en-US" dirty="0">
                <a:latin typeface="Times New Roman" panose="02020603050405020304" pitchFamily="18" charset="0"/>
              </a:rPr>
              <a:t>，若是本市则再拨</a:t>
            </a:r>
            <a:r>
              <a:rPr lang="en-US" altLang="zh-CN" dirty="0">
                <a:latin typeface="Times New Roman" panose="02020603050405020304" pitchFamily="18" charset="0"/>
              </a:rPr>
              <a:t>8</a:t>
            </a:r>
            <a:r>
              <a:rPr lang="zh-CN" altLang="en-US" dirty="0">
                <a:latin typeface="Times New Roman" panose="02020603050405020304" pitchFamily="18" charset="0"/>
              </a:rPr>
              <a:t>位数字（第一位不是</a:t>
            </a:r>
            <a:r>
              <a:rPr lang="en-US" altLang="zh-CN" dirty="0">
                <a:latin typeface="Times New Roman" panose="02020603050405020304" pitchFamily="18" charset="0"/>
              </a:rPr>
              <a:t>0</a:t>
            </a:r>
            <a:r>
              <a:rPr lang="zh-CN" altLang="en-US" dirty="0">
                <a:latin typeface="Times New Roman" panose="02020603050405020304" pitchFamily="18" charset="0"/>
              </a:rPr>
              <a:t>），若是外地则拨</a:t>
            </a:r>
            <a:r>
              <a:rPr lang="en-US" altLang="zh-CN" dirty="0">
                <a:latin typeface="Times New Roman" panose="02020603050405020304" pitchFamily="18" charset="0"/>
              </a:rPr>
              <a:t>3</a:t>
            </a:r>
            <a:r>
              <a:rPr lang="zh-CN" altLang="en-US" dirty="0">
                <a:latin typeface="Times New Roman" panose="02020603050405020304" pitchFamily="18" charset="0"/>
              </a:rPr>
              <a:t>位区码再拨</a:t>
            </a:r>
            <a:r>
              <a:rPr lang="en-US" altLang="zh-CN" dirty="0">
                <a:latin typeface="Times New Roman" panose="02020603050405020304" pitchFamily="18" charset="0"/>
              </a:rPr>
              <a:t>8</a:t>
            </a:r>
            <a:r>
              <a:rPr lang="zh-CN" altLang="en-US" dirty="0">
                <a:latin typeface="Times New Roman" panose="02020603050405020304" pitchFamily="18" charset="0"/>
              </a:rPr>
              <a:t>位数字（第一位不是</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0" indent="0" eaLnBrk="1" hangingPunct="1">
              <a:buNone/>
            </a:pPr>
            <a:r>
              <a:rPr lang="en-US" altLang="zh-CN" dirty="0">
                <a:latin typeface="Times New Roman" panose="02020603050405020304" pitchFamily="18" charset="0"/>
              </a:rPr>
              <a:t>    </a:t>
            </a:r>
            <a:r>
              <a:rPr lang="zh-CN" altLang="en-US" dirty="0">
                <a:latin typeface="Times New Roman" panose="02020603050405020304" pitchFamily="18" charset="0"/>
              </a:rPr>
              <a:t>用定义数据的方法定义上述电话号码。</a:t>
            </a:r>
            <a:endParaRPr lang="en-US" altLang="zh-CN" dirty="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anose="02020603050405020304" pitchFamily="18" charset="0"/>
              </a:rPr>
              <a:t>作业</a:t>
            </a:r>
            <a:r>
              <a:rPr lang="en-US" altLang="zh-CN" b="1" dirty="0">
                <a:latin typeface="Times New Roman" panose="02020603050405020304" pitchFamily="18" charset="0"/>
              </a:rPr>
              <a:t>:</a:t>
            </a:r>
            <a:endParaRPr lang="zh-CN" altLang="en-US" dirty="0"/>
          </a:p>
        </p:txBody>
      </p:sp>
      <p:sp>
        <p:nvSpPr>
          <p:cNvPr id="3" name="内容占位符 2"/>
          <p:cNvSpPr>
            <a:spLocks noGrp="1"/>
          </p:cNvSpPr>
          <p:nvPr>
            <p:ph sz="quarter" idx="1"/>
          </p:nvPr>
        </p:nvSpPr>
        <p:spPr/>
        <p:txBody>
          <a:bodyPr/>
          <a:lstStyle/>
          <a:p>
            <a:pPr marL="0" indent="0" eaLnBrk="1" hangingPunct="1">
              <a:buNone/>
            </a:pPr>
            <a:r>
              <a:rPr lang="en-US" altLang="zh-CN" dirty="0" smtClean="0"/>
              <a:t>2</a:t>
            </a:r>
            <a:r>
              <a:rPr lang="zh-CN" altLang="en-US" dirty="0" smtClean="0"/>
              <a:t>、</a:t>
            </a:r>
            <a:r>
              <a:rPr lang="zh-CN" altLang="en-US" dirty="0">
                <a:latin typeface="Times New Roman" panose="02020603050405020304" pitchFamily="18" charset="0"/>
              </a:rPr>
              <a:t>计算机储蓄系统的工作过程：储户填写的存款单或取款单由业务员输入系统，如果是存款则系统记录存款人姓名、住址（或电话号码）、身份证号、存款类型、存款日期、、到期日期、利率、密码（可选）等信息，并印出存单给储户；如果是取款而且存款时留有密码，则系统首先核对储户密码，若密码正确或存款时未留密码，则系统计算利息并打印出利息清单给储户。</a:t>
            </a:r>
            <a:endParaRPr lang="en-US" altLang="zh-CN" dirty="0">
              <a:latin typeface="Times New Roman" panose="02020603050405020304" pitchFamily="18" charset="0"/>
            </a:endParaRPr>
          </a:p>
          <a:p>
            <a:pPr marL="0" indent="0" eaLnBrk="1" hangingPunct="1">
              <a:buNone/>
            </a:pPr>
            <a:r>
              <a:rPr lang="zh-CN" altLang="en-US" dirty="0" smtClean="0">
                <a:latin typeface="Times New Roman" panose="02020603050405020304" pitchFamily="18" charset="0"/>
              </a:rPr>
              <a:t>        用</a:t>
            </a:r>
            <a:r>
              <a:rPr lang="zh-CN" altLang="en-US" dirty="0">
                <a:latin typeface="Times New Roman" panose="02020603050405020304" pitchFamily="18" charset="0"/>
              </a:rPr>
              <a:t>数据流图描绘本</a:t>
            </a:r>
            <a:r>
              <a:rPr lang="zh-CN" altLang="en-US" dirty="0" smtClean="0">
                <a:latin typeface="Times New Roman" panose="02020603050405020304" pitchFamily="18" charset="0"/>
              </a:rPr>
              <a:t>系统功能。</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anose="02020603050405020304" pitchFamily="18" charset="0"/>
              </a:rPr>
              <a:t> </a:t>
            </a:r>
            <a:r>
              <a:rPr lang="zh-CN" altLang="en-US" sz="3600" b="1" dirty="0" smtClean="0">
                <a:latin typeface="Times New Roman" panose="02020603050405020304" pitchFamily="18" charset="0"/>
              </a:rPr>
              <a:t>作业：教材销售系统</a:t>
            </a:r>
            <a:endParaRPr lang="zh-CN" altLang="en-US" sz="3600" dirty="0"/>
          </a:p>
        </p:txBody>
      </p:sp>
      <p:sp>
        <p:nvSpPr>
          <p:cNvPr id="3" name="内容占位符 2"/>
          <p:cNvSpPr>
            <a:spLocks noGrp="1"/>
          </p:cNvSpPr>
          <p:nvPr>
            <p:ph sz="quarter" idx="1"/>
          </p:nvPr>
        </p:nvSpPr>
        <p:spPr/>
        <p:txBody>
          <a:bodyPr/>
          <a:lstStyle/>
          <a:p>
            <a:pPr eaLnBrk="1" hangingPunct="1"/>
            <a:r>
              <a:rPr lang="zh-CN" altLang="en-US" sz="3200" b="1" dirty="0" smtClean="0"/>
              <a:t>描述数据流图。</a:t>
            </a:r>
            <a:endParaRPr lang="zh-CN" altLang="en-US" sz="3200" b="1" dirty="0" smtClean="0"/>
          </a:p>
          <a:p>
            <a:pPr eaLnBrk="1" hangingPunct="1"/>
            <a:r>
              <a:rPr lang="en-US" altLang="zh-CN" sz="3200" b="1" dirty="0" smtClean="0"/>
              <a:t>(1)</a:t>
            </a:r>
            <a:r>
              <a:rPr lang="zh-CN" altLang="en-US" sz="3200" b="1" dirty="0" smtClean="0"/>
              <a:t>提交学生购书单，审核购书单的合理性（是否可以购书，库中是否还有所购书籍），开领书单，更新库存</a:t>
            </a:r>
            <a:r>
              <a:rPr lang="zh-CN" altLang="en-US" sz="3200" b="1" dirty="0" smtClean="0">
                <a:solidFill>
                  <a:schemeClr val="tx2"/>
                </a:solidFill>
              </a:rPr>
              <a:t>，</a:t>
            </a:r>
            <a:r>
              <a:rPr lang="zh-CN" altLang="en-US" sz="3200" b="1" dirty="0" smtClean="0"/>
              <a:t>并产生缺书信息。</a:t>
            </a:r>
            <a:endParaRPr lang="zh-CN" altLang="en-US" sz="3200" b="1" dirty="0" smtClean="0"/>
          </a:p>
          <a:p>
            <a:pPr eaLnBrk="1" hangingPunct="1">
              <a:buNone/>
            </a:pPr>
            <a:r>
              <a:rPr lang="zh-CN" altLang="en-US" sz="3200" b="1" dirty="0" smtClean="0"/>
              <a:t>	</a:t>
            </a:r>
            <a:r>
              <a:rPr lang="en-US" altLang="zh-CN" sz="3200" b="1" dirty="0" smtClean="0"/>
              <a:t>(2)</a:t>
            </a:r>
            <a:r>
              <a:rPr lang="zh-CN" altLang="en-US" sz="3200" b="1" dirty="0" smtClean="0"/>
              <a:t>根据缺书信息产生采购信息。</a:t>
            </a:r>
            <a:endParaRPr lang="zh-CN" altLang="en-US" sz="3200" b="1" dirty="0" smtClean="0"/>
          </a:p>
          <a:p>
            <a:pPr eaLnBrk="1" hangingPunct="1">
              <a:buNone/>
            </a:pPr>
            <a:r>
              <a:rPr lang="zh-CN" altLang="en-US" sz="3200" b="1" dirty="0" smtClean="0"/>
              <a:t>  </a:t>
            </a:r>
            <a:r>
              <a:rPr lang="en-US" altLang="zh-CN" sz="3200" b="1" dirty="0" smtClean="0"/>
              <a:t>(3)</a:t>
            </a:r>
            <a:r>
              <a:rPr lang="zh-CN" altLang="en-US" sz="3200" b="1" dirty="0" smtClean="0"/>
              <a:t>采购书籍入库。</a:t>
            </a:r>
            <a:endParaRPr lang="zh-CN" altLang="en-US" sz="3200" b="1" dirty="0" smtClean="0"/>
          </a:p>
        </p:txBody>
      </p:sp>
      <p:sp>
        <p:nvSpPr>
          <p:cNvPr id="4" name="页脚占位符 3"/>
          <p:cNvSpPr>
            <a:spLocks noGrp="1"/>
          </p:cNvSpPr>
          <p:nvPr>
            <p:ph type="ftr" sz="quarter" idx="11"/>
          </p:nvPr>
        </p:nvSpPr>
        <p:spPr/>
        <p:txBody>
          <a:bodyPr/>
          <a:lstStyle/>
          <a:p>
            <a:pPr>
              <a:defRPr/>
            </a:pPr>
            <a:r>
              <a:rPr lang="en-US" altLang="zh-CN" dirty="0" smtClean="0"/>
              <a:t> chapter__2</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4" name="Freeform 68"/>
          <p:cNvSpPr/>
          <p:nvPr/>
        </p:nvSpPr>
        <p:spPr bwMode="auto">
          <a:xfrm>
            <a:off x="3624263" y="396875"/>
            <a:ext cx="1262062" cy="1111250"/>
          </a:xfrm>
          <a:custGeom>
            <a:avLst/>
            <a:gdLst>
              <a:gd name="T0" fmla="*/ 0 w 907"/>
              <a:gd name="T1" fmla="*/ 2147483647 h 907"/>
              <a:gd name="T2" fmla="*/ 0 w 907"/>
              <a:gd name="T3" fmla="*/ 2147483647 h 907"/>
              <a:gd name="T4" fmla="*/ 2147483647 w 907"/>
              <a:gd name="T5" fmla="*/ 2147483647 h 907"/>
              <a:gd name="T6" fmla="*/ 2147483647 w 907"/>
              <a:gd name="T7" fmla="*/ 2147483647 h 907"/>
              <a:gd name="T8" fmla="*/ 2147483647 w 907"/>
              <a:gd name="T9" fmla="*/ 2147483647 h 907"/>
              <a:gd name="T10" fmla="*/ 2147483647 w 907"/>
              <a:gd name="T11" fmla="*/ 2147483647 h 907"/>
              <a:gd name="T12" fmla="*/ 2147483647 w 907"/>
              <a:gd name="T13" fmla="*/ 2147483647 h 907"/>
              <a:gd name="T14" fmla="*/ 2147483647 w 907"/>
              <a:gd name="T15" fmla="*/ 0 h 907"/>
              <a:gd name="T16" fmla="*/ 0 w 907"/>
              <a:gd name="T17" fmla="*/ 2147483647 h 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7"/>
              <a:gd name="T28" fmla="*/ 0 h 907"/>
              <a:gd name="T29" fmla="*/ 907 w 907"/>
              <a:gd name="T30" fmla="*/ 907 h 9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7" h="907">
                <a:moveTo>
                  <a:pt x="0" y="113"/>
                </a:moveTo>
                <a:lnTo>
                  <a:pt x="0" y="794"/>
                </a:lnTo>
                <a:cubicBezTo>
                  <a:pt x="0" y="856"/>
                  <a:pt x="203" y="907"/>
                  <a:pt x="453" y="907"/>
                </a:cubicBezTo>
                <a:cubicBezTo>
                  <a:pt x="704" y="907"/>
                  <a:pt x="907" y="856"/>
                  <a:pt x="907" y="794"/>
                </a:cubicBezTo>
                <a:cubicBezTo>
                  <a:pt x="907" y="794"/>
                  <a:pt x="907" y="794"/>
                  <a:pt x="907" y="794"/>
                </a:cubicBezTo>
                <a:lnTo>
                  <a:pt x="907" y="113"/>
                </a:lnTo>
                <a:cubicBezTo>
                  <a:pt x="907" y="51"/>
                  <a:pt x="704" y="0"/>
                  <a:pt x="453" y="0"/>
                </a:cubicBezTo>
                <a:cubicBezTo>
                  <a:pt x="203" y="0"/>
                  <a:pt x="0" y="51"/>
                  <a:pt x="0" y="113"/>
                </a:cubicBezTo>
                <a:close/>
              </a:path>
            </a:pathLst>
          </a:custGeom>
          <a:noFill/>
          <a:ln w="19050" cap="rnd">
            <a:solidFill>
              <a:srgbClr val="000000"/>
            </a:solidFill>
            <a:prstDash val="solid"/>
            <a:round/>
          </a:ln>
        </p:spPr>
        <p:txBody>
          <a:bodyPr/>
          <a:lstStyle/>
          <a:p>
            <a:endParaRPr lang="zh-CN" altLang="en-US"/>
          </a:p>
        </p:txBody>
      </p:sp>
      <p:sp>
        <p:nvSpPr>
          <p:cNvPr id="62497" name="Freeform 91"/>
          <p:cNvSpPr/>
          <p:nvPr/>
        </p:nvSpPr>
        <p:spPr bwMode="auto">
          <a:xfrm>
            <a:off x="206375" y="4868863"/>
            <a:ext cx="2103438" cy="555625"/>
          </a:xfrm>
          <a:custGeom>
            <a:avLst/>
            <a:gdLst>
              <a:gd name="T0" fmla="*/ 2147483647 w 1166"/>
              <a:gd name="T1" fmla="*/ 2147483647 h 350"/>
              <a:gd name="T2" fmla="*/ 2147483647 w 1166"/>
              <a:gd name="T3" fmla="*/ 2147483647 h 350"/>
              <a:gd name="T4" fmla="*/ 2147483647 w 1166"/>
              <a:gd name="T5" fmla="*/ 0 h 350"/>
              <a:gd name="T6" fmla="*/ 0 w 1166"/>
              <a:gd name="T7" fmla="*/ 0 h 350"/>
              <a:gd name="T8" fmla="*/ 2147483647 w 1166"/>
              <a:gd name="T9" fmla="*/ 2147483647 h 350"/>
              <a:gd name="T10" fmla="*/ 0 60000 65536"/>
              <a:gd name="T11" fmla="*/ 0 60000 65536"/>
              <a:gd name="T12" fmla="*/ 0 60000 65536"/>
              <a:gd name="T13" fmla="*/ 0 60000 65536"/>
              <a:gd name="T14" fmla="*/ 0 60000 65536"/>
              <a:gd name="T15" fmla="*/ 0 w 1166"/>
              <a:gd name="T16" fmla="*/ 0 h 350"/>
              <a:gd name="T17" fmla="*/ 1166 w 1166"/>
              <a:gd name="T18" fmla="*/ 350 h 350"/>
            </a:gdLst>
            <a:ahLst/>
            <a:cxnLst>
              <a:cxn ang="T10">
                <a:pos x="T0" y="T1"/>
              </a:cxn>
              <a:cxn ang="T11">
                <a:pos x="T2" y="T3"/>
              </a:cxn>
              <a:cxn ang="T12">
                <a:pos x="T4" y="T5"/>
              </a:cxn>
              <a:cxn ang="T13">
                <a:pos x="T6" y="T7"/>
              </a:cxn>
              <a:cxn ang="T14">
                <a:pos x="T8" y="T9"/>
              </a:cxn>
            </a:cxnLst>
            <a:rect l="T15" t="T16" r="T17" b="T18"/>
            <a:pathLst>
              <a:path w="1166" h="350">
                <a:moveTo>
                  <a:pt x="292" y="350"/>
                </a:moveTo>
                <a:lnTo>
                  <a:pt x="874" y="350"/>
                </a:lnTo>
                <a:lnTo>
                  <a:pt x="1166" y="0"/>
                </a:lnTo>
                <a:lnTo>
                  <a:pt x="0" y="0"/>
                </a:lnTo>
                <a:lnTo>
                  <a:pt x="292" y="350"/>
                </a:lnTo>
                <a:close/>
              </a:path>
            </a:pathLst>
          </a:custGeom>
          <a:noFill/>
          <a:ln w="19050" cap="rnd">
            <a:solidFill>
              <a:srgbClr val="000000"/>
            </a:solidFill>
            <a:prstDash val="solid"/>
            <a:round/>
          </a:ln>
        </p:spPr>
        <p:txBody>
          <a:bodyPr/>
          <a:lstStyle/>
          <a:p>
            <a:endParaRPr lang="zh-CN" altLang="en-US"/>
          </a:p>
        </p:txBody>
      </p:sp>
      <p:sp>
        <p:nvSpPr>
          <p:cNvPr id="62500" name="Freeform 95"/>
          <p:cNvSpPr/>
          <p:nvPr/>
        </p:nvSpPr>
        <p:spPr bwMode="auto">
          <a:xfrm>
            <a:off x="7235825" y="4789488"/>
            <a:ext cx="1470025" cy="555625"/>
          </a:xfrm>
          <a:custGeom>
            <a:avLst/>
            <a:gdLst>
              <a:gd name="T0" fmla="*/ 2147483647 w 815"/>
              <a:gd name="T1" fmla="*/ 2147483647 h 350"/>
              <a:gd name="T2" fmla="*/ 2147483647 w 815"/>
              <a:gd name="T3" fmla="*/ 2147483647 h 350"/>
              <a:gd name="T4" fmla="*/ 2147483647 w 815"/>
              <a:gd name="T5" fmla="*/ 0 h 350"/>
              <a:gd name="T6" fmla="*/ 0 w 815"/>
              <a:gd name="T7" fmla="*/ 0 h 350"/>
              <a:gd name="T8" fmla="*/ 2147483647 w 815"/>
              <a:gd name="T9" fmla="*/ 2147483647 h 350"/>
              <a:gd name="T10" fmla="*/ 0 60000 65536"/>
              <a:gd name="T11" fmla="*/ 0 60000 65536"/>
              <a:gd name="T12" fmla="*/ 0 60000 65536"/>
              <a:gd name="T13" fmla="*/ 0 60000 65536"/>
              <a:gd name="T14" fmla="*/ 0 60000 65536"/>
              <a:gd name="T15" fmla="*/ 0 w 815"/>
              <a:gd name="T16" fmla="*/ 0 h 350"/>
              <a:gd name="T17" fmla="*/ 815 w 815"/>
              <a:gd name="T18" fmla="*/ 350 h 350"/>
            </a:gdLst>
            <a:ahLst/>
            <a:cxnLst>
              <a:cxn ang="T10">
                <a:pos x="T0" y="T1"/>
              </a:cxn>
              <a:cxn ang="T11">
                <a:pos x="T2" y="T3"/>
              </a:cxn>
              <a:cxn ang="T12">
                <a:pos x="T4" y="T5"/>
              </a:cxn>
              <a:cxn ang="T13">
                <a:pos x="T6" y="T7"/>
              </a:cxn>
              <a:cxn ang="T14">
                <a:pos x="T8" y="T9"/>
              </a:cxn>
            </a:cxnLst>
            <a:rect l="T15" t="T16" r="T17" b="T18"/>
            <a:pathLst>
              <a:path w="815" h="350">
                <a:moveTo>
                  <a:pt x="203" y="350"/>
                </a:moveTo>
                <a:lnTo>
                  <a:pt x="611" y="350"/>
                </a:lnTo>
                <a:lnTo>
                  <a:pt x="815" y="0"/>
                </a:lnTo>
                <a:lnTo>
                  <a:pt x="0" y="0"/>
                </a:lnTo>
                <a:lnTo>
                  <a:pt x="203" y="350"/>
                </a:lnTo>
                <a:close/>
              </a:path>
            </a:pathLst>
          </a:custGeom>
          <a:solidFill>
            <a:srgbClr val="FFFFFF"/>
          </a:solidFill>
          <a:ln w="9525">
            <a:noFill/>
            <a:round/>
          </a:ln>
        </p:spPr>
        <p:txBody>
          <a:bodyPr/>
          <a:lstStyle/>
          <a:p>
            <a:endParaRPr lang="zh-CN" altLang="en-US"/>
          </a:p>
        </p:txBody>
      </p:sp>
      <p:sp>
        <p:nvSpPr>
          <p:cNvPr id="62501" name="Freeform 96"/>
          <p:cNvSpPr/>
          <p:nvPr/>
        </p:nvSpPr>
        <p:spPr bwMode="auto">
          <a:xfrm>
            <a:off x="7235825" y="4789488"/>
            <a:ext cx="1470025" cy="555625"/>
          </a:xfrm>
          <a:custGeom>
            <a:avLst/>
            <a:gdLst>
              <a:gd name="T0" fmla="*/ 2147483647 w 815"/>
              <a:gd name="T1" fmla="*/ 2147483647 h 350"/>
              <a:gd name="T2" fmla="*/ 2147483647 w 815"/>
              <a:gd name="T3" fmla="*/ 2147483647 h 350"/>
              <a:gd name="T4" fmla="*/ 2147483647 w 815"/>
              <a:gd name="T5" fmla="*/ 0 h 350"/>
              <a:gd name="T6" fmla="*/ 0 w 815"/>
              <a:gd name="T7" fmla="*/ 0 h 350"/>
              <a:gd name="T8" fmla="*/ 2147483647 w 815"/>
              <a:gd name="T9" fmla="*/ 2147483647 h 350"/>
              <a:gd name="T10" fmla="*/ 0 60000 65536"/>
              <a:gd name="T11" fmla="*/ 0 60000 65536"/>
              <a:gd name="T12" fmla="*/ 0 60000 65536"/>
              <a:gd name="T13" fmla="*/ 0 60000 65536"/>
              <a:gd name="T14" fmla="*/ 0 60000 65536"/>
              <a:gd name="T15" fmla="*/ 0 w 815"/>
              <a:gd name="T16" fmla="*/ 0 h 350"/>
              <a:gd name="T17" fmla="*/ 815 w 815"/>
              <a:gd name="T18" fmla="*/ 350 h 350"/>
            </a:gdLst>
            <a:ahLst/>
            <a:cxnLst>
              <a:cxn ang="T10">
                <a:pos x="T0" y="T1"/>
              </a:cxn>
              <a:cxn ang="T11">
                <a:pos x="T2" y="T3"/>
              </a:cxn>
              <a:cxn ang="T12">
                <a:pos x="T4" y="T5"/>
              </a:cxn>
              <a:cxn ang="T13">
                <a:pos x="T6" y="T7"/>
              </a:cxn>
              <a:cxn ang="T14">
                <a:pos x="T8" y="T9"/>
              </a:cxn>
            </a:cxnLst>
            <a:rect l="T15" t="T16" r="T17" b="T18"/>
            <a:pathLst>
              <a:path w="815" h="350">
                <a:moveTo>
                  <a:pt x="203" y="350"/>
                </a:moveTo>
                <a:lnTo>
                  <a:pt x="611" y="350"/>
                </a:lnTo>
                <a:lnTo>
                  <a:pt x="815" y="0"/>
                </a:lnTo>
                <a:lnTo>
                  <a:pt x="0" y="0"/>
                </a:lnTo>
                <a:lnTo>
                  <a:pt x="203" y="350"/>
                </a:lnTo>
                <a:close/>
              </a:path>
            </a:pathLst>
          </a:custGeom>
          <a:noFill/>
          <a:ln w="19050" cap="rnd">
            <a:solidFill>
              <a:srgbClr val="000000"/>
            </a:solidFill>
            <a:prstDash val="solid"/>
            <a:round/>
          </a:ln>
        </p:spPr>
        <p:txBody>
          <a:bodyPr/>
          <a:lstStyle/>
          <a:p>
            <a:endParaRPr lang="zh-CN" altLang="en-US"/>
          </a:p>
        </p:txBody>
      </p:sp>
      <p:sp>
        <p:nvSpPr>
          <p:cNvPr id="62521" name="AutoShape 134"/>
          <p:cNvSpPr>
            <a:spLocks noChangeArrowheads="1"/>
          </p:cNvSpPr>
          <p:nvPr/>
        </p:nvSpPr>
        <p:spPr bwMode="auto">
          <a:xfrm>
            <a:off x="927100" y="368300"/>
            <a:ext cx="1484313" cy="585788"/>
          </a:xfrm>
          <a:prstGeom prst="flowChartDisplay">
            <a:avLst/>
          </a:prstGeom>
          <a:noFill/>
          <a:ln w="9525">
            <a:solidFill>
              <a:schemeClr val="tx1"/>
            </a:solidFill>
            <a:miter lim="800000"/>
          </a:ln>
        </p:spPr>
        <p:txBody>
          <a:bodyPr wrap="none" anchor="ctr"/>
          <a:lstStyle/>
          <a:p>
            <a:pPr algn="ctr"/>
            <a:r>
              <a:rPr lang="zh-CN" altLang="en-US" b="1"/>
              <a:t>购书单</a:t>
            </a:r>
            <a:endParaRPr lang="zh-CN" altLang="en-US" b="1"/>
          </a:p>
        </p:txBody>
      </p:sp>
      <p:grpSp>
        <p:nvGrpSpPr>
          <p:cNvPr id="2" name="组合 1"/>
          <p:cNvGrpSpPr/>
          <p:nvPr/>
        </p:nvGrpSpPr>
        <p:grpSpPr>
          <a:xfrm>
            <a:off x="679450" y="534988"/>
            <a:ext cx="7754938" cy="5468937"/>
            <a:chOff x="679450" y="534988"/>
            <a:chExt cx="7754938" cy="5468937"/>
          </a:xfrm>
        </p:grpSpPr>
        <p:sp>
          <p:nvSpPr>
            <p:cNvPr id="62466" name="Rectangle 55"/>
            <p:cNvSpPr>
              <a:spLocks noChangeArrowheads="1"/>
            </p:cNvSpPr>
            <p:nvPr/>
          </p:nvSpPr>
          <p:spPr bwMode="auto">
            <a:xfrm>
              <a:off x="2522538" y="5546725"/>
              <a:ext cx="4167187" cy="457200"/>
            </a:xfrm>
            <a:prstGeom prst="rect">
              <a:avLst/>
            </a:prstGeom>
            <a:noFill/>
            <a:ln w="9525">
              <a:noFill/>
              <a:miter lim="800000"/>
            </a:ln>
          </p:spPr>
          <p:txBody>
            <a:bodyPr wrap="none" anchor="ctr">
              <a:spAutoFit/>
            </a:bodyPr>
            <a:lstStyle/>
            <a:p>
              <a:pPr algn="ctr" eaLnBrk="0" hangingPunct="0"/>
              <a:r>
                <a:rPr lang="zh-CN" altLang="en-US" sz="2400" b="1" dirty="0"/>
                <a:t>计算机</a:t>
              </a:r>
              <a:r>
                <a:rPr lang="zh-CN" altLang="en-US" sz="2400" b="1" dirty="0">
                  <a:solidFill>
                    <a:srgbClr val="000000"/>
                  </a:solidFill>
                </a:rPr>
                <a:t>教材销售的</a:t>
              </a:r>
              <a:r>
                <a:rPr lang="zh-CN" altLang="en-US" sz="2400" b="1" dirty="0">
                  <a:solidFill>
                    <a:srgbClr val="0066FF"/>
                  </a:solidFill>
                </a:rPr>
                <a:t>系统流程图</a:t>
              </a:r>
              <a:endParaRPr lang="zh-CN" altLang="en-US" sz="2400" b="1" dirty="0">
                <a:solidFill>
                  <a:srgbClr val="0066FF"/>
                </a:solidFill>
              </a:endParaRPr>
            </a:p>
          </p:txBody>
        </p:sp>
        <p:sp>
          <p:nvSpPr>
            <p:cNvPr id="62468" name="Rectangle 61"/>
            <p:cNvSpPr>
              <a:spLocks noChangeArrowheads="1"/>
            </p:cNvSpPr>
            <p:nvPr/>
          </p:nvSpPr>
          <p:spPr bwMode="auto">
            <a:xfrm>
              <a:off x="679450" y="1508125"/>
              <a:ext cx="2103438" cy="555625"/>
            </a:xfrm>
            <a:prstGeom prst="rect">
              <a:avLst/>
            </a:prstGeom>
            <a:solidFill>
              <a:srgbClr val="FFFFFF"/>
            </a:solidFill>
            <a:ln w="9525">
              <a:noFill/>
              <a:miter lim="800000"/>
            </a:ln>
          </p:spPr>
          <p:txBody>
            <a:bodyPr/>
            <a:lstStyle/>
            <a:p>
              <a:endParaRPr lang="zh-CN" altLang="en-US"/>
            </a:p>
          </p:txBody>
        </p:sp>
        <p:sp>
          <p:nvSpPr>
            <p:cNvPr id="62469" name="Rectangle 62"/>
            <p:cNvSpPr>
              <a:spLocks noChangeArrowheads="1"/>
            </p:cNvSpPr>
            <p:nvPr/>
          </p:nvSpPr>
          <p:spPr bwMode="auto">
            <a:xfrm>
              <a:off x="679450" y="1508125"/>
              <a:ext cx="2103438" cy="555625"/>
            </a:xfrm>
            <a:prstGeom prst="rect">
              <a:avLst/>
            </a:prstGeom>
            <a:noFill/>
            <a:ln w="19050" cap="rnd">
              <a:solidFill>
                <a:srgbClr val="000000"/>
              </a:solidFill>
              <a:round/>
            </a:ln>
          </p:spPr>
          <p:txBody>
            <a:bodyPr/>
            <a:lstStyle/>
            <a:p>
              <a:endParaRPr lang="zh-CN" altLang="en-US"/>
            </a:p>
          </p:txBody>
        </p:sp>
        <p:sp>
          <p:nvSpPr>
            <p:cNvPr id="62470" name="Rectangle 63"/>
            <p:cNvSpPr>
              <a:spLocks noChangeArrowheads="1"/>
            </p:cNvSpPr>
            <p:nvPr/>
          </p:nvSpPr>
          <p:spPr bwMode="auto">
            <a:xfrm>
              <a:off x="987425" y="1646238"/>
              <a:ext cx="1789113" cy="304800"/>
            </a:xfrm>
            <a:prstGeom prst="rect">
              <a:avLst/>
            </a:prstGeom>
            <a:noFill/>
            <a:ln w="9525">
              <a:noFill/>
              <a:miter lim="800000"/>
            </a:ln>
          </p:spPr>
          <p:txBody>
            <a:bodyPr wrap="none" lIns="0" tIns="0" rIns="0" bIns="0">
              <a:spAutoFit/>
            </a:bodyPr>
            <a:lstStyle/>
            <a:p>
              <a:r>
                <a:rPr lang="zh-CN" altLang="en-US" sz="2000" b="1">
                  <a:solidFill>
                    <a:srgbClr val="000000"/>
                  </a:solidFill>
                  <a:latin typeface="宋体" panose="02010600030101010101" pitchFamily="2" charset="-122"/>
                </a:rPr>
                <a:t>审查有效性软件</a:t>
              </a:r>
              <a:endParaRPr lang="en-US" altLang="zh-CN"/>
            </a:p>
          </p:txBody>
        </p:sp>
        <p:sp>
          <p:nvSpPr>
            <p:cNvPr id="62471" name="Freeform 64"/>
            <p:cNvSpPr/>
            <p:nvPr/>
          </p:nvSpPr>
          <p:spPr bwMode="auto">
            <a:xfrm>
              <a:off x="890588" y="3730625"/>
              <a:ext cx="1681162" cy="579438"/>
            </a:xfrm>
            <a:custGeom>
              <a:avLst/>
              <a:gdLst>
                <a:gd name="T0" fmla="*/ 0 w 1210"/>
                <a:gd name="T1" fmla="*/ 2147483647 h 473"/>
                <a:gd name="T2" fmla="*/ 0 w 1210"/>
                <a:gd name="T3" fmla="*/ 0 h 473"/>
                <a:gd name="T4" fmla="*/ 2147483647 w 1210"/>
                <a:gd name="T5" fmla="*/ 0 h 473"/>
                <a:gd name="T6" fmla="*/ 2147483647 w 1210"/>
                <a:gd name="T7" fmla="*/ 2147483647 h 473"/>
                <a:gd name="T8" fmla="*/ 2147483647 w 1210"/>
                <a:gd name="T9" fmla="*/ 2147483647 h 473"/>
                <a:gd name="T10" fmla="*/ 0 w 1210"/>
                <a:gd name="T11" fmla="*/ 2147483647 h 473"/>
                <a:gd name="T12" fmla="*/ 0 60000 65536"/>
                <a:gd name="T13" fmla="*/ 0 60000 65536"/>
                <a:gd name="T14" fmla="*/ 0 60000 65536"/>
                <a:gd name="T15" fmla="*/ 0 60000 65536"/>
                <a:gd name="T16" fmla="*/ 0 60000 65536"/>
                <a:gd name="T17" fmla="*/ 0 60000 65536"/>
                <a:gd name="T18" fmla="*/ 0 w 1210"/>
                <a:gd name="T19" fmla="*/ 0 h 473"/>
                <a:gd name="T20" fmla="*/ 1210 w 1210"/>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1210" h="473">
                  <a:moveTo>
                    <a:pt x="0" y="397"/>
                  </a:moveTo>
                  <a:lnTo>
                    <a:pt x="0" y="0"/>
                  </a:lnTo>
                  <a:lnTo>
                    <a:pt x="1210" y="0"/>
                  </a:lnTo>
                  <a:lnTo>
                    <a:pt x="1210" y="397"/>
                  </a:lnTo>
                  <a:cubicBezTo>
                    <a:pt x="1015" y="322"/>
                    <a:pt x="799" y="322"/>
                    <a:pt x="605" y="397"/>
                  </a:cubicBezTo>
                  <a:cubicBezTo>
                    <a:pt x="410" y="473"/>
                    <a:pt x="195" y="473"/>
                    <a:pt x="0" y="397"/>
                  </a:cubicBezTo>
                  <a:close/>
                </a:path>
              </a:pathLst>
            </a:custGeom>
            <a:solidFill>
              <a:srgbClr val="FFFFFF"/>
            </a:solidFill>
            <a:ln w="0">
              <a:solidFill>
                <a:srgbClr val="000000"/>
              </a:solidFill>
              <a:prstDash val="solid"/>
              <a:round/>
            </a:ln>
          </p:spPr>
          <p:txBody>
            <a:bodyPr/>
            <a:lstStyle/>
            <a:p>
              <a:endParaRPr lang="zh-CN" altLang="en-US"/>
            </a:p>
          </p:txBody>
        </p:sp>
        <p:sp>
          <p:nvSpPr>
            <p:cNvPr id="62472" name="Freeform 65"/>
            <p:cNvSpPr/>
            <p:nvPr/>
          </p:nvSpPr>
          <p:spPr bwMode="auto">
            <a:xfrm>
              <a:off x="890588" y="3730625"/>
              <a:ext cx="1681162" cy="579438"/>
            </a:xfrm>
            <a:custGeom>
              <a:avLst/>
              <a:gdLst>
                <a:gd name="T0" fmla="*/ 0 w 1210"/>
                <a:gd name="T1" fmla="*/ 2147483647 h 473"/>
                <a:gd name="T2" fmla="*/ 0 w 1210"/>
                <a:gd name="T3" fmla="*/ 0 h 473"/>
                <a:gd name="T4" fmla="*/ 2147483647 w 1210"/>
                <a:gd name="T5" fmla="*/ 0 h 473"/>
                <a:gd name="T6" fmla="*/ 2147483647 w 1210"/>
                <a:gd name="T7" fmla="*/ 2147483647 h 473"/>
                <a:gd name="T8" fmla="*/ 2147483647 w 1210"/>
                <a:gd name="T9" fmla="*/ 2147483647 h 473"/>
                <a:gd name="T10" fmla="*/ 0 w 1210"/>
                <a:gd name="T11" fmla="*/ 2147483647 h 473"/>
                <a:gd name="T12" fmla="*/ 0 60000 65536"/>
                <a:gd name="T13" fmla="*/ 0 60000 65536"/>
                <a:gd name="T14" fmla="*/ 0 60000 65536"/>
                <a:gd name="T15" fmla="*/ 0 60000 65536"/>
                <a:gd name="T16" fmla="*/ 0 60000 65536"/>
                <a:gd name="T17" fmla="*/ 0 60000 65536"/>
                <a:gd name="T18" fmla="*/ 0 w 1210"/>
                <a:gd name="T19" fmla="*/ 0 h 473"/>
                <a:gd name="T20" fmla="*/ 1210 w 1210"/>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1210" h="473">
                  <a:moveTo>
                    <a:pt x="0" y="397"/>
                  </a:moveTo>
                  <a:lnTo>
                    <a:pt x="0" y="0"/>
                  </a:lnTo>
                  <a:lnTo>
                    <a:pt x="1210" y="0"/>
                  </a:lnTo>
                  <a:lnTo>
                    <a:pt x="1210" y="397"/>
                  </a:lnTo>
                  <a:cubicBezTo>
                    <a:pt x="1015" y="322"/>
                    <a:pt x="799" y="322"/>
                    <a:pt x="605" y="397"/>
                  </a:cubicBezTo>
                  <a:cubicBezTo>
                    <a:pt x="410" y="473"/>
                    <a:pt x="195" y="473"/>
                    <a:pt x="0" y="397"/>
                  </a:cubicBezTo>
                  <a:close/>
                </a:path>
              </a:pathLst>
            </a:custGeom>
            <a:noFill/>
            <a:ln w="19050" cap="rnd">
              <a:solidFill>
                <a:srgbClr val="000000"/>
              </a:solidFill>
              <a:prstDash val="solid"/>
              <a:round/>
            </a:ln>
          </p:spPr>
          <p:txBody>
            <a:bodyPr/>
            <a:lstStyle/>
            <a:p>
              <a:endParaRPr lang="zh-CN" altLang="en-US"/>
            </a:p>
          </p:txBody>
        </p:sp>
        <p:sp>
          <p:nvSpPr>
            <p:cNvPr id="62473" name="Rectangle 66"/>
            <p:cNvSpPr>
              <a:spLocks noChangeArrowheads="1"/>
            </p:cNvSpPr>
            <p:nvPr/>
          </p:nvSpPr>
          <p:spPr bwMode="auto">
            <a:xfrm>
              <a:off x="1143000" y="3803650"/>
              <a:ext cx="1223963"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购书证明</a:t>
              </a:r>
              <a:endParaRPr lang="zh-CN" altLang="en-US"/>
            </a:p>
          </p:txBody>
        </p:sp>
        <p:sp>
          <p:nvSpPr>
            <p:cNvPr id="62475" name="Freeform 69"/>
            <p:cNvSpPr/>
            <p:nvPr/>
          </p:nvSpPr>
          <p:spPr bwMode="auto">
            <a:xfrm>
              <a:off x="3624263" y="534988"/>
              <a:ext cx="1262062" cy="139700"/>
            </a:xfrm>
            <a:custGeom>
              <a:avLst/>
              <a:gdLst>
                <a:gd name="T0" fmla="*/ 0 w 699"/>
                <a:gd name="T1" fmla="*/ 0 h 88"/>
                <a:gd name="T2" fmla="*/ 2147483647 w 699"/>
                <a:gd name="T3" fmla="*/ 2147483647 h 88"/>
                <a:gd name="T4" fmla="*/ 2147483647 w 699"/>
                <a:gd name="T5" fmla="*/ 0 h 88"/>
                <a:gd name="T6" fmla="*/ 2147483647 w 699"/>
                <a:gd name="T7" fmla="*/ 0 h 88"/>
                <a:gd name="T8" fmla="*/ 0 60000 65536"/>
                <a:gd name="T9" fmla="*/ 0 60000 65536"/>
                <a:gd name="T10" fmla="*/ 0 60000 65536"/>
                <a:gd name="T11" fmla="*/ 0 60000 65536"/>
                <a:gd name="T12" fmla="*/ 0 w 699"/>
                <a:gd name="T13" fmla="*/ 0 h 88"/>
                <a:gd name="T14" fmla="*/ 699 w 699"/>
                <a:gd name="T15" fmla="*/ 88 h 88"/>
              </a:gdLst>
              <a:ahLst/>
              <a:cxnLst>
                <a:cxn ang="T8">
                  <a:pos x="T0" y="T1"/>
                </a:cxn>
                <a:cxn ang="T9">
                  <a:pos x="T2" y="T3"/>
                </a:cxn>
                <a:cxn ang="T10">
                  <a:pos x="T4" y="T5"/>
                </a:cxn>
                <a:cxn ang="T11">
                  <a:pos x="T6" y="T7"/>
                </a:cxn>
              </a:cxnLst>
              <a:rect l="T12" t="T13" r="T14" b="T15"/>
              <a:pathLst>
                <a:path w="699" h="88">
                  <a:moveTo>
                    <a:pt x="0" y="0"/>
                  </a:moveTo>
                  <a:cubicBezTo>
                    <a:pt x="0" y="48"/>
                    <a:pt x="156" y="88"/>
                    <a:pt x="349" y="88"/>
                  </a:cubicBezTo>
                  <a:cubicBezTo>
                    <a:pt x="542" y="88"/>
                    <a:pt x="699" y="48"/>
                    <a:pt x="699" y="0"/>
                  </a:cubicBezTo>
                  <a:cubicBezTo>
                    <a:pt x="699" y="0"/>
                    <a:pt x="699" y="0"/>
                    <a:pt x="699" y="0"/>
                  </a:cubicBezTo>
                </a:path>
              </a:pathLst>
            </a:custGeom>
            <a:noFill/>
            <a:ln w="19050" cap="rnd">
              <a:solidFill>
                <a:srgbClr val="000000"/>
              </a:solidFill>
              <a:prstDash val="solid"/>
              <a:round/>
            </a:ln>
          </p:spPr>
          <p:txBody>
            <a:bodyPr/>
            <a:lstStyle/>
            <a:p>
              <a:endParaRPr lang="zh-CN" altLang="en-US"/>
            </a:p>
          </p:txBody>
        </p:sp>
        <p:sp>
          <p:nvSpPr>
            <p:cNvPr id="62476" name="Rectangle 70"/>
            <p:cNvSpPr>
              <a:spLocks noChangeArrowheads="1"/>
            </p:cNvSpPr>
            <p:nvPr/>
          </p:nvSpPr>
          <p:spPr bwMode="auto">
            <a:xfrm>
              <a:off x="3948113" y="725488"/>
              <a:ext cx="668337"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学生</a:t>
              </a:r>
              <a:endParaRPr lang="zh-CN" altLang="en-US"/>
            </a:p>
          </p:txBody>
        </p:sp>
        <p:sp>
          <p:nvSpPr>
            <p:cNvPr id="62477" name="Rectangle 71"/>
            <p:cNvSpPr>
              <a:spLocks noChangeArrowheads="1"/>
            </p:cNvSpPr>
            <p:nvPr/>
          </p:nvSpPr>
          <p:spPr bwMode="auto">
            <a:xfrm>
              <a:off x="3814763" y="1058863"/>
              <a:ext cx="766762" cy="304800"/>
            </a:xfrm>
            <a:prstGeom prst="rect">
              <a:avLst/>
            </a:prstGeom>
            <a:noFill/>
            <a:ln w="9525">
              <a:noFill/>
              <a:miter lim="800000"/>
            </a:ln>
          </p:spPr>
          <p:txBody>
            <a:bodyPr wrap="none" lIns="0" tIns="0" rIns="0" bIns="0">
              <a:spAutoFit/>
            </a:bodyPr>
            <a:lstStyle/>
            <a:p>
              <a:r>
                <a:rPr lang="zh-CN" altLang="en-US" sz="2000" b="1">
                  <a:solidFill>
                    <a:srgbClr val="000000"/>
                  </a:solidFill>
                  <a:latin typeface="宋体" panose="02010600030101010101" pitchFamily="2" charset="-122"/>
                </a:rPr>
                <a:t>用书表</a:t>
              </a:r>
              <a:endParaRPr lang="zh-CN" altLang="en-US"/>
            </a:p>
          </p:txBody>
        </p:sp>
        <p:sp>
          <p:nvSpPr>
            <p:cNvPr id="62478" name="Freeform 72"/>
            <p:cNvSpPr/>
            <p:nvPr/>
          </p:nvSpPr>
          <p:spPr bwMode="auto">
            <a:xfrm>
              <a:off x="3624263" y="2063750"/>
              <a:ext cx="1262062" cy="1111250"/>
            </a:xfrm>
            <a:custGeom>
              <a:avLst/>
              <a:gdLst>
                <a:gd name="T0" fmla="*/ 0 w 907"/>
                <a:gd name="T1" fmla="*/ 2147483647 h 907"/>
                <a:gd name="T2" fmla="*/ 0 w 907"/>
                <a:gd name="T3" fmla="*/ 2147483647 h 907"/>
                <a:gd name="T4" fmla="*/ 2147483647 w 907"/>
                <a:gd name="T5" fmla="*/ 2147483647 h 907"/>
                <a:gd name="T6" fmla="*/ 2147483647 w 907"/>
                <a:gd name="T7" fmla="*/ 2147483647 h 907"/>
                <a:gd name="T8" fmla="*/ 2147483647 w 907"/>
                <a:gd name="T9" fmla="*/ 2147483647 h 907"/>
                <a:gd name="T10" fmla="*/ 2147483647 w 907"/>
                <a:gd name="T11" fmla="*/ 2147483647 h 907"/>
                <a:gd name="T12" fmla="*/ 2147483647 w 907"/>
                <a:gd name="T13" fmla="*/ 2147483647 h 907"/>
                <a:gd name="T14" fmla="*/ 2147483647 w 907"/>
                <a:gd name="T15" fmla="*/ 0 h 907"/>
                <a:gd name="T16" fmla="*/ 0 w 907"/>
                <a:gd name="T17" fmla="*/ 2147483647 h 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7"/>
                <a:gd name="T28" fmla="*/ 0 h 907"/>
                <a:gd name="T29" fmla="*/ 907 w 907"/>
                <a:gd name="T30" fmla="*/ 907 h 9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7" h="907">
                  <a:moveTo>
                    <a:pt x="0" y="113"/>
                  </a:moveTo>
                  <a:lnTo>
                    <a:pt x="0" y="793"/>
                  </a:lnTo>
                  <a:cubicBezTo>
                    <a:pt x="0" y="856"/>
                    <a:pt x="203" y="907"/>
                    <a:pt x="453" y="907"/>
                  </a:cubicBezTo>
                  <a:cubicBezTo>
                    <a:pt x="704" y="907"/>
                    <a:pt x="907" y="856"/>
                    <a:pt x="907" y="793"/>
                  </a:cubicBezTo>
                  <a:cubicBezTo>
                    <a:pt x="907" y="793"/>
                    <a:pt x="907" y="793"/>
                    <a:pt x="907" y="793"/>
                  </a:cubicBezTo>
                  <a:lnTo>
                    <a:pt x="907" y="113"/>
                  </a:lnTo>
                  <a:cubicBezTo>
                    <a:pt x="907" y="50"/>
                    <a:pt x="704" y="0"/>
                    <a:pt x="453" y="0"/>
                  </a:cubicBezTo>
                  <a:cubicBezTo>
                    <a:pt x="203" y="0"/>
                    <a:pt x="0" y="50"/>
                    <a:pt x="0" y="113"/>
                  </a:cubicBezTo>
                  <a:close/>
                </a:path>
              </a:pathLst>
            </a:custGeom>
            <a:solidFill>
              <a:srgbClr val="FFFFFF"/>
            </a:solidFill>
            <a:ln w="0">
              <a:solidFill>
                <a:srgbClr val="000000"/>
              </a:solidFill>
              <a:prstDash val="solid"/>
              <a:round/>
            </a:ln>
          </p:spPr>
          <p:txBody>
            <a:bodyPr/>
            <a:lstStyle/>
            <a:p>
              <a:endParaRPr lang="zh-CN" altLang="en-US"/>
            </a:p>
          </p:txBody>
        </p:sp>
        <p:sp>
          <p:nvSpPr>
            <p:cNvPr id="62479" name="Freeform 73"/>
            <p:cNvSpPr/>
            <p:nvPr/>
          </p:nvSpPr>
          <p:spPr bwMode="auto">
            <a:xfrm>
              <a:off x="3624263" y="2063750"/>
              <a:ext cx="1262062" cy="1111250"/>
            </a:xfrm>
            <a:custGeom>
              <a:avLst/>
              <a:gdLst>
                <a:gd name="T0" fmla="*/ 0 w 907"/>
                <a:gd name="T1" fmla="*/ 2147483647 h 907"/>
                <a:gd name="T2" fmla="*/ 0 w 907"/>
                <a:gd name="T3" fmla="*/ 2147483647 h 907"/>
                <a:gd name="T4" fmla="*/ 2147483647 w 907"/>
                <a:gd name="T5" fmla="*/ 2147483647 h 907"/>
                <a:gd name="T6" fmla="*/ 2147483647 w 907"/>
                <a:gd name="T7" fmla="*/ 2147483647 h 907"/>
                <a:gd name="T8" fmla="*/ 2147483647 w 907"/>
                <a:gd name="T9" fmla="*/ 2147483647 h 907"/>
                <a:gd name="T10" fmla="*/ 2147483647 w 907"/>
                <a:gd name="T11" fmla="*/ 2147483647 h 907"/>
                <a:gd name="T12" fmla="*/ 2147483647 w 907"/>
                <a:gd name="T13" fmla="*/ 2147483647 h 907"/>
                <a:gd name="T14" fmla="*/ 2147483647 w 907"/>
                <a:gd name="T15" fmla="*/ 0 h 907"/>
                <a:gd name="T16" fmla="*/ 0 w 907"/>
                <a:gd name="T17" fmla="*/ 2147483647 h 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7"/>
                <a:gd name="T28" fmla="*/ 0 h 907"/>
                <a:gd name="T29" fmla="*/ 907 w 907"/>
                <a:gd name="T30" fmla="*/ 907 h 9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7" h="907">
                  <a:moveTo>
                    <a:pt x="0" y="113"/>
                  </a:moveTo>
                  <a:lnTo>
                    <a:pt x="0" y="793"/>
                  </a:lnTo>
                  <a:cubicBezTo>
                    <a:pt x="0" y="856"/>
                    <a:pt x="203" y="907"/>
                    <a:pt x="453" y="907"/>
                  </a:cubicBezTo>
                  <a:cubicBezTo>
                    <a:pt x="704" y="907"/>
                    <a:pt x="907" y="856"/>
                    <a:pt x="907" y="793"/>
                  </a:cubicBezTo>
                  <a:cubicBezTo>
                    <a:pt x="907" y="793"/>
                    <a:pt x="907" y="793"/>
                    <a:pt x="907" y="793"/>
                  </a:cubicBezTo>
                  <a:lnTo>
                    <a:pt x="907" y="113"/>
                  </a:lnTo>
                  <a:cubicBezTo>
                    <a:pt x="907" y="50"/>
                    <a:pt x="704" y="0"/>
                    <a:pt x="453" y="0"/>
                  </a:cubicBezTo>
                  <a:cubicBezTo>
                    <a:pt x="203" y="0"/>
                    <a:pt x="0" y="50"/>
                    <a:pt x="0" y="113"/>
                  </a:cubicBezTo>
                  <a:close/>
                </a:path>
              </a:pathLst>
            </a:custGeom>
            <a:noFill/>
            <a:ln w="19050" cap="rnd">
              <a:solidFill>
                <a:srgbClr val="000000"/>
              </a:solidFill>
              <a:prstDash val="solid"/>
              <a:round/>
            </a:ln>
          </p:spPr>
          <p:txBody>
            <a:bodyPr/>
            <a:lstStyle/>
            <a:p>
              <a:endParaRPr lang="zh-CN" altLang="en-US"/>
            </a:p>
          </p:txBody>
        </p:sp>
        <p:sp>
          <p:nvSpPr>
            <p:cNvPr id="62480" name="Freeform 74"/>
            <p:cNvSpPr/>
            <p:nvPr/>
          </p:nvSpPr>
          <p:spPr bwMode="auto">
            <a:xfrm>
              <a:off x="3624263" y="2201863"/>
              <a:ext cx="1262062" cy="138112"/>
            </a:xfrm>
            <a:custGeom>
              <a:avLst/>
              <a:gdLst>
                <a:gd name="T0" fmla="*/ 0 w 699"/>
                <a:gd name="T1" fmla="*/ 0 h 87"/>
                <a:gd name="T2" fmla="*/ 2147483647 w 699"/>
                <a:gd name="T3" fmla="*/ 2147483647 h 87"/>
                <a:gd name="T4" fmla="*/ 2147483647 w 699"/>
                <a:gd name="T5" fmla="*/ 0 h 87"/>
                <a:gd name="T6" fmla="*/ 2147483647 w 699"/>
                <a:gd name="T7" fmla="*/ 0 h 87"/>
                <a:gd name="T8" fmla="*/ 0 60000 65536"/>
                <a:gd name="T9" fmla="*/ 0 60000 65536"/>
                <a:gd name="T10" fmla="*/ 0 60000 65536"/>
                <a:gd name="T11" fmla="*/ 0 60000 65536"/>
                <a:gd name="T12" fmla="*/ 0 w 699"/>
                <a:gd name="T13" fmla="*/ 0 h 87"/>
                <a:gd name="T14" fmla="*/ 699 w 699"/>
                <a:gd name="T15" fmla="*/ 87 h 87"/>
              </a:gdLst>
              <a:ahLst/>
              <a:cxnLst>
                <a:cxn ang="T8">
                  <a:pos x="T0" y="T1"/>
                </a:cxn>
                <a:cxn ang="T9">
                  <a:pos x="T2" y="T3"/>
                </a:cxn>
                <a:cxn ang="T10">
                  <a:pos x="T4" y="T5"/>
                </a:cxn>
                <a:cxn ang="T11">
                  <a:pos x="T6" y="T7"/>
                </a:cxn>
              </a:cxnLst>
              <a:rect l="T12" t="T13" r="T14" b="T15"/>
              <a:pathLst>
                <a:path w="699" h="87">
                  <a:moveTo>
                    <a:pt x="0" y="0"/>
                  </a:moveTo>
                  <a:cubicBezTo>
                    <a:pt x="0" y="49"/>
                    <a:pt x="156" y="87"/>
                    <a:pt x="349" y="87"/>
                  </a:cubicBezTo>
                  <a:cubicBezTo>
                    <a:pt x="542" y="87"/>
                    <a:pt x="699" y="49"/>
                    <a:pt x="699" y="0"/>
                  </a:cubicBezTo>
                  <a:cubicBezTo>
                    <a:pt x="699" y="0"/>
                    <a:pt x="699" y="0"/>
                    <a:pt x="699" y="0"/>
                  </a:cubicBezTo>
                </a:path>
              </a:pathLst>
            </a:custGeom>
            <a:noFill/>
            <a:ln w="19050" cap="rnd">
              <a:solidFill>
                <a:srgbClr val="000000"/>
              </a:solidFill>
              <a:prstDash val="solid"/>
              <a:round/>
            </a:ln>
          </p:spPr>
          <p:txBody>
            <a:bodyPr/>
            <a:lstStyle/>
            <a:p>
              <a:endParaRPr lang="zh-CN" altLang="en-US"/>
            </a:p>
          </p:txBody>
        </p:sp>
        <p:sp>
          <p:nvSpPr>
            <p:cNvPr id="62481" name="Rectangle 75"/>
            <p:cNvSpPr>
              <a:spLocks noChangeArrowheads="1"/>
            </p:cNvSpPr>
            <p:nvPr/>
          </p:nvSpPr>
          <p:spPr bwMode="auto">
            <a:xfrm>
              <a:off x="3948113" y="2392363"/>
              <a:ext cx="758825"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教材</a:t>
              </a:r>
              <a:endParaRPr lang="zh-CN" altLang="en-US"/>
            </a:p>
          </p:txBody>
        </p:sp>
        <p:sp>
          <p:nvSpPr>
            <p:cNvPr id="62482" name="Rectangle 76"/>
            <p:cNvSpPr>
              <a:spLocks noChangeArrowheads="1"/>
            </p:cNvSpPr>
            <p:nvPr/>
          </p:nvSpPr>
          <p:spPr bwMode="auto">
            <a:xfrm>
              <a:off x="3814763" y="2725738"/>
              <a:ext cx="766762" cy="304800"/>
            </a:xfrm>
            <a:prstGeom prst="rect">
              <a:avLst/>
            </a:prstGeom>
            <a:noFill/>
            <a:ln w="9525">
              <a:noFill/>
              <a:miter lim="800000"/>
            </a:ln>
          </p:spPr>
          <p:txBody>
            <a:bodyPr wrap="none" lIns="0" tIns="0" rIns="0" bIns="0">
              <a:spAutoFit/>
            </a:bodyPr>
            <a:lstStyle/>
            <a:p>
              <a:r>
                <a:rPr lang="zh-CN" altLang="en-US" sz="2000" b="1">
                  <a:solidFill>
                    <a:srgbClr val="000000"/>
                  </a:solidFill>
                  <a:latin typeface="宋体" panose="02010600030101010101" pitchFamily="2" charset="-122"/>
                </a:rPr>
                <a:t>库存表</a:t>
              </a:r>
              <a:endParaRPr lang="zh-CN" altLang="en-US"/>
            </a:p>
          </p:txBody>
        </p:sp>
        <p:sp>
          <p:nvSpPr>
            <p:cNvPr id="62483" name="Line 77"/>
            <p:cNvSpPr>
              <a:spLocks noChangeShapeType="1"/>
            </p:cNvSpPr>
            <p:nvPr/>
          </p:nvSpPr>
          <p:spPr bwMode="auto">
            <a:xfrm>
              <a:off x="1730375" y="952500"/>
              <a:ext cx="3175" cy="322263"/>
            </a:xfrm>
            <a:prstGeom prst="line">
              <a:avLst/>
            </a:prstGeom>
            <a:noFill/>
            <a:ln w="19050" cap="rnd">
              <a:solidFill>
                <a:srgbClr val="000000"/>
              </a:solidFill>
              <a:round/>
            </a:ln>
          </p:spPr>
          <p:txBody>
            <a:bodyPr/>
            <a:lstStyle/>
            <a:p>
              <a:endParaRPr lang="zh-CN" altLang="en-US"/>
            </a:p>
          </p:txBody>
        </p:sp>
        <p:sp>
          <p:nvSpPr>
            <p:cNvPr id="62484" name="Freeform 78"/>
            <p:cNvSpPr/>
            <p:nvPr/>
          </p:nvSpPr>
          <p:spPr bwMode="auto">
            <a:xfrm>
              <a:off x="1635125" y="1254125"/>
              <a:ext cx="192088" cy="254000"/>
            </a:xfrm>
            <a:custGeom>
              <a:avLst/>
              <a:gdLst>
                <a:gd name="T0" fmla="*/ 2147483647 w 106"/>
                <a:gd name="T1" fmla="*/ 0 h 160"/>
                <a:gd name="T2" fmla="*/ 2147483647 w 106"/>
                <a:gd name="T3" fmla="*/ 2147483647 h 160"/>
                <a:gd name="T4" fmla="*/ 0 w 106"/>
                <a:gd name="T5" fmla="*/ 0 h 160"/>
                <a:gd name="T6" fmla="*/ 2147483647 w 106"/>
                <a:gd name="T7" fmla="*/ 0 h 160"/>
                <a:gd name="T8" fmla="*/ 0 60000 65536"/>
                <a:gd name="T9" fmla="*/ 0 60000 65536"/>
                <a:gd name="T10" fmla="*/ 0 60000 65536"/>
                <a:gd name="T11" fmla="*/ 0 60000 65536"/>
                <a:gd name="T12" fmla="*/ 0 w 106"/>
                <a:gd name="T13" fmla="*/ 0 h 160"/>
                <a:gd name="T14" fmla="*/ 106 w 106"/>
                <a:gd name="T15" fmla="*/ 160 h 160"/>
              </a:gdLst>
              <a:ahLst/>
              <a:cxnLst>
                <a:cxn ang="T8">
                  <a:pos x="T0" y="T1"/>
                </a:cxn>
                <a:cxn ang="T9">
                  <a:pos x="T2" y="T3"/>
                </a:cxn>
                <a:cxn ang="T10">
                  <a:pos x="T4" y="T5"/>
                </a:cxn>
                <a:cxn ang="T11">
                  <a:pos x="T6" y="T7"/>
                </a:cxn>
              </a:cxnLst>
              <a:rect l="T12" t="T13" r="T14" b="T15"/>
              <a:pathLst>
                <a:path w="106" h="160">
                  <a:moveTo>
                    <a:pt x="106" y="0"/>
                  </a:moveTo>
                  <a:lnTo>
                    <a:pt x="53" y="160"/>
                  </a:lnTo>
                  <a:lnTo>
                    <a:pt x="0" y="0"/>
                  </a:lnTo>
                  <a:lnTo>
                    <a:pt x="106" y="0"/>
                  </a:lnTo>
                  <a:close/>
                </a:path>
              </a:pathLst>
            </a:custGeom>
            <a:solidFill>
              <a:srgbClr val="000000"/>
            </a:solidFill>
            <a:ln w="9525">
              <a:noFill/>
              <a:round/>
            </a:ln>
          </p:spPr>
          <p:txBody>
            <a:bodyPr/>
            <a:lstStyle/>
            <a:p>
              <a:endParaRPr lang="zh-CN" altLang="en-US"/>
            </a:p>
          </p:txBody>
        </p:sp>
        <p:sp>
          <p:nvSpPr>
            <p:cNvPr id="62485" name="Line 79"/>
            <p:cNvSpPr>
              <a:spLocks noChangeShapeType="1"/>
            </p:cNvSpPr>
            <p:nvPr/>
          </p:nvSpPr>
          <p:spPr bwMode="auto">
            <a:xfrm>
              <a:off x="1730375" y="2063750"/>
              <a:ext cx="3175" cy="322263"/>
            </a:xfrm>
            <a:prstGeom prst="line">
              <a:avLst/>
            </a:prstGeom>
            <a:noFill/>
            <a:ln w="19050" cap="rnd">
              <a:solidFill>
                <a:srgbClr val="000000"/>
              </a:solidFill>
              <a:round/>
            </a:ln>
          </p:spPr>
          <p:txBody>
            <a:bodyPr/>
            <a:lstStyle/>
            <a:p>
              <a:endParaRPr lang="zh-CN" altLang="en-US"/>
            </a:p>
          </p:txBody>
        </p:sp>
        <p:sp>
          <p:nvSpPr>
            <p:cNvPr id="62486" name="Freeform 80"/>
            <p:cNvSpPr/>
            <p:nvPr/>
          </p:nvSpPr>
          <p:spPr bwMode="auto">
            <a:xfrm>
              <a:off x="1635125" y="2365375"/>
              <a:ext cx="192088" cy="254000"/>
            </a:xfrm>
            <a:custGeom>
              <a:avLst/>
              <a:gdLst>
                <a:gd name="T0" fmla="*/ 2147483647 w 106"/>
                <a:gd name="T1" fmla="*/ 0 h 160"/>
                <a:gd name="T2" fmla="*/ 2147483647 w 106"/>
                <a:gd name="T3" fmla="*/ 2147483647 h 160"/>
                <a:gd name="T4" fmla="*/ 0 w 106"/>
                <a:gd name="T5" fmla="*/ 0 h 160"/>
                <a:gd name="T6" fmla="*/ 2147483647 w 106"/>
                <a:gd name="T7" fmla="*/ 0 h 160"/>
                <a:gd name="T8" fmla="*/ 0 60000 65536"/>
                <a:gd name="T9" fmla="*/ 0 60000 65536"/>
                <a:gd name="T10" fmla="*/ 0 60000 65536"/>
                <a:gd name="T11" fmla="*/ 0 60000 65536"/>
                <a:gd name="T12" fmla="*/ 0 w 106"/>
                <a:gd name="T13" fmla="*/ 0 h 160"/>
                <a:gd name="T14" fmla="*/ 106 w 106"/>
                <a:gd name="T15" fmla="*/ 160 h 160"/>
              </a:gdLst>
              <a:ahLst/>
              <a:cxnLst>
                <a:cxn ang="T8">
                  <a:pos x="T0" y="T1"/>
                </a:cxn>
                <a:cxn ang="T9">
                  <a:pos x="T2" y="T3"/>
                </a:cxn>
                <a:cxn ang="T10">
                  <a:pos x="T4" y="T5"/>
                </a:cxn>
                <a:cxn ang="T11">
                  <a:pos x="T6" y="T7"/>
                </a:cxn>
              </a:cxnLst>
              <a:rect l="T12" t="T13" r="T14" b="T15"/>
              <a:pathLst>
                <a:path w="106" h="160">
                  <a:moveTo>
                    <a:pt x="106" y="0"/>
                  </a:moveTo>
                  <a:lnTo>
                    <a:pt x="53" y="160"/>
                  </a:lnTo>
                  <a:lnTo>
                    <a:pt x="0" y="0"/>
                  </a:lnTo>
                  <a:lnTo>
                    <a:pt x="106" y="0"/>
                  </a:lnTo>
                  <a:close/>
                </a:path>
              </a:pathLst>
            </a:custGeom>
            <a:solidFill>
              <a:srgbClr val="000000"/>
            </a:solidFill>
            <a:ln w="9525">
              <a:noFill/>
              <a:round/>
            </a:ln>
          </p:spPr>
          <p:txBody>
            <a:bodyPr/>
            <a:lstStyle/>
            <a:p>
              <a:endParaRPr lang="zh-CN" altLang="en-US"/>
            </a:p>
          </p:txBody>
        </p:sp>
        <p:sp>
          <p:nvSpPr>
            <p:cNvPr id="62487" name="Line 81"/>
            <p:cNvSpPr>
              <a:spLocks noChangeShapeType="1"/>
            </p:cNvSpPr>
            <p:nvPr/>
          </p:nvSpPr>
          <p:spPr bwMode="auto">
            <a:xfrm flipV="1">
              <a:off x="2819400" y="1160463"/>
              <a:ext cx="804863" cy="265112"/>
            </a:xfrm>
            <a:prstGeom prst="line">
              <a:avLst/>
            </a:prstGeom>
            <a:noFill/>
            <a:ln w="19050" cap="rnd">
              <a:solidFill>
                <a:srgbClr val="000000"/>
              </a:solidFill>
              <a:round/>
            </a:ln>
          </p:spPr>
          <p:txBody>
            <a:bodyPr/>
            <a:lstStyle/>
            <a:p>
              <a:endParaRPr lang="zh-CN" altLang="en-US"/>
            </a:p>
          </p:txBody>
        </p:sp>
        <p:sp>
          <p:nvSpPr>
            <p:cNvPr id="62488" name="Freeform 82"/>
            <p:cNvSpPr/>
            <p:nvPr/>
          </p:nvSpPr>
          <p:spPr bwMode="auto">
            <a:xfrm>
              <a:off x="2571750" y="1339850"/>
              <a:ext cx="303213" cy="168275"/>
            </a:xfrm>
            <a:custGeom>
              <a:avLst/>
              <a:gdLst>
                <a:gd name="T0" fmla="*/ 2147483647 w 168"/>
                <a:gd name="T1" fmla="*/ 2147483647 h 106"/>
                <a:gd name="T2" fmla="*/ 0 w 168"/>
                <a:gd name="T3" fmla="*/ 2147483647 h 106"/>
                <a:gd name="T4" fmla="*/ 2147483647 w 168"/>
                <a:gd name="T5" fmla="*/ 0 h 106"/>
                <a:gd name="T6" fmla="*/ 2147483647 w 168"/>
                <a:gd name="T7" fmla="*/ 2147483647 h 106"/>
                <a:gd name="T8" fmla="*/ 0 60000 65536"/>
                <a:gd name="T9" fmla="*/ 0 60000 65536"/>
                <a:gd name="T10" fmla="*/ 0 60000 65536"/>
                <a:gd name="T11" fmla="*/ 0 60000 65536"/>
                <a:gd name="T12" fmla="*/ 0 w 168"/>
                <a:gd name="T13" fmla="*/ 0 h 106"/>
                <a:gd name="T14" fmla="*/ 168 w 168"/>
                <a:gd name="T15" fmla="*/ 106 h 106"/>
              </a:gdLst>
              <a:ahLst/>
              <a:cxnLst>
                <a:cxn ang="T8">
                  <a:pos x="T0" y="T1"/>
                </a:cxn>
                <a:cxn ang="T9">
                  <a:pos x="T2" y="T3"/>
                </a:cxn>
                <a:cxn ang="T10">
                  <a:pos x="T4" y="T5"/>
                </a:cxn>
                <a:cxn ang="T11">
                  <a:pos x="T6" y="T7"/>
                </a:cxn>
              </a:cxnLst>
              <a:rect l="T12" t="T13" r="T14" b="T15"/>
              <a:pathLst>
                <a:path w="168" h="106">
                  <a:moveTo>
                    <a:pt x="168" y="99"/>
                  </a:moveTo>
                  <a:lnTo>
                    <a:pt x="0" y="106"/>
                  </a:lnTo>
                  <a:lnTo>
                    <a:pt x="131" y="0"/>
                  </a:lnTo>
                  <a:lnTo>
                    <a:pt x="168" y="99"/>
                  </a:lnTo>
                  <a:close/>
                </a:path>
              </a:pathLst>
            </a:custGeom>
            <a:solidFill>
              <a:srgbClr val="000000"/>
            </a:solidFill>
            <a:ln w="9525">
              <a:noFill/>
              <a:round/>
            </a:ln>
          </p:spPr>
          <p:txBody>
            <a:bodyPr/>
            <a:lstStyle/>
            <a:p>
              <a:endParaRPr lang="zh-CN" altLang="en-US"/>
            </a:p>
          </p:txBody>
        </p:sp>
        <p:sp>
          <p:nvSpPr>
            <p:cNvPr id="62489" name="Line 83"/>
            <p:cNvSpPr>
              <a:spLocks noChangeShapeType="1"/>
            </p:cNvSpPr>
            <p:nvPr/>
          </p:nvSpPr>
          <p:spPr bwMode="auto">
            <a:xfrm>
              <a:off x="2819400" y="2144713"/>
              <a:ext cx="804863" cy="265112"/>
            </a:xfrm>
            <a:prstGeom prst="line">
              <a:avLst/>
            </a:prstGeom>
            <a:noFill/>
            <a:ln w="19050" cap="rnd">
              <a:solidFill>
                <a:srgbClr val="000000"/>
              </a:solidFill>
              <a:round/>
            </a:ln>
          </p:spPr>
          <p:txBody>
            <a:bodyPr/>
            <a:lstStyle/>
            <a:p>
              <a:endParaRPr lang="zh-CN" altLang="en-US"/>
            </a:p>
          </p:txBody>
        </p:sp>
        <p:sp>
          <p:nvSpPr>
            <p:cNvPr id="62490" name="Freeform 84"/>
            <p:cNvSpPr/>
            <p:nvPr/>
          </p:nvSpPr>
          <p:spPr bwMode="auto">
            <a:xfrm>
              <a:off x="2571750" y="2063750"/>
              <a:ext cx="303213" cy="168275"/>
            </a:xfrm>
            <a:custGeom>
              <a:avLst/>
              <a:gdLst>
                <a:gd name="T0" fmla="*/ 2147483647 w 168"/>
                <a:gd name="T1" fmla="*/ 2147483647 h 106"/>
                <a:gd name="T2" fmla="*/ 0 w 168"/>
                <a:gd name="T3" fmla="*/ 0 h 106"/>
                <a:gd name="T4" fmla="*/ 2147483647 w 168"/>
                <a:gd name="T5" fmla="*/ 2147483647 h 106"/>
                <a:gd name="T6" fmla="*/ 2147483647 w 168"/>
                <a:gd name="T7" fmla="*/ 2147483647 h 106"/>
                <a:gd name="T8" fmla="*/ 0 60000 65536"/>
                <a:gd name="T9" fmla="*/ 0 60000 65536"/>
                <a:gd name="T10" fmla="*/ 0 60000 65536"/>
                <a:gd name="T11" fmla="*/ 0 60000 65536"/>
                <a:gd name="T12" fmla="*/ 0 w 168"/>
                <a:gd name="T13" fmla="*/ 0 h 106"/>
                <a:gd name="T14" fmla="*/ 168 w 168"/>
                <a:gd name="T15" fmla="*/ 106 h 106"/>
              </a:gdLst>
              <a:ahLst/>
              <a:cxnLst>
                <a:cxn ang="T8">
                  <a:pos x="T0" y="T1"/>
                </a:cxn>
                <a:cxn ang="T9">
                  <a:pos x="T2" y="T3"/>
                </a:cxn>
                <a:cxn ang="T10">
                  <a:pos x="T4" y="T5"/>
                </a:cxn>
                <a:cxn ang="T11">
                  <a:pos x="T6" y="T7"/>
                </a:cxn>
              </a:cxnLst>
              <a:rect l="T12" t="T13" r="T14" b="T15"/>
              <a:pathLst>
                <a:path w="168" h="106">
                  <a:moveTo>
                    <a:pt x="131" y="106"/>
                  </a:moveTo>
                  <a:lnTo>
                    <a:pt x="0" y="0"/>
                  </a:lnTo>
                  <a:lnTo>
                    <a:pt x="168" y="6"/>
                  </a:lnTo>
                  <a:lnTo>
                    <a:pt x="131" y="106"/>
                  </a:lnTo>
                  <a:close/>
                </a:path>
              </a:pathLst>
            </a:custGeom>
            <a:solidFill>
              <a:srgbClr val="000000"/>
            </a:solidFill>
            <a:ln w="9525">
              <a:noFill/>
              <a:round/>
            </a:ln>
          </p:spPr>
          <p:txBody>
            <a:bodyPr/>
            <a:lstStyle/>
            <a:p>
              <a:endParaRPr lang="zh-CN" altLang="en-US"/>
            </a:p>
          </p:txBody>
        </p:sp>
        <p:sp>
          <p:nvSpPr>
            <p:cNvPr id="62491" name="Line 85"/>
            <p:cNvSpPr>
              <a:spLocks noChangeShapeType="1"/>
            </p:cNvSpPr>
            <p:nvPr/>
          </p:nvSpPr>
          <p:spPr bwMode="auto">
            <a:xfrm>
              <a:off x="1730375" y="4216400"/>
              <a:ext cx="3175" cy="392113"/>
            </a:xfrm>
            <a:prstGeom prst="line">
              <a:avLst/>
            </a:prstGeom>
            <a:noFill/>
            <a:ln w="19050" cap="rnd">
              <a:solidFill>
                <a:srgbClr val="000000"/>
              </a:solidFill>
              <a:round/>
            </a:ln>
          </p:spPr>
          <p:txBody>
            <a:bodyPr/>
            <a:lstStyle/>
            <a:p>
              <a:endParaRPr lang="zh-CN" altLang="en-US"/>
            </a:p>
          </p:txBody>
        </p:sp>
        <p:sp>
          <p:nvSpPr>
            <p:cNvPr id="62492" name="Freeform 86"/>
            <p:cNvSpPr/>
            <p:nvPr/>
          </p:nvSpPr>
          <p:spPr bwMode="auto">
            <a:xfrm>
              <a:off x="1635125" y="4587875"/>
              <a:ext cx="192088" cy="254000"/>
            </a:xfrm>
            <a:custGeom>
              <a:avLst/>
              <a:gdLst>
                <a:gd name="T0" fmla="*/ 2147483647 w 106"/>
                <a:gd name="T1" fmla="*/ 0 h 160"/>
                <a:gd name="T2" fmla="*/ 2147483647 w 106"/>
                <a:gd name="T3" fmla="*/ 2147483647 h 160"/>
                <a:gd name="T4" fmla="*/ 0 w 106"/>
                <a:gd name="T5" fmla="*/ 0 h 160"/>
                <a:gd name="T6" fmla="*/ 2147483647 w 106"/>
                <a:gd name="T7" fmla="*/ 0 h 160"/>
                <a:gd name="T8" fmla="*/ 0 60000 65536"/>
                <a:gd name="T9" fmla="*/ 0 60000 65536"/>
                <a:gd name="T10" fmla="*/ 0 60000 65536"/>
                <a:gd name="T11" fmla="*/ 0 60000 65536"/>
                <a:gd name="T12" fmla="*/ 0 w 106"/>
                <a:gd name="T13" fmla="*/ 0 h 160"/>
                <a:gd name="T14" fmla="*/ 106 w 106"/>
                <a:gd name="T15" fmla="*/ 160 h 160"/>
              </a:gdLst>
              <a:ahLst/>
              <a:cxnLst>
                <a:cxn ang="T8">
                  <a:pos x="T0" y="T1"/>
                </a:cxn>
                <a:cxn ang="T9">
                  <a:pos x="T2" y="T3"/>
                </a:cxn>
                <a:cxn ang="T10">
                  <a:pos x="T4" y="T5"/>
                </a:cxn>
                <a:cxn ang="T11">
                  <a:pos x="T6" y="T7"/>
                </a:cxn>
              </a:cxnLst>
              <a:rect l="T12" t="T13" r="T14" b="T15"/>
              <a:pathLst>
                <a:path w="106" h="160">
                  <a:moveTo>
                    <a:pt x="106" y="0"/>
                  </a:moveTo>
                  <a:lnTo>
                    <a:pt x="53" y="160"/>
                  </a:lnTo>
                  <a:lnTo>
                    <a:pt x="0" y="0"/>
                  </a:lnTo>
                  <a:lnTo>
                    <a:pt x="106" y="0"/>
                  </a:lnTo>
                  <a:close/>
                </a:path>
              </a:pathLst>
            </a:custGeom>
            <a:solidFill>
              <a:srgbClr val="000000"/>
            </a:solidFill>
            <a:ln w="9525">
              <a:noFill/>
              <a:round/>
            </a:ln>
          </p:spPr>
          <p:txBody>
            <a:bodyPr/>
            <a:lstStyle/>
            <a:p>
              <a:endParaRPr lang="zh-CN" altLang="en-US"/>
            </a:p>
          </p:txBody>
        </p:sp>
        <p:sp>
          <p:nvSpPr>
            <p:cNvPr id="62493" name="Freeform 87"/>
            <p:cNvSpPr/>
            <p:nvPr/>
          </p:nvSpPr>
          <p:spPr bwMode="auto">
            <a:xfrm>
              <a:off x="4921250" y="4789488"/>
              <a:ext cx="1262063" cy="579437"/>
            </a:xfrm>
            <a:custGeom>
              <a:avLst/>
              <a:gdLst>
                <a:gd name="T0" fmla="*/ 0 w 907"/>
                <a:gd name="T1" fmla="*/ 2147483647 h 473"/>
                <a:gd name="T2" fmla="*/ 0 w 907"/>
                <a:gd name="T3" fmla="*/ 0 h 473"/>
                <a:gd name="T4" fmla="*/ 2147483647 w 907"/>
                <a:gd name="T5" fmla="*/ 0 h 473"/>
                <a:gd name="T6" fmla="*/ 2147483647 w 907"/>
                <a:gd name="T7" fmla="*/ 2147483647 h 473"/>
                <a:gd name="T8" fmla="*/ 2147483647 w 907"/>
                <a:gd name="T9" fmla="*/ 2147483647 h 473"/>
                <a:gd name="T10" fmla="*/ 0 w 907"/>
                <a:gd name="T11" fmla="*/ 2147483647 h 473"/>
                <a:gd name="T12" fmla="*/ 0 60000 65536"/>
                <a:gd name="T13" fmla="*/ 0 60000 65536"/>
                <a:gd name="T14" fmla="*/ 0 60000 65536"/>
                <a:gd name="T15" fmla="*/ 0 60000 65536"/>
                <a:gd name="T16" fmla="*/ 0 60000 65536"/>
                <a:gd name="T17" fmla="*/ 0 60000 65536"/>
                <a:gd name="T18" fmla="*/ 0 w 907"/>
                <a:gd name="T19" fmla="*/ 0 h 473"/>
                <a:gd name="T20" fmla="*/ 907 w 907"/>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907" h="473">
                  <a:moveTo>
                    <a:pt x="0" y="397"/>
                  </a:moveTo>
                  <a:lnTo>
                    <a:pt x="0" y="0"/>
                  </a:lnTo>
                  <a:lnTo>
                    <a:pt x="907" y="0"/>
                  </a:lnTo>
                  <a:lnTo>
                    <a:pt x="907" y="397"/>
                  </a:lnTo>
                  <a:cubicBezTo>
                    <a:pt x="765" y="322"/>
                    <a:pt x="595" y="322"/>
                    <a:pt x="453" y="397"/>
                  </a:cubicBezTo>
                  <a:cubicBezTo>
                    <a:pt x="311" y="473"/>
                    <a:pt x="141" y="473"/>
                    <a:pt x="0" y="397"/>
                  </a:cubicBezTo>
                  <a:close/>
                </a:path>
              </a:pathLst>
            </a:custGeom>
            <a:solidFill>
              <a:srgbClr val="FFFFFF"/>
            </a:solidFill>
            <a:ln w="0">
              <a:solidFill>
                <a:srgbClr val="000000"/>
              </a:solidFill>
              <a:prstDash val="solid"/>
              <a:round/>
            </a:ln>
          </p:spPr>
          <p:txBody>
            <a:bodyPr/>
            <a:lstStyle/>
            <a:p>
              <a:endParaRPr lang="zh-CN" altLang="en-US"/>
            </a:p>
          </p:txBody>
        </p:sp>
        <p:sp>
          <p:nvSpPr>
            <p:cNvPr id="62494" name="Freeform 88"/>
            <p:cNvSpPr/>
            <p:nvPr/>
          </p:nvSpPr>
          <p:spPr bwMode="auto">
            <a:xfrm>
              <a:off x="4921250" y="4789488"/>
              <a:ext cx="1262063" cy="579437"/>
            </a:xfrm>
            <a:custGeom>
              <a:avLst/>
              <a:gdLst>
                <a:gd name="T0" fmla="*/ 0 w 907"/>
                <a:gd name="T1" fmla="*/ 2147483647 h 473"/>
                <a:gd name="T2" fmla="*/ 0 w 907"/>
                <a:gd name="T3" fmla="*/ 0 h 473"/>
                <a:gd name="T4" fmla="*/ 2147483647 w 907"/>
                <a:gd name="T5" fmla="*/ 0 h 473"/>
                <a:gd name="T6" fmla="*/ 2147483647 w 907"/>
                <a:gd name="T7" fmla="*/ 2147483647 h 473"/>
                <a:gd name="T8" fmla="*/ 2147483647 w 907"/>
                <a:gd name="T9" fmla="*/ 2147483647 h 473"/>
                <a:gd name="T10" fmla="*/ 0 w 907"/>
                <a:gd name="T11" fmla="*/ 2147483647 h 473"/>
                <a:gd name="T12" fmla="*/ 0 60000 65536"/>
                <a:gd name="T13" fmla="*/ 0 60000 65536"/>
                <a:gd name="T14" fmla="*/ 0 60000 65536"/>
                <a:gd name="T15" fmla="*/ 0 60000 65536"/>
                <a:gd name="T16" fmla="*/ 0 60000 65536"/>
                <a:gd name="T17" fmla="*/ 0 60000 65536"/>
                <a:gd name="T18" fmla="*/ 0 w 907"/>
                <a:gd name="T19" fmla="*/ 0 h 473"/>
                <a:gd name="T20" fmla="*/ 907 w 907"/>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907" h="473">
                  <a:moveTo>
                    <a:pt x="0" y="397"/>
                  </a:moveTo>
                  <a:lnTo>
                    <a:pt x="0" y="0"/>
                  </a:lnTo>
                  <a:lnTo>
                    <a:pt x="907" y="0"/>
                  </a:lnTo>
                  <a:lnTo>
                    <a:pt x="907" y="397"/>
                  </a:lnTo>
                  <a:cubicBezTo>
                    <a:pt x="765" y="322"/>
                    <a:pt x="595" y="322"/>
                    <a:pt x="453" y="397"/>
                  </a:cubicBezTo>
                  <a:cubicBezTo>
                    <a:pt x="311" y="473"/>
                    <a:pt x="141" y="473"/>
                    <a:pt x="0" y="397"/>
                  </a:cubicBezTo>
                  <a:close/>
                </a:path>
              </a:pathLst>
            </a:custGeom>
            <a:noFill/>
            <a:ln w="19050" cap="rnd">
              <a:solidFill>
                <a:srgbClr val="000000"/>
              </a:solidFill>
              <a:prstDash val="solid"/>
              <a:round/>
            </a:ln>
          </p:spPr>
          <p:txBody>
            <a:bodyPr/>
            <a:lstStyle/>
            <a:p>
              <a:endParaRPr lang="zh-CN" altLang="en-US"/>
            </a:p>
          </p:txBody>
        </p:sp>
        <p:sp>
          <p:nvSpPr>
            <p:cNvPr id="62495" name="Rectangle 89"/>
            <p:cNvSpPr>
              <a:spLocks noChangeArrowheads="1"/>
            </p:cNvSpPr>
            <p:nvPr/>
          </p:nvSpPr>
          <p:spPr bwMode="auto">
            <a:xfrm>
              <a:off x="5111750" y="4868863"/>
              <a:ext cx="936625"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领书单</a:t>
              </a:r>
              <a:endParaRPr lang="zh-CN" altLang="en-US"/>
            </a:p>
          </p:txBody>
        </p:sp>
        <p:sp>
          <p:nvSpPr>
            <p:cNvPr id="62496" name="Freeform 90"/>
            <p:cNvSpPr/>
            <p:nvPr/>
          </p:nvSpPr>
          <p:spPr bwMode="auto">
            <a:xfrm>
              <a:off x="679450" y="4841875"/>
              <a:ext cx="2103438" cy="555625"/>
            </a:xfrm>
            <a:custGeom>
              <a:avLst/>
              <a:gdLst>
                <a:gd name="T0" fmla="*/ 2147483647 w 1166"/>
                <a:gd name="T1" fmla="*/ 2147483647 h 350"/>
                <a:gd name="T2" fmla="*/ 2147483647 w 1166"/>
                <a:gd name="T3" fmla="*/ 2147483647 h 350"/>
                <a:gd name="T4" fmla="*/ 2147483647 w 1166"/>
                <a:gd name="T5" fmla="*/ 0 h 350"/>
                <a:gd name="T6" fmla="*/ 0 w 1166"/>
                <a:gd name="T7" fmla="*/ 0 h 350"/>
                <a:gd name="T8" fmla="*/ 2147483647 w 1166"/>
                <a:gd name="T9" fmla="*/ 2147483647 h 350"/>
                <a:gd name="T10" fmla="*/ 0 60000 65536"/>
                <a:gd name="T11" fmla="*/ 0 60000 65536"/>
                <a:gd name="T12" fmla="*/ 0 60000 65536"/>
                <a:gd name="T13" fmla="*/ 0 60000 65536"/>
                <a:gd name="T14" fmla="*/ 0 60000 65536"/>
                <a:gd name="T15" fmla="*/ 0 w 1166"/>
                <a:gd name="T16" fmla="*/ 0 h 350"/>
                <a:gd name="T17" fmla="*/ 1166 w 1166"/>
                <a:gd name="T18" fmla="*/ 350 h 350"/>
              </a:gdLst>
              <a:ahLst/>
              <a:cxnLst>
                <a:cxn ang="T10">
                  <a:pos x="T0" y="T1"/>
                </a:cxn>
                <a:cxn ang="T11">
                  <a:pos x="T2" y="T3"/>
                </a:cxn>
                <a:cxn ang="T12">
                  <a:pos x="T4" y="T5"/>
                </a:cxn>
                <a:cxn ang="T13">
                  <a:pos x="T6" y="T7"/>
                </a:cxn>
                <a:cxn ang="T14">
                  <a:pos x="T8" y="T9"/>
                </a:cxn>
              </a:cxnLst>
              <a:rect l="T15" t="T16" r="T17" b="T18"/>
              <a:pathLst>
                <a:path w="1166" h="350">
                  <a:moveTo>
                    <a:pt x="292" y="350"/>
                  </a:moveTo>
                  <a:lnTo>
                    <a:pt x="874" y="350"/>
                  </a:lnTo>
                  <a:lnTo>
                    <a:pt x="1166" y="0"/>
                  </a:lnTo>
                  <a:lnTo>
                    <a:pt x="0" y="0"/>
                  </a:lnTo>
                  <a:lnTo>
                    <a:pt x="292" y="350"/>
                  </a:lnTo>
                  <a:close/>
                </a:path>
              </a:pathLst>
            </a:custGeom>
            <a:solidFill>
              <a:srgbClr val="FFFFFF"/>
            </a:solidFill>
            <a:ln w="9525">
              <a:noFill/>
              <a:round/>
            </a:ln>
          </p:spPr>
          <p:txBody>
            <a:bodyPr/>
            <a:lstStyle/>
            <a:p>
              <a:endParaRPr lang="zh-CN" altLang="en-US"/>
            </a:p>
          </p:txBody>
        </p:sp>
        <p:sp>
          <p:nvSpPr>
            <p:cNvPr id="62498" name="Rectangle 92"/>
            <p:cNvSpPr>
              <a:spLocks noChangeArrowheads="1"/>
            </p:cNvSpPr>
            <p:nvPr/>
          </p:nvSpPr>
          <p:spPr bwMode="auto">
            <a:xfrm>
              <a:off x="746125" y="5094288"/>
              <a:ext cx="955675"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收书费</a:t>
              </a:r>
              <a:endParaRPr lang="zh-CN" altLang="en-US"/>
            </a:p>
          </p:txBody>
        </p:sp>
        <p:sp>
          <p:nvSpPr>
            <p:cNvPr id="62499" name="Line 93"/>
            <p:cNvSpPr>
              <a:spLocks noChangeShapeType="1"/>
            </p:cNvSpPr>
            <p:nvPr/>
          </p:nvSpPr>
          <p:spPr bwMode="auto">
            <a:xfrm>
              <a:off x="2006600" y="5138738"/>
              <a:ext cx="839788" cy="1587"/>
            </a:xfrm>
            <a:prstGeom prst="line">
              <a:avLst/>
            </a:prstGeom>
            <a:noFill/>
            <a:ln w="19050" cap="rnd">
              <a:solidFill>
                <a:srgbClr val="000000"/>
              </a:solidFill>
              <a:round/>
              <a:tailEnd type="triangle" w="lg" len="lg"/>
            </a:ln>
          </p:spPr>
          <p:txBody>
            <a:bodyPr/>
            <a:lstStyle/>
            <a:p>
              <a:endParaRPr lang="zh-CN" altLang="en-US"/>
            </a:p>
          </p:txBody>
        </p:sp>
        <p:sp>
          <p:nvSpPr>
            <p:cNvPr id="62502" name="Rectangle 97"/>
            <p:cNvSpPr>
              <a:spLocks noChangeArrowheads="1"/>
            </p:cNvSpPr>
            <p:nvPr/>
          </p:nvSpPr>
          <p:spPr bwMode="auto">
            <a:xfrm>
              <a:off x="7670800" y="4946650"/>
              <a:ext cx="763588"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发书</a:t>
              </a:r>
              <a:endParaRPr lang="zh-CN" altLang="en-US"/>
            </a:p>
          </p:txBody>
        </p:sp>
        <p:sp>
          <p:nvSpPr>
            <p:cNvPr id="62503" name="Line 98"/>
            <p:cNvSpPr>
              <a:spLocks noChangeShapeType="1"/>
            </p:cNvSpPr>
            <p:nvPr/>
          </p:nvSpPr>
          <p:spPr bwMode="auto">
            <a:xfrm>
              <a:off x="6183313" y="5067300"/>
              <a:ext cx="971550" cy="1588"/>
            </a:xfrm>
            <a:prstGeom prst="line">
              <a:avLst/>
            </a:prstGeom>
            <a:noFill/>
            <a:ln w="19050" cap="rnd">
              <a:solidFill>
                <a:srgbClr val="000000"/>
              </a:solidFill>
              <a:round/>
            </a:ln>
          </p:spPr>
          <p:txBody>
            <a:bodyPr/>
            <a:lstStyle/>
            <a:p>
              <a:endParaRPr lang="zh-CN" altLang="en-US"/>
            </a:p>
          </p:txBody>
        </p:sp>
        <p:sp>
          <p:nvSpPr>
            <p:cNvPr id="62504" name="Freeform 99"/>
            <p:cNvSpPr/>
            <p:nvPr/>
          </p:nvSpPr>
          <p:spPr bwMode="auto">
            <a:xfrm>
              <a:off x="7129463" y="4983163"/>
              <a:ext cx="288925" cy="168275"/>
            </a:xfrm>
            <a:custGeom>
              <a:avLst/>
              <a:gdLst>
                <a:gd name="T0" fmla="*/ 0 w 160"/>
                <a:gd name="T1" fmla="*/ 0 h 106"/>
                <a:gd name="T2" fmla="*/ 2147483647 w 160"/>
                <a:gd name="T3" fmla="*/ 2147483647 h 106"/>
                <a:gd name="T4" fmla="*/ 0 w 160"/>
                <a:gd name="T5" fmla="*/ 2147483647 h 106"/>
                <a:gd name="T6" fmla="*/ 0 w 160"/>
                <a:gd name="T7" fmla="*/ 0 h 106"/>
                <a:gd name="T8" fmla="*/ 0 60000 65536"/>
                <a:gd name="T9" fmla="*/ 0 60000 65536"/>
                <a:gd name="T10" fmla="*/ 0 60000 65536"/>
                <a:gd name="T11" fmla="*/ 0 60000 65536"/>
                <a:gd name="T12" fmla="*/ 0 w 160"/>
                <a:gd name="T13" fmla="*/ 0 h 106"/>
                <a:gd name="T14" fmla="*/ 160 w 160"/>
                <a:gd name="T15" fmla="*/ 106 h 106"/>
              </a:gdLst>
              <a:ahLst/>
              <a:cxnLst>
                <a:cxn ang="T8">
                  <a:pos x="T0" y="T1"/>
                </a:cxn>
                <a:cxn ang="T9">
                  <a:pos x="T2" y="T3"/>
                </a:cxn>
                <a:cxn ang="T10">
                  <a:pos x="T4" y="T5"/>
                </a:cxn>
                <a:cxn ang="T11">
                  <a:pos x="T6" y="T7"/>
                </a:cxn>
              </a:cxnLst>
              <a:rect l="T12" t="T13" r="T14" b="T15"/>
              <a:pathLst>
                <a:path w="160" h="106">
                  <a:moveTo>
                    <a:pt x="0" y="0"/>
                  </a:moveTo>
                  <a:lnTo>
                    <a:pt x="160" y="53"/>
                  </a:lnTo>
                  <a:lnTo>
                    <a:pt x="0" y="106"/>
                  </a:lnTo>
                  <a:lnTo>
                    <a:pt x="0" y="0"/>
                  </a:lnTo>
                  <a:close/>
                </a:path>
              </a:pathLst>
            </a:custGeom>
            <a:solidFill>
              <a:srgbClr val="000000"/>
            </a:solidFill>
            <a:ln w="9525">
              <a:noFill/>
              <a:round/>
            </a:ln>
          </p:spPr>
          <p:txBody>
            <a:bodyPr/>
            <a:lstStyle/>
            <a:p>
              <a:endParaRPr lang="zh-CN" altLang="en-US"/>
            </a:p>
          </p:txBody>
        </p:sp>
        <p:sp>
          <p:nvSpPr>
            <p:cNvPr id="62505" name="Rectangle 110"/>
            <p:cNvSpPr>
              <a:spLocks noChangeArrowheads="1"/>
            </p:cNvSpPr>
            <p:nvPr/>
          </p:nvSpPr>
          <p:spPr bwMode="auto">
            <a:xfrm>
              <a:off x="3201988" y="3730625"/>
              <a:ext cx="2105025" cy="555625"/>
            </a:xfrm>
            <a:prstGeom prst="rect">
              <a:avLst/>
            </a:prstGeom>
            <a:solidFill>
              <a:srgbClr val="FFFFFF"/>
            </a:solidFill>
            <a:ln w="9525">
              <a:noFill/>
              <a:miter lim="800000"/>
            </a:ln>
          </p:spPr>
          <p:txBody>
            <a:bodyPr/>
            <a:lstStyle/>
            <a:p>
              <a:endParaRPr lang="zh-CN" altLang="en-US"/>
            </a:p>
          </p:txBody>
        </p:sp>
        <p:sp>
          <p:nvSpPr>
            <p:cNvPr id="62506" name="Rectangle 111"/>
            <p:cNvSpPr>
              <a:spLocks noChangeArrowheads="1"/>
            </p:cNvSpPr>
            <p:nvPr/>
          </p:nvSpPr>
          <p:spPr bwMode="auto">
            <a:xfrm>
              <a:off x="3201988" y="3730625"/>
              <a:ext cx="2105025" cy="555625"/>
            </a:xfrm>
            <a:prstGeom prst="rect">
              <a:avLst/>
            </a:prstGeom>
            <a:noFill/>
            <a:ln w="19050" cap="rnd">
              <a:solidFill>
                <a:srgbClr val="000000"/>
              </a:solidFill>
              <a:round/>
            </a:ln>
          </p:spPr>
          <p:txBody>
            <a:bodyPr/>
            <a:lstStyle/>
            <a:p>
              <a:endParaRPr lang="zh-CN" altLang="en-US"/>
            </a:p>
          </p:txBody>
        </p:sp>
        <p:sp>
          <p:nvSpPr>
            <p:cNvPr id="62507" name="Rectangle 112"/>
            <p:cNvSpPr>
              <a:spLocks noChangeArrowheads="1"/>
            </p:cNvSpPr>
            <p:nvPr/>
          </p:nvSpPr>
          <p:spPr bwMode="auto">
            <a:xfrm>
              <a:off x="3267075" y="3881438"/>
              <a:ext cx="2238375"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教材库存处理软件</a:t>
              </a:r>
              <a:endParaRPr lang="zh-CN" altLang="en-US"/>
            </a:p>
          </p:txBody>
        </p:sp>
        <p:sp>
          <p:nvSpPr>
            <p:cNvPr id="62508" name="Rectangle 117"/>
            <p:cNvSpPr>
              <a:spLocks noChangeArrowheads="1"/>
            </p:cNvSpPr>
            <p:nvPr/>
          </p:nvSpPr>
          <p:spPr bwMode="auto">
            <a:xfrm>
              <a:off x="679450" y="2619375"/>
              <a:ext cx="2103438" cy="555625"/>
            </a:xfrm>
            <a:prstGeom prst="rect">
              <a:avLst/>
            </a:prstGeom>
            <a:solidFill>
              <a:srgbClr val="FFFFFF"/>
            </a:solidFill>
            <a:ln w="9525">
              <a:noFill/>
              <a:miter lim="800000"/>
            </a:ln>
          </p:spPr>
          <p:txBody>
            <a:bodyPr/>
            <a:lstStyle/>
            <a:p>
              <a:endParaRPr lang="zh-CN" altLang="en-US"/>
            </a:p>
          </p:txBody>
        </p:sp>
        <p:sp>
          <p:nvSpPr>
            <p:cNvPr id="62509" name="Rectangle 118"/>
            <p:cNvSpPr>
              <a:spLocks noChangeArrowheads="1"/>
            </p:cNvSpPr>
            <p:nvPr/>
          </p:nvSpPr>
          <p:spPr bwMode="auto">
            <a:xfrm>
              <a:off x="679450" y="2619375"/>
              <a:ext cx="2103438" cy="555625"/>
            </a:xfrm>
            <a:prstGeom prst="rect">
              <a:avLst/>
            </a:prstGeom>
            <a:noFill/>
            <a:ln w="19050" cap="rnd">
              <a:solidFill>
                <a:srgbClr val="000000"/>
              </a:solidFill>
              <a:round/>
            </a:ln>
          </p:spPr>
          <p:txBody>
            <a:bodyPr/>
            <a:lstStyle/>
            <a:p>
              <a:endParaRPr lang="zh-CN" altLang="en-US"/>
            </a:p>
          </p:txBody>
        </p:sp>
        <p:sp>
          <p:nvSpPr>
            <p:cNvPr id="62510" name="Rectangle 119"/>
            <p:cNvSpPr>
              <a:spLocks noChangeArrowheads="1"/>
            </p:cNvSpPr>
            <p:nvPr/>
          </p:nvSpPr>
          <p:spPr bwMode="auto">
            <a:xfrm>
              <a:off x="830263" y="2763838"/>
              <a:ext cx="1531937" cy="304800"/>
            </a:xfrm>
            <a:prstGeom prst="rect">
              <a:avLst/>
            </a:prstGeom>
            <a:noFill/>
            <a:ln w="9525">
              <a:noFill/>
              <a:miter lim="800000"/>
            </a:ln>
          </p:spPr>
          <p:txBody>
            <a:bodyPr wrap="none" lIns="0" tIns="0" rIns="0" bIns="0">
              <a:spAutoFit/>
            </a:bodyPr>
            <a:lstStyle/>
            <a:p>
              <a:r>
                <a:rPr lang="zh-CN" altLang="en-US" sz="2000" b="1">
                  <a:solidFill>
                    <a:srgbClr val="000000"/>
                  </a:solidFill>
                  <a:latin typeface="宋体" panose="02010600030101010101" pitchFamily="2" charset="-122"/>
                </a:rPr>
                <a:t>生成购书证明</a:t>
              </a:r>
              <a:endParaRPr lang="zh-CN" altLang="en-US"/>
            </a:p>
          </p:txBody>
        </p:sp>
        <p:sp>
          <p:nvSpPr>
            <p:cNvPr id="62511" name="Line 120"/>
            <p:cNvSpPr>
              <a:spLocks noChangeShapeType="1"/>
            </p:cNvSpPr>
            <p:nvPr/>
          </p:nvSpPr>
          <p:spPr bwMode="auto">
            <a:xfrm>
              <a:off x="1730375" y="3175000"/>
              <a:ext cx="3175" cy="322263"/>
            </a:xfrm>
            <a:prstGeom prst="line">
              <a:avLst/>
            </a:prstGeom>
            <a:noFill/>
            <a:ln w="19050" cap="rnd">
              <a:solidFill>
                <a:srgbClr val="000000"/>
              </a:solidFill>
              <a:round/>
            </a:ln>
          </p:spPr>
          <p:txBody>
            <a:bodyPr/>
            <a:lstStyle/>
            <a:p>
              <a:endParaRPr lang="zh-CN" altLang="en-US"/>
            </a:p>
          </p:txBody>
        </p:sp>
        <p:sp>
          <p:nvSpPr>
            <p:cNvPr id="62512" name="Freeform 121"/>
            <p:cNvSpPr/>
            <p:nvPr/>
          </p:nvSpPr>
          <p:spPr bwMode="auto">
            <a:xfrm>
              <a:off x="1635125" y="3476625"/>
              <a:ext cx="192088" cy="254000"/>
            </a:xfrm>
            <a:custGeom>
              <a:avLst/>
              <a:gdLst>
                <a:gd name="T0" fmla="*/ 2147483647 w 106"/>
                <a:gd name="T1" fmla="*/ 0 h 160"/>
                <a:gd name="T2" fmla="*/ 2147483647 w 106"/>
                <a:gd name="T3" fmla="*/ 2147483647 h 160"/>
                <a:gd name="T4" fmla="*/ 0 w 106"/>
                <a:gd name="T5" fmla="*/ 0 h 160"/>
                <a:gd name="T6" fmla="*/ 2147483647 w 106"/>
                <a:gd name="T7" fmla="*/ 0 h 160"/>
                <a:gd name="T8" fmla="*/ 0 60000 65536"/>
                <a:gd name="T9" fmla="*/ 0 60000 65536"/>
                <a:gd name="T10" fmla="*/ 0 60000 65536"/>
                <a:gd name="T11" fmla="*/ 0 60000 65536"/>
                <a:gd name="T12" fmla="*/ 0 w 106"/>
                <a:gd name="T13" fmla="*/ 0 h 160"/>
                <a:gd name="T14" fmla="*/ 106 w 106"/>
                <a:gd name="T15" fmla="*/ 160 h 160"/>
              </a:gdLst>
              <a:ahLst/>
              <a:cxnLst>
                <a:cxn ang="T8">
                  <a:pos x="T0" y="T1"/>
                </a:cxn>
                <a:cxn ang="T9">
                  <a:pos x="T2" y="T3"/>
                </a:cxn>
                <a:cxn ang="T10">
                  <a:pos x="T4" y="T5"/>
                </a:cxn>
                <a:cxn ang="T11">
                  <a:pos x="T6" y="T7"/>
                </a:cxn>
              </a:cxnLst>
              <a:rect l="T12" t="T13" r="T14" b="T15"/>
              <a:pathLst>
                <a:path w="106" h="160">
                  <a:moveTo>
                    <a:pt x="106" y="0"/>
                  </a:moveTo>
                  <a:lnTo>
                    <a:pt x="53" y="160"/>
                  </a:lnTo>
                  <a:lnTo>
                    <a:pt x="0" y="0"/>
                  </a:lnTo>
                  <a:lnTo>
                    <a:pt x="106" y="0"/>
                  </a:lnTo>
                  <a:close/>
                </a:path>
              </a:pathLst>
            </a:custGeom>
            <a:solidFill>
              <a:srgbClr val="000000"/>
            </a:solidFill>
            <a:ln w="9525">
              <a:noFill/>
              <a:round/>
            </a:ln>
          </p:spPr>
          <p:txBody>
            <a:bodyPr/>
            <a:lstStyle/>
            <a:p>
              <a:endParaRPr lang="zh-CN" altLang="en-US"/>
            </a:p>
          </p:txBody>
        </p:sp>
        <p:sp>
          <p:nvSpPr>
            <p:cNvPr id="62513" name="Rectangle 122"/>
            <p:cNvSpPr>
              <a:spLocks noChangeArrowheads="1"/>
            </p:cNvSpPr>
            <p:nvPr/>
          </p:nvSpPr>
          <p:spPr bwMode="auto">
            <a:xfrm>
              <a:off x="5726113" y="2619375"/>
              <a:ext cx="1892300" cy="555625"/>
            </a:xfrm>
            <a:prstGeom prst="rect">
              <a:avLst/>
            </a:prstGeom>
            <a:solidFill>
              <a:srgbClr val="FFFFFF"/>
            </a:solidFill>
            <a:ln w="9525">
              <a:noFill/>
              <a:miter lim="800000"/>
            </a:ln>
          </p:spPr>
          <p:txBody>
            <a:bodyPr/>
            <a:lstStyle/>
            <a:p>
              <a:endParaRPr lang="zh-CN" altLang="en-US"/>
            </a:p>
          </p:txBody>
        </p:sp>
        <p:sp>
          <p:nvSpPr>
            <p:cNvPr id="62514" name="Rectangle 123"/>
            <p:cNvSpPr>
              <a:spLocks noChangeArrowheads="1"/>
            </p:cNvSpPr>
            <p:nvPr/>
          </p:nvSpPr>
          <p:spPr bwMode="auto">
            <a:xfrm>
              <a:off x="5562600" y="2349500"/>
              <a:ext cx="2744788" cy="539750"/>
            </a:xfrm>
            <a:prstGeom prst="rect">
              <a:avLst/>
            </a:prstGeom>
            <a:noFill/>
            <a:ln w="19050" cap="rnd">
              <a:solidFill>
                <a:srgbClr val="000000"/>
              </a:solidFill>
              <a:round/>
            </a:ln>
          </p:spPr>
          <p:txBody>
            <a:bodyPr/>
            <a:lstStyle/>
            <a:p>
              <a:r>
                <a:rPr lang="zh-CN" altLang="en-US" sz="2400" b="1"/>
                <a:t>采购报告生成程序</a:t>
              </a:r>
              <a:endParaRPr lang="zh-CN" altLang="en-US" sz="2400" b="1"/>
            </a:p>
          </p:txBody>
        </p:sp>
        <p:sp>
          <p:nvSpPr>
            <p:cNvPr id="62515" name="Line 127"/>
            <p:cNvSpPr>
              <a:spLocks noChangeShapeType="1"/>
            </p:cNvSpPr>
            <p:nvPr/>
          </p:nvSpPr>
          <p:spPr bwMode="auto">
            <a:xfrm>
              <a:off x="4302125" y="3159125"/>
              <a:ext cx="0" cy="584200"/>
            </a:xfrm>
            <a:prstGeom prst="line">
              <a:avLst/>
            </a:prstGeom>
            <a:noFill/>
            <a:ln w="9525">
              <a:solidFill>
                <a:schemeClr val="tx1"/>
              </a:solidFill>
              <a:round/>
              <a:headEnd type="triangle" w="lg" len="lg"/>
              <a:tailEnd type="triangle" w="lg" len="lg"/>
            </a:ln>
          </p:spPr>
          <p:txBody>
            <a:bodyPr/>
            <a:lstStyle/>
            <a:p>
              <a:endParaRPr lang="zh-CN" altLang="en-US"/>
            </a:p>
          </p:txBody>
        </p:sp>
        <p:sp>
          <p:nvSpPr>
            <p:cNvPr id="62516" name="Line 128"/>
            <p:cNvSpPr>
              <a:spLocks noChangeShapeType="1"/>
            </p:cNvSpPr>
            <p:nvPr/>
          </p:nvSpPr>
          <p:spPr bwMode="auto">
            <a:xfrm flipV="1">
              <a:off x="4976813" y="1584325"/>
              <a:ext cx="855662" cy="2114550"/>
            </a:xfrm>
            <a:prstGeom prst="line">
              <a:avLst/>
            </a:prstGeom>
            <a:noFill/>
            <a:ln w="9525">
              <a:solidFill>
                <a:schemeClr val="tx1"/>
              </a:solidFill>
              <a:round/>
              <a:tailEnd type="triangle" w="lg" len="lg"/>
            </a:ln>
          </p:spPr>
          <p:txBody>
            <a:bodyPr/>
            <a:lstStyle/>
            <a:p>
              <a:endParaRPr lang="zh-CN" altLang="en-US"/>
            </a:p>
          </p:txBody>
        </p:sp>
        <p:sp>
          <p:nvSpPr>
            <p:cNvPr id="62517" name="AutoShape 129"/>
            <p:cNvSpPr>
              <a:spLocks noChangeArrowheads="1"/>
            </p:cNvSpPr>
            <p:nvPr/>
          </p:nvSpPr>
          <p:spPr bwMode="auto">
            <a:xfrm>
              <a:off x="5741988" y="954088"/>
              <a:ext cx="1935162" cy="854075"/>
            </a:xfrm>
            <a:prstGeom prst="flowChartMagneticTape">
              <a:avLst/>
            </a:prstGeom>
            <a:noFill/>
            <a:ln w="9525">
              <a:solidFill>
                <a:schemeClr val="tx1"/>
              </a:solidFill>
              <a:miter lim="800000"/>
            </a:ln>
          </p:spPr>
          <p:txBody>
            <a:bodyPr wrap="none" anchor="ctr"/>
            <a:lstStyle/>
            <a:p>
              <a:pPr algn="ctr"/>
              <a:r>
                <a:rPr lang="zh-CN" altLang="en-US" sz="2400" b="1">
                  <a:solidFill>
                    <a:srgbClr val="000000"/>
                  </a:solidFill>
                </a:rPr>
                <a:t>缺书信息</a:t>
              </a:r>
              <a:endParaRPr lang="zh-CN" altLang="en-US" sz="2400" b="1">
                <a:solidFill>
                  <a:srgbClr val="000000"/>
                </a:solidFill>
              </a:endParaRPr>
            </a:p>
          </p:txBody>
        </p:sp>
        <p:sp>
          <p:nvSpPr>
            <p:cNvPr id="62518" name="Line 130"/>
            <p:cNvSpPr>
              <a:spLocks noChangeShapeType="1"/>
            </p:cNvSpPr>
            <p:nvPr/>
          </p:nvSpPr>
          <p:spPr bwMode="auto">
            <a:xfrm>
              <a:off x="6732588" y="1763713"/>
              <a:ext cx="0" cy="585787"/>
            </a:xfrm>
            <a:prstGeom prst="line">
              <a:avLst/>
            </a:prstGeom>
            <a:noFill/>
            <a:ln w="9525">
              <a:solidFill>
                <a:schemeClr val="tx1"/>
              </a:solidFill>
              <a:round/>
              <a:tailEnd type="triangle" w="lg" len="lg"/>
            </a:ln>
          </p:spPr>
          <p:txBody>
            <a:bodyPr/>
            <a:lstStyle/>
            <a:p>
              <a:endParaRPr lang="zh-CN" altLang="en-US"/>
            </a:p>
          </p:txBody>
        </p:sp>
        <p:sp>
          <p:nvSpPr>
            <p:cNvPr id="62519" name="Line 131"/>
            <p:cNvSpPr>
              <a:spLocks noChangeShapeType="1"/>
            </p:cNvSpPr>
            <p:nvPr/>
          </p:nvSpPr>
          <p:spPr bwMode="auto">
            <a:xfrm>
              <a:off x="6821488" y="2889250"/>
              <a:ext cx="0" cy="765175"/>
            </a:xfrm>
            <a:prstGeom prst="line">
              <a:avLst/>
            </a:prstGeom>
            <a:noFill/>
            <a:ln w="9525">
              <a:solidFill>
                <a:schemeClr val="tx1"/>
              </a:solidFill>
              <a:round/>
              <a:tailEnd type="triangle" w="lg" len="lg"/>
            </a:ln>
          </p:spPr>
          <p:txBody>
            <a:bodyPr/>
            <a:lstStyle/>
            <a:p>
              <a:endParaRPr lang="zh-CN" altLang="en-US"/>
            </a:p>
          </p:txBody>
        </p:sp>
        <p:sp>
          <p:nvSpPr>
            <p:cNvPr id="62520" name="AutoShape 132"/>
            <p:cNvSpPr>
              <a:spLocks noChangeArrowheads="1"/>
            </p:cNvSpPr>
            <p:nvPr/>
          </p:nvSpPr>
          <p:spPr bwMode="auto">
            <a:xfrm>
              <a:off x="6102350" y="3608388"/>
              <a:ext cx="1890713" cy="630237"/>
            </a:xfrm>
            <a:prstGeom prst="flowChartDocument">
              <a:avLst/>
            </a:prstGeom>
            <a:noFill/>
            <a:ln w="9525">
              <a:solidFill>
                <a:schemeClr val="tx1"/>
              </a:solidFill>
              <a:miter lim="800000"/>
            </a:ln>
          </p:spPr>
          <p:txBody>
            <a:bodyPr wrap="none" anchor="ctr"/>
            <a:lstStyle/>
            <a:p>
              <a:pPr algn="ctr"/>
              <a:r>
                <a:rPr lang="zh-CN" altLang="en-US" sz="2400" b="1"/>
                <a:t>采购报告</a:t>
              </a:r>
              <a:endParaRPr lang="zh-CN" altLang="en-US" sz="2400" b="1"/>
            </a:p>
          </p:txBody>
        </p:sp>
        <p:sp>
          <p:nvSpPr>
            <p:cNvPr id="62522" name="Freeform 135"/>
            <p:cNvSpPr/>
            <p:nvPr/>
          </p:nvSpPr>
          <p:spPr bwMode="auto">
            <a:xfrm>
              <a:off x="2681288" y="4824413"/>
              <a:ext cx="1574800" cy="584200"/>
            </a:xfrm>
            <a:custGeom>
              <a:avLst/>
              <a:gdLst>
                <a:gd name="T0" fmla="*/ 2147483647 w 1166"/>
                <a:gd name="T1" fmla="*/ 2147483647 h 350"/>
                <a:gd name="T2" fmla="*/ 2147483647 w 1166"/>
                <a:gd name="T3" fmla="*/ 2147483647 h 350"/>
                <a:gd name="T4" fmla="*/ 2147483647 w 1166"/>
                <a:gd name="T5" fmla="*/ 0 h 350"/>
                <a:gd name="T6" fmla="*/ 0 w 1166"/>
                <a:gd name="T7" fmla="*/ 0 h 350"/>
                <a:gd name="T8" fmla="*/ 2147483647 w 1166"/>
                <a:gd name="T9" fmla="*/ 2147483647 h 350"/>
                <a:gd name="T10" fmla="*/ 0 60000 65536"/>
                <a:gd name="T11" fmla="*/ 0 60000 65536"/>
                <a:gd name="T12" fmla="*/ 0 60000 65536"/>
                <a:gd name="T13" fmla="*/ 0 60000 65536"/>
                <a:gd name="T14" fmla="*/ 0 60000 65536"/>
                <a:gd name="T15" fmla="*/ 0 w 1166"/>
                <a:gd name="T16" fmla="*/ 0 h 350"/>
                <a:gd name="T17" fmla="*/ 1166 w 1166"/>
                <a:gd name="T18" fmla="*/ 350 h 350"/>
              </a:gdLst>
              <a:ahLst/>
              <a:cxnLst>
                <a:cxn ang="T10">
                  <a:pos x="T0" y="T1"/>
                </a:cxn>
                <a:cxn ang="T11">
                  <a:pos x="T2" y="T3"/>
                </a:cxn>
                <a:cxn ang="T12">
                  <a:pos x="T4" y="T5"/>
                </a:cxn>
                <a:cxn ang="T13">
                  <a:pos x="T6" y="T7"/>
                </a:cxn>
                <a:cxn ang="T14">
                  <a:pos x="T8" y="T9"/>
                </a:cxn>
              </a:cxnLst>
              <a:rect l="T15" t="T16" r="T17" b="T18"/>
              <a:pathLst>
                <a:path w="1166" h="350">
                  <a:moveTo>
                    <a:pt x="292" y="350"/>
                  </a:moveTo>
                  <a:lnTo>
                    <a:pt x="874" y="350"/>
                  </a:lnTo>
                  <a:lnTo>
                    <a:pt x="1166" y="0"/>
                  </a:lnTo>
                  <a:lnTo>
                    <a:pt x="0" y="0"/>
                  </a:lnTo>
                  <a:lnTo>
                    <a:pt x="292" y="350"/>
                  </a:lnTo>
                  <a:close/>
                </a:path>
              </a:pathLst>
            </a:custGeom>
            <a:noFill/>
            <a:ln w="19050" cap="rnd">
              <a:solidFill>
                <a:srgbClr val="000000"/>
              </a:solidFill>
              <a:prstDash val="solid"/>
              <a:round/>
            </a:ln>
          </p:spPr>
          <p:txBody>
            <a:bodyPr/>
            <a:lstStyle/>
            <a:p>
              <a:endParaRPr lang="zh-CN" altLang="en-US"/>
            </a:p>
          </p:txBody>
        </p:sp>
        <p:sp>
          <p:nvSpPr>
            <p:cNvPr id="62523" name="Rectangle 136"/>
            <p:cNvSpPr>
              <a:spLocks noChangeArrowheads="1"/>
            </p:cNvSpPr>
            <p:nvPr/>
          </p:nvSpPr>
          <p:spPr bwMode="auto">
            <a:xfrm>
              <a:off x="2951163" y="4868863"/>
              <a:ext cx="1574800" cy="304800"/>
            </a:xfrm>
            <a:prstGeom prst="rect">
              <a:avLst/>
            </a:prstGeom>
            <a:noFill/>
            <a:ln w="9525">
              <a:noFill/>
              <a:miter lim="800000"/>
            </a:ln>
          </p:spPr>
          <p:txBody>
            <a:bodyPr lIns="0" tIns="0" rIns="0" bIns="0">
              <a:spAutoFit/>
            </a:bodyPr>
            <a:lstStyle/>
            <a:p>
              <a:r>
                <a:rPr lang="zh-CN" altLang="en-US" sz="2000" b="1">
                  <a:solidFill>
                    <a:srgbClr val="000000"/>
                  </a:solidFill>
                  <a:latin typeface="宋体" panose="02010600030101010101" pitchFamily="2" charset="-122"/>
                </a:rPr>
                <a:t>开领书单</a:t>
              </a:r>
              <a:endParaRPr lang="zh-CN" altLang="en-US"/>
            </a:p>
          </p:txBody>
        </p:sp>
        <p:sp>
          <p:nvSpPr>
            <p:cNvPr id="62524" name="Line 137"/>
            <p:cNvSpPr>
              <a:spLocks noChangeShapeType="1"/>
            </p:cNvSpPr>
            <p:nvPr/>
          </p:nvSpPr>
          <p:spPr bwMode="auto">
            <a:xfrm>
              <a:off x="4076700" y="5184775"/>
              <a:ext cx="855663" cy="0"/>
            </a:xfrm>
            <a:prstGeom prst="line">
              <a:avLst/>
            </a:prstGeom>
            <a:noFill/>
            <a:ln w="9525">
              <a:solidFill>
                <a:schemeClr val="tx1"/>
              </a:solidFill>
              <a:round/>
              <a:tailEnd type="triangle" w="lg" len="lg"/>
            </a:ln>
          </p:spPr>
          <p:txBody>
            <a:bodyPr/>
            <a:lstStyle/>
            <a:p>
              <a:endParaRPr lang="zh-CN" altLang="en-US"/>
            </a:p>
          </p:txBody>
        </p:sp>
        <p:sp>
          <p:nvSpPr>
            <p:cNvPr id="62525" name="Line 138"/>
            <p:cNvSpPr>
              <a:spLocks noChangeShapeType="1"/>
            </p:cNvSpPr>
            <p:nvPr/>
          </p:nvSpPr>
          <p:spPr bwMode="auto">
            <a:xfrm flipH="1" flipV="1">
              <a:off x="4437063" y="4329113"/>
              <a:ext cx="990600" cy="449262"/>
            </a:xfrm>
            <a:prstGeom prst="line">
              <a:avLst/>
            </a:prstGeom>
            <a:noFill/>
            <a:ln w="9525">
              <a:solidFill>
                <a:schemeClr val="tx1"/>
              </a:solidFill>
              <a:round/>
              <a:tailEnd type="triangle" w="lg" len="lg"/>
            </a:ln>
          </p:spPr>
          <p:txBody>
            <a:bodyPr/>
            <a:lstStyle/>
            <a:p>
              <a:endParaRPr lang="zh-CN" alt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补充作业：绘制数据流图</a:t>
            </a:r>
            <a:endParaRPr lang="zh-CN" altLang="en-US" sz="3600" b="1"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pic>
        <p:nvPicPr>
          <p:cNvPr id="62" name="Picture 2"/>
          <p:cNvPicPr>
            <a:picLocks noChangeAspect="1" noChangeArrowheads="1"/>
          </p:cNvPicPr>
          <p:nvPr/>
        </p:nvPicPr>
        <p:blipFill>
          <a:blip r:embed="rId1" cstate="print"/>
          <a:srcRect l="23534" t="40465" r="38117" b="45801"/>
          <a:stretch>
            <a:fillRect/>
          </a:stretch>
        </p:blipFill>
        <p:spPr bwMode="auto">
          <a:xfrm>
            <a:off x="107504" y="1700808"/>
            <a:ext cx="8890000" cy="318437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84976" cy="990600"/>
          </a:xfrm>
        </p:spPr>
        <p:txBody>
          <a:bodyPr/>
          <a:lstStyle/>
          <a:p>
            <a:r>
              <a:rPr lang="en-US" altLang="zh-CN" sz="4000" b="1" dirty="0" smtClean="0">
                <a:latin typeface="黑体" panose="02010609060101010101" pitchFamily="49" charset="-122"/>
                <a:ea typeface="黑体" panose="02010609060101010101" pitchFamily="49" charset="-122"/>
              </a:rPr>
              <a:t>2.1.2 </a:t>
            </a:r>
            <a:r>
              <a:rPr lang="zh-CN" altLang="en-US" sz="4000" b="1" dirty="0" smtClean="0">
                <a:latin typeface="黑体" panose="02010609060101010101" pitchFamily="49" charset="-122"/>
                <a:ea typeface="黑体" panose="02010609060101010101" pitchFamily="49" charset="-122"/>
                <a:sym typeface="+mn-ea"/>
              </a:rPr>
              <a:t>需求类型</a:t>
            </a:r>
            <a:r>
              <a:rPr lang="zh-CN" altLang="en-US" sz="3200" b="1" dirty="0">
                <a:latin typeface="黑体" panose="02010609060101010101" pitchFamily="49" charset="-122"/>
                <a:ea typeface="黑体" panose="02010609060101010101" pitchFamily="49" charset="-122"/>
              </a:rPr>
              <a:t>（</a:t>
            </a:r>
            <a:r>
              <a:rPr lang="zh-CN" altLang="en-US" sz="3200" b="1" dirty="0" smtClean="0">
                <a:latin typeface="黑体" panose="02010609060101010101" pitchFamily="49" charset="-122"/>
                <a:ea typeface="黑体" panose="02010609060101010101" pitchFamily="49" charset="-122"/>
              </a:rPr>
              <a:t>了解）</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a:lnSpc>
                <a:spcPct val="90000"/>
              </a:lnSpc>
            </a:pPr>
            <a:r>
              <a:rPr lang="zh-CN" altLang="en-US" sz="2800" dirty="0"/>
              <a:t>约束</a:t>
            </a:r>
            <a:endParaRPr lang="zh-CN" altLang="en-US" sz="2800" dirty="0"/>
          </a:p>
          <a:p>
            <a:pPr marL="0" indent="0">
              <a:lnSpc>
                <a:spcPct val="90000"/>
              </a:lnSpc>
              <a:buNone/>
            </a:pPr>
            <a:r>
              <a:rPr lang="zh-CN" altLang="en-US" sz="2800" dirty="0"/>
              <a:t>  </a:t>
            </a:r>
            <a:r>
              <a:rPr lang="zh-CN" altLang="en-US" sz="2400" dirty="0"/>
              <a:t>设计约束或实现约束描述在设计或实现应用系统时应遵守的限制条件。常见的约束有：精度；工具和语言约束；设计约束；应该使用的标准；应该使用的硬件平台。</a:t>
            </a:r>
            <a:endParaRPr lang="zh-CN" altLang="en-US" sz="2400" dirty="0"/>
          </a:p>
          <a:p>
            <a:pPr>
              <a:lnSpc>
                <a:spcPct val="90000"/>
              </a:lnSpc>
            </a:pPr>
            <a:r>
              <a:rPr lang="zh-CN" altLang="en-US" sz="2800" dirty="0"/>
              <a:t>逆向需求</a:t>
            </a:r>
            <a:endParaRPr lang="zh-CN" altLang="en-US" sz="2800" dirty="0"/>
          </a:p>
          <a:p>
            <a:pPr marL="0" indent="0">
              <a:lnSpc>
                <a:spcPct val="90000"/>
              </a:lnSpc>
              <a:buNone/>
            </a:pPr>
            <a:r>
              <a:rPr lang="zh-CN" altLang="en-US" sz="2800" dirty="0"/>
              <a:t>   </a:t>
            </a:r>
            <a:r>
              <a:rPr lang="zh-CN" altLang="en-US" sz="2400" dirty="0"/>
              <a:t>逆向需求说明软件系统不应该做什么。</a:t>
            </a:r>
            <a:endParaRPr lang="zh-CN" altLang="en-US" sz="2800" dirty="0"/>
          </a:p>
          <a:p>
            <a:pPr>
              <a:lnSpc>
                <a:spcPct val="90000"/>
              </a:lnSpc>
            </a:pPr>
            <a:r>
              <a:rPr lang="zh-CN" altLang="en-US" sz="2800" dirty="0"/>
              <a:t>将来可能提出的要求</a:t>
            </a:r>
            <a:endParaRPr lang="zh-CN" altLang="en-US" sz="2800" dirty="0"/>
          </a:p>
          <a:p>
            <a:pPr marL="0" indent="0">
              <a:lnSpc>
                <a:spcPct val="90000"/>
              </a:lnSpc>
              <a:buNone/>
            </a:pPr>
            <a:r>
              <a:rPr lang="zh-CN" altLang="en-US" sz="2800" dirty="0" smtClean="0"/>
              <a:t>  </a:t>
            </a:r>
            <a:r>
              <a:rPr lang="zh-CN" altLang="en-US" sz="2400" dirty="0" smtClean="0"/>
              <a:t> 应该</a:t>
            </a:r>
            <a:r>
              <a:rPr lang="zh-CN" altLang="en-US" sz="2400" dirty="0"/>
              <a:t>明确地列出那些虽然不属于当前系统开发范畴，但是据分析将来很可能会提出来的要求。目的是，在设计过程中对系统将来可能的扩充和修改预做准备</a:t>
            </a:r>
            <a:r>
              <a:rPr lang="zh-CN" altLang="en-US" sz="2400" dirty="0" smtClean="0"/>
              <a:t>。</a:t>
            </a:r>
            <a:endParaRPr lang="zh-CN" altLang="en-US" sz="2400"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
        <p:nvSpPr>
          <p:cNvPr id="6" name="文本框 5"/>
          <p:cNvSpPr txBox="1"/>
          <p:nvPr/>
        </p:nvSpPr>
        <p:spPr>
          <a:xfrm>
            <a:off x="2710815" y="5899785"/>
            <a:ext cx="3721735" cy="368300"/>
          </a:xfrm>
          <a:prstGeom prst="rect">
            <a:avLst/>
          </a:prstGeom>
          <a:noFill/>
        </p:spPr>
        <p:txBody>
          <a:bodyPr wrap="none" rtlCol="0" anchor="t">
            <a:spAutoFit/>
          </a:bodyPr>
          <a:p>
            <a:r>
              <a:rPr lang="zh-CN" altLang="en-US" b="1" dirty="0" smtClean="0">
                <a:sym typeface="+mn-ea"/>
                <a:hlinkClick r:id="rId1" action="ppaction://hlinkfile"/>
              </a:rPr>
              <a:t>需求分析文档</a:t>
            </a:r>
            <a:r>
              <a:rPr lang="en-US" altLang="zh-CN" b="1" dirty="0" smtClean="0">
                <a:sym typeface="+mn-ea"/>
              </a:rPr>
              <a:t>.</a:t>
            </a:r>
            <a:r>
              <a:rPr lang="en-US" altLang="zh-CN" b="1" dirty="0" err="1" smtClean="0">
                <a:sym typeface="+mn-ea"/>
              </a:rPr>
              <a:t>pdf</a:t>
            </a:r>
            <a:r>
              <a:rPr lang="en-US" altLang="zh-CN" b="1" dirty="0" smtClean="0">
                <a:sym typeface="+mn-ea"/>
              </a:rPr>
              <a:t>----p23 4.5</a:t>
            </a:r>
            <a:r>
              <a:rPr lang="zh-CN" altLang="en-US" b="1" dirty="0" smtClean="0">
                <a:sym typeface="+mn-ea"/>
              </a:rPr>
              <a:t>、</a:t>
            </a:r>
            <a:r>
              <a:rPr lang="en-US" altLang="zh-CN" b="1" dirty="0" smtClean="0">
                <a:sym typeface="+mn-ea"/>
              </a:rPr>
              <a:t>p27 7</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5122"/>
          <p:cNvSpPr>
            <a:spLocks noGrp="1"/>
          </p:cNvSpPr>
          <p:nvPr>
            <p:ph type="title"/>
          </p:nvPr>
        </p:nvSpPr>
        <p:spPr>
          <a:xfrm>
            <a:off x="182563" y="188913"/>
            <a:ext cx="7772400" cy="1143000"/>
          </a:xfrm>
        </p:spPr>
        <p:txBody>
          <a:bodyPr vert="horz" wrap="square" lIns="91440" tIns="45720" rIns="91440" bIns="45720" anchor="t"/>
          <a:p>
            <a:pPr algn="l">
              <a:buClrTx/>
              <a:buSzTx/>
              <a:buFontTx/>
            </a:pPr>
            <a:r>
              <a:rPr lang="zh-CN" altLang="en-US" b="1" dirty="0">
                <a:latin typeface="黑体" panose="02010609060101010101" pitchFamily="49" charset="-122"/>
                <a:ea typeface="黑体" panose="02010609060101010101" pitchFamily="49" charset="-122"/>
                <a:sym typeface="+mn-ea"/>
              </a:rPr>
              <a:t>2.2  </a:t>
            </a:r>
            <a:r>
              <a:rPr lang="zh-CN" altLang="en-US" b="1" dirty="0">
                <a:latin typeface="黑体" panose="02010609060101010101" pitchFamily="49" charset="-122"/>
                <a:ea typeface="黑体" panose="02010609060101010101" pitchFamily="49" charset="-122"/>
                <a:sym typeface="+mn-ea"/>
              </a:rPr>
              <a:t>需求获取</a:t>
            </a:r>
            <a:endParaRPr lang="zh-CN" altLang="en-US" b="1" dirty="0">
              <a:latin typeface="黑体" panose="02010609060101010101" pitchFamily="49" charset="-122"/>
              <a:ea typeface="黑体" panose="02010609060101010101" pitchFamily="49" charset="-122"/>
            </a:endParaRPr>
          </a:p>
        </p:txBody>
      </p:sp>
      <p:sp>
        <p:nvSpPr>
          <p:cNvPr id="21507" name="页脚占位符 3"/>
          <p:cNvSpPr txBox="1">
            <a:spLocks noGrp="1"/>
          </p:cNvSpPr>
          <p:nvPr>
            <p:ph type="ftr" sz="quarter" idx="11"/>
          </p:nvPr>
        </p:nvSpPr>
        <p:spPr>
          <a:xfrm>
            <a:off x="2411413" y="6305550"/>
            <a:ext cx="5421312" cy="365125"/>
          </a:xfrm>
          <a:noFill/>
          <a:ln>
            <a:noFill/>
          </a:ln>
        </p:spPr>
        <p:txBody>
          <a:bodyPr anchor="ctr"/>
          <a:p>
            <a:pPr marL="0" indent="0" algn="r" eaLnBrk="1" hangingPunct="1">
              <a:spcBef>
                <a:spcPct val="0"/>
              </a:spcBef>
              <a:buClrTx/>
              <a:buSzTx/>
              <a:buFontTx/>
              <a:buNone/>
            </a:pPr>
            <a:r>
              <a:rPr lang="en-US" altLang="zh-CN" sz="1400" dirty="0">
                <a:latin typeface="Arial Narrow" panose="020B0606020202030204" pitchFamily="34" charset="0"/>
                <a:ea typeface="宋体" panose="02010600030101010101" pitchFamily="2" charset="-122"/>
              </a:rPr>
              <a:t> chapter__4</a:t>
            </a:r>
            <a:endParaRPr lang="en-US" altLang="zh-CN" sz="1400" dirty="0">
              <a:latin typeface="Arial Narrow" panose="020B0606020202030204" pitchFamily="34" charset="0"/>
              <a:ea typeface="宋体" panose="02010600030101010101" pitchFamily="2" charset="-122"/>
            </a:endParaRPr>
          </a:p>
        </p:txBody>
      </p:sp>
      <p:sp>
        <p:nvSpPr>
          <p:cNvPr id="30723" name="灯片编号占位符 4"/>
          <p:cNvSpPr txBox="1">
            <a:spLocks noGrp="1"/>
          </p:cNvSpPr>
          <p:nvPr>
            <p:ph type="sldNum" sz="quarter" idx="12"/>
          </p:nvPr>
        </p:nvSpPr>
        <p:spPr>
          <a:noFill/>
        </p:spPr>
        <p:txBody>
          <a:bodyPr vert="horz" anchor="ctr" anchorCtr="0"/>
          <a:p>
            <a:pPr marL="0" indent="0" algn="ctr" eaLnBrk="1" hangingPunct="1">
              <a:lnSpc>
                <a:spcPct val="80000"/>
              </a:lnSpc>
              <a:spcBef>
                <a:spcPct val="0"/>
              </a:spcBef>
              <a:buClrTx/>
              <a:buSzTx/>
              <a:buFontTx/>
              <a:buNone/>
            </a:pPr>
            <a:fld id="{9A0DB2DC-4C9A-4742-B13C-FB6460FD3503}" type="slidenum">
              <a:rPr lang="en-US" altLang="zh-CN" sz="1200" b="1" dirty="0">
                <a:latin typeface="Arial Narrow" panose="020B0606020202030204" pitchFamily="34" charset="0"/>
                <a:ea typeface="宋体" panose="02010600030101010101" pitchFamily="2" charset="-122"/>
              </a:rPr>
            </a:fld>
            <a:endParaRPr lang="en-US" altLang="zh-CN" sz="1200" b="1" dirty="0">
              <a:latin typeface="Arial Narrow" panose="020B0606020202030204" pitchFamily="34" charset="0"/>
              <a:ea typeface="宋体" panose="02010600030101010101" pitchFamily="2" charset="-122"/>
            </a:endParaRPr>
          </a:p>
        </p:txBody>
      </p:sp>
      <p:grpSp>
        <p:nvGrpSpPr>
          <p:cNvPr id="21509" name="Group 5136"/>
          <p:cNvGrpSpPr/>
          <p:nvPr/>
        </p:nvGrpSpPr>
        <p:grpSpPr>
          <a:xfrm>
            <a:off x="957263" y="1484313"/>
            <a:ext cx="7286625" cy="3062287"/>
            <a:chOff x="240" y="1434"/>
            <a:chExt cx="4590" cy="1929"/>
          </a:xfrm>
        </p:grpSpPr>
        <p:sp>
          <p:nvSpPr>
            <p:cNvPr id="21511" name="AutoShape 5124"/>
            <p:cNvSpPr/>
            <p:nvPr/>
          </p:nvSpPr>
          <p:spPr>
            <a:xfrm>
              <a:off x="240" y="2495"/>
              <a:ext cx="1592" cy="672"/>
            </a:xfrm>
            <a:prstGeom prst="plus">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lgn="ctr">
                <a:spcBef>
                  <a:spcPts val="600"/>
                </a:spcBef>
                <a:buClrTx/>
                <a:buSzTx/>
                <a:buFontTx/>
                <a:buNone/>
              </a:pPr>
              <a:r>
                <a:rPr lang="zh-CN" altLang="en-US" sz="2800" dirty="0">
                  <a:latin typeface="Times New Roman" panose="02020603050405020304" pitchFamily="18" charset="0"/>
                  <a:ea typeface="宋体" panose="02010600030101010101" pitchFamily="2" charset="-122"/>
                </a:rPr>
                <a:t>用户要求</a:t>
              </a:r>
              <a:endParaRPr lang="zh-CN" altLang="en-US" sz="2800" dirty="0">
                <a:latin typeface="Times New Roman" panose="02020603050405020304" pitchFamily="18" charset="0"/>
                <a:ea typeface="宋体" panose="02010600030101010101" pitchFamily="2" charset="-122"/>
              </a:endParaRPr>
            </a:p>
          </p:txBody>
        </p:sp>
        <p:sp>
          <p:nvSpPr>
            <p:cNvPr id="21512" name="Line 5125"/>
            <p:cNvSpPr/>
            <p:nvPr/>
          </p:nvSpPr>
          <p:spPr>
            <a:xfrm>
              <a:off x="1832" y="2783"/>
              <a:ext cx="928" cy="0"/>
            </a:xfrm>
            <a:prstGeom prst="line">
              <a:avLst/>
            </a:prstGeom>
            <a:ln w="9525" cap="flat" cmpd="sng">
              <a:solidFill>
                <a:srgbClr val="000000"/>
              </a:solidFill>
              <a:prstDash val="solid"/>
              <a:headEnd type="none" w="med" len="med"/>
              <a:tailEnd type="triangle" w="med" len="med"/>
            </a:ln>
          </p:spPr>
        </p:sp>
        <p:sp>
          <p:nvSpPr>
            <p:cNvPr id="21513" name="Oval 5126"/>
            <p:cNvSpPr/>
            <p:nvPr/>
          </p:nvSpPr>
          <p:spPr>
            <a:xfrm>
              <a:off x="2760" y="2160"/>
              <a:ext cx="2070" cy="1203"/>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lgn="just">
                <a:spcBef>
                  <a:spcPct val="0"/>
                </a:spcBef>
                <a:buClrTx/>
                <a:buSzTx/>
                <a:buFontTx/>
                <a:buNone/>
              </a:pPr>
              <a:endParaRPr lang="en-US" altLang="zh-CN" sz="1000" dirty="0">
                <a:latin typeface="Times New Roman" panose="02020603050405020304" pitchFamily="18" charset="0"/>
                <a:ea typeface="宋体" panose="02010600030101010101" pitchFamily="2" charset="-122"/>
              </a:endParaRPr>
            </a:p>
            <a:p>
              <a:pPr marL="0" lvl="0" indent="0" algn="just">
                <a:spcBef>
                  <a:spcPct val="0"/>
                </a:spcBef>
                <a:buClrTx/>
                <a:buSzTx/>
                <a:buFontTx/>
                <a:buNone/>
              </a:pPr>
              <a:endParaRPr lang="en-US" altLang="zh-CN" sz="1000" dirty="0">
                <a:latin typeface="Times New Roman" panose="02020603050405020304" pitchFamily="18" charset="0"/>
                <a:ea typeface="宋体" panose="02010600030101010101" pitchFamily="2" charset="-122"/>
              </a:endParaRPr>
            </a:p>
            <a:p>
              <a:pPr marL="0" lvl="0" indent="0" algn="just">
                <a:spcBef>
                  <a:spcPct val="0"/>
                </a:spcBef>
                <a:buClrTx/>
                <a:buSzTx/>
                <a:buFontTx/>
                <a:buNone/>
              </a:pPr>
              <a:endParaRPr lang="en-US" altLang="zh-CN" sz="900" dirty="0">
                <a:latin typeface="Times New Roman" panose="02020603050405020304" pitchFamily="18" charset="0"/>
                <a:ea typeface="宋体" panose="02010600030101010101" pitchFamily="2" charset="-122"/>
              </a:endParaRPr>
            </a:p>
            <a:p>
              <a:pPr marL="0" lvl="0" indent="0" algn="just">
                <a:spcBef>
                  <a:spcPct val="0"/>
                </a:spcBef>
                <a:buClrTx/>
                <a:buSzTx/>
                <a:buFontTx/>
                <a:buNone/>
              </a:pPr>
              <a:r>
                <a:rPr lang="zh-CN" altLang="en-US" sz="4000" dirty="0">
                  <a:latin typeface="Times New Roman" panose="02020603050405020304" pitchFamily="18" charset="0"/>
                  <a:ea typeface="宋体" panose="02010600030101010101" pitchFamily="2" charset="-122"/>
                </a:rPr>
                <a:t>软件需求</a:t>
              </a:r>
              <a:endParaRPr lang="zh-CN" altLang="en-US" sz="4000" dirty="0">
                <a:latin typeface="Times New Roman" panose="02020603050405020304" pitchFamily="18" charset="0"/>
                <a:ea typeface="宋体" panose="02010600030101010101" pitchFamily="2" charset="-122"/>
              </a:endParaRPr>
            </a:p>
          </p:txBody>
        </p:sp>
        <p:sp>
          <p:nvSpPr>
            <p:cNvPr id="21514" name="AutoShape 5135"/>
            <p:cNvSpPr/>
            <p:nvPr/>
          </p:nvSpPr>
          <p:spPr>
            <a:xfrm>
              <a:off x="1746" y="1434"/>
              <a:ext cx="907" cy="907"/>
            </a:xfrm>
            <a:prstGeom prst="wedgeEllipseCallout">
              <a:avLst>
                <a:gd name="adj1" fmla="val 5236"/>
                <a:gd name="adj2" fmla="val 93769"/>
              </a:avLst>
            </a:prstGeom>
            <a:noFill/>
            <a:ln w="25400" cap="flat" cmpd="sng">
              <a:solidFill>
                <a:schemeClr val="tx1"/>
              </a:solidFill>
              <a:prstDash val="solid"/>
              <a:miter/>
              <a:headEnd type="none" w="sm" len="sm"/>
              <a:tailEnd type="none" w="med" len="lg"/>
            </a:ln>
          </p:spPr>
          <p:txBody>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dirty="0">
                  <a:latin typeface="华文新魏" panose="02010800040101010101" pitchFamily="2" charset="-122"/>
                  <a:ea typeface="华文新魏" panose="02010800040101010101" pitchFamily="2" charset="-122"/>
                </a:rPr>
                <a:t>获取需求</a:t>
              </a:r>
              <a:endParaRPr lang="zh-CN" altLang="en-US" sz="2400" dirty="0">
                <a:latin typeface="华文新魏" panose="02010800040101010101" pitchFamily="2" charset="-122"/>
                <a:ea typeface="华文新魏" panose="02010800040101010101" pitchFamily="2" charset="-122"/>
              </a:endParaRPr>
            </a:p>
          </p:txBody>
        </p:sp>
      </p:grpSp>
      <p:pic>
        <p:nvPicPr>
          <p:cNvPr id="21510" name="Picture 5137" descr="需求获取的技术-访谈"/>
          <p:cNvPicPr>
            <a:picLocks noChangeAspect="1"/>
          </p:cNvPicPr>
          <p:nvPr/>
        </p:nvPicPr>
        <p:blipFill>
          <a:blip r:embed="rId1"/>
          <a:stretch>
            <a:fillRect/>
          </a:stretch>
        </p:blipFill>
        <p:spPr>
          <a:xfrm>
            <a:off x="3321050" y="4264025"/>
            <a:ext cx="2505075" cy="2446338"/>
          </a:xfrm>
          <a:prstGeom prst="rect">
            <a:avLst/>
          </a:prstGeom>
          <a:noFill/>
          <a:ln w="9525">
            <a:noFill/>
          </a:ln>
        </p:spPr>
      </p:pic>
    </p:spTree>
  </p:cSld>
  <p:clrMapOvr>
    <a:masterClrMapping/>
  </p:clrMapOvr>
  <p:transition spd="med" advTm="16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2</a:t>
            </a:r>
            <a:r>
              <a:rPr lang="en-US" altLang="zh-CN" b="1" dirty="0" smtClean="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hlinkClick r:id="rId1" action="ppaction://hlinksldjump"/>
              </a:rPr>
              <a:t>需求获取</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eaLnBrk="1" hangingPunct="1">
              <a:lnSpc>
                <a:spcPct val="150000"/>
              </a:lnSpc>
            </a:pPr>
            <a:r>
              <a:rPr lang="zh-CN" altLang="en-US" b="1" dirty="0">
                <a:latin typeface="Times New Roman" panose="02020603050405020304" pitchFamily="18" charset="0"/>
              </a:rPr>
              <a:t>访谈 </a:t>
            </a:r>
            <a:endParaRPr lang="zh-CN" altLang="en-US" b="1" dirty="0">
              <a:latin typeface="Times New Roman" panose="02020603050405020304" pitchFamily="18" charset="0"/>
            </a:endParaRPr>
          </a:p>
          <a:p>
            <a:pPr algn="just" eaLnBrk="1" hangingPunct="1">
              <a:lnSpc>
                <a:spcPct val="150000"/>
              </a:lnSpc>
            </a:pPr>
            <a:r>
              <a:rPr lang="zh-CN" altLang="en-US" b="1" dirty="0">
                <a:latin typeface="Times New Roman" panose="02020603050405020304" pitchFamily="18" charset="0"/>
              </a:rPr>
              <a:t>面向数据流自顶向下求精</a:t>
            </a:r>
            <a:endParaRPr lang="zh-CN" altLang="en-US" b="1" dirty="0">
              <a:latin typeface="Times New Roman" panose="02020603050405020304" pitchFamily="18" charset="0"/>
            </a:endParaRPr>
          </a:p>
          <a:p>
            <a:pPr eaLnBrk="1" hangingPunct="1">
              <a:lnSpc>
                <a:spcPct val="150000"/>
              </a:lnSpc>
            </a:pPr>
            <a:r>
              <a:rPr lang="zh-CN" altLang="en-US" b="1" dirty="0">
                <a:latin typeface="Times New Roman" panose="02020603050405020304" pitchFamily="18" charset="0"/>
              </a:rPr>
              <a:t>简易的应用规格说明技术 </a:t>
            </a:r>
            <a:endParaRPr lang="zh-CN" altLang="en-US" b="1" dirty="0">
              <a:latin typeface="Times New Roman" panose="02020603050405020304" pitchFamily="18" charset="0"/>
            </a:endParaRPr>
          </a:p>
          <a:p>
            <a:pPr eaLnBrk="1" hangingPunct="1">
              <a:lnSpc>
                <a:spcPct val="150000"/>
              </a:lnSpc>
            </a:pPr>
            <a:r>
              <a:rPr lang="zh-CN" altLang="en-US" b="1" dirty="0">
                <a:latin typeface="Times New Roman" panose="02020603050405020304" pitchFamily="18" charset="0"/>
              </a:rPr>
              <a:t>快速建立软件原型 </a:t>
            </a:r>
            <a:endParaRPr lang="zh-CN" altLang="en-US" b="1"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chapter__2</a:t>
            </a:r>
            <a:endParaRPr lang="en-US" altLang="zh-CN"/>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smtClean="0"/>
            </a:fld>
            <a:endParaRPr lang="en-US" altLang="zh-CN" dirty="0"/>
          </a:p>
        </p:txBody>
      </p:sp>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7534</Words>
  <Application>WPS 演示</Application>
  <PresentationFormat>全屏显示(4:3)</PresentationFormat>
  <Paragraphs>948</Paragraphs>
  <Slides>70</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89" baseType="lpstr">
      <vt:lpstr>Arial</vt:lpstr>
      <vt:lpstr>宋体</vt:lpstr>
      <vt:lpstr>Wingdings</vt:lpstr>
      <vt:lpstr>Tw Cen MT</vt:lpstr>
      <vt:lpstr>华文仿宋</vt:lpstr>
      <vt:lpstr>Wingdings 2</vt:lpstr>
      <vt:lpstr>Wingdings</vt:lpstr>
      <vt:lpstr>Times New Roman</vt:lpstr>
      <vt:lpstr>黑体</vt:lpstr>
      <vt:lpstr>Arial Narrow</vt:lpstr>
      <vt:lpstr>华文新魏</vt:lpstr>
      <vt:lpstr>微软雅黑</vt:lpstr>
      <vt:lpstr>Arial Unicode MS</vt:lpstr>
      <vt:lpstr>Calibri</vt:lpstr>
      <vt:lpstr>中性</vt:lpstr>
      <vt:lpstr>Visio.Drawing.11</vt:lpstr>
      <vt:lpstr>Visio.Drawing.11</vt:lpstr>
      <vt:lpstr>Visio.Drawing.11</vt:lpstr>
      <vt:lpstr>Visio.Drawing.11</vt:lpstr>
      <vt:lpstr>第二章 需求分析（上）</vt:lpstr>
      <vt:lpstr>软件项目开发流程图</vt:lpstr>
      <vt:lpstr>本章内容：</vt:lpstr>
      <vt:lpstr>2.1 需求概述 2.1.1需求分析的任务</vt:lpstr>
      <vt:lpstr>软件需求管理的过程</vt:lpstr>
      <vt:lpstr>2.1.2 需求类型（了解）</vt:lpstr>
      <vt:lpstr>2.1.2 需求类型（了解）</vt:lpstr>
      <vt:lpstr>2.2  需求获取</vt:lpstr>
      <vt:lpstr>2.2  需求获取</vt:lpstr>
      <vt:lpstr>2.2.1  访谈</vt:lpstr>
      <vt:lpstr>2.2.1  访谈</vt:lpstr>
      <vt:lpstr>2.2.2  简易的应用规格说明技术</vt:lpstr>
      <vt:lpstr>2.2.2  简易的应用规格说明技术</vt:lpstr>
      <vt:lpstr>2.2.2  简易的应用规格说明技术</vt:lpstr>
      <vt:lpstr>2.2.3  快速建立软件原型 </vt:lpstr>
      <vt:lpstr>2.2.4  面向数据流自顶向下求精 </vt:lpstr>
      <vt:lpstr>2.2.4  面向数据流自顶向下求精 </vt:lpstr>
      <vt:lpstr>2.2.4  面向数据流自顶向下求精 </vt:lpstr>
      <vt:lpstr>需求分析</vt:lpstr>
      <vt:lpstr>2.3 结构化需求分析</vt:lpstr>
      <vt:lpstr>2.3.1 系统流程图（了解）</vt:lpstr>
      <vt:lpstr>PowerPoint 演示文稿</vt:lpstr>
      <vt:lpstr>结构化需求分析建模</vt:lpstr>
      <vt:lpstr>2.3.2 数据流图（DFD，Data Flow Diagram）</vt:lpstr>
      <vt:lpstr>1 符号</vt:lpstr>
      <vt:lpstr>1 符号</vt:lpstr>
      <vt:lpstr>PowerPoint 演示文稿</vt:lpstr>
      <vt:lpstr>2 数据流图的绘制方法</vt:lpstr>
      <vt:lpstr>例：高考录取统分子系统 绘制DFD</vt:lpstr>
      <vt:lpstr>例2：高考录取统分子系统 绘制DFD</vt:lpstr>
      <vt:lpstr>例：高考录取统分子系统 绘制DFD</vt:lpstr>
      <vt:lpstr>例：高考录取统分子系统 绘制DFD</vt:lpstr>
      <vt:lpstr>2 数据流图的绘制方法</vt:lpstr>
      <vt:lpstr>2 数据流图的绘制方法</vt:lpstr>
      <vt:lpstr>例：小型考务处理系统 绘制DFD</vt:lpstr>
      <vt:lpstr>例：小型考务处理系统 绘制DFD</vt:lpstr>
      <vt:lpstr>例：小型考务处理系统 绘制DFD</vt:lpstr>
      <vt:lpstr>例：小型考务处理系统 绘制DFD</vt:lpstr>
      <vt:lpstr>例：小型考务处理系统 绘制DFD</vt:lpstr>
      <vt:lpstr>PowerPoint 演示文稿</vt:lpstr>
      <vt:lpstr>例：     定货系统    绘制DFD </vt:lpstr>
      <vt:lpstr>例：     定货系统    绘制DFD </vt:lpstr>
      <vt:lpstr>例：     定货系统    绘制DFD </vt:lpstr>
      <vt:lpstr>例：     定货系统    绘制DFD </vt:lpstr>
      <vt:lpstr>例4：</vt:lpstr>
      <vt:lpstr>例4：</vt:lpstr>
      <vt:lpstr>例4：</vt:lpstr>
      <vt:lpstr> 练习：消息通知子模块</vt:lpstr>
      <vt:lpstr> 练习：消息通知子模块(参考DFD）</vt:lpstr>
      <vt:lpstr>3 DFD用途</vt:lpstr>
      <vt:lpstr>2.3.3 数据字典（DD，Data Dictionary ）</vt:lpstr>
      <vt:lpstr>例：     定货系统    绘制DFD </vt:lpstr>
      <vt:lpstr>1 数据字典的内容</vt:lpstr>
      <vt:lpstr>1 数据字典的内容</vt:lpstr>
      <vt:lpstr>1 数据字典的内容</vt:lpstr>
      <vt:lpstr>PowerPoint 演示文稿</vt:lpstr>
      <vt:lpstr>1 数据字典的内容</vt:lpstr>
      <vt:lpstr>例1：</vt:lpstr>
      <vt:lpstr>例2：描述c语言中标识符定义</vt:lpstr>
      <vt:lpstr>2 IPO图(INPUT PROCESS OUTPUT 了解格式)</vt:lpstr>
      <vt:lpstr>2 IPO图</vt:lpstr>
      <vt:lpstr>例：画出DFD的IPO图</vt:lpstr>
      <vt:lpstr>例：画出DFD的IPO图</vt:lpstr>
      <vt:lpstr>3 数据字典的用途</vt:lpstr>
      <vt:lpstr>作业:</vt:lpstr>
      <vt:lpstr>作业:</vt:lpstr>
      <vt:lpstr> 作业：教材销售系统</vt:lpstr>
      <vt:lpstr>PowerPoint 演示文稿</vt:lpstr>
      <vt:lpstr>补充作业：绘制数据流图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dell-a</dc:creator>
  <cp:lastModifiedBy>桔子</cp:lastModifiedBy>
  <cp:revision>70</cp:revision>
  <dcterms:created xsi:type="dcterms:W3CDTF">2019-08-21T12:56:00Z</dcterms:created>
  <dcterms:modified xsi:type="dcterms:W3CDTF">2019-09-11T09:21:02Z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