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438" r:id="rId5"/>
    <p:sldId id="436" r:id="rId6"/>
    <p:sldId id="439" r:id="rId7"/>
    <p:sldId id="998" r:id="rId8"/>
    <p:sldId id="999" r:id="rId9"/>
    <p:sldId id="440" r:id="rId11"/>
    <p:sldId id="1000" r:id="rId12"/>
    <p:sldId id="1001" r:id="rId13"/>
    <p:sldId id="442" r:id="rId14"/>
    <p:sldId id="1240" r:id="rId15"/>
    <p:sldId id="1241" r:id="rId16"/>
    <p:sldId id="258" r:id="rId17"/>
    <p:sldId id="259" r:id="rId18"/>
    <p:sldId id="268" r:id="rId19"/>
    <p:sldId id="269" r:id="rId20"/>
    <p:sldId id="270" r:id="rId21"/>
    <p:sldId id="274" r:id="rId22"/>
    <p:sldId id="271" r:id="rId23"/>
    <p:sldId id="1004" r:id="rId24"/>
    <p:sldId id="1005" r:id="rId25"/>
    <p:sldId id="260" r:id="rId26"/>
    <p:sldId id="1243" r:id="rId27"/>
    <p:sldId id="1242" r:id="rId28"/>
    <p:sldId id="261" r:id="rId29"/>
    <p:sldId id="262" r:id="rId30"/>
    <p:sldId id="1007" r:id="rId31"/>
    <p:sldId id="1008" r:id="rId32"/>
    <p:sldId id="1009" r:id="rId33"/>
    <p:sldId id="1010" r:id="rId34"/>
    <p:sldId id="272" r:id="rId35"/>
    <p:sldId id="1011" r:id="rId36"/>
    <p:sldId id="1012" r:id="rId37"/>
    <p:sldId id="273" r:id="rId38"/>
    <p:sldId id="263" r:id="rId39"/>
    <p:sldId id="276" r:id="rId40"/>
    <p:sldId id="264" r:id="rId41"/>
    <p:sldId id="265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7" r:id="rId50"/>
    <p:sldId id="1706" r:id="rId51"/>
    <p:sldId id="1709" r:id="rId52"/>
    <p:sldId id="1707" r:id="rId53"/>
    <p:sldId id="284" r:id="rId54"/>
    <p:sldId id="288" r:id="rId55"/>
    <p:sldId id="289" r:id="rId56"/>
    <p:sldId id="290" r:id="rId57"/>
    <p:sldId id="291" r:id="rId58"/>
    <p:sldId id="292" r:id="rId59"/>
    <p:sldId id="293" r:id="rId60"/>
    <p:sldId id="1014" r:id="rId61"/>
    <p:sldId id="295" r:id="rId62"/>
    <p:sldId id="688" r:id="rId63"/>
    <p:sldId id="689" r:id="rId64"/>
    <p:sldId id="302" r:id="rId65"/>
    <p:sldId id="309" r:id="rId66"/>
    <p:sldId id="1016" r:id="rId67"/>
    <p:sldId id="305" r:id="rId68"/>
    <p:sldId id="310" r:id="rId69"/>
    <p:sldId id="303" r:id="rId70"/>
    <p:sldId id="1017" r:id="rId71"/>
    <p:sldId id="1018" r:id="rId72"/>
    <p:sldId id="1479" r:id="rId73"/>
    <p:sldId id="1481" r:id="rId74"/>
    <p:sldId id="1482" r:id="rId75"/>
    <p:sldId id="1483" r:id="rId76"/>
    <p:sldId id="1484" r:id="rId77"/>
    <p:sldId id="1485" r:id="rId78"/>
    <p:sldId id="1486" r:id="rId79"/>
    <p:sldId id="1937" r:id="rId80"/>
    <p:sldId id="1487" r:id="rId81"/>
    <p:sldId id="1508" r:id="rId82"/>
    <p:sldId id="1492" r:id="rId83"/>
    <p:sldId id="1938" r:id="rId84"/>
    <p:sldId id="1940" r:id="rId85"/>
    <p:sldId id="1941" r:id="rId86"/>
    <p:sldId id="1495" r:id="rId87"/>
    <p:sldId id="1942" r:id="rId88"/>
    <p:sldId id="1943" r:id="rId89"/>
    <p:sldId id="1505" r:id="rId90"/>
    <p:sldId id="1504" r:id="rId91"/>
    <p:sldId id="1944" r:id="rId92"/>
    <p:sldId id="1945" r:id="rId93"/>
    <p:sldId id="1506" r:id="rId94"/>
    <p:sldId id="1946" r:id="rId9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22" autoAdjust="0"/>
  </p:normalViewPr>
  <p:slideViewPr>
    <p:cSldViewPr>
      <p:cViewPr varScale="1">
        <p:scale>
          <a:sx n="54" d="100"/>
          <a:sy n="54" d="100"/>
        </p:scale>
        <p:origin x="-1658" y="-75"/>
      </p:cViewPr>
      <p:guideLst>
        <p:guide orient="horz" pos="213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50A3-7DC5-4655-8066-13B8F40209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现实世界抽象为类及对象，对象之间消息传递来完成功能。对象之间消息传递说明对象之间有关系，即类间有关系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F1DCB-685F-4A18-A9A6-0AC529735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中支付功能的实现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包含：一个功能包含另一个功能。比如你要回家，必须先到学校门口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扩展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在一个功能基础上，扩展出另一个功能。比如你从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楼要去</a:t>
            </a:r>
            <a:r>
              <a:rPr lang="en-US" altLang="zh-CN" dirty="0" smtClean="0"/>
              <a:t>5</a:t>
            </a:r>
            <a:r>
              <a:rPr lang="zh-CN" altLang="en-US" dirty="0" smtClean="0"/>
              <a:t>楼</a:t>
            </a:r>
            <a:r>
              <a:rPr lang="en-US" altLang="zh-CN" dirty="0" smtClean="0"/>
              <a:t>501,1</a:t>
            </a:r>
            <a:r>
              <a:rPr lang="zh-CN" altLang="en-US" dirty="0" smtClean="0"/>
              <a:t>、爬楼梯，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：转</a:t>
            </a:r>
            <a:r>
              <a:rPr lang="en-US" altLang="zh-CN" dirty="0" smtClean="0"/>
              <a:t>501.</a:t>
            </a:r>
            <a:r>
              <a:rPr lang="zh-CN" altLang="en-US" dirty="0" smtClean="0"/>
              <a:t>那爬楼梯是必须的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则爬楼梯是</a:t>
            </a:r>
            <a:r>
              <a:rPr lang="en-US" altLang="zh-CN" dirty="0" smtClean="0"/>
              <a:t>"</a:t>
            </a:r>
            <a:r>
              <a:rPr lang="zh-CN" altLang="en-US" dirty="0" smtClean="0"/>
              <a:t>包含关系</a:t>
            </a:r>
            <a:r>
              <a:rPr lang="en-US" altLang="zh-CN" dirty="0" smtClean="0"/>
              <a:t>",</a:t>
            </a:r>
            <a:r>
              <a:rPr lang="zh-CN" altLang="en-US" dirty="0" smtClean="0"/>
              <a:t>如果你上到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楼时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顺便去了趟卫生间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则去卫生间是</a:t>
            </a:r>
            <a:r>
              <a:rPr lang="en-US" altLang="zh-CN" dirty="0" smtClean="0"/>
              <a:t>"</a:t>
            </a:r>
            <a:r>
              <a:rPr lang="zh-CN" altLang="en-US" dirty="0" smtClean="0"/>
              <a:t>扩展关系</a:t>
            </a:r>
            <a:r>
              <a:rPr lang="en-US" altLang="zh-CN" dirty="0" smtClean="0"/>
              <a:t>"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Has</a:t>
            </a:r>
            <a:r>
              <a:rPr lang="en-US" altLang="zh-CN" baseline="0" dirty="0" smtClean="0"/>
              <a:t> a….</a:t>
            </a:r>
            <a:r>
              <a:rPr lang="zh-CN" altLang="en-US" baseline="0" dirty="0" smtClean="0"/>
              <a:t>：人有心脏；预定座位有查询座位。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Rose</a:t>
            </a:r>
            <a:r>
              <a:rPr lang="zh-CN" altLang="en-US" dirty="0" smtClean="0"/>
              <a:t>中认为用例的边界就是系统的边界。</a:t>
            </a:r>
            <a:endParaRPr lang="en-US" altLang="zh-CN" dirty="0" smtClean="0"/>
          </a:p>
          <a:p>
            <a:r>
              <a:rPr lang="zh-CN" altLang="en-US" dirty="0" smtClean="0"/>
              <a:t>预定时，如果没有合适座位，或无座，允许客户进入“等候队列”，一旦有人退订，通知客户。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9AB0A8-9E46-4807-9FDA-374B9F57C99E}" type="slidenum">
              <a:rPr lang="zh-CN" altLang="en-US"/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Rot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 dirty="0" smtClean="0"/>
              <a:t>包含：一个功能包含另一个功能。比如你要回家，必须先到学校门口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扩展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在一个功能基础上，扩展出另一个功能。比如你从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楼要去</a:t>
            </a:r>
            <a:r>
              <a:rPr lang="en-US" altLang="zh-CN" dirty="0" smtClean="0"/>
              <a:t>5</a:t>
            </a:r>
            <a:r>
              <a:rPr lang="zh-CN" altLang="en-US" dirty="0" smtClean="0"/>
              <a:t>楼</a:t>
            </a:r>
            <a:r>
              <a:rPr lang="en-US" altLang="zh-CN" dirty="0" smtClean="0"/>
              <a:t>501,1</a:t>
            </a:r>
            <a:r>
              <a:rPr lang="zh-CN" altLang="en-US" dirty="0" smtClean="0"/>
              <a:t>、爬楼梯，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：转</a:t>
            </a:r>
            <a:r>
              <a:rPr lang="en-US" altLang="zh-CN" dirty="0" smtClean="0"/>
              <a:t>501.</a:t>
            </a:r>
            <a:r>
              <a:rPr lang="zh-CN" altLang="en-US" dirty="0" smtClean="0"/>
              <a:t>那爬楼梯是必须的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则爬楼梯是</a:t>
            </a:r>
            <a:r>
              <a:rPr lang="en-US" altLang="zh-CN" dirty="0" smtClean="0"/>
              <a:t>"</a:t>
            </a:r>
            <a:r>
              <a:rPr lang="zh-CN" altLang="en-US" dirty="0" smtClean="0"/>
              <a:t>包含关系</a:t>
            </a:r>
            <a:r>
              <a:rPr lang="en-US" altLang="zh-CN" dirty="0" smtClean="0"/>
              <a:t>",</a:t>
            </a:r>
            <a:r>
              <a:rPr lang="zh-CN" altLang="en-US" dirty="0" smtClean="0"/>
              <a:t>如果你上到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楼时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顺便去了趟卫生间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则去卫生间是</a:t>
            </a:r>
            <a:r>
              <a:rPr lang="en-US" altLang="zh-CN" dirty="0" smtClean="0"/>
              <a:t>"</a:t>
            </a:r>
            <a:r>
              <a:rPr lang="zh-CN" altLang="en-US" dirty="0" smtClean="0"/>
              <a:t>扩展关系</a:t>
            </a:r>
            <a:r>
              <a:rPr lang="en-US" altLang="zh-CN" dirty="0" smtClean="0"/>
              <a:t>"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直接是对当前图中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可见的，间接对当前图中的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不可见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3C18EF-8BB5-430D-85B7-C86D7EE8EA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直接是对当前图中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可见的，间接对当前图中的</a:t>
            </a:r>
            <a:r>
              <a:rPr lang="en-US" altLang="zh-CN" dirty="0" smtClean="0"/>
              <a:t>actor</a:t>
            </a:r>
            <a:r>
              <a:rPr lang="zh-CN" altLang="en-US" smtClean="0"/>
              <a:t>不可见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3C18EF-8BB5-430D-85B7-C86D7EE8EA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Instantiate </a:t>
            </a:r>
            <a:r>
              <a:rPr lang="zh-CN" altLang="en-US" dirty="0" smtClean="0"/>
              <a:t>：示例  </a:t>
            </a:r>
            <a:endParaRPr lang="en-US" altLang="zh-CN" dirty="0" smtClean="0"/>
          </a:p>
          <a:p>
            <a:r>
              <a:rPr lang="en-US" altLang="zh-CN" dirty="0" smtClean="0"/>
              <a:t>dependency</a:t>
            </a:r>
            <a:r>
              <a:rPr lang="zh-CN" altLang="en-US" dirty="0" smtClean="0"/>
              <a:t>：从属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对需求的熟悉程度。不熟悉，向各类相关人员打听，他用到了系统的什么功能，怎么用的，描述为场景。再抽取出用例。</a:t>
            </a:r>
            <a:endParaRPr lang="en-US" altLang="zh-CN" dirty="0" smtClean="0"/>
          </a:p>
          <a:p>
            <a:r>
              <a:rPr lang="zh-CN" altLang="en-US" dirty="0" smtClean="0"/>
              <a:t>熟悉，则用例到场景，再到用例。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注：面向对象软件工程我们以本例为主，并且，以本页的需求为主，虽不完善，因为系统的规模问题，不增加其余需求。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场景：比如自动取款机取款，过程。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67154-C839-45BC-A675-0224D4ED136B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Collaboration</a:t>
            </a:r>
            <a:r>
              <a:rPr lang="zh-CN" altLang="en-US" dirty="0" smtClean="0"/>
              <a:t>：协作图 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kəˌlæbəˈreɪʃn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这个各种图用于什么阶段，没有明确的界限的。看项目需要，看个人习惯。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显示一种对象间的关系，而不注重顺序；表现一个类的操作实现，协作图中可以说明类操作中使用的参数，变量，返回值。当表现一个系统的行为时，消息编号对应了程序中嵌套调用的结构和信号传递过程。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普通读者、注册用户、图书管理员三者的关系？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F1DCB-685F-4A18-A9A6-0AC529735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：用户启动，但结果不给用户看。</a:t>
            </a:r>
            <a:endParaRPr lang="en-US" altLang="zh-CN" dirty="0" smtClean="0"/>
          </a:p>
          <a:p>
            <a:r>
              <a:rPr lang="zh-CN" altLang="en-US" dirty="0" smtClean="0"/>
              <a:t>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：不是用户启动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建立数据库，不是用户来做的，不在边界上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Arial" panose="020B0604020202020204" pitchFamily="34" charset="0"/>
              </a:rPr>
              <a:t>系统的存在是因为：参与者有一些需求，要使用它来满足的目标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从 重用性角度。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可以想象成是对场景的 按一定格式的描述，从功能角度，更严谨，更准确的描述。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F1DCB-685F-4A18-A9A6-0AC529735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支付：微信和支付宝 差不多 生成二维码、 生成订单（微信或支付宝上的）；验证支付密码；展示支付结果给用户</a:t>
            </a:r>
            <a:endParaRPr lang="en-US" altLang="zh-CN" dirty="0" smtClean="0"/>
          </a:p>
          <a:p>
            <a:r>
              <a:rPr lang="zh-CN" altLang="en-US" dirty="0" smtClean="0"/>
              <a:t>网银支付： 生成订单、验证支付密码，展示结果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注意并发。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DE30-5633-4607-9A47-838A511A385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DE30-5633-4607-9A47-838A511A385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事物：比如另一个程序。每月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号，银行系统将上月的扣税信息传递给税务系统。税务系统就是银行系统的参与者。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注意并发。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DE30-5633-4607-9A47-838A511A385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Dispatch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aOrder</a:t>
            </a:r>
            <a:r>
              <a:rPr lang="zh-CN" altLang="en-US" dirty="0" smtClean="0"/>
              <a:t>）方法（调度，分配）：也会完成一定的功能。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DE30-5633-4607-9A47-838A511A385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注意并发。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DE30-5633-4607-9A47-838A511A385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sym typeface="+mn-ea"/>
              </a:rPr>
              <a:t>对象可作为活动的输入或输出。</a:t>
            </a:r>
            <a:endParaRPr lang="zh-CN" altLang="en-US" b="1" dirty="0"/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sym typeface="+mn-ea"/>
              </a:rPr>
              <a:t>活动图中的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对象流</a:t>
            </a:r>
            <a:r>
              <a:rPr lang="zh-CN" altLang="en-US" b="1" dirty="0">
                <a:sym typeface="+mn-ea"/>
              </a:rPr>
              <a:t>表示活动和对象之间的关系</a:t>
            </a:r>
            <a:r>
              <a:rPr lang="zh-CN" altLang="en-US" b="1" dirty="0" smtClean="0">
                <a:sym typeface="+mn-ea"/>
              </a:rPr>
              <a:t>。（用依赖关系来表示）</a:t>
            </a:r>
            <a:endParaRPr lang="zh-CN" altLang="en-US" b="1" dirty="0"/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2"/>
                </a:solidFill>
                <a:sym typeface="+mn-ea"/>
              </a:rPr>
              <a:t>对象流属于控制流</a:t>
            </a:r>
            <a:r>
              <a:rPr lang="zh-CN" altLang="en-US" b="1" dirty="0">
                <a:sym typeface="+mn-ea"/>
              </a:rPr>
              <a:t>。</a:t>
            </a:r>
            <a:endParaRPr lang="zh-CN" altLang="en-US" b="1" dirty="0"/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GB" b="1" dirty="0">
                <a:latin typeface="Times New Roman" panose="02020603050405020304" pitchFamily="18" charset="0"/>
                <a:sym typeface="+mn-ea"/>
              </a:rPr>
              <a:t>在</a:t>
            </a:r>
            <a:r>
              <a:rPr lang="en-GB" altLang="zh-CN" b="1" dirty="0">
                <a:latin typeface="Times New Roman" panose="02020603050405020304" pitchFamily="18" charset="0"/>
                <a:sym typeface="+mn-ea"/>
              </a:rPr>
              <a:t>UML</a:t>
            </a:r>
            <a:r>
              <a:rPr lang="zh-CN" altLang="en-GB" b="1" dirty="0">
                <a:latin typeface="Times New Roman" panose="02020603050405020304" pitchFamily="18" charset="0"/>
                <a:sym typeface="+mn-ea"/>
              </a:rPr>
              <a:t>中，可以在活动图中标识一个对象的角色，状态和属性值的变化。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endParaRPr lang="zh-CN" altLang="en-US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泳道（</a:t>
            </a:r>
            <a:r>
              <a:rPr lang="en-US" altLang="zh-CN" b="1" dirty="0" err="1">
                <a:sym typeface="+mn-ea"/>
              </a:rPr>
              <a:t>swimlane</a:t>
            </a:r>
            <a:r>
              <a:rPr lang="zh-CN" altLang="en-US" b="1" dirty="0">
                <a:sym typeface="+mn-ea"/>
              </a:rPr>
              <a:t>）是活动图中的区域划分。</a:t>
            </a:r>
            <a:endParaRPr lang="zh-CN" altLang="en-US" b="1" dirty="0"/>
          </a:p>
          <a:p>
            <a:r>
              <a:rPr lang="zh-CN" altLang="en-US" b="1" dirty="0" smtClean="0">
                <a:effectLst/>
                <a:sym typeface="+mn-ea"/>
              </a:rPr>
              <a:t>泳道表明</a:t>
            </a:r>
            <a:r>
              <a:rPr lang="zh-CN" altLang="en-US" b="1" dirty="0" smtClean="0">
                <a:solidFill>
                  <a:srgbClr val="3333FF"/>
                </a:solidFill>
                <a:effectLst/>
                <a:sym typeface="+mn-ea"/>
              </a:rPr>
              <a:t>每个活动</a:t>
            </a:r>
            <a:r>
              <a:rPr lang="zh-CN" altLang="en-US" b="1" dirty="0" smtClean="0">
                <a:effectLst/>
                <a:sym typeface="+mn-ea"/>
              </a:rPr>
              <a:t>是由</a:t>
            </a:r>
            <a:r>
              <a:rPr lang="zh-CN" altLang="en-US" b="1" dirty="0" smtClean="0">
                <a:solidFill>
                  <a:srgbClr val="3333FF"/>
                </a:solidFill>
                <a:effectLst/>
                <a:sym typeface="+mn-ea"/>
              </a:rPr>
              <a:t>哪些人或哪些部门负责</a:t>
            </a:r>
            <a:r>
              <a:rPr lang="zh-CN" altLang="en-US" b="1" dirty="0" smtClean="0">
                <a:effectLst/>
                <a:sym typeface="+mn-ea"/>
              </a:rPr>
              <a:t>完成</a:t>
            </a:r>
            <a:endParaRPr lang="en-US" altLang="zh-CN" b="1" dirty="0" smtClean="0">
              <a:effectLst/>
            </a:endParaRPr>
          </a:p>
          <a:p>
            <a:r>
              <a:rPr lang="zh-CN" altLang="en-US" b="1" dirty="0" smtClean="0">
                <a:sym typeface="+mn-ea"/>
              </a:rPr>
              <a:t>泳道</a:t>
            </a:r>
            <a:r>
              <a:rPr lang="zh-CN" altLang="en-US" b="1" dirty="0">
                <a:sym typeface="+mn-ea"/>
              </a:rPr>
              <a:t>最终可以由组织单元或者业务对象模型中的一组类来实施。</a:t>
            </a:r>
            <a:endParaRPr lang="zh-CN" altLang="en-US" b="1" dirty="0"/>
          </a:p>
          <a:p>
            <a:r>
              <a:rPr lang="zh-CN" altLang="en-US" b="1" dirty="0">
                <a:sym typeface="+mn-ea"/>
              </a:rPr>
              <a:t>每个泳道都有一个区别于其他泳道的名字。</a:t>
            </a:r>
            <a:endParaRPr lang="zh-CN" altLang="en-US" b="1" dirty="0"/>
          </a:p>
          <a:p>
            <a:r>
              <a:rPr lang="zh-CN" altLang="en-US" b="1" dirty="0">
                <a:sym typeface="+mn-ea"/>
              </a:rPr>
              <a:t>划分通常是用垂直的实线，但也可以是水平或弯曲的，或者可以形成网络。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DE30-5633-4607-9A47-838A511A385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3C18EF-8BB5-430D-85B7-C86D7EE8EA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关联类型中，类之间有明确主动使用关系时，用带箭头符号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既具有学生户的基本属性行为：比如登录 查询成绩，也可有自己的行为，比如申请课</a:t>
            </a:r>
            <a:r>
              <a:rPr lang="zh-CN" altLang="en-US" sz="1400" dirty="0" smtClean="0"/>
              <a:t>题</a:t>
            </a:r>
            <a:r>
              <a:rPr lang="zh-CN" altLang="en-US" dirty="0" smtClean="0"/>
              <a:t>基金，报销费用。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Is a…</a:t>
            </a:r>
            <a:r>
              <a:rPr lang="zh-CN" altLang="en-US" dirty="0" smtClean="0"/>
              <a:t>：本科生是学生，银联支付是支付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支付：获取用户信息，支付，修改支付状态   只有支付不同。用泛化，表示互斥性。 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泛化侧重表示子用例间的互斥性。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当发现某些用例的行为、结构和目的方面存在共性时，就可使用泛化关系。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泛化关系：子用例和父用例相似，</a:t>
            </a:r>
            <a:r>
              <a:rPr lang="zh-CN" altLang="en-US" sz="1200" b="1" i="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但表现出更特别的行为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子用例将继承父用例的所有结构、行为和关系。子用例可以使用父用例的一段行为，也可以重载它。父用例通常是抽象的。在实际应用中很少使用泛化关系，子用例中的特殊行为都可以作为父用例中的备选流存在。</a:t>
            </a:r>
            <a:endParaRPr lang="en-US" altLang="zh-CN" dirty="0" smtClean="0"/>
          </a:p>
          <a:p>
            <a:r>
              <a:rPr lang="zh-CN" altLang="en-US" dirty="0" smtClean="0"/>
              <a:t>代码重用。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继承另外一个用例（父用例）的行为和含义，而该用例在继承了另外一个用例的行为和含义的基本上，还可以增加新的行为和含义以覆盖原有用例的行为和含义。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F1DCB-685F-4A18-A9A6-0AC529735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支付：获取用户信息，支付，修改支付状态   只有支付不同。用“泛化，表示互斥性。 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泛化侧重表示子用例间的互斥性。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当发现某些用例的行为、结构和目的方面存在共性时，就可使用泛化关系。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泛化关系：子用例和父用例相似，</a:t>
            </a:r>
            <a:r>
              <a:rPr lang="zh-CN" altLang="en-US" sz="1200" b="1" i="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但表现出更特别的行为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子用例将继承父用例的所有结构、行为和关系。子用例可以使用父用例的一段行为，也可以重载它。父用例通常是抽象的。在实际应用中很少使用泛化关系，子用例中的特殊行为都可以作为父用例中的备选流存在。</a:t>
            </a:r>
            <a:endParaRPr lang="en-US" altLang="zh-CN" dirty="0" smtClean="0"/>
          </a:p>
          <a:p>
            <a:r>
              <a:rPr lang="zh-CN" altLang="en-US" dirty="0" smtClean="0"/>
              <a:t>代码重用。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继承另外一个用例（父用例）的行为和含义，而该用例在继承了另外一个用例的行为和含义的基本上，还可以增加新的行为和含义以覆盖原有用例的行为和含义。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F1DCB-685F-4A18-A9A6-0AC529735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支付：获取用户信息，支付，修改支付状态   只有支付不同</a:t>
            </a:r>
            <a:endParaRPr lang="en-US" altLang="zh-CN" dirty="0" smtClean="0"/>
          </a:p>
          <a:p>
            <a:r>
              <a:rPr lang="zh-CN" altLang="en-US" dirty="0" smtClean="0"/>
              <a:t>支持系统的可扩展性。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中支付功能的实现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A92A1-39A0-475B-A68E-85B433602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7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EEE85F-738A-46F4-A4D0-78CF2B3CD283}" type="datetimeFigureOut">
              <a:rPr lang="en-US"/>
            </a:fld>
            <a:endParaRPr lang="en-US" dirty="0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chapter__2</a:t>
            </a:r>
            <a:endParaRPr lang="en-US" altLang="zh-CN"/>
          </a:p>
        </p:txBody>
      </p:sp>
      <p:sp>
        <p:nvSpPr>
          <p:cNvPr id="11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D87F1D9-1E77-4D7B-B9B3-6A0794A12CA9}" type="slidenum">
              <a:rPr lang="en-US" altLang="zh-CN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D4108-2C57-4BF7-B990-FE1D1513383D}" type="datetimeFigureOut">
              <a:rPr lang="en-US"/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chapter__2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8CB5F-5694-4B4D-A54F-195D61B4C4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AB780-16D7-489D-9D50-7FAC8145AE0C}" type="datetimeFigureOut">
              <a:rPr lang="en-US"/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chapter__2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BE06A-9B45-4395-A21D-0ED05C36B116}" type="slidenum">
              <a:rPr lang="en-US" altLang="zh-CN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A7CD3-82E4-44E2-B706-4628C69D8F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95A5B-7847-408C-8447-E852E9F56CB2}" type="datetimeFigureOut">
              <a:rPr lang="en-US"/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chapter__2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23BEE-23EF-4742-9EBB-470C2B00B90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690E6-402B-4ACD-8DC5-0F8C3DB7E650}" type="datetimeFigureOut">
              <a:rPr lang="en-US"/>
            </a:fld>
            <a:endParaRPr lang="en-US"/>
          </a:p>
        </p:txBody>
      </p:sp>
      <p:sp>
        <p:nvSpPr>
          <p:cNvPr id="8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1E157F-3CF4-4B50-925E-15BF073B6983}" type="slidenum">
              <a:rPr lang="en-US" altLang="zh-CN"/>
            </a:fld>
            <a:endParaRPr lang="en-US" altLang="zh-CN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chapter__2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DEF5CC-CB76-4BDF-939E-FF4FCD08C0BC}" type="datetimeFigureOut">
              <a:rPr lang="en-US"/>
            </a:fld>
            <a:endParaRPr lang="en-US"/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D8AC103-0860-4E69-B937-E753EBC34AB3}" type="slidenum">
              <a:rPr lang="en-US" altLang="zh-CN"/>
            </a:fld>
            <a:endParaRPr lang="en-US" altLang="zh-CN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chapter__2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E035DCC-732E-4FAD-A894-BCA9F1001DD8}" type="datetimeFigureOut">
              <a:rPr lang="en-US"/>
            </a:fld>
            <a:endParaRPr lang="en-US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771CE54-B25D-40B3-A5BD-1A994DD818C7}" type="slidenum">
              <a:rPr lang="en-US" altLang="zh-CN"/>
            </a:fld>
            <a:endParaRPr lang="en-US" altLang="zh-CN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chapter__2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B7382-2E0E-4911-B840-598116C54495}" type="datetimeFigureOut">
              <a:rPr lang="en-US"/>
            </a:fld>
            <a:endParaRPr 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chapter__2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9BCB6-67E4-41DE-AD32-FCC70FB045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64AD8-15EC-4E14-8E6B-853842AF4576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chapter__2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206A5DC-27A4-40C2-A009-396A311EA6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60C86-337F-4262-AC83-FE1CB28A0895}" type="datetimeFigureOut">
              <a:rPr lang="en-US"/>
            </a:fld>
            <a:endParaRPr 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chapter__2</a:t>
            </a: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08147-05D8-4071-8AE3-E22991ED177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003EBF-570E-459E-8925-09F1B443B6B0}" type="datetimeFigureOut">
              <a:rPr lang="en-US"/>
            </a:fld>
            <a:endParaRPr lang="en-US"/>
          </a:p>
        </p:txBody>
      </p:sp>
      <p:sp>
        <p:nvSpPr>
          <p:cNvPr id="10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ACC5995-5D6A-420F-9C35-450126D2214C}" type="slidenum">
              <a:rPr lang="en-US" altLang="zh-CN"/>
            </a:fld>
            <a:endParaRPr lang="en-US" altLang="zh-CN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chapter__2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C912B1C-B61C-4857-90F5-63B851F364AB}" type="datetimeFigureOut">
              <a:rPr lang="en-US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 chapter_4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E1C1081-16A8-43AF-B79F-77D7ECFF662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华文仿宋" panose="02010600040101010101" pitchFamily="2" charset="-122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slide" Target="slide26.xml"/><Relationship Id="rId2" Type="http://schemas.openxmlformats.org/officeDocument/2006/relationships/slide" Target="slide20.xml"/><Relationship Id="rId1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8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8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8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59.xml"/><Relationship Id="rId3" Type="http://schemas.openxmlformats.org/officeDocument/2006/relationships/slide" Target="slide57.xml"/><Relationship Id="rId2" Type="http://schemas.openxmlformats.org/officeDocument/2006/relationships/slide" Target="slide56.xml"/><Relationship Id="rId1" Type="http://schemas.openxmlformats.org/officeDocument/2006/relationships/slide" Target="slide5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slide" Target="slide51.xml"/><Relationship Id="rId1" Type="http://schemas.openxmlformats.org/officeDocument/2006/relationships/image" Target="../media/image29.wmf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51.xml"/><Relationship Id="rId1" Type="http://schemas.openxmlformats.org/officeDocument/2006/relationships/image" Target="../media/image3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slide" Target="slide5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e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2035" y="2060575"/>
            <a:ext cx="6725920" cy="151193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第三章 （面向对象）需求分析</a:t>
            </a:r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</a:rPr>
              <a:t>二</a:t>
            </a:r>
            <a:r>
              <a:rPr lang="zh-CN" altLang="en-US" b="1" dirty="0" smtClean="0">
                <a:solidFill>
                  <a:schemeClr val="tx1"/>
                </a:solidFill>
              </a:rPr>
              <a:t>）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7F1D9-1E77-4D7B-B9B3-6A0794A12CA9}" type="slidenum">
              <a:rPr lang="en-US" altLang="zh-CN" smtClean="0"/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upload-images.jianshu.io/upload_images/12370223-ffe27d507cfbf925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428604"/>
            <a:ext cx="9183606" cy="6263831"/>
          </a:xfrm>
          <a:prstGeom prst="rect">
            <a:avLst/>
          </a:prstGeom>
          <a:noFill/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0"/>
            <a:ext cx="5976937" cy="6417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UML2.0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图形分类（建模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-14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类图）</a:t>
            </a:r>
            <a:endParaRPr lang="zh-CN" altLang="en-US" sz="32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4895850" cy="792163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</a:rPr>
              <a:t>常用</a:t>
            </a:r>
            <a:r>
              <a:rPr lang="en-US" altLang="zh-CN" dirty="0" smtClean="0">
                <a:latin typeface="宋体" panose="02010600030101010101" pitchFamily="2" charset="-122"/>
              </a:rPr>
              <a:t>UML</a:t>
            </a:r>
            <a:r>
              <a:rPr lang="zh-CN" altLang="en-US" dirty="0" smtClean="0">
                <a:latin typeface="宋体" panose="02010600030101010101" pitchFamily="2" charset="-122"/>
              </a:rPr>
              <a:t>图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8929" y="254034"/>
            <a:ext cx="6368697" cy="73438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FF"/>
                </a:solidFill>
              </a:rPr>
              <a:t>用例图   类图    状态图    顺序图</a:t>
            </a:r>
            <a:endParaRPr lang="zh-CN" altLang="en-US" dirty="0" smtClean="0">
              <a:solidFill>
                <a:srgbClr val="0000FF"/>
              </a:solidFill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726473" y="2288704"/>
            <a:ext cx="1192954" cy="837152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</a:rPr>
              <a:t>Use case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200" dirty="0">
                <a:latin typeface="Times New Roman" panose="02020603050405020304" pitchFamily="18" charset="0"/>
              </a:rPr>
              <a:t>用例图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727174" y="4087623"/>
            <a:ext cx="1313180" cy="837152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</a:rPr>
              <a:t>Sequence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200" dirty="0">
                <a:latin typeface="Times New Roman" panose="02020603050405020304" pitchFamily="18" charset="0"/>
              </a:rPr>
              <a:t>顺序图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4635813" y="2060104"/>
            <a:ext cx="1371600" cy="1175706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</a:rPr>
              <a:t>Class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200" dirty="0">
                <a:latin typeface="Times New Roman" panose="02020603050405020304" pitchFamily="18" charset="0"/>
              </a:rPr>
              <a:t>(Simple)</a:t>
            </a:r>
            <a:r>
              <a:rPr lang="zh-CN" altLang="en-US" sz="2200" dirty="0">
                <a:latin typeface="Times New Roman" panose="02020603050405020304" pitchFamily="18" charset="0"/>
              </a:rPr>
              <a:t>类图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3934138" y="777404"/>
            <a:ext cx="2225675" cy="430887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>
                <a:latin typeface="Arial" panose="020B0604020202020204" pitchFamily="34" charset="0"/>
              </a:rPr>
              <a:t>State</a:t>
            </a:r>
            <a:r>
              <a:rPr lang="zh-CN" altLang="en-US" sz="2200" dirty="0">
                <a:latin typeface="Arial" panose="020B0604020202020204" pitchFamily="34" charset="0"/>
              </a:rPr>
              <a:t>状态图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6846024" y="5222396"/>
            <a:ext cx="1718310" cy="7683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200" dirty="0" smtClean="0">
                <a:latin typeface="Times New Roman" panose="02020603050405020304" pitchFamily="18" charset="0"/>
              </a:rPr>
              <a:t>Collaboration</a:t>
            </a:r>
            <a:endParaRPr lang="en-US" altLang="zh-CN" sz="2200" dirty="0" smtClean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200" dirty="0">
                <a:latin typeface="Times New Roman" panose="02020603050405020304" pitchFamily="18" charset="0"/>
              </a:rPr>
              <a:t>协作图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6829985" y="1679104"/>
            <a:ext cx="1393330" cy="837152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</a:rPr>
              <a:t>Class</a:t>
            </a:r>
            <a:r>
              <a:rPr lang="zh-CN" altLang="en-US" sz="2200" dirty="0">
                <a:latin typeface="Times New Roman" panose="02020603050405020304" pitchFamily="18" charset="0"/>
              </a:rPr>
              <a:t>类图</a:t>
            </a:r>
            <a:endParaRPr lang="zh-CN" altLang="en-US" sz="2200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200" dirty="0" smtClean="0">
                <a:latin typeface="Times New Roman" panose="02020603050405020304" pitchFamily="18" charset="0"/>
              </a:rPr>
              <a:t>(logic)</a:t>
            </a:r>
            <a:endParaRPr lang="en-US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6845613" y="3050704"/>
            <a:ext cx="1524000" cy="769441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200">
                <a:latin typeface="Times New Roman" panose="02020603050405020304" pitchFamily="18" charset="0"/>
              </a:rPr>
              <a:t>Object</a:t>
            </a:r>
            <a:r>
              <a:rPr lang="zh-CN" altLang="en-US" sz="2200">
                <a:latin typeface="Times New Roman" panose="02020603050405020304" pitchFamily="18" charset="0"/>
              </a:rPr>
              <a:t>对象图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6845613" y="764704"/>
            <a:ext cx="1387475" cy="769441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200">
                <a:latin typeface="Arial" panose="020B0604020202020204" pitchFamily="34" charset="0"/>
              </a:rPr>
              <a:t>Activity</a:t>
            </a:r>
            <a:r>
              <a:rPr lang="zh-CN" altLang="en-US" sz="2200">
                <a:latin typeface="Arial" panose="020B0604020202020204" pitchFamily="34" charset="0"/>
              </a:rPr>
              <a:t>活动图</a:t>
            </a:r>
            <a:endParaRPr lang="zh-CN" altLang="en-US" sz="2200">
              <a:latin typeface="Arial" panose="020B0604020202020204" pitchFamily="34" charset="0"/>
            </a:endParaRP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63813" y="2212504"/>
            <a:ext cx="19812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</a:ln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52031" y="2259484"/>
            <a:ext cx="226695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</a:rPr>
              <a:t>Requirement</a:t>
            </a:r>
            <a:endParaRPr lang="en-US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216213" y="3909541"/>
            <a:ext cx="184731" cy="12434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zh-CN" altLang="en-US" sz="220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endParaRPr lang="zh-CN" altLang="en-US" sz="2200">
              <a:latin typeface="Times New Roman" panose="02020603050405020304" pitchFamily="18" charset="0"/>
            </a:endParaRPr>
          </a:p>
          <a:p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2045013" y="2517304"/>
            <a:ext cx="60960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sz="2200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>
            <a:off x="3950013" y="2517304"/>
            <a:ext cx="685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sz="2200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V="1">
            <a:off x="3264213" y="1069504"/>
            <a:ext cx="1371600" cy="1219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 sz="2200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>
            <a:off x="3608264" y="3125856"/>
            <a:ext cx="1191133" cy="1047111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sz="2200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 flipH="1">
            <a:off x="5284253" y="3235810"/>
            <a:ext cx="2434" cy="85181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 sz="2200"/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6083612" y="4727104"/>
            <a:ext cx="685801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 sz="2200"/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 flipH="1" flipV="1">
            <a:off x="5823087" y="3250470"/>
            <a:ext cx="1117443" cy="953302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 sz="2200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 flipV="1">
            <a:off x="6007413" y="2060104"/>
            <a:ext cx="762000" cy="4572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 sz="2200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>
            <a:off x="6007413" y="2669704"/>
            <a:ext cx="838200" cy="6096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 sz="2200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7531413" y="2517304"/>
            <a:ext cx="0" cy="5334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 sz="2200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7531413" y="3507904"/>
            <a:ext cx="0" cy="629741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 sz="2200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 flipV="1">
            <a:off x="5321613" y="993304"/>
            <a:ext cx="1524000" cy="10668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 sz="2200"/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140013" y="3296766"/>
            <a:ext cx="2330831" cy="430887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</a:rPr>
              <a:t>Requirement</a:t>
            </a:r>
            <a:r>
              <a:rPr lang="zh-CN" altLang="en-US" sz="2200" dirty="0">
                <a:latin typeface="Times New Roman" panose="02020603050405020304" pitchFamily="18" charset="0"/>
              </a:rPr>
              <a:t>阶段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140013" y="3915891"/>
            <a:ext cx="2362200" cy="430887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altLang="zh-CN" sz="2200">
                <a:latin typeface="Times New Roman" panose="02020603050405020304" pitchFamily="18" charset="0"/>
              </a:rPr>
              <a:t>Analysis</a:t>
            </a:r>
            <a:r>
              <a:rPr lang="zh-CN" altLang="en-US" sz="2200">
                <a:latin typeface="Times New Roman" panose="02020603050405020304" pitchFamily="18" charset="0"/>
              </a:rPr>
              <a:t>阶段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140013" y="4515966"/>
            <a:ext cx="2362200" cy="430887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</a:rPr>
              <a:t>Design</a:t>
            </a:r>
            <a:r>
              <a:rPr lang="zh-CN" altLang="en-US" sz="2200" dirty="0">
                <a:latin typeface="Times New Roman" panose="02020603050405020304" pitchFamily="18" charset="0"/>
              </a:rPr>
              <a:t>阶段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18437" idx="2"/>
          </p:cNvCxnSpPr>
          <p:nvPr/>
        </p:nvCxnSpPr>
        <p:spPr bwMode="auto">
          <a:xfrm>
            <a:off x="3322950" y="3125856"/>
            <a:ext cx="3202259" cy="2933692"/>
          </a:xfrm>
          <a:prstGeom prst="straightConnector1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796907" y="4176269"/>
            <a:ext cx="2167581" cy="83715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</a:rPr>
              <a:t>Sequence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200" dirty="0">
                <a:latin typeface="Times New Roman" panose="02020603050405020304" pitchFamily="18" charset="0"/>
              </a:rPr>
              <a:t>顺序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图（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logic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）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  <p:cxnSp>
        <p:nvCxnSpPr>
          <p:cNvPr id="19" name="肘形连接符 18"/>
          <p:cNvCxnSpPr>
            <a:stCxn id="18443" idx="3"/>
            <a:endCxn id="18441" idx="3"/>
          </p:cNvCxnSpPr>
          <p:nvPr/>
        </p:nvCxnSpPr>
        <p:spPr bwMode="auto">
          <a:xfrm>
            <a:off x="8369300" y="3435350"/>
            <a:ext cx="194945" cy="2171065"/>
          </a:xfrm>
          <a:prstGeom prst="bentConnector3">
            <a:avLst>
              <a:gd name="adj1" fmla="val 222150"/>
            </a:avLst>
          </a:prstGeom>
          <a:noFill/>
          <a:ln w="9525" cap="flat" cmpd="sng" algn="ctr">
            <a:solidFill>
              <a:srgbClr val="33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矩形 1"/>
          <p:cNvSpPr/>
          <p:nvPr/>
        </p:nvSpPr>
        <p:spPr>
          <a:xfrm>
            <a:off x="-83776" y="5473005"/>
            <a:ext cx="53050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/>
              <a:t>各种图用于什么阶段，没有明确的界限的。看项目需要，看个人习惯</a:t>
            </a:r>
            <a:r>
              <a:rPr lang="zh-CN" altLang="en-US" dirty="0" smtClean="0"/>
              <a:t>。上图仅仅是参考。</a:t>
            </a:r>
            <a:endParaRPr lang="en-US" altLang="zh-CN" dirty="0"/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5724128" y="4946853"/>
            <a:ext cx="801081" cy="526152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需求获取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-OOA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功能模型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本节主要内容：</a:t>
            </a:r>
            <a:endParaRPr lang="zh-CN" altLang="en-US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sz="2800" dirty="0"/>
              <a:t>用例图中的符号及含义</a:t>
            </a:r>
            <a:endParaRPr lang="zh-CN" altLang="en-US" sz="2800" dirty="0"/>
          </a:p>
          <a:p>
            <a:r>
              <a:rPr lang="en-US" altLang="zh-CN" sz="2800" dirty="0"/>
              <a:t>Rose</a:t>
            </a:r>
            <a:r>
              <a:rPr lang="zh-CN" altLang="en-US" sz="2800" dirty="0"/>
              <a:t>中用例图画法</a:t>
            </a:r>
            <a:endParaRPr lang="zh-CN" altLang="en-US" sz="2800" dirty="0"/>
          </a:p>
          <a:p>
            <a:r>
              <a:rPr lang="zh-CN" altLang="en-US" sz="2800" dirty="0"/>
              <a:t>用例模型建模</a:t>
            </a:r>
            <a:endParaRPr lang="zh-CN" altLang="en-US" sz="2800" dirty="0"/>
          </a:p>
          <a:p>
            <a:r>
              <a:rPr lang="zh-CN" altLang="en-US" sz="2800" dirty="0"/>
              <a:t>用例文档（用例描述、用例规约）</a:t>
            </a:r>
            <a:endParaRPr lang="zh-CN" altLang="en-US" sz="2800" dirty="0"/>
          </a:p>
          <a:p>
            <a:r>
              <a:rPr lang="zh-CN" altLang="en-US" sz="2800" dirty="0"/>
              <a:t>活动图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需求获取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-OOA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功能模型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/>
              <a:t>面向对象需求分析：              </a:t>
            </a:r>
            <a:r>
              <a:rPr lang="zh-CN" altLang="en-US" sz="2800" dirty="0" smtClean="0"/>
              <a:t>用</a:t>
            </a:r>
            <a:r>
              <a:rPr lang="zh-CN" altLang="en-US" sz="2800" dirty="0"/>
              <a:t>例图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需求阶段（需求获取）：</a:t>
            </a:r>
            <a:r>
              <a:rPr lang="zh-CN" altLang="en-US" sz="2800" dirty="0" smtClean="0"/>
              <a:t>功能模型   用例规约</a:t>
            </a:r>
            <a:endParaRPr lang="zh-CN" altLang="en-US" sz="2800" dirty="0" smtClean="0"/>
          </a:p>
          <a:p>
            <a:pPr marL="0" indent="0">
              <a:buNone/>
            </a:pPr>
            <a:r>
              <a:rPr lang="zh-CN" altLang="en-US" dirty="0" smtClean="0"/>
              <a:t>                                活动图                                        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      对象模型：类图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分析阶段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       动态模型</a:t>
            </a:r>
            <a:r>
              <a:rPr lang="zh-CN" altLang="en-US" dirty="0"/>
              <a:t>：顺序图、状态图等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左大括号 5"/>
          <p:cNvSpPr/>
          <p:nvPr/>
        </p:nvSpPr>
        <p:spPr>
          <a:xfrm>
            <a:off x="6084570" y="1772920"/>
            <a:ext cx="215900" cy="1223645"/>
          </a:xfrm>
          <a:prstGeom prst="lef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396875" y="2325371"/>
            <a:ext cx="275590" cy="1715452"/>
          </a:xfrm>
          <a:prstGeom prst="leftBrace">
            <a:avLst>
              <a:gd name="adj1" fmla="val 8333"/>
              <a:gd name="adj2" fmla="val 50011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2295525" y="3429000"/>
            <a:ext cx="215900" cy="1223645"/>
          </a:xfrm>
          <a:prstGeom prst="lef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需求获取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-OOA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功能模型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sz="2800" dirty="0">
                <a:solidFill>
                  <a:srgbClr val="0000FF"/>
                </a:solidFill>
              </a:rPr>
              <a:t>需求获取</a:t>
            </a:r>
            <a:r>
              <a:rPr lang="zh-CN" altLang="en-US" sz="2800" dirty="0"/>
              <a:t>：从</a:t>
            </a:r>
            <a:r>
              <a:rPr lang="zh-CN" altLang="en-US" sz="2800" dirty="0">
                <a:solidFill>
                  <a:srgbClr val="0000FF"/>
                </a:solidFill>
              </a:rPr>
              <a:t>用户角度</a:t>
            </a:r>
            <a:r>
              <a:rPr lang="zh-CN" altLang="en-US" sz="2800" dirty="0"/>
              <a:t>考虑，系统应该完成什么功能。</a:t>
            </a:r>
            <a:endParaRPr lang="en-US" altLang="zh-CN" sz="2800" dirty="0"/>
          </a:p>
          <a:p>
            <a:r>
              <a:rPr lang="zh-CN" altLang="en-US" sz="2800" dirty="0" smtClean="0"/>
              <a:t>模型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功能模型</a:t>
            </a:r>
            <a:r>
              <a:rPr lang="en-US" altLang="zh-CN" sz="2800" dirty="0"/>
              <a:t>(</a:t>
            </a:r>
            <a:r>
              <a:rPr lang="zh-CN" altLang="en-US" sz="2800" dirty="0" smtClean="0">
                <a:solidFill>
                  <a:srgbClr val="0000FF"/>
                </a:solidFill>
              </a:rPr>
              <a:t>用例图</a:t>
            </a:r>
            <a:r>
              <a:rPr lang="en-US" altLang="zh-CN" sz="2800" dirty="0"/>
              <a:t>,</a:t>
            </a:r>
            <a:r>
              <a:rPr lang="zh-CN" altLang="en-US" sz="2800" dirty="0" smtClean="0"/>
              <a:t>用例文档，辅助活动图等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r>
              <a:rPr lang="zh-CN" altLang="en-US" sz="2800" dirty="0">
                <a:solidFill>
                  <a:schemeClr val="tx2"/>
                </a:solidFill>
              </a:rPr>
              <a:t>用例图是</a:t>
            </a:r>
            <a:r>
              <a:rPr lang="zh-CN" altLang="en-US" sz="2800" dirty="0">
                <a:solidFill>
                  <a:srgbClr val="0000FF"/>
                </a:solidFill>
              </a:rPr>
              <a:t>外部参与者</a:t>
            </a:r>
            <a:r>
              <a:rPr lang="zh-CN" altLang="en-US" sz="2800" dirty="0">
                <a:solidFill>
                  <a:schemeClr val="tx2"/>
                </a:solidFill>
              </a:rPr>
              <a:t>所能观察到的系统功能的模型图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用例图还是软件测试人员进行测试的指导。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3.2.1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用例图中的符号及含义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967464" cy="4495800"/>
          </a:xfrm>
        </p:spPr>
        <p:txBody>
          <a:bodyPr/>
          <a:lstStyle/>
          <a:p>
            <a:pPr marL="0" indent="0" eaLnBrk="1" hangingPunct="1">
              <a:buSzPct val="7500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用例图的组成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SzPct val="75000"/>
            </a:pPr>
            <a:r>
              <a:rPr lang="zh-CN" altLang="en-US" b="1" dirty="0">
                <a:latin typeface="Times New Roman" panose="02020603050405020304" pitchFamily="18" charset="0"/>
              </a:rPr>
              <a:t>参与者（活动者，</a:t>
            </a:r>
            <a:r>
              <a:rPr lang="en-US" altLang="zh-CN" b="1" dirty="0">
                <a:latin typeface="Times New Roman" panose="02020603050405020304" pitchFamily="18" charset="0"/>
              </a:rPr>
              <a:t>Actor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SzPct val="75000"/>
            </a:pPr>
            <a:r>
              <a:rPr lang="zh-CN" altLang="en-US" b="1" dirty="0">
                <a:latin typeface="Times New Roman" panose="02020603050405020304" pitchFamily="18" charset="0"/>
              </a:rPr>
              <a:t>用例（</a:t>
            </a:r>
            <a:r>
              <a:rPr lang="en-US" altLang="zh-CN" b="1" dirty="0">
                <a:latin typeface="Times New Roman" panose="02020603050405020304" pitchFamily="18" charset="0"/>
              </a:rPr>
              <a:t>Use Case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SzPct val="75000"/>
            </a:pPr>
            <a:r>
              <a:rPr lang="zh-CN" altLang="en-US" b="1" dirty="0">
                <a:latin typeface="Times New Roman" panose="02020603050405020304" pitchFamily="18" charset="0"/>
              </a:rPr>
              <a:t>关系（</a:t>
            </a:r>
            <a:r>
              <a:rPr lang="en-US" altLang="zh-CN" b="1" dirty="0">
                <a:latin typeface="Times New Roman" panose="02020603050405020304" pitchFamily="18" charset="0"/>
              </a:rPr>
              <a:t>Relationship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44824"/>
            <a:ext cx="10572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80023"/>
            <a:ext cx="1736725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2.1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用例图中的符号及含义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48680"/>
          </a:xfrm>
        </p:spPr>
        <p:txBody>
          <a:bodyPr/>
          <a:lstStyle/>
          <a:p>
            <a:r>
              <a:rPr lang="zh-CN" altLang="en-US" dirty="0"/>
              <a:t>用例图 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3" t="14655" r="15466" b="10344"/>
          <a:stretch>
            <a:fillRect/>
          </a:stretch>
        </p:blipFill>
        <p:spPr bwMode="auto">
          <a:xfrm>
            <a:off x="1691680" y="2192963"/>
            <a:ext cx="5868321" cy="46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2.1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用例图中的符号及含义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/>
          <a:lstStyle/>
          <a:p>
            <a:r>
              <a:rPr lang="zh-CN" altLang="en-US" sz="2800" b="1" dirty="0"/>
              <a:t>用例图是指由参与者（</a:t>
            </a:r>
            <a:r>
              <a:rPr lang="en-US" altLang="zh-CN" sz="2800" b="1" dirty="0"/>
              <a:t>Actor</a:t>
            </a:r>
            <a:r>
              <a:rPr lang="zh-CN" altLang="en-US" sz="2800" b="1" dirty="0"/>
              <a:t>）、用例（</a:t>
            </a:r>
            <a:r>
              <a:rPr lang="en-US" altLang="zh-CN" sz="2800" b="1" dirty="0"/>
              <a:t>Use Case</a:t>
            </a:r>
            <a:r>
              <a:rPr lang="zh-CN" altLang="en-US" sz="2800" b="1" dirty="0"/>
              <a:t>）以及它们之间的关系构成的用于描述系统功能的静态</a:t>
            </a:r>
            <a:r>
              <a:rPr lang="zh-CN" altLang="en-US" sz="2800" b="1" dirty="0" smtClean="0"/>
              <a:t>视图</a:t>
            </a:r>
            <a:endParaRPr lang="zh-CN" altLang="en-US" sz="28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7" name="Group 29"/>
          <p:cNvGraphicFramePr/>
          <p:nvPr/>
        </p:nvGraphicFramePr>
        <p:xfrm>
          <a:off x="395536" y="2992211"/>
          <a:ext cx="8085584" cy="3853105"/>
        </p:xfrm>
        <a:graphic>
          <a:graphicData uri="http://schemas.openxmlformats.org/drawingml/2006/table">
            <a:tbl>
              <a:tblPr/>
              <a:tblGrid>
                <a:gridCol w="1653303"/>
                <a:gridCol w="4409326"/>
                <a:gridCol w="2022955"/>
              </a:tblGrid>
              <a:tr h="355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事物</a:t>
                      </a:r>
                      <a:r>
                        <a:rPr kumimoji="0" lang="ja-JP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kumimoji="0" lang="ja-JP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解释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</a:pPr>
                      <a:r>
                        <a:rPr kumimoji="0" lang="en-US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UML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表示</a:t>
                      </a:r>
                      <a:endParaRPr kumimoji="0" lang="ja-JP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3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</a:pPr>
                      <a:r>
                        <a:rPr kumimoji="0" lang="ja-JP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参与者</a:t>
                      </a: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(Actor)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7325" marR="0" lvl="0" indent="-1873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在系统外部与系统直接交互的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人或事物(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如另一个计算机系统或一些可运行的进程，本系统外)。注意：</a:t>
                      </a:r>
                      <a:endParaRPr kumimoji="0" lang="zh-CN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187325" marR="0" lvl="0" indent="-1873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1.参与者是角色(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role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)而不是具体的人。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（比如“学生”）</a:t>
                      </a:r>
                      <a:endParaRPr kumimoji="0" lang="zh-CN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187325" marR="0" lvl="0" indent="-1873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参与者作为外部用户(而不是内部)与系统发生交互作用，是它的主要特征。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</a:pPr>
                      <a:r>
                        <a:rPr kumimoji="0" lang="ja-JP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</a:t>
                      </a: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(Use</a:t>
                      </a: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Case)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系统外部可见的一个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系统功能单元。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3819500"/>
            <a:ext cx="10572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058297"/>
            <a:ext cx="1736725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2.1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用例图中的符号及含义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chapter__2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6" name="Group 2"/>
          <p:cNvGrpSpPr/>
          <p:nvPr/>
        </p:nvGrpSpPr>
        <p:grpSpPr bwMode="auto">
          <a:xfrm>
            <a:off x="72008" y="1523229"/>
            <a:ext cx="9036496" cy="5045302"/>
            <a:chOff x="-42" y="0"/>
            <a:chExt cx="5132" cy="2976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2" y="627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" y="1059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" y="1549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" y="2211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14" y="336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554" y="336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36" y="0"/>
              <a:ext cx="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endParaRPr lang="zh-CN" altLang="en-US" b="1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914" y="3"/>
              <a:ext cx="35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800" b="1" dirty="0"/>
                <a:t>参与者、用例间的关系</a:t>
              </a:r>
              <a:r>
                <a:rPr lang="zh-CN" altLang="en-US" sz="2800" b="1" dirty="0" smtClean="0"/>
                <a:t>类型</a:t>
              </a:r>
              <a:endParaRPr lang="zh-CN" altLang="en-US" sz="2800" b="1" dirty="0"/>
            </a:p>
          </p:txBody>
        </p:sp>
        <p:sp>
          <p:nvSpPr>
            <p:cNvPr id="15" name="AutoShape 11"/>
            <p:cNvSpPr>
              <a:spLocks noChangeAspect="1" noChangeArrowheads="1" noTextEdit="1"/>
            </p:cNvSpPr>
            <p:nvPr/>
          </p:nvSpPr>
          <p:spPr bwMode="auto">
            <a:xfrm>
              <a:off x="-42" y="275"/>
              <a:ext cx="5125" cy="2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 dirty="0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9" y="384"/>
              <a:ext cx="6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latin typeface="宋体" panose="02010600030101010101" pitchFamily="2" charset="-122"/>
                </a:rPr>
                <a:t>关系类型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68" y="364"/>
              <a:ext cx="1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宋体" panose="02010600030101010101" pitchFamily="2" charset="-122"/>
                </a:rPr>
                <a:t>说</a:t>
              </a:r>
              <a:endParaRPr lang="zh-CN" altLang="en-US" sz="2000" b="1">
                <a:latin typeface="宋体" panose="02010600030101010101" pitchFamily="2" charset="-122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271" y="384"/>
              <a:ext cx="1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楷体_GB2312"/>
                  <a:ea typeface="楷体_GB2312"/>
                  <a:cs typeface="楷体_GB2312"/>
                </a:rPr>
                <a:t>明</a:t>
              </a:r>
              <a:endParaRPr lang="zh-CN" altLang="en-US" sz="2000" b="1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641" y="364"/>
              <a:ext cx="73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宋体" panose="02010600030101010101" pitchFamily="2" charset="-122"/>
                </a:rPr>
                <a:t>表示符号</a:t>
              </a:r>
              <a:endParaRPr lang="zh-CN" altLang="en-US" sz="2400" b="1">
                <a:latin typeface="宋体" panose="0201060003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48" y="770"/>
              <a:ext cx="3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latin typeface="宋体" panose="02010600030101010101" pitchFamily="2" charset="-122"/>
                  <a:hlinkClick r:id="rId1" action="ppaction://hlinksldjump"/>
                </a:rPr>
                <a:t>关联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976" y="665"/>
              <a:ext cx="191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latin typeface="宋体" panose="02010600030101010101" pitchFamily="2" charset="-122"/>
                </a:rPr>
                <a:t>参与者和用例间的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关系，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参与者要使用系统</a:t>
              </a:r>
              <a:r>
                <a:rPr lang="zh-CN" altLang="en-US" sz="2000" b="1" dirty="0" smtClean="0">
                  <a:latin typeface="宋体" panose="02010600030101010101" pitchFamily="2" charset="-122"/>
                </a:rPr>
                <a:t>的功能）</a:t>
              </a:r>
              <a:endParaRPr lang="en-US" altLang="zh-CN" sz="2000" b="1" dirty="0" smtClean="0">
                <a:latin typeface="宋体" panose="02010600030101010101" pitchFamily="2" charset="-122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85" y="1081"/>
              <a:ext cx="91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latin typeface="宋体" panose="02010600030101010101" pitchFamily="2" charset="-122"/>
                  <a:hlinkClick r:id="rId2" action="ppaction://hlinksldjump"/>
                </a:rPr>
                <a:t>泛化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继承）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86" y="1267"/>
              <a:ext cx="250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参与者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之间或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用例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之间的关系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48" y="1887"/>
              <a:ext cx="3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latin typeface="宋体" panose="02010600030101010101" pitchFamily="2" charset="-122"/>
                  <a:hlinkClick r:id="rId3" action="ppaction://hlinksldjump"/>
                </a:rPr>
                <a:t>包含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1561" y="1887"/>
              <a:ext cx="10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latin typeface="宋体" panose="02010600030101010101" pitchFamily="2" charset="-122"/>
                </a:rPr>
                <a:t>用例之间的关系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641" y="1669"/>
              <a:ext cx="101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latin typeface="楷体_GB2312"/>
                  <a:ea typeface="楷体_GB2312"/>
                  <a:cs typeface="楷体_GB2312"/>
                </a:rPr>
                <a:t>&lt;&lt;include&gt;&gt;</a:t>
              </a:r>
              <a:endParaRPr lang="en-US" altLang="zh-CN" b="1" dirty="0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167" y="2492"/>
              <a:ext cx="3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宋体" panose="02010600030101010101" pitchFamily="2" charset="-122"/>
                </a:rPr>
                <a:t>扩展</a:t>
              </a:r>
              <a:endParaRPr lang="zh-CN" altLang="en-US" sz="2000" b="1">
                <a:latin typeface="宋体" panose="02010600030101010101" pitchFamily="2" charset="-122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1561" y="2492"/>
              <a:ext cx="10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latin typeface="宋体" panose="02010600030101010101" pitchFamily="2" charset="-122"/>
                </a:rPr>
                <a:t>用例之间的关系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641" y="2354"/>
              <a:ext cx="101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楷体_GB2312"/>
                  <a:ea typeface="楷体_GB2312"/>
                  <a:cs typeface="楷体_GB2312"/>
                </a:rPr>
                <a:t>&lt;&lt;extend&gt;&gt; </a:t>
              </a:r>
              <a:endParaRPr lang="en-US" altLang="zh-CN" b="1"/>
            </a:p>
          </p:txBody>
        </p:sp>
        <p:sp>
          <p:nvSpPr>
            <p:cNvPr id="31" name="未知"/>
            <p:cNvSpPr/>
            <p:nvPr/>
          </p:nvSpPr>
          <p:spPr bwMode="auto">
            <a:xfrm>
              <a:off x="4398" y="1187"/>
              <a:ext cx="125" cy="144"/>
            </a:xfrm>
            <a:custGeom>
              <a:avLst/>
              <a:gdLst>
                <a:gd name="T0" fmla="*/ 1 w 374"/>
                <a:gd name="T1" fmla="*/ 0 h 431"/>
                <a:gd name="T2" fmla="*/ 0 w 374"/>
                <a:gd name="T3" fmla="*/ 0 h 431"/>
                <a:gd name="T4" fmla="*/ 0 w 374"/>
                <a:gd name="T5" fmla="*/ 1 h 431"/>
                <a:gd name="T6" fmla="*/ 1 w 374"/>
                <a:gd name="T7" fmla="*/ 0 h 4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4"/>
                <a:gd name="T13" fmla="*/ 0 h 431"/>
                <a:gd name="T14" fmla="*/ 374 w 374"/>
                <a:gd name="T15" fmla="*/ 431 h 4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4" h="431">
                  <a:moveTo>
                    <a:pt x="374" y="215"/>
                  </a:moveTo>
                  <a:lnTo>
                    <a:pt x="0" y="0"/>
                  </a:lnTo>
                  <a:lnTo>
                    <a:pt x="0" y="431"/>
                  </a:lnTo>
                  <a:lnTo>
                    <a:pt x="374" y="215"/>
                  </a:lnTo>
                  <a:close/>
                </a:path>
              </a:pathLst>
            </a:custGeom>
            <a:solidFill>
              <a:srgbClr val="FFFFFF"/>
            </a:solidFill>
            <a:ln w="952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" name="Group 28"/>
            <p:cNvGrpSpPr/>
            <p:nvPr/>
          </p:nvGrpSpPr>
          <p:grpSpPr bwMode="auto">
            <a:xfrm>
              <a:off x="3670" y="1982"/>
              <a:ext cx="934" cy="78"/>
              <a:chOff x="0" y="0"/>
              <a:chExt cx="934" cy="78"/>
            </a:xfrm>
          </p:grpSpPr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0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24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48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" name="Rectangle 32"/>
              <p:cNvSpPr>
                <a:spLocks noChangeArrowheads="1"/>
              </p:cNvSpPr>
              <p:nvPr/>
            </p:nvSpPr>
            <p:spPr bwMode="auto">
              <a:xfrm>
                <a:off x="72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0" name="Rectangle 33"/>
              <p:cNvSpPr>
                <a:spLocks noChangeArrowheads="1"/>
              </p:cNvSpPr>
              <p:nvPr/>
            </p:nvSpPr>
            <p:spPr bwMode="auto">
              <a:xfrm>
                <a:off x="96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1" name="Rectangle 34"/>
              <p:cNvSpPr>
                <a:spLocks noChangeArrowheads="1"/>
              </p:cNvSpPr>
              <p:nvPr/>
            </p:nvSpPr>
            <p:spPr bwMode="auto">
              <a:xfrm>
                <a:off x="120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2" name="Rectangle 35"/>
              <p:cNvSpPr>
                <a:spLocks noChangeArrowheads="1"/>
              </p:cNvSpPr>
              <p:nvPr/>
            </p:nvSpPr>
            <p:spPr bwMode="auto">
              <a:xfrm>
                <a:off x="144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3" name="Rectangle 36"/>
              <p:cNvSpPr>
                <a:spLocks noChangeArrowheads="1"/>
              </p:cNvSpPr>
              <p:nvPr/>
            </p:nvSpPr>
            <p:spPr bwMode="auto">
              <a:xfrm>
                <a:off x="168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4" name="Rectangle 37"/>
              <p:cNvSpPr>
                <a:spLocks noChangeArrowheads="1"/>
              </p:cNvSpPr>
              <p:nvPr/>
            </p:nvSpPr>
            <p:spPr bwMode="auto">
              <a:xfrm>
                <a:off x="192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5" name="Rectangle 38"/>
              <p:cNvSpPr>
                <a:spLocks noChangeArrowheads="1"/>
              </p:cNvSpPr>
              <p:nvPr/>
            </p:nvSpPr>
            <p:spPr bwMode="auto">
              <a:xfrm>
                <a:off x="216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6" name="Rectangle 39"/>
              <p:cNvSpPr>
                <a:spLocks noChangeArrowheads="1"/>
              </p:cNvSpPr>
              <p:nvPr/>
            </p:nvSpPr>
            <p:spPr bwMode="auto">
              <a:xfrm>
                <a:off x="240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7" name="Rectangle 40"/>
              <p:cNvSpPr>
                <a:spLocks noChangeArrowheads="1"/>
              </p:cNvSpPr>
              <p:nvPr/>
            </p:nvSpPr>
            <p:spPr bwMode="auto">
              <a:xfrm>
                <a:off x="264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8" name="Rectangle 41"/>
              <p:cNvSpPr>
                <a:spLocks noChangeArrowheads="1"/>
              </p:cNvSpPr>
              <p:nvPr/>
            </p:nvSpPr>
            <p:spPr bwMode="auto">
              <a:xfrm>
                <a:off x="288" y="33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9" name="Rectangle 42"/>
              <p:cNvSpPr>
                <a:spLocks noChangeArrowheads="1"/>
              </p:cNvSpPr>
              <p:nvPr/>
            </p:nvSpPr>
            <p:spPr bwMode="auto">
              <a:xfrm>
                <a:off x="311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335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1" name="Rectangle 44"/>
              <p:cNvSpPr>
                <a:spLocks noChangeArrowheads="1"/>
              </p:cNvSpPr>
              <p:nvPr/>
            </p:nvSpPr>
            <p:spPr bwMode="auto">
              <a:xfrm>
                <a:off x="359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2" name="Rectangle 45"/>
              <p:cNvSpPr>
                <a:spLocks noChangeArrowheads="1"/>
              </p:cNvSpPr>
              <p:nvPr/>
            </p:nvSpPr>
            <p:spPr bwMode="auto">
              <a:xfrm>
                <a:off x="383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3" name="Rectangle 46"/>
              <p:cNvSpPr>
                <a:spLocks noChangeArrowheads="1"/>
              </p:cNvSpPr>
              <p:nvPr/>
            </p:nvSpPr>
            <p:spPr bwMode="auto">
              <a:xfrm>
                <a:off x="407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4" name="Rectangle 47"/>
              <p:cNvSpPr>
                <a:spLocks noChangeArrowheads="1"/>
              </p:cNvSpPr>
              <p:nvPr/>
            </p:nvSpPr>
            <p:spPr bwMode="auto">
              <a:xfrm>
                <a:off x="431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>
                <a:off x="455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6" name="Rectangle 49"/>
              <p:cNvSpPr>
                <a:spLocks noChangeArrowheads="1"/>
              </p:cNvSpPr>
              <p:nvPr/>
            </p:nvSpPr>
            <p:spPr bwMode="auto">
              <a:xfrm>
                <a:off x="479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7" name="Rectangle 50"/>
              <p:cNvSpPr>
                <a:spLocks noChangeArrowheads="1"/>
              </p:cNvSpPr>
              <p:nvPr/>
            </p:nvSpPr>
            <p:spPr bwMode="auto">
              <a:xfrm>
                <a:off x="503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8" name="Rectangle 51"/>
              <p:cNvSpPr>
                <a:spLocks noChangeArrowheads="1"/>
              </p:cNvSpPr>
              <p:nvPr/>
            </p:nvSpPr>
            <p:spPr bwMode="auto">
              <a:xfrm>
                <a:off x="527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99" name="Rectangle 52"/>
              <p:cNvSpPr>
                <a:spLocks noChangeArrowheads="1"/>
              </p:cNvSpPr>
              <p:nvPr/>
            </p:nvSpPr>
            <p:spPr bwMode="auto">
              <a:xfrm>
                <a:off x="551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0" name="Rectangle 53"/>
              <p:cNvSpPr>
                <a:spLocks noChangeArrowheads="1"/>
              </p:cNvSpPr>
              <p:nvPr/>
            </p:nvSpPr>
            <p:spPr bwMode="auto">
              <a:xfrm>
                <a:off x="575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1" name="Rectangle 54"/>
              <p:cNvSpPr>
                <a:spLocks noChangeArrowheads="1"/>
              </p:cNvSpPr>
              <p:nvPr/>
            </p:nvSpPr>
            <p:spPr bwMode="auto">
              <a:xfrm>
                <a:off x="599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2" name="Rectangle 55"/>
              <p:cNvSpPr>
                <a:spLocks noChangeArrowheads="1"/>
              </p:cNvSpPr>
              <p:nvPr/>
            </p:nvSpPr>
            <p:spPr bwMode="auto">
              <a:xfrm>
                <a:off x="623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3" name="Rectangle 56"/>
              <p:cNvSpPr>
                <a:spLocks noChangeArrowheads="1"/>
              </p:cNvSpPr>
              <p:nvPr/>
            </p:nvSpPr>
            <p:spPr bwMode="auto">
              <a:xfrm>
                <a:off x="647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4" name="Rectangle 57"/>
              <p:cNvSpPr>
                <a:spLocks noChangeArrowheads="1"/>
              </p:cNvSpPr>
              <p:nvPr/>
            </p:nvSpPr>
            <p:spPr bwMode="auto">
              <a:xfrm>
                <a:off x="671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5" name="Rectangle 58"/>
              <p:cNvSpPr>
                <a:spLocks noChangeArrowheads="1"/>
              </p:cNvSpPr>
              <p:nvPr/>
            </p:nvSpPr>
            <p:spPr bwMode="auto">
              <a:xfrm>
                <a:off x="695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6" name="Rectangle 59"/>
              <p:cNvSpPr>
                <a:spLocks noChangeArrowheads="1"/>
              </p:cNvSpPr>
              <p:nvPr/>
            </p:nvSpPr>
            <p:spPr bwMode="auto">
              <a:xfrm>
                <a:off x="719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7" name="Rectangle 60"/>
              <p:cNvSpPr>
                <a:spLocks noChangeArrowheads="1"/>
              </p:cNvSpPr>
              <p:nvPr/>
            </p:nvSpPr>
            <p:spPr bwMode="auto">
              <a:xfrm>
                <a:off x="743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8" name="Rectangle 61"/>
              <p:cNvSpPr>
                <a:spLocks noChangeArrowheads="1"/>
              </p:cNvSpPr>
              <p:nvPr/>
            </p:nvSpPr>
            <p:spPr bwMode="auto">
              <a:xfrm>
                <a:off x="767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09" name="Rectangle 62"/>
              <p:cNvSpPr>
                <a:spLocks noChangeArrowheads="1"/>
              </p:cNvSpPr>
              <p:nvPr/>
            </p:nvSpPr>
            <p:spPr bwMode="auto">
              <a:xfrm>
                <a:off x="791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0" name="Rectangle 63"/>
              <p:cNvSpPr>
                <a:spLocks noChangeArrowheads="1"/>
              </p:cNvSpPr>
              <p:nvPr/>
            </p:nvSpPr>
            <p:spPr bwMode="auto">
              <a:xfrm>
                <a:off x="815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1" name="Rectangle 64"/>
              <p:cNvSpPr>
                <a:spLocks noChangeArrowheads="1"/>
              </p:cNvSpPr>
              <p:nvPr/>
            </p:nvSpPr>
            <p:spPr bwMode="auto">
              <a:xfrm>
                <a:off x="839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2" name="Rectangle 65"/>
              <p:cNvSpPr>
                <a:spLocks noChangeArrowheads="1"/>
              </p:cNvSpPr>
              <p:nvPr/>
            </p:nvSpPr>
            <p:spPr bwMode="auto">
              <a:xfrm>
                <a:off x="863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3" name="Rectangle 66"/>
              <p:cNvSpPr>
                <a:spLocks noChangeArrowheads="1"/>
              </p:cNvSpPr>
              <p:nvPr/>
            </p:nvSpPr>
            <p:spPr bwMode="auto">
              <a:xfrm>
                <a:off x="887" y="33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4" name="Rectangle 67"/>
              <p:cNvSpPr>
                <a:spLocks noChangeArrowheads="1"/>
              </p:cNvSpPr>
              <p:nvPr/>
            </p:nvSpPr>
            <p:spPr bwMode="auto">
              <a:xfrm>
                <a:off x="910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115" name="未知"/>
              <p:cNvSpPr/>
              <p:nvPr/>
            </p:nvSpPr>
            <p:spPr bwMode="auto">
              <a:xfrm>
                <a:off x="857" y="0"/>
                <a:ext cx="77" cy="78"/>
              </a:xfrm>
              <a:custGeom>
                <a:avLst/>
                <a:gdLst>
                  <a:gd name="T0" fmla="*/ 0 w 233"/>
                  <a:gd name="T1" fmla="*/ 0 h 234"/>
                  <a:gd name="T2" fmla="*/ 0 w 233"/>
                  <a:gd name="T3" fmla="*/ 0 h 234"/>
                  <a:gd name="T4" fmla="*/ 0 w 233"/>
                  <a:gd name="T5" fmla="*/ 0 h 234"/>
                  <a:gd name="T6" fmla="*/ 0 60000 65536"/>
                  <a:gd name="T7" fmla="*/ 0 60000 65536"/>
                  <a:gd name="T8" fmla="*/ 0 60000 65536"/>
                  <a:gd name="T9" fmla="*/ 0 w 233"/>
                  <a:gd name="T10" fmla="*/ 0 h 234"/>
                  <a:gd name="T11" fmla="*/ 233 w 233"/>
                  <a:gd name="T12" fmla="*/ 234 h 2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3" h="234">
                    <a:moveTo>
                      <a:pt x="0" y="234"/>
                    </a:moveTo>
                    <a:lnTo>
                      <a:pt x="233" y="11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" name="Group 69"/>
            <p:cNvGrpSpPr/>
            <p:nvPr/>
          </p:nvGrpSpPr>
          <p:grpSpPr bwMode="auto">
            <a:xfrm>
              <a:off x="3670" y="2635"/>
              <a:ext cx="934" cy="78"/>
              <a:chOff x="0" y="0"/>
              <a:chExt cx="934" cy="78"/>
            </a:xfrm>
          </p:grpSpPr>
          <p:sp>
            <p:nvSpPr>
              <p:cNvPr id="36" name="Rectangle 70"/>
              <p:cNvSpPr>
                <a:spLocks noChangeArrowheads="1"/>
              </p:cNvSpPr>
              <p:nvPr/>
            </p:nvSpPr>
            <p:spPr bwMode="auto">
              <a:xfrm>
                <a:off x="0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37" name="Rectangle 71"/>
              <p:cNvSpPr>
                <a:spLocks noChangeArrowheads="1"/>
              </p:cNvSpPr>
              <p:nvPr/>
            </p:nvSpPr>
            <p:spPr bwMode="auto">
              <a:xfrm>
                <a:off x="24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38" name="Rectangle 72"/>
              <p:cNvSpPr>
                <a:spLocks noChangeArrowheads="1"/>
              </p:cNvSpPr>
              <p:nvPr/>
            </p:nvSpPr>
            <p:spPr bwMode="auto">
              <a:xfrm>
                <a:off x="48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39" name="Rectangle 73"/>
              <p:cNvSpPr>
                <a:spLocks noChangeArrowheads="1"/>
              </p:cNvSpPr>
              <p:nvPr/>
            </p:nvSpPr>
            <p:spPr bwMode="auto">
              <a:xfrm>
                <a:off x="72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40" name="Rectangle 74"/>
              <p:cNvSpPr>
                <a:spLocks noChangeArrowheads="1"/>
              </p:cNvSpPr>
              <p:nvPr/>
            </p:nvSpPr>
            <p:spPr bwMode="auto">
              <a:xfrm>
                <a:off x="96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41" name="Rectangle 75"/>
              <p:cNvSpPr>
                <a:spLocks noChangeArrowheads="1"/>
              </p:cNvSpPr>
              <p:nvPr/>
            </p:nvSpPr>
            <p:spPr bwMode="auto">
              <a:xfrm>
                <a:off x="120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42" name="Rectangle 76"/>
              <p:cNvSpPr>
                <a:spLocks noChangeArrowheads="1"/>
              </p:cNvSpPr>
              <p:nvPr/>
            </p:nvSpPr>
            <p:spPr bwMode="auto">
              <a:xfrm>
                <a:off x="144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43" name="Rectangle 77"/>
              <p:cNvSpPr>
                <a:spLocks noChangeArrowheads="1"/>
              </p:cNvSpPr>
              <p:nvPr/>
            </p:nvSpPr>
            <p:spPr bwMode="auto">
              <a:xfrm>
                <a:off x="168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44" name="Rectangle 78"/>
              <p:cNvSpPr>
                <a:spLocks noChangeArrowheads="1"/>
              </p:cNvSpPr>
              <p:nvPr/>
            </p:nvSpPr>
            <p:spPr bwMode="auto">
              <a:xfrm>
                <a:off x="192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45" name="Rectangle 79"/>
              <p:cNvSpPr>
                <a:spLocks noChangeArrowheads="1"/>
              </p:cNvSpPr>
              <p:nvPr/>
            </p:nvSpPr>
            <p:spPr bwMode="auto">
              <a:xfrm>
                <a:off x="216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46" name="Rectangle 80"/>
              <p:cNvSpPr>
                <a:spLocks noChangeArrowheads="1"/>
              </p:cNvSpPr>
              <p:nvPr/>
            </p:nvSpPr>
            <p:spPr bwMode="auto">
              <a:xfrm>
                <a:off x="240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47" name="Rectangle 81"/>
              <p:cNvSpPr>
                <a:spLocks noChangeArrowheads="1"/>
              </p:cNvSpPr>
              <p:nvPr/>
            </p:nvSpPr>
            <p:spPr bwMode="auto">
              <a:xfrm>
                <a:off x="264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48" name="Rectangle 82"/>
              <p:cNvSpPr>
                <a:spLocks noChangeArrowheads="1"/>
              </p:cNvSpPr>
              <p:nvPr/>
            </p:nvSpPr>
            <p:spPr bwMode="auto">
              <a:xfrm>
                <a:off x="288" y="33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49" name="Rectangle 83"/>
              <p:cNvSpPr>
                <a:spLocks noChangeArrowheads="1"/>
              </p:cNvSpPr>
              <p:nvPr/>
            </p:nvSpPr>
            <p:spPr bwMode="auto">
              <a:xfrm>
                <a:off x="311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0" name="Rectangle 84"/>
              <p:cNvSpPr>
                <a:spLocks noChangeArrowheads="1"/>
              </p:cNvSpPr>
              <p:nvPr/>
            </p:nvSpPr>
            <p:spPr bwMode="auto">
              <a:xfrm>
                <a:off x="335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1" name="Rectangle 85"/>
              <p:cNvSpPr>
                <a:spLocks noChangeArrowheads="1"/>
              </p:cNvSpPr>
              <p:nvPr/>
            </p:nvSpPr>
            <p:spPr bwMode="auto">
              <a:xfrm>
                <a:off x="359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2" name="Rectangle 86"/>
              <p:cNvSpPr>
                <a:spLocks noChangeArrowheads="1"/>
              </p:cNvSpPr>
              <p:nvPr/>
            </p:nvSpPr>
            <p:spPr bwMode="auto">
              <a:xfrm>
                <a:off x="383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3" name="Rectangle 87"/>
              <p:cNvSpPr>
                <a:spLocks noChangeArrowheads="1"/>
              </p:cNvSpPr>
              <p:nvPr/>
            </p:nvSpPr>
            <p:spPr bwMode="auto">
              <a:xfrm>
                <a:off x="407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4" name="Rectangle 88"/>
              <p:cNvSpPr>
                <a:spLocks noChangeArrowheads="1"/>
              </p:cNvSpPr>
              <p:nvPr/>
            </p:nvSpPr>
            <p:spPr bwMode="auto">
              <a:xfrm>
                <a:off x="431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5" name="Rectangle 89"/>
              <p:cNvSpPr>
                <a:spLocks noChangeArrowheads="1"/>
              </p:cNvSpPr>
              <p:nvPr/>
            </p:nvSpPr>
            <p:spPr bwMode="auto">
              <a:xfrm>
                <a:off x="455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6" name="Rectangle 90"/>
              <p:cNvSpPr>
                <a:spLocks noChangeArrowheads="1"/>
              </p:cNvSpPr>
              <p:nvPr/>
            </p:nvSpPr>
            <p:spPr bwMode="auto">
              <a:xfrm>
                <a:off x="479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7" name="Rectangle 91"/>
              <p:cNvSpPr>
                <a:spLocks noChangeArrowheads="1"/>
              </p:cNvSpPr>
              <p:nvPr/>
            </p:nvSpPr>
            <p:spPr bwMode="auto">
              <a:xfrm>
                <a:off x="503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8" name="Rectangle 92"/>
              <p:cNvSpPr>
                <a:spLocks noChangeArrowheads="1"/>
              </p:cNvSpPr>
              <p:nvPr/>
            </p:nvSpPr>
            <p:spPr bwMode="auto">
              <a:xfrm>
                <a:off x="527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9" name="Rectangle 93"/>
              <p:cNvSpPr>
                <a:spLocks noChangeArrowheads="1"/>
              </p:cNvSpPr>
              <p:nvPr/>
            </p:nvSpPr>
            <p:spPr bwMode="auto">
              <a:xfrm>
                <a:off x="551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0" name="Rectangle 94"/>
              <p:cNvSpPr>
                <a:spLocks noChangeArrowheads="1"/>
              </p:cNvSpPr>
              <p:nvPr/>
            </p:nvSpPr>
            <p:spPr bwMode="auto">
              <a:xfrm>
                <a:off x="575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1" name="Rectangle 95"/>
              <p:cNvSpPr>
                <a:spLocks noChangeArrowheads="1"/>
              </p:cNvSpPr>
              <p:nvPr/>
            </p:nvSpPr>
            <p:spPr bwMode="auto">
              <a:xfrm>
                <a:off x="599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2" name="Rectangle 96"/>
              <p:cNvSpPr>
                <a:spLocks noChangeArrowheads="1"/>
              </p:cNvSpPr>
              <p:nvPr/>
            </p:nvSpPr>
            <p:spPr bwMode="auto">
              <a:xfrm>
                <a:off x="623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3" name="Rectangle 97"/>
              <p:cNvSpPr>
                <a:spLocks noChangeArrowheads="1"/>
              </p:cNvSpPr>
              <p:nvPr/>
            </p:nvSpPr>
            <p:spPr bwMode="auto">
              <a:xfrm>
                <a:off x="647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4" name="Rectangle 98"/>
              <p:cNvSpPr>
                <a:spLocks noChangeArrowheads="1"/>
              </p:cNvSpPr>
              <p:nvPr/>
            </p:nvSpPr>
            <p:spPr bwMode="auto">
              <a:xfrm>
                <a:off x="671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5" name="Rectangle 99"/>
              <p:cNvSpPr>
                <a:spLocks noChangeArrowheads="1"/>
              </p:cNvSpPr>
              <p:nvPr/>
            </p:nvSpPr>
            <p:spPr bwMode="auto">
              <a:xfrm>
                <a:off x="695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6" name="Rectangle 100"/>
              <p:cNvSpPr>
                <a:spLocks noChangeArrowheads="1"/>
              </p:cNvSpPr>
              <p:nvPr/>
            </p:nvSpPr>
            <p:spPr bwMode="auto">
              <a:xfrm>
                <a:off x="719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7" name="Rectangle 101"/>
              <p:cNvSpPr>
                <a:spLocks noChangeArrowheads="1"/>
              </p:cNvSpPr>
              <p:nvPr/>
            </p:nvSpPr>
            <p:spPr bwMode="auto">
              <a:xfrm>
                <a:off x="743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8" name="Rectangle 102"/>
              <p:cNvSpPr>
                <a:spLocks noChangeArrowheads="1"/>
              </p:cNvSpPr>
              <p:nvPr/>
            </p:nvSpPr>
            <p:spPr bwMode="auto">
              <a:xfrm>
                <a:off x="767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9" name="Rectangle 103"/>
              <p:cNvSpPr>
                <a:spLocks noChangeArrowheads="1"/>
              </p:cNvSpPr>
              <p:nvPr/>
            </p:nvSpPr>
            <p:spPr bwMode="auto">
              <a:xfrm>
                <a:off x="791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0" name="Rectangle 104"/>
              <p:cNvSpPr>
                <a:spLocks noChangeArrowheads="1"/>
              </p:cNvSpPr>
              <p:nvPr/>
            </p:nvSpPr>
            <p:spPr bwMode="auto">
              <a:xfrm>
                <a:off x="815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1" name="Rectangle 105"/>
              <p:cNvSpPr>
                <a:spLocks noChangeArrowheads="1"/>
              </p:cNvSpPr>
              <p:nvPr/>
            </p:nvSpPr>
            <p:spPr bwMode="auto">
              <a:xfrm>
                <a:off x="839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2" name="Rectangle 106"/>
              <p:cNvSpPr>
                <a:spLocks noChangeArrowheads="1"/>
              </p:cNvSpPr>
              <p:nvPr/>
            </p:nvSpPr>
            <p:spPr bwMode="auto">
              <a:xfrm>
                <a:off x="863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3" name="Rectangle 107"/>
              <p:cNvSpPr>
                <a:spLocks noChangeArrowheads="1"/>
              </p:cNvSpPr>
              <p:nvPr/>
            </p:nvSpPr>
            <p:spPr bwMode="auto">
              <a:xfrm>
                <a:off x="887" y="33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4" name="Rectangle 108"/>
              <p:cNvSpPr>
                <a:spLocks noChangeArrowheads="1"/>
              </p:cNvSpPr>
              <p:nvPr/>
            </p:nvSpPr>
            <p:spPr bwMode="auto">
              <a:xfrm>
                <a:off x="910" y="33"/>
                <a:ext cx="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5" name="未知"/>
              <p:cNvSpPr/>
              <p:nvPr/>
            </p:nvSpPr>
            <p:spPr bwMode="auto">
              <a:xfrm>
                <a:off x="857" y="0"/>
                <a:ext cx="77" cy="78"/>
              </a:xfrm>
              <a:custGeom>
                <a:avLst/>
                <a:gdLst>
                  <a:gd name="T0" fmla="*/ 0 w 233"/>
                  <a:gd name="T1" fmla="*/ 0 h 234"/>
                  <a:gd name="T2" fmla="*/ 0 w 233"/>
                  <a:gd name="T3" fmla="*/ 0 h 234"/>
                  <a:gd name="T4" fmla="*/ 0 w 233"/>
                  <a:gd name="T5" fmla="*/ 0 h 234"/>
                  <a:gd name="T6" fmla="*/ 0 60000 65536"/>
                  <a:gd name="T7" fmla="*/ 0 60000 65536"/>
                  <a:gd name="T8" fmla="*/ 0 60000 65536"/>
                  <a:gd name="T9" fmla="*/ 0 w 233"/>
                  <a:gd name="T10" fmla="*/ 0 h 234"/>
                  <a:gd name="T11" fmla="*/ 233 w 233"/>
                  <a:gd name="T12" fmla="*/ 234 h 2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3" h="234">
                    <a:moveTo>
                      <a:pt x="0" y="234"/>
                    </a:moveTo>
                    <a:lnTo>
                      <a:pt x="233" y="116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Line 110"/>
            <p:cNvSpPr>
              <a:spLocks noChangeShapeType="1"/>
            </p:cNvSpPr>
            <p:nvPr/>
          </p:nvSpPr>
          <p:spPr bwMode="auto">
            <a:xfrm>
              <a:off x="3670" y="771"/>
              <a:ext cx="7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11"/>
            <p:cNvSpPr>
              <a:spLocks noChangeShapeType="1"/>
            </p:cNvSpPr>
            <p:nvPr/>
          </p:nvSpPr>
          <p:spPr bwMode="auto">
            <a:xfrm>
              <a:off x="3670" y="1257"/>
              <a:ext cx="7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29" name="直接箭头连接符 228"/>
          <p:cNvCxnSpPr/>
          <p:nvPr/>
        </p:nvCxnSpPr>
        <p:spPr>
          <a:xfrm>
            <a:off x="6703233" y="3072761"/>
            <a:ext cx="13822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726045" y="193040"/>
            <a:ext cx="1207135" cy="133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有明确主动使用关系时，用带箭头符号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>
          <a:xfrm flipH="1">
            <a:off x="7236460" y="1340485"/>
            <a:ext cx="648335" cy="1656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2.1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用例图中的符号及含义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48680"/>
          </a:xfrm>
        </p:spPr>
        <p:txBody>
          <a:bodyPr/>
          <a:lstStyle/>
          <a:p>
            <a:r>
              <a:rPr lang="zh-CN" altLang="en-US" dirty="0"/>
              <a:t>用例图 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3" t="14655" r="15466" b="10344"/>
          <a:stretch>
            <a:fillRect/>
          </a:stretch>
        </p:blipFill>
        <p:spPr bwMode="auto">
          <a:xfrm>
            <a:off x="1691680" y="2192963"/>
            <a:ext cx="5868321" cy="46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7884795" y="6093460"/>
            <a:ext cx="935990" cy="648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主要内容：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03648" y="1600200"/>
            <a:ext cx="6696744" cy="4495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3.1 UML</a:t>
            </a:r>
            <a:r>
              <a:rPr lang="zh-CN" altLang="en-US" b="1" dirty="0"/>
              <a:t>概述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3.2 </a:t>
            </a:r>
            <a:r>
              <a:rPr lang="zh-CN" altLang="en-US" b="1" dirty="0" smtClean="0">
                <a:sym typeface="+mn-ea"/>
              </a:rPr>
              <a:t>需求获取</a:t>
            </a:r>
            <a:r>
              <a:rPr lang="en-US" altLang="zh-CN" b="1" dirty="0" smtClean="0">
                <a:sym typeface="+mn-ea"/>
              </a:rPr>
              <a:t>-OOA</a:t>
            </a:r>
            <a:r>
              <a:rPr lang="zh-CN" altLang="en-US" b="1" dirty="0" smtClean="0">
                <a:sym typeface="+mn-ea"/>
              </a:rPr>
              <a:t>功能模型</a:t>
            </a:r>
            <a:endParaRPr lang="zh-CN" altLang="en-US" b="1" dirty="0" smtClean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       用例图</a:t>
            </a:r>
            <a:endParaRPr lang="zh-CN" altLang="en-US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       用例规约</a:t>
            </a:r>
            <a:endParaRPr lang="zh-CN" altLang="en-US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       活动图</a:t>
            </a:r>
            <a:endParaRPr lang="zh-CN" altLang="en-US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ym typeface="+mn-ea"/>
              </a:rPr>
              <a:t>泛化（继承）   </a:t>
            </a:r>
            <a:r>
              <a:rPr lang="en-US" altLang="zh-CN" sz="3600" b="1" dirty="0" smtClean="0">
                <a:sym typeface="+mn-ea"/>
              </a:rPr>
              <a:t>“is</a:t>
            </a:r>
            <a:r>
              <a:rPr lang="zh-CN" altLang="en-US" sz="3600" b="1" dirty="0">
                <a:sym typeface="+mn-ea"/>
              </a:rPr>
              <a:t> </a:t>
            </a:r>
            <a:r>
              <a:rPr lang="zh-CN" altLang="en-US" sz="3600" b="1" dirty="0" smtClean="0">
                <a:sym typeface="+mn-ea"/>
              </a:rPr>
              <a:t> </a:t>
            </a:r>
            <a:r>
              <a:rPr lang="en-US" altLang="zh-CN" sz="3600" b="1" dirty="0" smtClean="0">
                <a:sym typeface="+mn-ea"/>
              </a:rPr>
              <a:t>a…”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614680"/>
          </a:xfrm>
        </p:spPr>
        <p:txBody>
          <a:bodyPr/>
          <a:lstStyle/>
          <a:p>
            <a:r>
              <a:rPr lang="zh-CN" altLang="en-US" sz="3200" b="1" dirty="0" smtClean="0"/>
              <a:t>泛化：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参与者之间的泛化，支持代码复用</a:t>
            </a:r>
            <a:endParaRPr lang="zh-CN" altLang="en-US" sz="3200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1" cstate="print"/>
          <a:srcRect l="1440" r="27982" b="24898"/>
          <a:stretch>
            <a:fillRect/>
          </a:stretch>
        </p:blipFill>
        <p:spPr bwMode="auto">
          <a:xfrm>
            <a:off x="1268095" y="1994535"/>
            <a:ext cx="6313805" cy="329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90391" y="4352305"/>
            <a:ext cx="201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学籍管理系统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612140" y="5217160"/>
            <a:ext cx="76708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 smtClean="0">
                <a:sym typeface="+mn-ea"/>
              </a:rPr>
              <a:t>学生用户的基本行为：比如登录、 查询成绩。</a:t>
            </a:r>
            <a:endParaRPr lang="en-US" altLang="zh-CN" b="1" dirty="0" smtClean="0"/>
          </a:p>
          <a:p>
            <a:r>
              <a:rPr lang="zh-CN" altLang="en-US" b="1" dirty="0" smtClean="0">
                <a:sym typeface="+mn-ea"/>
              </a:rPr>
              <a:t>本科生也可有自己的行为：申请奖学金</a:t>
            </a:r>
            <a:endParaRPr lang="en-US" altLang="zh-CN" b="1" dirty="0" smtClean="0"/>
          </a:p>
          <a:p>
            <a:r>
              <a:rPr lang="zh-CN" altLang="en-US" b="1" dirty="0" smtClean="0">
                <a:sym typeface="+mn-ea"/>
              </a:rPr>
              <a:t>研究生也可有自己的行为，比如申请课题基金，报销费用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5752" y="492193"/>
            <a:ext cx="7772400" cy="793846"/>
          </a:xfrm>
          <a:noFill/>
        </p:spPr>
        <p:txBody>
          <a:bodyPr anchor="ctr"/>
          <a:lstStyle/>
          <a:p>
            <a:pPr algn="l" eaLnBrk="1" hangingPunct="1"/>
            <a:r>
              <a:rPr lang="zh-CN" altLang="en-US" sz="3600" b="1" dirty="0" smtClean="0"/>
              <a:t>泛化（继承）</a:t>
            </a:r>
            <a:endParaRPr lang="zh-CN" altLang="en-US" sz="3600" b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56792"/>
            <a:ext cx="8383992" cy="4756041"/>
          </a:xfrm>
        </p:spPr>
        <p:txBody>
          <a:bodyPr/>
          <a:lstStyle/>
          <a:p>
            <a:r>
              <a:rPr lang="zh-CN" altLang="en-US" sz="3200" b="1" kern="1200" dirty="0" smtClean="0"/>
              <a:t>泛化：</a:t>
            </a:r>
            <a:r>
              <a:rPr lang="en-US" altLang="zh-CN" sz="3200" b="1" kern="1200" dirty="0" smtClean="0"/>
              <a:t>——</a:t>
            </a:r>
            <a:r>
              <a:rPr lang="zh-CN" altLang="en-US" sz="3200" b="1" kern="1200" dirty="0" smtClean="0"/>
              <a:t>用例之间的泛化</a:t>
            </a:r>
            <a:endParaRPr lang="en-US" altLang="zh-CN" sz="3200" b="1" kern="1200" dirty="0" smtClean="0"/>
          </a:p>
          <a:p>
            <a:r>
              <a:rPr lang="zh-CN" altLang="en-US" sz="2800" b="1" kern="1200" dirty="0" smtClean="0"/>
              <a:t>   子用例和父用例相似，</a:t>
            </a:r>
            <a:r>
              <a:rPr lang="zh-CN" altLang="en-US" sz="2800" b="1" kern="1200" dirty="0" smtClean="0">
                <a:solidFill>
                  <a:srgbClr val="FF0000"/>
                </a:solidFill>
              </a:rPr>
              <a:t>但表现出更特别的行为</a:t>
            </a:r>
            <a:r>
              <a:rPr lang="zh-CN" altLang="en-US" sz="2800" b="1" kern="1200" dirty="0" smtClean="0"/>
              <a:t>；子用例将继承父用例的所有结构、行为和关系。子用例可以使用父用例的一段行为，也可以重载它。</a:t>
            </a:r>
            <a:endParaRPr lang="en-US" altLang="zh-CN" sz="2800" b="1" kern="1200" dirty="0" smtClean="0"/>
          </a:p>
          <a:p>
            <a:r>
              <a:rPr lang="zh-CN" altLang="en-US" sz="2800" b="1" kern="1200" dirty="0" smtClean="0"/>
              <a:t>父用例通常是抽象的。</a:t>
            </a:r>
            <a:endParaRPr lang="en-US" altLang="zh-CN" sz="2800" b="1" kern="1200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支持系统的可扩展性。</a:t>
            </a:r>
            <a:endParaRPr lang="en-US" altLang="zh-CN" sz="2800" b="1" dirty="0" smtClean="0"/>
          </a:p>
          <a:p>
            <a:pPr eaLnBrk="1" hangingPunct="1">
              <a:buSzPct val="75000"/>
            </a:pPr>
            <a:endParaRPr lang="en-US" altLang="zh-CN" sz="2800" b="1" dirty="0" smtClean="0"/>
          </a:p>
          <a:p>
            <a:pPr eaLnBrk="1" hangingPunct="1">
              <a:buSzPct val="75000"/>
            </a:pP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115" y="353695"/>
            <a:ext cx="7534910" cy="793750"/>
          </a:xfrm>
          <a:noFill/>
        </p:spPr>
        <p:txBody>
          <a:bodyPr anchor="ctr"/>
          <a:lstStyle/>
          <a:p>
            <a:pPr algn="l" eaLnBrk="1" hangingPunct="1"/>
            <a:r>
              <a:rPr lang="zh-CN" altLang="en-US" sz="3600" b="1" dirty="0" smtClean="0"/>
              <a:t>泛化（继承）</a:t>
            </a:r>
            <a:endParaRPr lang="zh-CN" altLang="en-US" sz="3600" b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88713"/>
            <a:ext cx="8383992" cy="4378325"/>
          </a:xfrm>
        </p:spPr>
        <p:txBody>
          <a:bodyPr/>
          <a:lstStyle/>
          <a:p>
            <a:pPr eaLnBrk="1" hangingPunct="1">
              <a:buSzPct val="75000"/>
            </a:pPr>
            <a:endParaRPr lang="en-US" altLang="zh-CN" sz="2800" b="1" dirty="0" smtClean="0"/>
          </a:p>
          <a:p>
            <a:pPr eaLnBrk="1" hangingPunct="1">
              <a:buSzPct val="75000"/>
            </a:pPr>
            <a:r>
              <a:rPr lang="zh-CN" altLang="en-US" sz="2800" b="1" dirty="0" smtClean="0">
                <a:sym typeface="+mn-ea"/>
              </a:rPr>
              <a:t>泛化：</a:t>
            </a:r>
            <a:r>
              <a:rPr lang="en-US" altLang="zh-CN" sz="2800" b="1" dirty="0" smtClean="0">
                <a:sym typeface="+mn-ea"/>
              </a:rPr>
              <a:t>——</a:t>
            </a:r>
            <a:r>
              <a:rPr lang="zh-CN" altLang="en-US" sz="2800" b="1" dirty="0" smtClean="0">
                <a:sym typeface="+mn-ea"/>
              </a:rPr>
              <a:t>用例之间的泛化</a:t>
            </a:r>
            <a:endParaRPr lang="zh-CN" altLang="en-US" sz="2800" b="1" dirty="0" smtClean="0"/>
          </a:p>
          <a:p>
            <a:pPr eaLnBrk="1" hangingPunct="1">
              <a:buSzPct val="75000"/>
            </a:pPr>
            <a:endParaRPr lang="en-US" altLang="zh-CN" sz="2800" b="1" dirty="0" smtClean="0"/>
          </a:p>
          <a:p>
            <a:pPr eaLnBrk="1" hangingPunct="1">
              <a:buSzPct val="75000"/>
              <a:buNone/>
            </a:pPr>
            <a:endParaRPr lang="zh-CN" altLang="en-US" sz="2800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/>
          <a:srcRect l="18281" t="39523" r="35312" b="15948"/>
          <a:stretch>
            <a:fillRect/>
          </a:stretch>
        </p:blipFill>
        <p:spPr bwMode="auto">
          <a:xfrm>
            <a:off x="663921" y="2429819"/>
            <a:ext cx="762705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泛化 用例：</a:t>
            </a:r>
            <a:endParaRPr lang="zh-CN" altLang="en-US" sz="36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75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l="31100" t="25986" r="35353" b="33991"/>
          <a:stretch>
            <a:fillRect/>
          </a:stretch>
        </p:blipFill>
        <p:spPr>
          <a:xfrm>
            <a:off x="1187624" y="1775599"/>
            <a:ext cx="5873876" cy="37228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5576" y="5806782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支付功能：获取用户信息，支付，修改支付状态 </a:t>
            </a:r>
            <a:endParaRPr lang="zh-CN" altLang="en-US" b="1" dirty="0"/>
          </a:p>
        </p:txBody>
      </p:sp>
      <p:sp>
        <p:nvSpPr>
          <p:cNvPr id="10" name="TextBox 4"/>
          <p:cNvSpPr txBox="1"/>
          <p:nvPr/>
        </p:nvSpPr>
        <p:spPr>
          <a:xfrm>
            <a:off x="6641465" y="1936750"/>
            <a:ext cx="11442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银联卡</a:t>
            </a:r>
            <a:endParaRPr lang="zh-CN" altLang="en-US" sz="1600" b="1" dirty="0"/>
          </a:p>
        </p:txBody>
      </p:sp>
      <p:grpSp>
        <p:nvGrpSpPr>
          <p:cNvPr id="17" name="组合 16"/>
          <p:cNvGrpSpPr/>
          <p:nvPr/>
        </p:nvGrpSpPr>
        <p:grpSpPr>
          <a:xfrm>
            <a:off x="3707904" y="301840"/>
            <a:ext cx="3960439" cy="4063264"/>
            <a:chOff x="3707904" y="301840"/>
            <a:chExt cx="3960439" cy="4063264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4312277" y="980728"/>
              <a:ext cx="187715" cy="1124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707904" y="589330"/>
              <a:ext cx="1506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业务层</a:t>
              </a:r>
              <a:endParaRPr lang="zh-CN" altLang="en-US" sz="24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0112" y="1775599"/>
              <a:ext cx="1481388" cy="2589505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 flipV="1">
              <a:off x="6012160" y="773996"/>
              <a:ext cx="266182" cy="970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296544" y="301840"/>
              <a:ext cx="2371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数据访问层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3073" name="Picture 1" descr="C:\Users\dell-a\AppData\Roaming\Tencent\Users\34699790\QQ\WinTemp\RichOle\0W]5Z87ZK6@4P~Y46S~]BT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" y="17560"/>
            <a:ext cx="4797662" cy="117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ell-a\AppData\Roaming\Tencent\Users\34699790\QQ\WinTemp\RichOle\S@4DS1QL1_6FUJMF]9(TVC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" y="836712"/>
            <a:ext cx="4975208" cy="133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ll-a\AppData\Roaming\Tencent\Users\34699790\QQ\WinTemp\RichOle\S3DUM%DS~1A[BZ2F9@]`RZ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" y="2167161"/>
            <a:ext cx="4371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ell-a\AppData\Roaming\Tencent\Users\34699790\QQ\WinTemp\RichOle\G]T]`JU7G]$(MM334BOUTS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496" y="1052421"/>
            <a:ext cx="4210668" cy="136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ell-a\AppData\Roaming\Tencent\Users\34699790\QQ\WinTemp\RichOle\UHWZ`NE5DZO24MI}X]Q9_F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77072"/>
            <a:ext cx="6387251" cy="255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2049" name="Picture 1" descr="C:\Users\dell-a\AppData\Roaming\Tencent\Users\34699790\QQ\WinTemp\RichOle\ZZA3[8]RZ{~00G3L%ZELY[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6624736" cy="622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7884795" y="6093460"/>
            <a:ext cx="935990" cy="648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566192"/>
            <a:ext cx="8153400" cy="990600"/>
          </a:xfrm>
        </p:spPr>
        <p:txBody>
          <a:bodyPr/>
          <a:lstStyle/>
          <a:p>
            <a:r>
              <a:rPr lang="zh-CN" altLang="en-US" sz="3600" b="1" dirty="0"/>
              <a:t>用例间关系</a:t>
            </a:r>
            <a:r>
              <a:rPr lang="en-US" altLang="zh-CN" sz="3600" b="1" dirty="0"/>
              <a:t>-</a:t>
            </a:r>
            <a:r>
              <a:rPr lang="zh-CN" altLang="en-US" sz="3600" dirty="0" smtClean="0">
                <a:latin typeface="宋体" panose="02010600030101010101" pitchFamily="2" charset="-122"/>
                <a:sym typeface="+mn-ea"/>
              </a:rPr>
              <a:t>包含（</a:t>
            </a:r>
            <a:r>
              <a:rPr lang="en-US" altLang="zh-CN" sz="3600" dirty="0" smtClean="0">
                <a:latin typeface="宋体" panose="02010600030101010101" pitchFamily="2" charset="-122"/>
                <a:sym typeface="+mn-ea"/>
              </a:rPr>
              <a:t>Include</a:t>
            </a:r>
            <a:r>
              <a:rPr lang="zh-CN" altLang="en-US" sz="3600" dirty="0" smtClean="0">
                <a:latin typeface="宋体" panose="02010600030101010101" pitchFamily="2" charset="-122"/>
                <a:sym typeface="+mn-ea"/>
              </a:rPr>
              <a:t>）</a:t>
            </a:r>
            <a:br>
              <a:rPr lang="en-US" altLang="zh-CN" sz="3600" dirty="0" smtClean="0">
                <a:latin typeface="宋体" panose="02010600030101010101" pitchFamily="2" charset="-122"/>
                <a:sym typeface="+mn-ea"/>
              </a:rPr>
            </a:br>
            <a:r>
              <a:rPr lang="en-US" altLang="zh-CN" sz="3200" dirty="0" smtClean="0">
                <a:solidFill>
                  <a:srgbClr val="C00000"/>
                </a:solidFill>
              </a:rPr>
              <a:t>“has  a</a:t>
            </a:r>
            <a:r>
              <a:rPr lang="en-US" altLang="zh-CN" sz="3200" dirty="0">
                <a:solidFill>
                  <a:srgbClr val="C00000"/>
                </a:solidFill>
              </a:rPr>
              <a:t>…”</a:t>
            </a:r>
            <a:br>
              <a:rPr lang="en-US" altLang="zh-CN" sz="2800" dirty="0">
                <a:solidFill>
                  <a:srgbClr val="C00000"/>
                </a:solidFill>
              </a:rPr>
            </a:br>
            <a:endParaRPr lang="en-US" altLang="zh-CN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8092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Clr>
                <a:schemeClr val="tx1"/>
              </a:buClr>
              <a:buNone/>
            </a:pPr>
            <a:r>
              <a:rPr lang="zh-CN" altLang="en-US" sz="2800" dirty="0"/>
              <a:t>　</a:t>
            </a:r>
            <a:r>
              <a:rPr lang="en-US" altLang="zh-CN" sz="2800" dirty="0" smtClean="0"/>
              <a:t>【</a:t>
            </a:r>
            <a:r>
              <a:rPr lang="zh-CN" altLang="en-US" sz="2800" dirty="0"/>
              <a:t>箭头指向</a:t>
            </a:r>
            <a:r>
              <a:rPr lang="en-US" altLang="zh-CN" sz="2800" dirty="0"/>
              <a:t>】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0000FF"/>
                </a:solidFill>
              </a:rPr>
              <a:t>指向分解出来的功能用例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</a:pPr>
            <a:r>
              <a:rPr lang="zh-CN" altLang="en-US" sz="2800" dirty="0"/>
              <a:t>箭头</a:t>
            </a:r>
            <a:r>
              <a:rPr lang="zh-CN" altLang="en-US" sz="2800" dirty="0">
                <a:solidFill>
                  <a:srgbClr val="0000FF"/>
                </a:solidFill>
              </a:rPr>
              <a:t>出发</a:t>
            </a:r>
            <a:r>
              <a:rPr lang="zh-CN" altLang="en-US" sz="2800" dirty="0"/>
              <a:t>的用例为</a:t>
            </a:r>
            <a:r>
              <a:rPr lang="zh-CN" altLang="en-US" sz="2800" dirty="0">
                <a:solidFill>
                  <a:srgbClr val="0000FF"/>
                </a:solidFill>
              </a:rPr>
              <a:t>基用例</a:t>
            </a:r>
            <a:r>
              <a:rPr lang="zh-CN" altLang="en-US" sz="2800" dirty="0"/>
              <a:t>。包含用例是必选的，如果缺少包含用例，基用例就不完整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</a:pPr>
            <a:r>
              <a:rPr lang="zh-CN" altLang="en-US" sz="2800" dirty="0" smtClean="0"/>
              <a:t> 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411760" y="4869160"/>
            <a:ext cx="1440160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3648" y="4509120"/>
            <a:ext cx="3456384" cy="648072"/>
            <a:chOff x="1403648" y="4509120"/>
            <a:chExt cx="3456384" cy="648072"/>
          </a:xfrm>
        </p:grpSpPr>
        <p:sp>
          <p:nvSpPr>
            <p:cNvPr id="6" name="椭圆 5"/>
            <p:cNvSpPr/>
            <p:nvPr/>
          </p:nvSpPr>
          <p:spPr>
            <a:xfrm>
              <a:off x="1403648" y="4581128"/>
              <a:ext cx="100811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A</a:t>
              </a:r>
              <a:endParaRPr lang="zh-CN" altLang="en-US" sz="24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3851920" y="4581128"/>
              <a:ext cx="100811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11760" y="4509120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《include》</a:t>
              </a:r>
              <a:endParaRPr lang="zh-CN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076056" y="4693786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B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类的对象作为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类的数据成员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存在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代码复用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阅读用例图 </a:t>
            </a:r>
            <a:r>
              <a:rPr lang="en-US" altLang="zh-CN" sz="2800" dirty="0" smtClean="0"/>
              <a:t>(</a:t>
            </a:r>
            <a:r>
              <a:rPr lang="zh-CN" altLang="en-US" sz="2800" dirty="0"/>
              <a:t>这个图中扩展和包含都该用虚线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488831" cy="502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包含的两种使用场景</a:t>
            </a:r>
            <a:endParaRPr lang="zh-CN" altLang="en-US" sz="3600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、使用包含用例来封装一组跨越多个用例的相似动作，以便</a:t>
            </a:r>
            <a:r>
              <a:rPr lang="zh-CN" altLang="en-US" b="1" dirty="0" smtClean="0">
                <a:solidFill>
                  <a:srgbClr val="FF0000"/>
                </a:solidFill>
              </a:rPr>
              <a:t>被多个基用例复用</a:t>
            </a:r>
            <a:r>
              <a:rPr lang="zh-CN" altLang="en-US" b="1" dirty="0" smtClean="0"/>
              <a:t>。包含关系最典型的应用就是复用。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、当某用例的</a:t>
            </a:r>
            <a:r>
              <a:rPr lang="zh-CN" altLang="en-US" b="1" dirty="0" smtClean="0">
                <a:solidFill>
                  <a:srgbClr val="FF0000"/>
                </a:solidFill>
              </a:rPr>
              <a:t>事件流过于复杂</a:t>
            </a:r>
            <a:r>
              <a:rPr lang="zh-CN" altLang="en-US" b="1" dirty="0" smtClean="0"/>
              <a:t>时，为了简化用例的描述，我们也可以</a:t>
            </a:r>
            <a:r>
              <a:rPr lang="zh-CN" altLang="en-US" b="1" dirty="0" smtClean="0">
                <a:solidFill>
                  <a:srgbClr val="FF0000"/>
                </a:solidFill>
              </a:rPr>
              <a:t>把某一段事件流抽象</a:t>
            </a:r>
            <a:r>
              <a:rPr lang="zh-CN" altLang="en-US" b="1" dirty="0" smtClean="0"/>
              <a:t>成</a:t>
            </a:r>
            <a:r>
              <a:rPr lang="zh-CN" altLang="en-US" b="1" dirty="0" smtClean="0">
                <a:solidFill>
                  <a:srgbClr val="FF0000"/>
                </a:solidFill>
              </a:rPr>
              <a:t>一个被包含的用例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0658" name="Picture 2" descr="https://images2015.cnblogs.com/blog/1122153/201706/1122153-20170627200618071-186876517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285728"/>
            <a:ext cx="8715404" cy="5905132"/>
          </a:xfrm>
          <a:prstGeom prst="rect">
            <a:avLst/>
          </a:prstGeom>
          <a:noFill/>
        </p:spPr>
      </p:pic>
      <p:sp>
        <p:nvSpPr>
          <p:cNvPr id="8" name="左箭头 7">
            <a:hlinkClick r:id="rId2" action="ppaction://hlinksldjump"/>
          </p:cNvPr>
          <p:cNvSpPr/>
          <p:nvPr/>
        </p:nvSpPr>
        <p:spPr>
          <a:xfrm>
            <a:off x="7884795" y="6093460"/>
            <a:ext cx="935990" cy="648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UML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b="1" dirty="0"/>
              <a:t>UML (Unified Modeling Language)</a:t>
            </a:r>
            <a:r>
              <a:rPr lang="zh-CN" altLang="en-US" sz="3200" b="1" dirty="0"/>
              <a:t>为面向对象软件设计提供</a:t>
            </a:r>
            <a:r>
              <a:rPr lang="zh-CN" altLang="en-US" sz="3200" b="1" dirty="0">
                <a:solidFill>
                  <a:srgbClr val="0000FF"/>
                </a:solidFill>
              </a:rPr>
              <a:t>统一的</a:t>
            </a:r>
            <a:r>
              <a:rPr lang="zh-CN" altLang="en-US" sz="3200" b="1" dirty="0"/>
              <a:t>、</a:t>
            </a:r>
            <a:r>
              <a:rPr lang="zh-CN" altLang="en-US" sz="3200" b="1" dirty="0">
                <a:solidFill>
                  <a:srgbClr val="0000FF"/>
                </a:solidFill>
              </a:rPr>
              <a:t>标准的</a:t>
            </a:r>
            <a:r>
              <a:rPr lang="zh-CN" altLang="en-US" sz="3200" b="1" dirty="0"/>
              <a:t>、</a:t>
            </a:r>
            <a:r>
              <a:rPr lang="zh-CN" altLang="en-US" sz="3200" b="1" dirty="0">
                <a:solidFill>
                  <a:srgbClr val="0000FF"/>
                </a:solidFill>
              </a:rPr>
              <a:t>可视化</a:t>
            </a:r>
            <a:r>
              <a:rPr lang="zh-CN" altLang="en-US" sz="3200" b="1" dirty="0"/>
              <a:t>的</a:t>
            </a:r>
            <a:r>
              <a:rPr lang="zh-CN" altLang="en-US" sz="3200" b="1" dirty="0">
                <a:solidFill>
                  <a:srgbClr val="0000FF"/>
                </a:solidFill>
              </a:rPr>
              <a:t>建模</a:t>
            </a:r>
            <a:r>
              <a:rPr lang="zh-CN" altLang="en-US" sz="3200" b="1" dirty="0"/>
              <a:t>语言。</a:t>
            </a:r>
            <a:endParaRPr lang="zh-CN" altLang="en-US" sz="3200" b="1" dirty="0"/>
          </a:p>
          <a:p>
            <a:endParaRPr lang="en-US" altLang="zh-CN" sz="3200" b="1" dirty="0"/>
          </a:p>
          <a:p>
            <a:r>
              <a:rPr lang="zh-CN" altLang="en-US" sz="3200" b="1" dirty="0" smtClean="0"/>
              <a:t>适用于</a:t>
            </a:r>
            <a:r>
              <a:rPr lang="zh-CN" altLang="en-US" sz="3200" b="1" dirty="0"/>
              <a:t>描述以</a:t>
            </a:r>
            <a:r>
              <a:rPr lang="zh-CN" altLang="en-US" sz="3200" b="1" dirty="0">
                <a:solidFill>
                  <a:srgbClr val="0000FF"/>
                </a:solidFill>
              </a:rPr>
              <a:t>用例</a:t>
            </a:r>
            <a:r>
              <a:rPr lang="zh-CN" altLang="en-US" sz="3200" b="1" dirty="0"/>
              <a:t>为驱动的软件设计的全过程</a:t>
            </a:r>
            <a:r>
              <a:rPr lang="zh-CN" altLang="en-US" sz="3200" b="1" dirty="0" smtClean="0"/>
              <a:t>。</a:t>
            </a:r>
            <a:endParaRPr lang="zh-CN" altLang="en-US" sz="3200" b="1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DE8F9B-925B-4CA4-9C62-A616DF7C8573}" type="slidenum">
              <a:rPr lang="zh-CN" altLang="en-US"/>
            </a:fld>
            <a:endParaRPr lang="en-US" altLang="zh-CN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30530"/>
            <a:ext cx="8229600" cy="7239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用例间关系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扩展</a:t>
            </a:r>
            <a:r>
              <a:rPr lang="en-US" altLang="zh-CN" b="1" dirty="0" smtClean="0">
                <a:sym typeface="+mn-ea"/>
              </a:rPr>
              <a:t>extend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9745" y="1574800"/>
            <a:ext cx="8229600" cy="249110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sz="2800" b="1" dirty="0" smtClean="0">
                <a:solidFill>
                  <a:srgbClr val="0000FF"/>
                </a:solidFill>
              </a:rPr>
              <a:t>【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箭头指向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】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：指向基础用例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r>
              <a:rPr lang="zh-CN" altLang="en-US" sz="2800" b="1" dirty="0" smtClean="0"/>
              <a:t>扩展用例是可选的，如果缺少扩展用例，</a:t>
            </a:r>
            <a:r>
              <a:rPr lang="zh-CN" altLang="en-US" sz="2800" b="1" dirty="0" smtClean="0">
                <a:solidFill>
                  <a:srgbClr val="0B22FF"/>
                </a:solidFill>
              </a:rPr>
              <a:t>不会影响到基用例的完整性</a:t>
            </a:r>
            <a:r>
              <a:rPr lang="zh-CN" altLang="en-US" sz="2800" b="1" dirty="0" smtClean="0"/>
              <a:t>；扩展用例在一定条件下才会执行，并且其执行会改变基用例的行为。</a:t>
            </a:r>
            <a:endParaRPr lang="zh-CN" altLang="en-US" sz="2800" b="1" dirty="0" smtClean="0">
              <a:latin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 l="20390" t="32974" r="42344" b="27736"/>
          <a:stretch>
            <a:fillRect/>
          </a:stretch>
        </p:blipFill>
        <p:spPr bwMode="auto">
          <a:xfrm>
            <a:off x="1642745" y="4065270"/>
            <a:ext cx="5655310" cy="2792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CDA96B-C140-4D41-8469-F1DB2CD4A12D}" type="slidenum">
              <a:rPr lang="zh-CN" altLang="en-US"/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3890963" cy="649288"/>
          </a:xfrm>
        </p:spPr>
        <p:txBody>
          <a:bodyPr/>
          <a:lstStyle/>
          <a:p>
            <a:pPr eaLnBrk="1" hangingPunct="1"/>
            <a:r>
              <a:rPr lang="zh-CN" altLang="en-US" smtClean="0"/>
              <a:t>用例图 示例</a:t>
            </a:r>
            <a:endParaRPr lang="zh-CN" altLang="en-US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132138" y="1125538"/>
            <a:ext cx="503237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76600" y="2349500"/>
            <a:ext cx="503238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3276600" y="2276475"/>
            <a:ext cx="503238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3059113" y="1052513"/>
            <a:ext cx="503237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16"/>
          <p:cNvSpPr>
            <a:spLocks noChangeArrowheads="1"/>
          </p:cNvSpPr>
          <p:nvPr/>
        </p:nvSpPr>
        <p:spPr bwMode="auto">
          <a:xfrm>
            <a:off x="3492500" y="2852738"/>
            <a:ext cx="288925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" name="Rectangle 18"/>
          <p:cNvSpPr>
            <a:spLocks noChangeArrowheads="1"/>
          </p:cNvSpPr>
          <p:nvPr/>
        </p:nvSpPr>
        <p:spPr bwMode="auto">
          <a:xfrm>
            <a:off x="3779838" y="4076700"/>
            <a:ext cx="2889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19"/>
          <p:cNvSpPr>
            <a:spLocks noChangeArrowheads="1"/>
          </p:cNvSpPr>
          <p:nvPr/>
        </p:nvSpPr>
        <p:spPr bwMode="auto">
          <a:xfrm>
            <a:off x="3924300" y="5013325"/>
            <a:ext cx="2889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7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3" t="14655" r="15466" b="10344"/>
          <a:stretch>
            <a:fillRect/>
          </a:stretch>
        </p:blipFill>
        <p:spPr bwMode="auto">
          <a:xfrm>
            <a:off x="571500" y="823913"/>
            <a:ext cx="7643813" cy="603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500562" y="2928934"/>
            <a:ext cx="2714644" cy="1643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用例图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补充：“系统”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8760"/>
          </a:xfrm>
        </p:spPr>
        <p:txBody>
          <a:bodyPr/>
          <a:lstStyle/>
          <a:p>
            <a:r>
              <a:rPr lang="zh-CN" altLang="en-US" sz="2800" dirty="0"/>
              <a:t>系统被看作是一个提供用例的黑盒子。描述该系统功能的用例置于方框内，代表外部实体的行为置于方框外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6161179" cy="349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951595" y="2851165"/>
            <a:ext cx="1477328" cy="3312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系统边界在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UML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中绘制为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方框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用例图关系对比分析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29053"/>
            <a:ext cx="8229600" cy="5072098"/>
          </a:xfrm>
        </p:spPr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</a:t>
            </a:r>
            <a:r>
              <a:rPr lang="en-US" altLang="zh-CN" dirty="0" smtClean="0"/>
              <a:t>]</a:t>
            </a:r>
            <a:r>
              <a:rPr lang="zh-CN" altLang="en-US" dirty="0" smtClean="0"/>
              <a:t>条件条件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泛化</a:t>
            </a:r>
            <a:r>
              <a:rPr lang="zh-CN" altLang="en-US" dirty="0" smtClean="0">
                <a:sym typeface="Wingdings" panose="05000000000000000000" pitchFamily="2" charset="2"/>
              </a:rPr>
              <a:t>：（         ）条件发生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  包含：（         ）条件发生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   扩展：（         ）条件发生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None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sz="3200" dirty="0" smtClean="0"/>
              <a:t>为</a:t>
            </a:r>
            <a:r>
              <a:rPr lang="en-US" altLang="zh-CN" sz="3200" dirty="0" smtClean="0"/>
              <a:t>Actor</a:t>
            </a:r>
            <a:r>
              <a:rPr lang="zh-CN" altLang="en-US" sz="3200" dirty="0" smtClean="0"/>
              <a:t>提供</a:t>
            </a:r>
            <a:r>
              <a:rPr lang="en-US" altLang="zh-CN" dirty="0" smtClean="0">
                <a:sym typeface="Wingdings" panose="05000000000000000000" pitchFamily="2" charset="2"/>
              </a:rPr>
              <a:t>【</a:t>
            </a:r>
            <a:r>
              <a:rPr lang="zh-CN" altLang="en-US" dirty="0" smtClean="0">
                <a:sym typeface="Wingdings" panose="05000000000000000000" pitchFamily="2" charset="2"/>
              </a:rPr>
              <a:t>直接</a:t>
            </a:r>
            <a:r>
              <a:rPr lang="en-US" altLang="zh-CN" dirty="0" smtClean="0">
                <a:sym typeface="Wingdings" panose="05000000000000000000" pitchFamily="2" charset="2"/>
              </a:rPr>
              <a:t>/</a:t>
            </a:r>
            <a:r>
              <a:rPr lang="zh-CN" altLang="en-US" dirty="0" smtClean="0">
                <a:sym typeface="Wingdings" panose="05000000000000000000" pitchFamily="2" charset="2"/>
              </a:rPr>
              <a:t>间接</a:t>
            </a:r>
            <a:r>
              <a:rPr lang="en-US" altLang="zh-CN" dirty="0" smtClean="0">
                <a:sym typeface="Wingdings" panose="05000000000000000000" pitchFamily="2" charset="2"/>
              </a:rPr>
              <a:t>】</a:t>
            </a:r>
            <a:r>
              <a:rPr lang="zh-CN" altLang="en-US" dirty="0" smtClean="0">
                <a:sym typeface="Wingdings" panose="05000000000000000000" pitchFamily="2" charset="2"/>
              </a:rPr>
              <a:t>服务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sym typeface="Wingdings" panose="05000000000000000000" pitchFamily="2" charset="2"/>
              </a:rPr>
              <a:t>泛化中的子用例： 提供的是（     ）服务。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 扩展用例： 提供的是（     ）服务。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包含中的被包含用例： 提供的是（      ）服务。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sz="20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0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直接是对当前图中</a:t>
            </a:r>
            <a:r>
              <a:rPr lang="en-US" altLang="zh-CN" sz="20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actor</a:t>
            </a:r>
            <a:r>
              <a:rPr lang="zh-CN" altLang="en-US" sz="20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可见的，间接对当前图中的</a:t>
            </a:r>
            <a:r>
              <a:rPr lang="en-US" altLang="zh-CN" sz="20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actor</a:t>
            </a:r>
            <a:r>
              <a:rPr lang="zh-CN" altLang="en-US" sz="20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不可见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用例图关系对比分析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29053"/>
            <a:ext cx="8229600" cy="5072098"/>
          </a:xfrm>
        </p:spPr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</a:t>
            </a:r>
            <a:r>
              <a:rPr lang="en-US" altLang="zh-CN" dirty="0" smtClean="0"/>
              <a:t>]</a:t>
            </a:r>
            <a:r>
              <a:rPr lang="zh-CN" altLang="en-US" dirty="0" smtClean="0"/>
              <a:t>条件条件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泛化</a:t>
            </a:r>
            <a:r>
              <a:rPr lang="zh-CN" altLang="en-US" dirty="0" smtClean="0">
                <a:sym typeface="Wingdings" panose="05000000000000000000" pitchFamily="2" charset="2"/>
              </a:rPr>
              <a:t>：（   无   ）条件发生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  包含：（   无   ）条件发生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   扩展：（  有    ）条件发生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None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sz="3200" dirty="0" smtClean="0"/>
              <a:t>为</a:t>
            </a:r>
            <a:r>
              <a:rPr lang="en-US" altLang="zh-CN" sz="3200" dirty="0" smtClean="0"/>
              <a:t>Actor</a:t>
            </a:r>
            <a:r>
              <a:rPr lang="zh-CN" altLang="en-US" sz="3200" dirty="0" smtClean="0"/>
              <a:t>提供</a:t>
            </a:r>
            <a:r>
              <a:rPr lang="en-US" altLang="zh-CN" dirty="0" smtClean="0">
                <a:sym typeface="Wingdings" panose="05000000000000000000" pitchFamily="2" charset="2"/>
              </a:rPr>
              <a:t>【</a:t>
            </a:r>
            <a:r>
              <a:rPr lang="zh-CN" altLang="en-US" dirty="0" smtClean="0">
                <a:sym typeface="Wingdings" panose="05000000000000000000" pitchFamily="2" charset="2"/>
              </a:rPr>
              <a:t>直接</a:t>
            </a:r>
            <a:r>
              <a:rPr lang="en-US" altLang="zh-CN" dirty="0" smtClean="0">
                <a:sym typeface="Wingdings" panose="05000000000000000000" pitchFamily="2" charset="2"/>
              </a:rPr>
              <a:t>/</a:t>
            </a:r>
            <a:r>
              <a:rPr lang="zh-CN" altLang="en-US" dirty="0" smtClean="0">
                <a:sym typeface="Wingdings" panose="05000000000000000000" pitchFamily="2" charset="2"/>
              </a:rPr>
              <a:t>间接</a:t>
            </a:r>
            <a:r>
              <a:rPr lang="en-US" altLang="zh-CN" dirty="0" smtClean="0">
                <a:sym typeface="Wingdings" panose="05000000000000000000" pitchFamily="2" charset="2"/>
              </a:rPr>
              <a:t>】</a:t>
            </a:r>
            <a:r>
              <a:rPr lang="zh-CN" altLang="en-US" dirty="0" smtClean="0">
                <a:sym typeface="Wingdings" panose="05000000000000000000" pitchFamily="2" charset="2"/>
              </a:rPr>
              <a:t>服务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sym typeface="Wingdings" panose="05000000000000000000" pitchFamily="2" charset="2"/>
              </a:rPr>
              <a:t>泛化中的子用例： 提供的是（直接）服务。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 扩展用例： 提供的是（直接）服务。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 包含中的被包含用例： 提供的是（间接）服务。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dirty="0" smtClean="0"/>
              <a:t>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3.2.2 Rose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用例图画法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注意</a:t>
            </a:r>
            <a:r>
              <a:rPr lang="zh-CN" altLang="en-US" sz="2000" dirty="0" smtClean="0">
                <a:sym typeface="+mn-ea"/>
              </a:rPr>
              <a:t>（自学） 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Rose</a:t>
            </a:r>
            <a:r>
              <a:rPr lang="zh-CN" altLang="en-US" dirty="0"/>
              <a:t>中画法注意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、关联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可以单向关联，也可双向关联。主动和被动的关系。 左列工具栏最下边</a:t>
            </a:r>
            <a:r>
              <a:rPr lang="en-US" altLang="zh-CN" dirty="0"/>
              <a:t>-</a:t>
            </a:r>
            <a:r>
              <a:rPr lang="zh-CN" altLang="en-US" dirty="0"/>
              <a:t>右键</a:t>
            </a:r>
            <a:r>
              <a:rPr lang="en-US" altLang="zh-CN" dirty="0"/>
              <a:t>-</a:t>
            </a:r>
            <a:r>
              <a:rPr lang="zh-CN" altLang="en-US" dirty="0"/>
              <a:t>添加需要的工具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、 包含、扩展（工具栏</a:t>
            </a:r>
            <a:r>
              <a:rPr lang="en-US" altLang="zh-CN" dirty="0"/>
              <a:t>dependency</a:t>
            </a:r>
            <a:r>
              <a:rPr lang="zh-CN" altLang="en-US" dirty="0"/>
              <a:t>。双击线条，版型中：选择</a:t>
            </a:r>
            <a:r>
              <a:rPr lang="en-US" altLang="zh-CN" dirty="0"/>
              <a:t>include</a:t>
            </a:r>
            <a:r>
              <a:rPr lang="zh-CN" altLang="en-US" dirty="0"/>
              <a:t>和</a:t>
            </a:r>
            <a:r>
              <a:rPr lang="en-US" altLang="zh-CN" dirty="0"/>
              <a:t>extend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3.2.3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用例模型建模 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任务：获取需求，建立需求模型（用例模型：绘制用例图和编写用例文档）。</a:t>
            </a:r>
            <a:endParaRPr lang="en-US" altLang="zh-CN" dirty="0"/>
          </a:p>
          <a:p>
            <a:r>
              <a:rPr lang="zh-CN" altLang="en-US" dirty="0"/>
              <a:t>步骤：</a:t>
            </a:r>
            <a:endParaRPr lang="en-US" altLang="zh-CN" dirty="0"/>
          </a:p>
          <a:p>
            <a:pPr marL="914400" lvl="1" indent="-514350">
              <a:buFont typeface="宋体" panose="02010600030101010101" pitchFamily="2" charset="-122"/>
              <a:buAutoNum type="circleNumDbPlain"/>
            </a:pPr>
            <a:r>
              <a:rPr lang="zh-CN" altLang="en-US" dirty="0"/>
              <a:t>确定系统的参与者</a:t>
            </a:r>
            <a:endParaRPr lang="en-US" altLang="zh-CN" dirty="0"/>
          </a:p>
          <a:p>
            <a:pPr marL="914400" lvl="1" indent="-514350">
              <a:buFont typeface="宋体" panose="02010600030101010101" pitchFamily="2" charset="-122"/>
              <a:buAutoNum type="circleNumDbPlain"/>
            </a:pPr>
            <a:r>
              <a:rPr lang="zh-CN" altLang="en-US" dirty="0"/>
              <a:t>确定场景</a:t>
            </a:r>
            <a:endParaRPr lang="en-US" altLang="zh-CN" dirty="0"/>
          </a:p>
          <a:p>
            <a:pPr marL="914400" lvl="1" indent="-514350">
              <a:buFont typeface="Arial" panose="020B0604020202020204" pitchFamily="34" charset="0"/>
              <a:buAutoNum type="circleNumDbPlain"/>
            </a:pPr>
            <a:r>
              <a:rPr lang="zh-CN" altLang="en-US" dirty="0"/>
              <a:t>确定系统用例     </a:t>
            </a:r>
            <a:endParaRPr lang="en-US" altLang="zh-CN" dirty="0"/>
          </a:p>
          <a:p>
            <a:pPr marL="914400" lvl="1" indent="-514350">
              <a:buFont typeface="Arial" panose="020B0604020202020204" pitchFamily="34" charset="0"/>
              <a:buAutoNum type="circleNumDbPlain"/>
            </a:pPr>
            <a:r>
              <a:rPr lang="zh-CN" altLang="en-US" dirty="0"/>
              <a:t>确定用例之间的关系</a:t>
            </a:r>
            <a:endParaRPr lang="en-US" altLang="zh-CN" dirty="0"/>
          </a:p>
          <a:p>
            <a:pPr marL="914400" lvl="1" indent="-514350">
              <a:buFont typeface="Arial" panose="020B0604020202020204" pitchFamily="34" charset="0"/>
              <a:buAutoNum type="circleNumDbPlain"/>
            </a:pPr>
            <a:r>
              <a:rPr lang="zh-CN" altLang="en-US" dirty="0"/>
              <a:t>编写用例描述文档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右大括号 5"/>
          <p:cNvSpPr/>
          <p:nvPr/>
        </p:nvSpPr>
        <p:spPr>
          <a:xfrm>
            <a:off x="3664547" y="3645024"/>
            <a:ext cx="576064" cy="635097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27984" y="3717032"/>
            <a:ext cx="388843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3333FF"/>
                </a:solidFill>
              </a:rPr>
              <a:t>之间没有明确先后顺序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2.3</a:t>
            </a:r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用例模型建模 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、确定</a:t>
            </a:r>
            <a:r>
              <a:rPr lang="zh-CN" altLang="en-US" b="1" dirty="0"/>
              <a:t>系统的</a:t>
            </a:r>
            <a:r>
              <a:rPr lang="zh-CN" altLang="en-US" b="1" dirty="0" smtClean="0"/>
              <a:t>参与者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2800" dirty="0"/>
              <a:t>参与者是指直接和系统交互的一类事物，参与者主要有如下三类：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(1) </a:t>
            </a:r>
            <a:r>
              <a:rPr lang="zh-CN" altLang="en-US" sz="2800" dirty="0"/>
              <a:t>直接使用系统的人，如 图书管理员，普通读者等（角色）；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(2) </a:t>
            </a:r>
            <a:r>
              <a:rPr lang="zh-CN" altLang="en-US" sz="2800" dirty="0"/>
              <a:t>与该系统相关的其他系统，如邮件系统；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(3) </a:t>
            </a:r>
            <a:r>
              <a:rPr lang="zh-CN" altLang="en-US" sz="28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自动发生的事件</a:t>
            </a:r>
            <a:r>
              <a:rPr lang="zh-CN" altLang="en-US" sz="2800" dirty="0"/>
              <a:t>，如时间、温度等自动事件，如果库存管理系统要求每晚零点执行一个数据汇总操作，此时时间就成为该操作的执行者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示例：小型</a:t>
            </a:r>
            <a:r>
              <a:rPr lang="zh-CN" altLang="en-US" sz="3600" b="1" dirty="0"/>
              <a:t>图书资料管理系统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/>
              <a:t>一个小型图书资料管理系统需要实现对图书资料的借出、归还、查询和管理。该系统有图书管理员和普通用户两种用户，普通读者必须先进行注册才能使用该系统。</a:t>
            </a:r>
            <a:endParaRPr lang="en-US" altLang="zh-CN" sz="2800" dirty="0"/>
          </a:p>
          <a:p>
            <a:r>
              <a:rPr lang="zh-CN" altLang="en-US" sz="2800" dirty="0"/>
              <a:t>图书管理员负责添加、更新和删除系统中的图书资料信息，</a:t>
            </a:r>
            <a:r>
              <a:rPr lang="zh-CN" altLang="en-US" sz="2800" dirty="0">
                <a:solidFill>
                  <a:schemeClr val="tx1"/>
                </a:solidFill>
              </a:rPr>
              <a:t>并登记和查询图书资料的借出</a:t>
            </a:r>
            <a:r>
              <a:rPr lang="zh-CN" altLang="en-US" sz="2800" dirty="0"/>
              <a:t>或归还情况。</a:t>
            </a:r>
            <a:endParaRPr lang="en-US" altLang="zh-CN" sz="2800" dirty="0"/>
          </a:p>
          <a:p>
            <a:r>
              <a:rPr lang="zh-CN" altLang="en-US" sz="2800" dirty="0"/>
              <a:t>普通读者可以按照作者或主题检索图书资料信息，并且可以预定目前借不到的图书资料。一旦预定的图书资料被归还或购买，系统将立即发</a:t>
            </a:r>
            <a:r>
              <a:rPr lang="en-US" altLang="zh-CN" sz="2800" dirty="0"/>
              <a:t>email</a:t>
            </a:r>
            <a:r>
              <a:rPr lang="zh-CN" altLang="en-US" sz="2800" dirty="0"/>
              <a:t>通知预定者。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示范示例：小型图书资料管理系统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l="36771" t="18094" r="40076" b="50886"/>
          <a:stretch>
            <a:fillRect/>
          </a:stretch>
        </p:blipFill>
        <p:spPr>
          <a:xfrm>
            <a:off x="826938" y="1628800"/>
            <a:ext cx="7491383" cy="488625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25233" y="3387983"/>
            <a:ext cx="1728192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</a:rPr>
              <a:t>图书系统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14625" y="4436745"/>
            <a:ext cx="1065530" cy="3848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580380" y="3357245"/>
            <a:ext cx="923925" cy="4318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709545" y="2562860"/>
            <a:ext cx="1214755" cy="7219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b="1" dirty="0"/>
              <a:t>建模：指通过对客观事物建立一种抽象的方法用以</a:t>
            </a:r>
            <a:r>
              <a:rPr lang="zh-CN" altLang="zh-CN" b="1" dirty="0">
                <a:solidFill>
                  <a:srgbClr val="0000FF"/>
                </a:solidFill>
              </a:rPr>
              <a:t>表征事物</a:t>
            </a:r>
            <a:r>
              <a:rPr lang="zh-CN" altLang="zh-CN" b="1" dirty="0"/>
              <a:t>并</a:t>
            </a:r>
            <a:r>
              <a:rPr lang="zh-CN" altLang="zh-CN" b="1" dirty="0">
                <a:solidFill>
                  <a:srgbClr val="0000FF"/>
                </a:solidFill>
              </a:rPr>
              <a:t>获得对事物本身的理解</a:t>
            </a:r>
            <a:r>
              <a:rPr lang="zh-CN" altLang="zh-CN" b="1" dirty="0"/>
              <a:t>，同时把这种理解</a:t>
            </a:r>
            <a:r>
              <a:rPr lang="zh-CN" altLang="zh-CN" b="1" dirty="0">
                <a:solidFill>
                  <a:srgbClr val="0000FF"/>
                </a:solidFill>
              </a:rPr>
              <a:t>概念</a:t>
            </a:r>
            <a:r>
              <a:rPr lang="zh-CN" altLang="zh-CN" b="1" dirty="0"/>
              <a:t>化，将这些逻辑概念组织起来，构成一种对所观察的对象的内部结构的工作原理的便于理解的表达。</a:t>
            </a:r>
            <a:endParaRPr lang="en-US" altLang="zh-CN" b="1" dirty="0"/>
          </a:p>
          <a:p>
            <a:endParaRPr lang="zh-CN" altLang="zh-CN" b="1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/>
              <a:t>太原市的地图</a:t>
            </a: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3.3.2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用例模型建模 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449580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3333CC"/>
                </a:solidFill>
                <a:latin typeface="Times New Roman" panose="02020603050405020304" pitchFamily="18" charset="0"/>
              </a:rPr>
              <a:t>怎样识别</a:t>
            </a:r>
            <a:r>
              <a:rPr kumimoji="1" lang="zh-CN" altLang="en-US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参与者？</a:t>
            </a:r>
            <a:endParaRPr kumimoji="1" lang="en-US" altLang="zh-CN" dirty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2800" dirty="0" smtClean="0"/>
              <a:t>  在</a:t>
            </a:r>
            <a:r>
              <a:rPr lang="zh-CN" altLang="en-US" sz="2800" dirty="0"/>
              <a:t>定义用例之前要先确定系统的参与者，下面的问题有助于我们找出系统的参与者：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谁向系统提供信息？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谁从系统获取信息？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谁操作系统？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谁维护系统？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系统使用哪些外部资源？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系统是否和已经存在的系统交互？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由于系统对时间进行响应，“时间”是否也是一个参与者？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3.2.3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用例模型建模 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b="1" dirty="0"/>
              <a:t>确定</a:t>
            </a:r>
            <a:r>
              <a:rPr lang="zh-CN" altLang="en-US" b="1" dirty="0" smtClean="0"/>
              <a:t>场景</a:t>
            </a:r>
            <a:endParaRPr lang="en-US" altLang="zh-CN" b="1" dirty="0" smtClean="0"/>
          </a:p>
          <a:p>
            <a:pPr lvl="1">
              <a:buNone/>
            </a:pPr>
            <a:r>
              <a:rPr lang="zh-CN" altLang="en-US" dirty="0">
                <a:solidFill>
                  <a:srgbClr val="FF0000"/>
                </a:solidFill>
              </a:rPr>
              <a:t>考虑参与者用系统做什么？进一步描述场景。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在系统中，按照</a:t>
            </a:r>
            <a:r>
              <a:rPr lang="zh-CN" altLang="en-US" dirty="0">
                <a:solidFill>
                  <a:srgbClr val="0000FF"/>
                </a:solidFill>
              </a:rPr>
              <a:t>某个顺序执行了一系列相关的动作后，即可实现某种功能，把完成这一功能操作的集合称为场景。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场景的获取方法：</a:t>
            </a:r>
            <a:r>
              <a:rPr lang="zh-CN" altLang="en-US" dirty="0"/>
              <a:t>开发者与用户、客户进行交流来获取。面向过程的方法在这里仍适用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从</a:t>
            </a:r>
            <a:r>
              <a:rPr lang="zh-CN" altLang="zh-CN" dirty="0">
                <a:solidFill>
                  <a:srgbClr val="FF0000"/>
                </a:solidFill>
              </a:rPr>
              <a:t>个体</a:t>
            </a:r>
            <a:r>
              <a:rPr lang="zh-CN" altLang="en-US" dirty="0"/>
              <a:t>角度</a:t>
            </a:r>
            <a:r>
              <a:rPr lang="zh-CN" altLang="en-US" dirty="0" smtClean="0"/>
              <a:t>考虑</a:t>
            </a:r>
            <a:endParaRPr lang="zh-CN" altLang="en-US" dirty="0"/>
          </a:p>
          <a:p>
            <a:pPr lvl="1"/>
            <a:r>
              <a:rPr lang="zh-CN" altLang="en-US" dirty="0"/>
              <a:t>一个场景就是描述软件使用者与系统之间的</a:t>
            </a:r>
            <a:r>
              <a:rPr lang="zh-CN" altLang="en-US" dirty="0">
                <a:solidFill>
                  <a:srgbClr val="0000FF"/>
                </a:solidFill>
              </a:rPr>
              <a:t>一系列交互活动</a:t>
            </a:r>
            <a:r>
              <a:rPr lang="zh-CN" altLang="en-US" dirty="0"/>
              <a:t>，系统具体执行的行为路径，即一次完成的事件流。</a:t>
            </a:r>
            <a:endParaRPr lang="en-US" altLang="zh-CN" dirty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借书场景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zh-CN" altLang="en-US" sz="2400" dirty="0"/>
              <a:t>场景名称：借书</a:t>
            </a:r>
            <a:endParaRPr lang="en-US" altLang="zh-CN" sz="2400" dirty="0"/>
          </a:p>
          <a:p>
            <a:pPr>
              <a:buNone/>
              <a:defRPr/>
            </a:pPr>
            <a:r>
              <a:rPr lang="zh-CN" altLang="en-US" sz="2400" dirty="0"/>
              <a:t>参与者实例：</a:t>
            </a:r>
            <a:r>
              <a:rPr lang="en-US" altLang="zh-CN" sz="2400" dirty="0"/>
              <a:t>Bob</a:t>
            </a:r>
            <a:r>
              <a:rPr lang="zh-CN" altLang="en-US" sz="2400" dirty="0"/>
              <a:t>：图书管理员；</a:t>
            </a:r>
            <a:r>
              <a:rPr lang="en-US" altLang="zh-CN" sz="2400" dirty="0"/>
              <a:t>John</a:t>
            </a:r>
            <a:r>
              <a:rPr lang="zh-CN" altLang="en-US" sz="2400" dirty="0"/>
              <a:t>：普通读者</a:t>
            </a:r>
            <a:endParaRPr lang="en-US" altLang="zh-CN" sz="2400" dirty="0"/>
          </a:p>
          <a:p>
            <a:pPr>
              <a:buNone/>
              <a:defRPr/>
            </a:pPr>
            <a:r>
              <a:rPr lang="zh-CN" altLang="en-US" sz="2400" dirty="0"/>
              <a:t>事件流程：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1.John </a:t>
            </a:r>
            <a:r>
              <a:rPr lang="zh-CN" altLang="en-US" sz="2400" dirty="0"/>
              <a:t>向</a:t>
            </a:r>
            <a:r>
              <a:rPr lang="en-US" altLang="zh-CN" sz="2400" dirty="0"/>
              <a:t>Bob</a:t>
            </a:r>
            <a:r>
              <a:rPr lang="zh-CN" altLang="en-US" sz="2400" dirty="0"/>
              <a:t>提供个人的注册号、所借图书的编号和书名 ；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2.Bob</a:t>
            </a:r>
            <a:r>
              <a:rPr lang="zh-CN" altLang="en-US" sz="2400" dirty="0"/>
              <a:t>在图书系统中查询该图书是否在图书馆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3.Bob</a:t>
            </a:r>
            <a:r>
              <a:rPr lang="zh-CN" altLang="en-US" sz="2400" dirty="0"/>
              <a:t>登记</a:t>
            </a:r>
            <a:r>
              <a:rPr lang="en-US" altLang="zh-CN" sz="2400" dirty="0"/>
              <a:t>John</a:t>
            </a:r>
            <a:r>
              <a:rPr lang="zh-CN" altLang="en-US" sz="2400" dirty="0"/>
              <a:t>的借书记录，并将图书借给</a:t>
            </a:r>
            <a:r>
              <a:rPr lang="en-US" altLang="zh-CN" sz="2400" dirty="0"/>
              <a:t>John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lvl="1" indent="-342900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其他流程：</a:t>
            </a:r>
            <a:endParaRPr lang="en-US" altLang="zh-CN" sz="2400" dirty="0"/>
          </a:p>
          <a:p>
            <a:pPr marL="342900" lvl="1" indent="-342900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</a:t>
            </a:r>
            <a:r>
              <a:rPr lang="en-US" altLang="zh-CN" sz="2400" dirty="0"/>
              <a:t>1</a:t>
            </a:r>
            <a:r>
              <a:rPr lang="zh-CN" altLang="en-US" sz="2400" dirty="0"/>
              <a:t>、图书已被借出或者不存在；</a:t>
            </a:r>
            <a:r>
              <a:rPr lang="en-US" altLang="zh-CN" sz="2400" dirty="0"/>
              <a:t>Bob</a:t>
            </a:r>
            <a:r>
              <a:rPr lang="zh-CN" altLang="en-US" sz="2400" dirty="0"/>
              <a:t>告诉</a:t>
            </a:r>
            <a:r>
              <a:rPr lang="en-US" altLang="zh-CN" sz="2400" dirty="0"/>
              <a:t>John</a:t>
            </a:r>
            <a:r>
              <a:rPr lang="zh-CN" altLang="en-US" sz="2400" dirty="0"/>
              <a:t>无法借出。</a:t>
            </a:r>
            <a:endParaRPr lang="en-US" altLang="zh-CN" sz="2400" dirty="0"/>
          </a:p>
          <a:p>
            <a:pPr marL="342900" lvl="1" indent="-34290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2</a:t>
            </a:r>
            <a:r>
              <a:rPr lang="zh-CN" altLang="en-US" sz="2400" dirty="0"/>
              <a:t>、</a:t>
            </a:r>
            <a:r>
              <a:rPr lang="en-US" altLang="zh-CN" sz="2400" dirty="0"/>
              <a:t>John</a:t>
            </a:r>
            <a:r>
              <a:rPr lang="zh-CN" altLang="en-US" sz="2400" dirty="0"/>
              <a:t>不是合法注册用户，</a:t>
            </a:r>
            <a:r>
              <a:rPr lang="en-US" altLang="zh-CN" sz="2400" dirty="0"/>
              <a:t>john</a:t>
            </a:r>
            <a:r>
              <a:rPr lang="zh-CN" altLang="en-US" sz="2400" dirty="0"/>
              <a:t>请求</a:t>
            </a:r>
            <a:r>
              <a:rPr lang="en-US" altLang="zh-CN" sz="2400" dirty="0"/>
              <a:t>Bob</a:t>
            </a:r>
            <a:r>
              <a:rPr lang="zh-CN" altLang="en-US" sz="2400" dirty="0"/>
              <a:t>注册后再借书。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3.2.3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用例模型建模 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en-US" b="1" dirty="0"/>
              <a:t>确定系统用例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用例是对一组场景共同行为的抽象。</a:t>
            </a:r>
            <a:endParaRPr lang="zh-CN" alt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   重点在于</a:t>
            </a:r>
            <a:r>
              <a:rPr lang="zh-CN" altLang="en-US" dirty="0">
                <a:solidFill>
                  <a:srgbClr val="0000FF"/>
                </a:solidFill>
              </a:rPr>
              <a:t>参与者与系统之间的交互</a:t>
            </a:r>
            <a:r>
              <a:rPr lang="zh-CN" altLang="en-US" dirty="0"/>
              <a:t>而不是系统内部的活动。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方法：从场景描述，理解系统需求，分析获取系统用例。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3.2.3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用例模型建模 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zh-CN" altLang="en-US" b="1" dirty="0"/>
              <a:t>确定用例之间的关系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 smtClean="0"/>
              <a:t>    用例</a:t>
            </a:r>
            <a:r>
              <a:rPr lang="zh-CN" altLang="en-US" dirty="0"/>
              <a:t>之间的关系：包含、扩展、泛化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小型图书系统用例图如下所示：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一个小型图书资料管理系统需要实现对图书资料的借出、归还、查询和管理。该系统有图书管理员和普通用户两种用户。用户登录后才可使用本系统。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>
                <a:sym typeface="+mn-ea"/>
              </a:rPr>
              <a:t>图书管理员负责添加、更新和删除系统中的图书资料信息，并登记图书资料的借出或归还情况。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>
                <a:sym typeface="+mn-ea"/>
              </a:rPr>
              <a:t>图书管理员负责用户的添加、删除工作。图书管理员可以查询图书资料信息。</a:t>
            </a:r>
            <a:endParaRPr lang="zh-CN" altLang="en-US" sz="2800" dirty="0"/>
          </a:p>
          <a:p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小型图书系统用例图如下所示：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/>
              <a:t>图书管理员负责书目的添加、更新、删除工作。（比如“红楼梦”，同一个版本，内容完全一样，图书馆中会有多本，区别是它们的编号即条形码即书目号）</a:t>
            </a: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r>
              <a:rPr lang="zh-CN" altLang="en-US" sz="2800" dirty="0"/>
              <a:t>普通读者可以按照作者或主题等检索图书资料信息，并且可以预定目前借不到的图书资料。一旦预定的图书资料被归还，系统会立即发送</a:t>
            </a:r>
            <a:r>
              <a:rPr lang="en-US" altLang="zh-CN" sz="2800" dirty="0"/>
              <a:t>Email</a:t>
            </a:r>
            <a:r>
              <a:rPr lang="zh-CN" altLang="en-US" sz="2800" dirty="0"/>
              <a:t>给预订者进行通知。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1" t="15784" r="25818" b="17657"/>
          <a:stretch>
            <a:fillRect/>
          </a:stretch>
        </p:blipFill>
        <p:spPr bwMode="auto">
          <a:xfrm>
            <a:off x="0" y="0"/>
            <a:ext cx="9185275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827584" y="5445224"/>
            <a:ext cx="648072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403648" y="587727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注册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351790"/>
            <a:ext cx="8153400" cy="990600"/>
          </a:xfrm>
        </p:spPr>
        <p:txBody>
          <a:bodyPr/>
          <a:lstStyle/>
          <a:p>
            <a:r>
              <a:rPr lang="en-US" altLang="zh-CN" sz="2900" b="1" dirty="0" smtClean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900" b="1" dirty="0" smtClean="0">
                <a:solidFill>
                  <a:schemeClr val="tx1"/>
                </a:solidFill>
                <a:sym typeface="+mn-ea"/>
              </a:rPr>
              <a:t>、根据需要可以细化用例</a:t>
            </a:r>
            <a:endParaRPr lang="zh-CN" altLang="en-US" sz="2900" b="1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方式一：用例文档细化</a:t>
            </a:r>
            <a:endParaRPr lang="zh-CN" altLang="en-US" b="1" dirty="0" smtClean="0"/>
          </a:p>
          <a:p>
            <a:pPr marL="0" indent="0">
              <a:buNone/>
            </a:pPr>
            <a:r>
              <a:rPr lang="zh-CN" altLang="en-US" b="1" dirty="0" smtClean="0"/>
              <a:t>     </a:t>
            </a:r>
            <a:endParaRPr lang="zh-CN" altLang="en-US" b="1" dirty="0" smtClean="0"/>
          </a:p>
          <a:p>
            <a:pPr marL="0" indent="0">
              <a:buNone/>
            </a:pPr>
            <a:r>
              <a:rPr lang="zh-CN" altLang="en-US" b="1" dirty="0" smtClean="0"/>
              <a:t>      管理图书资料：</a:t>
            </a:r>
            <a:r>
              <a:rPr lang="en-US" altLang="zh-CN" b="1" dirty="0" smtClean="0"/>
              <a:t>add,del,update,quer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   </a:t>
            </a:r>
            <a:r>
              <a:rPr lang="zh-CN" altLang="en-US" b="1" dirty="0" smtClean="0"/>
              <a:t>管理用户：</a:t>
            </a:r>
            <a:r>
              <a:rPr lang="en-US" altLang="zh-CN" b="1" dirty="0" smtClean="0"/>
              <a:t>add,del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    </a:t>
            </a:r>
            <a:r>
              <a:rPr lang="zh-CN" altLang="en-US" b="1" dirty="0" smtClean="0"/>
              <a:t>管理书目：</a:t>
            </a:r>
            <a:r>
              <a:rPr lang="en-US" altLang="zh-CN" b="1" dirty="0" smtClean="0"/>
              <a:t>add,del,update</a:t>
            </a:r>
            <a:endParaRPr lang="zh-CN" altLang="en-US" b="1" dirty="0" smtClean="0"/>
          </a:p>
          <a:p>
            <a:pPr marL="0" indent="0">
              <a:buNone/>
            </a:pPr>
            <a:r>
              <a:rPr lang="zh-CN" altLang="en-US" b="1" dirty="0" smtClean="0"/>
              <a:t>       </a:t>
            </a:r>
            <a:r>
              <a:rPr lang="zh-CN" altLang="en-US" sz="2400" b="1" dirty="0" smtClean="0"/>
              <a:t>        </a:t>
            </a:r>
            <a:endParaRPr lang="zh-CN" altLang="en-US" sz="2400" b="1" dirty="0" smtClean="0"/>
          </a:p>
          <a:p>
            <a:pPr marL="0" indent="0">
              <a:buNone/>
            </a:pPr>
            <a:r>
              <a:rPr lang="zh-CN" altLang="en-US" sz="2400" b="1" dirty="0" smtClean="0"/>
              <a:t>                </a:t>
            </a:r>
            <a:endParaRPr lang="zh-CN" altLang="en-US" sz="2400" b="1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351790"/>
            <a:ext cx="8153400" cy="990600"/>
          </a:xfrm>
        </p:spPr>
        <p:txBody>
          <a:bodyPr/>
          <a:lstStyle/>
          <a:p>
            <a:r>
              <a:rPr lang="en-US" altLang="zh-CN" sz="2900" b="1" dirty="0" smtClean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900" b="1" dirty="0" smtClean="0">
                <a:solidFill>
                  <a:schemeClr val="tx1"/>
                </a:solidFill>
                <a:sym typeface="+mn-ea"/>
              </a:rPr>
              <a:t>、根据需要可以细化用例</a:t>
            </a:r>
            <a:endParaRPr lang="zh-CN" altLang="en-US" sz="2900" b="1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方式二：子图细化     </a:t>
            </a:r>
            <a:endParaRPr lang="zh-CN" altLang="en-US" b="1" dirty="0" smtClean="0"/>
          </a:p>
          <a:p>
            <a:pPr marL="0" indent="0">
              <a:buNone/>
            </a:pPr>
            <a:r>
              <a:rPr lang="zh-CN" altLang="en-US" b="1" dirty="0" smtClean="0"/>
              <a:t>       </a:t>
            </a:r>
            <a:r>
              <a:rPr lang="zh-CN" altLang="en-US" sz="2400" b="1" dirty="0" smtClean="0"/>
              <a:t>        </a:t>
            </a:r>
            <a:endParaRPr lang="zh-CN" altLang="en-US" sz="2400" b="1" dirty="0" smtClean="0"/>
          </a:p>
          <a:p>
            <a:pPr marL="0" indent="0">
              <a:buNone/>
            </a:pPr>
            <a:r>
              <a:rPr lang="zh-CN" altLang="en-US" sz="2400" b="1" dirty="0" smtClean="0"/>
              <a:t>                       管理读者用例子图：</a:t>
            </a:r>
            <a:endParaRPr lang="zh-CN" altLang="en-US" sz="24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8119" y="3091490"/>
            <a:ext cx="9006274" cy="355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UML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图形分类（建模</a:t>
            </a:r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-9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类图）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116" name="组合 115"/>
          <p:cNvGrpSpPr/>
          <p:nvPr/>
        </p:nvGrpSpPr>
        <p:grpSpPr>
          <a:xfrm>
            <a:off x="323528" y="2001515"/>
            <a:ext cx="8447892" cy="3587725"/>
            <a:chOff x="323528" y="2001515"/>
            <a:chExt cx="8447892" cy="3587725"/>
          </a:xfrm>
        </p:grpSpPr>
        <p:grpSp>
          <p:nvGrpSpPr>
            <p:cNvPr id="112" name="组合 111"/>
            <p:cNvGrpSpPr/>
            <p:nvPr/>
          </p:nvGrpSpPr>
          <p:grpSpPr>
            <a:xfrm>
              <a:off x="323528" y="4149080"/>
              <a:ext cx="984250" cy="596900"/>
              <a:chOff x="7787170" y="3861048"/>
              <a:chExt cx="984250" cy="596900"/>
            </a:xfrm>
          </p:grpSpPr>
          <p:sp>
            <p:nvSpPr>
              <p:cNvPr id="113" name="Rectangle 60"/>
              <p:cNvSpPr>
                <a:spLocks noChangeArrowheads="1"/>
              </p:cNvSpPr>
              <p:nvPr/>
            </p:nvSpPr>
            <p:spPr bwMode="auto">
              <a:xfrm>
                <a:off x="7787170" y="3861048"/>
                <a:ext cx="984250" cy="5969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cxnSp>
            <p:nvCxnSpPr>
              <p:cNvPr id="114" name="直接连接符 113"/>
              <p:cNvCxnSpPr>
                <a:endCxn id="113" idx="3"/>
              </p:cNvCxnSpPr>
              <p:nvPr/>
            </p:nvCxnSpPr>
            <p:spPr>
              <a:xfrm flipV="1">
                <a:off x="7813491" y="4159498"/>
                <a:ext cx="957929" cy="1041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flipV="1">
                <a:off x="7812360" y="4293096"/>
                <a:ext cx="957929" cy="1041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>
              <a:off x="323528" y="3356992"/>
              <a:ext cx="984250" cy="596900"/>
              <a:chOff x="7787170" y="3861048"/>
              <a:chExt cx="984250" cy="596900"/>
            </a:xfrm>
          </p:grpSpPr>
          <p:sp>
            <p:nvSpPr>
              <p:cNvPr id="109" name="Rectangle 60"/>
              <p:cNvSpPr>
                <a:spLocks noChangeArrowheads="1"/>
              </p:cNvSpPr>
              <p:nvPr/>
            </p:nvSpPr>
            <p:spPr bwMode="auto">
              <a:xfrm>
                <a:off x="7787170" y="3861048"/>
                <a:ext cx="984250" cy="5969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cxnSp>
            <p:nvCxnSpPr>
              <p:cNvPr id="110" name="直接连接符 109"/>
              <p:cNvCxnSpPr>
                <a:endCxn id="109" idx="3"/>
              </p:cNvCxnSpPr>
              <p:nvPr/>
            </p:nvCxnSpPr>
            <p:spPr>
              <a:xfrm flipV="1">
                <a:off x="7813491" y="4159498"/>
                <a:ext cx="957929" cy="1041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 flipV="1">
                <a:off x="7812360" y="4293096"/>
                <a:ext cx="957929" cy="1041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/>
            <p:cNvGrpSpPr/>
            <p:nvPr/>
          </p:nvGrpSpPr>
          <p:grpSpPr>
            <a:xfrm>
              <a:off x="7787170" y="4920332"/>
              <a:ext cx="984250" cy="596900"/>
              <a:chOff x="7787170" y="3861048"/>
              <a:chExt cx="984250" cy="596900"/>
            </a:xfrm>
          </p:grpSpPr>
          <p:sp>
            <p:nvSpPr>
              <p:cNvPr id="101" name="Rectangle 60"/>
              <p:cNvSpPr>
                <a:spLocks noChangeArrowheads="1"/>
              </p:cNvSpPr>
              <p:nvPr/>
            </p:nvSpPr>
            <p:spPr bwMode="auto">
              <a:xfrm>
                <a:off x="7787170" y="3861048"/>
                <a:ext cx="984250" cy="5969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cxnSp>
            <p:nvCxnSpPr>
              <p:cNvPr id="103" name="直接连接符 102"/>
              <p:cNvCxnSpPr>
                <a:endCxn id="101" idx="3"/>
              </p:cNvCxnSpPr>
              <p:nvPr/>
            </p:nvCxnSpPr>
            <p:spPr>
              <a:xfrm flipV="1">
                <a:off x="7813491" y="4159498"/>
                <a:ext cx="957929" cy="1041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flipV="1">
                <a:off x="7812360" y="4293096"/>
                <a:ext cx="957929" cy="1041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337033" y="2001515"/>
              <a:ext cx="8366125" cy="3587725"/>
              <a:chOff x="337033" y="1313130"/>
              <a:chExt cx="8366125" cy="3587725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1113320" y="1900505"/>
                <a:ext cx="184731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endParaRPr lang="zh-CN" altLang="en-US" sz="2300"/>
              </a:p>
            </p:txBody>
          </p:sp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1113320" y="1900505"/>
                <a:ext cx="184731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endParaRPr lang="zh-CN" altLang="en-US" sz="2300"/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1113320" y="1900505"/>
                <a:ext cx="184731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endParaRPr lang="zh-CN" altLang="en-US" sz="2300"/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1113320" y="1900505"/>
                <a:ext cx="184731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endParaRPr lang="zh-CN" altLang="en-US" sz="2300"/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113320" y="1900505"/>
                <a:ext cx="184731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endParaRPr lang="zh-CN" altLang="en-US" sz="2300"/>
              </a:p>
            </p:txBody>
          </p:sp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1113320" y="1900505"/>
                <a:ext cx="184731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endParaRPr lang="zh-CN" altLang="en-US" sz="2300"/>
              </a:p>
            </p:txBody>
          </p:sp>
          <p:sp>
            <p:nvSpPr>
              <p:cNvPr id="13" name="Rectangle 19"/>
              <p:cNvSpPr>
                <a:spLocks noChangeArrowheads="1"/>
              </p:cNvSpPr>
              <p:nvPr/>
            </p:nvSpPr>
            <p:spPr bwMode="auto">
              <a:xfrm>
                <a:off x="4424845" y="3089542"/>
                <a:ext cx="1204913" cy="596900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4424845" y="3089542"/>
                <a:ext cx="1204913" cy="596900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15" name="Rectangle 21"/>
              <p:cNvSpPr>
                <a:spLocks noChangeArrowheads="1"/>
              </p:cNvSpPr>
              <p:nvPr/>
            </p:nvSpPr>
            <p:spPr bwMode="auto">
              <a:xfrm>
                <a:off x="4644008" y="3136021"/>
                <a:ext cx="637995" cy="3539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UML</a:t>
                </a:r>
                <a:endParaRPr lang="en-US" altLang="zh-CN" sz="2300" dirty="0"/>
              </a:p>
            </p:txBody>
          </p:sp>
          <p:sp>
            <p:nvSpPr>
              <p:cNvPr id="16" name="Rectangle 22"/>
              <p:cNvSpPr>
                <a:spLocks noChangeArrowheads="1"/>
              </p:cNvSpPr>
              <p:nvPr/>
            </p:nvSpPr>
            <p:spPr bwMode="auto">
              <a:xfrm>
                <a:off x="5275745" y="3136021"/>
                <a:ext cx="296556" cy="3539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图</a:t>
                </a:r>
                <a:endParaRPr lang="zh-CN" altLang="en-US" sz="2300" dirty="0"/>
              </a:p>
            </p:txBody>
          </p:sp>
          <p:sp>
            <p:nvSpPr>
              <p:cNvPr id="17" name="Rectangle 23"/>
              <p:cNvSpPr>
                <a:spLocks noChangeArrowheads="1"/>
              </p:cNvSpPr>
              <p:nvPr/>
            </p:nvSpPr>
            <p:spPr bwMode="auto">
              <a:xfrm>
                <a:off x="4424845" y="3426092"/>
                <a:ext cx="1204913" cy="260350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18" name="Rectangle 24"/>
              <p:cNvSpPr>
                <a:spLocks noChangeArrowheads="1"/>
              </p:cNvSpPr>
              <p:nvPr/>
            </p:nvSpPr>
            <p:spPr bwMode="auto">
              <a:xfrm>
                <a:off x="4424845" y="3537217"/>
                <a:ext cx="1204913" cy="149225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19" name="Rectangle 25"/>
              <p:cNvSpPr>
                <a:spLocks noChangeArrowheads="1"/>
              </p:cNvSpPr>
              <p:nvPr/>
            </p:nvSpPr>
            <p:spPr bwMode="auto">
              <a:xfrm>
                <a:off x="2699792" y="3120132"/>
                <a:ext cx="1176337" cy="596900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20" name="Rectangle 26"/>
              <p:cNvSpPr>
                <a:spLocks noChangeArrowheads="1"/>
              </p:cNvSpPr>
              <p:nvPr/>
            </p:nvSpPr>
            <p:spPr bwMode="auto">
              <a:xfrm>
                <a:off x="2667483" y="3129230"/>
                <a:ext cx="1176337" cy="596900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21" name="Rectangle 27"/>
              <p:cNvSpPr>
                <a:spLocks noChangeArrowheads="1"/>
              </p:cNvSpPr>
              <p:nvPr/>
            </p:nvSpPr>
            <p:spPr bwMode="auto">
              <a:xfrm>
                <a:off x="2843808" y="3140968"/>
                <a:ext cx="889667" cy="3539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 dirty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静态图</a:t>
                </a:r>
                <a:endParaRPr lang="zh-CN" altLang="en-US" sz="2300" dirty="0"/>
              </a:p>
            </p:txBody>
          </p:sp>
          <p:sp>
            <p:nvSpPr>
              <p:cNvPr id="22" name="Rectangle 28"/>
              <p:cNvSpPr>
                <a:spLocks noChangeArrowheads="1"/>
              </p:cNvSpPr>
              <p:nvPr/>
            </p:nvSpPr>
            <p:spPr bwMode="auto">
              <a:xfrm>
                <a:off x="2654783" y="3426092"/>
                <a:ext cx="1176337" cy="260350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23" name="Rectangle 29"/>
              <p:cNvSpPr>
                <a:spLocks noChangeArrowheads="1"/>
              </p:cNvSpPr>
              <p:nvPr/>
            </p:nvSpPr>
            <p:spPr bwMode="auto">
              <a:xfrm>
                <a:off x="2654783" y="3537217"/>
                <a:ext cx="1176337" cy="149225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24" name="Rectangle 30"/>
              <p:cNvSpPr>
                <a:spLocks noChangeArrowheads="1"/>
              </p:cNvSpPr>
              <p:nvPr/>
            </p:nvSpPr>
            <p:spPr bwMode="auto">
              <a:xfrm>
                <a:off x="6139345" y="3076842"/>
                <a:ext cx="1174750" cy="595313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25" name="Rectangle 31"/>
              <p:cNvSpPr>
                <a:spLocks noChangeArrowheads="1"/>
              </p:cNvSpPr>
              <p:nvPr/>
            </p:nvSpPr>
            <p:spPr bwMode="auto">
              <a:xfrm>
                <a:off x="6139345" y="3076842"/>
                <a:ext cx="1174750" cy="595313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26" name="Rectangle 32"/>
              <p:cNvSpPr>
                <a:spLocks noChangeArrowheads="1"/>
              </p:cNvSpPr>
              <p:nvPr/>
            </p:nvSpPr>
            <p:spPr bwMode="auto">
              <a:xfrm>
                <a:off x="6411353" y="3129924"/>
                <a:ext cx="889667" cy="3539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 dirty="0" smtClean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动态图</a:t>
                </a:r>
                <a:endParaRPr lang="zh-CN" altLang="en-US" sz="2300" dirty="0"/>
              </a:p>
            </p:txBody>
          </p:sp>
          <p:sp>
            <p:nvSpPr>
              <p:cNvPr id="27" name="Rectangle 33"/>
              <p:cNvSpPr>
                <a:spLocks noChangeArrowheads="1"/>
              </p:cNvSpPr>
              <p:nvPr/>
            </p:nvSpPr>
            <p:spPr bwMode="auto">
              <a:xfrm>
                <a:off x="6139345" y="3411805"/>
                <a:ext cx="1174750" cy="260350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28" name="Rectangle 34"/>
              <p:cNvSpPr>
                <a:spLocks noChangeArrowheads="1"/>
              </p:cNvSpPr>
              <p:nvPr/>
            </p:nvSpPr>
            <p:spPr bwMode="auto">
              <a:xfrm>
                <a:off x="6139345" y="3524517"/>
                <a:ext cx="1174750" cy="147638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29" name="Rectangle 35"/>
              <p:cNvSpPr>
                <a:spLocks noChangeArrowheads="1"/>
              </p:cNvSpPr>
              <p:nvPr/>
            </p:nvSpPr>
            <p:spPr bwMode="auto">
              <a:xfrm>
                <a:off x="1861033" y="1313130"/>
                <a:ext cx="984250" cy="595312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30" name="Rectangle 36"/>
              <p:cNvSpPr>
                <a:spLocks noChangeArrowheads="1"/>
              </p:cNvSpPr>
              <p:nvPr/>
            </p:nvSpPr>
            <p:spPr bwMode="auto">
              <a:xfrm>
                <a:off x="1861033" y="1313130"/>
                <a:ext cx="984250" cy="595312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31" name="Rectangle 37"/>
              <p:cNvSpPr>
                <a:spLocks noChangeArrowheads="1"/>
              </p:cNvSpPr>
              <p:nvPr/>
            </p:nvSpPr>
            <p:spPr bwMode="auto">
              <a:xfrm>
                <a:off x="2199170" y="1397267"/>
                <a:ext cx="593111" cy="3539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类图</a:t>
                </a:r>
                <a:endParaRPr lang="zh-CN" altLang="en-US" sz="2300"/>
              </a:p>
            </p:txBody>
          </p:sp>
          <p:sp>
            <p:nvSpPr>
              <p:cNvPr id="32" name="Rectangle 38"/>
              <p:cNvSpPr>
                <a:spLocks noChangeArrowheads="1"/>
              </p:cNvSpPr>
              <p:nvPr/>
            </p:nvSpPr>
            <p:spPr bwMode="auto">
              <a:xfrm>
                <a:off x="1861033" y="1648092"/>
                <a:ext cx="984250" cy="260350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33" name="Rectangle 39"/>
              <p:cNvSpPr>
                <a:spLocks noChangeArrowheads="1"/>
              </p:cNvSpPr>
              <p:nvPr/>
            </p:nvSpPr>
            <p:spPr bwMode="auto">
              <a:xfrm>
                <a:off x="1861033" y="1760805"/>
                <a:ext cx="984250" cy="147637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34" name="Rectangle 47"/>
              <p:cNvSpPr>
                <a:spLocks noChangeArrowheads="1"/>
              </p:cNvSpPr>
              <p:nvPr/>
            </p:nvSpPr>
            <p:spPr bwMode="auto">
              <a:xfrm>
                <a:off x="337033" y="2679967"/>
                <a:ext cx="889667" cy="3539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构件图</a:t>
                </a:r>
                <a:endParaRPr lang="zh-CN" altLang="en-US" sz="2300" dirty="0"/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560870" y="1871930"/>
                <a:ext cx="1176338" cy="595312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36" name="Rectangle 51"/>
              <p:cNvSpPr>
                <a:spLocks noChangeArrowheads="1"/>
              </p:cNvSpPr>
              <p:nvPr/>
            </p:nvSpPr>
            <p:spPr bwMode="auto">
              <a:xfrm>
                <a:off x="560870" y="1871930"/>
                <a:ext cx="1176338" cy="595312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37" name="Rectangle 52"/>
              <p:cNvSpPr>
                <a:spLocks noChangeArrowheads="1"/>
              </p:cNvSpPr>
              <p:nvPr/>
            </p:nvSpPr>
            <p:spPr bwMode="auto">
              <a:xfrm>
                <a:off x="899008" y="1954480"/>
                <a:ext cx="889667" cy="3539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对象图</a:t>
                </a:r>
                <a:endParaRPr lang="zh-CN" altLang="en-US" sz="2300" dirty="0"/>
              </a:p>
            </p:txBody>
          </p:sp>
          <p:sp>
            <p:nvSpPr>
              <p:cNvPr id="38" name="Rectangle 53"/>
              <p:cNvSpPr>
                <a:spLocks noChangeArrowheads="1"/>
              </p:cNvSpPr>
              <p:nvPr/>
            </p:nvSpPr>
            <p:spPr bwMode="auto">
              <a:xfrm>
                <a:off x="560870" y="2208480"/>
                <a:ext cx="1176338" cy="258762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39" name="Rectangle 54"/>
              <p:cNvSpPr>
                <a:spLocks noChangeArrowheads="1"/>
              </p:cNvSpPr>
              <p:nvPr/>
            </p:nvSpPr>
            <p:spPr bwMode="auto">
              <a:xfrm>
                <a:off x="560870" y="2319605"/>
                <a:ext cx="1176338" cy="147637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40" name="Rectangle 57"/>
              <p:cNvSpPr>
                <a:spLocks noChangeArrowheads="1"/>
              </p:cNvSpPr>
              <p:nvPr/>
            </p:nvSpPr>
            <p:spPr bwMode="auto">
              <a:xfrm>
                <a:off x="351320" y="3446730"/>
                <a:ext cx="889667" cy="3539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部署图</a:t>
                </a:r>
                <a:endParaRPr lang="zh-CN" altLang="en-US" sz="2300" dirty="0"/>
              </a:p>
            </p:txBody>
          </p:sp>
          <p:sp>
            <p:nvSpPr>
              <p:cNvPr id="41" name="Rectangle 60"/>
              <p:cNvSpPr>
                <a:spLocks noChangeArrowheads="1"/>
              </p:cNvSpPr>
              <p:nvPr/>
            </p:nvSpPr>
            <p:spPr bwMode="auto">
              <a:xfrm>
                <a:off x="7634770" y="2121167"/>
                <a:ext cx="984250" cy="596900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42" name="Rectangle 61"/>
              <p:cNvSpPr>
                <a:spLocks noChangeArrowheads="1"/>
              </p:cNvSpPr>
              <p:nvPr/>
            </p:nvSpPr>
            <p:spPr bwMode="auto">
              <a:xfrm>
                <a:off x="7718908" y="2105292"/>
                <a:ext cx="984250" cy="596900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43" name="Rectangle 62"/>
              <p:cNvSpPr>
                <a:spLocks noChangeArrowheads="1"/>
              </p:cNvSpPr>
              <p:nvPr/>
            </p:nvSpPr>
            <p:spPr bwMode="auto">
              <a:xfrm>
                <a:off x="7794974" y="2071230"/>
                <a:ext cx="889667" cy="3539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协作图</a:t>
                </a:r>
                <a:endParaRPr lang="zh-CN" altLang="en-US" sz="2300" dirty="0"/>
              </a:p>
            </p:txBody>
          </p:sp>
          <p:sp>
            <p:nvSpPr>
              <p:cNvPr id="44" name="Rectangle 63"/>
              <p:cNvSpPr>
                <a:spLocks noChangeArrowheads="1"/>
              </p:cNvSpPr>
              <p:nvPr/>
            </p:nvSpPr>
            <p:spPr bwMode="auto">
              <a:xfrm>
                <a:off x="7718908" y="2441842"/>
                <a:ext cx="984250" cy="260350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45" name="Rectangle 64"/>
              <p:cNvSpPr>
                <a:spLocks noChangeArrowheads="1"/>
              </p:cNvSpPr>
              <p:nvPr/>
            </p:nvSpPr>
            <p:spPr bwMode="auto">
              <a:xfrm>
                <a:off x="7718908" y="2552967"/>
                <a:ext cx="984250" cy="149225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auto">
              <a:xfrm>
                <a:off x="2507145" y="1922730"/>
                <a:ext cx="585788" cy="1162050"/>
              </a:xfrm>
              <a:prstGeom prst="line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47" name="Freeform 66"/>
              <p:cNvSpPr/>
              <p:nvPr/>
            </p:nvSpPr>
            <p:spPr bwMode="auto">
              <a:xfrm>
                <a:off x="2873858" y="2803792"/>
                <a:ext cx="219075" cy="280988"/>
              </a:xfrm>
              <a:custGeom>
                <a:avLst/>
                <a:gdLst>
                  <a:gd name="T0" fmla="*/ 2147483647 w 138"/>
                  <a:gd name="T1" fmla="*/ 2147483647 h 177"/>
                  <a:gd name="T2" fmla="*/ 2147483647 w 138"/>
                  <a:gd name="T3" fmla="*/ 0 h 177"/>
                  <a:gd name="T4" fmla="*/ 0 w 138"/>
                  <a:gd name="T5" fmla="*/ 2147483647 h 177"/>
                  <a:gd name="T6" fmla="*/ 2147483647 w 138"/>
                  <a:gd name="T7" fmla="*/ 2147483647 h 1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8"/>
                  <a:gd name="T13" fmla="*/ 0 h 177"/>
                  <a:gd name="T14" fmla="*/ 138 w 138"/>
                  <a:gd name="T15" fmla="*/ 177 h 1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8" h="177">
                    <a:moveTo>
                      <a:pt x="138" y="177"/>
                    </a:moveTo>
                    <a:lnTo>
                      <a:pt x="120" y="0"/>
                    </a:lnTo>
                    <a:lnTo>
                      <a:pt x="0" y="51"/>
                    </a:lnTo>
                    <a:lnTo>
                      <a:pt x="138" y="17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48" name="Freeform 67"/>
              <p:cNvSpPr/>
              <p:nvPr/>
            </p:nvSpPr>
            <p:spPr bwMode="auto">
              <a:xfrm>
                <a:off x="2873858" y="2803792"/>
                <a:ext cx="219075" cy="280988"/>
              </a:xfrm>
              <a:custGeom>
                <a:avLst/>
                <a:gdLst>
                  <a:gd name="T0" fmla="*/ 2147483647 w 138"/>
                  <a:gd name="T1" fmla="*/ 2147483647 h 177"/>
                  <a:gd name="T2" fmla="*/ 2147483647 w 138"/>
                  <a:gd name="T3" fmla="*/ 0 h 177"/>
                  <a:gd name="T4" fmla="*/ 0 w 138"/>
                  <a:gd name="T5" fmla="*/ 2147483647 h 177"/>
                  <a:gd name="T6" fmla="*/ 2147483647 w 138"/>
                  <a:gd name="T7" fmla="*/ 2147483647 h 1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8"/>
                  <a:gd name="T13" fmla="*/ 0 h 177"/>
                  <a:gd name="T14" fmla="*/ 138 w 138"/>
                  <a:gd name="T15" fmla="*/ 177 h 1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8" h="177">
                    <a:moveTo>
                      <a:pt x="138" y="177"/>
                    </a:moveTo>
                    <a:lnTo>
                      <a:pt x="120" y="0"/>
                    </a:lnTo>
                    <a:lnTo>
                      <a:pt x="0" y="51"/>
                    </a:lnTo>
                    <a:lnTo>
                      <a:pt x="138" y="177"/>
                    </a:lnTo>
                    <a:close/>
                  </a:path>
                </a:pathLst>
              </a:custGeom>
              <a:noFill/>
              <a:ln w="4763" cap="rnd">
                <a:solidFill>
                  <a:srgbClr val="99003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auto">
              <a:xfrm>
                <a:off x="1680058" y="2481530"/>
                <a:ext cx="1041400" cy="603250"/>
              </a:xfrm>
              <a:prstGeom prst="line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50" name="Freeform 69"/>
              <p:cNvSpPr/>
              <p:nvPr/>
            </p:nvSpPr>
            <p:spPr bwMode="auto">
              <a:xfrm>
                <a:off x="2421420" y="2860942"/>
                <a:ext cx="300038" cy="223838"/>
              </a:xfrm>
              <a:custGeom>
                <a:avLst/>
                <a:gdLst>
                  <a:gd name="T0" fmla="*/ 2147483647 w 189"/>
                  <a:gd name="T1" fmla="*/ 2147483647 h 141"/>
                  <a:gd name="T2" fmla="*/ 2147483647 w 189"/>
                  <a:gd name="T3" fmla="*/ 0 h 141"/>
                  <a:gd name="T4" fmla="*/ 0 w 189"/>
                  <a:gd name="T5" fmla="*/ 2147483647 h 141"/>
                  <a:gd name="T6" fmla="*/ 2147483647 w 189"/>
                  <a:gd name="T7" fmla="*/ 2147483647 h 1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9"/>
                  <a:gd name="T13" fmla="*/ 0 h 141"/>
                  <a:gd name="T14" fmla="*/ 189 w 189"/>
                  <a:gd name="T15" fmla="*/ 141 h 1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9" h="141">
                    <a:moveTo>
                      <a:pt x="189" y="141"/>
                    </a:moveTo>
                    <a:lnTo>
                      <a:pt x="72" y="0"/>
                    </a:lnTo>
                    <a:lnTo>
                      <a:pt x="0" y="108"/>
                    </a:lnTo>
                    <a:lnTo>
                      <a:pt x="189" y="1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51" name="Freeform 70"/>
              <p:cNvSpPr/>
              <p:nvPr/>
            </p:nvSpPr>
            <p:spPr bwMode="auto">
              <a:xfrm>
                <a:off x="2421420" y="2860942"/>
                <a:ext cx="300038" cy="223838"/>
              </a:xfrm>
              <a:custGeom>
                <a:avLst/>
                <a:gdLst>
                  <a:gd name="T0" fmla="*/ 2147483647 w 189"/>
                  <a:gd name="T1" fmla="*/ 2147483647 h 141"/>
                  <a:gd name="T2" fmla="*/ 2147483647 w 189"/>
                  <a:gd name="T3" fmla="*/ 0 h 141"/>
                  <a:gd name="T4" fmla="*/ 0 w 189"/>
                  <a:gd name="T5" fmla="*/ 2147483647 h 141"/>
                  <a:gd name="T6" fmla="*/ 2147483647 w 189"/>
                  <a:gd name="T7" fmla="*/ 2147483647 h 1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9"/>
                  <a:gd name="T13" fmla="*/ 0 h 141"/>
                  <a:gd name="T14" fmla="*/ 189 w 189"/>
                  <a:gd name="T15" fmla="*/ 141 h 1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9" h="141">
                    <a:moveTo>
                      <a:pt x="189" y="141"/>
                    </a:moveTo>
                    <a:lnTo>
                      <a:pt x="72" y="0"/>
                    </a:lnTo>
                    <a:lnTo>
                      <a:pt x="0" y="108"/>
                    </a:lnTo>
                    <a:lnTo>
                      <a:pt x="189" y="141"/>
                    </a:lnTo>
                    <a:close/>
                  </a:path>
                </a:pathLst>
              </a:custGeom>
              <a:noFill/>
              <a:ln w="4763" cap="rnd">
                <a:solidFill>
                  <a:srgbClr val="99003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auto">
              <a:xfrm>
                <a:off x="1184758" y="3010167"/>
                <a:ext cx="1465262" cy="268288"/>
              </a:xfrm>
              <a:prstGeom prst="line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53" name="Freeform 72"/>
              <p:cNvSpPr/>
              <p:nvPr/>
            </p:nvSpPr>
            <p:spPr bwMode="auto">
              <a:xfrm>
                <a:off x="2349983" y="3130817"/>
                <a:ext cx="300037" cy="196850"/>
              </a:xfrm>
              <a:custGeom>
                <a:avLst/>
                <a:gdLst>
                  <a:gd name="T0" fmla="*/ 2147483647 w 189"/>
                  <a:gd name="T1" fmla="*/ 2147483647 h 124"/>
                  <a:gd name="T2" fmla="*/ 2147483647 w 189"/>
                  <a:gd name="T3" fmla="*/ 0 h 124"/>
                  <a:gd name="T4" fmla="*/ 0 w 189"/>
                  <a:gd name="T5" fmla="*/ 2147483647 h 124"/>
                  <a:gd name="T6" fmla="*/ 2147483647 w 189"/>
                  <a:gd name="T7" fmla="*/ 2147483647 h 1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9"/>
                  <a:gd name="T13" fmla="*/ 0 h 124"/>
                  <a:gd name="T14" fmla="*/ 189 w 189"/>
                  <a:gd name="T15" fmla="*/ 124 h 1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9" h="124">
                    <a:moveTo>
                      <a:pt x="189" y="93"/>
                    </a:moveTo>
                    <a:lnTo>
                      <a:pt x="24" y="0"/>
                    </a:lnTo>
                    <a:lnTo>
                      <a:pt x="0" y="124"/>
                    </a:lnTo>
                    <a:lnTo>
                      <a:pt x="189" y="9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54" name="Freeform 73"/>
              <p:cNvSpPr/>
              <p:nvPr/>
            </p:nvSpPr>
            <p:spPr bwMode="auto">
              <a:xfrm>
                <a:off x="2349983" y="3130817"/>
                <a:ext cx="300037" cy="196850"/>
              </a:xfrm>
              <a:custGeom>
                <a:avLst/>
                <a:gdLst>
                  <a:gd name="T0" fmla="*/ 2147483647 w 189"/>
                  <a:gd name="T1" fmla="*/ 2147483647 h 124"/>
                  <a:gd name="T2" fmla="*/ 2147483647 w 189"/>
                  <a:gd name="T3" fmla="*/ 0 h 124"/>
                  <a:gd name="T4" fmla="*/ 0 w 189"/>
                  <a:gd name="T5" fmla="*/ 2147483647 h 124"/>
                  <a:gd name="T6" fmla="*/ 2147483647 w 189"/>
                  <a:gd name="T7" fmla="*/ 2147483647 h 1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9"/>
                  <a:gd name="T13" fmla="*/ 0 h 124"/>
                  <a:gd name="T14" fmla="*/ 189 w 189"/>
                  <a:gd name="T15" fmla="*/ 124 h 1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9" h="124">
                    <a:moveTo>
                      <a:pt x="189" y="93"/>
                    </a:moveTo>
                    <a:lnTo>
                      <a:pt x="24" y="0"/>
                    </a:lnTo>
                    <a:lnTo>
                      <a:pt x="0" y="124"/>
                    </a:lnTo>
                    <a:lnTo>
                      <a:pt x="189" y="93"/>
                    </a:lnTo>
                    <a:close/>
                  </a:path>
                </a:pathLst>
              </a:custGeom>
              <a:noFill/>
              <a:ln w="4763" cap="rnd">
                <a:solidFill>
                  <a:srgbClr val="99003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55" name="Line 74"/>
              <p:cNvSpPr>
                <a:spLocks noChangeShapeType="1"/>
              </p:cNvSpPr>
              <p:nvPr/>
            </p:nvSpPr>
            <p:spPr bwMode="auto">
              <a:xfrm flipV="1">
                <a:off x="1199045" y="3453080"/>
                <a:ext cx="1450975" cy="150812"/>
              </a:xfrm>
              <a:prstGeom prst="line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56" name="Freeform 75"/>
              <p:cNvSpPr/>
              <p:nvPr/>
            </p:nvSpPr>
            <p:spPr bwMode="auto">
              <a:xfrm>
                <a:off x="2354745" y="3386405"/>
                <a:ext cx="295275" cy="196850"/>
              </a:xfrm>
              <a:custGeom>
                <a:avLst/>
                <a:gdLst>
                  <a:gd name="T0" fmla="*/ 2147483647 w 186"/>
                  <a:gd name="T1" fmla="*/ 2147483647 h 124"/>
                  <a:gd name="T2" fmla="*/ 2147483647 w 186"/>
                  <a:gd name="T3" fmla="*/ 2147483647 h 124"/>
                  <a:gd name="T4" fmla="*/ 0 w 186"/>
                  <a:gd name="T5" fmla="*/ 0 h 124"/>
                  <a:gd name="T6" fmla="*/ 2147483647 w 186"/>
                  <a:gd name="T7" fmla="*/ 2147483647 h 1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6"/>
                  <a:gd name="T13" fmla="*/ 0 h 124"/>
                  <a:gd name="T14" fmla="*/ 186 w 186"/>
                  <a:gd name="T15" fmla="*/ 124 h 1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6" h="124">
                    <a:moveTo>
                      <a:pt x="186" y="42"/>
                    </a:moveTo>
                    <a:lnTo>
                      <a:pt x="12" y="124"/>
                    </a:lnTo>
                    <a:lnTo>
                      <a:pt x="0" y="0"/>
                    </a:lnTo>
                    <a:lnTo>
                      <a:pt x="186" y="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57" name="Freeform 76"/>
              <p:cNvSpPr/>
              <p:nvPr/>
            </p:nvSpPr>
            <p:spPr bwMode="auto">
              <a:xfrm>
                <a:off x="2354745" y="3386405"/>
                <a:ext cx="295275" cy="196850"/>
              </a:xfrm>
              <a:custGeom>
                <a:avLst/>
                <a:gdLst>
                  <a:gd name="T0" fmla="*/ 2147483647 w 186"/>
                  <a:gd name="T1" fmla="*/ 2147483647 h 124"/>
                  <a:gd name="T2" fmla="*/ 2147483647 w 186"/>
                  <a:gd name="T3" fmla="*/ 2147483647 h 124"/>
                  <a:gd name="T4" fmla="*/ 0 w 186"/>
                  <a:gd name="T5" fmla="*/ 0 h 124"/>
                  <a:gd name="T6" fmla="*/ 2147483647 w 186"/>
                  <a:gd name="T7" fmla="*/ 2147483647 h 1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6"/>
                  <a:gd name="T13" fmla="*/ 0 h 124"/>
                  <a:gd name="T14" fmla="*/ 186 w 186"/>
                  <a:gd name="T15" fmla="*/ 124 h 1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6" h="124">
                    <a:moveTo>
                      <a:pt x="186" y="42"/>
                    </a:moveTo>
                    <a:lnTo>
                      <a:pt x="12" y="124"/>
                    </a:lnTo>
                    <a:lnTo>
                      <a:pt x="0" y="0"/>
                    </a:lnTo>
                    <a:lnTo>
                      <a:pt x="186" y="42"/>
                    </a:lnTo>
                    <a:close/>
                  </a:path>
                </a:pathLst>
              </a:custGeom>
              <a:noFill/>
              <a:ln w="4763" cap="rnd">
                <a:solidFill>
                  <a:srgbClr val="99003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58" name="Freeform 78"/>
              <p:cNvSpPr/>
              <p:nvPr/>
            </p:nvSpPr>
            <p:spPr bwMode="auto">
              <a:xfrm>
                <a:off x="2397608" y="3699142"/>
                <a:ext cx="300037" cy="219075"/>
              </a:xfrm>
              <a:custGeom>
                <a:avLst/>
                <a:gdLst>
                  <a:gd name="T0" fmla="*/ 2147483647 w 189"/>
                  <a:gd name="T1" fmla="*/ 0 h 138"/>
                  <a:gd name="T2" fmla="*/ 2147483647 w 189"/>
                  <a:gd name="T3" fmla="*/ 2147483647 h 138"/>
                  <a:gd name="T4" fmla="*/ 0 w 189"/>
                  <a:gd name="T5" fmla="*/ 2147483647 h 138"/>
                  <a:gd name="T6" fmla="*/ 2147483647 w 189"/>
                  <a:gd name="T7" fmla="*/ 0 h 1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9"/>
                  <a:gd name="T13" fmla="*/ 0 h 138"/>
                  <a:gd name="T14" fmla="*/ 189 w 189"/>
                  <a:gd name="T15" fmla="*/ 138 h 1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9" h="138">
                    <a:moveTo>
                      <a:pt x="189" y="0"/>
                    </a:moveTo>
                    <a:lnTo>
                      <a:pt x="66" y="138"/>
                    </a:lnTo>
                    <a:lnTo>
                      <a:pt x="0" y="3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59" name="Line 80"/>
              <p:cNvSpPr>
                <a:spLocks noChangeShapeType="1"/>
              </p:cNvSpPr>
              <p:nvPr/>
            </p:nvSpPr>
            <p:spPr bwMode="auto">
              <a:xfrm flipV="1">
                <a:off x="7347433" y="2625992"/>
                <a:ext cx="288925" cy="195263"/>
              </a:xfrm>
              <a:prstGeom prst="line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60" name="Freeform 81"/>
              <p:cNvSpPr/>
              <p:nvPr/>
            </p:nvSpPr>
            <p:spPr bwMode="auto">
              <a:xfrm>
                <a:off x="2864333" y="3699142"/>
                <a:ext cx="219075" cy="282575"/>
              </a:xfrm>
              <a:custGeom>
                <a:avLst/>
                <a:gdLst>
                  <a:gd name="T0" fmla="*/ 2147483647 w 138"/>
                  <a:gd name="T1" fmla="*/ 0 h 178"/>
                  <a:gd name="T2" fmla="*/ 2147483647 w 138"/>
                  <a:gd name="T3" fmla="*/ 2147483647 h 178"/>
                  <a:gd name="T4" fmla="*/ 0 w 138"/>
                  <a:gd name="T5" fmla="*/ 2147483647 h 178"/>
                  <a:gd name="T6" fmla="*/ 2147483647 w 138"/>
                  <a:gd name="T7" fmla="*/ 0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8"/>
                  <a:gd name="T13" fmla="*/ 0 h 178"/>
                  <a:gd name="T14" fmla="*/ 138 w 138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8" h="178">
                    <a:moveTo>
                      <a:pt x="138" y="0"/>
                    </a:moveTo>
                    <a:lnTo>
                      <a:pt x="120" y="178"/>
                    </a:lnTo>
                    <a:lnTo>
                      <a:pt x="0" y="12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61" name="Freeform 82"/>
              <p:cNvSpPr/>
              <p:nvPr/>
            </p:nvSpPr>
            <p:spPr bwMode="auto">
              <a:xfrm rot="19341143" flipV="1">
                <a:off x="6987070" y="2841892"/>
                <a:ext cx="425450" cy="192088"/>
              </a:xfrm>
              <a:custGeom>
                <a:avLst/>
                <a:gdLst>
                  <a:gd name="T0" fmla="*/ 2147483647 w 138"/>
                  <a:gd name="T1" fmla="*/ 0 h 178"/>
                  <a:gd name="T2" fmla="*/ 2147483647 w 138"/>
                  <a:gd name="T3" fmla="*/ 2147483647 h 178"/>
                  <a:gd name="T4" fmla="*/ 0 w 138"/>
                  <a:gd name="T5" fmla="*/ 2147483647 h 178"/>
                  <a:gd name="T6" fmla="*/ 2147483647 w 138"/>
                  <a:gd name="T7" fmla="*/ 0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8"/>
                  <a:gd name="T13" fmla="*/ 0 h 178"/>
                  <a:gd name="T14" fmla="*/ 138 w 138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8" h="178">
                    <a:moveTo>
                      <a:pt x="138" y="0"/>
                    </a:moveTo>
                    <a:lnTo>
                      <a:pt x="120" y="178"/>
                    </a:lnTo>
                    <a:lnTo>
                      <a:pt x="0" y="127"/>
                    </a:lnTo>
                    <a:lnTo>
                      <a:pt x="138" y="0"/>
                    </a:lnTo>
                    <a:close/>
                  </a:path>
                </a:pathLst>
              </a:custGeom>
              <a:noFill/>
              <a:ln w="4763" cap="rnd">
                <a:solidFill>
                  <a:srgbClr val="99003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62" name="Line 83"/>
              <p:cNvSpPr>
                <a:spLocks noChangeShapeType="1"/>
              </p:cNvSpPr>
              <p:nvPr/>
            </p:nvSpPr>
            <p:spPr bwMode="auto">
              <a:xfrm>
                <a:off x="3843820" y="3394342"/>
                <a:ext cx="576263" cy="1588"/>
              </a:xfrm>
              <a:prstGeom prst="line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63" name="Freeform 84"/>
              <p:cNvSpPr/>
              <p:nvPr/>
            </p:nvSpPr>
            <p:spPr bwMode="auto">
              <a:xfrm>
                <a:off x="4134333" y="3295917"/>
                <a:ext cx="285750" cy="196850"/>
              </a:xfrm>
              <a:custGeom>
                <a:avLst/>
                <a:gdLst>
                  <a:gd name="T0" fmla="*/ 2147483647 w 180"/>
                  <a:gd name="T1" fmla="*/ 2147483647 h 124"/>
                  <a:gd name="T2" fmla="*/ 0 w 180"/>
                  <a:gd name="T3" fmla="*/ 2147483647 h 124"/>
                  <a:gd name="T4" fmla="*/ 0 w 180"/>
                  <a:gd name="T5" fmla="*/ 0 h 124"/>
                  <a:gd name="T6" fmla="*/ 2147483647 w 180"/>
                  <a:gd name="T7" fmla="*/ 2147483647 h 1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"/>
                  <a:gd name="T13" fmla="*/ 0 h 124"/>
                  <a:gd name="T14" fmla="*/ 180 w 180"/>
                  <a:gd name="T15" fmla="*/ 124 h 1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" h="124">
                    <a:moveTo>
                      <a:pt x="180" y="62"/>
                    </a:moveTo>
                    <a:lnTo>
                      <a:pt x="0" y="124"/>
                    </a:lnTo>
                    <a:lnTo>
                      <a:pt x="0" y="0"/>
                    </a:lnTo>
                    <a:lnTo>
                      <a:pt x="180" y="6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64" name="Freeform 85"/>
              <p:cNvSpPr/>
              <p:nvPr/>
            </p:nvSpPr>
            <p:spPr bwMode="auto">
              <a:xfrm>
                <a:off x="4134333" y="3295917"/>
                <a:ext cx="285750" cy="196850"/>
              </a:xfrm>
              <a:custGeom>
                <a:avLst/>
                <a:gdLst>
                  <a:gd name="T0" fmla="*/ 2147483647 w 180"/>
                  <a:gd name="T1" fmla="*/ 2147483647 h 124"/>
                  <a:gd name="T2" fmla="*/ 0 w 180"/>
                  <a:gd name="T3" fmla="*/ 2147483647 h 124"/>
                  <a:gd name="T4" fmla="*/ 0 w 180"/>
                  <a:gd name="T5" fmla="*/ 0 h 124"/>
                  <a:gd name="T6" fmla="*/ 2147483647 w 180"/>
                  <a:gd name="T7" fmla="*/ 2147483647 h 1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"/>
                  <a:gd name="T13" fmla="*/ 0 h 124"/>
                  <a:gd name="T14" fmla="*/ 180 w 180"/>
                  <a:gd name="T15" fmla="*/ 124 h 1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" h="124">
                    <a:moveTo>
                      <a:pt x="180" y="62"/>
                    </a:moveTo>
                    <a:lnTo>
                      <a:pt x="0" y="124"/>
                    </a:lnTo>
                    <a:lnTo>
                      <a:pt x="0" y="0"/>
                    </a:lnTo>
                    <a:lnTo>
                      <a:pt x="180" y="62"/>
                    </a:lnTo>
                    <a:close/>
                  </a:path>
                </a:pathLst>
              </a:custGeom>
              <a:noFill/>
              <a:ln w="4763" cap="rnd">
                <a:solidFill>
                  <a:srgbClr val="99003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65" name="Line 86"/>
              <p:cNvSpPr>
                <a:spLocks noChangeShapeType="1"/>
              </p:cNvSpPr>
              <p:nvPr/>
            </p:nvSpPr>
            <p:spPr bwMode="auto">
              <a:xfrm flipH="1">
                <a:off x="5644045" y="3380055"/>
                <a:ext cx="488950" cy="6350"/>
              </a:xfrm>
              <a:prstGeom prst="line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66" name="Freeform 87"/>
              <p:cNvSpPr/>
              <p:nvPr/>
            </p:nvSpPr>
            <p:spPr bwMode="auto">
              <a:xfrm>
                <a:off x="5644045" y="3281630"/>
                <a:ext cx="285750" cy="196850"/>
              </a:xfrm>
              <a:custGeom>
                <a:avLst/>
                <a:gdLst>
                  <a:gd name="T0" fmla="*/ 0 w 180"/>
                  <a:gd name="T1" fmla="*/ 2147483647 h 124"/>
                  <a:gd name="T2" fmla="*/ 2147483647 w 180"/>
                  <a:gd name="T3" fmla="*/ 2147483647 h 124"/>
                  <a:gd name="T4" fmla="*/ 2147483647 w 180"/>
                  <a:gd name="T5" fmla="*/ 0 h 124"/>
                  <a:gd name="T6" fmla="*/ 0 w 180"/>
                  <a:gd name="T7" fmla="*/ 2147483647 h 1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"/>
                  <a:gd name="T13" fmla="*/ 0 h 124"/>
                  <a:gd name="T14" fmla="*/ 180 w 180"/>
                  <a:gd name="T15" fmla="*/ 124 h 1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" h="124">
                    <a:moveTo>
                      <a:pt x="0" y="66"/>
                    </a:moveTo>
                    <a:lnTo>
                      <a:pt x="180" y="124"/>
                    </a:lnTo>
                    <a:lnTo>
                      <a:pt x="180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67" name="Freeform 88"/>
              <p:cNvSpPr/>
              <p:nvPr/>
            </p:nvSpPr>
            <p:spPr bwMode="auto">
              <a:xfrm>
                <a:off x="5644045" y="3281630"/>
                <a:ext cx="285750" cy="196850"/>
              </a:xfrm>
              <a:custGeom>
                <a:avLst/>
                <a:gdLst>
                  <a:gd name="T0" fmla="*/ 0 w 180"/>
                  <a:gd name="T1" fmla="*/ 2147483647 h 124"/>
                  <a:gd name="T2" fmla="*/ 2147483647 w 180"/>
                  <a:gd name="T3" fmla="*/ 2147483647 h 124"/>
                  <a:gd name="T4" fmla="*/ 2147483647 w 180"/>
                  <a:gd name="T5" fmla="*/ 0 h 124"/>
                  <a:gd name="T6" fmla="*/ 0 w 180"/>
                  <a:gd name="T7" fmla="*/ 2147483647 h 1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"/>
                  <a:gd name="T13" fmla="*/ 0 h 124"/>
                  <a:gd name="T14" fmla="*/ 180 w 180"/>
                  <a:gd name="T15" fmla="*/ 124 h 1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" h="124">
                    <a:moveTo>
                      <a:pt x="0" y="66"/>
                    </a:moveTo>
                    <a:lnTo>
                      <a:pt x="180" y="124"/>
                    </a:lnTo>
                    <a:lnTo>
                      <a:pt x="180" y="0"/>
                    </a:lnTo>
                    <a:lnTo>
                      <a:pt x="0" y="66"/>
                    </a:lnTo>
                    <a:close/>
                  </a:path>
                </a:pathLst>
              </a:custGeom>
              <a:noFill/>
              <a:ln w="4763" cap="rnd">
                <a:solidFill>
                  <a:srgbClr val="99003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68" name="Rectangle 89"/>
              <p:cNvSpPr>
                <a:spLocks noChangeArrowheads="1"/>
              </p:cNvSpPr>
              <p:nvPr/>
            </p:nvSpPr>
            <p:spPr bwMode="auto">
              <a:xfrm>
                <a:off x="1370793" y="4305542"/>
                <a:ext cx="1176338" cy="595313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69" name="Rectangle 90"/>
              <p:cNvSpPr>
                <a:spLocks noChangeArrowheads="1"/>
              </p:cNvSpPr>
              <p:nvPr/>
            </p:nvSpPr>
            <p:spPr bwMode="auto">
              <a:xfrm>
                <a:off x="1370793" y="4305542"/>
                <a:ext cx="1176338" cy="595313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70" name="Rectangle 91"/>
              <p:cNvSpPr>
                <a:spLocks noChangeArrowheads="1"/>
              </p:cNvSpPr>
              <p:nvPr/>
            </p:nvSpPr>
            <p:spPr bwMode="auto">
              <a:xfrm>
                <a:off x="1702581" y="4394442"/>
                <a:ext cx="889667" cy="3539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用例图</a:t>
                </a:r>
                <a:endParaRPr lang="zh-CN" altLang="en-US" sz="2300" dirty="0"/>
              </a:p>
            </p:txBody>
          </p:sp>
          <p:sp>
            <p:nvSpPr>
              <p:cNvPr id="71" name="Rectangle 92"/>
              <p:cNvSpPr>
                <a:spLocks noChangeArrowheads="1"/>
              </p:cNvSpPr>
              <p:nvPr/>
            </p:nvSpPr>
            <p:spPr bwMode="auto">
              <a:xfrm>
                <a:off x="1370793" y="4642092"/>
                <a:ext cx="1176338" cy="258763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72" name="Rectangle 93"/>
              <p:cNvSpPr>
                <a:spLocks noChangeArrowheads="1"/>
              </p:cNvSpPr>
              <p:nvPr/>
            </p:nvSpPr>
            <p:spPr bwMode="auto">
              <a:xfrm>
                <a:off x="1370793" y="4753217"/>
                <a:ext cx="1176338" cy="147638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73" name="Rectangle 94"/>
              <p:cNvSpPr>
                <a:spLocks noChangeArrowheads="1"/>
              </p:cNvSpPr>
              <p:nvPr/>
            </p:nvSpPr>
            <p:spPr bwMode="auto">
              <a:xfrm>
                <a:off x="6091720" y="4235717"/>
                <a:ext cx="1174750" cy="595313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74" name="Rectangle 95"/>
              <p:cNvSpPr>
                <a:spLocks noChangeArrowheads="1"/>
              </p:cNvSpPr>
              <p:nvPr/>
            </p:nvSpPr>
            <p:spPr bwMode="auto">
              <a:xfrm>
                <a:off x="6091720" y="4235717"/>
                <a:ext cx="1174750" cy="595313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75" name="Rectangle 96"/>
              <p:cNvSpPr>
                <a:spLocks noChangeArrowheads="1"/>
              </p:cNvSpPr>
              <p:nvPr/>
            </p:nvSpPr>
            <p:spPr bwMode="auto">
              <a:xfrm>
                <a:off x="6428270" y="4324617"/>
                <a:ext cx="889667" cy="3539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活动图</a:t>
                </a:r>
                <a:endParaRPr lang="zh-CN" altLang="en-US" sz="2300" dirty="0"/>
              </a:p>
            </p:txBody>
          </p:sp>
          <p:sp>
            <p:nvSpPr>
              <p:cNvPr id="76" name="Rectangle 97"/>
              <p:cNvSpPr>
                <a:spLocks noChangeArrowheads="1"/>
              </p:cNvSpPr>
              <p:nvPr/>
            </p:nvSpPr>
            <p:spPr bwMode="auto">
              <a:xfrm>
                <a:off x="6091720" y="4572267"/>
                <a:ext cx="1174750" cy="258763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77" name="Rectangle 98"/>
              <p:cNvSpPr>
                <a:spLocks noChangeArrowheads="1"/>
              </p:cNvSpPr>
              <p:nvPr/>
            </p:nvSpPr>
            <p:spPr bwMode="auto">
              <a:xfrm>
                <a:off x="6091720" y="4684980"/>
                <a:ext cx="1174750" cy="146050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78" name="Rectangle 101"/>
              <p:cNvSpPr>
                <a:spLocks noChangeArrowheads="1"/>
              </p:cNvSpPr>
              <p:nvPr/>
            </p:nvSpPr>
            <p:spPr bwMode="auto">
              <a:xfrm>
                <a:off x="7813491" y="4233129"/>
                <a:ext cx="889667" cy="3539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状态图</a:t>
                </a:r>
                <a:endParaRPr lang="zh-CN" altLang="en-US" sz="2300" dirty="0"/>
              </a:p>
            </p:txBody>
          </p:sp>
          <p:sp>
            <p:nvSpPr>
              <p:cNvPr id="79" name="Line 104"/>
              <p:cNvSpPr>
                <a:spLocks noChangeShapeType="1"/>
              </p:cNvSpPr>
              <p:nvPr/>
            </p:nvSpPr>
            <p:spPr bwMode="auto">
              <a:xfrm flipV="1">
                <a:off x="1874849" y="3777996"/>
                <a:ext cx="690562" cy="531813"/>
              </a:xfrm>
              <a:prstGeom prst="line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80" name="Freeform 105"/>
              <p:cNvSpPr/>
              <p:nvPr/>
            </p:nvSpPr>
            <p:spPr bwMode="auto">
              <a:xfrm>
                <a:off x="6053620" y="3686442"/>
                <a:ext cx="285750" cy="244475"/>
              </a:xfrm>
              <a:custGeom>
                <a:avLst/>
                <a:gdLst>
                  <a:gd name="T0" fmla="*/ 2147483647 w 180"/>
                  <a:gd name="T1" fmla="*/ 0 h 154"/>
                  <a:gd name="T2" fmla="*/ 2147483647 w 180"/>
                  <a:gd name="T3" fmla="*/ 2147483647 h 154"/>
                  <a:gd name="T4" fmla="*/ 0 w 180"/>
                  <a:gd name="T5" fmla="*/ 2147483647 h 154"/>
                  <a:gd name="T6" fmla="*/ 2147483647 w 180"/>
                  <a:gd name="T7" fmla="*/ 0 h 1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"/>
                  <a:gd name="T13" fmla="*/ 0 h 154"/>
                  <a:gd name="T14" fmla="*/ 180 w 180"/>
                  <a:gd name="T15" fmla="*/ 154 h 1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" h="154">
                    <a:moveTo>
                      <a:pt x="180" y="0"/>
                    </a:moveTo>
                    <a:lnTo>
                      <a:pt x="83" y="154"/>
                    </a:lnTo>
                    <a:lnTo>
                      <a:pt x="0" y="59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81" name="Freeform 106"/>
              <p:cNvSpPr/>
              <p:nvPr/>
            </p:nvSpPr>
            <p:spPr bwMode="auto">
              <a:xfrm>
                <a:off x="2522921" y="3633980"/>
                <a:ext cx="285750" cy="244475"/>
              </a:xfrm>
              <a:custGeom>
                <a:avLst/>
                <a:gdLst>
                  <a:gd name="T0" fmla="*/ 2147483647 w 180"/>
                  <a:gd name="T1" fmla="*/ 0 h 154"/>
                  <a:gd name="T2" fmla="*/ 2147483647 w 180"/>
                  <a:gd name="T3" fmla="*/ 2147483647 h 154"/>
                  <a:gd name="T4" fmla="*/ 0 w 180"/>
                  <a:gd name="T5" fmla="*/ 2147483647 h 154"/>
                  <a:gd name="T6" fmla="*/ 2147483647 w 180"/>
                  <a:gd name="T7" fmla="*/ 0 h 1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"/>
                  <a:gd name="T13" fmla="*/ 0 h 154"/>
                  <a:gd name="T14" fmla="*/ 180 w 180"/>
                  <a:gd name="T15" fmla="*/ 154 h 1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" h="154">
                    <a:moveTo>
                      <a:pt x="180" y="0"/>
                    </a:moveTo>
                    <a:lnTo>
                      <a:pt x="83" y="154"/>
                    </a:lnTo>
                    <a:lnTo>
                      <a:pt x="0" y="59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4763" cap="rnd">
                <a:solidFill>
                  <a:srgbClr val="99003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82" name="Line 107"/>
              <p:cNvSpPr>
                <a:spLocks noChangeShapeType="1"/>
              </p:cNvSpPr>
              <p:nvPr/>
            </p:nvSpPr>
            <p:spPr bwMode="auto">
              <a:xfrm flipV="1">
                <a:off x="6694970" y="3686442"/>
                <a:ext cx="19050" cy="546100"/>
              </a:xfrm>
              <a:prstGeom prst="line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83" name="Freeform 108"/>
              <p:cNvSpPr/>
              <p:nvPr/>
            </p:nvSpPr>
            <p:spPr bwMode="auto">
              <a:xfrm>
                <a:off x="6599720" y="3686442"/>
                <a:ext cx="209550" cy="271463"/>
              </a:xfrm>
              <a:custGeom>
                <a:avLst/>
                <a:gdLst>
                  <a:gd name="T0" fmla="*/ 2147483647 w 132"/>
                  <a:gd name="T1" fmla="*/ 0 h 171"/>
                  <a:gd name="T2" fmla="*/ 2147483647 w 132"/>
                  <a:gd name="T3" fmla="*/ 2147483647 h 171"/>
                  <a:gd name="T4" fmla="*/ 0 w 132"/>
                  <a:gd name="T5" fmla="*/ 2147483647 h 171"/>
                  <a:gd name="T6" fmla="*/ 2147483647 w 132"/>
                  <a:gd name="T7" fmla="*/ 0 h 1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2"/>
                  <a:gd name="T13" fmla="*/ 0 h 171"/>
                  <a:gd name="T14" fmla="*/ 132 w 132"/>
                  <a:gd name="T15" fmla="*/ 171 h 1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2" h="171">
                    <a:moveTo>
                      <a:pt x="72" y="0"/>
                    </a:moveTo>
                    <a:lnTo>
                      <a:pt x="132" y="171"/>
                    </a:lnTo>
                    <a:lnTo>
                      <a:pt x="0" y="16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84" name="Freeform 109"/>
              <p:cNvSpPr/>
              <p:nvPr/>
            </p:nvSpPr>
            <p:spPr bwMode="auto">
              <a:xfrm>
                <a:off x="6599720" y="3686442"/>
                <a:ext cx="209550" cy="271463"/>
              </a:xfrm>
              <a:custGeom>
                <a:avLst/>
                <a:gdLst>
                  <a:gd name="T0" fmla="*/ 2147483647 w 132"/>
                  <a:gd name="T1" fmla="*/ 0 h 171"/>
                  <a:gd name="T2" fmla="*/ 2147483647 w 132"/>
                  <a:gd name="T3" fmla="*/ 2147483647 h 171"/>
                  <a:gd name="T4" fmla="*/ 0 w 132"/>
                  <a:gd name="T5" fmla="*/ 2147483647 h 171"/>
                  <a:gd name="T6" fmla="*/ 2147483647 w 132"/>
                  <a:gd name="T7" fmla="*/ 0 h 1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2"/>
                  <a:gd name="T13" fmla="*/ 0 h 171"/>
                  <a:gd name="T14" fmla="*/ 132 w 132"/>
                  <a:gd name="T15" fmla="*/ 171 h 1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2" h="171">
                    <a:moveTo>
                      <a:pt x="72" y="0"/>
                    </a:moveTo>
                    <a:lnTo>
                      <a:pt x="132" y="171"/>
                    </a:lnTo>
                    <a:lnTo>
                      <a:pt x="0" y="166"/>
                    </a:lnTo>
                    <a:lnTo>
                      <a:pt x="72" y="0"/>
                    </a:lnTo>
                    <a:close/>
                  </a:path>
                </a:pathLst>
              </a:custGeom>
              <a:noFill/>
              <a:ln w="4763" cap="rnd">
                <a:solidFill>
                  <a:srgbClr val="99003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85" name="Line 110"/>
              <p:cNvSpPr>
                <a:spLocks noChangeShapeType="1"/>
              </p:cNvSpPr>
              <p:nvPr/>
            </p:nvSpPr>
            <p:spPr bwMode="auto">
              <a:xfrm flipH="1" flipV="1">
                <a:off x="7118833" y="3686442"/>
                <a:ext cx="690562" cy="539750"/>
              </a:xfrm>
              <a:prstGeom prst="line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86" name="Freeform 111"/>
              <p:cNvSpPr/>
              <p:nvPr/>
            </p:nvSpPr>
            <p:spPr bwMode="auto">
              <a:xfrm>
                <a:off x="7118833" y="3686442"/>
                <a:ext cx="285750" cy="244475"/>
              </a:xfrm>
              <a:custGeom>
                <a:avLst/>
                <a:gdLst>
                  <a:gd name="T0" fmla="*/ 0 w 180"/>
                  <a:gd name="T1" fmla="*/ 0 h 154"/>
                  <a:gd name="T2" fmla="*/ 2147483647 w 180"/>
                  <a:gd name="T3" fmla="*/ 2147483647 h 154"/>
                  <a:gd name="T4" fmla="*/ 2147483647 w 180"/>
                  <a:gd name="T5" fmla="*/ 2147483647 h 154"/>
                  <a:gd name="T6" fmla="*/ 0 w 180"/>
                  <a:gd name="T7" fmla="*/ 0 h 1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"/>
                  <a:gd name="T13" fmla="*/ 0 h 154"/>
                  <a:gd name="T14" fmla="*/ 180 w 180"/>
                  <a:gd name="T15" fmla="*/ 154 h 1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" h="154">
                    <a:moveTo>
                      <a:pt x="0" y="0"/>
                    </a:moveTo>
                    <a:lnTo>
                      <a:pt x="180" y="59"/>
                    </a:lnTo>
                    <a:lnTo>
                      <a:pt x="96" y="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87" name="Freeform 112"/>
              <p:cNvSpPr/>
              <p:nvPr/>
            </p:nvSpPr>
            <p:spPr bwMode="auto">
              <a:xfrm>
                <a:off x="7118833" y="3686442"/>
                <a:ext cx="285750" cy="244475"/>
              </a:xfrm>
              <a:custGeom>
                <a:avLst/>
                <a:gdLst>
                  <a:gd name="T0" fmla="*/ 0 w 180"/>
                  <a:gd name="T1" fmla="*/ 0 h 154"/>
                  <a:gd name="T2" fmla="*/ 2147483647 w 180"/>
                  <a:gd name="T3" fmla="*/ 2147483647 h 154"/>
                  <a:gd name="T4" fmla="*/ 2147483647 w 180"/>
                  <a:gd name="T5" fmla="*/ 2147483647 h 154"/>
                  <a:gd name="T6" fmla="*/ 0 w 180"/>
                  <a:gd name="T7" fmla="*/ 0 h 1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"/>
                  <a:gd name="T13" fmla="*/ 0 h 154"/>
                  <a:gd name="T14" fmla="*/ 180 w 180"/>
                  <a:gd name="T15" fmla="*/ 154 h 1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" h="154">
                    <a:moveTo>
                      <a:pt x="0" y="0"/>
                    </a:moveTo>
                    <a:lnTo>
                      <a:pt x="180" y="59"/>
                    </a:lnTo>
                    <a:lnTo>
                      <a:pt x="96" y="15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rgbClr val="99003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88" name="Line 118"/>
              <p:cNvSpPr>
                <a:spLocks noChangeShapeType="1"/>
              </p:cNvSpPr>
              <p:nvPr/>
            </p:nvSpPr>
            <p:spPr bwMode="auto">
              <a:xfrm>
                <a:off x="6718783" y="2664092"/>
                <a:ext cx="4762" cy="407988"/>
              </a:xfrm>
              <a:prstGeom prst="line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89" name="Freeform 119"/>
              <p:cNvSpPr/>
              <p:nvPr/>
            </p:nvSpPr>
            <p:spPr bwMode="auto">
              <a:xfrm>
                <a:off x="6615595" y="2803792"/>
                <a:ext cx="207963" cy="268288"/>
              </a:xfrm>
              <a:custGeom>
                <a:avLst/>
                <a:gdLst>
                  <a:gd name="T0" fmla="*/ 2147483647 w 131"/>
                  <a:gd name="T1" fmla="*/ 2147483647 h 169"/>
                  <a:gd name="T2" fmla="*/ 2147483647 w 131"/>
                  <a:gd name="T3" fmla="*/ 0 h 169"/>
                  <a:gd name="T4" fmla="*/ 0 w 131"/>
                  <a:gd name="T5" fmla="*/ 0 h 169"/>
                  <a:gd name="T6" fmla="*/ 2147483647 w 131"/>
                  <a:gd name="T7" fmla="*/ 2147483647 h 1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"/>
                  <a:gd name="T13" fmla="*/ 0 h 169"/>
                  <a:gd name="T14" fmla="*/ 131 w 131"/>
                  <a:gd name="T15" fmla="*/ 169 h 1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" h="169">
                    <a:moveTo>
                      <a:pt x="68" y="169"/>
                    </a:moveTo>
                    <a:lnTo>
                      <a:pt x="131" y="0"/>
                    </a:lnTo>
                    <a:lnTo>
                      <a:pt x="0" y="0"/>
                    </a:lnTo>
                    <a:lnTo>
                      <a:pt x="68" y="16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90" name="Freeform 120"/>
              <p:cNvSpPr/>
              <p:nvPr/>
            </p:nvSpPr>
            <p:spPr bwMode="auto">
              <a:xfrm>
                <a:off x="6615595" y="2803792"/>
                <a:ext cx="207963" cy="268288"/>
              </a:xfrm>
              <a:custGeom>
                <a:avLst/>
                <a:gdLst>
                  <a:gd name="T0" fmla="*/ 2147483647 w 131"/>
                  <a:gd name="T1" fmla="*/ 2147483647 h 169"/>
                  <a:gd name="T2" fmla="*/ 2147483647 w 131"/>
                  <a:gd name="T3" fmla="*/ 0 h 169"/>
                  <a:gd name="T4" fmla="*/ 0 w 131"/>
                  <a:gd name="T5" fmla="*/ 0 h 169"/>
                  <a:gd name="T6" fmla="*/ 2147483647 w 131"/>
                  <a:gd name="T7" fmla="*/ 2147483647 h 1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1"/>
                  <a:gd name="T13" fmla="*/ 0 h 169"/>
                  <a:gd name="T14" fmla="*/ 131 w 131"/>
                  <a:gd name="T15" fmla="*/ 169 h 1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1" h="169">
                    <a:moveTo>
                      <a:pt x="68" y="169"/>
                    </a:moveTo>
                    <a:lnTo>
                      <a:pt x="131" y="0"/>
                    </a:lnTo>
                    <a:lnTo>
                      <a:pt x="0" y="0"/>
                    </a:lnTo>
                    <a:lnTo>
                      <a:pt x="68" y="169"/>
                    </a:lnTo>
                    <a:close/>
                  </a:path>
                </a:pathLst>
              </a:custGeom>
              <a:noFill/>
              <a:ln w="4763" cap="rnd">
                <a:solidFill>
                  <a:srgbClr val="99003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91" name="Rectangle 121"/>
              <p:cNvSpPr>
                <a:spLocks noChangeArrowheads="1"/>
              </p:cNvSpPr>
              <p:nvPr/>
            </p:nvSpPr>
            <p:spPr bwMode="auto">
              <a:xfrm>
                <a:off x="6004408" y="2035442"/>
                <a:ext cx="1176337" cy="595313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92" name="Rectangle 122"/>
              <p:cNvSpPr>
                <a:spLocks noChangeArrowheads="1"/>
              </p:cNvSpPr>
              <p:nvPr/>
            </p:nvSpPr>
            <p:spPr bwMode="auto">
              <a:xfrm>
                <a:off x="6004408" y="2035442"/>
                <a:ext cx="1176337" cy="595313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93" name="Rectangle 123"/>
              <p:cNvSpPr>
                <a:spLocks noChangeArrowheads="1"/>
              </p:cNvSpPr>
              <p:nvPr/>
            </p:nvSpPr>
            <p:spPr bwMode="auto">
              <a:xfrm>
                <a:off x="6339370" y="2121167"/>
                <a:ext cx="889667" cy="3539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3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顺序图</a:t>
                </a:r>
                <a:endParaRPr lang="zh-CN" altLang="en-US" sz="2300" dirty="0"/>
              </a:p>
            </p:txBody>
          </p:sp>
          <p:sp>
            <p:nvSpPr>
              <p:cNvPr id="94" name="Rectangle 124"/>
              <p:cNvSpPr>
                <a:spLocks noChangeArrowheads="1"/>
              </p:cNvSpPr>
              <p:nvPr/>
            </p:nvSpPr>
            <p:spPr bwMode="auto">
              <a:xfrm>
                <a:off x="6004408" y="2371992"/>
                <a:ext cx="1176337" cy="258763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95" name="Rectangle 125"/>
              <p:cNvSpPr>
                <a:spLocks noChangeArrowheads="1"/>
              </p:cNvSpPr>
              <p:nvPr/>
            </p:nvSpPr>
            <p:spPr bwMode="auto">
              <a:xfrm>
                <a:off x="6004408" y="2483117"/>
                <a:ext cx="1176337" cy="147638"/>
              </a:xfrm>
              <a:prstGeom prst="rect">
                <a:avLst/>
              </a:prstGeom>
              <a:noFill/>
              <a:ln w="4763" cap="rnd">
                <a:solidFill>
                  <a:srgbClr val="990033"/>
                </a:solidFill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96" name="Freeform 142"/>
              <p:cNvSpPr/>
              <p:nvPr/>
            </p:nvSpPr>
            <p:spPr bwMode="auto">
              <a:xfrm>
                <a:off x="7631595" y="2487880"/>
                <a:ext cx="301625" cy="187325"/>
              </a:xfrm>
              <a:custGeom>
                <a:avLst/>
                <a:gdLst>
                  <a:gd name="T0" fmla="*/ 2147483647 w 190"/>
                  <a:gd name="T1" fmla="*/ 2147483647 h 118"/>
                  <a:gd name="T2" fmla="*/ 2147483647 w 190"/>
                  <a:gd name="T3" fmla="*/ 0 h 118"/>
                  <a:gd name="T4" fmla="*/ 0 w 190"/>
                  <a:gd name="T5" fmla="*/ 2147483647 h 118"/>
                  <a:gd name="T6" fmla="*/ 2147483647 w 190"/>
                  <a:gd name="T7" fmla="*/ 2147483647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"/>
                  <a:gd name="T13" fmla="*/ 0 h 118"/>
                  <a:gd name="T14" fmla="*/ 190 w 190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" h="118">
                    <a:moveTo>
                      <a:pt x="190" y="98"/>
                    </a:moveTo>
                    <a:lnTo>
                      <a:pt x="31" y="0"/>
                    </a:lnTo>
                    <a:lnTo>
                      <a:pt x="0" y="118"/>
                    </a:lnTo>
                    <a:lnTo>
                      <a:pt x="190" y="9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97" name="Freeform 145"/>
              <p:cNvSpPr/>
              <p:nvPr/>
            </p:nvSpPr>
            <p:spPr bwMode="auto">
              <a:xfrm>
                <a:off x="6177445" y="1783030"/>
                <a:ext cx="265113" cy="268287"/>
              </a:xfrm>
              <a:custGeom>
                <a:avLst/>
                <a:gdLst>
                  <a:gd name="T0" fmla="*/ 2147483647 w 167"/>
                  <a:gd name="T1" fmla="*/ 2147483647 h 169"/>
                  <a:gd name="T2" fmla="*/ 2147483647 w 167"/>
                  <a:gd name="T3" fmla="*/ 0 h 169"/>
                  <a:gd name="T4" fmla="*/ 0 w 167"/>
                  <a:gd name="T5" fmla="*/ 2147483647 h 169"/>
                  <a:gd name="T6" fmla="*/ 2147483647 w 167"/>
                  <a:gd name="T7" fmla="*/ 2147483647 h 1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69"/>
                  <a:gd name="T14" fmla="*/ 167 w 167"/>
                  <a:gd name="T15" fmla="*/ 169 h 1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69">
                    <a:moveTo>
                      <a:pt x="167" y="169"/>
                    </a:moveTo>
                    <a:lnTo>
                      <a:pt x="102" y="0"/>
                    </a:lnTo>
                    <a:lnTo>
                      <a:pt x="0" y="79"/>
                    </a:lnTo>
                    <a:lnTo>
                      <a:pt x="167" y="16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98" name="Freeform 148"/>
              <p:cNvSpPr/>
              <p:nvPr/>
            </p:nvSpPr>
            <p:spPr bwMode="auto">
              <a:xfrm>
                <a:off x="6866420" y="1765567"/>
                <a:ext cx="223838" cy="285750"/>
              </a:xfrm>
              <a:custGeom>
                <a:avLst/>
                <a:gdLst>
                  <a:gd name="T0" fmla="*/ 0 w 141"/>
                  <a:gd name="T1" fmla="*/ 2147483647 h 180"/>
                  <a:gd name="T2" fmla="*/ 2147483647 w 141"/>
                  <a:gd name="T3" fmla="*/ 2147483647 h 180"/>
                  <a:gd name="T4" fmla="*/ 2147483647 w 141"/>
                  <a:gd name="T5" fmla="*/ 0 h 180"/>
                  <a:gd name="T6" fmla="*/ 0 w 141"/>
                  <a:gd name="T7" fmla="*/ 2147483647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180"/>
                  <a:gd name="T14" fmla="*/ 141 w 141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180">
                    <a:moveTo>
                      <a:pt x="0" y="180"/>
                    </a:moveTo>
                    <a:lnTo>
                      <a:pt x="141" y="56"/>
                    </a:lnTo>
                    <a:lnTo>
                      <a:pt x="21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  <p:sp>
            <p:nvSpPr>
              <p:cNvPr id="99" name="Freeform 151"/>
              <p:cNvSpPr/>
              <p:nvPr/>
            </p:nvSpPr>
            <p:spPr bwMode="auto">
              <a:xfrm>
                <a:off x="7309333" y="2021155"/>
                <a:ext cx="304800" cy="187325"/>
              </a:xfrm>
              <a:custGeom>
                <a:avLst/>
                <a:gdLst>
                  <a:gd name="T0" fmla="*/ 0 w 192"/>
                  <a:gd name="T1" fmla="*/ 2147483647 h 118"/>
                  <a:gd name="T2" fmla="*/ 2147483647 w 192"/>
                  <a:gd name="T3" fmla="*/ 2147483647 h 118"/>
                  <a:gd name="T4" fmla="*/ 2147483647 w 192"/>
                  <a:gd name="T5" fmla="*/ 0 h 118"/>
                  <a:gd name="T6" fmla="*/ 0 w 192"/>
                  <a:gd name="T7" fmla="*/ 2147483647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18"/>
                  <a:gd name="T14" fmla="*/ 192 w 192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18">
                    <a:moveTo>
                      <a:pt x="0" y="107"/>
                    </a:moveTo>
                    <a:lnTo>
                      <a:pt x="192" y="118"/>
                    </a:lnTo>
                    <a:lnTo>
                      <a:pt x="156" y="0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2300"/>
              </a:p>
            </p:txBody>
          </p:sp>
        </p:grp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细化为：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 r="33630" b="39474"/>
          <a:stretch>
            <a:fillRect/>
          </a:stretch>
        </p:blipFill>
        <p:spPr bwMode="auto">
          <a:xfrm>
            <a:off x="1475656" y="1484784"/>
            <a:ext cx="487775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27113" b="26267"/>
          <a:stretch>
            <a:fillRect/>
          </a:stretch>
        </p:blipFill>
        <p:spPr bwMode="auto">
          <a:xfrm>
            <a:off x="2123728" y="3356992"/>
            <a:ext cx="6318034" cy="304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00166" y="621508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P59 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。 又如：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统计成绩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3.2.3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用例模型建模 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补充）确定系统用例注意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14350" indent="-514350" eaLnBrk="1" hangingPunct="1">
              <a:buFont typeface="+mj-ea"/>
              <a:buAutoNum type="circleNumDbPlain"/>
              <a:defRPr/>
            </a:pPr>
            <a:r>
              <a:rPr lang="zh-CN" altLang="en-US" dirty="0"/>
              <a:t>可观测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en-US" dirty="0"/>
              <a:t>用例止于系统边界</a:t>
            </a:r>
            <a:endParaRPr lang="zh-CN" altLang="en-US" dirty="0"/>
          </a:p>
          <a:p>
            <a:pPr marL="514350" indent="-514350" eaLnBrk="1" hangingPunct="1">
              <a:buFont typeface="+mj-ea"/>
              <a:buAutoNum type="circleNumDbPlain"/>
              <a:defRPr/>
            </a:pPr>
            <a:r>
              <a:rPr lang="zh-CN" altLang="en-US" dirty="0">
                <a:hlinkClick r:id="rId1" action="ppaction://hlinksldjump"/>
              </a:rPr>
              <a:t>结果值</a:t>
            </a:r>
            <a:r>
              <a:rPr lang="zh-CN" altLang="en-US" dirty="0">
                <a:latin typeface="宋体" panose="02010600030101010101" pitchFamily="2" charset="-122"/>
                <a:hlinkClick r:id="rId1" action="ppaction://hlinksldjump"/>
              </a:rPr>
              <a:t>→</a:t>
            </a:r>
            <a:r>
              <a:rPr lang="zh-CN" altLang="en-US" dirty="0">
                <a:hlinkClick r:id="rId1" action="ppaction://hlinksldjump"/>
              </a:rPr>
              <a:t>用例是有意义的目标</a:t>
            </a:r>
            <a:endParaRPr lang="zh-CN" altLang="en-US" dirty="0"/>
          </a:p>
          <a:p>
            <a:pPr marL="514350" indent="-514350" eaLnBrk="1" hangingPunct="1">
              <a:buFont typeface="+mj-ea"/>
              <a:buAutoNum type="circleNumDbPlain"/>
              <a:defRPr/>
            </a:pPr>
            <a:r>
              <a:rPr lang="zh-CN" altLang="en-US" dirty="0"/>
              <a:t>系统执行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en-US" dirty="0"/>
              <a:t>结果值由系统生成</a:t>
            </a:r>
            <a:endParaRPr lang="zh-CN" altLang="en-US" dirty="0"/>
          </a:p>
          <a:p>
            <a:pPr marL="514350" indent="-514350" eaLnBrk="1" hangingPunct="1">
              <a:buFont typeface="+mj-ea"/>
              <a:buAutoNum type="circleNumDbPlain"/>
              <a:defRPr/>
            </a:pPr>
            <a:r>
              <a:rPr lang="zh-CN" altLang="en-US" dirty="0">
                <a:latin typeface="宋体" panose="02010600030101010101" pitchFamily="2" charset="-122"/>
                <a:hlinkClick r:id="rId2" action="ppaction://hlinksldjump"/>
              </a:rPr>
              <a:t>由参与者观测→</a:t>
            </a:r>
            <a:r>
              <a:rPr lang="zh-CN" altLang="en-US" dirty="0">
                <a:hlinkClick r:id="rId2" action="ppaction://hlinksldjump"/>
              </a:rPr>
              <a:t>业务语言、用户观点</a:t>
            </a:r>
            <a:endParaRPr lang="zh-CN" altLang="en-US" dirty="0"/>
          </a:p>
          <a:p>
            <a:pPr marL="514350" indent="-514350" eaLnBrk="1" hangingPunct="1">
              <a:buFont typeface="+mj-ea"/>
              <a:buAutoNum type="circleNumDbPlain"/>
              <a:defRPr/>
            </a:pPr>
            <a:r>
              <a:rPr lang="zh-CN" altLang="en-US" dirty="0">
                <a:hlinkClick r:id="rId3" action="ppaction://hlinksldjump"/>
              </a:rPr>
              <a:t>一组用例实例</a:t>
            </a:r>
            <a:r>
              <a:rPr lang="zh-CN" altLang="en-US" dirty="0">
                <a:latin typeface="宋体" panose="02010600030101010101" pitchFamily="2" charset="-122"/>
                <a:hlinkClick r:id="rId3" action="ppaction://hlinksldjump"/>
              </a:rPr>
              <a:t>→</a:t>
            </a:r>
            <a:r>
              <a:rPr lang="zh-CN" altLang="en-US" dirty="0">
                <a:hlinkClick r:id="rId3" action="ppaction://hlinksldjump"/>
              </a:rPr>
              <a:t>用例的粒度  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395605" y="5877560"/>
            <a:ext cx="1224280" cy="864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hlinkClick r:id="rId4" action="ppaction://hlinksldjump"/>
              </a:rPr>
              <a:t>继续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3.2.3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用例模型建模 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87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 可观测：用例是软件系统完成的功能，并且是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参与者激活的</a:t>
            </a:r>
            <a:r>
              <a:rPr lang="zh-CN" altLang="en-US" sz="2800" b="1" dirty="0"/>
              <a:t>，并可以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反馈处理结果</a:t>
            </a:r>
            <a:r>
              <a:rPr lang="zh-CN" altLang="en-US" sz="2800" b="1" dirty="0"/>
              <a:t>给参与者看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b="1" dirty="0"/>
              <a:t>要点：用例止于系统边界</a:t>
            </a: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71472" y="5790208"/>
            <a:ext cx="820737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描述交互，而不是内在的系统活动</a:t>
            </a:r>
            <a:endParaRPr lang="zh-CN" altLang="en-US" sz="2800" b="1" u="sng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225647" y="3131039"/>
            <a:ext cx="4681537" cy="2386193"/>
            <a:chOff x="2225647" y="2887682"/>
            <a:chExt cx="4681537" cy="2386193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098897" y="2887682"/>
              <a:ext cx="2808287" cy="2386193"/>
            </a:xfrm>
            <a:prstGeom prst="rect">
              <a:avLst/>
            </a:prstGeom>
            <a:solidFill>
              <a:srgbClr val="3333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225647" y="3175664"/>
              <a:ext cx="18716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2225647" y="3751282"/>
              <a:ext cx="1873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225647" y="4398982"/>
              <a:ext cx="1873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2225647" y="5048269"/>
              <a:ext cx="1873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097309" y="3391688"/>
              <a:ext cx="2809875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对</a:t>
              </a:r>
              <a:endPara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097309" y="4146545"/>
              <a:ext cx="649858" cy="5048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错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403128" y="4456280"/>
              <a:ext cx="504056" cy="5048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错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3.2.3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用例模型建模 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92696"/>
          </a:xfrm>
        </p:spPr>
        <p:txBody>
          <a:bodyPr/>
          <a:lstStyle/>
          <a:p>
            <a:r>
              <a:rPr lang="zh-CN" altLang="en-US" sz="2800" dirty="0"/>
              <a:t>把系统内部活动当用例，错误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2285992"/>
            <a:ext cx="6840537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7308215" y="5445125"/>
            <a:ext cx="1224280" cy="7924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3.2.3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用例模型建模 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590675"/>
            <a:ext cx="8153400" cy="892696"/>
          </a:xfrm>
        </p:spPr>
        <p:txBody>
          <a:bodyPr/>
          <a:lstStyle/>
          <a:p>
            <a:r>
              <a:rPr lang="zh-CN" altLang="en-US" dirty="0"/>
              <a:t>结果值：有</a:t>
            </a:r>
            <a:r>
              <a:rPr lang="zh-CN" altLang="en-US" dirty="0">
                <a:solidFill>
                  <a:schemeClr val="hlink"/>
                </a:solidFill>
              </a:rPr>
              <a:t>意义</a:t>
            </a:r>
            <a:r>
              <a:rPr lang="zh-CN" altLang="en-US" dirty="0"/>
              <a:t>的目标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2609949"/>
            <a:ext cx="40322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6" y="3252891"/>
            <a:ext cx="47879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3.2.3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用例模型建模 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Picture 102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20938"/>
            <a:ext cx="5329237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1331913" y="4437063"/>
            <a:ext cx="63357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8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系统需要处理的，由系统生成</a:t>
            </a:r>
            <a:endParaRPr lang="zh-CN" altLang="en-US" sz="2800" b="1" u="sng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左箭头 7">
            <a:hlinkClick r:id="rId2" action="ppaction://hlinksldjump"/>
          </p:cNvPr>
          <p:cNvSpPr/>
          <p:nvPr/>
        </p:nvSpPr>
        <p:spPr>
          <a:xfrm>
            <a:off x="7317740" y="5455920"/>
            <a:ext cx="1224280" cy="7924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3.2.3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用例模型建模 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3200" dirty="0"/>
              <a:t>由参与者观测：用户观点而非系统观点</a:t>
            </a:r>
            <a:br>
              <a:rPr lang="en-US" altLang="zh-CN" sz="3200" dirty="0"/>
            </a:br>
            <a:r>
              <a:rPr lang="zh-CN" altLang="en-US" sz="3200" dirty="0"/>
              <a:t>即从使用者角度考虑用例的名字。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527647"/>
            <a:ext cx="4321175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600672"/>
            <a:ext cx="45370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74788" y="5480397"/>
            <a:ext cx="23050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用户观点</a:t>
            </a:r>
            <a:endParaRPr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148263" y="5480397"/>
            <a:ext cx="23050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系统观点</a:t>
            </a:r>
            <a:endParaRPr lang="zh-CN" altLang="en-US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3.2.3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用例模型建模 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3333CC"/>
                </a:solidFill>
                <a:latin typeface="Times New Roman" panose="02020603050405020304" pitchFamily="18" charset="0"/>
              </a:rPr>
              <a:t>要点：用例的</a:t>
            </a:r>
            <a:r>
              <a:rPr kumimoji="1" lang="zh-CN" altLang="en-US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粒度</a:t>
            </a:r>
            <a:endParaRPr kumimoji="1" lang="en-US" altLang="zh-CN" dirty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kumimoji="1" lang="zh-CN" altLang="en-US" dirty="0">
                <a:solidFill>
                  <a:srgbClr val="3333CC"/>
                </a:solidFill>
                <a:latin typeface="Times New Roman" panose="02020603050405020304" pitchFamily="18" charset="0"/>
              </a:rPr>
              <a:t>怎样确定用例的粒度？</a:t>
            </a:r>
            <a:endParaRPr kumimoji="1" lang="zh-CN" altLang="en-US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eaLnBrk="1" hangingPunct="1">
              <a:buSzPct val="75000"/>
            </a:pPr>
            <a:r>
              <a:rPr lang="zh-CN" altLang="en-US" dirty="0"/>
              <a:t>用例的粒度（用例的大小）可大可小，一般一个系统易控制在</a:t>
            </a:r>
            <a:r>
              <a:rPr lang="en-US" altLang="zh-CN" dirty="0"/>
              <a:t>20</a:t>
            </a:r>
            <a:r>
              <a:rPr lang="zh-CN" altLang="en-US" dirty="0"/>
              <a:t>个用例左右。</a:t>
            </a:r>
            <a:endParaRPr lang="zh-CN" altLang="en-US" dirty="0"/>
          </a:p>
          <a:p>
            <a:pPr eaLnBrk="1" hangingPunct="1">
              <a:buSzPct val="75000"/>
            </a:pPr>
            <a:r>
              <a:rPr lang="zh-CN" altLang="en-US" dirty="0"/>
              <a:t>用例是系统级的、抽象的描述，不是细化的（是做什么，非怎样做）</a:t>
            </a:r>
            <a:endParaRPr lang="zh-CN" altLang="en-US" dirty="0"/>
          </a:p>
          <a:p>
            <a:pPr eaLnBrk="1" hangingPunct="1">
              <a:buSzPct val="75000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对复杂的系统可以划分为若干个子系统处理。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25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sp>
        <p:nvSpPr>
          <p:cNvPr id="8" name="左箭头 7">
            <a:hlinkClick r:id="rId1" action="ppaction://hlinksldjump"/>
          </p:cNvPr>
          <p:cNvSpPr/>
          <p:nvPr/>
        </p:nvSpPr>
        <p:spPr>
          <a:xfrm>
            <a:off x="7317740" y="5455920"/>
            <a:ext cx="1224280" cy="7924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/>
              <a:t>场景与用例步骤的先后次序简述：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    根据对</a:t>
            </a:r>
            <a:r>
              <a:rPr lang="zh-CN" altLang="en-US" b="1" dirty="0"/>
              <a:t>需求的熟悉程度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/>
              <a:t>    </a:t>
            </a:r>
            <a:r>
              <a:rPr lang="zh-CN" altLang="en-US" b="1" dirty="0" smtClean="0"/>
              <a:t>不</a:t>
            </a:r>
            <a:r>
              <a:rPr lang="zh-CN" altLang="en-US" b="1" dirty="0"/>
              <a:t>熟悉，向各类相关人员打听，他用到了系统的什么功能，怎么用的，描述为场景。再抽取出用例。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     熟悉</a:t>
            </a:r>
            <a:r>
              <a:rPr lang="zh-CN" altLang="en-US" b="1" dirty="0"/>
              <a:t>，则用例到场景，再到用例。</a:t>
            </a:r>
            <a:endParaRPr lang="zh-CN" altLang="en-US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3.2.4 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用例文档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用例</a:t>
            </a:r>
            <a:r>
              <a:rPr lang="zh-CN" altLang="en-US" sz="2400" dirty="0"/>
              <a:t>文档又称为</a:t>
            </a:r>
            <a:r>
              <a:rPr lang="zh-CN" altLang="en-US" sz="2400" b="1" dirty="0">
                <a:solidFill>
                  <a:srgbClr val="002060"/>
                </a:solidFill>
              </a:rPr>
              <a:t>用例规约</a:t>
            </a:r>
            <a:r>
              <a:rPr lang="zh-CN" altLang="en-US" sz="2400" dirty="0"/>
              <a:t>或</a:t>
            </a:r>
            <a:r>
              <a:rPr lang="zh-CN" altLang="en-US" sz="2400" b="1" dirty="0">
                <a:solidFill>
                  <a:srgbClr val="002060"/>
                </a:solidFill>
              </a:rPr>
              <a:t>用例描述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用例文档是用于描述</a:t>
            </a:r>
            <a:r>
              <a:rPr lang="zh-CN" altLang="en-US" sz="2400" dirty="0">
                <a:solidFill>
                  <a:srgbClr val="FF0000"/>
                </a:solidFill>
              </a:rPr>
              <a:t>用例</a:t>
            </a:r>
            <a:r>
              <a:rPr lang="zh-CN" altLang="en-US" sz="2400" dirty="0"/>
              <a:t>的文档，每一个用例对应于一个用例文档。</a:t>
            </a:r>
            <a:r>
              <a:rPr lang="zh-CN" altLang="en-US" sz="2400" dirty="0">
                <a:solidFill>
                  <a:srgbClr val="0000FF"/>
                </a:solidFill>
              </a:rPr>
              <a:t>在用例文档中需要用文字的方式描述用例的执行过程，即</a:t>
            </a:r>
            <a:r>
              <a:rPr lang="zh-CN" altLang="en-US" sz="2400" dirty="0">
                <a:solidFill>
                  <a:srgbClr val="CC3300"/>
                </a:solidFill>
              </a:rPr>
              <a:t>执行者</a:t>
            </a:r>
            <a:r>
              <a:rPr lang="zh-CN" altLang="en-US" sz="2400" dirty="0">
                <a:solidFill>
                  <a:srgbClr val="0000FF"/>
                </a:solidFill>
              </a:rPr>
              <a:t>与系统的交互过程 </a:t>
            </a:r>
            <a:r>
              <a:rPr lang="zh-CN" altLang="en-US" sz="2400" dirty="0" smtClean="0">
                <a:solidFill>
                  <a:srgbClr val="0000FF"/>
                </a:solidFill>
              </a:rPr>
              <a:t>。</a:t>
            </a:r>
            <a:endParaRPr lang="en-US" altLang="zh-CN" sz="2400" dirty="0"/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用例建模包括用例图的绘制和用例文档的编写。</a:t>
            </a:r>
            <a:endParaRPr lang="en-US" altLang="zh-CN" sz="2400" dirty="0"/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用例建模是软件需求分析到最终实现的第一步，它从用户的角度来描述软件系统的功能，描述人们如何使用软件系统。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 l="30331" t="15783" r="25818" b="17658"/>
          <a:stretch>
            <a:fillRect/>
          </a:stretch>
        </p:blipFill>
        <p:spPr bwMode="auto">
          <a:xfrm>
            <a:off x="251520" y="226568"/>
            <a:ext cx="9185044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5"/>
          <p:cNvSpPr>
            <a:spLocks noGrp="1"/>
          </p:cNvSpPr>
          <p:nvPr>
            <p:ph idx="1"/>
          </p:nvPr>
        </p:nvSpPr>
        <p:spPr>
          <a:xfrm>
            <a:off x="179388" y="0"/>
            <a:ext cx="8713787" cy="65246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宋体" panose="02010600030101010101" pitchFamily="2" charset="-122"/>
              </a:rPr>
              <a:t>用例文档</a:t>
            </a:r>
            <a:r>
              <a:rPr lang="en-US" altLang="zh-CN" sz="2200" dirty="0" smtClean="0">
                <a:latin typeface="宋体" panose="02010600030101010101" pitchFamily="2" charset="-122"/>
              </a:rPr>
              <a:t>——</a:t>
            </a:r>
            <a:r>
              <a:rPr lang="zh-CN" altLang="zh-CN" sz="2200" dirty="0" smtClean="0">
                <a:latin typeface="宋体" panose="02010600030101010101" pitchFamily="2" charset="-122"/>
              </a:rPr>
              <a:t>用例</a:t>
            </a:r>
            <a:r>
              <a:rPr lang="zh-CN" altLang="en-US" sz="2200" dirty="0" smtClean="0">
                <a:latin typeface="宋体" panose="02010600030101010101" pitchFamily="2" charset="-122"/>
              </a:rPr>
              <a:t>名称</a:t>
            </a:r>
            <a:r>
              <a:rPr lang="zh-CN" altLang="zh-CN" sz="2200" dirty="0" smtClean="0">
                <a:latin typeface="宋体" panose="02010600030101010101" pitchFamily="2" charset="-122"/>
              </a:rPr>
              <a:t>：登记借书</a:t>
            </a:r>
            <a:endParaRPr lang="zh-CN" altLang="zh-CN" sz="22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1.</a:t>
            </a:r>
            <a:r>
              <a:rPr lang="zh-CN" altLang="en-US" sz="2200" dirty="0" smtClean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  <a:cs typeface="宋体" panose="02010600030101010101" pitchFamily="2" charset="-122"/>
              </a:rPr>
              <a:t>简要说明</a:t>
            </a:r>
            <a:r>
              <a:rPr lang="en-US" altLang="zh-CN" sz="2200" dirty="0" smtClean="0">
                <a:latin typeface="宋体" panose="02010600030101010101" pitchFamily="2" charset="-122"/>
              </a:rPr>
              <a:t>  </a:t>
            </a:r>
            <a:r>
              <a:rPr lang="zh-CN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本用例允许图书管理员登记普通读者的借书记录。</a:t>
            </a:r>
            <a:endParaRPr lang="zh-CN" altLang="zh-CN" sz="2200" dirty="0" smtClean="0">
              <a:latin typeface="宋体" panose="02010600030101010101" pitchFamily="2" charset="-122"/>
              <a:ea typeface="楷体_GB2312"/>
              <a:cs typeface="楷体_GB231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0000FF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2.</a:t>
            </a:r>
            <a:r>
              <a:rPr lang="zh-CN" altLang="zh-CN" sz="2200" dirty="0" smtClean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事件流</a:t>
            </a:r>
            <a:endParaRPr lang="zh-CN" altLang="zh-CN" sz="22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楷体_GB2312"/>
              </a:rPr>
              <a:t>2.l</a:t>
            </a:r>
            <a:r>
              <a:rPr lang="zh-CN" altLang="zh-CN" sz="22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宋体" panose="02010600030101010101" pitchFamily="2" charset="-122"/>
                <a:ea typeface="楷体_GB2312"/>
                <a:cs typeface="楷体_GB2312"/>
              </a:rPr>
              <a:t>基本流程</a:t>
            </a:r>
            <a:endParaRPr lang="zh-CN" altLang="zh-CN" sz="22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当普通读者希望借书，图书管理员准备登记有关的借书记录时，本用例开始执行。</a:t>
            </a:r>
            <a:endParaRPr lang="zh-CN" altLang="zh-CN" sz="22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楷体_GB2312"/>
              </a:rPr>
              <a:t>   </a:t>
            </a:r>
            <a:r>
              <a:rPr lang="zh-CN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（</a:t>
            </a:r>
            <a:r>
              <a:rPr lang="en-US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1</a:t>
            </a:r>
            <a:r>
              <a:rPr lang="zh-CN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）系统请求图书管理员输入读者的注册号和所借图书的书</a:t>
            </a:r>
            <a:r>
              <a:rPr lang="zh-CN" altLang="en-US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目编号</a:t>
            </a:r>
            <a:r>
              <a:rPr lang="zh-CN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；</a:t>
            </a:r>
            <a:endParaRPr lang="zh-CN" altLang="zh-CN" sz="22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楷体_GB2312"/>
              </a:rPr>
              <a:t>    </a:t>
            </a:r>
            <a:r>
              <a:rPr lang="zh-CN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（</a:t>
            </a:r>
            <a:r>
              <a:rPr lang="en-US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2</a:t>
            </a:r>
            <a:r>
              <a:rPr lang="zh-CN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）图书管理员输入有关信息后，系统产生一个惟一的借书记录号；</a:t>
            </a:r>
            <a:endParaRPr lang="zh-CN" altLang="zh-CN" sz="22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楷体_GB2312"/>
              </a:rPr>
              <a:t>    </a:t>
            </a:r>
            <a:r>
              <a:rPr lang="zh-CN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（</a:t>
            </a:r>
            <a:r>
              <a:rPr lang="en-US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3</a:t>
            </a:r>
            <a:r>
              <a:rPr lang="zh-CN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）系统显示新生成的借书记录；</a:t>
            </a:r>
            <a:endParaRPr lang="zh-CN" altLang="zh-CN" sz="22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楷体_GB2312"/>
              </a:rPr>
              <a:t>    </a:t>
            </a:r>
            <a:r>
              <a:rPr lang="zh-CN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（</a:t>
            </a:r>
            <a:r>
              <a:rPr lang="en-US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4</a:t>
            </a:r>
            <a:r>
              <a:rPr lang="zh-CN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）图书管理员确认后，系统增加一个新的借书记录。</a:t>
            </a:r>
            <a:endParaRPr lang="en-US" altLang="zh-CN" sz="22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楷体_GB2312"/>
              </a:rPr>
              <a:t>2.2 </a:t>
            </a:r>
            <a:r>
              <a:rPr lang="zh-CN" altLang="zh-CN" sz="22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宋体" panose="02010600030101010101" pitchFamily="2" charset="-122"/>
                <a:ea typeface="楷体_GB2312"/>
                <a:cs typeface="楷体_GB2312"/>
              </a:rPr>
              <a:t>可选流程</a:t>
            </a:r>
            <a:endParaRPr lang="zh-CN" altLang="zh-CN" sz="22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楷体_GB2312"/>
              </a:rPr>
              <a:t>    </a:t>
            </a:r>
            <a:r>
              <a:rPr lang="zh-CN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（</a:t>
            </a:r>
            <a:r>
              <a:rPr lang="en-US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1</a:t>
            </a:r>
            <a:r>
              <a:rPr lang="zh-CN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）读者没有注册</a:t>
            </a:r>
            <a:endParaRPr lang="zh-CN" altLang="zh-CN" sz="22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楷体_GB2312"/>
              </a:rPr>
              <a:t>     </a:t>
            </a:r>
            <a:r>
              <a:rPr lang="zh-CN" altLang="zh-CN" sz="2200" dirty="0" smtClean="0">
                <a:latin typeface="宋体" panose="02010600030101010101" pitchFamily="2" charset="-122"/>
                <a:ea typeface="楷体_GB2312"/>
                <a:cs typeface="楷体_GB2312"/>
              </a:rPr>
              <a:t>在主流程中，如果系统中没有读者的注册信息，系统将显示错误信息，用例结束。</a:t>
            </a:r>
            <a:endParaRPr lang="zh-CN" altLang="zh-CN" sz="22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楷体_GB2312"/>
              </a:rPr>
              <a:t>    </a:t>
            </a:r>
            <a:r>
              <a:rPr lang="en-US" altLang="zh-CN" sz="220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 </a:t>
            </a:r>
            <a:endParaRPr lang="zh-CN" altLang="zh-CN" sz="22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5"/>
          <p:cNvSpPr>
            <a:spLocks noGrp="1"/>
          </p:cNvSpPr>
          <p:nvPr>
            <p:ph idx="1"/>
          </p:nvPr>
        </p:nvSpPr>
        <p:spPr>
          <a:xfrm>
            <a:off x="179388" y="0"/>
            <a:ext cx="8713787" cy="61658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宋体" panose="02010600030101010101" pitchFamily="2" charset="-122"/>
                <a:ea typeface="楷体_GB2312"/>
                <a:cs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  <a:ea typeface="楷体_GB2312"/>
                <a:cs typeface="宋体" panose="02010600030101010101" pitchFamily="2" charset="-122"/>
              </a:rPr>
              <a:t>2</a:t>
            </a:r>
            <a:r>
              <a:rPr lang="zh-CN" altLang="zh-CN" sz="2400" dirty="0" smtClean="0">
                <a:latin typeface="宋体" panose="02010600030101010101" pitchFamily="2" charset="-122"/>
                <a:ea typeface="楷体_GB2312"/>
                <a:cs typeface="宋体" panose="02010600030101010101" pitchFamily="2" charset="-122"/>
              </a:rPr>
              <a:t>）所借图书书目不存在</a:t>
            </a:r>
            <a:endParaRPr lang="zh-CN" altLang="zh-CN" sz="2400" dirty="0" smtClean="0">
              <a:latin typeface="宋体" panose="02010600030101010101" pitchFamily="2" charset="-122"/>
              <a:ea typeface="楷体_GB231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zh-CN" sz="2400" dirty="0" smtClean="0">
                <a:latin typeface="宋体" panose="02010600030101010101" pitchFamily="2" charset="-122"/>
                <a:ea typeface="楷体_GB2312"/>
                <a:cs typeface="楷体_GB2312"/>
              </a:rPr>
              <a:t>在主流程中，如果所借图书已被借出或者系统中没有该图书的书目，系统将显示错误信息，用例结束。</a:t>
            </a:r>
            <a:endParaRPr lang="zh-CN" altLang="zh-CN" sz="24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zh-CN" altLang="zh-CN" sz="24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3.</a:t>
            </a:r>
            <a:r>
              <a:rPr lang="zh-CN" altLang="zh-CN" sz="2400" dirty="0" smtClean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特殊需求</a:t>
            </a:r>
            <a:endParaRPr lang="zh-CN" altLang="zh-CN" sz="24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 </a:t>
            </a:r>
            <a:r>
              <a:rPr lang="zh-CN" altLang="zh-CN" sz="2400" dirty="0" smtClean="0">
                <a:latin typeface="宋体" panose="02010600030101010101" pitchFamily="2" charset="-122"/>
              </a:rPr>
              <a:t>无。</a:t>
            </a:r>
            <a:endParaRPr lang="zh-CN" altLang="zh-CN" sz="24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4.</a:t>
            </a:r>
            <a:r>
              <a:rPr lang="zh-CN" altLang="zh-CN" sz="2400" dirty="0" smtClean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前提条件</a:t>
            </a:r>
            <a:endParaRPr lang="zh-CN" altLang="zh-CN" sz="24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楷体_GB2312"/>
              </a:rPr>
              <a:t> </a:t>
            </a:r>
            <a:r>
              <a:rPr lang="zh-CN" altLang="zh-CN" sz="2400" dirty="0" smtClean="0">
                <a:latin typeface="宋体" panose="02010600030101010101" pitchFamily="2" charset="-122"/>
                <a:ea typeface="楷体_GB2312"/>
                <a:cs typeface="楷体_GB2312"/>
              </a:rPr>
              <a:t>用例开始之前，图书管理员必须在系统登录成功。</a:t>
            </a:r>
            <a:endParaRPr lang="zh-CN" altLang="zh-CN" sz="24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5.</a:t>
            </a:r>
            <a:r>
              <a:rPr lang="zh-CN" altLang="zh-CN" sz="2400" dirty="0" smtClean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后置条件</a:t>
            </a:r>
            <a:endParaRPr lang="zh-CN" altLang="zh-CN" sz="24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 </a:t>
            </a:r>
            <a:r>
              <a:rPr lang="zh-CN" altLang="zh-CN" sz="2400" dirty="0" smtClean="0">
                <a:latin typeface="宋体" panose="02010600030101010101" pitchFamily="2" charset="-122"/>
                <a:ea typeface="楷体_GB2312"/>
                <a:cs typeface="楷体_GB2312"/>
              </a:rPr>
              <a:t>如果用例执行成功，该读者的借书记录被更新，否则，系统状态不变。</a:t>
            </a:r>
            <a:endParaRPr lang="en-US" altLang="zh-CN" sz="2400" dirty="0" smtClean="0">
              <a:latin typeface="宋体" panose="02010600030101010101" pitchFamily="2" charset="-122"/>
              <a:ea typeface="楷体_GB2312"/>
              <a:cs typeface="楷体_GB231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6.</a:t>
            </a:r>
            <a:r>
              <a:rPr lang="zh-CN" altLang="en-US" sz="24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优先级 ：最高（满意度</a:t>
            </a:r>
            <a:r>
              <a:rPr lang="en-US" altLang="zh-CN" sz="24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5 </a:t>
            </a:r>
            <a:r>
              <a:rPr lang="zh-CN" altLang="en-US" sz="24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，不满意度</a:t>
            </a:r>
            <a:r>
              <a:rPr lang="en-US" altLang="zh-CN" sz="24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zh-CN" altLang="en-US" sz="2400" dirty="0" smtClean="0">
                <a:latin typeface="宋体" panose="02010600030101010101" pitchFamily="2" charset="-122"/>
                <a:cs typeface="Courier New" panose="02070309020205020404" pitchFamily="49" charset="0"/>
              </a:rPr>
              <a:t>）</a:t>
            </a:r>
            <a:endParaRPr lang="zh-CN" altLang="zh-CN" sz="2400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611560" y="5661248"/>
            <a:ext cx="784887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3333FF"/>
                </a:solidFill>
              </a:rPr>
              <a:t>用例文档：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Rose</a:t>
            </a:r>
            <a:r>
              <a:rPr lang="zh-CN" altLang="en-US" sz="2800" b="1" dirty="0" smtClean="0">
                <a:solidFill>
                  <a:srgbClr val="3333FF"/>
                </a:solidFill>
              </a:rPr>
              <a:t>中：选中用例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-</a:t>
            </a:r>
            <a:r>
              <a:rPr lang="zh-CN" altLang="en-US" sz="2800" b="1" dirty="0" smtClean="0">
                <a:solidFill>
                  <a:srgbClr val="3333FF"/>
                </a:solidFill>
              </a:rPr>
              <a:t>右键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-specification-document</a:t>
            </a:r>
            <a:endParaRPr lang="zh-CN" altLang="en-US" sz="28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3.2.4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用例文档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用例描述文档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组成：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zh-CN" altLang="en-US" sz="2500" b="1" dirty="0">
                <a:latin typeface="宋体" panose="02010600030101010101" pitchFamily="2" charset="-122"/>
              </a:rPr>
              <a:t>用例名称：与用例图同，并写相应编号</a:t>
            </a:r>
            <a:endParaRPr lang="zh-CN" altLang="en-US" sz="2500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zh-CN" altLang="en-US" sz="2500" b="1" dirty="0">
                <a:latin typeface="宋体" panose="02010600030101010101" pitchFamily="2" charset="-122"/>
              </a:rPr>
              <a:t>简要说明</a:t>
            </a:r>
            <a:r>
              <a:rPr lang="en-US" altLang="zh-CN" sz="2500" b="1" dirty="0">
                <a:latin typeface="宋体" panose="02010600030101010101" pitchFamily="2" charset="-122"/>
              </a:rPr>
              <a:t>/</a:t>
            </a:r>
            <a:r>
              <a:rPr lang="zh-CN" altLang="en-US" sz="2500" b="1" dirty="0">
                <a:latin typeface="宋体" panose="02010600030101010101" pitchFamily="2" charset="-122"/>
              </a:rPr>
              <a:t>描述：简要描述功能</a:t>
            </a:r>
            <a:endParaRPr lang="zh-CN" altLang="en-US" sz="2500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zh-CN" altLang="en-US" sz="2500" b="1" dirty="0">
                <a:latin typeface="宋体" panose="02010600030101010101" pitchFamily="2" charset="-122"/>
              </a:rPr>
              <a:t>优先级：标识软件客户对该用例实现状况的期许（满意度</a:t>
            </a:r>
            <a:r>
              <a:rPr lang="en-US" altLang="zh-CN" sz="2500" b="1" dirty="0">
                <a:latin typeface="宋体" panose="02010600030101010101" pitchFamily="2" charset="-122"/>
              </a:rPr>
              <a:t>1-5</a:t>
            </a:r>
            <a:r>
              <a:rPr lang="zh-CN" altLang="en-US" sz="2500" b="1" dirty="0">
                <a:latin typeface="宋体" panose="02010600030101010101" pitchFamily="2" charset="-122"/>
              </a:rPr>
              <a:t>、不满意度</a:t>
            </a:r>
            <a:r>
              <a:rPr lang="en-US" altLang="zh-CN" sz="2500" b="1" dirty="0">
                <a:latin typeface="宋体" panose="02010600030101010101" pitchFamily="2" charset="-122"/>
              </a:rPr>
              <a:t>1-5</a:t>
            </a:r>
            <a:r>
              <a:rPr lang="zh-CN" altLang="en-US" sz="2500" b="1" dirty="0">
                <a:latin typeface="宋体" panose="02010600030101010101" pitchFamily="2" charset="-122"/>
              </a:rPr>
              <a:t>）。</a:t>
            </a:r>
            <a:endParaRPr lang="zh-CN" altLang="en-US" sz="2500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SzPct val="75000"/>
            </a:pPr>
            <a:r>
              <a:rPr lang="zh-CN" altLang="en-US" sz="2500" b="1" dirty="0">
                <a:solidFill>
                  <a:srgbClr val="3333FF"/>
                </a:solidFill>
                <a:latin typeface="宋体" panose="02010600030101010101" pitchFamily="2" charset="-122"/>
              </a:rPr>
              <a:t>事件流</a:t>
            </a:r>
            <a:r>
              <a:rPr lang="zh-CN" altLang="en-US" sz="2500" b="1" dirty="0">
                <a:latin typeface="宋体" panose="02010600030101010101" pitchFamily="2" charset="-122"/>
              </a:rPr>
              <a:t>：就是用例执行时，由一序列活动组成的控制流。</a:t>
            </a:r>
            <a:endParaRPr lang="zh-CN" altLang="en-US" sz="2500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SzPct val="75000"/>
              <a:buNone/>
            </a:pPr>
            <a:r>
              <a:rPr lang="zh-CN" altLang="en-US" sz="2500" b="1" dirty="0">
                <a:solidFill>
                  <a:srgbClr val="3333FF"/>
                </a:solidFill>
                <a:latin typeface="宋体" panose="02010600030101010101" pitchFamily="2" charset="-122"/>
              </a:rPr>
              <a:t>基本事件流</a:t>
            </a:r>
            <a:r>
              <a:rPr lang="zh-CN" altLang="en-US" sz="2500" b="1" dirty="0">
                <a:latin typeface="宋体" panose="02010600030101010101" pitchFamily="2" charset="-122"/>
              </a:rPr>
              <a:t>：对用例中常规、预期路径的描述。</a:t>
            </a:r>
            <a:endParaRPr lang="zh-CN" altLang="en-US" sz="2500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SzPct val="75000"/>
              <a:buNone/>
            </a:pPr>
            <a:r>
              <a:rPr lang="zh-CN" altLang="en-US" sz="2500" b="1" dirty="0">
                <a:solidFill>
                  <a:srgbClr val="3333FF"/>
                </a:solidFill>
                <a:latin typeface="宋体" panose="02010600030101010101" pitchFamily="2" charset="-122"/>
              </a:rPr>
              <a:t>其他事件流</a:t>
            </a:r>
            <a:r>
              <a:rPr lang="zh-CN" altLang="en-US" sz="2500" b="1" dirty="0">
                <a:latin typeface="宋体" panose="02010600030101010101" pitchFamily="2" charset="-122"/>
              </a:rPr>
              <a:t>：主要是对一些异常情况、选择分支进行描述。</a:t>
            </a:r>
            <a:endParaRPr lang="zh-CN" altLang="en-US" sz="2500" b="1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3.2.4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用例文档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用例描述文档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组成：</a:t>
            </a:r>
            <a:endParaRPr lang="en-US" altLang="zh-CN" sz="3200" b="1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SzPct val="75000"/>
            </a:pPr>
            <a:r>
              <a:rPr lang="zh-CN" altLang="en-US" sz="2500" b="1" dirty="0">
                <a:solidFill>
                  <a:srgbClr val="3333FF"/>
                </a:solidFill>
                <a:latin typeface="宋体" panose="02010600030101010101" pitchFamily="2" charset="-122"/>
              </a:rPr>
              <a:t>非功能需求</a:t>
            </a:r>
            <a:endParaRPr lang="en-US" altLang="zh-CN" sz="2500" b="1" dirty="0">
              <a:solidFill>
                <a:srgbClr val="3333FF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SzPct val="75000"/>
            </a:pPr>
            <a:r>
              <a:rPr lang="zh-CN" altLang="en-US" sz="2500" b="1" dirty="0">
                <a:solidFill>
                  <a:srgbClr val="3333FF"/>
                </a:solidFill>
                <a:latin typeface="宋体" panose="02010600030101010101" pitchFamily="2" charset="-122"/>
              </a:rPr>
              <a:t>前置条件</a:t>
            </a:r>
            <a:r>
              <a:rPr lang="zh-CN" altLang="en-US" sz="2500" b="1" dirty="0">
                <a:latin typeface="宋体" panose="02010600030101010101" pitchFamily="2" charset="-122"/>
              </a:rPr>
              <a:t>：在用例启动时参与者（</a:t>
            </a:r>
            <a:r>
              <a:rPr lang="en-US" altLang="zh-CN" sz="2500" b="1" dirty="0">
                <a:latin typeface="宋体" panose="02010600030101010101" pitchFamily="2" charset="-122"/>
              </a:rPr>
              <a:t>actor</a:t>
            </a:r>
            <a:r>
              <a:rPr lang="zh-CN" altLang="en-US" sz="2500" b="1" dirty="0">
                <a:latin typeface="宋体" panose="02010600030101010101" pitchFamily="2" charset="-122"/>
              </a:rPr>
              <a:t>）与系统应置于什么状态。</a:t>
            </a:r>
            <a:endParaRPr lang="zh-CN" altLang="en-US" sz="2500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SzPct val="75000"/>
            </a:pPr>
            <a:r>
              <a:rPr lang="zh-CN" altLang="en-US" sz="2500" b="1" dirty="0">
                <a:solidFill>
                  <a:srgbClr val="3333FF"/>
                </a:solidFill>
                <a:latin typeface="宋体" panose="02010600030101010101" pitchFamily="2" charset="-122"/>
              </a:rPr>
              <a:t>后置条件</a:t>
            </a:r>
            <a:r>
              <a:rPr lang="zh-CN" altLang="en-US" sz="2500" b="1" dirty="0">
                <a:latin typeface="宋体" panose="02010600030101010101" pitchFamily="2" charset="-122"/>
              </a:rPr>
              <a:t>：用例结束时系统应置于什么状态。</a:t>
            </a:r>
            <a:endParaRPr lang="en-US" altLang="zh-CN" sz="2500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SzPct val="75000"/>
              <a:buNone/>
            </a:pPr>
            <a:r>
              <a:rPr lang="zh-CN" altLang="en-US" sz="2500" dirty="0"/>
              <a:t>                 即用例结束时的</a:t>
            </a:r>
            <a:r>
              <a:rPr lang="zh-CN" altLang="en-US" sz="2500" dirty="0">
                <a:solidFill>
                  <a:srgbClr val="0000FF"/>
                </a:solidFill>
              </a:rPr>
              <a:t>系统状态或持久数据</a:t>
            </a:r>
            <a:r>
              <a:rPr lang="zh-CN" altLang="en-US" sz="2500" dirty="0"/>
              <a:t>情况。</a:t>
            </a:r>
            <a:endParaRPr lang="en-US" altLang="zh-CN" sz="2500" dirty="0"/>
          </a:p>
          <a:p>
            <a:pPr lvl="1" eaLnBrk="1" hangingPunct="1">
              <a:lnSpc>
                <a:spcPct val="120000"/>
              </a:lnSpc>
              <a:buSzPct val="75000"/>
            </a:pPr>
            <a:r>
              <a:rPr lang="zh-CN" altLang="en-US" sz="25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扩展点：</a:t>
            </a:r>
            <a:r>
              <a:rPr lang="zh-CN" altLang="en-US" sz="2500" b="1" dirty="0">
                <a:latin typeface="宋体" panose="02010600030101010101" pitchFamily="2" charset="-122"/>
              </a:rPr>
              <a:t>如果有包含用例或扩展用例，此处写出用例名，并说明什么情况下使用。</a:t>
            </a:r>
            <a:endParaRPr lang="zh-CN" altLang="en-US" sz="2500" b="1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500042"/>
            <a:ext cx="8286808" cy="5184775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b="1" dirty="0" smtClean="0">
                <a:solidFill>
                  <a:srgbClr val="0B22FF"/>
                </a:solidFill>
              </a:rPr>
              <a:t>执行查询：</a:t>
            </a:r>
            <a:endParaRPr lang="en-US" altLang="zh-CN" sz="2800" b="1" dirty="0" smtClean="0">
              <a:solidFill>
                <a:srgbClr val="0B22FF"/>
              </a:solidFill>
            </a:endParaRPr>
          </a:p>
          <a:p>
            <a:pPr algn="just">
              <a:buNone/>
            </a:pPr>
            <a:r>
              <a:rPr lang="en-US" altLang="zh-CN" sz="2800" b="1" dirty="0" smtClean="0">
                <a:latin typeface="黑体" panose="02010609060101010101" pitchFamily="49" charset="-122"/>
              </a:rPr>
              <a:t>1.</a:t>
            </a:r>
            <a:r>
              <a:rPr lang="zh-CN" altLang="en-US" sz="2800" b="1" dirty="0" smtClean="0">
                <a:latin typeface="宋体" panose="02010600030101010101" pitchFamily="2" charset="-122"/>
                <a:ea typeface="黑体" panose="02010609060101010101" pitchFamily="49" charset="-122"/>
                <a:cs typeface="宋体" panose="02010600030101010101" pitchFamily="2" charset="-122"/>
              </a:rPr>
              <a:t>简要说明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 </a:t>
            </a:r>
            <a:r>
              <a:rPr lang="en-US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 …</a:t>
            </a:r>
            <a:endParaRPr lang="zh-CN" altLang="zh-CN" sz="2800" b="1" dirty="0" smtClean="0">
              <a:latin typeface="宋体" panose="02010600030101010101" pitchFamily="2" charset="-122"/>
              <a:ea typeface="楷体_GB2312"/>
              <a:cs typeface="楷体_GB2312"/>
            </a:endParaRPr>
          </a:p>
          <a:p>
            <a:pPr algn="just"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cs typeface="Courier New" panose="02070309020205020404" pitchFamily="49" charset="0"/>
              </a:rPr>
              <a:t>2.</a:t>
            </a:r>
            <a:r>
              <a:rPr lang="zh-CN" altLang="zh-CN" sz="2800" b="1" dirty="0" smtClean="0">
                <a:latin typeface="宋体" panose="02010600030101010101" pitchFamily="2" charset="-122"/>
                <a:ea typeface="黑体" panose="02010609060101010101" pitchFamily="49" charset="-122"/>
              </a:rPr>
              <a:t>事件流</a:t>
            </a:r>
            <a:endParaRPr lang="zh-CN" altLang="zh-CN" sz="2800" b="1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None/>
            </a:pPr>
            <a:r>
              <a:rPr lang="en-US" altLang="zh-CN" sz="2800" b="1" dirty="0" smtClean="0">
                <a:latin typeface="楷体_GB2312"/>
              </a:rPr>
              <a:t>2.l</a:t>
            </a: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基本流程</a:t>
            </a:r>
            <a:endParaRPr lang="zh-CN" altLang="zh-CN" sz="2800" b="1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None/>
            </a:pPr>
            <a:r>
              <a:rPr lang="en-US" altLang="zh-CN" sz="2800" dirty="0"/>
              <a:t> …</a:t>
            </a:r>
            <a:endParaRPr lang="zh-CN" altLang="zh-CN" sz="2800" dirty="0"/>
          </a:p>
          <a:p>
            <a:pPr algn="just">
              <a:buNone/>
            </a:pP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）系统请求输</a:t>
            </a:r>
            <a:r>
              <a:rPr lang="zh-CN" altLang="en-US" sz="2800" dirty="0"/>
              <a:t>入</a:t>
            </a:r>
            <a:r>
              <a:rPr lang="en-US" altLang="zh-CN" sz="2800" dirty="0"/>
              <a:t> **</a:t>
            </a:r>
            <a:r>
              <a:rPr lang="zh-CN" altLang="en-US" sz="2800" dirty="0"/>
              <a:t>等查询条件；</a:t>
            </a:r>
            <a:r>
              <a:rPr lang="en-US" altLang="zh-CN" sz="2800" dirty="0"/>
              <a:t>  </a:t>
            </a:r>
            <a:endParaRPr lang="zh-CN" altLang="zh-CN" sz="2800" dirty="0"/>
          </a:p>
          <a:p>
            <a:pPr algn="just">
              <a:buNone/>
            </a:pPr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</a:t>
            </a:r>
            <a:r>
              <a:rPr lang="zh-CN" altLang="en-US" sz="2800" dirty="0"/>
              <a:t>员工</a:t>
            </a:r>
            <a:r>
              <a:rPr lang="zh-CN" altLang="zh-CN" sz="2800" dirty="0"/>
              <a:t>输</a:t>
            </a:r>
            <a:r>
              <a:rPr lang="zh-CN" altLang="en-US" sz="2800" dirty="0"/>
              <a:t>入</a:t>
            </a:r>
            <a:r>
              <a:rPr lang="zh-CN" altLang="zh-CN" sz="2800" dirty="0"/>
              <a:t>有关信息后，系统</a:t>
            </a:r>
            <a:r>
              <a:rPr lang="zh-CN" altLang="en-US" sz="2800" dirty="0"/>
              <a:t>显示查询结果</a:t>
            </a:r>
            <a:endParaRPr lang="zh-CN" altLang="zh-CN" sz="2800" dirty="0"/>
          </a:p>
          <a:p>
            <a:pPr eaLnBrk="1" hangingPunct="1">
              <a:lnSpc>
                <a:spcPct val="120000"/>
              </a:lnSpc>
              <a:buSzPct val="75000"/>
              <a:buNone/>
            </a:pPr>
            <a:r>
              <a:rPr lang="en-US" altLang="zh-CN" sz="2800" dirty="0"/>
              <a:t>…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  <a:buSzPct val="75000"/>
              <a:buNone/>
            </a:pPr>
            <a:r>
              <a:rPr lang="en-US" altLang="zh-CN" sz="2800" b="1" dirty="0" smtClean="0"/>
              <a:t>6.</a:t>
            </a:r>
            <a:r>
              <a:rPr lang="zh-CN" altLang="en-US" sz="2800" b="1" dirty="0" smtClean="0"/>
              <a:t>扩展点</a:t>
            </a:r>
            <a:br>
              <a:rPr lang="zh-CN" altLang="en-US" sz="2800" dirty="0" smtClean="0"/>
            </a:br>
            <a:r>
              <a:rPr lang="en-US" altLang="zh-CN" sz="2800" dirty="0" smtClean="0"/>
              <a:t>2.a  </a:t>
            </a:r>
            <a:r>
              <a:rPr lang="zh-CN" altLang="en-US" sz="2800" dirty="0" smtClean="0"/>
              <a:t>员工请求导出查询结果  （</a:t>
            </a:r>
            <a:r>
              <a:rPr lang="zh-CN" altLang="en-US" sz="2800" dirty="0" smtClean="0">
                <a:solidFill>
                  <a:srgbClr val="0B22FF"/>
                </a:solidFill>
              </a:rPr>
              <a:t>扩展条件</a:t>
            </a:r>
            <a:r>
              <a:rPr lang="zh-CN" altLang="en-US" sz="2800" dirty="0" smtClean="0"/>
              <a:t>）</a:t>
            </a:r>
            <a:br>
              <a:rPr lang="zh-CN" altLang="en-US" sz="2800" dirty="0" smtClean="0"/>
            </a:br>
            <a:r>
              <a:rPr lang="en-US" altLang="zh-CN" sz="2800" dirty="0" smtClean="0"/>
              <a:t>2.a.1. </a:t>
            </a:r>
            <a:r>
              <a:rPr lang="zh-CN" altLang="en-US" sz="2800" dirty="0" smtClean="0"/>
              <a:t>系统请求用户输入“导出路径、文件名”</a:t>
            </a:r>
            <a:br>
              <a:rPr lang="zh-CN" altLang="en-US" sz="2800" dirty="0" smtClean="0"/>
            </a:br>
            <a:r>
              <a:rPr lang="en-US" altLang="zh-CN" sz="2800" dirty="0" smtClean="0"/>
              <a:t>2.a.2. </a:t>
            </a:r>
            <a:r>
              <a:rPr lang="zh-CN" altLang="en-US" sz="2800" dirty="0" smtClean="0"/>
              <a:t>用户输入，系统导出</a:t>
            </a:r>
            <a:r>
              <a:rPr lang="en-US" altLang="zh-CN" sz="2800" dirty="0" smtClean="0"/>
              <a:t>…</a:t>
            </a:r>
            <a:endParaRPr lang="zh-CN" altLang="en-US" sz="28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 l="20390" t="32974" r="42344" b="27736"/>
          <a:stretch>
            <a:fillRect/>
          </a:stretch>
        </p:blipFill>
        <p:spPr bwMode="auto">
          <a:xfrm>
            <a:off x="3740906" y="0"/>
            <a:ext cx="5403094" cy="305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举例：</a:t>
            </a:r>
            <a:r>
              <a:rPr lang="zh-CN" altLang="en-US" sz="3600" b="1" dirty="0"/>
              <a:t>某校网上选课系统的用例</a:t>
            </a:r>
            <a:r>
              <a:rPr lang="zh-CN" altLang="en-US" sz="3600" b="1" dirty="0" smtClean="0"/>
              <a:t>分析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>
                <a:solidFill>
                  <a:srgbClr val="0000FF"/>
                </a:solidFill>
              </a:rPr>
              <a:t>管理员</a:t>
            </a:r>
            <a:r>
              <a:rPr lang="zh-CN" altLang="en-US" sz="3200" dirty="0"/>
              <a:t>通过系统管理界面</a:t>
            </a:r>
            <a:r>
              <a:rPr lang="zh-CN" altLang="en-US" sz="3200" dirty="0">
                <a:solidFill>
                  <a:srgbClr val="0000FF"/>
                </a:solidFill>
              </a:rPr>
              <a:t>登录</a:t>
            </a:r>
            <a:r>
              <a:rPr lang="zh-CN" altLang="en-US" sz="3200" dirty="0"/>
              <a:t>后进入系统，</a:t>
            </a:r>
            <a:r>
              <a:rPr lang="zh-CN" altLang="en-US" sz="3200" dirty="0">
                <a:solidFill>
                  <a:srgbClr val="0000FF"/>
                </a:solidFill>
              </a:rPr>
              <a:t>建立</a:t>
            </a:r>
            <a:r>
              <a:rPr lang="zh-CN" altLang="en-US" sz="3200" dirty="0"/>
              <a:t>本学期要开设的各种课程，将课程信息保存到系统中，并可以对课程能进行</a:t>
            </a:r>
            <a:r>
              <a:rPr lang="zh-CN" altLang="en-US" sz="3200" dirty="0">
                <a:solidFill>
                  <a:srgbClr val="0000FF"/>
                </a:solidFill>
              </a:rPr>
              <a:t>改动和删除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</a:t>
            </a:r>
            <a:r>
              <a:rPr lang="zh-CN" altLang="en-US" sz="3200" dirty="0">
                <a:solidFill>
                  <a:srgbClr val="0000FF"/>
                </a:solidFill>
              </a:rPr>
              <a:t>学生</a:t>
            </a:r>
            <a:r>
              <a:rPr lang="zh-CN" altLang="en-US" sz="3200" dirty="0"/>
              <a:t>可通过客户机浏览器登录后进入系统，</a:t>
            </a:r>
            <a:r>
              <a:rPr lang="zh-CN" altLang="en-US" sz="3200" dirty="0">
                <a:solidFill>
                  <a:srgbClr val="0000FF"/>
                </a:solidFill>
              </a:rPr>
              <a:t>选择课程</a:t>
            </a:r>
            <a:r>
              <a:rPr lang="zh-CN" altLang="en-US" sz="3200" dirty="0"/>
              <a:t>。选课流程为：</a:t>
            </a:r>
            <a:r>
              <a:rPr lang="zh-CN" altLang="en-US" sz="3200" dirty="0">
                <a:solidFill>
                  <a:srgbClr val="0000FF"/>
                </a:solidFill>
              </a:rPr>
              <a:t>查询</a:t>
            </a:r>
            <a:r>
              <a:rPr lang="zh-CN" altLang="en-US" sz="3200" dirty="0"/>
              <a:t>可选课程，选择课程，</a:t>
            </a:r>
            <a:r>
              <a:rPr lang="zh-CN" altLang="en-US" sz="3200" dirty="0">
                <a:solidFill>
                  <a:srgbClr val="0000FF"/>
                </a:solidFill>
              </a:rPr>
              <a:t>支付</a:t>
            </a:r>
            <a:r>
              <a:rPr lang="zh-CN" altLang="en-US" sz="3200" dirty="0"/>
              <a:t>课程费用（可用</a:t>
            </a:r>
            <a:r>
              <a:rPr lang="zh-CN" altLang="en-US" sz="3200" dirty="0">
                <a:solidFill>
                  <a:srgbClr val="0000FF"/>
                </a:solidFill>
              </a:rPr>
              <a:t>支付宝和网银、微信</a:t>
            </a:r>
            <a:r>
              <a:rPr lang="zh-CN" altLang="en-US" sz="3200" dirty="0"/>
              <a:t>三种支付方式）。</a:t>
            </a: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举例：</a:t>
            </a:r>
            <a:r>
              <a:rPr lang="zh-CN" altLang="en-US" sz="3600" b="1" dirty="0"/>
              <a:t>某校网上选课系统的用例</a:t>
            </a:r>
            <a:r>
              <a:rPr lang="zh-CN" altLang="en-US" sz="3600" b="1" dirty="0" smtClean="0"/>
              <a:t>分析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1" cstate="print"/>
          <a:srcRect l="6586" t="2446" r="28276" b="23649"/>
          <a:stretch>
            <a:fillRect/>
          </a:stretch>
        </p:blipFill>
        <p:spPr bwMode="auto">
          <a:xfrm>
            <a:off x="971599" y="1628800"/>
            <a:ext cx="7236803" cy="513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395605" y="3501390"/>
            <a:ext cx="970915" cy="34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登录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99160" y="2844165"/>
            <a:ext cx="170815" cy="58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作业：绘制用</a:t>
            </a:r>
            <a:r>
              <a:rPr lang="zh-CN" altLang="en-US" sz="3600" b="1" dirty="0"/>
              <a:t>例图。需求描述如下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9036496" cy="4495800"/>
          </a:xfrm>
        </p:spPr>
        <p:txBody>
          <a:bodyPr/>
          <a:lstStyle/>
          <a:p>
            <a:pPr marL="0" indent="444500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李小平是一个爱书之人，家里各类书籍已过千册，而平时又时常有朋友外借，因此需要一个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个人图书管理系统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444500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该系统应该能够将书籍的基本信息按计算机类、非计算机类分别建档，实现按书名、作者、类别、出版社等关键字的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组合查询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功能。</a:t>
            </a:r>
            <a:endParaRPr kumimoji="1"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4445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在使用该系统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录入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新书籍时系统会自动按规则生成书号，可以修改信息，但一经创建就不允许删除。</a:t>
            </a:r>
            <a:endParaRPr kumimoji="1"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4445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该系统还应该能够对书籍的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外借情况进行记录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，可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对外借情况列表打印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4445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另外，还希望能够对书籍的购买金额、册数按用户输入的时间间隔进行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统计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。 </a:t>
            </a:r>
            <a:endParaRPr kumimoji="1"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）对每个用例做简单描述。</a:t>
            </a:r>
            <a:endParaRPr lang="zh-CN" altLang="en-US" dirty="0"/>
          </a:p>
          <a:p>
            <a:pPr>
              <a:buNone/>
            </a:pP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</a:rPr>
              <a:t>     简单描述举例：登录：用户输入正确账号、信息后进入系统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）参与者有几个？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）图中都有哪几种关系？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3.2.5 </a:t>
            </a:r>
            <a:r>
              <a:rPr lang="zh-CN" altLang="en-US"/>
              <a:t>活动图（</a:t>
            </a:r>
            <a:r>
              <a:rPr lang="en-US" altLang="zh-CN"/>
              <a:t>P54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  <a:p>
            <a:r>
              <a:rPr lang="zh-CN" altLang="en-US" b="1" dirty="0">
                <a:sym typeface="+mn-ea"/>
              </a:rPr>
              <a:t>活动图是用于描述</a:t>
            </a:r>
            <a:r>
              <a:rPr lang="zh-CN" altLang="en-US" b="1" dirty="0">
                <a:solidFill>
                  <a:srgbClr val="3333FF"/>
                </a:solidFill>
                <a:sym typeface="+mn-ea"/>
              </a:rPr>
              <a:t>系统的工作流程</a:t>
            </a:r>
            <a:r>
              <a:rPr lang="zh-CN" altLang="en-US" b="1" dirty="0">
                <a:sym typeface="+mn-ea"/>
              </a:rPr>
              <a:t>和</a:t>
            </a:r>
            <a:r>
              <a:rPr lang="zh-CN" altLang="en-US" b="1" dirty="0">
                <a:solidFill>
                  <a:srgbClr val="3333FF"/>
                </a:solidFill>
                <a:sym typeface="+mn-ea"/>
              </a:rPr>
              <a:t>并发行为</a:t>
            </a:r>
            <a:r>
              <a:rPr lang="zh-CN" altLang="en-US" b="1" dirty="0">
                <a:sym typeface="+mn-ea"/>
              </a:rPr>
              <a:t>的技术。</a:t>
            </a:r>
            <a:endParaRPr lang="zh-CN" altLang="en-US" b="1" dirty="0">
              <a:sym typeface="+mn-ea"/>
            </a:endParaRPr>
          </a:p>
          <a:p>
            <a:r>
              <a:rPr lang="en-US" altLang="zh-CN" b="1" dirty="0" smtClean="0">
                <a:sym typeface="+mn-ea"/>
              </a:rPr>
              <a:t> </a:t>
            </a:r>
            <a:endParaRPr lang="en-US" altLang="zh-CN" b="1" dirty="0" smtClean="0"/>
          </a:p>
          <a:p>
            <a:r>
              <a:rPr lang="zh-CN" altLang="en-US" b="1" dirty="0" smtClean="0">
                <a:sym typeface="+mn-ea"/>
              </a:rPr>
              <a:t>活动图的作用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>
                <a:effectLst/>
                <a:sym typeface="+mn-ea"/>
              </a:rPr>
              <a:t>       </a:t>
            </a:r>
            <a:r>
              <a:rPr lang="en-US" altLang="zh-CN" b="1" dirty="0" smtClean="0">
                <a:effectLst/>
                <a:sym typeface="+mn-ea"/>
              </a:rPr>
              <a:t>(1)</a:t>
            </a:r>
            <a:r>
              <a:rPr lang="zh-CN" altLang="en-US" b="1" dirty="0" smtClean="0">
                <a:effectLst/>
                <a:sym typeface="+mn-ea"/>
              </a:rPr>
              <a:t>对</a:t>
            </a:r>
            <a:r>
              <a:rPr lang="zh-CN" altLang="en-US" b="1" dirty="0" smtClean="0">
                <a:solidFill>
                  <a:srgbClr val="00B0F0"/>
                </a:solidFill>
                <a:effectLst/>
                <a:sym typeface="+mn-ea"/>
              </a:rPr>
              <a:t>用例规约</a:t>
            </a:r>
            <a:r>
              <a:rPr lang="zh-CN" altLang="en-US" b="1" dirty="0" smtClean="0">
                <a:sym typeface="+mn-ea"/>
              </a:rPr>
              <a:t>建模（一个用例）</a:t>
            </a:r>
            <a:endParaRPr lang="zh-CN" altLang="en-US" b="1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b="1" dirty="0" smtClean="0">
                <a:sym typeface="+mn-ea"/>
              </a:rPr>
              <a:t>     （</a:t>
            </a:r>
            <a:r>
              <a:rPr lang="en-US" altLang="zh-CN" b="1" dirty="0" smtClean="0">
                <a:sym typeface="+mn-ea"/>
              </a:rPr>
              <a:t>2</a:t>
            </a:r>
            <a:r>
              <a:rPr lang="zh-CN" altLang="en-US" b="1" dirty="0" smtClean="0">
                <a:sym typeface="+mn-ea"/>
              </a:rPr>
              <a:t>）对</a:t>
            </a:r>
            <a:r>
              <a:rPr lang="zh-CN" altLang="en-US" b="1" dirty="0" smtClean="0">
                <a:solidFill>
                  <a:srgbClr val="00B0F0"/>
                </a:solidFill>
                <a:sym typeface="+mn-ea"/>
              </a:rPr>
              <a:t>系统业务工作过程</a:t>
            </a:r>
            <a:r>
              <a:rPr lang="zh-CN" altLang="en-US" b="1" dirty="0" smtClean="0">
                <a:sym typeface="+mn-ea"/>
              </a:rPr>
              <a:t>建模（涉及多个用例）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>
                <a:sym typeface="+mn-ea"/>
              </a:rPr>
              <a:t>       (3) </a:t>
            </a:r>
            <a:r>
              <a:rPr lang="zh-CN" altLang="en-US" b="1" dirty="0" smtClean="0">
                <a:sym typeface="+mn-ea"/>
              </a:rPr>
              <a:t>对</a:t>
            </a:r>
            <a:r>
              <a:rPr lang="zh-CN" altLang="en-US" b="1" dirty="0" smtClean="0">
                <a:solidFill>
                  <a:srgbClr val="00B0F0"/>
                </a:solidFill>
                <a:sym typeface="+mn-ea"/>
              </a:rPr>
              <a:t>复杂算法</a:t>
            </a:r>
            <a:r>
              <a:rPr lang="zh-CN" altLang="en-US" b="1" dirty="0" smtClean="0">
                <a:sym typeface="+mn-ea"/>
              </a:rPr>
              <a:t>建模</a:t>
            </a:r>
            <a:endParaRPr lang="zh-CN" altLang="en-US" b="1" dirty="0" smtClean="0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左大括号 5"/>
          <p:cNvSpPr/>
          <p:nvPr/>
        </p:nvSpPr>
        <p:spPr>
          <a:xfrm>
            <a:off x="1087755" y="4293235"/>
            <a:ext cx="247015" cy="720090"/>
          </a:xfrm>
          <a:prstGeom prst="leftBrac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4470" y="4237990"/>
            <a:ext cx="883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需求</a:t>
            </a:r>
            <a:endParaRPr lang="zh-CN" altLang="en-US" sz="2400" b="1"/>
          </a:p>
          <a:p>
            <a:r>
              <a:rPr lang="zh-CN" altLang="en-US" sz="2400" b="1"/>
              <a:t>分析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331470" y="5513705"/>
            <a:ext cx="883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详细设计</a:t>
            </a:r>
            <a:endParaRPr lang="zh-CN" altLang="en-US" sz="2400" b="1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043305" y="5877560"/>
            <a:ext cx="2882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7" grpId="0"/>
      <p:bldP spid="6" grpId="1" animBg="1"/>
      <p:bldP spid="8" grpId="1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530725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1285860"/>
            <a:ext cx="8286808" cy="521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7CE7B5F2-D6BC-4122-AD08-A143CA5BC3B2}" type="slidenum">
              <a:rPr lang="zh-CN" altLang="en-US" b="0">
                <a:latin typeface="Garamond" panose="02020404030301010803" pitchFamily="18" charset="0"/>
              </a:rPr>
            </a:fld>
            <a:endParaRPr lang="en-US" altLang="zh-CN" b="0">
              <a:latin typeface="Garamond" panose="02020404030301010803" pitchFamily="18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83637" y="393994"/>
            <a:ext cx="7632650" cy="7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200" b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阅读简单活动图——用户购物下单后处理</a:t>
            </a:r>
            <a:endParaRPr lang="en-US" altLang="zh-CN" sz="3200" b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7920682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240B-6BD7-4CA9-81A5-DDCDB01FCC24}" type="slidenum">
              <a:rPr lang="en-US" altLang="zh-CN"/>
            </a:fld>
            <a:endParaRPr lang="en-US" altLang="zh-CN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700"/>
              </a:spcBef>
              <a:spcAft>
                <a:spcPts val="1650"/>
              </a:spcAft>
            </a:pPr>
            <a:r>
              <a:rPr lang="zh-CN" altLang="en-US" sz="3600" b="1" dirty="0" smtClean="0">
                <a:solidFill>
                  <a:srgbClr val="990099"/>
                </a:solidFill>
                <a:sym typeface="+mn-ea"/>
              </a:rPr>
              <a:t>一．</a:t>
            </a:r>
            <a:r>
              <a:rPr lang="zh-CN" altLang="en-US" sz="3600" b="1" dirty="0">
                <a:solidFill>
                  <a:srgbClr val="990099"/>
                </a:solidFill>
                <a:sym typeface="+mn-ea"/>
              </a:rPr>
              <a:t>活动图的组成元素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05" y="1555750"/>
            <a:ext cx="7848600" cy="4074795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、初始节点和终点</a:t>
            </a:r>
            <a:endParaRPr lang="zh-CN" altLang="en-US" sz="28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、活动节点</a:t>
            </a:r>
            <a:endParaRPr lang="zh-CN" altLang="en-US" sz="28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、信息流</a:t>
            </a:r>
            <a:endParaRPr lang="zh-CN" altLang="en-US" sz="2800" b="1" dirty="0"/>
          </a:p>
          <a:p>
            <a:pPr>
              <a:lnSpc>
                <a:spcPct val="120000"/>
              </a:lnSpc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4</a:t>
            </a:r>
            <a:r>
              <a:rPr lang="zh-CN" altLang="en-US" sz="2800" b="1" dirty="0" smtClean="0"/>
              <a:t>、决策与分支、合并</a:t>
            </a:r>
            <a:endParaRPr lang="zh-CN" altLang="en-US" sz="28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、分岔与汇合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42FF-C6BF-45D1-8626-1C726159FA36}" type="slidenum">
              <a:rPr lang="en-US" altLang="zh-CN"/>
            </a:fld>
            <a:endParaRPr lang="en-US" altLang="zh-CN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700"/>
              </a:spcBef>
              <a:spcAft>
                <a:spcPts val="1650"/>
              </a:spcAft>
            </a:pPr>
            <a:r>
              <a:rPr lang="en-US" altLang="zh-CN" sz="3600" b="1" dirty="0" smtClean="0">
                <a:latin typeface="Times New Roman" panose="02020603050405020304" pitchFamily="18" charset="0"/>
                <a:sym typeface="+mn-ea"/>
              </a:rPr>
              <a:t>3.2.5.1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活动图的表示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137525" cy="532923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990099"/>
                </a:solidFill>
              </a:rPr>
              <a:t>1</a:t>
            </a:r>
            <a:r>
              <a:rPr lang="zh-CN" altLang="en-US" sz="2800" b="1" dirty="0">
                <a:solidFill>
                  <a:srgbClr val="990099"/>
                </a:solidFill>
              </a:rPr>
              <a:t>、初始节点和终点</a:t>
            </a:r>
            <a:endParaRPr lang="zh-CN" altLang="en-US" sz="2800" b="1" dirty="0">
              <a:solidFill>
                <a:srgbClr val="990099"/>
              </a:solidFill>
            </a:endParaRPr>
          </a:p>
          <a:p>
            <a:r>
              <a:rPr lang="zh-CN" altLang="en-US" sz="2800" b="1" dirty="0"/>
              <a:t>初始节点表示活动的起点，用一个实心圆表示；</a:t>
            </a:r>
            <a:endParaRPr lang="zh-CN" altLang="en-US" sz="2800" b="1" dirty="0"/>
          </a:p>
          <a:p>
            <a:r>
              <a:rPr lang="zh-CN" altLang="en-US" sz="2800" b="1" dirty="0"/>
              <a:t>终点表示活动的终结点，用一个圆圈内加一个实心圆来表示活动终点．</a:t>
            </a:r>
            <a:endParaRPr lang="zh-CN" altLang="en-US" sz="2800" b="1" dirty="0"/>
          </a:p>
          <a:p>
            <a:r>
              <a:rPr lang="zh-CN" altLang="en-US" sz="2800" b="1" dirty="0"/>
              <a:t>在活动图中，可能包含</a:t>
            </a:r>
            <a:r>
              <a:rPr lang="zh-CN" altLang="en-US" sz="2800" b="1" dirty="0">
                <a:solidFill>
                  <a:srgbClr val="3333FF"/>
                </a:solidFill>
              </a:rPr>
              <a:t>多个活动终点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8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        </a:t>
            </a:r>
            <a:endParaRPr lang="zh-CN" altLang="en-US" sz="2800" b="1" dirty="0"/>
          </a:p>
        </p:txBody>
      </p:sp>
      <p:pic>
        <p:nvPicPr>
          <p:cNvPr id="51200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76700"/>
            <a:ext cx="306705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2700338" y="52292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初始节点</a:t>
            </a:r>
            <a:endParaRPr lang="zh-CN" altLang="en-US" sz="2400" b="1"/>
          </a:p>
        </p:txBody>
      </p:sp>
      <p:sp>
        <p:nvSpPr>
          <p:cNvPr id="512006" name="Rectangle 6"/>
          <p:cNvSpPr>
            <a:spLocks noChangeArrowheads="1"/>
          </p:cNvSpPr>
          <p:nvPr/>
        </p:nvSpPr>
        <p:spPr bwMode="auto">
          <a:xfrm>
            <a:off x="5143500" y="5157788"/>
            <a:ext cx="122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终点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7CE7B5F2-D6BC-4122-AD08-A143CA5BC3B2}" type="slidenum">
              <a:rPr lang="zh-CN" altLang="en-US" b="0">
                <a:latin typeface="Garamond" panose="02020404030301010803" pitchFamily="18" charset="0"/>
              </a:rPr>
            </a:fld>
            <a:endParaRPr lang="en-US" altLang="zh-CN" b="0">
              <a:latin typeface="Garamond" panose="02020404030301010803" pitchFamily="18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539750" y="476250"/>
            <a:ext cx="76326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 b="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阅读简单活动图——用户购物下单后处理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7920682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1FEE-2604-41AD-BDA3-D4D4E8317BCB}" type="slidenum">
              <a:rPr lang="en-US" altLang="zh-CN"/>
            </a:fld>
            <a:endParaRPr lang="en-US" altLang="zh-CN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12" y="366382"/>
            <a:ext cx="7793037" cy="623888"/>
          </a:xfrm>
        </p:spPr>
        <p:txBody>
          <a:bodyPr/>
          <a:lstStyle/>
          <a:p>
            <a:pPr>
              <a:spcBef>
                <a:spcPts val="1700"/>
              </a:spcBef>
              <a:spcAft>
                <a:spcPts val="1650"/>
              </a:spcAft>
            </a:pPr>
            <a:r>
              <a:rPr lang="en-US" altLang="zh-CN" sz="3600" b="1" dirty="0" smtClean="0">
                <a:latin typeface="Times New Roman" panose="02020603050405020304" pitchFamily="18" charset="0"/>
                <a:sym typeface="+mn-ea"/>
              </a:rPr>
              <a:t>3.2.5.1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+mn-ea"/>
              </a:rPr>
              <a:t>活动图的表示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88472"/>
            <a:ext cx="8623622" cy="21590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990099"/>
                </a:solidFill>
              </a:rPr>
              <a:t>2</a:t>
            </a:r>
            <a:r>
              <a:rPr lang="zh-CN" altLang="en-US" b="1" dirty="0">
                <a:solidFill>
                  <a:srgbClr val="990099"/>
                </a:solidFill>
              </a:rPr>
              <a:t>、活动节点</a:t>
            </a:r>
            <a:endParaRPr lang="zh-CN" altLang="en-US" b="1" dirty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用来表示一个活动，一个活动表示一个或多个动作的集合。</a:t>
            </a:r>
            <a:endParaRPr lang="zh-CN" altLang="en-US" sz="2400" b="1" dirty="0"/>
          </a:p>
        </p:txBody>
      </p:sp>
      <p:sp>
        <p:nvSpPr>
          <p:cNvPr id="513035" name="Rectangle 11"/>
          <p:cNvSpPr>
            <a:spLocks noChangeArrowheads="1"/>
          </p:cNvSpPr>
          <p:nvPr/>
        </p:nvSpPr>
        <p:spPr bwMode="auto">
          <a:xfrm>
            <a:off x="611560" y="2395960"/>
            <a:ext cx="7848600" cy="293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800" b="1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800" b="1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tx2"/>
                </a:solidFill>
              </a:rPr>
              <a:t>活动</a:t>
            </a:r>
            <a:r>
              <a:rPr lang="zh-CN" altLang="en-US" sz="2800" b="1" dirty="0"/>
              <a:t>：</a:t>
            </a:r>
            <a:r>
              <a:rPr lang="zh-CN" altLang="en-US" sz="2800" b="1" dirty="0">
                <a:solidFill>
                  <a:srgbClr val="000000"/>
                </a:solidFill>
              </a:rPr>
              <a:t>活动可分解，不是原子的，工作的完成需要一定的时间。</a:t>
            </a:r>
            <a:endParaRPr lang="zh-CN" altLang="en-US" sz="2800" b="1" dirty="0"/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folHlink"/>
                </a:solidFill>
              </a:rPr>
              <a:t>动作</a:t>
            </a:r>
            <a:r>
              <a:rPr lang="zh-CN" altLang="en-US" sz="2800" b="1" dirty="0">
                <a:solidFill>
                  <a:srgbClr val="000000"/>
                </a:solidFill>
              </a:rPr>
              <a:t>是原子的，不能被分解。如上</a:t>
            </a:r>
            <a:r>
              <a:rPr lang="en-US" altLang="zh-CN" sz="2800" b="1" dirty="0">
                <a:solidFill>
                  <a:srgbClr val="000000"/>
                </a:solidFill>
              </a:rPr>
              <a:t>“</a:t>
            </a:r>
            <a:r>
              <a:rPr lang="zh-CN" altLang="en-US" sz="2800" b="1" dirty="0">
                <a:solidFill>
                  <a:srgbClr val="000000"/>
                </a:solidFill>
              </a:rPr>
              <a:t>表达式</a:t>
            </a:r>
            <a:r>
              <a:rPr lang="en-US" altLang="zh-CN" sz="2800" b="1" dirty="0">
                <a:solidFill>
                  <a:srgbClr val="000000"/>
                </a:solidFill>
              </a:rPr>
              <a:t>”</a:t>
            </a:r>
            <a:r>
              <a:rPr lang="zh-CN" altLang="en-US" sz="2800" b="1" dirty="0">
                <a:solidFill>
                  <a:srgbClr val="000000"/>
                </a:solidFill>
              </a:rPr>
              <a:t>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25" y="2621323"/>
            <a:ext cx="7634287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5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6A62-408F-406F-A11C-47699C58B18C}" type="slidenum">
              <a:rPr lang="en-US" altLang="zh-CN"/>
            </a:fld>
            <a:endParaRPr lang="en-US" altLang="zh-CN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700"/>
              </a:spcBef>
              <a:spcAft>
                <a:spcPts val="1650"/>
              </a:spcAft>
            </a:pPr>
            <a:r>
              <a:rPr lang="en-US" altLang="zh-CN" sz="3600" b="1" dirty="0" smtClean="0">
                <a:latin typeface="Times New Roman" panose="02020603050405020304" pitchFamily="18" charset="0"/>
                <a:sym typeface="+mn-ea"/>
              </a:rPr>
              <a:t>3.2.5.1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+mn-ea"/>
              </a:rPr>
              <a:t>活动图的表示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3678"/>
            <a:ext cx="7848600" cy="532923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990099"/>
                </a:solidFill>
              </a:rPr>
              <a:t>3</a:t>
            </a:r>
            <a:r>
              <a:rPr lang="zh-CN" altLang="en-US" sz="2800" b="1" dirty="0">
                <a:solidFill>
                  <a:srgbClr val="990099"/>
                </a:solidFill>
              </a:rPr>
              <a:t>、信息流</a:t>
            </a:r>
            <a:endParaRPr lang="zh-CN" altLang="en-US" sz="2800" b="1" dirty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990099"/>
                </a:solidFill>
              </a:rPr>
              <a:t>    </a:t>
            </a:r>
            <a:r>
              <a:rPr lang="zh-CN" altLang="en-US" sz="2800" b="1" dirty="0"/>
              <a:t>当一个活动结束时，活动控制流就会传递给下一个活动节点，在活动图中称之为</a:t>
            </a:r>
            <a:r>
              <a:rPr lang="zh-CN" altLang="en-US" sz="2800" b="1" dirty="0">
                <a:latin typeface="Arial" panose="020B0604020202020204" pitchFamily="34" charset="0"/>
              </a:rPr>
              <a:t>“</a:t>
            </a:r>
            <a:r>
              <a:rPr lang="zh-CN" altLang="en-US" sz="2800" b="1" dirty="0"/>
              <a:t>转换</a:t>
            </a:r>
            <a:r>
              <a:rPr lang="zh-CN" altLang="en-US" sz="2800" b="1" dirty="0">
                <a:latin typeface="Arial" panose="020B0604020202020204" pitchFamily="34" charset="0"/>
              </a:rPr>
              <a:t>”</a:t>
            </a:r>
            <a:r>
              <a:rPr lang="zh-CN" altLang="en-US" sz="2800" b="1" dirty="0"/>
              <a:t>，用一条</a:t>
            </a:r>
            <a:r>
              <a:rPr lang="zh-CN" altLang="en-US" sz="2800" b="1" dirty="0">
                <a:solidFill>
                  <a:schemeClr val="tx2"/>
                </a:solidFill>
              </a:rPr>
              <a:t>带箭头的直线（或折线）</a:t>
            </a:r>
            <a:r>
              <a:rPr lang="zh-CN" altLang="en-US" sz="2800" b="1" dirty="0"/>
              <a:t>来表示转换。</a:t>
            </a:r>
            <a:endParaRPr lang="zh-CN" altLang="en-US" sz="28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        </a:t>
            </a:r>
            <a:endParaRPr lang="zh-CN" altLang="en-US" b="1" dirty="0"/>
          </a:p>
        </p:txBody>
      </p:sp>
      <p:grpSp>
        <p:nvGrpSpPr>
          <p:cNvPr id="516102" name="Group 6"/>
          <p:cNvGrpSpPr>
            <a:grpSpLocks noChangeAspect="1"/>
          </p:cNvGrpSpPr>
          <p:nvPr/>
        </p:nvGrpSpPr>
        <p:grpSpPr bwMode="auto">
          <a:xfrm>
            <a:off x="971550" y="3716338"/>
            <a:ext cx="6243638" cy="841375"/>
            <a:chOff x="1418" y="12970"/>
            <a:chExt cx="4620" cy="624"/>
          </a:xfrm>
        </p:grpSpPr>
        <p:sp>
          <p:nvSpPr>
            <p:cNvPr id="516103" name="AutoShape 7"/>
            <p:cNvSpPr>
              <a:spLocks noChangeAspect="1" noChangeArrowheads="1"/>
            </p:cNvSpPr>
            <p:nvPr/>
          </p:nvSpPr>
          <p:spPr bwMode="auto">
            <a:xfrm>
              <a:off x="1418" y="12970"/>
              <a:ext cx="462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4" name="Line 8"/>
            <p:cNvSpPr>
              <a:spLocks noChangeShapeType="1"/>
            </p:cNvSpPr>
            <p:nvPr/>
          </p:nvSpPr>
          <p:spPr bwMode="auto">
            <a:xfrm>
              <a:off x="2993" y="13282"/>
              <a:ext cx="18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6105" name="Rectangle 9"/>
          <p:cNvSpPr>
            <a:spLocks noChangeArrowheads="1"/>
          </p:cNvSpPr>
          <p:nvPr/>
        </p:nvSpPr>
        <p:spPr bwMode="auto">
          <a:xfrm>
            <a:off x="3492500" y="4677411"/>
            <a:ext cx="159702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</a:rPr>
              <a:t>  </a:t>
            </a:r>
            <a:r>
              <a:rPr lang="zh-CN" altLang="en-US" sz="2000" b="1" dirty="0">
                <a:latin typeface="Arial" panose="020B0604020202020204" pitchFamily="34" charset="0"/>
              </a:rPr>
              <a:t>转换的表示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/>
          </a:bodyPr>
          <a:lstStyle/>
          <a:p>
            <a:fld id="{400FF714-CF3F-4EA8-8A1C-41C36F7E6773}" type="slidenum">
              <a:rPr lang="en-US" altLang="zh-CN"/>
            </a:fld>
            <a:endParaRPr lang="en-US" altLang="zh-CN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700"/>
              </a:spcBef>
              <a:spcAft>
                <a:spcPts val="1650"/>
              </a:spcAft>
            </a:pPr>
            <a:r>
              <a:rPr lang="en-US" altLang="zh-CN" sz="3600" b="1" dirty="0" smtClean="0">
                <a:latin typeface="Times New Roman" panose="02020603050405020304" pitchFamily="18" charset="0"/>
                <a:sym typeface="+mn-ea"/>
              </a:rPr>
              <a:t>3.2.5.1  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+mn-ea"/>
              </a:rPr>
              <a:t>活动图的表示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04315"/>
            <a:ext cx="7848600" cy="4709795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990099"/>
                </a:solidFill>
              </a:rPr>
              <a:t>4</a:t>
            </a:r>
            <a:r>
              <a:rPr lang="zh-CN" altLang="en-US" b="1" dirty="0" smtClean="0">
                <a:solidFill>
                  <a:srgbClr val="990099"/>
                </a:solidFill>
              </a:rPr>
              <a:t>、决策与分支、合并（类似程序流程图的判断框）</a:t>
            </a:r>
            <a:endParaRPr lang="zh-CN" altLang="en-US" b="1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990099"/>
                </a:solidFill>
              </a:rPr>
              <a:t>决策与分支：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用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菱形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表示的，</a:t>
            </a:r>
            <a:r>
              <a:rPr lang="zh-CN" altLang="en-US" sz="2800" b="1" dirty="0" smtClean="0">
                <a:latin typeface="Times New Roman" panose="02020603050405020304" pitchFamily="18" charset="0"/>
                <a:sym typeface="+mn-ea"/>
              </a:rPr>
              <a:t>一个或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多个离开转换</a:t>
            </a:r>
            <a:r>
              <a:rPr lang="zh-CN" altLang="en-US" sz="2800" b="1" dirty="0" smtClean="0">
                <a:latin typeface="Times New Roman" panose="02020603050405020304" pitchFamily="18" charset="0"/>
                <a:sym typeface="+mn-ea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sym typeface="+mn-ea"/>
              </a:rPr>
              <a:t>       </a:t>
            </a:r>
            <a:r>
              <a:rPr lang="zh-CN" altLang="en-US" sz="2800" b="1" dirty="0" smtClean="0">
                <a:latin typeface="Times New Roman" panose="02020603050405020304" pitchFamily="18" charset="0"/>
                <a:sym typeface="+mn-ea"/>
              </a:rPr>
              <a:t>每个离开转换上都会有一个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监护条件</a:t>
            </a:r>
            <a:r>
              <a:rPr lang="zh-CN" altLang="en-US" sz="2800" b="1" dirty="0" smtClean="0">
                <a:latin typeface="Times New Roman" panose="02020603050405020304" pitchFamily="18" charset="0"/>
                <a:sym typeface="+mn-ea"/>
              </a:rPr>
              <a:t>，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sym typeface="+mn-ea"/>
              </a:rPr>
              <a:t>用来表示</a:t>
            </a:r>
            <a:r>
              <a:rPr lang="zh-CN" altLang="en-US" sz="2800" b="1" dirty="0" smtClean="0">
                <a:solidFill>
                  <a:srgbClr val="0B22FF"/>
                </a:solidFill>
                <a:latin typeface="Times New Roman" panose="02020603050405020304" pitchFamily="18" charset="0"/>
                <a:sym typeface="+mn-ea"/>
              </a:rPr>
              <a:t>满足什么条件的时候执行该转换。</a:t>
            </a:r>
            <a:endParaRPr lang="zh-CN" altLang="en-US" sz="2800" b="1" dirty="0" smtClean="0">
              <a:solidFill>
                <a:srgbClr val="0B22FF"/>
              </a:solidFill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990099"/>
                </a:solidFill>
                <a:sym typeface="+mn-ea"/>
              </a:rPr>
              <a:t>合并：</a:t>
            </a:r>
            <a:r>
              <a:rPr lang="zh-CN" altLang="en-US" sz="2800" b="1" dirty="0" smtClean="0">
                <a:sym typeface="+mn-ea"/>
              </a:rPr>
              <a:t>指两条或多条控制路径汇合的情况。</a:t>
            </a:r>
            <a:endParaRPr lang="zh-CN" altLang="en-US" sz="2800" b="1" dirty="0" smtClean="0"/>
          </a:p>
          <a:p>
            <a:pPr>
              <a:buNone/>
            </a:pPr>
            <a:r>
              <a:rPr lang="zh-CN" altLang="en-US" sz="2800" b="1" dirty="0" smtClean="0">
                <a:sym typeface="+mn-ea"/>
              </a:rPr>
              <a:t>用</a:t>
            </a:r>
            <a:r>
              <a:rPr lang="zh-CN" altLang="en-US" sz="2800" b="1" dirty="0" smtClean="0">
                <a:solidFill>
                  <a:srgbClr val="0B22FF"/>
                </a:solidFill>
                <a:sym typeface="+mn-ea"/>
              </a:rPr>
              <a:t>菱形符号</a:t>
            </a:r>
            <a:r>
              <a:rPr lang="zh-CN" altLang="en-US" sz="2800" b="1" dirty="0" smtClean="0">
                <a:sym typeface="+mn-ea"/>
              </a:rPr>
              <a:t>表示。</a:t>
            </a:r>
            <a:endParaRPr lang="zh-CN" altLang="en-US" sz="2800" b="1" dirty="0" smtClean="0"/>
          </a:p>
          <a:p>
            <a:pPr>
              <a:lnSpc>
                <a:spcPct val="120000"/>
              </a:lnSpc>
              <a:buFont typeface="Wingdings" panose="05000000000000000000" charset="0"/>
              <a:buChar char="p"/>
            </a:pPr>
            <a:endParaRPr lang="zh-CN" altLang="en-US" sz="2800" b="1" dirty="0" smtClean="0">
              <a:solidFill>
                <a:srgbClr val="990099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264" y="3349372"/>
            <a:ext cx="2015803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菱形 7"/>
          <p:cNvSpPr/>
          <p:nvPr/>
        </p:nvSpPr>
        <p:spPr>
          <a:xfrm>
            <a:off x="3785249" y="5732791"/>
            <a:ext cx="1357322" cy="7143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CFCE-9E8E-4736-BD11-F9D1182D514F}" type="slidenum">
              <a:rPr lang="en-US" altLang="zh-CN"/>
            </a:fld>
            <a:endParaRPr lang="en-US" altLang="zh-CN"/>
          </a:p>
        </p:txBody>
      </p:sp>
      <p:pic>
        <p:nvPicPr>
          <p:cNvPr id="524290" name="Picture 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8" t="25255" r="11111" b="34338"/>
          <a:stretch>
            <a:fillRect/>
          </a:stretch>
        </p:blipFill>
        <p:spPr>
          <a:xfrm>
            <a:off x="457200" y="457200"/>
            <a:ext cx="83820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/>
          </a:bodyPr>
          <a:lstStyle/>
          <a:p>
            <a:fld id="{67961356-A5EF-4BEB-BB27-78EA99D0EECD}" type="slidenum">
              <a:rPr lang="en-US" altLang="zh-CN"/>
            </a:fld>
            <a:endParaRPr lang="en-US" altLang="zh-CN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700"/>
              </a:spcBef>
              <a:spcAft>
                <a:spcPts val="1650"/>
              </a:spcAft>
            </a:pPr>
            <a:r>
              <a:rPr lang="en-US" altLang="zh-CN" sz="3600" b="1" dirty="0" smtClean="0">
                <a:latin typeface="Times New Roman" panose="02020603050405020304" pitchFamily="18" charset="0"/>
                <a:sym typeface="+mn-ea"/>
              </a:rPr>
              <a:t>3.2.5.1  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+mn-ea"/>
              </a:rPr>
              <a:t>活动图的表示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70355"/>
            <a:ext cx="8226425" cy="26644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990099"/>
                </a:solidFill>
              </a:rPr>
              <a:t>5</a:t>
            </a:r>
            <a:r>
              <a:rPr lang="zh-CN" altLang="en-US" b="1" dirty="0" smtClean="0">
                <a:solidFill>
                  <a:srgbClr val="990099"/>
                </a:solidFill>
              </a:rPr>
              <a:t>、分岔与汇合</a:t>
            </a:r>
            <a:endParaRPr lang="zh-CN" altLang="en-US" b="1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ym typeface="+mn-ea"/>
              </a:rPr>
              <a:t>分岔：表示</a:t>
            </a:r>
            <a:r>
              <a:rPr lang="zh-CN" altLang="en-US" sz="2800" b="1" dirty="0">
                <a:sym typeface="+mn-ea"/>
              </a:rPr>
              <a:t>一个控制流被两个或多个控制流代替，经过分岔后，这些控制流是</a:t>
            </a:r>
            <a:r>
              <a:rPr lang="zh-CN" altLang="en-US" sz="2800" b="1" dirty="0">
                <a:solidFill>
                  <a:srgbClr val="0B22FF"/>
                </a:solidFill>
                <a:sym typeface="+mn-ea"/>
              </a:rPr>
              <a:t>并发进行</a:t>
            </a:r>
            <a:r>
              <a:rPr lang="zh-CN" altLang="en-US" sz="2800" b="1" dirty="0">
                <a:sym typeface="+mn-ea"/>
              </a:rPr>
              <a:t>的</a:t>
            </a:r>
            <a:r>
              <a:rPr lang="zh-CN" altLang="en-US" sz="2800" b="1" dirty="0" smtClean="0">
                <a:sym typeface="+mn-ea"/>
              </a:rPr>
              <a:t>。</a:t>
            </a:r>
            <a:endParaRPr lang="zh-CN" altLang="en-US" sz="2800" b="1" dirty="0" smtClean="0"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800" b="1" dirty="0"/>
          </a:p>
          <a:p>
            <a:pPr>
              <a:lnSpc>
                <a:spcPct val="120000"/>
              </a:lnSpc>
            </a:pPr>
            <a:endParaRPr lang="zh-CN" altLang="en-US" sz="2800" b="1" dirty="0"/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ym typeface="+mn-ea"/>
              </a:rPr>
              <a:t>汇合与分岔相反，表示两个或多个控制流被一个控制流代替。</a:t>
            </a:r>
            <a:endParaRPr lang="zh-CN" altLang="en-US" sz="2800" b="1" dirty="0"/>
          </a:p>
        </p:txBody>
      </p:sp>
      <p:pic>
        <p:nvPicPr>
          <p:cNvPr id="3" name="Picture 9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70157" y="3291516"/>
            <a:ext cx="1065405" cy="943327"/>
          </a:xfrm>
          <a:prstGeom prst="rect">
            <a:avLst/>
          </a:prstGeom>
          <a:noFill/>
        </p:spPr>
      </p:pic>
      <p:pic>
        <p:nvPicPr>
          <p:cNvPr id="8" name="Picture 9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0132" y="5526323"/>
            <a:ext cx="1295407" cy="11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7CE7B5F2-D6BC-4122-AD08-A143CA5BC3B2}" type="slidenum">
              <a:rPr lang="zh-CN" altLang="en-US" b="0">
                <a:latin typeface="Garamond" panose="02020404030301010803" pitchFamily="18" charset="0"/>
              </a:rPr>
            </a:fld>
            <a:endParaRPr lang="en-US" altLang="zh-CN" b="0">
              <a:latin typeface="Garamond" panose="02020404030301010803" pitchFamily="18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539750" y="476250"/>
            <a:ext cx="76326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 b="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阅读简单活动图——用户购物下单后处理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7920682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1000" cy="4495800"/>
          </a:xfrm>
        </p:spPr>
        <p:txBody>
          <a:bodyPr/>
          <a:lstStyle/>
          <a:p>
            <a:r>
              <a:rPr lang="zh-CN" altLang="en-US" dirty="0"/>
              <a:t>状态图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chapter__2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2D23BEE-23EF-4742-9EBB-470C2B00B909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Picture 4" descr="图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63688" y="1339584"/>
            <a:ext cx="6264696" cy="547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5BA-799C-4A8F-ADD8-E1D0DAFD2993}" type="slidenum">
              <a:rPr lang="en-US" altLang="zh-CN"/>
            </a:fld>
            <a:endParaRPr lang="en-US" altLang="zh-CN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700"/>
              </a:spcBef>
              <a:spcAft>
                <a:spcPts val="1650"/>
              </a:spcAft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3.2.5.2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活动图</a:t>
            </a:r>
            <a:r>
              <a:rPr lang="zh-CN" altLang="en-US" sz="3600" b="1" dirty="0">
                <a:latin typeface="Times New Roman" panose="02020603050405020304" pitchFamily="18" charset="0"/>
              </a:rPr>
              <a:t>分类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5750"/>
            <a:ext cx="7848600" cy="43815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500" dirty="0"/>
              <a:t>     </a:t>
            </a:r>
            <a:r>
              <a:rPr lang="zh-CN" altLang="en-US" sz="2800" b="1" dirty="0"/>
              <a:t>按照活动图表示的信息不同，将活动图分：</a:t>
            </a:r>
            <a:endParaRPr lang="zh-CN" altLang="en-US" sz="2800" b="1" dirty="0"/>
          </a:p>
          <a:p>
            <a:r>
              <a:rPr lang="zh-CN" altLang="en-US" sz="2800" b="1" dirty="0"/>
              <a:t>   简单活动图</a:t>
            </a:r>
            <a:endParaRPr lang="zh-CN" altLang="en-US" sz="2800" b="1" dirty="0"/>
          </a:p>
          <a:p>
            <a:r>
              <a:rPr lang="zh-CN" altLang="en-US" sz="2800" b="1" dirty="0"/>
              <a:t>   标识泳道的活动图</a:t>
            </a:r>
            <a:endParaRPr lang="zh-CN" altLang="en-US" sz="2800" b="1" dirty="0"/>
          </a:p>
          <a:p>
            <a:r>
              <a:rPr lang="zh-CN" altLang="en-US" sz="2800" b="1" dirty="0"/>
              <a:t>   标识对象流的活动图</a:t>
            </a:r>
            <a:endParaRPr lang="zh-CN" altLang="en-US" sz="2800" b="1" dirty="0"/>
          </a:p>
          <a:p>
            <a:r>
              <a:rPr lang="zh-CN" altLang="en-US" sz="2800" b="1" dirty="0"/>
              <a:t>   标识信号的活动图</a:t>
            </a:r>
            <a:endParaRPr lang="zh-CN" altLang="en-US" sz="2800" b="1" dirty="0"/>
          </a:p>
          <a:p>
            <a:r>
              <a:rPr lang="zh-CN" altLang="en-US" sz="2800" b="1" dirty="0" smtClean="0"/>
              <a:t>   标识</a:t>
            </a:r>
            <a:r>
              <a:rPr lang="zh-CN" altLang="en-US" sz="2800" b="1" dirty="0"/>
              <a:t>扩展区的</a:t>
            </a:r>
            <a:r>
              <a:rPr lang="zh-CN" altLang="en-US" sz="2800" b="1" dirty="0" smtClean="0"/>
              <a:t>活动图</a:t>
            </a:r>
            <a:endParaRPr lang="en-US" altLang="zh-CN" sz="2800" b="1" dirty="0" smtClean="0"/>
          </a:p>
          <a:p>
            <a:r>
              <a:rPr lang="zh-CN" altLang="en-US" sz="2800" b="1" dirty="0"/>
              <a:t>   嵌套活动图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images0.cnblogs.com/blog/511616/201311/19193555-b2f4dc9c7e2140b98ec76a26dffa1c21.png"/>
          <p:cNvPicPr>
            <a:picLocks noChangeAspect="1" noChangeArrowheads="1"/>
          </p:cNvPicPr>
          <p:nvPr/>
        </p:nvPicPr>
        <p:blipFill>
          <a:blip r:embed="rId1"/>
          <a:srcRect l="3670" b="1889"/>
          <a:stretch>
            <a:fillRect/>
          </a:stretch>
        </p:blipFill>
        <p:spPr bwMode="auto">
          <a:xfrm>
            <a:off x="285720" y="0"/>
            <a:ext cx="8001056" cy="685802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428604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B22FF"/>
                </a:solidFill>
              </a:rPr>
              <a:t>基本符号总图：</a:t>
            </a:r>
            <a:endParaRPr lang="zh-CN" altLang="en-US" sz="2800" b="1" dirty="0">
              <a:solidFill>
                <a:srgbClr val="0B22FF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/>
          </a:bodyPr>
          <a:lstStyle/>
          <a:p>
            <a:fld id="{057B6F35-3DF6-465F-8937-2D8451ECABFF}" type="slidenum">
              <a:rPr lang="en-US" altLang="zh-CN"/>
            </a:fld>
            <a:endParaRPr lang="en-US" altLang="zh-CN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700"/>
              </a:spcBef>
              <a:spcAft>
                <a:spcPts val="1650"/>
              </a:spcAft>
            </a:pPr>
            <a:r>
              <a:rPr lang="zh-CN" altLang="en-US" sz="3600" b="1" dirty="0">
                <a:solidFill>
                  <a:srgbClr val="990099"/>
                </a:solidFill>
                <a:latin typeface="+mn-lt"/>
                <a:ea typeface="+mn-ea"/>
                <a:cs typeface="+mn-cs"/>
              </a:rPr>
              <a:t>二、活动图的其他组成元素</a:t>
            </a:r>
            <a:endParaRPr lang="zh-CN" altLang="en-US" sz="3600" b="1" dirty="0">
              <a:solidFill>
                <a:srgbClr val="990099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Group 47"/>
          <p:cNvGraphicFramePr/>
          <p:nvPr/>
        </p:nvGraphicFramePr>
        <p:xfrm>
          <a:off x="214282" y="1932606"/>
          <a:ext cx="8715405" cy="1638474"/>
        </p:xfrm>
        <a:graphic>
          <a:graphicData uri="http://schemas.openxmlformats.org/drawingml/2006/table">
            <a:tbl>
              <a:tblPr/>
              <a:tblGrid>
                <a:gridCol w="2472013"/>
                <a:gridCol w="3710856"/>
                <a:gridCol w="2532536"/>
              </a:tblGrid>
              <a:tr h="8827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对象流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活动之间的交换的信息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754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泳道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活动的负责者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Picture 4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43702" y="2932421"/>
            <a:ext cx="1596744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003727"/>
            <a:ext cx="229233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C61B-73D5-4531-9C39-DBDD941D6BD3}" type="slidenum">
              <a:rPr lang="en-US" altLang="zh-CN"/>
            </a:fld>
            <a:endParaRPr lang="en-US" altLang="zh-CN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285728"/>
            <a:ext cx="7888316" cy="631192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简单活动图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600" b="1" dirty="0"/>
              <a:t>        </a:t>
            </a:r>
            <a:endParaRPr lang="zh-CN" altLang="en-US" sz="3600" b="1" dirty="0"/>
          </a:p>
        </p:txBody>
      </p:sp>
      <p:pic>
        <p:nvPicPr>
          <p:cNvPr id="529412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857232"/>
            <a:ext cx="6354785" cy="52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9413" name="Rectangle 5"/>
          <p:cNvSpPr>
            <a:spLocks noChangeArrowheads="1"/>
          </p:cNvSpPr>
          <p:nvPr/>
        </p:nvSpPr>
        <p:spPr bwMode="gray">
          <a:xfrm>
            <a:off x="3203575" y="6165850"/>
            <a:ext cx="29511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图</a:t>
            </a:r>
            <a:r>
              <a:rPr lang="en-US" altLang="zh-CN" sz="2400" b="1" dirty="0" smtClean="0"/>
              <a:t>   </a:t>
            </a:r>
            <a:r>
              <a:rPr lang="zh-CN" altLang="en-US" sz="2400" b="1" dirty="0"/>
              <a:t>订单处理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fld id="{118E215F-E60D-4C69-8491-F6F9CF69A68C}" type="slidenum">
              <a:rPr lang="zh-CN" altLang="en-US" b="0">
                <a:latin typeface="Garamond" panose="02020404030301010803" pitchFamily="18" charset="0"/>
              </a:rPr>
            </a:fld>
            <a:endParaRPr lang="en-US" altLang="zh-CN" b="0">
              <a:latin typeface="Garamond" panose="02020404030301010803" pitchFamily="18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84213" y="476250"/>
            <a:ext cx="5478462" cy="7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带泳道和对象流的活动图</a:t>
            </a:r>
            <a:endParaRPr lang="zh-CN" altLang="en-US" sz="32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3350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5" y="1168400"/>
            <a:ext cx="7815580" cy="569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sz="4400" dirty="0" smtClean="0"/>
              <a:t>活动图描述</a:t>
            </a:r>
            <a:r>
              <a:rPr lang="zh-CN" altLang="en-US" sz="4400" dirty="0" smtClean="0">
                <a:solidFill>
                  <a:srgbClr val="3333FF"/>
                </a:solidFill>
              </a:rPr>
              <a:t>用例流程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5286412"/>
          </a:xfrm>
        </p:spPr>
        <p:txBody>
          <a:bodyPr/>
          <a:lstStyle/>
          <a:p>
            <a:pPr algn="just">
              <a:buNone/>
            </a:pPr>
            <a:r>
              <a:rPr lang="zh-CN" altLang="en-US" sz="3200" b="1" dirty="0" smtClean="0">
                <a:solidFill>
                  <a:srgbClr val="0B22FF"/>
                </a:solidFill>
                <a:latin typeface="楷体_GB2312"/>
              </a:rPr>
              <a:t>登记借书用例规约</a:t>
            </a:r>
            <a:r>
              <a:rPr lang="zh-CN" altLang="en-US" sz="3200" b="1" dirty="0" smtClean="0">
                <a:latin typeface="楷体_GB2312"/>
              </a:rPr>
              <a:t>：</a:t>
            </a:r>
            <a:endParaRPr lang="en-US" altLang="zh-CN" sz="3200" b="1" dirty="0" smtClean="0">
              <a:latin typeface="楷体_GB2312"/>
            </a:endParaRPr>
          </a:p>
          <a:p>
            <a:pPr algn="just">
              <a:buNone/>
            </a:pPr>
            <a:r>
              <a:rPr lang="en-US" altLang="zh-CN" sz="2800" b="1" dirty="0" smtClean="0">
                <a:latin typeface="楷体_GB2312"/>
              </a:rPr>
              <a:t>2.l</a:t>
            </a: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基本流程</a:t>
            </a:r>
            <a:endParaRPr lang="zh-CN" altLang="zh-CN" sz="2800" b="1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None/>
            </a:pP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当普通读者希望借书，图书管理员准备登记有关的借书记录时，本用例开始执行。</a:t>
            </a:r>
            <a:endParaRPr lang="zh-CN" altLang="zh-CN" sz="2800" b="1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None/>
            </a:pPr>
            <a:r>
              <a:rPr lang="en-US" altLang="zh-CN" sz="2800" b="1" dirty="0" smtClean="0">
                <a:latin typeface="楷体_GB2312"/>
              </a:rPr>
              <a:t>   </a:t>
            </a: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1</a:t>
            </a: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）系统请求图书管理员输入读者的注册号和所借图书的书</a:t>
            </a:r>
            <a:r>
              <a:rPr lang="zh-CN" altLang="en-US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目编号</a:t>
            </a: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；</a:t>
            </a:r>
            <a:endParaRPr lang="zh-CN" altLang="zh-CN" sz="2800" b="1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None/>
            </a:pPr>
            <a:r>
              <a:rPr lang="en-US" altLang="zh-CN" sz="2800" b="1" dirty="0" smtClean="0">
                <a:latin typeface="楷体_GB2312"/>
              </a:rPr>
              <a:t>    </a:t>
            </a: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2</a:t>
            </a: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）图书管理员输入有关信息后</a:t>
            </a:r>
            <a:r>
              <a:rPr lang="zh-CN" altLang="en-US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，</a:t>
            </a: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系统显示新生成的借书记录；</a:t>
            </a:r>
            <a:endParaRPr lang="zh-CN" altLang="zh-CN" sz="2800" b="1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None/>
            </a:pPr>
            <a:r>
              <a:rPr lang="en-US" altLang="zh-CN" sz="2800" b="1" dirty="0" smtClean="0">
                <a:latin typeface="楷体_GB2312"/>
              </a:rPr>
              <a:t>    </a:t>
            </a: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3</a:t>
            </a: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）</a:t>
            </a: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图书管理员确认后，系统产生一个惟一的借书记录号</a:t>
            </a:r>
            <a:r>
              <a:rPr lang="zh-CN" altLang="en-US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并</a:t>
            </a: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增加一个新的借书记录。</a:t>
            </a:r>
            <a:endParaRPr lang="en-US" altLang="zh-CN" sz="2800" b="1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zh-CN" sz="2800" b="1" dirty="0" smtClean="0">
                <a:latin typeface="楷体_GB2312"/>
              </a:rPr>
              <a:t>2.2 </a:t>
            </a:r>
            <a:r>
              <a:rPr lang="zh-CN" altLang="zh-CN" sz="2800" b="1" dirty="0" smtClean="0">
                <a:solidFill>
                  <a:srgbClr val="0B22FF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可选流程</a:t>
            </a:r>
            <a:endParaRPr lang="zh-CN" altLang="zh-CN" sz="2800" b="1" dirty="0" smtClean="0">
              <a:solidFill>
                <a:srgbClr val="0B22FF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None/>
            </a:pP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1</a:t>
            </a: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）读者没有注册</a:t>
            </a:r>
            <a:endParaRPr lang="zh-CN" altLang="zh-CN" sz="2800" b="1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altLang="zh-CN" sz="2800" b="1" dirty="0" smtClean="0">
                <a:latin typeface="楷体_GB2312"/>
              </a:rPr>
              <a:t>      </a:t>
            </a: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在主流程中，如果系统中没有读者的注册信息，系统将显示错误信息，用例结束。</a:t>
            </a:r>
            <a:endParaRPr lang="zh-CN" altLang="zh-CN" sz="2800" b="1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 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algn="just">
              <a:buNone/>
            </a:pP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楷体_GB2312"/>
                <a:cs typeface="宋体" panose="02010600030101010101" pitchFamily="2" charset="-122"/>
              </a:rPr>
              <a:t>2</a:t>
            </a: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宋体" panose="02010600030101010101" pitchFamily="2" charset="-122"/>
              </a:rPr>
              <a:t>）所借图书书目不存在</a:t>
            </a:r>
            <a:endParaRPr lang="zh-CN" altLang="zh-CN" sz="2800" b="1" dirty="0" smtClean="0">
              <a:latin typeface="宋体" panose="02010600030101010101" pitchFamily="2" charset="-122"/>
              <a:ea typeface="楷体_GB2312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    </a:t>
            </a:r>
            <a:r>
              <a:rPr lang="zh-CN" altLang="zh-CN" sz="2800" b="1" dirty="0" smtClean="0">
                <a:latin typeface="宋体" panose="02010600030101010101" pitchFamily="2" charset="-122"/>
                <a:ea typeface="楷体_GB2312"/>
                <a:cs typeface="楷体_GB2312"/>
              </a:rPr>
              <a:t>在主流程中，如果所借图书已被借出或者系统中没有该图书的书目，系统将显示错误信息，用例结束。</a:t>
            </a:r>
            <a:endParaRPr lang="zh-CN" altLang="zh-CN" sz="2800" b="1" dirty="0" smtClean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3499-5F44-4FE8-A6C1-ED9B7786AC8B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3101" y="0"/>
            <a:ext cx="7777163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</a:rPr>
              <a:t>活动图用于对用例规约建模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：借书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3247" t="5412" r="22704" b="21336"/>
          <a:stretch>
            <a:fillRect/>
          </a:stretch>
        </p:blipFill>
        <p:spPr>
          <a:xfrm>
            <a:off x="521352" y="564153"/>
            <a:ext cx="8208912" cy="5780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6" grpId="0" bldLvl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E5B9-1F9C-4124-8429-8F64B4485949}" type="slidenum">
              <a:rPr lang="en-US" altLang="zh-CN"/>
            </a:fld>
            <a:endParaRPr lang="en-US" altLang="zh-CN"/>
          </a:p>
        </p:txBody>
      </p:sp>
      <p:sp>
        <p:nvSpPr>
          <p:cNvPr id="561155" name="Rectangle 3"/>
          <p:cNvSpPr>
            <a:spLocks noChangeArrowheads="1"/>
          </p:cNvSpPr>
          <p:nvPr/>
        </p:nvSpPr>
        <p:spPr bwMode="auto">
          <a:xfrm>
            <a:off x="755650" y="1483043"/>
            <a:ext cx="7777163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</a:rPr>
              <a:t>练习：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登录活动图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3779" t="5069" r="23658" b="19647"/>
          <a:stretch>
            <a:fillRect/>
          </a:stretch>
        </p:blipFill>
        <p:spPr>
          <a:xfrm>
            <a:off x="611561" y="2131591"/>
            <a:ext cx="7921252" cy="4928021"/>
          </a:xfrm>
          <a:prstGeom prst="rect">
            <a:avLst/>
          </a:prstGeom>
        </p:spPr>
      </p:pic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5" grpId="0" bldLvl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、活动图对系统业务工作流程建模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      签订销售合同，然后进行核对。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      </a:t>
            </a:r>
            <a:r>
              <a:rPr lang="zh-CN" altLang="en-US" b="1" dirty="0" smtClean="0"/>
              <a:t>如果发现错误，则终止履约。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      </a:t>
            </a:r>
            <a:r>
              <a:rPr lang="zh-CN" altLang="en-US" b="1" dirty="0" smtClean="0"/>
              <a:t>如果没有错误，则要核对货物清单确定是否有货，同时核对付款单确定对方是否已经付款，只有这两项都完成，才可以发货。</a:t>
            </a:r>
            <a:endParaRPr lang="en-US" altLang="zh-CN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     </a:t>
            </a:r>
            <a:r>
              <a:rPr lang="zh-CN" altLang="en-US" b="1" dirty="0" smtClean="0"/>
              <a:t>如果无货或对方尚未付款，则终止履约。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6258" name="AutoShape 2" descr="https://upload-images.jianshu.io/upload_images/12370223-0b00c5de50a56120.png?imageMogr2/auto-orient/strip|imageView2/2/w/56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60" name="AutoShape 4" descr="https://upload-images.jianshu.io/upload_images/12370223-0b00c5de50a56120.png?imageMogr2/auto-orient/strip|imageView2/2/w/56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62" name="AutoShape 6" descr="https://upload-images.jianshu.io/upload_images/12370223-0b00c5de50a56120.png?imageMogr2/auto-orient/strip|imageView2/2/w/56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6265" name="Picture 9" descr="https://upload-images.jianshu.io/upload_images/12370223-0b00c5de50a5612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142875"/>
            <a:ext cx="5353050" cy="6715125"/>
          </a:xfrm>
          <a:prstGeom prst="rect">
            <a:avLst/>
          </a:prstGeom>
          <a:noFill/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929190" y="2000240"/>
            <a:ext cx="3357586" cy="12818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UML2.0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图形分类（建模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-14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图）</a:t>
            </a:r>
            <a:endParaRPr lang="zh-CN" altLang="en-US" sz="32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1074" name="Picture 2" descr="https://images0.cnblogs.com/blog/511616/201311/19200203-8492c432b7ab489dae1f0da1715125d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57224" y="924007"/>
            <a:ext cx="6858048" cy="5575945"/>
          </a:xfrm>
          <a:prstGeom prst="rect">
            <a:avLst/>
          </a:prstGeom>
          <a:noFill/>
        </p:spPr>
      </p:pic>
      <p:sp>
        <p:nvSpPr>
          <p:cNvPr id="5" name="菱形 4"/>
          <p:cNvSpPr/>
          <p:nvPr/>
        </p:nvSpPr>
        <p:spPr>
          <a:xfrm>
            <a:off x="2837803" y="2171056"/>
            <a:ext cx="1928826" cy="785818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400" dirty="0" smtClean="0"/>
              <a:t>3、对复杂算法建模</a:t>
            </a:r>
            <a:endParaRPr lang="en-US" altLang="zh-CN" sz="4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3499-5F44-4FE8-A6C1-ED9B7786AC8B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1178" t="23381" r="37243" b="23381"/>
          <a:stretch>
            <a:fillRect/>
          </a:stretch>
        </p:blipFill>
        <p:spPr>
          <a:xfrm>
            <a:off x="1214755" y="1724660"/>
            <a:ext cx="7529195" cy="513334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作业</a:t>
            </a:r>
            <a:r>
              <a:rPr lang="en-US" altLang="zh-CN" sz="3600" b="1" dirty="0" smtClean="0"/>
              <a:t>——</a:t>
            </a:r>
            <a:br>
              <a:rPr lang="en-US" altLang="zh-CN" sz="3600" b="1" dirty="0" smtClean="0"/>
            </a:br>
            <a:r>
              <a:rPr lang="zh-CN" altLang="en-US" sz="3600" b="1" dirty="0" smtClean="0"/>
              <a:t>活动图描述 在线播放</a:t>
            </a:r>
            <a:r>
              <a:rPr lang="en-US" altLang="zh-CN" sz="3600" b="1" dirty="0" smtClean="0"/>
              <a:t>MP3</a:t>
            </a:r>
            <a:r>
              <a:rPr lang="zh-CN" altLang="en-US" sz="3600" b="1" dirty="0" smtClean="0"/>
              <a:t>用例流程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571612"/>
            <a:ext cx="8572560" cy="4857784"/>
          </a:xfrm>
        </p:spPr>
        <p:txBody>
          <a:bodyPr/>
          <a:lstStyle/>
          <a:p>
            <a:r>
              <a:rPr lang="zh-CN" altLang="en-US" sz="2800" b="1" dirty="0" smtClean="0"/>
              <a:t>播放用例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基本事件流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1</a:t>
            </a:r>
            <a:r>
              <a:rPr lang="zh-CN" altLang="en-US" sz="2800" b="1" dirty="0" smtClean="0"/>
              <a:t>、用户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对选择的歌曲点击播放；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、系统连接歌词库并同时连接乐曲库对应</a:t>
            </a:r>
            <a:r>
              <a:rPr lang="en-US" altLang="zh-CN" sz="2800" b="1" dirty="0" smtClean="0"/>
              <a:t>mp3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、播放。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可选事件流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、连接歌词库失败，显示连接失败，结束播放；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、连接乐曲库失败，显示连接失败，结束播放。</a:t>
            </a:r>
            <a:endParaRPr lang="zh-CN" altLang="en-US" sz="2800" b="1" dirty="0" smtClean="0"/>
          </a:p>
          <a:p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中性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8552</Words>
  <Application>WPS 演示</Application>
  <PresentationFormat>全屏显示(4:3)</PresentationFormat>
  <Paragraphs>976</Paragraphs>
  <Slides>92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13" baseType="lpstr">
      <vt:lpstr>Arial</vt:lpstr>
      <vt:lpstr>宋体</vt:lpstr>
      <vt:lpstr>Wingdings</vt:lpstr>
      <vt:lpstr>Tw Cen MT</vt:lpstr>
      <vt:lpstr>华文仿宋</vt:lpstr>
      <vt:lpstr>Wingdings 2</vt:lpstr>
      <vt:lpstr>Wingdings</vt:lpstr>
      <vt:lpstr>黑体</vt:lpstr>
      <vt:lpstr>微软雅黑</vt:lpstr>
      <vt:lpstr>Arial Unicode MS</vt:lpstr>
      <vt:lpstr>Calibri</vt:lpstr>
      <vt:lpstr>Times New Roman</vt:lpstr>
      <vt:lpstr>楷体_GB2312</vt:lpstr>
      <vt:lpstr>新宋体</vt:lpstr>
      <vt:lpstr>华文楷体</vt:lpstr>
      <vt:lpstr>Courier New</vt:lpstr>
      <vt:lpstr>楷体_GB2312</vt:lpstr>
      <vt:lpstr>Tahoma</vt:lpstr>
      <vt:lpstr>Garamond</vt:lpstr>
      <vt:lpstr>Wingdings</vt:lpstr>
      <vt:lpstr>中性</vt:lpstr>
      <vt:lpstr>第三章 （面向对象）需求分析(二）</vt:lpstr>
      <vt:lpstr>主要内容：</vt:lpstr>
      <vt:lpstr>3.1 UML概述</vt:lpstr>
      <vt:lpstr>PowerPoint 演示文稿</vt:lpstr>
      <vt:lpstr> UML图形分类（建模-9类图）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常用UML图</vt:lpstr>
      <vt:lpstr>3.2 需求获取-OOA功能模型 </vt:lpstr>
      <vt:lpstr>3.2 需求获取-OOA功能模型 </vt:lpstr>
      <vt:lpstr>3.2 需求获取-OOA功能模型 </vt:lpstr>
      <vt:lpstr>3.2.1 用例图中的符号及含义</vt:lpstr>
      <vt:lpstr>3.2.1 用例图中的符号及含义</vt:lpstr>
      <vt:lpstr>3.2.1 用例图中的符号及含义</vt:lpstr>
      <vt:lpstr>3.2.1 用例图中的符号及含义</vt:lpstr>
      <vt:lpstr>3.2.1 用例图中的符号及含义</vt:lpstr>
      <vt:lpstr>泛化（继承）   “is  a…”</vt:lpstr>
      <vt:lpstr>泛化（继承）</vt:lpstr>
      <vt:lpstr>泛化（继承）</vt:lpstr>
      <vt:lpstr>泛化 用例：</vt:lpstr>
      <vt:lpstr>PowerPoint 演示文稿</vt:lpstr>
      <vt:lpstr>PowerPoint 演示文稿</vt:lpstr>
      <vt:lpstr>用例间关系-包含（Include） “has  a…” </vt:lpstr>
      <vt:lpstr>阅读用例图 (这个图中扩展和包含都该用虚线)</vt:lpstr>
      <vt:lpstr>包含的两种使用场景</vt:lpstr>
      <vt:lpstr>PowerPoint 演示文稿</vt:lpstr>
      <vt:lpstr>用例间关系——扩展extend</vt:lpstr>
      <vt:lpstr>用例图 示例</vt:lpstr>
      <vt:lpstr>用例图补充：“系统”</vt:lpstr>
      <vt:lpstr>用例图关系对比分析</vt:lpstr>
      <vt:lpstr>用例图关系对比分析</vt:lpstr>
      <vt:lpstr>3.2.2 Rose中用例图画法注意（自学） </vt:lpstr>
      <vt:lpstr>3.2.3 用例模型建模 </vt:lpstr>
      <vt:lpstr>3.2.3 用例模型建模 </vt:lpstr>
      <vt:lpstr>示例：小型图书资料管理系统</vt:lpstr>
      <vt:lpstr>示范示例：小型图书资料管理系统</vt:lpstr>
      <vt:lpstr>3.3.2 用例模型建模 </vt:lpstr>
      <vt:lpstr>3.2.3 用例模型建模 </vt:lpstr>
      <vt:lpstr>借书场景</vt:lpstr>
      <vt:lpstr>3.2.3 用例模型建模 </vt:lpstr>
      <vt:lpstr>3.2.3 用例模型建模 </vt:lpstr>
      <vt:lpstr>小型图书系统用例图如下所示：</vt:lpstr>
      <vt:lpstr>小型图书系统用例图如下所示：</vt:lpstr>
      <vt:lpstr>PowerPoint 演示文稿</vt:lpstr>
      <vt:lpstr>5、根据需要可以细化用例</vt:lpstr>
      <vt:lpstr>5、根据需要可以细化用例</vt:lpstr>
      <vt:lpstr>PowerPoint 演示文稿</vt:lpstr>
      <vt:lpstr>3.2.3 用例模型建模 </vt:lpstr>
      <vt:lpstr>3.2.3 用例模型建模 </vt:lpstr>
      <vt:lpstr>3.2.3 用例模型建模 </vt:lpstr>
      <vt:lpstr>3.2.3 用例模型建模 </vt:lpstr>
      <vt:lpstr>3.2.3 用例模型建模 </vt:lpstr>
      <vt:lpstr>3.2.3 用例模型建模 </vt:lpstr>
      <vt:lpstr>3.2.3 用例模型建模 </vt:lpstr>
      <vt:lpstr>场景与用例步骤的先后次序简述：</vt:lpstr>
      <vt:lpstr>3.2.4 用例文档</vt:lpstr>
      <vt:lpstr>PowerPoint 演示文稿</vt:lpstr>
      <vt:lpstr>PowerPoint 演示文稿</vt:lpstr>
      <vt:lpstr>3.2.4 用例文档</vt:lpstr>
      <vt:lpstr>3.2.4 用例文档</vt:lpstr>
      <vt:lpstr>PowerPoint 演示文稿</vt:lpstr>
      <vt:lpstr>举例：某校网上选课系统的用例分析</vt:lpstr>
      <vt:lpstr>举例：某校网上选课系统的用例分析</vt:lpstr>
      <vt:lpstr>作业：绘制用例图。需求描述如下</vt:lpstr>
      <vt:lpstr>PowerPoint 演示文稿</vt:lpstr>
      <vt:lpstr>3.2.5 活动图（P54）</vt:lpstr>
      <vt:lpstr>PowerPoint 演示文稿</vt:lpstr>
      <vt:lpstr>一．活动图的组成元素</vt:lpstr>
      <vt:lpstr>3.2.5.1  活动图的表示</vt:lpstr>
      <vt:lpstr>PowerPoint 演示文稿</vt:lpstr>
      <vt:lpstr>3.2.5.1  活动图的表示</vt:lpstr>
      <vt:lpstr>3.2.5.1  活动图的表示</vt:lpstr>
      <vt:lpstr>3.2.5.1  活动图的表示</vt:lpstr>
      <vt:lpstr>PowerPoint 演示文稿</vt:lpstr>
      <vt:lpstr>3.2.5.1  活动图的表示</vt:lpstr>
      <vt:lpstr>PowerPoint 演示文稿</vt:lpstr>
      <vt:lpstr>3.2.5.2 活动图分类</vt:lpstr>
      <vt:lpstr>PowerPoint 演示文稿</vt:lpstr>
      <vt:lpstr>二、活动图的其他组成元素</vt:lpstr>
      <vt:lpstr>PowerPoint 演示文稿</vt:lpstr>
      <vt:lpstr>PowerPoint 演示文稿</vt:lpstr>
      <vt:lpstr>例1：活动图描述用例流程</vt:lpstr>
      <vt:lpstr>PowerPoint 演示文稿</vt:lpstr>
      <vt:lpstr>PowerPoint 演示文稿</vt:lpstr>
      <vt:lpstr>PowerPoint 演示文稿</vt:lpstr>
      <vt:lpstr>2、活动图对系统业务工作流程建模</vt:lpstr>
      <vt:lpstr>PowerPoint 演示文稿</vt:lpstr>
      <vt:lpstr>3、对复杂算法建模</vt:lpstr>
      <vt:lpstr>作业—— 活动图描述 在线播放MP3用例流程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需求分析：        面向对象需求分析方法</dc:title>
  <dc:creator>dell-a</dc:creator>
  <cp:lastModifiedBy>桔子</cp:lastModifiedBy>
  <cp:revision>260</cp:revision>
  <dcterms:created xsi:type="dcterms:W3CDTF">2019-08-21T12:56:00Z</dcterms:created>
  <dcterms:modified xsi:type="dcterms:W3CDTF">2019-10-10T07:13:01Z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