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5"/>
  </p:notesMasterIdLst>
  <p:handoutMasterIdLst>
    <p:handoutMasterId r:id="rId176"/>
  </p:handoutMasterIdLst>
  <p:sldIdLst>
    <p:sldId id="256" r:id="rId2"/>
    <p:sldId id="273" r:id="rId3"/>
    <p:sldId id="287" r:id="rId4"/>
    <p:sldId id="290"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3" r:id="rId44"/>
    <p:sldId id="335" r:id="rId45"/>
    <p:sldId id="425" r:id="rId46"/>
    <p:sldId id="426" r:id="rId47"/>
    <p:sldId id="427" r:id="rId48"/>
    <p:sldId id="429" r:id="rId49"/>
    <p:sldId id="430" r:id="rId50"/>
    <p:sldId id="431" r:id="rId51"/>
    <p:sldId id="432" r:id="rId52"/>
    <p:sldId id="337" r:id="rId53"/>
    <p:sldId id="433" r:id="rId54"/>
    <p:sldId id="434" r:id="rId55"/>
    <p:sldId id="435" r:id="rId56"/>
    <p:sldId id="436" r:id="rId57"/>
    <p:sldId id="437" r:id="rId58"/>
    <p:sldId id="438" r:id="rId59"/>
    <p:sldId id="439" r:id="rId60"/>
    <p:sldId id="440" r:id="rId61"/>
    <p:sldId id="441" r:id="rId62"/>
    <p:sldId id="442" r:id="rId63"/>
    <p:sldId id="443" r:id="rId64"/>
    <p:sldId id="338" r:id="rId65"/>
    <p:sldId id="339" r:id="rId66"/>
    <p:sldId id="340" r:id="rId67"/>
    <p:sldId id="444" r:id="rId68"/>
    <p:sldId id="445" r:id="rId69"/>
    <p:sldId id="446" r:id="rId70"/>
    <p:sldId id="447" r:id="rId71"/>
    <p:sldId id="448" r:id="rId72"/>
    <p:sldId id="449" r:id="rId73"/>
    <p:sldId id="450"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 id="412" r:id="rId92"/>
    <p:sldId id="413" r:id="rId93"/>
    <p:sldId id="341" r:id="rId94"/>
    <p:sldId id="342" r:id="rId95"/>
    <p:sldId id="343" r:id="rId96"/>
    <p:sldId id="478" r:id="rId97"/>
    <p:sldId id="344" r:id="rId98"/>
    <p:sldId id="345" r:id="rId99"/>
    <p:sldId id="346" r:id="rId100"/>
    <p:sldId id="479" r:id="rId101"/>
    <p:sldId id="468" r:id="rId102"/>
    <p:sldId id="469" r:id="rId103"/>
    <p:sldId id="470" r:id="rId104"/>
    <p:sldId id="475" r:id="rId105"/>
    <p:sldId id="480" r:id="rId106"/>
    <p:sldId id="481" r:id="rId107"/>
    <p:sldId id="482" r:id="rId108"/>
    <p:sldId id="483" r:id="rId109"/>
    <p:sldId id="484" r:id="rId110"/>
    <p:sldId id="485" r:id="rId111"/>
    <p:sldId id="486" r:id="rId112"/>
    <p:sldId id="487" r:id="rId113"/>
    <p:sldId id="488" r:id="rId114"/>
    <p:sldId id="489" r:id="rId115"/>
    <p:sldId id="490" r:id="rId116"/>
    <p:sldId id="491" r:id="rId117"/>
    <p:sldId id="492" r:id="rId118"/>
    <p:sldId id="493" r:id="rId119"/>
    <p:sldId id="494" r:id="rId120"/>
    <p:sldId id="495" r:id="rId121"/>
    <p:sldId id="496" r:id="rId122"/>
    <p:sldId id="497" r:id="rId123"/>
    <p:sldId id="498" r:id="rId124"/>
    <p:sldId id="499" r:id="rId125"/>
    <p:sldId id="477" r:id="rId126"/>
    <p:sldId id="347" r:id="rId127"/>
    <p:sldId id="348" r:id="rId128"/>
    <p:sldId id="349" r:id="rId129"/>
    <p:sldId id="350" r:id="rId130"/>
    <p:sldId id="351" r:id="rId131"/>
    <p:sldId id="352" r:id="rId132"/>
    <p:sldId id="353" r:id="rId133"/>
    <p:sldId id="354" r:id="rId134"/>
    <p:sldId id="355" r:id="rId135"/>
    <p:sldId id="356" r:id="rId136"/>
    <p:sldId id="357" r:id="rId137"/>
    <p:sldId id="358" r:id="rId138"/>
    <p:sldId id="359" r:id="rId139"/>
    <p:sldId id="360" r:id="rId140"/>
    <p:sldId id="361" r:id="rId141"/>
    <p:sldId id="362" r:id="rId142"/>
    <p:sldId id="363" r:id="rId143"/>
    <p:sldId id="364" r:id="rId144"/>
    <p:sldId id="365" r:id="rId145"/>
    <p:sldId id="366" r:id="rId146"/>
    <p:sldId id="367" r:id="rId147"/>
    <p:sldId id="368" r:id="rId148"/>
    <p:sldId id="369" r:id="rId149"/>
    <p:sldId id="370" r:id="rId150"/>
    <p:sldId id="371" r:id="rId151"/>
    <p:sldId id="372" r:id="rId152"/>
    <p:sldId id="373" r:id="rId153"/>
    <p:sldId id="374" r:id="rId154"/>
    <p:sldId id="375" r:id="rId155"/>
    <p:sldId id="376" r:id="rId156"/>
    <p:sldId id="377" r:id="rId157"/>
    <p:sldId id="378" r:id="rId158"/>
    <p:sldId id="379" r:id="rId159"/>
    <p:sldId id="380" r:id="rId160"/>
    <p:sldId id="381" r:id="rId161"/>
    <p:sldId id="382" r:id="rId162"/>
    <p:sldId id="383" r:id="rId163"/>
    <p:sldId id="384" r:id="rId164"/>
    <p:sldId id="385" r:id="rId165"/>
    <p:sldId id="386" r:id="rId166"/>
    <p:sldId id="387" r:id="rId167"/>
    <p:sldId id="388" r:id="rId168"/>
    <p:sldId id="389" r:id="rId169"/>
    <p:sldId id="390" r:id="rId170"/>
    <p:sldId id="391" r:id="rId171"/>
    <p:sldId id="392" r:id="rId172"/>
    <p:sldId id="393" r:id="rId173"/>
    <p:sldId id="394" r:id="rId174"/>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FF66"/>
    <a:srgbClr val="66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13" autoAdjust="0"/>
    <p:restoredTop sz="88929" autoAdjust="0"/>
  </p:normalViewPr>
  <p:slideViewPr>
    <p:cSldViewPr>
      <p:cViewPr varScale="1">
        <p:scale>
          <a:sx n="102" d="100"/>
          <a:sy n="102" d="100"/>
        </p:scale>
        <p:origin x="1302" y="15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小 马" userId="426ce7159b9acacc" providerId="LiveId" clId="{3395833E-A561-458C-9014-9FA06EE7F510}"/>
    <pc:docChg chg="undo addSld delSld">
      <pc:chgData name="小 马" userId="426ce7159b9acacc" providerId="LiveId" clId="{3395833E-A561-458C-9014-9FA06EE7F510}" dt="2019-04-27T11:01:07.328" v="13" actId="2696"/>
      <pc:docMkLst>
        <pc:docMk/>
      </pc:docMkLst>
      <pc:sldChg chg="del">
        <pc:chgData name="小 马" userId="426ce7159b9acacc" providerId="LiveId" clId="{3395833E-A561-458C-9014-9FA06EE7F510}" dt="2019-04-27T08:44:37.999" v="0" actId="2696"/>
        <pc:sldMkLst>
          <pc:docMk/>
          <pc:sldMk cId="0" sldId="283"/>
        </pc:sldMkLst>
      </pc:sldChg>
      <pc:sldChg chg="del">
        <pc:chgData name="小 马" userId="426ce7159b9acacc" providerId="LiveId" clId="{3395833E-A561-458C-9014-9FA06EE7F510}" dt="2019-04-27T10:50:37.268" v="2" actId="2696"/>
        <pc:sldMkLst>
          <pc:docMk/>
          <pc:sldMk cId="0" sldId="330"/>
        </pc:sldMkLst>
      </pc:sldChg>
      <pc:sldChg chg="del">
        <pc:chgData name="小 马" userId="426ce7159b9acacc" providerId="LiveId" clId="{3395833E-A561-458C-9014-9FA06EE7F510}" dt="2019-04-27T10:50:38.128" v="3" actId="2696"/>
        <pc:sldMkLst>
          <pc:docMk/>
          <pc:sldMk cId="0" sldId="331"/>
        </pc:sldMkLst>
      </pc:sldChg>
      <pc:sldChg chg="del">
        <pc:chgData name="小 马" userId="426ce7159b9acacc" providerId="LiveId" clId="{3395833E-A561-458C-9014-9FA06EE7F510}" dt="2019-04-27T10:50:39.228" v="4" actId="2696"/>
        <pc:sldMkLst>
          <pc:docMk/>
          <pc:sldMk cId="0" sldId="332"/>
        </pc:sldMkLst>
      </pc:sldChg>
      <pc:sldChg chg="del">
        <pc:chgData name="小 马" userId="426ce7159b9acacc" providerId="LiveId" clId="{3395833E-A561-458C-9014-9FA06EE7F510}" dt="2019-04-27T10:50:31.823" v="1" actId="2696"/>
        <pc:sldMkLst>
          <pc:docMk/>
          <pc:sldMk cId="0" sldId="334"/>
        </pc:sldMkLst>
      </pc:sldChg>
      <pc:sldChg chg="del">
        <pc:chgData name="小 马" userId="426ce7159b9acacc" providerId="LiveId" clId="{3395833E-A561-458C-9014-9FA06EE7F510}" dt="2019-04-27T10:51:05.648" v="5" actId="2696"/>
        <pc:sldMkLst>
          <pc:docMk/>
          <pc:sldMk cId="0" sldId="419"/>
        </pc:sldMkLst>
      </pc:sldChg>
      <pc:sldChg chg="del">
        <pc:chgData name="小 马" userId="426ce7159b9acacc" providerId="LiveId" clId="{3395833E-A561-458C-9014-9FA06EE7F510}" dt="2019-04-27T10:51:07.960" v="6" actId="2696"/>
        <pc:sldMkLst>
          <pc:docMk/>
          <pc:sldMk cId="0" sldId="420"/>
        </pc:sldMkLst>
      </pc:sldChg>
      <pc:sldChg chg="del">
        <pc:chgData name="小 马" userId="426ce7159b9acacc" providerId="LiveId" clId="{3395833E-A561-458C-9014-9FA06EE7F510}" dt="2019-04-27T10:51:09.538" v="7" actId="2696"/>
        <pc:sldMkLst>
          <pc:docMk/>
          <pc:sldMk cId="0" sldId="421"/>
        </pc:sldMkLst>
      </pc:sldChg>
      <pc:sldChg chg="del">
        <pc:chgData name="小 马" userId="426ce7159b9acacc" providerId="LiveId" clId="{3395833E-A561-458C-9014-9FA06EE7F510}" dt="2019-04-27T10:51:10.288" v="8" actId="2696"/>
        <pc:sldMkLst>
          <pc:docMk/>
          <pc:sldMk cId="0" sldId="422"/>
        </pc:sldMkLst>
      </pc:sldChg>
      <pc:sldChg chg="del">
        <pc:chgData name="小 马" userId="426ce7159b9acacc" providerId="LiveId" clId="{3395833E-A561-458C-9014-9FA06EE7F510}" dt="2019-04-27T10:51:10.858" v="9" actId="2696"/>
        <pc:sldMkLst>
          <pc:docMk/>
          <pc:sldMk cId="0" sldId="423"/>
        </pc:sldMkLst>
      </pc:sldChg>
      <pc:sldChg chg="del">
        <pc:chgData name="小 马" userId="426ce7159b9acacc" providerId="LiveId" clId="{3395833E-A561-458C-9014-9FA06EE7F510}" dt="2019-04-27T10:51:11.608" v="10" actId="2696"/>
        <pc:sldMkLst>
          <pc:docMk/>
          <pc:sldMk cId="0" sldId="424"/>
        </pc:sldMkLst>
      </pc:sldChg>
      <pc:sldChg chg="add del">
        <pc:chgData name="小 马" userId="426ce7159b9acacc" providerId="LiveId" clId="{3395833E-A561-458C-9014-9FA06EE7F510}" dt="2019-04-27T10:51:13.758" v="12" actId="2696"/>
        <pc:sldMkLst>
          <pc:docMk/>
          <pc:sldMk cId="0" sldId="425"/>
        </pc:sldMkLst>
      </pc:sldChg>
      <pc:sldChg chg="del">
        <pc:chgData name="小 马" userId="426ce7159b9acacc" providerId="LiveId" clId="{3395833E-A561-458C-9014-9FA06EE7F510}" dt="2019-04-27T11:01:07.328" v="13" actId="2696"/>
        <pc:sldMkLst>
          <pc:docMk/>
          <pc:sldMk cId="0" sldId="428"/>
        </pc:sldMkLst>
      </pc:sldChg>
    </pc:docChg>
  </pc:docChgLst>
  <pc:docChgLst>
    <pc:chgData name="小 马" userId="426ce7159b9acacc" providerId="LiveId" clId="{0693E9A7-79CD-2F4A-BF68-ECD119B101C1}"/>
    <pc:docChg chg="undo custSel delSld modSld">
      <pc:chgData name="小 马" userId="426ce7159b9acacc" providerId="LiveId" clId="{0693E9A7-79CD-2F4A-BF68-ECD119B101C1}" dt="2019-04-26T05:56:57.636" v="43" actId="2696"/>
      <pc:docMkLst>
        <pc:docMk/>
      </pc:docMkLst>
      <pc:sldChg chg="del">
        <pc:chgData name="小 马" userId="426ce7159b9acacc" providerId="LiveId" clId="{0693E9A7-79CD-2F4A-BF68-ECD119B101C1}" dt="2019-04-26T05:55:05.773" v="0" actId="2696"/>
        <pc:sldMkLst>
          <pc:docMk/>
          <pc:sldMk cId="0" sldId="269"/>
        </pc:sldMkLst>
      </pc:sldChg>
      <pc:sldChg chg="del">
        <pc:chgData name="小 马" userId="426ce7159b9acacc" providerId="LiveId" clId="{0693E9A7-79CD-2F4A-BF68-ECD119B101C1}" dt="2019-04-26T05:55:07.690" v="1" actId="2696"/>
        <pc:sldMkLst>
          <pc:docMk/>
          <pc:sldMk cId="0" sldId="270"/>
        </pc:sldMkLst>
      </pc:sldChg>
      <pc:sldChg chg="del">
        <pc:chgData name="小 马" userId="426ce7159b9acacc" providerId="LiveId" clId="{0693E9A7-79CD-2F4A-BF68-ECD119B101C1}" dt="2019-04-26T05:55:09.150" v="2" actId="2696"/>
        <pc:sldMkLst>
          <pc:docMk/>
          <pc:sldMk cId="0" sldId="271"/>
        </pc:sldMkLst>
      </pc:sldChg>
      <pc:sldChg chg="del">
        <pc:chgData name="小 马" userId="426ce7159b9acacc" providerId="LiveId" clId="{0693E9A7-79CD-2F4A-BF68-ECD119B101C1}" dt="2019-04-26T05:55:10.788" v="3" actId="2696"/>
        <pc:sldMkLst>
          <pc:docMk/>
          <pc:sldMk cId="0" sldId="272"/>
        </pc:sldMkLst>
      </pc:sldChg>
      <pc:sldChg chg="del">
        <pc:chgData name="小 马" userId="426ce7159b9acacc" providerId="LiveId" clId="{0693E9A7-79CD-2F4A-BF68-ECD119B101C1}" dt="2019-04-26T05:55:13.289" v="4" actId="2696"/>
        <pc:sldMkLst>
          <pc:docMk/>
          <pc:sldMk cId="0" sldId="274"/>
        </pc:sldMkLst>
      </pc:sldChg>
      <pc:sldChg chg="del">
        <pc:chgData name="小 马" userId="426ce7159b9acacc" providerId="LiveId" clId="{0693E9A7-79CD-2F4A-BF68-ECD119B101C1}" dt="2019-04-26T05:55:14.720" v="5" actId="2696"/>
        <pc:sldMkLst>
          <pc:docMk/>
          <pc:sldMk cId="0" sldId="275"/>
        </pc:sldMkLst>
      </pc:sldChg>
      <pc:sldChg chg="del">
        <pc:chgData name="小 马" userId="426ce7159b9acacc" providerId="LiveId" clId="{0693E9A7-79CD-2F4A-BF68-ECD119B101C1}" dt="2019-04-26T05:55:35.978" v="14" actId="2696"/>
        <pc:sldMkLst>
          <pc:docMk/>
          <pc:sldMk cId="0" sldId="279"/>
        </pc:sldMkLst>
      </pc:sldChg>
      <pc:sldChg chg="del">
        <pc:chgData name="小 马" userId="426ce7159b9acacc" providerId="LiveId" clId="{0693E9A7-79CD-2F4A-BF68-ECD119B101C1}" dt="2019-04-26T05:55:42.395" v="17" actId="2696"/>
        <pc:sldMkLst>
          <pc:docMk/>
          <pc:sldMk cId="0" sldId="280"/>
        </pc:sldMkLst>
      </pc:sldChg>
      <pc:sldChg chg="del">
        <pc:chgData name="小 马" userId="426ce7159b9acacc" providerId="LiveId" clId="{0693E9A7-79CD-2F4A-BF68-ECD119B101C1}" dt="2019-04-26T05:55:40.188" v="16" actId="2696"/>
        <pc:sldMkLst>
          <pc:docMk/>
          <pc:sldMk cId="0" sldId="281"/>
        </pc:sldMkLst>
      </pc:sldChg>
      <pc:sldChg chg="del">
        <pc:chgData name="小 马" userId="426ce7159b9acacc" providerId="LiveId" clId="{0693E9A7-79CD-2F4A-BF68-ECD119B101C1}" dt="2019-04-26T05:55:45.005" v="19" actId="2696"/>
        <pc:sldMkLst>
          <pc:docMk/>
          <pc:sldMk cId="0" sldId="282"/>
        </pc:sldMkLst>
      </pc:sldChg>
      <pc:sldChg chg="del">
        <pc:chgData name="小 马" userId="426ce7159b9acacc" providerId="LiveId" clId="{0693E9A7-79CD-2F4A-BF68-ECD119B101C1}" dt="2019-04-26T05:55:54.132" v="20" actId="2696"/>
        <pc:sldMkLst>
          <pc:docMk/>
          <pc:sldMk cId="0" sldId="284"/>
        </pc:sldMkLst>
      </pc:sldChg>
      <pc:sldChg chg="del">
        <pc:chgData name="小 马" userId="426ce7159b9acacc" providerId="LiveId" clId="{0693E9A7-79CD-2F4A-BF68-ECD119B101C1}" dt="2019-04-26T05:55:56.582" v="21" actId="2696"/>
        <pc:sldMkLst>
          <pc:docMk/>
          <pc:sldMk cId="0" sldId="285"/>
        </pc:sldMkLst>
      </pc:sldChg>
      <pc:sldChg chg="del">
        <pc:chgData name="小 马" userId="426ce7159b9acacc" providerId="LiveId" clId="{0693E9A7-79CD-2F4A-BF68-ECD119B101C1}" dt="2019-04-26T05:55:59.089" v="22" actId="2696"/>
        <pc:sldMkLst>
          <pc:docMk/>
          <pc:sldMk cId="0" sldId="286"/>
        </pc:sldMkLst>
      </pc:sldChg>
      <pc:sldChg chg="addSp delSp">
        <pc:chgData name="小 马" userId="426ce7159b9acacc" providerId="LiveId" clId="{0693E9A7-79CD-2F4A-BF68-ECD119B101C1}" dt="2019-04-26T05:56:36.545" v="40"/>
        <pc:sldMkLst>
          <pc:docMk/>
          <pc:sldMk cId="0" sldId="287"/>
        </pc:sldMkLst>
        <pc:inkChg chg="add del">
          <ac:chgData name="小 马" userId="426ce7159b9acacc" providerId="LiveId" clId="{0693E9A7-79CD-2F4A-BF68-ECD119B101C1}" dt="2019-04-26T05:56:05.384" v="25"/>
          <ac:inkMkLst>
            <pc:docMk/>
            <pc:sldMk cId="0" sldId="287"/>
            <ac:inkMk id="3" creationId="{1ACF92D5-06FE-6349-B3D7-04068C8CAA78}"/>
          </ac:inkMkLst>
        </pc:inkChg>
        <pc:inkChg chg="add del">
          <ac:chgData name="小 马" userId="426ce7159b9acacc" providerId="LiveId" clId="{0693E9A7-79CD-2F4A-BF68-ECD119B101C1}" dt="2019-04-26T05:56:18.377" v="28"/>
          <ac:inkMkLst>
            <pc:docMk/>
            <pc:sldMk cId="0" sldId="287"/>
            <ac:inkMk id="4" creationId="{96349A48-2BBD-1D4D-A2C9-7489A0F1EE4F}"/>
          </ac:inkMkLst>
        </pc:inkChg>
        <pc:inkChg chg="add del">
          <ac:chgData name="小 马" userId="426ce7159b9acacc" providerId="LiveId" clId="{0693E9A7-79CD-2F4A-BF68-ECD119B101C1}" dt="2019-04-26T05:56:24.400" v="31"/>
          <ac:inkMkLst>
            <pc:docMk/>
            <pc:sldMk cId="0" sldId="287"/>
            <ac:inkMk id="5" creationId="{5740BDC0-D257-2342-8128-58F2C527BD40}"/>
          </ac:inkMkLst>
        </pc:inkChg>
        <pc:inkChg chg="add del">
          <ac:chgData name="小 马" userId="426ce7159b9acacc" providerId="LiveId" clId="{0693E9A7-79CD-2F4A-BF68-ECD119B101C1}" dt="2019-04-26T05:56:36.545" v="40"/>
          <ac:inkMkLst>
            <pc:docMk/>
            <pc:sldMk cId="0" sldId="287"/>
            <ac:inkMk id="6" creationId="{3EE2F392-D51F-9D43-843D-A36F94BB4A87}"/>
          </ac:inkMkLst>
        </pc:inkChg>
        <pc:inkChg chg="add del">
          <ac:chgData name="小 马" userId="426ce7159b9acacc" providerId="LiveId" clId="{0693E9A7-79CD-2F4A-BF68-ECD119B101C1}" dt="2019-04-26T05:56:35.919" v="39"/>
          <ac:inkMkLst>
            <pc:docMk/>
            <pc:sldMk cId="0" sldId="287"/>
            <ac:inkMk id="7" creationId="{3B33A968-B46E-6B4E-BE95-953B61226A5A}"/>
          </ac:inkMkLst>
        </pc:inkChg>
        <pc:inkChg chg="add del">
          <ac:chgData name="小 马" userId="426ce7159b9acacc" providerId="LiveId" clId="{0693E9A7-79CD-2F4A-BF68-ECD119B101C1}" dt="2019-04-26T05:56:34.739" v="38"/>
          <ac:inkMkLst>
            <pc:docMk/>
            <pc:sldMk cId="0" sldId="287"/>
            <ac:inkMk id="8" creationId="{8E248665-FF9A-CA43-88BC-AF1133EE95EC}"/>
          </ac:inkMkLst>
        </pc:inkChg>
        <pc:inkChg chg="add del reco">
          <ac:chgData name="小 马" userId="426ce7159b9acacc" providerId="LiveId" clId="{0693E9A7-79CD-2F4A-BF68-ECD119B101C1}" dt="2019-04-26T05:56:34.739" v="38"/>
          <ac:inkMkLst>
            <pc:docMk/>
            <pc:sldMk cId="0" sldId="287"/>
            <ac:inkMk id="9" creationId="{5F34B3BC-869B-1E43-AADA-273654BB4A5F}"/>
          </ac:inkMkLst>
        </pc:inkChg>
      </pc:sldChg>
      <pc:sldChg chg="del">
        <pc:chgData name="小 马" userId="426ce7159b9acacc" providerId="LiveId" clId="{0693E9A7-79CD-2F4A-BF68-ECD119B101C1}" dt="2019-04-26T05:56:51.638" v="41" actId="2696"/>
        <pc:sldMkLst>
          <pc:docMk/>
          <pc:sldMk cId="0" sldId="288"/>
        </pc:sldMkLst>
      </pc:sldChg>
      <pc:sldChg chg="del">
        <pc:chgData name="小 马" userId="426ce7159b9acacc" providerId="LiveId" clId="{0693E9A7-79CD-2F4A-BF68-ECD119B101C1}" dt="2019-04-26T05:56:53.327" v="42" actId="2696"/>
        <pc:sldMkLst>
          <pc:docMk/>
          <pc:sldMk cId="0" sldId="289"/>
        </pc:sldMkLst>
      </pc:sldChg>
      <pc:sldChg chg="del">
        <pc:chgData name="小 马" userId="426ce7159b9acacc" providerId="LiveId" clId="{0693E9A7-79CD-2F4A-BF68-ECD119B101C1}" dt="2019-04-26T05:56:57.636" v="43" actId="2696"/>
        <pc:sldMkLst>
          <pc:docMk/>
          <pc:sldMk cId="0" sldId="291"/>
        </pc:sldMkLst>
      </pc:sldChg>
      <pc:sldChg chg="del">
        <pc:chgData name="小 马" userId="426ce7159b9acacc" providerId="LiveId" clId="{0693E9A7-79CD-2F4A-BF68-ECD119B101C1}" dt="2019-04-26T05:55:19.474" v="6" actId="2696"/>
        <pc:sldMkLst>
          <pc:docMk/>
          <pc:sldMk cId="0" sldId="458"/>
        </pc:sldMkLst>
      </pc:sldChg>
      <pc:sldChg chg="del">
        <pc:chgData name="小 马" userId="426ce7159b9acacc" providerId="LiveId" clId="{0693E9A7-79CD-2F4A-BF68-ECD119B101C1}" dt="2019-04-26T05:55:22.320" v="7" actId="2696"/>
        <pc:sldMkLst>
          <pc:docMk/>
          <pc:sldMk cId="0" sldId="459"/>
        </pc:sldMkLst>
      </pc:sldChg>
      <pc:sldChg chg="del">
        <pc:chgData name="小 马" userId="426ce7159b9acacc" providerId="LiveId" clId="{0693E9A7-79CD-2F4A-BF68-ECD119B101C1}" dt="2019-04-26T05:55:29.596" v="10" actId="2696"/>
        <pc:sldMkLst>
          <pc:docMk/>
          <pc:sldMk cId="0" sldId="460"/>
        </pc:sldMkLst>
      </pc:sldChg>
      <pc:sldChg chg="del">
        <pc:chgData name="小 马" userId="426ce7159b9acacc" providerId="LiveId" clId="{0693E9A7-79CD-2F4A-BF68-ECD119B101C1}" dt="2019-04-26T05:55:31.114" v="11" actId="2696"/>
        <pc:sldMkLst>
          <pc:docMk/>
          <pc:sldMk cId="0" sldId="461"/>
        </pc:sldMkLst>
      </pc:sldChg>
      <pc:sldChg chg="del">
        <pc:chgData name="小 马" userId="426ce7159b9acacc" providerId="LiveId" clId="{0693E9A7-79CD-2F4A-BF68-ECD119B101C1}" dt="2019-04-26T05:55:32.927" v="12" actId="2696"/>
        <pc:sldMkLst>
          <pc:docMk/>
          <pc:sldMk cId="0" sldId="462"/>
        </pc:sldMkLst>
      </pc:sldChg>
      <pc:sldChg chg="del">
        <pc:chgData name="小 马" userId="426ce7159b9acacc" providerId="LiveId" clId="{0693E9A7-79CD-2F4A-BF68-ECD119B101C1}" dt="2019-04-26T05:55:24.381" v="8" actId="2696"/>
        <pc:sldMkLst>
          <pc:docMk/>
          <pc:sldMk cId="0" sldId="463"/>
        </pc:sldMkLst>
      </pc:sldChg>
      <pc:sldChg chg="del">
        <pc:chgData name="小 马" userId="426ce7159b9acacc" providerId="LiveId" clId="{0693E9A7-79CD-2F4A-BF68-ECD119B101C1}" dt="2019-04-26T05:55:27.524" v="9" actId="2696"/>
        <pc:sldMkLst>
          <pc:docMk/>
          <pc:sldMk cId="0" sldId="464"/>
        </pc:sldMkLst>
      </pc:sldChg>
      <pc:sldChg chg="del">
        <pc:chgData name="小 马" userId="426ce7159b9acacc" providerId="LiveId" clId="{0693E9A7-79CD-2F4A-BF68-ECD119B101C1}" dt="2019-04-26T05:55:34.082" v="13" actId="2696"/>
        <pc:sldMkLst>
          <pc:docMk/>
          <pc:sldMk cId="0" sldId="465"/>
        </pc:sldMkLst>
      </pc:sldChg>
      <pc:sldChg chg="del">
        <pc:chgData name="小 马" userId="426ce7159b9acacc" providerId="LiveId" clId="{0693E9A7-79CD-2F4A-BF68-ECD119B101C1}" dt="2019-04-26T05:55:37.281" v="15" actId="2696"/>
        <pc:sldMkLst>
          <pc:docMk/>
          <pc:sldMk cId="0" sldId="466"/>
        </pc:sldMkLst>
      </pc:sldChg>
      <pc:sldChg chg="del">
        <pc:chgData name="小 马" userId="426ce7159b9acacc" providerId="LiveId" clId="{0693E9A7-79CD-2F4A-BF68-ECD119B101C1}" dt="2019-04-26T05:55:43.595" v="18" actId="2696"/>
        <pc:sldMkLst>
          <pc:docMk/>
          <pc:sldMk cId="0" sldId="46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t>1</a:t>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D77C8D-EFA3-4FC1-901C-C373B1E4C9E5}" type="slidenum">
              <a:rPr lang="en-US" altLang="zh-CN"/>
              <a:t>10</a:t>
            </a:fld>
            <a:endParaRPr lang="en-US" altLang="zh-CN"/>
          </a:p>
        </p:txBody>
      </p:sp>
      <p:sp>
        <p:nvSpPr>
          <p:cNvPr id="339970" name="Rectangle 2"/>
          <p:cNvSpPr>
            <a:spLocks noGrp="1" noRot="1" noChangeAspect="1" noChangeArrowheads="1" noTextEdit="1"/>
          </p:cNvSpPr>
          <p:nvPr>
            <p:ph type="sldImg"/>
          </p:nvPr>
        </p:nvSpPr>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700DA-426B-4B1B-99AA-F0433054AEAD}" type="slidenum">
              <a:rPr lang="en-US" altLang="zh-CN"/>
              <a:t>161</a:t>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t>162</a:t>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EF36DE0-9DF4-47A6-A4AF-DC7C11C7FE1E}" type="slidenum">
              <a:rPr lang="en-US" altLang="zh-CN"/>
              <a:t>163</a:t>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666421-0D73-4A8C-BEE9-A8797E6C0678}" type="slidenum">
              <a:rPr lang="en-US" altLang="zh-CN"/>
              <a:t>164</a:t>
            </a:fld>
            <a:endParaRPr lang="en-US" altLang="zh-CN"/>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F94E99-34AB-4C80-9623-A96548A40A3F}" type="slidenum">
              <a:rPr lang="en-US" altLang="zh-CN"/>
              <a:t>165</a:t>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57D03-52E6-4C4A-B89F-9D5100BCF774}" type="slidenum">
              <a:rPr lang="en-US" altLang="zh-CN"/>
              <a:t>166</a:t>
            </a:fld>
            <a:endParaRPr lang="en-US" altLang="zh-CN"/>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6B88E6-21DA-4F1D-BFD3-7D81601353C0}" type="slidenum">
              <a:rPr lang="en-US" altLang="zh-CN"/>
              <a:t>167</a:t>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2EA4F2-8EDD-42AD-A666-FFEAD9D48571}" type="slidenum">
              <a:rPr lang="en-US" altLang="zh-CN"/>
              <a:t>168</a:t>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081363C-D0A0-43F3-8EC0-00D60E98E321}" type="slidenum">
              <a:rPr lang="en-US" altLang="zh-CN"/>
              <a:t>169</a:t>
            </a:fld>
            <a:endParaRPr lang="en-US" altLang="zh-CN"/>
          </a:p>
        </p:txBody>
      </p:sp>
      <p:sp>
        <p:nvSpPr>
          <p:cNvPr id="284674" name="Rectangle 2"/>
          <p:cNvSpPr>
            <a:spLocks noGrp="1" noRot="1" noChangeAspect="1" noChangeArrowheads="1" noTextEdit="1"/>
          </p:cNvSpPr>
          <p:nvPr>
            <p:ph type="sldImg"/>
          </p:nvPr>
        </p:nvSpPr>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2ADEF-7B4E-4B9D-881E-B560CE86F079}" type="slidenum">
              <a:rPr lang="en-US" altLang="zh-CN"/>
              <a:t>171</a:t>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C16872-0AE9-4F3F-AD21-1B5FC4BDA1AA}" type="slidenum">
              <a:rPr lang="en-US" altLang="zh-CN"/>
              <a:t>11</a:t>
            </a:fld>
            <a:endParaRPr lang="en-US" altLang="zh-CN"/>
          </a:p>
        </p:txBody>
      </p:sp>
      <p:sp>
        <p:nvSpPr>
          <p:cNvPr id="342018" name="Rectangle 2"/>
          <p:cNvSpPr>
            <a:spLocks noGrp="1" noRot="1" noChangeAspect="1" noChangeArrowheads="1" noTextEdit="1"/>
          </p:cNvSpPr>
          <p:nvPr>
            <p:ph type="sldImg"/>
          </p:nvPr>
        </p:nvSpPr>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D73A74-1722-44BA-B1B2-5500129478FD}" type="slidenum">
              <a:rPr lang="en-US" altLang="zh-CN"/>
              <a:t>172</a:t>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02F77B-D340-416C-8228-E55FDA73257F}" type="slidenum">
              <a:rPr lang="en-US" altLang="zh-CN"/>
              <a:t>173</a:t>
            </a:fld>
            <a:endParaRPr lang="en-US" altLang="zh-CN"/>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1D802A-9949-43DE-A3F8-40C41E9B677D}" type="slidenum">
              <a:rPr lang="en-US" altLang="zh-CN"/>
              <a:t>12</a:t>
            </a:fld>
            <a:endParaRPr lang="en-US" altLang="zh-CN"/>
          </a:p>
        </p:txBody>
      </p:sp>
      <p:sp>
        <p:nvSpPr>
          <p:cNvPr id="350210" name="Rectangle 2"/>
          <p:cNvSpPr>
            <a:spLocks noGrp="1" noRot="1" noChangeAspect="1" noChangeArrowheads="1" noTextEdit="1"/>
          </p:cNvSpPr>
          <p:nvPr>
            <p:ph type="sldImg"/>
          </p:nvPr>
        </p:nvSpPr>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C5ADF6-5157-479A-913E-0CAFC747B65A}" type="slidenum">
              <a:rPr lang="en-US" altLang="zh-CN"/>
              <a:t>13</a:t>
            </a:fld>
            <a:endParaRPr lang="en-US" altLang="zh-CN"/>
          </a:p>
        </p:txBody>
      </p:sp>
      <p:sp>
        <p:nvSpPr>
          <p:cNvPr id="351234" name="Rectangle 2"/>
          <p:cNvSpPr>
            <a:spLocks noGrp="1" noRot="1" noChangeAspect="1" noChangeArrowheads="1" noTextEdit="1"/>
          </p:cNvSpPr>
          <p:nvPr>
            <p:ph type="sldImg"/>
          </p:nvPr>
        </p:nvSpPr>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BCB99F-07E3-4992-9D17-385D5D716B0D}" type="slidenum">
              <a:rPr lang="en-US" altLang="zh-CN"/>
              <a:t>14</a:t>
            </a:fld>
            <a:endParaRPr lang="en-US" altLang="zh-CN"/>
          </a:p>
        </p:txBody>
      </p:sp>
      <p:sp>
        <p:nvSpPr>
          <p:cNvPr id="352258" name="Rectangle 2"/>
          <p:cNvSpPr>
            <a:spLocks noGrp="1" noRot="1" noChangeAspect="1" noChangeArrowheads="1" noTextEdit="1"/>
          </p:cNvSpPr>
          <p:nvPr>
            <p:ph type="sldImg"/>
          </p:nvPr>
        </p:nvSpPr>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t>15</a:t>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BE0ED5-0D77-46BF-8F16-43D6C728B48A}" type="slidenum">
              <a:rPr lang="en-US" altLang="zh-CN"/>
              <a:t>16</a:t>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t>17</a:t>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t>18</a:t>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C5DD5A-299F-4462-8D7C-6EE537579D72}" type="slidenum">
              <a:rPr lang="en-US" altLang="zh-CN"/>
              <a:t>19</a:t>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F4740B-8717-423A-A154-2F468A31106C}" type="slidenum">
              <a:rPr lang="en-US" altLang="zh-CN"/>
              <a:t>2</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47FF53-B6BC-4FB0-B8C0-889A8A60AD40}" type="slidenum">
              <a:rPr lang="en-US" altLang="zh-CN"/>
              <a:t>20</a:t>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6764D3-A62A-4B8A-9354-DC552765430B}" type="slidenum">
              <a:rPr lang="en-US" altLang="zh-CN"/>
              <a:t>21</a:t>
            </a:fld>
            <a:endParaRPr lang="en-US" altLang="zh-CN"/>
          </a:p>
        </p:txBody>
      </p:sp>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77FC5-2808-4AB1-B8E5-92ACB335AB22}" type="slidenum">
              <a:rPr lang="en-US" altLang="zh-CN"/>
              <a:t>22</a:t>
            </a:fld>
            <a:endParaRPr lang="en-US" altLang="zh-CN"/>
          </a:p>
        </p:txBody>
      </p:sp>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336F7C-A9A7-4153-AED7-75B3E6122C85}" type="slidenum">
              <a:rPr lang="en-US" altLang="zh-CN"/>
              <a:t>23</a:t>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6975F-86C1-4116-A293-C394825A6893}" type="slidenum">
              <a:rPr lang="en-US" altLang="zh-CN"/>
              <a:t>24</a:t>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885278-4DED-493A-B33A-67310273D1EE}" type="slidenum">
              <a:rPr lang="en-US" altLang="zh-CN"/>
              <a:t>25</a:t>
            </a:fld>
            <a:endParaRPr lang="en-US" altLang="zh-CN"/>
          </a:p>
        </p:txBody>
      </p:sp>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8D5A29-2F5D-41A7-AF3A-75D7D8FE468F}" type="slidenum">
              <a:rPr lang="en-US" altLang="zh-CN"/>
              <a:t>26</a:t>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092731-3ABC-4926-BA92-1BAEB626A87B}" type="slidenum">
              <a:rPr lang="en-US" altLang="zh-CN"/>
              <a:t>27</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2025CE-B141-4D8D-BF96-772BCABB2584}" type="slidenum">
              <a:rPr lang="en-US" altLang="zh-CN"/>
              <a:t>28</a:t>
            </a:fld>
            <a:endParaRPr lang="en-US" altLang="zh-CN"/>
          </a:p>
        </p:txBody>
      </p:sp>
      <p:sp>
        <p:nvSpPr>
          <p:cNvPr id="198658" name="Rectangle 2"/>
          <p:cNvSpPr>
            <a:spLocks noGrp="1" noRot="1" noChangeAspect="1" noChangeArrowheads="1" noTextEdit="1"/>
          </p:cNvSpPr>
          <p:nvPr>
            <p:ph type="sldImg"/>
          </p:nvPr>
        </p:nvSpPr>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3A8EAE-5D91-4B84-84CC-A90E0ADE1D9A}" type="slidenum">
              <a:rPr lang="en-US" altLang="zh-CN"/>
              <a:t>29</a:t>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98DC91F-70ED-458E-BAB9-C671610F7BC9}" type="slidenum">
              <a:rPr lang="en-US" altLang="zh-CN"/>
              <a:t>3</a:t>
            </a:fld>
            <a:endParaRPr lang="en-US" altLang="zh-CN"/>
          </a:p>
        </p:txBody>
      </p:sp>
      <p:sp>
        <p:nvSpPr>
          <p:cNvPr id="323586" name="Rectangle 2"/>
          <p:cNvSpPr>
            <a:spLocks noGrp="1" noRot="1" noChangeAspect="1" noChangeArrowheads="1" noTextEdit="1"/>
          </p:cNvSpPr>
          <p:nvPr>
            <p:ph type="sldImg"/>
          </p:nvPr>
        </p:nvSpPr>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CE9527-F50F-48E9-864F-0C8ADC158468}" type="slidenum">
              <a:rPr lang="en-US" altLang="zh-CN"/>
              <a:t>30</a:t>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485C10-0077-49D1-BD9A-717FCEBBB4EE}" type="slidenum">
              <a:rPr lang="en-US" altLang="zh-CN"/>
              <a:t>31</a:t>
            </a:fld>
            <a:endParaRPr lang="en-US" altLang="zh-CN"/>
          </a:p>
        </p:txBody>
      </p:sp>
      <p:sp>
        <p:nvSpPr>
          <p:cNvPr id="363522" name="Rectangle 2"/>
          <p:cNvSpPr>
            <a:spLocks noGrp="1" noRot="1" noChangeAspect="1" noChangeArrowheads="1" noTextEdit="1"/>
          </p:cNvSpPr>
          <p:nvPr>
            <p:ph type="sldImg"/>
          </p:nvPr>
        </p:nvSpPr>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D47C55-2FFF-454B-8B9A-6E04F90AB220}" type="slidenum">
              <a:rPr lang="en-US" altLang="zh-CN"/>
              <a:t>32</a:t>
            </a:fld>
            <a:endParaRPr lang="en-US" altLang="zh-CN"/>
          </a:p>
        </p:txBody>
      </p:sp>
      <p:sp>
        <p:nvSpPr>
          <p:cNvPr id="364546" name="Rectangle 2"/>
          <p:cNvSpPr>
            <a:spLocks noGrp="1" noRot="1" noChangeAspect="1" noChangeArrowheads="1" noTextEdit="1"/>
          </p:cNvSpPr>
          <p:nvPr>
            <p:ph type="sldImg"/>
          </p:nvPr>
        </p:nvSpPr>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B1E307-0AAA-4342-A048-505FBB1C239F}" type="slidenum">
              <a:rPr lang="en-US" altLang="zh-CN"/>
              <a:t>33</a:t>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DC2940-E125-42C9-A015-95CE0A84BA77}" type="slidenum">
              <a:rPr lang="en-US" altLang="zh-CN"/>
              <a:t>34</a:t>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E1E114-D161-47FC-AD88-E383143AD4D6}" type="slidenum">
              <a:rPr lang="en-US" altLang="zh-CN"/>
              <a:t>35</a:t>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AB164B-68BA-4FD1-BFFB-593EE20E3A01}" type="slidenum">
              <a:rPr lang="en-US" altLang="zh-CN"/>
              <a:t>36</a:t>
            </a:fld>
            <a:endParaRPr lang="en-US" altLang="zh-CN"/>
          </a:p>
        </p:txBody>
      </p:sp>
      <p:sp>
        <p:nvSpPr>
          <p:cNvPr id="204802" name="Rectangle 2"/>
          <p:cNvSpPr>
            <a:spLocks noGrp="1" noRot="1" noChangeAspect="1" noChangeArrowheads="1" noTextEdit="1"/>
          </p:cNvSpPr>
          <p:nvPr>
            <p:ph type="sldImg"/>
          </p:nvPr>
        </p:nvSpPr>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68DA74-6949-45C3-93CC-90E5969F9DC3}" type="slidenum">
              <a:rPr lang="en-US" altLang="zh-CN"/>
              <a:t>37</a:t>
            </a:fld>
            <a:endParaRPr lang="en-US" altLang="zh-CN"/>
          </a:p>
        </p:txBody>
      </p:sp>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B8A24-F9C8-42C7-8A70-70CEE7EA191D}" type="slidenum">
              <a:rPr lang="en-US" altLang="zh-CN"/>
              <a:t>38</a:t>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83F115-D9E6-4D85-B891-ACF2EDAA160E}" type="slidenum">
              <a:rPr lang="en-US" altLang="zh-CN"/>
              <a:t>39</a:t>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A80B3-C0A5-413B-893E-AEC8AE2A60F3}" type="slidenum">
              <a:rPr lang="en-US" altLang="zh-CN"/>
              <a:t>4</a:t>
            </a:fld>
            <a:endParaRPr lang="en-US" altLang="zh-CN"/>
          </a:p>
        </p:txBody>
      </p:sp>
      <p:sp>
        <p:nvSpPr>
          <p:cNvPr id="327682" name="Rectangle 2"/>
          <p:cNvSpPr>
            <a:spLocks noGrp="1" noRot="1" noChangeAspect="1" noChangeArrowheads="1" noTextEdit="1"/>
          </p:cNvSpPr>
          <p:nvPr>
            <p:ph type="sldImg"/>
          </p:nvPr>
        </p:nvSpPr>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27587-F175-449A-801A-8F78200B8152}" type="slidenum">
              <a:rPr lang="en-US" altLang="zh-CN"/>
              <a:t>40</a:t>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E0EAA12-D355-4362-AB0E-81E5FDB943A9}" type="slidenum">
              <a:rPr lang="en-US" altLang="zh-CN"/>
              <a:t>41</a:t>
            </a:fld>
            <a:endParaRPr lang="en-US" altLang="zh-CN"/>
          </a:p>
        </p:txBody>
      </p:sp>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83E107-570B-46DF-A5E5-8030F34D4458}" type="slidenum">
              <a:rPr lang="en-US" altLang="zh-CN"/>
              <a:t>44</a:t>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36B3BC-51B1-4B04-9A42-62DAE4C32B5E}" type="slidenum">
              <a:rPr lang="en-US" altLang="zh-CN"/>
              <a:t>52</a:t>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5244FC-F90C-4ABE-BF34-B8442F8279E1}" type="slidenum">
              <a:rPr lang="en-US" altLang="zh-CN"/>
              <a:t>64</a:t>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136E5-549C-438D-97E5-2E907A7F0731}" type="slidenum">
              <a:rPr lang="en-US" altLang="zh-CN"/>
              <a:t>65</a:t>
            </a:fld>
            <a:endParaRPr lang="en-US" altLang="zh-CN"/>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B136E5-549C-438D-97E5-2E907A7F0731}" type="slidenum">
              <a:rPr lang="en-US" altLang="zh-CN"/>
              <a:t>66</a:t>
            </a:fld>
            <a:endParaRPr lang="en-US" altLang="zh-CN"/>
          </a:p>
        </p:txBody>
      </p:sp>
      <p:sp>
        <p:nvSpPr>
          <p:cNvPr id="377858" name="Rectangle 2"/>
          <p:cNvSpPr>
            <a:spLocks noGrp="1" noRot="1" noChangeAspect="1" noChangeArrowheads="1" noTextEdit="1"/>
          </p:cNvSpPr>
          <p:nvPr>
            <p:ph type="sldImg"/>
          </p:nvPr>
        </p:nvSpPr>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56920" indent="-291465" eaLnBrk="0" hangingPunct="0">
              <a:defRPr>
                <a:solidFill>
                  <a:schemeClr val="tx1"/>
                </a:solidFill>
                <a:latin typeface="Arial" panose="020B0604020202020204" pitchFamily="34" charset="0"/>
                <a:ea typeface="宋体" panose="02010600030101010101" pitchFamily="2" charset="-122"/>
              </a:defRPr>
            </a:lvl2pPr>
            <a:lvl3pPr marL="1164590" indent="-233045" eaLnBrk="0" hangingPunct="0">
              <a:defRPr>
                <a:solidFill>
                  <a:schemeClr val="tx1"/>
                </a:solidFill>
                <a:latin typeface="Arial" panose="020B0604020202020204" pitchFamily="34" charset="0"/>
                <a:ea typeface="宋体" panose="02010600030101010101" pitchFamily="2" charset="-122"/>
              </a:defRPr>
            </a:lvl3pPr>
            <a:lvl4pPr marL="1630680" indent="-233045" eaLnBrk="0" hangingPunct="0">
              <a:defRPr>
                <a:solidFill>
                  <a:schemeClr val="tx1"/>
                </a:solidFill>
                <a:latin typeface="Arial" panose="020B0604020202020204" pitchFamily="34" charset="0"/>
                <a:ea typeface="宋体" panose="02010600030101010101" pitchFamily="2" charset="-122"/>
              </a:defRPr>
            </a:lvl4pPr>
            <a:lvl5pPr marL="2096770" indent="-233045" eaLnBrk="0" hangingPunct="0">
              <a:defRPr>
                <a:solidFill>
                  <a:schemeClr val="tx1"/>
                </a:solidFill>
                <a:latin typeface="Arial" panose="020B0604020202020204" pitchFamily="34" charset="0"/>
                <a:ea typeface="宋体" panose="02010600030101010101" pitchFamily="2" charset="-122"/>
              </a:defRPr>
            </a:lvl5pPr>
            <a:lvl6pPr marL="256222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2831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9440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959860"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32077C0-DC93-4D8C-AE7B-8B53326BEA62}" type="slidenum">
              <a:rPr lang="zh-CN" altLang="en-US" smtClean="0"/>
              <a:t>67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56920" indent="-291465" eaLnBrk="0" hangingPunct="0">
              <a:defRPr>
                <a:solidFill>
                  <a:schemeClr val="tx1"/>
                </a:solidFill>
                <a:latin typeface="Arial" panose="020B0604020202020204" pitchFamily="34" charset="0"/>
                <a:ea typeface="宋体" panose="02010600030101010101" pitchFamily="2" charset="-122"/>
              </a:defRPr>
            </a:lvl2pPr>
            <a:lvl3pPr marL="1164590" indent="-233045" eaLnBrk="0" hangingPunct="0">
              <a:defRPr>
                <a:solidFill>
                  <a:schemeClr val="tx1"/>
                </a:solidFill>
                <a:latin typeface="Arial" panose="020B0604020202020204" pitchFamily="34" charset="0"/>
                <a:ea typeface="宋体" panose="02010600030101010101" pitchFamily="2" charset="-122"/>
              </a:defRPr>
            </a:lvl3pPr>
            <a:lvl4pPr marL="1630680" indent="-233045" eaLnBrk="0" hangingPunct="0">
              <a:defRPr>
                <a:solidFill>
                  <a:schemeClr val="tx1"/>
                </a:solidFill>
                <a:latin typeface="Arial" panose="020B0604020202020204" pitchFamily="34" charset="0"/>
                <a:ea typeface="宋体" panose="02010600030101010101" pitchFamily="2" charset="-122"/>
              </a:defRPr>
            </a:lvl4pPr>
            <a:lvl5pPr marL="2096770" indent="-233045" eaLnBrk="0" hangingPunct="0">
              <a:defRPr>
                <a:solidFill>
                  <a:schemeClr val="tx1"/>
                </a:solidFill>
                <a:latin typeface="Arial" panose="020B0604020202020204" pitchFamily="34" charset="0"/>
                <a:ea typeface="宋体" panose="02010600030101010101" pitchFamily="2" charset="-122"/>
              </a:defRPr>
            </a:lvl5pPr>
            <a:lvl6pPr marL="256222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302831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94405"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959860" indent="-23304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3D47883-58E4-4078-ABAB-E46A803734E3}" type="slidenum">
              <a:rPr lang="zh-CN" altLang="en-US" smtClean="0"/>
              <a:t>72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E87EC8-B378-4B6D-8827-87FA1C22091C}" type="slidenum">
              <a:rPr lang="en-US" altLang="zh-CN"/>
              <a:t>76</a:t>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t>5</a:t>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833EC6-C4F3-487C-ABAA-F4A85115DD85}" type="slidenum">
              <a:rPr lang="en-US" altLang="zh-CN"/>
              <a:t>77</a:t>
            </a:fld>
            <a:endParaRPr lang="en-US" altLang="zh-CN"/>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C1CA0-D570-404B-9C46-DBA3355A574A}" type="slidenum">
              <a:rPr lang="en-US" altLang="zh-CN"/>
              <a:t>78</a:t>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4C91FE-31F0-4314-95CA-68F3B5AAB424}" type="slidenum">
              <a:rPr lang="en-US" altLang="zh-CN"/>
              <a:t>79</a:t>
            </a:fld>
            <a:endParaRPr lang="en-US" altLang="zh-CN"/>
          </a:p>
        </p:txBody>
      </p:sp>
      <p:sp>
        <p:nvSpPr>
          <p:cNvPr id="380930" name="Rectangle 2"/>
          <p:cNvSpPr>
            <a:spLocks noGrp="1" noRot="1" noChangeAspect="1" noChangeArrowheads="1" noTextEdit="1"/>
          </p:cNvSpPr>
          <p:nvPr>
            <p:ph type="sldImg"/>
          </p:nvPr>
        </p:nvSpPr>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9E0011-1584-46E1-924A-4B0214494036}" type="slidenum">
              <a:rPr lang="en-US" altLang="zh-CN"/>
              <a:t>81</a:t>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6EF9E2-FF6F-4C53-87E4-8461E5DD1E07}" type="slidenum">
              <a:rPr lang="en-US" altLang="zh-CN"/>
              <a:t>82</a:t>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78289B-38DA-4EDB-B4CE-606DE8339B31}" type="slidenum">
              <a:rPr lang="en-US" altLang="zh-CN"/>
              <a:t>85</a:t>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ADE02-BD4D-477A-A66B-EE16B3824D0F}" type="slidenum">
              <a:rPr lang="en-US" altLang="zh-CN"/>
              <a:t>86</a:t>
            </a:fld>
            <a:endParaRPr lang="en-US" altLang="zh-CN"/>
          </a:p>
        </p:txBody>
      </p:sp>
      <p:sp>
        <p:nvSpPr>
          <p:cNvPr id="238594" name="Rectangle 2"/>
          <p:cNvSpPr>
            <a:spLocks noGrp="1" noRot="1" noChangeAspect="1" noChangeArrowheads="1" noTextEdit="1"/>
          </p:cNvSpPr>
          <p:nvPr>
            <p:ph type="sldImg"/>
          </p:nvPr>
        </p:nvSpPr>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72C422-65E6-4961-99FA-7F6E2F807D07}" type="slidenum">
              <a:rPr lang="en-US" altLang="zh-CN"/>
              <a:t>87</a:t>
            </a:fld>
            <a:endParaRPr lang="en-US" altLang="zh-CN"/>
          </a:p>
        </p:txBody>
      </p:sp>
      <p:sp>
        <p:nvSpPr>
          <p:cNvPr id="239618"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C65C1E-4B37-4B30-B046-114BC48A7C9D}" type="slidenum">
              <a:rPr lang="en-US" altLang="zh-CN"/>
              <a:t>89</a:t>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2EF69D-A574-4486-BA0A-BB5670DBE115}" type="slidenum">
              <a:rPr lang="en-US" altLang="zh-CN"/>
              <a:t>90</a:t>
            </a:fld>
            <a:endParaRPr lang="en-US" altLang="zh-CN"/>
          </a:p>
        </p:txBody>
      </p:sp>
      <p:sp>
        <p:nvSpPr>
          <p:cNvPr id="385026" name="Rectangle 2"/>
          <p:cNvSpPr>
            <a:spLocks noGrp="1" noRot="1" noChangeAspect="1" noChangeArrowheads="1" noTextEdit="1"/>
          </p:cNvSpPr>
          <p:nvPr>
            <p:ph type="sldImg"/>
          </p:nvPr>
        </p:nvSpPr>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3F02B4-BF08-4FFA-9A60-301F9E595FC1}" type="slidenum">
              <a:rPr lang="en-US" altLang="zh-CN"/>
              <a:t>6</a:t>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5EAE26A-63EC-43AC-BBC4-93A0118371AC}" type="slidenum">
              <a:rPr lang="en-US" altLang="zh-CN"/>
              <a:t>91</a:t>
            </a:fld>
            <a:endParaRPr lang="en-US" altLang="zh-CN"/>
          </a:p>
        </p:txBody>
      </p:sp>
      <p:sp>
        <p:nvSpPr>
          <p:cNvPr id="389122" name="Rectangle 2"/>
          <p:cNvSpPr>
            <a:spLocks noGrp="1" noRot="1" noChangeAspect="1" noChangeArrowheads="1" noTextEdit="1"/>
          </p:cNvSpPr>
          <p:nvPr>
            <p:ph type="sldImg"/>
          </p:nvPr>
        </p:nvSpPr>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E41505-D7A8-4838-BF06-5F421C97A052}" type="slidenum">
              <a:rPr lang="en-US" altLang="zh-CN"/>
              <a:t>92</a:t>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t>94</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6B84B-4AD7-4776-B0C4-EC45B172BB78}" type="slidenum">
              <a:rPr lang="en-US" altLang="zh-CN"/>
              <a:t>95</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t>97</a:t>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52210C-0E60-463B-AEBC-A1B179D74AD1}" type="slidenum">
              <a:rPr lang="en-US" altLang="zh-CN"/>
              <a:t>98</a:t>
            </a:fld>
            <a:endParaRPr lang="en-US" altLang="zh-CN"/>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D1C108-629E-4D03-B240-F08D863515CB}" type="slidenum">
              <a:rPr lang="en-US" altLang="zh-CN"/>
              <a:t>99</a:t>
            </a:fld>
            <a:endParaRPr lang="en-US" altLang="zh-CN"/>
          </a:p>
        </p:txBody>
      </p:sp>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BC5DF85-DBAF-4479-9482-A01D2478B5A3}" type="slidenum">
              <a:rPr lang="zh-CN" altLang="en-US" smtClean="0"/>
              <a:t>105</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1017C9-1228-4590-BA87-E40A7F16FB9D}" type="slidenum">
              <a:rPr lang="en-US" altLang="zh-CN"/>
              <a:t>126</a:t>
            </a:fld>
            <a:endParaRPr lang="en-US" altLang="zh-CN"/>
          </a:p>
        </p:txBody>
      </p:sp>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694DB1-5F52-4722-A95C-C150312DF597}" type="slidenum">
              <a:rPr lang="en-US" altLang="zh-CN"/>
              <a:t>127</a:t>
            </a:fld>
            <a:endParaRPr lang="en-US" altLang="zh-CN"/>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153AC-7D3C-4E63-ABF1-831CDADCC2CA}" type="slidenum">
              <a:rPr lang="en-US" altLang="zh-CN"/>
              <a:t>7</a:t>
            </a:fld>
            <a:endParaRPr lang="en-US" altLang="zh-CN"/>
          </a:p>
        </p:txBody>
      </p:sp>
      <p:sp>
        <p:nvSpPr>
          <p:cNvPr id="333826" name="Rectangle 2"/>
          <p:cNvSpPr>
            <a:spLocks noGrp="1" noRot="1" noChangeAspect="1" noChangeArrowheads="1" noTextEdit="1"/>
          </p:cNvSpPr>
          <p:nvPr>
            <p:ph type="sldImg"/>
          </p:nvPr>
        </p:nvSpPr>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05DE623-3052-40A6-B78A-DD05A9E7D51E}" type="slidenum">
              <a:rPr lang="en-US" altLang="zh-CN"/>
              <a:t>130</a:t>
            </a:fld>
            <a:endParaRPr lang="en-US" altLang="zh-CN"/>
          </a:p>
        </p:txBody>
      </p:sp>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766728-B252-41C5-90E9-40B0C8966AF6}" type="slidenum">
              <a:rPr lang="en-US" altLang="zh-CN"/>
              <a:t>131</a:t>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FC111-C6DE-47B1-B849-3943AD5F8E68}" type="slidenum">
              <a:rPr lang="en-US" altLang="zh-CN"/>
              <a:t>132</a:t>
            </a:fld>
            <a:endParaRPr lang="en-US" altLang="zh-CN"/>
          </a:p>
        </p:txBody>
      </p:sp>
      <p:sp>
        <p:nvSpPr>
          <p:cNvPr id="248834" name="Rectangle 2"/>
          <p:cNvSpPr>
            <a:spLocks noGrp="1" noRot="1" noChangeAspect="1" noChangeArrowheads="1" noTextEdit="1"/>
          </p:cNvSpPr>
          <p:nvPr>
            <p:ph type="sldImg"/>
          </p:nvPr>
        </p:nvSpPr>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C66053-7803-4649-9CEF-A262AE90BF12}" type="slidenum">
              <a:rPr lang="en-US" altLang="zh-CN"/>
              <a:t>133</a:t>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D2ED36-0F65-45F1-9138-DE577447BBEC}" type="slidenum">
              <a:rPr lang="en-US" altLang="zh-CN"/>
              <a:t>134</a:t>
            </a:fld>
            <a:endParaRPr lang="en-US" altLang="zh-CN"/>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t>135</a:t>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734B4-1234-4A7E-8BA8-25A61A3CFC21}" type="slidenum">
              <a:rPr lang="en-US" altLang="zh-CN"/>
              <a:t>136</a:t>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2EBD8F-6F19-4EFE-BF73-77BB26470F4E}" type="slidenum">
              <a:rPr lang="en-US" altLang="zh-CN"/>
              <a:t>137</a:t>
            </a:fld>
            <a:endParaRPr lang="en-US" altLang="zh-CN"/>
          </a:p>
        </p:txBody>
      </p:sp>
      <p:sp>
        <p:nvSpPr>
          <p:cNvPr id="252930"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t>138</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3D3496-1C0A-4DF1-B1A8-F03A4FB43450}" type="slidenum">
              <a:rPr lang="en-US" altLang="zh-CN"/>
              <a:t>139</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851235-BE85-4B90-B8D9-72D2F36701A4}" type="slidenum">
              <a:rPr lang="en-US" altLang="zh-CN"/>
              <a:t>8</a:t>
            </a:fld>
            <a:endParaRPr lang="en-US" altLang="zh-CN"/>
          </a:p>
        </p:txBody>
      </p:sp>
      <p:sp>
        <p:nvSpPr>
          <p:cNvPr id="345090" name="Rectangle 2"/>
          <p:cNvSpPr>
            <a:spLocks noGrp="1" noRot="1" noChangeAspect="1" noChangeArrowheads="1" noTextEdit="1"/>
          </p:cNvSpPr>
          <p:nvPr>
            <p:ph type="sldImg"/>
          </p:nvPr>
        </p:nvSpPr>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A304D7-8932-4204-86CF-52D51FB0CF1B}" type="slidenum">
              <a:rPr lang="en-US" altLang="zh-CN"/>
              <a:t>140</a:t>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69EBC4-98E1-4732-88E6-9A292CD6315A}" type="slidenum">
              <a:rPr lang="en-US" altLang="zh-CN"/>
              <a:t>141</a:t>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A2E044-7A5C-4215-ACC7-DFFEFAFA1A26}" type="slidenum">
              <a:rPr lang="en-US" altLang="zh-CN"/>
              <a:t>142</a:t>
            </a:fld>
            <a:endParaRPr lang="en-US" altLang="zh-CN"/>
          </a:p>
        </p:txBody>
      </p:sp>
      <p:sp>
        <p:nvSpPr>
          <p:cNvPr id="257026" name="Rectangle 2"/>
          <p:cNvSpPr>
            <a:spLocks noGrp="1" noRot="1" noChangeAspect="1" noChangeArrowheads="1" noTextEdit="1"/>
          </p:cNvSpPr>
          <p:nvPr>
            <p:ph type="sldImg"/>
          </p:nvPr>
        </p:nvSpPr>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5815CA-0C9F-4C33-BCB1-3DA82C08D12E}" type="slidenum">
              <a:rPr lang="en-US" altLang="zh-CN"/>
              <a:t>143</a:t>
            </a:fld>
            <a:endParaRPr lang="en-US" altLang="zh-CN"/>
          </a:p>
        </p:txBody>
      </p:sp>
      <p:sp>
        <p:nvSpPr>
          <p:cNvPr id="258050" name="Rectangle 2"/>
          <p:cNvSpPr>
            <a:spLocks noGrp="1" noRot="1" noChangeAspect="1" noChangeArrowheads="1" noTextEdit="1"/>
          </p:cNvSpPr>
          <p:nvPr>
            <p:ph type="sldImg"/>
          </p:nvPr>
        </p:nvSpPr>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185870-A4CF-41A3-9179-3D668E7E0155}" type="slidenum">
              <a:rPr lang="en-US" altLang="zh-CN"/>
              <a:t>144</a:t>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5305F7-620A-43A4-9A8F-E6EE3074E54C}" type="slidenum">
              <a:rPr lang="en-US" altLang="zh-CN"/>
              <a:t>145</a:t>
            </a:fld>
            <a:endParaRPr lang="en-US" altLang="zh-CN"/>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CEA96B-E657-40B4-AE3D-1C81E19DACCC}" type="slidenum">
              <a:rPr lang="en-US" altLang="zh-CN"/>
              <a:t>146</a:t>
            </a:fld>
            <a:endParaRPr lang="en-US" altLang="zh-CN"/>
          </a:p>
        </p:txBody>
      </p:sp>
      <p:sp>
        <p:nvSpPr>
          <p:cNvPr id="261122" name="Rectangle 2"/>
          <p:cNvSpPr>
            <a:spLocks noGrp="1" noRot="1" noChangeAspect="1" noChangeArrowheads="1" noTextEdit="1"/>
          </p:cNvSpPr>
          <p:nvPr>
            <p:ph type="sldImg"/>
          </p:nvPr>
        </p:nvSpPr>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9A4DC6-1A4D-4A11-9D75-22D803432468}" type="slidenum">
              <a:rPr lang="en-US" altLang="zh-CN"/>
              <a:t>147</a:t>
            </a:fld>
            <a:endParaRPr lang="en-US" altLang="zh-CN"/>
          </a:p>
        </p:txBody>
      </p:sp>
      <p:sp>
        <p:nvSpPr>
          <p:cNvPr id="262146" name="Rectangle 2"/>
          <p:cNvSpPr>
            <a:spLocks noGrp="1" noRot="1" noChangeAspect="1" noChangeArrowheads="1" noTextEdit="1"/>
          </p:cNvSpPr>
          <p:nvPr>
            <p:ph type="sldImg"/>
          </p:nvPr>
        </p:nvSpPr>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A2B163-A93E-4B4D-BCA2-CFDE1658F4C0}" type="slidenum">
              <a:rPr lang="en-US" altLang="zh-CN"/>
              <a:t>148</a:t>
            </a:fld>
            <a:endParaRPr lang="en-US" altLang="zh-CN"/>
          </a:p>
        </p:txBody>
      </p:sp>
      <p:sp>
        <p:nvSpPr>
          <p:cNvPr id="263170" name="Rectangle 2"/>
          <p:cNvSpPr>
            <a:spLocks noGrp="1" noRot="1" noChangeAspect="1" noChangeArrowheads="1" noTextEdit="1"/>
          </p:cNvSpPr>
          <p:nvPr>
            <p:ph type="sldImg"/>
          </p:nvPr>
        </p:nvSpPr>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2F913F-A2E4-43E4-AD6D-49A1BF00F4BD}" type="slidenum">
              <a:rPr lang="en-US" altLang="zh-CN"/>
              <a:t>149</a:t>
            </a:fld>
            <a:endParaRPr lang="en-US" altLang="zh-CN"/>
          </a:p>
        </p:txBody>
      </p:sp>
      <p:sp>
        <p:nvSpPr>
          <p:cNvPr id="264194" name="Rectangle 2"/>
          <p:cNvSpPr>
            <a:spLocks noGrp="1" noRot="1" noChangeAspect="1" noChangeArrowheads="1" noTextEdit="1"/>
          </p:cNvSpPr>
          <p:nvPr>
            <p:ph type="sldImg"/>
          </p:nvPr>
        </p:nvSpPr>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48F961-5313-4AFB-B385-855AF8B683DC}" type="slidenum">
              <a:rPr lang="en-US" altLang="zh-CN"/>
              <a:t>9</a:t>
            </a:fld>
            <a:endParaRPr lang="en-US" altLang="zh-CN"/>
          </a:p>
        </p:txBody>
      </p:sp>
      <p:sp>
        <p:nvSpPr>
          <p:cNvPr id="346114" name="Rectangle 2"/>
          <p:cNvSpPr>
            <a:spLocks noGrp="1" noRot="1" noChangeAspect="1" noChangeArrowheads="1" noTextEdit="1"/>
          </p:cNvSpPr>
          <p:nvPr>
            <p:ph type="sldImg"/>
          </p:nvPr>
        </p:nvSpPr>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88012-BA83-446B-A7DE-C84285F2F0A6}" type="slidenum">
              <a:rPr lang="en-US" altLang="zh-CN"/>
              <a:t>150</a:t>
            </a:fld>
            <a:endParaRPr lang="en-US" altLang="zh-CN"/>
          </a:p>
        </p:txBody>
      </p:sp>
      <p:sp>
        <p:nvSpPr>
          <p:cNvPr id="265218" name="Rectangle 2"/>
          <p:cNvSpPr>
            <a:spLocks noGrp="1" noRot="1" noChangeAspect="1" noChangeArrowheads="1" noTextEdit="1"/>
          </p:cNvSpPr>
          <p:nvPr>
            <p:ph type="sldImg"/>
          </p:nvPr>
        </p:nvSpPr>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8DC558-AB38-4AE6-B606-53EB354F965C}" type="slidenum">
              <a:rPr lang="en-US" altLang="zh-CN"/>
              <a:t>151</a:t>
            </a:fld>
            <a:endParaRPr lang="en-US" altLang="zh-CN"/>
          </a:p>
        </p:txBody>
      </p:sp>
      <p:sp>
        <p:nvSpPr>
          <p:cNvPr id="266242" name="Rectangle 2"/>
          <p:cNvSpPr>
            <a:spLocks noGrp="1" noRot="1" noChangeAspect="1" noChangeArrowheads="1" noTextEdit="1"/>
          </p:cNvSpPr>
          <p:nvPr>
            <p:ph type="sldImg"/>
          </p:nvPr>
        </p:nvSpPr>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E79B73-B8E0-482B-865A-0758133B536D}" type="slidenum">
              <a:rPr lang="en-US" altLang="zh-CN"/>
              <a:t>152</a:t>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83EE4E-517D-45E9-A0ED-D63996FA5A5B}" type="slidenum">
              <a:rPr lang="en-US" altLang="zh-CN"/>
              <a:t>153</a:t>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26D80B2-0670-4416-9043-2E0DC51C5AEF}" type="slidenum">
              <a:rPr lang="en-US" altLang="zh-CN"/>
              <a:t>154</a:t>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9CE3AF-6B66-4E1B-8142-A7F4E39E268C}" type="slidenum">
              <a:rPr lang="en-US" altLang="zh-CN"/>
              <a:t>155</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53B78E-8CD2-4619-B242-A3DE5A5A2D59}" type="slidenum">
              <a:rPr lang="en-US" altLang="zh-CN"/>
              <a:t>156</a:t>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03F78F-2F75-4602-A4C7-30880D57EEEE}" type="slidenum">
              <a:rPr lang="en-US" altLang="zh-CN"/>
              <a:t>157</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B883E8-22F5-4B56-AD16-D6B1708CA298}" type="slidenum">
              <a:rPr lang="en-US" altLang="zh-CN"/>
              <a:t>158</a:t>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02C3C-FDCE-4514-B34B-EC3E049BBA4D}" type="slidenum">
              <a:rPr lang="en-US" altLang="zh-CN"/>
              <a:t>159</a:t>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dirty="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dirty="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p>
        </p:txBody>
      </p:sp>
      <p:sp>
        <p:nvSpPr>
          <p:cNvPr id="3" name="表格占位符 2"/>
          <p:cNvSpPr>
            <a:spLocks noGrp="1"/>
          </p:cNvSpPr>
          <p:nvPr>
            <p:ph type="tbl" idx="1"/>
          </p:nvPr>
        </p:nvSpPr>
        <p:spPr>
          <a:xfrm>
            <a:off x="613967" y="1276351"/>
            <a:ext cx="8676348" cy="5032375"/>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anose="02010609060101010101" pitchFamily="2" charset="-122"/>
              </a:defRPr>
            </a:lvl1pPr>
            <a:lvl2pPr>
              <a:lnSpc>
                <a:spcPct val="110000"/>
              </a:lnSpc>
              <a:spcBef>
                <a:spcPts val="600"/>
              </a:spcBef>
              <a:defRPr sz="2800" b="1">
                <a:solidFill>
                  <a:schemeClr val="tx1"/>
                </a:solidFill>
                <a:latin typeface="+mn-lt"/>
                <a:ea typeface="黑体" panose="02010609060101010101" pitchFamily="2" charset="-122"/>
              </a:defRPr>
            </a:lvl2pPr>
            <a:lvl3pPr>
              <a:lnSpc>
                <a:spcPct val="110000"/>
              </a:lnSpc>
              <a:spcBef>
                <a:spcPts val="600"/>
              </a:spcBef>
              <a:defRPr sz="2400" b="1">
                <a:solidFill>
                  <a:schemeClr val="tx1"/>
                </a:solidFill>
                <a:latin typeface="+mn-lt"/>
                <a:ea typeface="黑体" panose="02010609060101010101" pitchFamily="2" charset="-122"/>
              </a:defRPr>
            </a:lvl3pPr>
            <a:lvl4pPr>
              <a:lnSpc>
                <a:spcPct val="110000"/>
              </a:lnSpc>
              <a:spcBef>
                <a:spcPts val="600"/>
              </a:spcBef>
              <a:defRPr sz="2000" b="1">
                <a:solidFill>
                  <a:schemeClr val="tx1"/>
                </a:solidFill>
                <a:latin typeface="+mn-lt"/>
                <a:ea typeface="黑体" panose="02010609060101010101" pitchFamily="2" charset="-122"/>
              </a:defRPr>
            </a:lvl4pPr>
            <a:lvl5pPr>
              <a:lnSpc>
                <a:spcPct val="110000"/>
              </a:lnSpc>
              <a:spcBef>
                <a:spcPts val="600"/>
              </a:spcBef>
              <a:defRPr sz="2000" b="1">
                <a:solidFill>
                  <a:schemeClr val="tx1"/>
                </a:solidFill>
                <a:latin typeface="+mn-lt"/>
                <a:ea typeface="黑体" panose="0201060906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anose="02010609060101010101" pitchFamily="2" charset="-122"/>
              </a:defRPr>
            </a:lvl1pPr>
            <a:lvl2pPr>
              <a:buClr>
                <a:schemeClr val="accent2"/>
              </a:buCl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buClr>
                <a:srgbClr val="333399"/>
              </a:buClr>
              <a:defRPr sz="18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3" name="Picture 2" descr="computer networking 的图像结果"/>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spcBef>
          <a:spcPct val="200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spcBef>
          <a:spcPct val="200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spcBef>
          <a:spcPct val="200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104.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30.jpeg"/><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jpeg"/><Relationship Id="rId5" Type="http://schemas.openxmlformats.org/officeDocument/2006/relationships/image" Target="../media/image29.emf"/><Relationship Id="rId10" Type="http://schemas.openxmlformats.org/officeDocument/2006/relationships/image" Target="../media/image35.jpeg"/><Relationship Id="rId4" Type="http://schemas.openxmlformats.org/officeDocument/2006/relationships/oleObject" Target="../embeddings/oleObject4.bin"/><Relationship Id="rId9" Type="http://schemas.openxmlformats.org/officeDocument/2006/relationships/image" Target="../media/image34.jpeg"/></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7.wmf"/><Relationship Id="rId4" Type="http://schemas.openxmlformats.org/officeDocument/2006/relationships/oleObject" Target="../embeddings/oleObject5.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47.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7.wmf"/><Relationship Id="rId4" Type="http://schemas.openxmlformats.org/officeDocument/2006/relationships/oleObject" Target="../embeddings/oleObject8.bin"/></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7.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5.wmf"/></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3.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solidFill>
                  <a:srgbClr val="FF0000"/>
                </a:solidFill>
                <a:effectLst>
                  <a:outerShdw blurRad="38100" dist="38100" dir="2700000" algn="tl">
                    <a:srgbClr val="000000">
                      <a:alpha val="43137"/>
                    </a:srgbClr>
                  </a:outerShdw>
                </a:effectLst>
                <a:ea typeface="宋体" panose="02010600030101010101" pitchFamily="2" charset="-122"/>
              </a:rPr>
              <a:t>计算机网络课程</a:t>
            </a:r>
          </a:p>
        </p:txBody>
      </p:sp>
      <p:sp>
        <p:nvSpPr>
          <p:cNvPr id="3" name="Rectangle 3"/>
          <p:cNvSpPr>
            <a:spLocks noGrp="1" noChangeArrowheads="1"/>
          </p:cNvSpPr>
          <p:nvPr/>
        </p:nvSpPr>
        <p:spPr>
          <a:xfrm>
            <a:off x="1485900" y="3573780"/>
            <a:ext cx="6934200" cy="2209800"/>
          </a:xfrm>
          <a:prstGeom prst="rect">
            <a:avLst/>
          </a:prstGeom>
          <a:noFill/>
          <a:ln>
            <a:noFill/>
          </a:ln>
          <a:effectLst/>
        </p:spPr>
        <p:txBody>
          <a:bodyPr vert="horz" wrap="square" lIns="91440" tIns="45720" rIns="91440" bIns="45720" numCol="1" anchor="t" anchorCtr="0" compatLnSpc="1"/>
          <a:lstStyle>
            <a:lvl1pPr marL="0" indent="0" algn="ctr" rtl="0" eaLnBrk="1" fontAlgn="base" hangingPunct="1">
              <a:lnSpc>
                <a:spcPct val="110000"/>
              </a:lnSpc>
              <a:spcBef>
                <a:spcPts val="600"/>
              </a:spcBef>
              <a:spcAft>
                <a:spcPct val="0"/>
              </a:spcAft>
              <a:buClr>
                <a:srgbClr val="333399"/>
              </a:buClr>
              <a:buSzPct val="75000"/>
              <a:buFont typeface="Wingdings" panose="05000000000000000000" pitchFamily="2" charset="2"/>
              <a:buNone/>
              <a:defRPr sz="3600" b="1">
                <a:solidFill>
                  <a:schemeClr val="tx1"/>
                </a:solidFill>
                <a:latin typeface="黑体" panose="02010609060101010101" pitchFamily="2" charset="-122"/>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r>
              <a:rPr lang="zh-CN" altLang="en-US" dirty="0">
                <a:solidFill>
                  <a:srgbClr val="333399"/>
                </a:solidFill>
              </a:rPr>
              <a:t>郁晓庆</a:t>
            </a:r>
            <a:endParaRPr lang="en-US" altLang="zh-CN" dirty="0">
              <a:solidFill>
                <a:srgbClr val="333399"/>
              </a:solidFill>
            </a:endParaRPr>
          </a:p>
          <a:p>
            <a:r>
              <a:rPr lang="zh-CN" altLang="en-US" dirty="0">
                <a:solidFill>
                  <a:srgbClr val="333399"/>
                </a:solidFill>
              </a:rPr>
              <a:t>联系方式：</a:t>
            </a:r>
            <a:r>
              <a:rPr lang="en-US" altLang="zh-CN" dirty="0">
                <a:solidFill>
                  <a:srgbClr val="333399"/>
                </a:solidFill>
              </a:rPr>
              <a:t>18834905777</a:t>
            </a:r>
          </a:p>
          <a:p>
            <a:r>
              <a:rPr lang="zh-CN" altLang="en-US" dirty="0">
                <a:solidFill>
                  <a:srgbClr val="333399"/>
                </a:solidFill>
              </a:rPr>
              <a:t>邮箱：</a:t>
            </a:r>
            <a:r>
              <a:rPr lang="en-US" altLang="zh-CN" dirty="0">
                <a:solidFill>
                  <a:srgbClr val="333399"/>
                </a:solidFill>
              </a:rPr>
              <a:t>yuxiaoqing2006@163.com</a:t>
            </a:r>
            <a:endParaRPr lang="zh-CN" altLang="en-US" dirty="0">
              <a:ea typeface="宋体" panose="02010600030101010101"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t>OSI</a:t>
            </a:r>
            <a:r>
              <a:rPr lang="zh-CN" altLang="en-US"/>
              <a:t>和</a:t>
            </a:r>
            <a:r>
              <a:rPr lang="en-US" altLang="zh-CN"/>
              <a:t>TCP/IP</a:t>
            </a:r>
            <a:endParaRPr lang="zh-CN" altLang="en-US"/>
          </a:p>
        </p:txBody>
      </p:sp>
      <p:pic>
        <p:nvPicPr>
          <p:cNvPr id="522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7" y="1987550"/>
            <a:ext cx="37766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606550"/>
            <a:ext cx="5118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网络标准化组织简介</a:t>
            </a:r>
          </a:p>
        </p:txBody>
      </p:sp>
      <p:graphicFrame>
        <p:nvGraphicFramePr>
          <p:cNvPr id="45247" name="Group 191"/>
          <p:cNvGraphicFramePr>
            <a:graphicFrameLocks noGrp="1"/>
          </p:cNvGraphicFramePr>
          <p:nvPr/>
        </p:nvGraphicFramePr>
        <p:xfrm>
          <a:off x="908050" y="1700214"/>
          <a:ext cx="8420100" cy="3683025"/>
        </p:xfrm>
        <a:graphic>
          <a:graphicData uri="http://schemas.openxmlformats.org/drawingml/2006/table">
            <a:tbl>
              <a:tblPr/>
              <a:tblGrid>
                <a:gridCol w="8420100">
                  <a:extLst>
                    <a:ext uri="{9D8B030D-6E8A-4147-A177-3AD203B41FA5}">
                      <a16:colId xmlns:a16="http://schemas.microsoft.com/office/drawing/2014/main" val="20000"/>
                    </a:ext>
                  </a:extLst>
                </a:gridCol>
              </a:tblGrid>
              <a:tr h="420617">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国际标准化组织</a:t>
                      </a:r>
                      <a:r>
                        <a:rPr kumimoji="0" lang="en-US" altLang="zh-CN" sz="24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ISO</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 </a:t>
                      </a:r>
                    </a:p>
                  </a:txBody>
                  <a:tcPr marL="99060" marR="99060"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8161">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ISO</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International Standard Organization</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）是世界上最大的国际标准化组织，成立于是</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1947</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年，总部设在瑞士的日内瓦。</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ISO</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的目标是制定国际技术标准，以促进全球信息交换和无障碍贸易。 </a:t>
                      </a:r>
                    </a:p>
                  </a:txBody>
                  <a:tcPr marL="99060" marR="99060"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061">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美国国家标准协会</a:t>
                      </a:r>
                      <a:r>
                        <a:rPr kumimoji="0" lang="en-US" altLang="zh-CN" sz="24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ANSI</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 </a:t>
                      </a:r>
                    </a:p>
                  </a:txBody>
                  <a:tcPr marL="99060" marR="99060"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08161">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ANSI</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（美国国家标准协会）是由</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1000</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多名来自工业界和政府的代表组成的组织，主要负责制定电子工业的标准，但它也制定其他行业的标准，如化学和核工程、健康和安全以及建筑行业的标准等。 </a:t>
                      </a:r>
                    </a:p>
                  </a:txBody>
                  <a:tcPr marL="99060" marR="99060" marT="45718" marB="457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网络标准化组织简介</a:t>
            </a:r>
          </a:p>
        </p:txBody>
      </p:sp>
      <p:graphicFrame>
        <p:nvGraphicFramePr>
          <p:cNvPr id="53279" name="Group 31"/>
          <p:cNvGraphicFramePr>
            <a:graphicFrameLocks noGrp="1"/>
          </p:cNvGraphicFramePr>
          <p:nvPr/>
        </p:nvGraphicFramePr>
        <p:xfrm>
          <a:off x="908050" y="1700213"/>
          <a:ext cx="8420100" cy="4011850"/>
        </p:xfrm>
        <a:graphic>
          <a:graphicData uri="http://schemas.openxmlformats.org/drawingml/2006/table">
            <a:tbl>
              <a:tblPr/>
              <a:tblGrid>
                <a:gridCol w="8420100">
                  <a:extLst>
                    <a:ext uri="{9D8B030D-6E8A-4147-A177-3AD203B41FA5}">
                      <a16:colId xmlns:a16="http://schemas.microsoft.com/office/drawing/2014/main" val="20000"/>
                    </a:ext>
                  </a:extLst>
                </a:gridCol>
              </a:tblGrid>
              <a:tr h="420550">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电子工业联盟</a:t>
                      </a:r>
                      <a:r>
                        <a:rPr kumimoji="0" lang="en-US" altLang="zh-CN" sz="24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EIA</a:t>
                      </a: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txBody>
                  <a:tcPr marL="99060" marR="99060" marT="45695" marB="45695"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8031">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EIA</a:t>
                      </a:r>
                      <a:r>
                        <a:rPr kumimoji="0"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（电子工业联盟）是一个商业组织，其代表来自全美各电子制造公司。</a:t>
                      </a: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1924</a:t>
                      </a:r>
                      <a:r>
                        <a:rPr kumimoji="0"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年</a:t>
                      </a: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EIA</a:t>
                      </a:r>
                      <a:r>
                        <a:rPr kumimoji="0"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作为</a:t>
                      </a: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RMA</a:t>
                      </a:r>
                      <a:r>
                        <a:rPr kumimoji="0" lang="zh-CN" altLang="en-US"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（无线电生产厂商协会）产生，时至今日，它已涉及到电视机、半导体、计算机以及网络设备。 </a:t>
                      </a:r>
                    </a:p>
                  </a:txBody>
                  <a:tcPr marL="99060" marR="99060" marT="45695" marB="45695"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840">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电气与电子工程师学会</a:t>
                      </a:r>
                      <a:r>
                        <a:rPr kumimoji="0" lang="en-US" altLang="zh-CN" sz="24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rPr>
                        <a:t>IEEE</a:t>
                      </a: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p>
                  </a:txBody>
                  <a:tcPr marL="99060" marR="99060" marT="45695" marB="45695"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37191">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IEEE</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（电气与电子工程师学会），是一个由工程专业人士组成的国际社团，其目的在于促进电气工程和计算机科学领域的发展和教育。</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IEEE</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有专门的标准委员会，为电子和计算机工业制定自己的标准，并对其他标准化组织（如</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ANSI</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）的工作提供帮助。 </a:t>
                      </a:r>
                    </a:p>
                  </a:txBody>
                  <a:tcPr marL="99060" marR="99060" marT="45695" marB="45695"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网络标准化组织简介</a:t>
            </a:r>
          </a:p>
        </p:txBody>
      </p:sp>
      <p:graphicFrame>
        <p:nvGraphicFramePr>
          <p:cNvPr id="54292" name="Group 20"/>
          <p:cNvGraphicFramePr>
            <a:graphicFrameLocks noGrp="1"/>
          </p:cNvGraphicFramePr>
          <p:nvPr/>
        </p:nvGraphicFramePr>
        <p:xfrm>
          <a:off x="908050" y="1700213"/>
          <a:ext cx="8502650" cy="3386137"/>
        </p:xfrm>
        <a:graphic>
          <a:graphicData uri="http://schemas.openxmlformats.org/drawingml/2006/table">
            <a:tbl>
              <a:tblPr/>
              <a:tblGrid>
                <a:gridCol w="8502650">
                  <a:extLst>
                    <a:ext uri="{9D8B030D-6E8A-4147-A177-3AD203B41FA5}">
                      <a16:colId xmlns:a16="http://schemas.microsoft.com/office/drawing/2014/main" val="20000"/>
                    </a:ext>
                  </a:extLst>
                </a:gridCol>
              </a:tblGrid>
              <a:tr h="433028">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国际电信同盟</a:t>
                      </a:r>
                      <a:r>
                        <a:rPr kumimoji="0" lang="en-US" altLang="zh-CN" sz="2400" b="1"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ITU </a:t>
                      </a:r>
                    </a:p>
                  </a:txBody>
                  <a:tcPr marL="99060" marR="99060" marT="45683" marB="4568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3109">
                <a:tc>
                  <a:txBody>
                    <a:bodyPr/>
                    <a:lstStyle/>
                    <a:p>
                      <a:pPr marL="0" marR="0" lvl="0" indent="0" algn="just"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ITU</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（国际电信同盟）是联合国特有的管理国际电信的机构，它管理无线电和电视频率、卫星和电话的规范、网络基础设施、全球通信所使用的关税率。</a:t>
                      </a:r>
                    </a:p>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国际电话电报咨询委员会</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CCITT</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成立于</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1956</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年，</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1993</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年成为国际电信同盟</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ITU</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的四个常设机构之一。该组织对国际通信用的各种设备及规程的标准化制定了一系列的协议，其中与计算机网络密切相关的协议有著名的</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X.25 </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X.21</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X.75</a:t>
                      </a: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等。</a:t>
                      </a: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 </a:t>
                      </a:r>
                    </a:p>
                  </a:txBody>
                  <a:tcPr marL="99060" marR="99060" marT="45683" marB="45683"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48139" name="Group 37"/>
          <p:cNvGrpSpPr/>
          <p:nvPr/>
        </p:nvGrpSpPr>
        <p:grpSpPr bwMode="auto">
          <a:xfrm>
            <a:off x="741231" y="5156201"/>
            <a:ext cx="8506090" cy="1304925"/>
            <a:chOff x="431" y="3248"/>
            <a:chExt cx="4946" cy="822"/>
          </a:xfrm>
        </p:grpSpPr>
        <p:pic>
          <p:nvPicPr>
            <p:cNvPr id="48140" name="Picture 25" descr="%B)(3J8M9_9I1QGRB7NXW2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3475"/>
              <a:ext cx="952"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1" name="Picture 27" descr="u=2091070861,2708499198&amp;fm=96&amp;s=8FE3F8167890AE94642AA288020030A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3521"/>
              <a:ext cx="907"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2" name="Picture 31" descr="u=827917710,2605303228&amp;fm=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3430"/>
              <a:ext cx="63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3" name="Picture 34" descr="W6GU))~W0`)PD$UILCL4FS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7" y="3521"/>
              <a:ext cx="122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4" name="Picture 36" descr="u=1306617733,2108653641&amp;fm=21&amp;g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3248"/>
              <a:ext cx="728"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8" descr="u=2121818878,2749360647&amp;fm=21&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407" y="4365626"/>
            <a:ext cx="288581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pPr eaLnBrk="1" hangingPunct="1"/>
            <a:r>
              <a:rPr lang="en-US" altLang="zh-CN"/>
              <a:t>IEEE802</a:t>
            </a:r>
            <a:r>
              <a:rPr lang="zh-CN" altLang="en-US"/>
              <a:t>系列标准 </a:t>
            </a:r>
          </a:p>
        </p:txBody>
      </p:sp>
      <p:graphicFrame>
        <p:nvGraphicFramePr>
          <p:cNvPr id="53252" name="Object 4"/>
          <p:cNvGraphicFramePr>
            <a:graphicFrameLocks noChangeAspect="1"/>
          </p:cNvGraphicFramePr>
          <p:nvPr/>
        </p:nvGraphicFramePr>
        <p:xfrm>
          <a:off x="741231" y="1628775"/>
          <a:ext cx="8585200" cy="2997200"/>
        </p:xfrm>
        <a:graphic>
          <a:graphicData uri="http://schemas.openxmlformats.org/presentationml/2006/ole">
            <mc:AlternateContent xmlns:mc="http://schemas.openxmlformats.org/markup-compatibility/2006">
              <mc:Choice xmlns:v="urn:schemas-microsoft-com:vml" Requires="v">
                <p:oleObj spid="_x0000_s4098" name="Visio" r:id="rId4" imgW="5802630" imgH="2201545" progId="Visio.Drawing.11">
                  <p:embed/>
                </p:oleObj>
              </mc:Choice>
              <mc:Fallback>
                <p:oleObj name="Visio" r:id="rId4" imgW="5802630" imgH="2201545" progId="Visio.Drawing.11">
                  <p:embed/>
                  <p:pic>
                    <p:nvPicPr>
                      <p:cNvPr id="532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231" y="1628775"/>
                        <a:ext cx="85852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253" name="Picture 6" descr="u=3122964263,1963804538&amp;fm=21&amp;g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448" y="5013325"/>
            <a:ext cx="1429146"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10" descr="u=2021223327,3475134137&amp;fm=15&amp;gp=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2756" y="5661025"/>
            <a:ext cx="2029354"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12" descr="u=3662907524,2939464687&amp;fm=21&amp;gp=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3692" y="5805488"/>
            <a:ext cx="69823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14" descr="u=2189146233,2194405294&amp;fm=11&amp;gp=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7285" y="4940301"/>
            <a:ext cx="24765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16" descr="u=3141335619,1084967869&amp;fm=11&amp;gp=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2702" y="5156200"/>
            <a:ext cx="154781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t>ISO/OSI</a:t>
            </a:r>
            <a:r>
              <a:rPr lang="zh-CN" altLang="en-US"/>
              <a:t>参考模型</a:t>
            </a:r>
          </a:p>
        </p:txBody>
      </p:sp>
      <p:sp>
        <p:nvSpPr>
          <p:cNvPr id="52227" name="Text Box 3"/>
          <p:cNvSpPr txBox="1">
            <a:spLocks noChangeArrowheads="1"/>
          </p:cNvSpPr>
          <p:nvPr/>
        </p:nvSpPr>
        <p:spPr bwMode="auto">
          <a:xfrm>
            <a:off x="818621" y="1557339"/>
            <a:ext cx="826875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sz="2800" b="1" dirty="0">
                <a:solidFill>
                  <a:srgbClr val="000000"/>
                </a:solidFill>
                <a:latin typeface="Times New Roman" panose="02020603050405020304" pitchFamily="18" charset="0"/>
              </a:rPr>
              <a:t>国际标准化组织</a:t>
            </a:r>
            <a:r>
              <a:rPr lang="en-US" altLang="zh-CN" sz="2800" b="1" dirty="0">
                <a:solidFill>
                  <a:srgbClr val="000000"/>
                </a:solidFill>
                <a:latin typeface="Times New Roman" panose="02020603050405020304" pitchFamily="18" charset="0"/>
              </a:rPr>
              <a:t>ISO</a:t>
            </a:r>
            <a:r>
              <a:rPr lang="zh-CN" altLang="en-US" sz="2800" b="1" dirty="0">
                <a:solidFill>
                  <a:srgbClr val="000000"/>
                </a:solidFill>
                <a:latin typeface="Times New Roman" panose="02020603050405020304" pitchFamily="18" charset="0"/>
              </a:rPr>
              <a:t>发布的标准是</a:t>
            </a:r>
            <a:r>
              <a:rPr lang="en-US" altLang="zh-CN" sz="2800" b="1" dirty="0">
                <a:solidFill>
                  <a:srgbClr val="000000"/>
                </a:solidFill>
                <a:latin typeface="Times New Roman" panose="02020603050405020304" pitchFamily="18" charset="0"/>
              </a:rPr>
              <a:t>ISO/IEC7498</a:t>
            </a:r>
            <a:r>
              <a:rPr lang="zh-CN" altLang="en-US" sz="2800" b="1" dirty="0">
                <a:solidFill>
                  <a:srgbClr val="000000"/>
                </a:solidFill>
                <a:latin typeface="Times New Roman" panose="02020603050405020304" pitchFamily="18" charset="0"/>
              </a:rPr>
              <a:t>，又称为</a:t>
            </a:r>
            <a:r>
              <a:rPr lang="en-US" altLang="zh-CN" sz="2800" b="1" dirty="0">
                <a:solidFill>
                  <a:srgbClr val="000000"/>
                </a:solidFill>
                <a:latin typeface="Times New Roman" panose="02020603050405020304" pitchFamily="18" charset="0"/>
              </a:rPr>
              <a:t>X.200</a:t>
            </a:r>
            <a:r>
              <a:rPr lang="zh-CN" altLang="en-US" sz="2800" b="1" dirty="0">
                <a:solidFill>
                  <a:srgbClr val="000000"/>
                </a:solidFill>
                <a:latin typeface="Times New Roman" panose="02020603050405020304" pitchFamily="18" charset="0"/>
              </a:rPr>
              <a:t>建议。</a:t>
            </a:r>
          </a:p>
          <a:p>
            <a:pPr eaLnBrk="1" hangingPunct="1">
              <a:spcBef>
                <a:spcPct val="50000"/>
              </a:spcBef>
              <a:buFont typeface="Wingdings" panose="05000000000000000000" pitchFamily="2" charset="2"/>
              <a:buBlip>
                <a:blip r:embed="rId3"/>
              </a:buBlip>
            </a:pPr>
            <a:r>
              <a:rPr lang="zh-CN" altLang="en-US" sz="2800" b="1" dirty="0">
                <a:solidFill>
                  <a:srgbClr val="000000"/>
                </a:solidFill>
                <a:latin typeface="Times New Roman" panose="02020603050405020304" pitchFamily="18" charset="0"/>
              </a:rPr>
              <a:t>该体系定义了网络互连的七层框架结构，即</a:t>
            </a:r>
            <a:r>
              <a:rPr lang="en-US" altLang="zh-CN" sz="2800" b="1" dirty="0">
                <a:solidFill>
                  <a:srgbClr val="000000"/>
                </a:solidFill>
                <a:latin typeface="Times New Roman" panose="02020603050405020304" pitchFamily="18" charset="0"/>
              </a:rPr>
              <a:t>OSI</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Open Systems Interconnection</a:t>
            </a:r>
            <a:r>
              <a:rPr lang="zh-CN" altLang="en-US" sz="2800" b="1" dirty="0">
                <a:solidFill>
                  <a:srgbClr val="000000"/>
                </a:solidFill>
                <a:latin typeface="Times New Roman" panose="02020603050405020304" pitchFamily="18" charset="0"/>
              </a:rPr>
              <a:t>）开放系统互连参考模型。</a:t>
            </a:r>
          </a:p>
          <a:p>
            <a:pPr eaLnBrk="1" hangingPunct="1">
              <a:spcBef>
                <a:spcPct val="50000"/>
              </a:spcBef>
              <a:buFont typeface="Wingdings" panose="05000000000000000000" pitchFamily="2" charset="2"/>
              <a:buBlip>
                <a:blip r:embed="rId3"/>
              </a:buBlip>
            </a:pPr>
            <a:r>
              <a:rPr lang="zh-CN" altLang="en-US" sz="2800" b="1" dirty="0">
                <a:solidFill>
                  <a:srgbClr val="000000"/>
                </a:solidFill>
                <a:latin typeface="Times New Roman" panose="02020603050405020304" pitchFamily="18" charset="0"/>
              </a:rPr>
              <a:t>在这一框架下，</a:t>
            </a:r>
            <a:r>
              <a:rPr lang="en-US" altLang="zh-CN" sz="2800" b="1" dirty="0">
                <a:solidFill>
                  <a:srgbClr val="000000"/>
                </a:solidFill>
                <a:latin typeface="Times New Roman" panose="02020603050405020304" pitchFamily="18" charset="0"/>
              </a:rPr>
              <a:t>ISO</a:t>
            </a:r>
            <a:r>
              <a:rPr lang="zh-CN" altLang="en-US" sz="2800" b="1" dirty="0">
                <a:solidFill>
                  <a:srgbClr val="000000"/>
                </a:solidFill>
                <a:latin typeface="Times New Roman" panose="02020603050405020304" pitchFamily="18" charset="0"/>
              </a:rPr>
              <a:t>又进一步详细规定了每一层的功能，以实现开放系统环境中的互连性（</a:t>
            </a:r>
            <a:r>
              <a:rPr lang="en-US" altLang="zh-CN" sz="2800" b="1" dirty="0">
                <a:solidFill>
                  <a:srgbClr val="000000"/>
                </a:solidFill>
                <a:latin typeface="Times New Roman" panose="02020603050405020304" pitchFamily="18" charset="0"/>
              </a:rPr>
              <a:t>Interconnection</a:t>
            </a:r>
            <a:r>
              <a:rPr lang="zh-CN" altLang="en-US" sz="2800" b="1" dirty="0">
                <a:solidFill>
                  <a:srgbClr val="000000"/>
                </a:solidFill>
                <a:latin typeface="Times New Roman" panose="02020603050405020304" pitchFamily="18" charset="0"/>
              </a:rPr>
              <a:t>）、互操作性（</a:t>
            </a:r>
            <a:r>
              <a:rPr lang="en-US" altLang="zh-CN" sz="2800" b="1" dirty="0">
                <a:solidFill>
                  <a:srgbClr val="000000"/>
                </a:solidFill>
                <a:latin typeface="Times New Roman" panose="02020603050405020304" pitchFamily="18" charset="0"/>
              </a:rPr>
              <a:t>Interoperation</a:t>
            </a:r>
            <a:r>
              <a:rPr lang="zh-CN" altLang="en-US" sz="2800" b="1" dirty="0">
                <a:solidFill>
                  <a:srgbClr val="000000"/>
                </a:solidFill>
                <a:latin typeface="Times New Roman" panose="02020603050405020304" pitchFamily="18" charset="0"/>
              </a:rPr>
              <a:t>）和应用的可移植性（</a:t>
            </a:r>
            <a:r>
              <a:rPr lang="en-US" altLang="zh-CN" sz="2800" b="1" dirty="0">
                <a:solidFill>
                  <a:srgbClr val="000000"/>
                </a:solidFill>
                <a:latin typeface="Times New Roman" panose="02020603050405020304" pitchFamily="18" charset="0"/>
              </a:rPr>
              <a:t>Portability</a:t>
            </a:r>
            <a:r>
              <a:rPr lang="zh-CN" altLang="en-US" sz="2800" b="1" dirty="0">
                <a:solidFill>
                  <a:srgbClr val="000000"/>
                </a:solidFill>
                <a:latin typeface="Times New Roman" panose="02020603050405020304" pitchFamily="18"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t>为什么要制定OSI模型？</a:t>
            </a:r>
            <a:endParaRPr lang="zh-CN" altLang="en-US"/>
          </a:p>
        </p:txBody>
      </p:sp>
      <p:sp>
        <p:nvSpPr>
          <p:cNvPr id="53251" name="Text Box 3"/>
          <p:cNvSpPr txBox="1">
            <a:spLocks noChangeArrowheads="1"/>
          </p:cNvSpPr>
          <p:nvPr/>
        </p:nvSpPr>
        <p:spPr bwMode="auto">
          <a:xfrm>
            <a:off x="818621" y="1557338"/>
            <a:ext cx="826875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多机种计算机之间进行通信时对话非常困难</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通信软件的开发费用相当高</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唯一可行的办法是使计算机生产厂家实现一套共同的对话标准</a:t>
            </a:r>
          </a:p>
          <a:p>
            <a:pPr eaLnBrk="1" hangingPunct="1">
              <a:spcBef>
                <a:spcPct val="50000"/>
              </a:spcBef>
              <a:buFont typeface="Wingdings" panose="05000000000000000000" pitchFamily="2" charset="2"/>
              <a:buBlip>
                <a:blip r:embed="rId2"/>
              </a:buBlip>
            </a:pPr>
            <a:r>
              <a:rPr lang="en-US" altLang="zh-CN" sz="2800" b="1" dirty="0">
                <a:solidFill>
                  <a:srgbClr val="000000"/>
                </a:solidFill>
                <a:latin typeface="Times New Roman" panose="02020603050405020304" pitchFamily="18" charset="0"/>
              </a:rPr>
              <a:t>OSI</a:t>
            </a:r>
            <a:r>
              <a:rPr lang="zh-CN" altLang="en-US" sz="2800" b="1" dirty="0">
                <a:solidFill>
                  <a:srgbClr val="000000"/>
                </a:solidFill>
                <a:latin typeface="Times New Roman" panose="02020603050405020304" pitchFamily="18" charset="0"/>
              </a:rPr>
              <a:t>是一个定义异种计算机连接标准的主体结构</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“开放”表示它可以连接任何两个遵守参考模型和有关标准的异种计算机系统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OSI模型的好处</a:t>
            </a:r>
            <a:endParaRPr lang="zh-CN" altLang="en-US"/>
          </a:p>
        </p:txBody>
      </p:sp>
      <p:sp>
        <p:nvSpPr>
          <p:cNvPr id="54275" name="Text Box 3"/>
          <p:cNvSpPr txBox="1">
            <a:spLocks noChangeArrowheads="1"/>
          </p:cNvSpPr>
          <p:nvPr/>
        </p:nvSpPr>
        <p:spPr bwMode="auto">
          <a:xfrm>
            <a:off x="818621" y="1557338"/>
            <a:ext cx="8268758"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简化了网络通信设计的复杂性。   </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根据所完成的处理或技术上明显不同来划分层次</a:t>
            </a:r>
            <a:r>
              <a:rPr lang="en-US" altLang="zh-CN" sz="2800" b="1" dirty="0">
                <a:solidFill>
                  <a:srgbClr val="000000"/>
                </a:solidFill>
                <a:latin typeface="Times New Roman" panose="02020603050405020304" pitchFamily="18" charset="0"/>
              </a:rPr>
              <a:t>.</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易于实现技术上的更新换代 </a:t>
            </a:r>
          </a:p>
          <a:p>
            <a:pPr eaLnBrk="1" hangingPunct="1">
              <a:spcBef>
                <a:spcPct val="50000"/>
              </a:spcBef>
              <a:buFont typeface="Wingdings" panose="05000000000000000000" pitchFamily="2" charset="2"/>
              <a:buBlip>
                <a:blip r:embed="rId2"/>
              </a:buBlip>
            </a:pPr>
            <a:endParaRPr lang="zh-CN" altLang="en-US" sz="2400" dirty="0">
              <a:solidFill>
                <a:srgbClr val="000000"/>
              </a:solidFill>
              <a:latin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a:t>OSI模型中层次之间的关系</a:t>
            </a:r>
            <a:endParaRPr lang="zh-CN" altLang="en-US"/>
          </a:p>
        </p:txBody>
      </p:sp>
      <p:sp>
        <p:nvSpPr>
          <p:cNvPr id="55299" name="Text Box 3"/>
          <p:cNvSpPr txBox="1">
            <a:spLocks noChangeArrowheads="1"/>
          </p:cNvSpPr>
          <p:nvPr/>
        </p:nvSpPr>
        <p:spPr bwMode="auto">
          <a:xfrm>
            <a:off x="818621" y="1557338"/>
            <a:ext cx="826875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层与层之间的关系是上下连接的关系，下层对上层提供服务，每层都利用下一层所提供的服务实现该层功能。并向上层提供服务。</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上层不必去具体考虑（也没必要考虑）下层为提供完成所需的服务而采取的细节（方法、手段、途径），可以实现透明传输。</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下层要保证向上层传输信息的质量。包括：错误检查、流量和速度控制，实现成本等。</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a:t>OSI标准的三级抽象</a:t>
            </a:r>
            <a:endParaRPr lang="zh-CN" altLang="en-US"/>
          </a:p>
        </p:txBody>
      </p:sp>
      <p:sp>
        <p:nvSpPr>
          <p:cNvPr id="110595" name="Text Box 3"/>
          <p:cNvSpPr txBox="1">
            <a:spLocks noChangeArrowheads="1"/>
          </p:cNvSpPr>
          <p:nvPr/>
        </p:nvSpPr>
        <p:spPr bwMode="auto">
          <a:xfrm>
            <a:off x="272480" y="1557338"/>
            <a:ext cx="88148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a:defRPr>
                <a:solidFill>
                  <a:schemeClr val="tx1"/>
                </a:solidFill>
                <a:latin typeface="Arial" panose="020B0604020202020204" pitchFamily="34" charset="0"/>
                <a:ea typeface="宋体" panose="02010600030101010101" pitchFamily="2" charset="-122"/>
              </a:defRPr>
            </a:lvl1pPr>
            <a:lvl2pPr marL="711200" indent="-2540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Blip>
                <a:blip r:embed="rId2"/>
              </a:buBlip>
              <a:defRPr/>
            </a:pPr>
            <a:r>
              <a:rPr lang="en-US" altLang="zh-CN" sz="2800" b="1" dirty="0">
                <a:solidFill>
                  <a:srgbClr val="000000"/>
                </a:solidFill>
                <a:latin typeface="Times New Roman" panose="02020603050405020304" pitchFamily="18" charset="0"/>
              </a:rPr>
              <a:t>OSI</a:t>
            </a:r>
            <a:r>
              <a:rPr lang="zh-CN" altLang="en-US" sz="2800" b="1" dirty="0">
                <a:solidFill>
                  <a:srgbClr val="000000"/>
                </a:solidFill>
                <a:latin typeface="Times New Roman" panose="02020603050405020304" pitchFamily="18" charset="0"/>
              </a:rPr>
              <a:t>标准制定过程中采用的方法是将整个庞大而复杂的问题划分为若干个容易处理的小问题，这就是分层的体系结构方法。</a:t>
            </a:r>
          </a:p>
          <a:p>
            <a:pPr>
              <a:spcBef>
                <a:spcPct val="50000"/>
              </a:spcBef>
              <a:buFont typeface="Wingdings" panose="05000000000000000000" pitchFamily="2" charset="2"/>
              <a:buBlip>
                <a:blip r:embed="rId2"/>
              </a:buBlip>
              <a:defRPr/>
            </a:pPr>
            <a:r>
              <a:rPr lang="zh-CN" altLang="en-US" sz="2800" b="1" dirty="0">
                <a:solidFill>
                  <a:srgbClr val="000000"/>
                </a:solidFill>
                <a:latin typeface="Times New Roman" panose="02020603050405020304" pitchFamily="18" charset="0"/>
              </a:rPr>
              <a:t>在</a:t>
            </a:r>
            <a:r>
              <a:rPr lang="en-US" altLang="zh-CN" sz="2800" b="1" dirty="0">
                <a:solidFill>
                  <a:srgbClr val="000000"/>
                </a:solidFill>
                <a:latin typeface="Times New Roman" panose="02020603050405020304" pitchFamily="18" charset="0"/>
              </a:rPr>
              <a:t>OSI</a:t>
            </a:r>
            <a:r>
              <a:rPr lang="zh-CN" altLang="en-US" sz="2800" b="1" dirty="0">
                <a:solidFill>
                  <a:srgbClr val="000000"/>
                </a:solidFill>
                <a:latin typeface="Times New Roman" panose="02020603050405020304" pitchFamily="18" charset="0"/>
              </a:rPr>
              <a:t>中，采用三级抽象：</a:t>
            </a:r>
          </a:p>
          <a:p>
            <a:pPr lvl="1">
              <a:spcBef>
                <a:spcPct val="50000"/>
              </a:spcBef>
              <a:buFont typeface="Wingdings" panose="05000000000000000000" pitchFamily="2" charset="2"/>
              <a:buBlip>
                <a:blip r:embed="rId2"/>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体系结构</a:t>
            </a:r>
            <a:r>
              <a:rPr lang="zh-CN" altLang="en-US" sz="2800" b="1" dirty="0">
                <a:solidFill>
                  <a:srgbClr val="000000"/>
                </a:solidFill>
                <a:latin typeface="Times New Roman" panose="02020603050405020304" pitchFamily="18" charset="0"/>
              </a:rPr>
              <a:t>：定义了开放系统的层次结构、层次之间的相互关系以及各层所包括的可能的服务。</a:t>
            </a:r>
          </a:p>
          <a:p>
            <a:pPr lvl="1">
              <a:spcBef>
                <a:spcPct val="50000"/>
              </a:spcBef>
              <a:buFont typeface="Wingdings" panose="05000000000000000000" pitchFamily="2" charset="2"/>
              <a:buBlip>
                <a:blip r:embed="rId2"/>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服务定义</a:t>
            </a:r>
            <a:r>
              <a:rPr lang="zh-CN" altLang="en-US" sz="2800" b="1" dirty="0">
                <a:solidFill>
                  <a:srgbClr val="000000"/>
                </a:solidFill>
                <a:latin typeface="Times New Roman" panose="02020603050405020304" pitchFamily="18" charset="0"/>
              </a:rPr>
              <a:t>：详细说明了各层提供的服务。</a:t>
            </a:r>
          </a:p>
          <a:p>
            <a:pPr lvl="1">
              <a:spcBef>
                <a:spcPct val="50000"/>
              </a:spcBef>
              <a:buFont typeface="Wingdings" panose="05000000000000000000" pitchFamily="2" charset="2"/>
              <a:buBlip>
                <a:blip r:embed="rId2"/>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协议规程说明</a:t>
            </a:r>
            <a:r>
              <a:rPr lang="zh-CN" altLang="en-US" sz="2800" b="1" dirty="0">
                <a:solidFill>
                  <a:srgbClr val="000000"/>
                </a:solidFill>
                <a:latin typeface="Times New Roman" panose="02020603050405020304" pitchFamily="18" charset="0"/>
              </a:rPr>
              <a:t>：定义应当发送什么样的控制信息，以及应当用怎样的过程来解释这个控制信息。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客户与服务器的通信关系建立后，</a:t>
            </a:r>
            <a:r>
              <a:rPr lang="zh-CN" altLang="zh-CN" sz="3200" b="1" dirty="0">
                <a:solidFill>
                  <a:srgbClr val="FF0000"/>
                </a:solidFill>
                <a:latin typeface="+mn-lt"/>
                <a:ea typeface="黑体" panose="02010609060101010101" pitchFamily="2" charset="-122"/>
              </a:rPr>
              <a:t>通信可以是双向的，</a:t>
            </a:r>
            <a:r>
              <a:rPr lang="zh-CN" altLang="zh-CN" sz="3200" b="1" dirty="0">
                <a:solidFill>
                  <a:srgbClr val="000099"/>
                </a:solidFill>
                <a:latin typeface="+mn-lt"/>
                <a:ea typeface="黑体" panose="02010609060101010101" pitchFamily="2" charset="-122"/>
              </a:rPr>
              <a:t>客户和服务器都可发送和接收数据。</a:t>
            </a:r>
            <a:endParaRPr lang="zh-CN" altLang="en-US"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OSI的层次结构</a:t>
            </a:r>
            <a:endParaRPr lang="zh-CN" altLang="en-US"/>
          </a:p>
        </p:txBody>
      </p:sp>
      <p:sp>
        <p:nvSpPr>
          <p:cNvPr id="57347" name="Text Box 3"/>
          <p:cNvSpPr txBox="1">
            <a:spLocks noChangeArrowheads="1"/>
          </p:cNvSpPr>
          <p:nvPr/>
        </p:nvSpPr>
        <p:spPr bwMode="auto">
          <a:xfrm>
            <a:off x="560512" y="1340768"/>
            <a:ext cx="895891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将整个通信功能划分为七个层次，划分层次的原则是：</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网中各结点都有相同的层次</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不同结点的同等层具有相同的功能</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同一结点内相邻层之间通过接口通信</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每一层使用下层提供的服务，并向其上层提供服务</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不同结点的同等层按照协议实现对等层之间的通信</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服务、接口、协议</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a:t>名词术语解释</a:t>
            </a:r>
            <a:endParaRPr lang="zh-CN" altLang="en-US"/>
          </a:p>
        </p:txBody>
      </p:sp>
      <p:sp>
        <p:nvSpPr>
          <p:cNvPr id="106499" name="Text Box 3"/>
          <p:cNvSpPr txBox="1">
            <a:spLocks noChangeArrowheads="1"/>
          </p:cNvSpPr>
          <p:nvPr/>
        </p:nvSpPr>
        <p:spPr bwMode="auto">
          <a:xfrm>
            <a:off x="128464" y="1052736"/>
            <a:ext cx="957706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a:defRPr>
                <a:solidFill>
                  <a:schemeClr val="tx1"/>
                </a:solidFill>
                <a:latin typeface="Arial" panose="020B0604020202020204" pitchFamily="34" charset="0"/>
                <a:ea typeface="宋体" panose="02010600030101010101" pitchFamily="2" charset="-122"/>
              </a:defRPr>
            </a:lvl1pPr>
            <a:lvl2pPr marL="711200" indent="-2540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Blip>
                <a:blip r:embed="rId2"/>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层次</a:t>
            </a:r>
            <a:r>
              <a:rPr lang="zh-CN" altLang="en-US" sz="2800" b="1" dirty="0">
                <a:solidFill>
                  <a:srgbClr val="000000"/>
                </a:solidFill>
                <a:latin typeface="Times New Roman" panose="02020603050405020304" pitchFamily="18" charset="0"/>
              </a:rPr>
              <a:t>： 网络体系结构的基本组成部分 </a:t>
            </a:r>
          </a:p>
          <a:p>
            <a:pPr>
              <a:spcBef>
                <a:spcPct val="50000"/>
              </a:spcBef>
              <a:buFont typeface="Wingdings" panose="05000000000000000000" pitchFamily="2" charset="2"/>
              <a:buBlip>
                <a:blip r:embed="rId2"/>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实体</a:t>
            </a:r>
            <a:r>
              <a:rPr lang="zh-CN" altLang="en-US" sz="2800" b="1" dirty="0">
                <a:solidFill>
                  <a:srgbClr val="000000"/>
                </a:solidFill>
                <a:latin typeface="Times New Roman" panose="02020603050405020304" pitchFamily="18" charset="0"/>
              </a:rPr>
              <a:t>： 每层中实现该层某一功能的软件或硬件，它也实现与另一个系统中同等实体通信的协议 </a:t>
            </a:r>
          </a:p>
          <a:p>
            <a:pPr>
              <a:spcBef>
                <a:spcPct val="50000"/>
              </a:spcBef>
              <a:buFont typeface="Wingdings" panose="05000000000000000000" pitchFamily="2" charset="2"/>
              <a:buBlip>
                <a:blip r:embed="rId2"/>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同等实体</a:t>
            </a:r>
            <a:r>
              <a:rPr lang="zh-CN" altLang="en-US" sz="2800" b="1" dirty="0">
                <a:solidFill>
                  <a:srgbClr val="000000"/>
                </a:solidFill>
                <a:latin typeface="Times New Roman" panose="02020603050405020304" pitchFamily="18" charset="0"/>
              </a:rPr>
              <a:t>：互相通信的一对结点在同一层中相对应的实体</a:t>
            </a:r>
          </a:p>
          <a:p>
            <a:pPr>
              <a:spcBef>
                <a:spcPct val="50000"/>
              </a:spcBef>
              <a:buFont typeface="Wingdings" panose="05000000000000000000" pitchFamily="2" charset="2"/>
              <a:buBlip>
                <a:blip r:embed="rId2"/>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协议</a:t>
            </a:r>
            <a:r>
              <a:rPr lang="zh-CN" altLang="en-US" sz="2800" b="1" dirty="0">
                <a:solidFill>
                  <a:srgbClr val="000000"/>
                </a:solidFill>
                <a:latin typeface="Times New Roman" panose="02020603050405020304" pitchFamily="18" charset="0"/>
              </a:rPr>
              <a:t>：</a:t>
            </a:r>
          </a:p>
          <a:p>
            <a:pPr lvl="1">
              <a:spcBef>
                <a:spcPct val="25000"/>
              </a:spcBef>
              <a:buFont typeface="Wingdings" panose="05000000000000000000" pitchFamily="2" charset="2"/>
              <a:buBlip>
                <a:blip r:embed="rId2"/>
              </a:buBlip>
              <a:defRPr/>
            </a:pPr>
            <a:r>
              <a:rPr lang="zh-CN" altLang="en-US" sz="2800" b="1" dirty="0">
                <a:solidFill>
                  <a:srgbClr val="000000"/>
                </a:solidFill>
                <a:latin typeface="Times New Roman" panose="02020603050405020304" pitchFamily="18" charset="0"/>
              </a:rPr>
              <a:t>在某一个具体的层次中指导实体之间通信的规则</a:t>
            </a:r>
          </a:p>
          <a:p>
            <a:pPr lvl="1">
              <a:spcBef>
                <a:spcPct val="25000"/>
              </a:spcBef>
              <a:buFont typeface="Wingdings" panose="05000000000000000000" pitchFamily="2" charset="2"/>
              <a:buBlip>
                <a:blip r:embed="rId2"/>
              </a:buBlip>
              <a:defRPr/>
            </a:pPr>
            <a:r>
              <a:rPr lang="zh-CN" altLang="en-US" sz="2800" b="1" dirty="0">
                <a:solidFill>
                  <a:srgbClr val="000000"/>
                </a:solidFill>
                <a:latin typeface="Times New Roman" panose="02020603050405020304" pitchFamily="18" charset="0"/>
              </a:rPr>
              <a:t>在Ｎ层中，Ｎ层协议定义了为实现Ｎ层的服务，实体应如何与另外一个结点中的同等实体进行信息的交换。 </a:t>
            </a:r>
          </a:p>
          <a:p>
            <a:pPr lvl="1">
              <a:spcBef>
                <a:spcPct val="25000"/>
              </a:spcBef>
              <a:buFont typeface="Wingdings" panose="05000000000000000000" pitchFamily="2" charset="2"/>
              <a:buBlip>
                <a:blip r:embed="rId2"/>
              </a:buBlip>
              <a:defRPr/>
            </a:pPr>
            <a:r>
              <a:rPr lang="zh-CN" altLang="en-US" sz="2800" b="1" dirty="0">
                <a:solidFill>
                  <a:srgbClr val="000000"/>
                </a:solidFill>
                <a:latin typeface="Times New Roman" panose="02020603050405020304" pitchFamily="18" charset="0"/>
              </a:rPr>
              <a:t>句法协议规则定义了所交换的信息的格式</a:t>
            </a:r>
          </a:p>
          <a:p>
            <a:pPr lvl="1">
              <a:spcBef>
                <a:spcPct val="25000"/>
              </a:spcBef>
              <a:buFont typeface="Wingdings" panose="05000000000000000000" pitchFamily="2" charset="2"/>
              <a:buBlip>
                <a:blip r:embed="rId2"/>
              </a:buBlip>
              <a:defRPr/>
            </a:pPr>
            <a:r>
              <a:rPr lang="zh-CN" altLang="en-US" sz="2800" b="1" dirty="0">
                <a:solidFill>
                  <a:srgbClr val="000000"/>
                </a:solidFill>
                <a:latin typeface="Times New Roman" panose="02020603050405020304" pitchFamily="18" charset="0"/>
              </a:rPr>
              <a:t>语义规则定义了发送者与接收者所必须完成的操作，如：在什么条件下，数据必须重发、回答或拒绝。</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864" y="4447307"/>
            <a:ext cx="4973638"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5" name="Rectangle 2"/>
          <p:cNvSpPr>
            <a:spLocks noGrp="1" noChangeArrowheads="1"/>
          </p:cNvSpPr>
          <p:nvPr>
            <p:ph type="title"/>
          </p:nvPr>
        </p:nvSpPr>
        <p:spPr/>
        <p:txBody>
          <a:bodyPr/>
          <a:lstStyle/>
          <a:p>
            <a:pPr eaLnBrk="1" hangingPunct="1"/>
            <a:r>
              <a:rPr lang="en-US" altLang="zh-CN"/>
              <a:t>名词术语解释</a:t>
            </a:r>
            <a:endParaRPr lang="zh-CN" altLang="en-US"/>
          </a:p>
        </p:txBody>
      </p:sp>
      <p:sp>
        <p:nvSpPr>
          <p:cNvPr id="105475" name="Text Box 3"/>
          <p:cNvSpPr txBox="1">
            <a:spLocks noChangeArrowheads="1"/>
          </p:cNvSpPr>
          <p:nvPr/>
        </p:nvSpPr>
        <p:spPr bwMode="auto">
          <a:xfrm>
            <a:off x="272480" y="970850"/>
            <a:ext cx="826875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a:defRPr>
                <a:solidFill>
                  <a:schemeClr val="tx1"/>
                </a:solidFill>
                <a:latin typeface="Arial" panose="020B0604020202020204" pitchFamily="34" charset="0"/>
                <a:ea typeface="宋体" panose="02010600030101010101" pitchFamily="2" charset="-122"/>
              </a:defRPr>
            </a:lvl1pPr>
            <a:lvl2pPr marL="711200" indent="-2540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Blip>
                <a:blip r:embed="rId3"/>
              </a:buBlip>
              <a:defRPr/>
            </a:pPr>
            <a:r>
              <a:rPr lang="zh-CN" altLang="en-US" sz="2800" b="1" dirty="0">
                <a:solidFill>
                  <a:srgbClr val="000000"/>
                </a:solidFill>
                <a:latin typeface="Times New Roman" panose="02020603050405020304" pitchFamily="18" charset="0"/>
              </a:rPr>
              <a:t>服务：</a:t>
            </a:r>
          </a:p>
          <a:p>
            <a:pPr lvl="1">
              <a:spcBef>
                <a:spcPct val="50000"/>
              </a:spcBef>
              <a:buFont typeface="Wingdings" panose="05000000000000000000" pitchFamily="2" charset="2"/>
              <a:buBlip>
                <a:blip r:embed="rId3"/>
              </a:buBlip>
              <a:defRPr/>
            </a:pPr>
            <a:r>
              <a:rPr lang="zh-CN" altLang="en-US" sz="2800" b="1" dirty="0">
                <a:solidFill>
                  <a:srgbClr val="000000"/>
                </a:solidFill>
                <a:latin typeface="Times New Roman" panose="02020603050405020304" pitchFamily="18" charset="0"/>
              </a:rPr>
              <a:t>为上层提供的 技术基础 和 通信手段 </a:t>
            </a:r>
          </a:p>
          <a:p>
            <a:pPr lvl="1">
              <a:spcBef>
                <a:spcPct val="50000"/>
              </a:spcBef>
              <a:buFont typeface="Wingdings" panose="05000000000000000000" pitchFamily="2" charset="2"/>
              <a:buBlip>
                <a:blip r:embed="rId3"/>
              </a:buBlip>
              <a:defRPr/>
            </a:pPr>
            <a:r>
              <a:rPr lang="zh-CN" altLang="en-US" sz="2800" b="1" dirty="0">
                <a:solidFill>
                  <a:srgbClr val="000000"/>
                </a:solidFill>
                <a:latin typeface="Times New Roman" panose="02020603050405020304" pitchFamily="18" charset="0"/>
              </a:rPr>
              <a:t>被高层看得见的功能 </a:t>
            </a:r>
          </a:p>
          <a:p>
            <a:pPr>
              <a:spcBef>
                <a:spcPct val="50000"/>
              </a:spcBef>
              <a:buFont typeface="Wingdings" panose="05000000000000000000" pitchFamily="2" charset="2"/>
              <a:buBlip>
                <a:blip r:embed="rId3"/>
              </a:buBlip>
              <a:defRPr/>
            </a:pPr>
            <a:r>
              <a:rPr lang="zh-CN" altLang="en-US" sz="2800" b="1" dirty="0">
                <a:solidFill>
                  <a:srgbClr val="FF0000"/>
                </a:solidFill>
                <a:effectLst>
                  <a:outerShdw blurRad="38100" dist="38100" dir="2700000" algn="tl">
                    <a:srgbClr val="C0C0C0"/>
                  </a:outerShdw>
                </a:effectLst>
                <a:latin typeface="Times New Roman" panose="02020603050405020304" pitchFamily="18" charset="0"/>
              </a:rPr>
              <a:t>服务访问点 </a:t>
            </a:r>
            <a:r>
              <a:rPr lang="en-US" altLang="zh-CN" sz="2800" b="1" dirty="0">
                <a:solidFill>
                  <a:srgbClr val="FF0000"/>
                </a:solidFill>
                <a:effectLst>
                  <a:outerShdw blurRad="38100" dist="38100" dir="2700000" algn="tl">
                    <a:srgbClr val="C0C0C0"/>
                  </a:outerShdw>
                </a:effectLst>
                <a:latin typeface="Times New Roman" panose="02020603050405020304" pitchFamily="18" charset="0"/>
              </a:rPr>
              <a:t>SAP</a:t>
            </a:r>
            <a:r>
              <a:rPr lang="zh-CN" altLang="en-US" sz="2800" b="1" dirty="0">
                <a:solidFill>
                  <a:srgbClr val="000000"/>
                </a:solidFill>
                <a:latin typeface="Times New Roman" panose="02020603050405020304" pitchFamily="18" charset="0"/>
              </a:rPr>
              <a:t>：</a:t>
            </a:r>
          </a:p>
          <a:p>
            <a:pPr lvl="1">
              <a:spcBef>
                <a:spcPct val="50000"/>
              </a:spcBef>
              <a:buFont typeface="Wingdings" panose="05000000000000000000" pitchFamily="2" charset="2"/>
              <a:buBlip>
                <a:blip r:embed="rId3"/>
              </a:buBlip>
              <a:defRPr/>
            </a:pPr>
            <a:r>
              <a:rPr lang="zh-CN" altLang="en-US" sz="2800" b="1" dirty="0">
                <a:solidFill>
                  <a:srgbClr val="000000"/>
                </a:solidFill>
                <a:latin typeface="Times New Roman" panose="02020603050405020304" pitchFamily="18" charset="0"/>
              </a:rPr>
              <a:t>在网络同一个结点中，相邻两层的实体，相互作用的地方。每个实体通过</a:t>
            </a:r>
            <a:r>
              <a:rPr lang="en-US" altLang="zh-CN" sz="2800" b="1" dirty="0">
                <a:solidFill>
                  <a:srgbClr val="000000"/>
                </a:solidFill>
                <a:latin typeface="Times New Roman" panose="02020603050405020304" pitchFamily="18" charset="0"/>
              </a:rPr>
              <a:t>SAP</a:t>
            </a:r>
            <a:r>
              <a:rPr lang="zh-CN" altLang="en-US" sz="2800" b="1" dirty="0">
                <a:solidFill>
                  <a:srgbClr val="000000"/>
                </a:solidFill>
                <a:latin typeface="Times New Roman" panose="02020603050405020304" pitchFamily="18" charset="0"/>
              </a:rPr>
              <a:t>与它的上、下层中的实体通信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开放系统互连参考模型结构</a:t>
            </a:r>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014" y="1268413"/>
            <a:ext cx="742778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a:t>物理层</a:t>
            </a:r>
          </a:p>
        </p:txBody>
      </p:sp>
      <p:sp>
        <p:nvSpPr>
          <p:cNvPr id="61443" name="Text Box 3"/>
          <p:cNvSpPr txBox="1">
            <a:spLocks noChangeArrowheads="1"/>
          </p:cNvSpPr>
          <p:nvPr/>
        </p:nvSpPr>
        <p:spPr bwMode="auto">
          <a:xfrm>
            <a:off x="604023" y="1183144"/>
            <a:ext cx="88148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物理层的主要作用是产生并检测电压发送和接收带有数据的电气信号。</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物理层不提供数据的纠错服务，但在物理层上能对数据的传输速度作一定的控制，并能监测数据的出错率。</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物理层传输电气信号的载体被称为位流或比特流</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89" y="4040460"/>
            <a:ext cx="6201569"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数据链路层</a:t>
            </a:r>
          </a:p>
        </p:txBody>
      </p:sp>
      <p:sp>
        <p:nvSpPr>
          <p:cNvPr id="62467" name="Text Box 3"/>
          <p:cNvSpPr txBox="1">
            <a:spLocks noChangeArrowheads="1"/>
          </p:cNvSpPr>
          <p:nvPr/>
        </p:nvSpPr>
        <p:spPr bwMode="auto">
          <a:xfrm>
            <a:off x="818621" y="1268760"/>
            <a:ext cx="826875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数据链路层位于</a:t>
            </a:r>
            <a:r>
              <a:rPr lang="en-US" altLang="zh-CN" sz="2800" b="1" dirty="0">
                <a:solidFill>
                  <a:srgbClr val="000000"/>
                </a:solidFill>
                <a:latin typeface="Times New Roman" panose="02020603050405020304" pitchFamily="18" charset="0"/>
              </a:rPr>
              <a:t>OSI</a:t>
            </a:r>
            <a:r>
              <a:rPr lang="zh-CN" altLang="en-US" sz="2800" b="1" dirty="0">
                <a:solidFill>
                  <a:srgbClr val="000000"/>
                </a:solidFill>
                <a:latin typeface="Times New Roman" panose="02020603050405020304" pitchFamily="18" charset="0"/>
              </a:rPr>
              <a:t>模型的第二层，数据链路层的主要作用是把从网络层接收到的数据分割成可以被物理层传输的帧，数据链路层直接控制着网络层与物理层的通信。</a:t>
            </a:r>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908" y="3500438"/>
            <a:ext cx="66865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a:t>数据链路层</a:t>
            </a:r>
          </a:p>
        </p:txBody>
      </p:sp>
      <p:sp>
        <p:nvSpPr>
          <p:cNvPr id="63491" name="Text Box 3"/>
          <p:cNvSpPr txBox="1">
            <a:spLocks noChangeArrowheads="1"/>
          </p:cNvSpPr>
          <p:nvPr/>
        </p:nvSpPr>
        <p:spPr bwMode="auto">
          <a:xfrm>
            <a:off x="704528" y="1196752"/>
            <a:ext cx="8268758" cy="533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buFont typeface="Wingdings" panose="05000000000000000000" pitchFamily="2" charset="2"/>
              <a:buBlip>
                <a:blip r:embed="rId2"/>
              </a:buBlip>
            </a:pPr>
            <a:r>
              <a:rPr lang="zh-CN" altLang="en-US" sz="2600" b="1" dirty="0">
                <a:solidFill>
                  <a:srgbClr val="000000"/>
                </a:solidFill>
                <a:latin typeface="Times New Roman" panose="02020603050405020304" pitchFamily="18" charset="0"/>
              </a:rPr>
              <a:t>通过数据链路层协议，在不太可靠的物理链路上实现可靠的数据传输。</a:t>
            </a:r>
          </a:p>
          <a:p>
            <a:pPr eaLnBrk="1" hangingPunct="1">
              <a:spcBef>
                <a:spcPct val="35000"/>
              </a:spcBef>
              <a:buFont typeface="Wingdings" panose="05000000000000000000" pitchFamily="2" charset="2"/>
              <a:buBlip>
                <a:blip r:embed="rId2"/>
              </a:buBlip>
            </a:pPr>
            <a:r>
              <a:rPr lang="zh-CN" altLang="en-US" sz="2600" b="1" dirty="0">
                <a:solidFill>
                  <a:srgbClr val="000000"/>
                </a:solidFill>
                <a:latin typeface="Times New Roman" panose="02020603050405020304" pitchFamily="18" charset="0"/>
              </a:rPr>
              <a:t>第一个有意义的层次。</a:t>
            </a:r>
          </a:p>
          <a:p>
            <a:pPr eaLnBrk="1" hangingPunct="1">
              <a:spcBef>
                <a:spcPct val="35000"/>
              </a:spcBef>
              <a:buFont typeface="Wingdings" panose="05000000000000000000" pitchFamily="2" charset="2"/>
              <a:buBlip>
                <a:blip r:embed="rId2"/>
              </a:buBlip>
            </a:pPr>
            <a:r>
              <a:rPr lang="zh-CN" altLang="en-US" sz="2600" b="1" dirty="0">
                <a:solidFill>
                  <a:srgbClr val="000000"/>
                </a:solidFill>
                <a:latin typeface="Times New Roman" panose="02020603050405020304" pitchFamily="18" charset="0"/>
              </a:rPr>
              <a:t>有很强的纠错功能（</a:t>
            </a:r>
            <a:r>
              <a:rPr lang="en-US" altLang="zh-CN" sz="2600" b="1" dirty="0">
                <a:solidFill>
                  <a:srgbClr val="000000"/>
                </a:solidFill>
                <a:latin typeface="Times New Roman" panose="02020603050405020304" pitchFamily="18" charset="0"/>
              </a:rPr>
              <a:t>CRC</a:t>
            </a:r>
            <a:r>
              <a:rPr lang="zh-CN" altLang="en-US" sz="2600" b="1" dirty="0">
                <a:solidFill>
                  <a:srgbClr val="000000"/>
                </a:solidFill>
                <a:latin typeface="Times New Roman" panose="02020603050405020304" pitchFamily="18" charset="0"/>
              </a:rPr>
              <a:t>校验）。</a:t>
            </a:r>
          </a:p>
          <a:p>
            <a:pPr eaLnBrk="1" hangingPunct="1">
              <a:spcBef>
                <a:spcPct val="35000"/>
              </a:spcBef>
              <a:buFont typeface="Wingdings" panose="05000000000000000000" pitchFamily="2" charset="2"/>
              <a:buBlip>
                <a:blip r:embed="rId2"/>
              </a:buBlip>
            </a:pPr>
            <a:r>
              <a:rPr lang="zh-CN" altLang="en-US" sz="2600" b="1" dirty="0">
                <a:solidFill>
                  <a:srgbClr val="000000"/>
                </a:solidFill>
                <a:latin typeface="Times New Roman" panose="02020603050405020304" pitchFamily="18" charset="0"/>
              </a:rPr>
              <a:t>差错恢复：办法是通知发送方重发出现错误的报文。</a:t>
            </a:r>
          </a:p>
          <a:p>
            <a:pPr eaLnBrk="1" hangingPunct="1">
              <a:spcBef>
                <a:spcPct val="35000"/>
              </a:spcBef>
              <a:buFont typeface="Wingdings" panose="05000000000000000000" pitchFamily="2" charset="2"/>
              <a:buBlip>
                <a:blip r:embed="rId2"/>
              </a:buBlip>
            </a:pPr>
            <a:r>
              <a:rPr lang="zh-CN" altLang="en-US" sz="2600" b="1" dirty="0">
                <a:solidFill>
                  <a:srgbClr val="000000"/>
                </a:solidFill>
                <a:latin typeface="Times New Roman" panose="02020603050405020304" pitchFamily="18" charset="0"/>
              </a:rPr>
              <a:t>流量控制：为了使网络中的信息尽快的流动，以避免整个网络或用户过载。</a:t>
            </a:r>
          </a:p>
          <a:p>
            <a:pPr eaLnBrk="1" hangingPunct="1">
              <a:spcBef>
                <a:spcPct val="35000"/>
              </a:spcBef>
              <a:buFont typeface="Wingdings" panose="05000000000000000000" pitchFamily="2" charset="2"/>
              <a:buBlip>
                <a:blip r:embed="rId2"/>
              </a:buBlip>
            </a:pPr>
            <a:r>
              <a:rPr lang="zh-CN" altLang="en-US" sz="2600" b="1" dirty="0">
                <a:solidFill>
                  <a:srgbClr val="000000"/>
                </a:solidFill>
                <a:latin typeface="Times New Roman" panose="02020603050405020304" pitchFamily="18" charset="0"/>
              </a:rPr>
              <a:t>提供串行通信中的字符和帧同步，该层必须产生和识别帧的边界。</a:t>
            </a:r>
          </a:p>
          <a:p>
            <a:pPr eaLnBrk="1" hangingPunct="1">
              <a:spcBef>
                <a:spcPct val="35000"/>
              </a:spcBef>
              <a:buFont typeface="Wingdings" panose="05000000000000000000" pitchFamily="2" charset="2"/>
              <a:buBlip>
                <a:blip r:embed="rId2"/>
              </a:buBlip>
            </a:pPr>
            <a:r>
              <a:rPr lang="zh-CN" altLang="en-US" sz="2600" b="1" dirty="0">
                <a:solidFill>
                  <a:srgbClr val="000000"/>
                </a:solidFill>
                <a:latin typeface="Times New Roman" panose="02020603050405020304" pitchFamily="18" charset="0"/>
              </a:rPr>
              <a:t>数据链路层由下面的物理层提供支持，它在物理上互相连接的结点间为上一层提供显然没有差错的链路。</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网络层</a:t>
            </a:r>
          </a:p>
        </p:txBody>
      </p:sp>
      <p:sp>
        <p:nvSpPr>
          <p:cNvPr id="64515" name="Text Box 3"/>
          <p:cNvSpPr txBox="1">
            <a:spLocks noChangeArrowheads="1"/>
          </p:cNvSpPr>
          <p:nvPr/>
        </p:nvSpPr>
        <p:spPr bwMode="auto">
          <a:xfrm>
            <a:off x="488504" y="1111251"/>
            <a:ext cx="9001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网络层位于</a:t>
            </a:r>
            <a:r>
              <a:rPr lang="en-US" altLang="zh-CN" sz="2800" b="1" dirty="0">
                <a:solidFill>
                  <a:srgbClr val="000000"/>
                </a:solidFill>
                <a:latin typeface="Times New Roman" panose="02020603050405020304" pitchFamily="18" charset="0"/>
              </a:rPr>
              <a:t>OSI</a:t>
            </a:r>
            <a:r>
              <a:rPr lang="zh-CN" altLang="en-US" sz="2800" b="1" dirty="0">
                <a:solidFill>
                  <a:srgbClr val="000000"/>
                </a:solidFill>
                <a:latin typeface="Times New Roman" panose="02020603050405020304" pitchFamily="18" charset="0"/>
              </a:rPr>
              <a:t>模型的第三层，网络层主要负责将分组从源端传输到目的端，这可能要跨越多个网络（链路）。</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传输层负责将完整的报文进行端到端的传输，而网络层则确保每一个分组能够从它的源端到达目的端。</a:t>
            </a:r>
          </a:p>
        </p:txBody>
      </p:sp>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797" y="3840435"/>
            <a:ext cx="666591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网络层</a:t>
            </a:r>
          </a:p>
        </p:txBody>
      </p:sp>
      <p:sp>
        <p:nvSpPr>
          <p:cNvPr id="65539" name="Text Box 3"/>
          <p:cNvSpPr txBox="1">
            <a:spLocks noChangeArrowheads="1"/>
          </p:cNvSpPr>
          <p:nvPr/>
        </p:nvSpPr>
        <p:spPr bwMode="auto">
          <a:xfrm>
            <a:off x="818621" y="1557338"/>
            <a:ext cx="826875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为数据分组进行路由选择，并负责通信子网的流量控制、拥塞控制。</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网络层协议的设计就是要保证发送端传输层所传下来的数据分组能准确无误地传输到目的站的传输层。</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网络层的数据单元为分组。</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对于一个通信子网，各结点只包含到网络层为止的低三层协议，对于分组交换网络，只有经过网络层才能实现两个系统间的通信。</a:t>
            </a:r>
          </a:p>
          <a:p>
            <a:pPr eaLnBrk="1" hangingPunct="1">
              <a:spcBef>
                <a:spcPct val="50000"/>
              </a:spcBef>
              <a:buFont typeface="Wingdings" panose="05000000000000000000" pitchFamily="2" charset="2"/>
              <a:buBlip>
                <a:blip r:embed="rId2"/>
              </a:buBlip>
            </a:pPr>
            <a:endParaRPr lang="zh-CN" altLang="en-US" sz="2400" dirty="0">
              <a:solidFill>
                <a:srgbClr val="000000"/>
              </a:solidFill>
              <a:latin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传输层</a:t>
            </a:r>
          </a:p>
        </p:txBody>
      </p:sp>
      <p:sp>
        <p:nvSpPr>
          <p:cNvPr id="66563" name="Text Box 3"/>
          <p:cNvSpPr txBox="1">
            <a:spLocks noChangeArrowheads="1"/>
          </p:cNvSpPr>
          <p:nvPr/>
        </p:nvSpPr>
        <p:spPr bwMode="auto">
          <a:xfrm>
            <a:off x="830107" y="1268760"/>
            <a:ext cx="82687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传输层负责将报文能准确、可靠、顺序地进行源端到目的端（端到端，</a:t>
            </a:r>
            <a:r>
              <a:rPr lang="en-US" altLang="zh-CN" sz="2800" b="1" dirty="0">
                <a:solidFill>
                  <a:srgbClr val="000000"/>
                </a:solidFill>
                <a:latin typeface="Times New Roman" panose="02020603050405020304" pitchFamily="18" charset="0"/>
              </a:rPr>
              <a:t>end-to-end</a:t>
            </a:r>
            <a:r>
              <a:rPr lang="zh-CN" altLang="en-US" sz="2800" b="1" dirty="0">
                <a:solidFill>
                  <a:srgbClr val="000000"/>
                </a:solidFill>
                <a:latin typeface="Times New Roman" panose="02020603050405020304" pitchFamily="18" charset="0"/>
              </a:rPr>
              <a:t>）的传输。</a:t>
            </a:r>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2781300"/>
            <a:ext cx="79127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对等连接 </a:t>
            </a:r>
            <a:r>
              <a:rPr lang="en-US" altLang="zh-CN" dirty="0"/>
              <a:t>(peer-to-peer</a:t>
            </a:r>
            <a:r>
              <a:rPr lang="zh-CN" altLang="en-US" dirty="0"/>
              <a:t>，简写为 </a:t>
            </a:r>
            <a:r>
              <a:rPr lang="en-US" altLang="zh-CN" dirty="0">
                <a:solidFill>
                  <a:srgbClr val="FF0000"/>
                </a:solidFill>
              </a:rPr>
              <a:t>P2P</a:t>
            </a:r>
            <a:r>
              <a:rPr lang="en-US" altLang="zh-CN" dirty="0"/>
              <a:t>) </a:t>
            </a:r>
            <a:r>
              <a:rPr lang="zh-CN" altLang="en-US" dirty="0"/>
              <a:t>是指两个主机在通信时并不区分哪一个是服务请求方还是服务提供方。</a:t>
            </a:r>
          </a:p>
          <a:p>
            <a:r>
              <a:rPr lang="zh-CN" altLang="en-US" dirty="0"/>
              <a:t>只要两个主机都运行了对等连接软件 </a:t>
            </a:r>
            <a:r>
              <a:rPr lang="en-US" altLang="zh-CN" dirty="0"/>
              <a:t>(P2P </a:t>
            </a:r>
            <a:r>
              <a:rPr lang="zh-CN" altLang="en-US" dirty="0"/>
              <a:t>软件</a:t>
            </a:r>
            <a:r>
              <a:rPr lang="en-US" altLang="zh-CN" dirty="0"/>
              <a:t>) </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传输层</a:t>
            </a:r>
          </a:p>
        </p:txBody>
      </p:sp>
      <p:sp>
        <p:nvSpPr>
          <p:cNvPr id="67587" name="Text Box 3"/>
          <p:cNvSpPr txBox="1">
            <a:spLocks noChangeArrowheads="1"/>
          </p:cNvSpPr>
          <p:nvPr/>
        </p:nvSpPr>
        <p:spPr bwMode="auto">
          <a:xfrm>
            <a:off x="560512" y="1124744"/>
            <a:ext cx="849521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基本功能：提供端到端（进程</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进程）的可靠通信，即向高层用户屏蔽通信子网的细节，提供通用的传输接口。</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主要功能：</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把传输地址映射为网络地址</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把端到端的传输连接复用到网络连接上</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传输连接管理</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端到端的顺序控制、差错检测及恢复、分段处理及</a:t>
            </a:r>
            <a:r>
              <a:rPr lang="en-US" altLang="zh-CN" sz="2800" b="1" dirty="0" err="1">
                <a:solidFill>
                  <a:srgbClr val="000000"/>
                </a:solidFill>
                <a:latin typeface="Times New Roman" panose="02020603050405020304" pitchFamily="18" charset="0"/>
              </a:rPr>
              <a:t>QoS</a:t>
            </a:r>
            <a:r>
              <a:rPr lang="zh-CN" altLang="en-US" sz="2800" b="1" dirty="0">
                <a:solidFill>
                  <a:srgbClr val="000000"/>
                </a:solidFill>
                <a:latin typeface="Times New Roman" panose="02020603050405020304" pitchFamily="18" charset="0"/>
              </a:rPr>
              <a:t>监测，加速数据传送</a:t>
            </a:r>
          </a:p>
          <a:p>
            <a:pPr lvl="1"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传输协议的简单</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复杂决定于子网服务的多少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会话层</a:t>
            </a:r>
          </a:p>
        </p:txBody>
      </p:sp>
      <p:sp>
        <p:nvSpPr>
          <p:cNvPr id="68611" name="Text Box 3"/>
          <p:cNvSpPr txBox="1">
            <a:spLocks noChangeArrowheads="1"/>
          </p:cNvSpPr>
          <p:nvPr/>
        </p:nvSpPr>
        <p:spPr bwMode="auto">
          <a:xfrm>
            <a:off x="806584" y="1124744"/>
            <a:ext cx="826875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会话层的作用主要是在网络中不同用户、节点之间建立和维护通信通道，同步两个节点之间的会话，决定通信是否被中断以及中断时决定从何处重新发送。</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会话层的责任主要有：对话控制、同步</a:t>
            </a: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24" y="3789040"/>
            <a:ext cx="7943718"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表示层</a:t>
            </a:r>
          </a:p>
        </p:txBody>
      </p:sp>
      <p:sp>
        <p:nvSpPr>
          <p:cNvPr id="69635" name="Text Box 3"/>
          <p:cNvSpPr txBox="1">
            <a:spLocks noChangeArrowheads="1"/>
          </p:cNvSpPr>
          <p:nvPr/>
        </p:nvSpPr>
        <p:spPr bwMode="auto">
          <a:xfrm>
            <a:off x="796264" y="1181775"/>
            <a:ext cx="854922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表示层为开放系统的两个进程之间传送的数据提供格式变换服务，以使应用层能理解所交换数据的意义 。</a:t>
            </a:r>
          </a:p>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数据格式化、数据压缩、数据加密</a:t>
            </a:r>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23" y="3213100"/>
            <a:ext cx="79334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应用层</a:t>
            </a:r>
          </a:p>
        </p:txBody>
      </p:sp>
      <p:sp>
        <p:nvSpPr>
          <p:cNvPr id="70659" name="Text Box 3"/>
          <p:cNvSpPr txBox="1">
            <a:spLocks noChangeArrowheads="1"/>
          </p:cNvSpPr>
          <p:nvPr/>
        </p:nvSpPr>
        <p:spPr bwMode="auto">
          <a:xfrm>
            <a:off x="818621" y="1340768"/>
            <a:ext cx="826875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800" b="1" dirty="0">
                <a:solidFill>
                  <a:srgbClr val="000000"/>
                </a:solidFill>
                <a:latin typeface="Times New Roman" panose="02020603050405020304" pitchFamily="18" charset="0"/>
              </a:rPr>
              <a:t>应用层直接面对用户进程，主要功能是为应用系统提供访问</a:t>
            </a:r>
            <a:r>
              <a:rPr lang="en-US" altLang="zh-CN" sz="2800" b="1" dirty="0">
                <a:solidFill>
                  <a:srgbClr val="000000"/>
                </a:solidFill>
                <a:latin typeface="Times New Roman" panose="02020603050405020304" pitchFamily="18" charset="0"/>
              </a:rPr>
              <a:t>OSI</a:t>
            </a:r>
            <a:r>
              <a:rPr lang="zh-CN" altLang="en-US" sz="2800" b="1" dirty="0">
                <a:solidFill>
                  <a:srgbClr val="000000"/>
                </a:solidFill>
                <a:latin typeface="Times New Roman" panose="02020603050405020304" pitchFamily="18" charset="0"/>
              </a:rPr>
              <a:t>环境的接口和服务。</a:t>
            </a:r>
          </a:p>
        </p:txBody>
      </p:sp>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014" y="2781300"/>
            <a:ext cx="7943717"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a:t>OSI</a:t>
            </a:r>
            <a:r>
              <a:rPr lang="zh-CN" altLang="en-US"/>
              <a:t>七层参考模型</a:t>
            </a:r>
          </a:p>
        </p:txBody>
      </p:sp>
      <p:sp>
        <p:nvSpPr>
          <p:cNvPr id="71683" name="Text Box 3"/>
          <p:cNvSpPr txBox="1">
            <a:spLocks noChangeArrowheads="1"/>
          </p:cNvSpPr>
          <p:nvPr/>
        </p:nvSpPr>
        <p:spPr bwMode="auto">
          <a:xfrm>
            <a:off x="6435461" y="1557338"/>
            <a:ext cx="265191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en-US" altLang="zh-CN" sz="2400" dirty="0">
                <a:solidFill>
                  <a:srgbClr val="000000"/>
                </a:solidFill>
                <a:latin typeface="Times New Roman" panose="02020603050405020304" pitchFamily="18" charset="0"/>
              </a:rPr>
              <a:t>OSI</a:t>
            </a:r>
            <a:r>
              <a:rPr lang="zh-CN" altLang="en-US" sz="2400" dirty="0">
                <a:solidFill>
                  <a:srgbClr val="000000"/>
                </a:solidFill>
                <a:latin typeface="Times New Roman" panose="02020603050405020304" pitchFamily="18" charset="0"/>
              </a:rPr>
              <a:t>的核心思想是两个终端用户在远程通讯网络中的通讯可以分成层，每层有自己的功能集。</a:t>
            </a:r>
          </a:p>
          <a:p>
            <a:pPr eaLnBrk="1" hangingPunct="1">
              <a:spcBef>
                <a:spcPct val="50000"/>
              </a:spcBef>
              <a:buFont typeface="Wingdings" panose="05000000000000000000" pitchFamily="2" charset="2"/>
              <a:buBlip>
                <a:blip r:embed="rId2"/>
              </a:buBlip>
            </a:pPr>
            <a:r>
              <a:rPr lang="zh-CN" altLang="en-US" sz="2400" dirty="0">
                <a:solidFill>
                  <a:srgbClr val="000000"/>
                </a:solidFill>
                <a:latin typeface="Times New Roman" panose="02020603050405020304" pitchFamily="18" charset="0"/>
              </a:rPr>
              <a:t>层与层之间相互独立而又相互依靠</a:t>
            </a:r>
          </a:p>
        </p:txBody>
      </p:sp>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39" y="1773238"/>
            <a:ext cx="5510213"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a:t>OSI</a:t>
            </a:r>
            <a:r>
              <a:rPr lang="zh-CN" altLang="en-US"/>
              <a:t>参考模型中</a:t>
            </a:r>
            <a:r>
              <a:rPr lang="en-US" altLang="zh-CN"/>
              <a:t>PDU</a:t>
            </a:r>
            <a:r>
              <a:rPr lang="zh-CN" altLang="en-US"/>
              <a:t>的传输过程</a:t>
            </a:r>
          </a:p>
        </p:txBody>
      </p:sp>
      <p:pic>
        <p:nvPicPr>
          <p:cNvPr id="819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47" y="1557339"/>
            <a:ext cx="945025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a:solidFill>
                  <a:srgbClr val="FF0000"/>
                </a:solidFill>
              </a:rPr>
              <a:t>网络协议 </a:t>
            </a:r>
            <a:r>
              <a:rPr lang="en-US" altLang="zh-CN" dirty="0"/>
              <a:t>(network protocol)</a:t>
            </a:r>
            <a:r>
              <a:rPr lang="zh-CN" altLang="en-US" dirty="0"/>
              <a:t>，简称为</a:t>
            </a:r>
            <a:r>
              <a:rPr lang="zh-CN" altLang="en-US" dirty="0">
                <a:solidFill>
                  <a:srgbClr val="FF0000"/>
                </a:solidFill>
              </a:rPr>
              <a:t>协议，</a:t>
            </a:r>
            <a:r>
              <a:rPr lang="zh-CN" altLang="en-US" dirty="0">
                <a:solidFill>
                  <a:schemeClr val="tx1"/>
                </a:solidFill>
              </a:rPr>
              <a:t>是</a:t>
            </a:r>
            <a:r>
              <a:rPr lang="zh-CN" altLang="en-US" dirty="0"/>
              <a:t>为进行网络中的数据交换而建立的规则、标准或约定。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网络协议的三个组成要素 </a:t>
            </a:r>
          </a:p>
        </p:txBody>
      </p:sp>
      <p:sp>
        <p:nvSpPr>
          <p:cNvPr id="102403" name="Rectangle 3"/>
          <p:cNvSpPr>
            <a:spLocks noGrp="1" noChangeArrowheads="1"/>
          </p:cNvSpPr>
          <p:nvPr>
            <p:ph idx="1"/>
          </p:nvPr>
        </p:nvSpPr>
        <p:spPr/>
        <p:txBody>
          <a:bodyPr/>
          <a:lstStyle/>
          <a:p>
            <a:r>
              <a:rPr lang="zh-CN" altLang="en-US" dirty="0">
                <a:solidFill>
                  <a:srgbClr val="FF0000"/>
                </a:solidFill>
              </a:rPr>
              <a:t>语法：</a:t>
            </a:r>
            <a:r>
              <a:rPr lang="zh-CN" altLang="en-US" dirty="0"/>
              <a:t>数据与控制信息的结构或格式 。 </a:t>
            </a:r>
          </a:p>
          <a:p>
            <a:r>
              <a:rPr lang="zh-CN" altLang="en-US" dirty="0">
                <a:solidFill>
                  <a:srgbClr val="FF0000"/>
                </a:solidFill>
              </a:rPr>
              <a:t>语义：</a:t>
            </a:r>
            <a:r>
              <a:rPr lang="zh-CN" altLang="en-US" dirty="0"/>
              <a:t>需要发出何种控制信息，完成何种动作以及做出何种响应。 </a:t>
            </a:r>
          </a:p>
          <a:p>
            <a:r>
              <a:rPr lang="zh-CN" altLang="en-US" dirty="0">
                <a:solidFill>
                  <a:srgbClr val="FF0000"/>
                </a:solidFill>
              </a:rPr>
              <a:t>同步：</a:t>
            </a:r>
            <a:r>
              <a:rPr lang="zh-CN" altLang="en-US" dirty="0"/>
              <a:t>事件实现顺序的详细说明。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anose="02010609060101010101" pitchFamily="2" charset="-122"/>
              </a:rPr>
              <a:t>由此可见，网络协议是计算机网络的不可缺少的组成部分。</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协议的两种形式</a:t>
            </a:r>
          </a:p>
        </p:txBody>
      </p:sp>
      <p:sp>
        <p:nvSpPr>
          <p:cNvPr id="3" name="内容占位符 2"/>
          <p:cNvSpPr>
            <a:spLocks noGrp="1"/>
          </p:cNvSpPr>
          <p:nvPr>
            <p:ph idx="1"/>
          </p:nvPr>
        </p:nvSpPr>
        <p:spPr/>
        <p:txBody>
          <a:bodyPr/>
          <a:lstStyle/>
          <a:p>
            <a:r>
              <a:rPr lang="zh-CN" altLang="zh-CN" dirty="0"/>
              <a:t>一种是使用便于人来阅读和理解的</a:t>
            </a:r>
            <a:r>
              <a:rPr lang="zh-CN" altLang="zh-CN" dirty="0">
                <a:solidFill>
                  <a:srgbClr val="FF0000"/>
                </a:solidFill>
              </a:rPr>
              <a:t>文字描述。</a:t>
            </a:r>
            <a:endParaRPr lang="en-US" altLang="zh-CN" dirty="0">
              <a:solidFill>
                <a:srgbClr val="FF0000"/>
              </a:solidFill>
            </a:endParaRPr>
          </a:p>
          <a:p>
            <a:r>
              <a:rPr lang="zh-CN" altLang="zh-CN" dirty="0"/>
              <a:t>另一种是使用让计算机能够理解的</a:t>
            </a:r>
            <a:r>
              <a:rPr lang="zh-CN" altLang="zh-CN" dirty="0">
                <a:solidFill>
                  <a:srgbClr val="FF0000"/>
                </a:solidFill>
              </a:rPr>
              <a:t>程序代码。</a:t>
            </a:r>
            <a:endParaRPr lang="en-US" altLang="zh-CN" dirty="0">
              <a:solidFill>
                <a:srgbClr val="FF0000"/>
              </a:solidFill>
            </a:endParaRPr>
          </a:p>
          <a:p>
            <a:r>
              <a:rPr lang="zh-CN" altLang="zh-CN" dirty="0"/>
              <a:t>这两种不同形式的协议都必须能够对网络上信息交换过程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层次式协议结构</a:t>
            </a:r>
          </a:p>
        </p:txBody>
      </p:sp>
      <p:sp>
        <p:nvSpPr>
          <p:cNvPr id="3" name="内容占位符 2"/>
          <p:cNvSpPr>
            <a:spLocks noGrp="1"/>
          </p:cNvSpPr>
          <p:nvPr>
            <p:ph idx="1"/>
          </p:nvPr>
        </p:nvSpPr>
        <p:spPr/>
        <p:txBody>
          <a:bodyPr/>
          <a:lstStyle/>
          <a:p>
            <a:r>
              <a:rPr lang="en-US" altLang="zh-CN" dirty="0"/>
              <a:t>ARPANET </a:t>
            </a:r>
            <a:r>
              <a:rPr lang="zh-CN" altLang="zh-CN" dirty="0"/>
              <a:t>的研制经验表明，对于非常复杂的计算机网络协议，其</a:t>
            </a:r>
            <a:r>
              <a:rPr lang="zh-CN" altLang="zh-CN" dirty="0">
                <a:solidFill>
                  <a:srgbClr val="FF0000"/>
                </a:solidFill>
              </a:rPr>
              <a:t>结构应该是层次式的</a:t>
            </a:r>
            <a:r>
              <a:rPr lang="zh-CN" altLang="en-US" dirty="0">
                <a:solidFill>
                  <a:srgbClr val="FF0000"/>
                </a:solidFill>
              </a:rPr>
              <a:t>。</a:t>
            </a:r>
            <a:endParaRPr lang="en-US" altLang="zh-CN" dirty="0">
              <a:solidFill>
                <a:srgbClr val="FF0000"/>
              </a:solidFill>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每一个主机既是客户又是服务器</a:t>
            </a:r>
            <a:r>
              <a:rPr lang="zh-CN" altLang="en-US" dirty="0"/>
              <a:t>。</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对等连接工作方式可支持大量对等用户（如上百万个）同时工作。</a:t>
            </a:r>
            <a:endParaRPr lang="zh-CN" altLang="en-US" sz="3200" b="1" dirty="0">
              <a:solidFill>
                <a:srgbClr val="000099"/>
              </a:solidFill>
              <a:latin typeface="+mn-lt"/>
              <a:ea typeface="黑体" panose="0201060906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可以将要做的工作进行如下的划分：</a:t>
            </a:r>
          </a:p>
          <a:p>
            <a:pPr lvl="1"/>
            <a:r>
              <a:rPr lang="zh-CN" altLang="en-US" dirty="0"/>
              <a:t>第一类工作与传送文件直接有关。</a:t>
            </a:r>
          </a:p>
          <a:p>
            <a:pPr lvl="2"/>
            <a:r>
              <a:rPr lang="zh-CN" altLang="en-US" dirty="0">
                <a:solidFill>
                  <a:srgbClr val="0000CC"/>
                </a:solidFill>
                <a:ea typeface="黑体" panose="02010609060101010101" pitchFamily="2" charset="-122"/>
              </a:rPr>
              <a:t>确信对方已做好接收和存储文件的准备。</a:t>
            </a:r>
          </a:p>
          <a:p>
            <a:pPr lvl="2"/>
            <a:r>
              <a:rPr lang="zh-CN" altLang="en-US" dirty="0">
                <a:solidFill>
                  <a:srgbClr val="0000CC"/>
                </a:solidFill>
                <a:ea typeface="黑体" panose="02010609060101010101" pitchFamily="2" charset="-122"/>
              </a:rPr>
              <a:t>双方已协调好一致的文件格式。</a:t>
            </a:r>
          </a:p>
          <a:p>
            <a:pPr lvl="1"/>
            <a:r>
              <a:rPr lang="zh-CN" altLang="en-US" dirty="0"/>
              <a:t>两个主机将</a:t>
            </a:r>
            <a:r>
              <a:rPr lang="zh-CN" altLang="en-US" dirty="0">
                <a:solidFill>
                  <a:srgbClr val="FF0000"/>
                </a:solidFill>
              </a:rPr>
              <a:t>文件传送模块</a:t>
            </a:r>
            <a:r>
              <a:rPr lang="zh-CN" altLang="en-US" dirty="0"/>
              <a:t>作为最高的一层 ，剩下的工作由下面的模块负责。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主机</a:t>
            </a:r>
            <a:r>
              <a:rPr lang="zh-CN" altLang="en-US" sz="1400" b="1" dirty="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主机</a:t>
            </a:r>
            <a:r>
              <a:rPr lang="zh-CN" altLang="en-US" sz="1400" b="1" dirty="0">
                <a:solidFill>
                  <a:srgbClr val="0000CC"/>
                </a:solidFill>
                <a:latin typeface="Tahoma" panose="020B0604030504040204" pitchFamily="34" charset="0"/>
                <a:ea typeface="黑体" panose="02010609060101010101" pitchFamily="2" charset="-122"/>
              </a:rPr>
              <a:t> </a:t>
            </a:r>
            <a:r>
              <a:rPr lang="en-US" altLang="zh-CN" sz="2000" b="1" dirty="0">
                <a:solidFill>
                  <a:srgbClr val="0000CC"/>
                </a:solidFill>
                <a:latin typeface="Tahoma" panose="020B0604030504040204" pitchFamily="34" charset="0"/>
                <a:ea typeface="黑体" panose="02010609060101010101"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只看这两个文件传送模块</a:t>
            </a:r>
          </a:p>
          <a:p>
            <a:pPr algn="ctr"/>
            <a:r>
              <a:rPr lang="zh-CN" altLang="en-US" sz="2000" b="1">
                <a:solidFill>
                  <a:srgbClr val="0000CC"/>
                </a:solidFill>
                <a:latin typeface="Tahoma" panose="020B0604030504040204" pitchFamily="34" charset="0"/>
                <a:ea typeface="黑体" panose="02010609060101010101" pitchFamily="2" charset="-122"/>
              </a:rPr>
              <a:t>好像文件及文件传送命令</a:t>
            </a:r>
          </a:p>
          <a:p>
            <a:pPr algn="ctr"/>
            <a:r>
              <a:rPr lang="zh-CN" altLang="en-US" sz="2000" b="1">
                <a:solidFill>
                  <a:srgbClr val="0000CC"/>
                </a:solidFill>
                <a:latin typeface="Tahoma" panose="020B0604030504040204" pitchFamily="34" charset="0"/>
                <a:ea typeface="黑体" panose="02010609060101010101"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p>
          <a:p>
            <a:pPr algn="ctr"/>
            <a:r>
              <a:rPr lang="zh-CN" altLang="en-US" sz="2000" b="1">
                <a:solidFill>
                  <a:srgbClr val="0000CC"/>
                </a:solidFill>
                <a:latin typeface="Tahoma" panose="020B0604030504040204" pitchFamily="34" charset="0"/>
                <a:ea typeface="黑体" panose="02010609060101010101"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p>
          <a:p>
            <a:pPr algn="ctr"/>
            <a:r>
              <a:rPr lang="zh-CN" altLang="en-US" sz="2000" b="1">
                <a:solidFill>
                  <a:srgbClr val="0000CC"/>
                </a:solidFill>
                <a:latin typeface="Tahoma" panose="020B0604030504040204" pitchFamily="34" charset="0"/>
                <a:ea typeface="黑体" panose="02010609060101010101"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只看这两个通信服务模块</a:t>
            </a:r>
          </a:p>
          <a:p>
            <a:pPr algn="ctr"/>
            <a:r>
              <a:rPr lang="zh-CN" altLang="en-US" sz="2000" b="1">
                <a:solidFill>
                  <a:srgbClr val="0000CC"/>
                </a:solidFill>
                <a:latin typeface="Tahoma" panose="020B0604030504040204" pitchFamily="34" charset="0"/>
                <a:ea typeface="黑体" panose="02010609060101010101" pitchFamily="2" charset="-122"/>
              </a:rPr>
              <a:t>好像可直接把文件</a:t>
            </a:r>
            <a:endParaRPr lang="zh-CN" altLang="en-US" sz="2400" b="1">
              <a:solidFill>
                <a:srgbClr val="0000CC"/>
              </a:solidFill>
              <a:latin typeface="Tahoma" panose="020B0604030504040204" pitchFamily="34" charset="0"/>
              <a:ea typeface="黑体" panose="02010609060101010101" pitchFamily="2" charset="-122"/>
            </a:endParaRPr>
          </a:p>
          <a:p>
            <a:pPr algn="ctr"/>
            <a:r>
              <a:rPr lang="zh-CN" altLang="en-US" sz="2000" b="1">
                <a:solidFill>
                  <a:srgbClr val="0000CC"/>
                </a:solidFill>
                <a:latin typeface="Tahoma" panose="020B0604030504040204" pitchFamily="34" charset="0"/>
                <a:ea typeface="黑体" panose="02010609060101010101"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把文件交给下层模块</a:t>
            </a:r>
          </a:p>
          <a:p>
            <a:pPr algn="ctr"/>
            <a:r>
              <a:rPr lang="zh-CN" altLang="en-US" sz="2000" b="1">
                <a:solidFill>
                  <a:srgbClr val="0000CC"/>
                </a:solidFill>
                <a:latin typeface="Tahoma" panose="020B0604030504040204" pitchFamily="34" charset="0"/>
                <a:ea typeface="黑体" panose="02010609060101010101"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anose="020B0604030504040204" pitchFamily="34" charset="0"/>
                <a:ea typeface="黑体" panose="02010609060101010101" pitchFamily="2" charset="-122"/>
              </a:rPr>
              <a:t>把收到的文件交给</a:t>
            </a:r>
          </a:p>
          <a:p>
            <a:pPr algn="ctr"/>
            <a:r>
              <a:rPr lang="zh-CN" altLang="en-US" sz="2000" b="1">
                <a:solidFill>
                  <a:srgbClr val="0000CC"/>
                </a:solidFill>
                <a:latin typeface="Tahoma" panose="020B0604030504040204" pitchFamily="34" charset="0"/>
                <a:ea typeface="黑体" panose="02010609060101010101"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主机</a:t>
            </a:r>
            <a:r>
              <a:rPr lang="zh-CN" altLang="en-US" sz="1400" b="1">
                <a:solidFill>
                  <a:srgbClr val="0000CC"/>
                </a:solidFill>
                <a:latin typeface="Tahoma" panose="020B0604030504040204" pitchFamily="34" charset="0"/>
                <a:ea typeface="黑体" panose="02010609060101010101" pitchFamily="2" charset="-122"/>
              </a:rPr>
              <a:t> </a:t>
            </a:r>
            <a:r>
              <a:rPr lang="en-US" altLang="zh-CN" sz="2000" b="1">
                <a:solidFill>
                  <a:srgbClr val="0000CC"/>
                </a:solidFill>
                <a:latin typeface="Tahoma" panose="020B0604030504040204" pitchFamily="34" charset="0"/>
                <a:ea typeface="黑体" panose="02010609060101010101"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anose="020B0604030504040204" pitchFamily="34" charset="0"/>
                <a:ea typeface="黑体" panose="02010609060101010101" pitchFamily="2" charset="-122"/>
              </a:rPr>
              <a:t>网络接入模块</a:t>
            </a:r>
          </a:p>
        </p:txBody>
      </p:sp>
      <p:graphicFrame>
        <p:nvGraphicFramePr>
          <p:cNvPr id="106524" name="Object 28"/>
          <p:cNvGraphicFramePr>
            <a:graphicFrameLocks noGrp="1" noChangeAspect="1"/>
          </p:cNvGraphicFramePr>
          <p:nvPr>
            <p:ph idx="1"/>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5122" name="VISIO" r:id="rId4" imgW="1687195" imgH="964565" progId="">
                  <p:embed/>
                </p:oleObj>
              </mc:Choice>
              <mc:Fallback>
                <p:oleObj name="VISIO" r:id="rId4" imgW="1687195" imgH="964565" progId="">
                  <p:embed/>
                  <p:pic>
                    <p:nvPicPr>
                      <p:cNvPr id="106524" name="Object 2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anose="020B0604030504040204" pitchFamily="34" charset="0"/>
                <a:ea typeface="黑体" panose="02010609060101010101"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anose="020B0604030504040204" pitchFamily="34" charset="0"/>
                <a:ea typeface="黑体" panose="02010609060101010101" pitchFamily="2" charset="-122"/>
              </a:rPr>
              <a:t>网络</a:t>
            </a:r>
          </a:p>
          <a:p>
            <a:pPr>
              <a:lnSpc>
                <a:spcPct val="90000"/>
              </a:lnSpc>
            </a:pPr>
            <a:r>
              <a:rPr lang="zh-CN" altLang="en-US" sz="2000" b="1">
                <a:solidFill>
                  <a:srgbClr val="0000CC"/>
                </a:solidFill>
                <a:latin typeface="Tahoma" panose="020B0604030504040204" pitchFamily="34" charset="0"/>
                <a:ea typeface="黑体" panose="02010609060101010101"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anose="020B0604030504040204" pitchFamily="34" charset="0"/>
                <a:ea typeface="黑体" panose="02010609060101010101" pitchFamily="2" charset="-122"/>
              </a:rPr>
              <a:t>网络接入模块</a:t>
            </a:r>
            <a:r>
              <a:rPr lang="zh-CN" altLang="en-US" sz="2400" b="1" dirty="0">
                <a:solidFill>
                  <a:srgbClr val="000099"/>
                </a:solidFill>
                <a:latin typeface="Tahoma" panose="020B0604030504040204" pitchFamily="34" charset="0"/>
                <a:ea typeface="黑体" panose="02010609060101010101" pitchFamily="2" charset="-122"/>
              </a:rPr>
              <a:t>负责做与网络接口细节有关的工作，例如：规定传输的帧格式，帧的最大长度等。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分层的好处与缺点 </a:t>
            </a:r>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a:solidFill>
                  <a:srgbClr val="FF0000"/>
                </a:solidFill>
              </a:rPr>
              <a:t>好处</a:t>
            </a: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a:solidFill>
                  <a:srgbClr val="0000CC"/>
                </a:solidFill>
              </a:rPr>
              <a:t>缺点</a:t>
            </a: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a:t>降低效率。</a:t>
            </a:r>
            <a:endParaRPr lang="en-US" altLang="zh-CN" dirty="0"/>
          </a:p>
          <a:p>
            <a:r>
              <a:rPr lang="zh-CN" altLang="zh-CN" dirty="0"/>
              <a:t>有些功能会在不同的层次中重复出现，因而产生了额外开销</a:t>
            </a:r>
            <a:r>
              <a:rPr lang="zh-CN" altLang="en-US" dirty="0"/>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a:t>层数太少，就会使每一层的协议太复杂。</a:t>
            </a:r>
          </a:p>
          <a:p>
            <a:r>
              <a:rPr lang="zh-CN" altLang="en-US" dirty="0"/>
              <a:t>层数太多，又会在描述和综合各层功能的系统工程任务时遇到较多的困难。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a:t>各层完成的主要功能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差错控制</a:t>
            </a:r>
            <a:r>
              <a:rPr lang="zh-CN" altLang="en-US" sz="2800" dirty="0">
                <a:solidFill>
                  <a:srgbClr val="FF0000"/>
                </a:solidFill>
              </a:rPr>
              <a:t>：</a:t>
            </a:r>
            <a:r>
              <a:rPr lang="zh-CN" altLang="zh-CN" sz="2800" dirty="0"/>
              <a:t>使相应层次对等方的通信更加可靠。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a:t>发送端的发送速率必须使接收端来得及接收，不要太快。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a:t>发送端将要发送的数据块划分为更小的单位，在接收端将其还原。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a:t>发送端几个高层会话复用一条低层的连接，在接收端再进行分用。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a:t>交换数据前先建立一条逻辑连接，数据传送结束后释放连接。</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计算机网络的体系结构 </a:t>
            </a:r>
            <a:r>
              <a:rPr lang="en-US" altLang="zh-CN" dirty="0"/>
              <a:t>(architecture) </a:t>
            </a:r>
            <a:r>
              <a:rPr lang="zh-CN" altLang="en-US" dirty="0"/>
              <a:t>是计算机网络的各层及其协议的集合。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a:solidFill>
                  <a:srgbClr val="FF0000"/>
                </a:solidFill>
              </a:rPr>
              <a:t>实现 </a:t>
            </a:r>
            <a:r>
              <a:rPr lang="en-US" altLang="zh-CN" dirty="0"/>
              <a:t>(implementation) </a:t>
            </a:r>
            <a:r>
              <a:rPr lang="zh-CN" altLang="en-US" dirty="0"/>
              <a:t>是遵循这种体系结构的前提下用何种硬件或软件完成这些功能的问题。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a:t>OSI </a:t>
            </a:r>
            <a:r>
              <a:rPr lang="zh-CN" altLang="zh-CN" dirty="0"/>
              <a:t>的七层协议体系结构的概念清楚，理论也较完整，但它既复杂又不实用</a:t>
            </a:r>
            <a:r>
              <a:rPr lang="zh-CN" altLang="en-US" dirty="0"/>
              <a:t>。</a:t>
            </a:r>
            <a:endParaRPr lang="en-US" altLang="zh-CN" dirty="0"/>
          </a:p>
          <a:p>
            <a:r>
              <a:rPr lang="en-US" altLang="zh-CN" dirty="0"/>
              <a:t>TCP/IP </a:t>
            </a:r>
            <a:r>
              <a:rPr lang="zh-CN" altLang="en-US" dirty="0"/>
              <a:t>是四层体系结构：应用层、运输层、网际层和网络接口层。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a:t>
            </a:r>
            <a:r>
              <a:rPr lang="zh-CN" altLang="en-US" sz="2000" dirty="0">
                <a:solidFill>
                  <a:srgbClr val="FF0000"/>
                </a:solidFill>
              </a:rPr>
              <a:t>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7" name="Freeform 50"/>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8" name="Freeform 59"/>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9" name="Freeform 60"/>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0" name="Freeform 61"/>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1" name="Freeform 62"/>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2" name="Freeform 63"/>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solidFill>
                  <a:srgbClr val="000099"/>
                </a:solidFill>
                <a:latin typeface="+mn-lt"/>
                <a:ea typeface="黑体" panose="02010609060101010101"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r>
              <a:rPr lang="en-US" altLang="zh-CN" sz="1600" b="1" dirty="0">
                <a:solidFill>
                  <a:srgbClr val="000099"/>
                </a:solidFill>
                <a:latin typeface="+mn-lt"/>
                <a:ea typeface="黑体" panose="02010609060101010101" pitchFamily="2" charset="-122"/>
              </a:rPr>
              <a:t>7</a:t>
            </a:r>
          </a:p>
          <a:p>
            <a:pPr eaLnBrk="1" hangingPunct="1">
              <a:lnSpc>
                <a:spcPct val="190000"/>
              </a:lnSpc>
            </a:pPr>
            <a:r>
              <a:rPr lang="en-US" altLang="zh-CN" sz="1600" b="1" dirty="0">
                <a:solidFill>
                  <a:srgbClr val="000099"/>
                </a:solidFill>
                <a:latin typeface="+mn-lt"/>
                <a:ea typeface="黑体" panose="02010609060101010101" pitchFamily="2" charset="-122"/>
              </a:rPr>
              <a:t>6</a:t>
            </a:r>
          </a:p>
          <a:p>
            <a:pPr eaLnBrk="1" hangingPunct="1">
              <a:lnSpc>
                <a:spcPct val="190000"/>
              </a:lnSpc>
            </a:pPr>
            <a:r>
              <a:rPr lang="en-US" altLang="zh-CN" sz="1600" b="1" dirty="0">
                <a:solidFill>
                  <a:srgbClr val="000099"/>
                </a:solidFill>
                <a:latin typeface="+mn-lt"/>
                <a:ea typeface="黑体" panose="02010609060101010101" pitchFamily="2" charset="-122"/>
              </a:rPr>
              <a:t>5</a:t>
            </a:r>
          </a:p>
          <a:p>
            <a:pPr eaLnBrk="1" hangingPunct="1">
              <a:lnSpc>
                <a:spcPct val="190000"/>
              </a:lnSpc>
            </a:pPr>
            <a:r>
              <a:rPr lang="en-US" altLang="zh-CN" sz="1600" b="1" dirty="0">
                <a:solidFill>
                  <a:srgbClr val="000099"/>
                </a:solidFill>
                <a:latin typeface="+mn-lt"/>
                <a:ea typeface="黑体" panose="02010609060101010101" pitchFamily="2" charset="-122"/>
              </a:rPr>
              <a:t>4</a:t>
            </a:r>
          </a:p>
          <a:p>
            <a:pPr eaLnBrk="1" hangingPunct="1">
              <a:lnSpc>
                <a:spcPct val="190000"/>
              </a:lnSpc>
            </a:pPr>
            <a:r>
              <a:rPr lang="en-US" altLang="zh-CN" sz="1600" b="1" dirty="0">
                <a:solidFill>
                  <a:srgbClr val="000099"/>
                </a:solidFill>
                <a:latin typeface="+mn-lt"/>
                <a:ea typeface="黑体" panose="02010609060101010101" pitchFamily="2" charset="-122"/>
              </a:rPr>
              <a:t>3</a:t>
            </a:r>
          </a:p>
          <a:p>
            <a:pPr eaLnBrk="1" hangingPunct="1">
              <a:lnSpc>
                <a:spcPct val="190000"/>
              </a:lnSpc>
            </a:pPr>
            <a:r>
              <a:rPr lang="en-US" altLang="zh-CN" sz="1600" b="1" dirty="0">
                <a:solidFill>
                  <a:srgbClr val="000099"/>
                </a:solidFill>
                <a:latin typeface="+mn-lt"/>
                <a:ea typeface="黑体" panose="02010609060101010101" pitchFamily="2" charset="-122"/>
              </a:rPr>
              <a:t>2</a:t>
            </a:r>
          </a:p>
          <a:p>
            <a:pPr eaLnBrk="1" hangingPunct="1">
              <a:lnSpc>
                <a:spcPct val="190000"/>
              </a:lnSpc>
            </a:pPr>
            <a:r>
              <a:rPr lang="en-US" altLang="zh-CN" sz="1600" b="1" dirty="0">
                <a:solidFill>
                  <a:srgbClr val="000099"/>
                </a:solidFill>
                <a:latin typeface="+mn-lt"/>
                <a:ea typeface="黑体" panose="02010609060101010101"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latin typeface="+mn-lt"/>
                <a:ea typeface="黑体" panose="02010609060101010101" pitchFamily="2" charset="-122"/>
              </a:rPr>
              <a:t>OSI </a:t>
            </a:r>
            <a:r>
              <a:rPr lang="zh-CN" altLang="en-US" b="1" dirty="0">
                <a:solidFill>
                  <a:srgbClr val="C00000"/>
                </a:solidFill>
                <a:latin typeface="+mn-lt"/>
                <a:ea typeface="黑体" panose="02010609060101010101"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23" name="Freeform 69"/>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4" name="Freeform 70"/>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5" name="Freeform 71"/>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网际层 </a:t>
            </a:r>
            <a:r>
              <a:rPr lang="en-US" altLang="zh-CN" sz="1800" b="1">
                <a:solidFill>
                  <a:srgbClr val="000099"/>
                </a:solidFill>
                <a:latin typeface="+mn-lt"/>
                <a:ea typeface="黑体" panose="02010609060101010101"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b="1" dirty="0">
                <a:solidFill>
                  <a:srgbClr val="000099"/>
                </a:solidFill>
                <a:latin typeface="+mn-lt"/>
                <a:ea typeface="黑体" panose="02010609060101010101" pitchFamily="2" charset="-122"/>
              </a:rPr>
              <a:t>(</a:t>
            </a:r>
            <a:r>
              <a:rPr lang="zh-CN" altLang="en-US" sz="1600" b="1" dirty="0">
                <a:solidFill>
                  <a:srgbClr val="000099"/>
                </a:solidFill>
                <a:latin typeface="+mn-lt"/>
                <a:ea typeface="黑体" panose="02010609060101010101" pitchFamily="2" charset="-122"/>
              </a:rPr>
              <a:t>各种应用层协议，如</a:t>
            </a:r>
          </a:p>
          <a:p>
            <a:pPr algn="ctr" eaLnBrk="1" hangingPunct="1"/>
            <a:r>
              <a:rPr lang="en-US" altLang="zh-CN" sz="1600" b="1" dirty="0">
                <a:solidFill>
                  <a:srgbClr val="000099"/>
                </a:solidFill>
                <a:latin typeface="+mn-lt"/>
                <a:ea typeface="黑体" panose="02010609060101010101" pitchFamily="2" charset="-122"/>
              </a:rPr>
              <a:t>DNS, HTTP, SMTP </a:t>
            </a:r>
            <a:r>
              <a:rPr lang="zh-CN" altLang="zh-CN" sz="1600" b="1" dirty="0">
                <a:solidFill>
                  <a:srgbClr val="000099"/>
                </a:solidFill>
                <a:latin typeface="+mn-lt"/>
                <a:ea typeface="黑体" panose="02010609060101010101" pitchFamily="2" charset="-122"/>
              </a:rPr>
              <a:t>等</a:t>
            </a:r>
            <a:r>
              <a:rPr lang="en-US" altLang="zh-CN" sz="1600" b="1" dirty="0">
                <a:solidFill>
                  <a:srgbClr val="000099"/>
                </a:solidFill>
                <a:latin typeface="+mn-lt"/>
                <a:ea typeface="黑体" panose="02010609060101010101"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000099"/>
                </a:solidFill>
                <a:latin typeface="+mn-lt"/>
                <a:ea typeface="黑体" panose="02010609060101010101" pitchFamily="2" charset="-122"/>
              </a:rPr>
              <a:t>运输层 </a:t>
            </a:r>
            <a:r>
              <a:rPr lang="en-US" altLang="zh-CN" sz="1800" b="1">
                <a:solidFill>
                  <a:srgbClr val="000099"/>
                </a:solidFill>
                <a:latin typeface="+mn-lt"/>
                <a:ea typeface="黑体" panose="02010609060101010101" pitchFamily="2" charset="-122"/>
              </a:rPr>
              <a:t>(TCP </a:t>
            </a:r>
            <a:r>
              <a:rPr lang="zh-CN" altLang="en-US" sz="1800" b="1">
                <a:solidFill>
                  <a:srgbClr val="000099"/>
                </a:solidFill>
                <a:latin typeface="+mn-lt"/>
                <a:ea typeface="黑体" panose="02010609060101010101" pitchFamily="2" charset="-122"/>
              </a:rPr>
              <a:t>或 </a:t>
            </a:r>
            <a:r>
              <a:rPr lang="en-US" altLang="zh-CN" sz="1800" b="1">
                <a:solidFill>
                  <a:srgbClr val="000099"/>
                </a:solidFill>
                <a:latin typeface="+mn-lt"/>
                <a:ea typeface="黑体" panose="02010609060101010101"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C00000"/>
                </a:solidFill>
                <a:latin typeface="+mn-lt"/>
                <a:ea typeface="黑体" panose="02010609060101010101" pitchFamily="2" charset="-122"/>
              </a:rPr>
              <a:t>TCP/IP </a:t>
            </a:r>
            <a:r>
              <a:rPr lang="zh-CN" altLang="en-US" b="1">
                <a:solidFill>
                  <a:srgbClr val="C00000"/>
                </a:solidFill>
                <a:latin typeface="+mn-lt"/>
                <a:ea typeface="黑体" panose="02010609060101010101"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99"/>
                </a:solidFill>
                <a:latin typeface="+mn-lt"/>
                <a:ea typeface="黑体" panose="02010609060101010101"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ln>
        </p:spPr>
        <p:txBody>
          <a:bodyPr wrap="none" anchor="ctr"/>
          <a:lstStyle/>
          <a:p>
            <a:endParaRPr lang="zh-CN" altLang="en-US" sz="2000" b="1">
              <a:solidFill>
                <a:srgbClr val="000099"/>
              </a:solidFill>
              <a:latin typeface="+mn-lt"/>
              <a:ea typeface="黑体" panose="02010609060101010101" pitchFamily="2" charset="-122"/>
            </a:endParaRPr>
          </a:p>
        </p:txBody>
      </p:sp>
      <p:sp>
        <p:nvSpPr>
          <p:cNvPr id="36" name="Freeform 101"/>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7" name="Freeform 102"/>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8" name="Freeform 103"/>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9" name="Freeform 104"/>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99"/>
                </a:solidFill>
                <a:latin typeface="+mn-lt"/>
                <a:ea typeface="黑体" panose="02010609060101010101"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5</a:t>
            </a:r>
          </a:p>
          <a:p>
            <a:pPr eaLnBrk="1" hangingPunct="1">
              <a:lnSpc>
                <a:spcPct val="190000"/>
              </a:lnSpc>
            </a:pPr>
            <a:endParaRPr lang="en-US" altLang="zh-CN" sz="1600" b="1" dirty="0">
              <a:solidFill>
                <a:srgbClr val="000099"/>
              </a:solidFill>
              <a:latin typeface="+mn-lt"/>
              <a:ea typeface="黑体" panose="02010609060101010101" pitchFamily="2" charset="-122"/>
            </a:endParaRPr>
          </a:p>
          <a:p>
            <a:pPr eaLnBrk="1" hangingPunct="1">
              <a:lnSpc>
                <a:spcPct val="190000"/>
              </a:lnSpc>
            </a:pPr>
            <a:r>
              <a:rPr lang="en-US" altLang="zh-CN" sz="1600" b="1" dirty="0">
                <a:solidFill>
                  <a:srgbClr val="000099"/>
                </a:solidFill>
                <a:latin typeface="+mn-lt"/>
                <a:ea typeface="黑体" panose="02010609060101010101" pitchFamily="2" charset="-122"/>
              </a:rPr>
              <a:t>4</a:t>
            </a:r>
          </a:p>
          <a:p>
            <a:pPr eaLnBrk="1" hangingPunct="1">
              <a:lnSpc>
                <a:spcPct val="190000"/>
              </a:lnSpc>
            </a:pPr>
            <a:r>
              <a:rPr lang="en-US" altLang="zh-CN" sz="1600" b="1" dirty="0">
                <a:solidFill>
                  <a:srgbClr val="000099"/>
                </a:solidFill>
                <a:latin typeface="+mn-lt"/>
                <a:ea typeface="黑体" panose="02010609060101010101" pitchFamily="2" charset="-122"/>
              </a:rPr>
              <a:t>3</a:t>
            </a:r>
          </a:p>
          <a:p>
            <a:pPr eaLnBrk="1" hangingPunct="1">
              <a:lnSpc>
                <a:spcPct val="190000"/>
              </a:lnSpc>
            </a:pPr>
            <a:r>
              <a:rPr lang="en-US" altLang="zh-CN" sz="1600" b="1" dirty="0">
                <a:solidFill>
                  <a:srgbClr val="000099"/>
                </a:solidFill>
                <a:latin typeface="+mn-lt"/>
                <a:ea typeface="黑体" panose="02010609060101010101" pitchFamily="2" charset="-122"/>
              </a:rPr>
              <a:t>2</a:t>
            </a:r>
          </a:p>
          <a:p>
            <a:pPr eaLnBrk="1" hangingPunct="1">
              <a:lnSpc>
                <a:spcPct val="190000"/>
              </a:lnSpc>
            </a:pPr>
            <a:r>
              <a:rPr lang="en-US" altLang="zh-CN" sz="1600" b="1" dirty="0">
                <a:solidFill>
                  <a:srgbClr val="000099"/>
                </a:solidFill>
                <a:latin typeface="+mn-lt"/>
                <a:ea typeface="黑体" panose="02010609060101010101"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C00000"/>
                </a:solidFill>
                <a:latin typeface="+mn-lt"/>
                <a:ea typeface="黑体" panose="02010609060101010101"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srgbClr val="000099"/>
                </a:solidFill>
                <a:latin typeface="+mn-lt"/>
                <a:ea typeface="黑体" panose="02010609060101010101"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a:latin typeface="+mn-lt"/>
                <a:ea typeface="黑体" panose="02010609060101010101" pitchFamily="2" charset="-122"/>
              </a:rPr>
              <a:t>计算机网络体系结构：</a:t>
            </a:r>
            <a:endParaRPr lang="en-US" altLang="zh-CN" sz="2400" b="1" dirty="0">
              <a:latin typeface="+mn-lt"/>
              <a:ea typeface="黑体" panose="02010609060101010101" pitchFamily="2" charset="-122"/>
            </a:endParaRPr>
          </a:p>
          <a:p>
            <a:pPr algn="ctr"/>
            <a:r>
              <a:rPr lang="en-US" altLang="zh-CN" sz="2400" b="1" dirty="0">
                <a:latin typeface="+mn-lt"/>
                <a:ea typeface="黑体" panose="02010609060101010101" pitchFamily="2" charset="-122"/>
              </a:rPr>
              <a:t>(a) OSI </a:t>
            </a:r>
            <a:r>
              <a:rPr lang="zh-CN" altLang="zh-CN" sz="2400" b="1" dirty="0">
                <a:latin typeface="+mn-lt"/>
                <a:ea typeface="黑体" panose="02010609060101010101" pitchFamily="2" charset="-122"/>
              </a:rPr>
              <a:t>的七层协议；</a:t>
            </a:r>
            <a:r>
              <a:rPr lang="en-US" altLang="zh-CN" sz="2400" b="1" dirty="0">
                <a:latin typeface="+mn-lt"/>
                <a:ea typeface="黑体" panose="02010609060101010101" pitchFamily="2" charset="-122"/>
              </a:rPr>
              <a:t>(b) TCP/IP </a:t>
            </a:r>
            <a:r>
              <a:rPr lang="zh-CN" altLang="zh-CN" sz="2400" b="1" dirty="0">
                <a:latin typeface="+mn-lt"/>
                <a:ea typeface="黑体" panose="02010609060101010101" pitchFamily="2" charset="-122"/>
              </a:rPr>
              <a:t>的四层协议；</a:t>
            </a:r>
            <a:r>
              <a:rPr lang="en-US" altLang="zh-CN" sz="2400" b="1" dirty="0">
                <a:latin typeface="+mn-lt"/>
                <a:ea typeface="黑体" panose="02010609060101010101" pitchFamily="2" charset="-122"/>
              </a:rPr>
              <a:t>(c) </a:t>
            </a:r>
            <a:r>
              <a:rPr lang="zh-CN" altLang="zh-CN" sz="2400" b="1" dirty="0">
                <a:latin typeface="+mn-lt"/>
                <a:ea typeface="黑体" panose="02010609060101010101" pitchFamily="2" charset="-122"/>
              </a:rPr>
              <a:t>五层协议</a:t>
            </a:r>
            <a:endParaRPr lang="zh-CN" altLang="en-US" sz="2400" b="1" dirty="0">
              <a:latin typeface="+mn-lt"/>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网络核心</a:t>
            </a:r>
          </a:p>
        </p:txBody>
      </p:sp>
      <p:graphicFrame>
        <p:nvGraphicFramePr>
          <p:cNvPr id="348189" name="Object 29">
            <a:hlinkClick r:id="" action="ppaction://ole?verb=0"/>
          </p:cNvPr>
          <p:cNvGraphicFramePr/>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2050" name="Microsoft ClipArt Gallery" r:id="rId5" imgW="2735580" imgH="3825875" progId="">
                  <p:embed/>
                </p:oleObj>
              </mc:Choice>
              <mc:Fallback>
                <p:oleObj name="Microsoft ClipArt Gallery" r:id="rId5" imgW="2735580" imgH="3825875" progId="">
                  <p:embed/>
                  <p:pic>
                    <p:nvPicPr>
                      <p:cNvPr id="348189" name="Object 29">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anose="02010609060101010101" pitchFamily="2" charset="-122"/>
              </a:rPr>
              <a:t>运行</a:t>
            </a:r>
          </a:p>
          <a:p>
            <a:pPr algn="ctr"/>
            <a:r>
              <a:rPr kumimoji="1" lang="en-US" altLang="zh-CN" sz="2800" b="1">
                <a:latin typeface="+mn-lt"/>
                <a:ea typeface="黑体" panose="02010609060101010101" pitchFamily="2" charset="-122"/>
              </a:rPr>
              <a:t>P2P </a:t>
            </a:r>
            <a:r>
              <a:rPr kumimoji="1" lang="zh-CN" altLang="en-US" sz="2800" b="1">
                <a:latin typeface="+mn-lt"/>
                <a:ea typeface="黑体" panose="02010609060101010101"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anose="02010609060101010101" pitchFamily="2" charset="-122"/>
              </a:rPr>
              <a:t>对等连接工作方式（</a:t>
            </a:r>
            <a:r>
              <a:rPr lang="en-US" altLang="zh-CN" sz="3200" b="1" dirty="0">
                <a:latin typeface="+mn-lt"/>
                <a:ea typeface="黑体" panose="02010609060101010101" pitchFamily="2" charset="-122"/>
              </a:rPr>
              <a:t>P2P</a:t>
            </a:r>
            <a:r>
              <a:rPr lang="zh-CN" altLang="zh-CN" sz="3200" b="1" dirty="0">
                <a:latin typeface="+mn-lt"/>
                <a:ea typeface="黑体" panose="02010609060101010101" pitchFamily="2" charset="-122"/>
              </a:rPr>
              <a:t>方式）</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a:t>应用层 </a:t>
            </a:r>
            <a:r>
              <a:rPr lang="en-US" altLang="zh-CN" sz="2800" dirty="0"/>
              <a:t>(application layer) </a:t>
            </a:r>
          </a:p>
          <a:p>
            <a:pPr>
              <a:lnSpc>
                <a:spcPct val="125000"/>
              </a:lnSpc>
            </a:pPr>
            <a:r>
              <a:rPr lang="zh-CN" altLang="en-US" sz="2800" dirty="0"/>
              <a:t>运输层 </a:t>
            </a:r>
            <a:r>
              <a:rPr lang="en-US" altLang="zh-CN" sz="2800" dirty="0"/>
              <a:t>(transport layer) </a:t>
            </a:r>
          </a:p>
          <a:p>
            <a:pPr>
              <a:lnSpc>
                <a:spcPct val="125000"/>
              </a:lnSpc>
            </a:pPr>
            <a:r>
              <a:rPr lang="zh-CN" altLang="en-US" sz="2800" dirty="0"/>
              <a:t>网络层 </a:t>
            </a:r>
            <a:r>
              <a:rPr lang="en-US" altLang="zh-CN" sz="2800" dirty="0"/>
              <a:t>(network layer) </a:t>
            </a:r>
          </a:p>
          <a:p>
            <a:pPr>
              <a:lnSpc>
                <a:spcPct val="125000"/>
              </a:lnSpc>
            </a:pPr>
            <a:r>
              <a:rPr lang="zh-CN" altLang="en-US" sz="2800" dirty="0"/>
              <a:t>数据链路层 </a:t>
            </a:r>
            <a:r>
              <a:rPr lang="en-US" altLang="zh-CN" sz="2800" dirty="0"/>
              <a:t>(data link layer) </a:t>
            </a:r>
          </a:p>
          <a:p>
            <a:pPr>
              <a:lnSpc>
                <a:spcPct val="125000"/>
              </a:lnSpc>
            </a:pPr>
            <a:r>
              <a:rPr lang="zh-CN" altLang="en-US" sz="2800" dirty="0"/>
              <a:t>物理层 </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anose="02010609060101010101" pitchFamily="2" charset="-122"/>
              </a:rPr>
              <a:t>数据链路层</a:t>
            </a:r>
          </a:p>
        </p:txBody>
      </p:sp>
      <p:grpSp>
        <p:nvGrpSpPr>
          <p:cNvPr id="114693" name="Group 5"/>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5" name="Freeform 7"/>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6" name="Freeform 8"/>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7" name="Freeform 9"/>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698" name="Freeform 10"/>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5        </a:t>
            </a:r>
            <a:r>
              <a:rPr kumimoji="1" lang="zh-CN" altLang="en-US" sz="2000" b="1">
                <a:solidFill>
                  <a:srgbClr val="000099"/>
                </a:solidFill>
                <a:latin typeface="+mn-lt"/>
                <a:ea typeface="黑体" panose="02010609060101010101"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        </a:t>
            </a:r>
            <a:r>
              <a:rPr kumimoji="1" lang="zh-CN" altLang="en-US" sz="2000" b="1">
                <a:solidFill>
                  <a:srgbClr val="000099"/>
                </a:solidFill>
                <a:latin typeface="+mn-lt"/>
                <a:ea typeface="黑体" panose="02010609060101010101"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3        </a:t>
            </a:r>
            <a:r>
              <a:rPr kumimoji="1" lang="zh-CN" altLang="en-US" sz="2000" b="1" dirty="0">
                <a:solidFill>
                  <a:srgbClr val="000099"/>
                </a:solidFill>
                <a:latin typeface="+mn-lt"/>
                <a:ea typeface="黑体" panose="02010609060101010101"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2    </a:t>
            </a:r>
            <a:r>
              <a:rPr kumimoji="1" lang="zh-CN" altLang="en-US" sz="2000" b="1" dirty="0">
                <a:solidFill>
                  <a:srgbClr val="000099"/>
                </a:solidFill>
                <a:latin typeface="+mn-lt"/>
                <a:ea typeface="黑体" panose="02010609060101010101"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1        </a:t>
            </a:r>
            <a:r>
              <a:rPr kumimoji="1" lang="zh-CN" altLang="en-US" sz="2000" b="1" dirty="0">
                <a:solidFill>
                  <a:srgbClr val="000099"/>
                </a:solidFill>
                <a:latin typeface="+mn-lt"/>
                <a:ea typeface="黑体" panose="02010609060101010101" pitchFamily="2" charset="-122"/>
              </a:rPr>
              <a:t>物理层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5722"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5732"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加上应用层首部，成为应用层 </a:t>
            </a:r>
            <a:r>
              <a:rPr kumimoji="1" lang="en-US" altLang="zh-CN" sz="2400" b="1" dirty="0">
                <a:solidFill>
                  <a:srgbClr val="333399"/>
                </a:solidFill>
                <a:ea typeface="黑体" panose="02010609060101010101"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anose="02010609060101010101" pitchFamily="2" charset="-122"/>
              </a:rPr>
              <a:t>PDU (Protocol Data Unit)</a:t>
            </a:r>
            <a:r>
              <a:rPr kumimoji="1" lang="zh-CN" altLang="en-US" sz="2400" b="1" dirty="0">
                <a:solidFill>
                  <a:srgbClr val="000099"/>
                </a:solidFill>
                <a:ea typeface="黑体" panose="02010609060101010101" pitchFamily="2" charset="-122"/>
              </a:rPr>
              <a:t>：协议数据单元。</a:t>
            </a:r>
            <a:endParaRPr kumimoji="1" lang="en-US" altLang="zh-CN" sz="2400" b="1" dirty="0">
              <a:solidFill>
                <a:srgbClr val="000099"/>
              </a:solidFill>
              <a:ea typeface="黑体" panose="02010609060101010101" pitchFamily="2" charset="-122"/>
            </a:endParaRPr>
          </a:p>
          <a:p>
            <a:pPr>
              <a:lnSpc>
                <a:spcPct val="110000"/>
              </a:lnSpc>
            </a:pPr>
            <a:r>
              <a:rPr kumimoji="1" lang="en-US" altLang="zh-CN" sz="2400" b="1" dirty="0">
                <a:solidFill>
                  <a:srgbClr val="000099"/>
                </a:solidFill>
                <a:ea typeface="黑体" panose="02010609060101010101" pitchFamily="2" charset="-122"/>
              </a:rPr>
              <a:t>OSI</a:t>
            </a:r>
            <a:r>
              <a:rPr kumimoji="1" lang="zh-CN" altLang="zh-CN" sz="2400" b="1" dirty="0">
                <a:solidFill>
                  <a:srgbClr val="000099"/>
                </a:solidFill>
                <a:ea typeface="黑体" panose="02010609060101010101" pitchFamily="2" charset="-122"/>
              </a:rPr>
              <a:t>参考模型把</a:t>
            </a:r>
            <a:r>
              <a:rPr kumimoji="1" lang="zh-CN" altLang="zh-CN" sz="2400" b="1" dirty="0">
                <a:solidFill>
                  <a:srgbClr val="C00000"/>
                </a:solidFill>
                <a:ea typeface="黑体" panose="02010609060101010101" pitchFamily="2" charset="-122"/>
              </a:rPr>
              <a:t>对等层次</a:t>
            </a:r>
            <a:r>
              <a:rPr kumimoji="1" lang="zh-CN" altLang="zh-CN" sz="2400" b="1" dirty="0">
                <a:solidFill>
                  <a:srgbClr val="000099"/>
                </a:solidFill>
                <a:ea typeface="黑体" panose="02010609060101010101" pitchFamily="2" charset="-122"/>
              </a:rPr>
              <a:t>之间传送的数据单位称为该层的协议数据单元</a:t>
            </a:r>
            <a:r>
              <a:rPr kumimoji="1" lang="en-US" altLang="zh-CN" sz="2400" b="1" dirty="0">
                <a:solidFill>
                  <a:srgbClr val="000099"/>
                </a:solidFill>
                <a:ea typeface="黑体" panose="02010609060101010101" pitchFamily="2" charset="-122"/>
              </a:rPr>
              <a:t> PDU</a:t>
            </a:r>
            <a:r>
              <a:rPr kumimoji="1" lang="zh-CN" altLang="en-US" sz="2400" b="1" dirty="0">
                <a:solidFill>
                  <a:srgbClr val="000099"/>
                </a:solidFill>
                <a:ea typeface="黑体" panose="02010609060101010101" pitchFamily="2" charset="-122"/>
              </a:rPr>
              <a:t>。</a:t>
            </a:r>
            <a:endParaRPr kumimoji="1" lang="en-US" altLang="zh-CN" sz="2400" b="1" dirty="0">
              <a:solidFill>
                <a:srgbClr val="0000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6746"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6756"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333399"/>
                </a:solidFill>
                <a:ea typeface="黑体" panose="02010609060101010101" pitchFamily="2" charset="-122"/>
              </a:rPr>
              <a:t>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加上运输层首部，成为运输层报文</a:t>
            </a:r>
            <a:endParaRPr kumimoji="1" lang="zh-CN" altLang="en-US" sz="3600" b="1">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7770" name="Freeform 10"/>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7780" name="Freeform 20"/>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加上网络层首部，成为 </a:t>
            </a:r>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数据报（或分组）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879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880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a:solidFill>
                  <a:srgbClr val="333399"/>
                </a:solidFill>
                <a:ea typeface="黑体" panose="02010609060101010101" pitchFamily="2" charset="-122"/>
              </a:rPr>
              <a:t>IP </a:t>
            </a:r>
            <a:r>
              <a:rPr kumimoji="1" lang="zh-CN" altLang="en-US" sz="2400" b="1">
                <a:solidFill>
                  <a:srgbClr val="333399"/>
                </a:solidFill>
                <a:ea typeface="黑体" panose="02010609060101010101"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加上链路层首部和尾部，成为数据链路层帧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981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1982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最下面的物理层把比特流传送到物理媒体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0843" name="Freeform 11"/>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0853" name="Freeform 21"/>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黑体" panose="02010609060101010101" pitchFamily="2" charset="-122"/>
                <a:ea typeface="黑体" panose="02010609060101010101"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ln>
          <a:effec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电信号（或光信号）在物理媒体中传播</a:t>
            </a:r>
          </a:p>
          <a:p>
            <a:pPr algn="ctr" eaLnBrk="0" hangingPunct="0"/>
            <a:r>
              <a:rPr kumimoji="1" lang="zh-CN" altLang="en-US" sz="2400" b="1">
                <a:solidFill>
                  <a:srgbClr val="333399"/>
                </a:solidFill>
                <a:latin typeface="Times New Roman" panose="02020603050405020304" pitchFamily="18" charset="0"/>
                <a:ea typeface="黑体" panose="02010609060101010101"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ln>
          <a:effectLst/>
        </p:spPr>
        <p:txBody>
          <a:bodyPr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186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187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333399"/>
                </a:solidFill>
                <a:ea typeface="黑体" panose="02010609060101010101"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2890"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2900"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a:t>
            </a:r>
          </a:p>
          <a:p>
            <a:pPr algn="ctr" eaLnBrk="0" hangingPunct="0"/>
            <a:r>
              <a:rPr kumimoji="1" lang="zh-CN" altLang="en-US" sz="2400" b="1">
                <a:solidFill>
                  <a:srgbClr val="333399"/>
                </a:solidFill>
                <a:ea typeface="黑体" panose="02010609060101010101"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391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392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网络层剥去首部，取出数据部分</a:t>
            </a:r>
          </a:p>
          <a:p>
            <a:pPr algn="ctr" eaLnBrk="0" hangingPunct="0"/>
            <a:r>
              <a:rPr kumimoji="1" lang="zh-CN" altLang="en-US" sz="2400" b="1">
                <a:solidFill>
                  <a:srgbClr val="333399"/>
                </a:solidFill>
                <a:ea typeface="黑体" panose="02010609060101010101"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a:xfrm>
            <a:off x="495300" y="1196752"/>
            <a:ext cx="9210228" cy="4934173"/>
          </a:xfrm>
        </p:spPr>
        <p:txBody>
          <a:bodyPr/>
          <a:lstStyle/>
          <a:p>
            <a:r>
              <a:rPr lang="zh-CN" altLang="en-US" dirty="0"/>
              <a:t>网络核心部分是互联网中最复杂的部分。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a:solidFill>
                  <a:srgbClr val="FF0000"/>
                </a:solidFill>
              </a:rPr>
              <a:t>路由器 </a:t>
            </a:r>
            <a:r>
              <a:rPr lang="en-US" altLang="zh-CN" dirty="0"/>
              <a:t>(router)</a:t>
            </a:r>
            <a:r>
              <a:rPr lang="zh-CN" altLang="en-US" dirty="0"/>
              <a:t>。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4938"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4948"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运输层剥去首部，取出数据部分</a:t>
            </a:r>
          </a:p>
          <a:p>
            <a:pPr algn="ctr" eaLnBrk="0" hangingPunct="0"/>
            <a:r>
              <a:rPr kumimoji="1" lang="zh-CN" altLang="en-US" sz="2400" b="1">
                <a:solidFill>
                  <a:srgbClr val="333399"/>
                </a:solidFill>
                <a:ea typeface="黑体" panose="02010609060101010101"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5962"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5972"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应用层剥去首部，取出应用程序数据</a:t>
            </a:r>
          </a:p>
          <a:p>
            <a:pPr algn="ctr" eaLnBrk="0" hangingPunct="0"/>
            <a:r>
              <a:rPr kumimoji="1" lang="zh-CN" altLang="en-US" sz="2400" b="1">
                <a:solidFill>
                  <a:srgbClr val="333399"/>
                </a:solidFill>
                <a:ea typeface="黑体" panose="02010609060101010101"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6986"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6996"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latin typeface="Tahoma" panose="020B0604030504040204" pitchFamily="34" charset="0"/>
                <a:ea typeface="黑体" panose="02010609060101010101" pitchFamily="2" charset="-122"/>
              </a:rPr>
              <a:t>我收到了</a:t>
            </a:r>
            <a:r>
              <a:rPr kumimoji="1" lang="zh-CN" altLang="en-US" sz="1400" b="1">
                <a:solidFill>
                  <a:srgbClr val="333399"/>
                </a:solidFill>
                <a:ea typeface="黑体" panose="02010609060101010101" pitchFamily="2" charset="-122"/>
              </a:rPr>
              <a:t> </a:t>
            </a:r>
            <a:r>
              <a:rPr kumimoji="1" lang="en-US" altLang="zh-CN" sz="2400" b="1">
                <a:solidFill>
                  <a:srgbClr val="333399"/>
                </a:solidFill>
                <a:ea typeface="黑体" panose="02010609060101010101" pitchFamily="2" charset="-122"/>
              </a:rPr>
              <a:t>AP</a:t>
            </a:r>
            <a:r>
              <a:rPr kumimoji="1" lang="en-US" altLang="zh-CN" sz="2400" b="1" baseline="-25000">
                <a:solidFill>
                  <a:srgbClr val="333399"/>
                </a:solidFill>
                <a:ea typeface="黑体" panose="02010609060101010101" pitchFamily="2" charset="-122"/>
              </a:rPr>
              <a:t>1</a:t>
            </a:r>
            <a:r>
              <a:rPr kumimoji="1" lang="en-US" altLang="zh-CN" sz="1600" b="1">
                <a:solidFill>
                  <a:srgbClr val="333399"/>
                </a:solidFill>
                <a:ea typeface="黑体" panose="02010609060101010101" pitchFamily="2" charset="-122"/>
              </a:rPr>
              <a:t> </a:t>
            </a:r>
            <a:r>
              <a:rPr kumimoji="1" lang="zh-CN" altLang="en-US" sz="2400" b="1">
                <a:solidFill>
                  <a:srgbClr val="333399"/>
                </a:solidFill>
                <a:latin typeface="Tahoma" panose="020B0604030504040204" pitchFamily="34" charset="0"/>
                <a:ea typeface="黑体" panose="02010609060101010101" pitchFamily="2" charset="-122"/>
              </a:rPr>
              <a:t>发来的</a:t>
            </a:r>
          </a:p>
          <a:p>
            <a:pPr algn="ctr" eaLnBrk="0" hangingPunct="0"/>
            <a:r>
              <a:rPr kumimoji="1" lang="zh-CN" altLang="en-US" sz="2400" b="1">
                <a:solidFill>
                  <a:srgbClr val="333399"/>
                </a:solidFill>
                <a:ea typeface="黑体" panose="02010609060101010101" pitchFamily="2" charset="-122"/>
              </a:rPr>
              <a:t>应用程序数据！</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8010" name="Freeform 10"/>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8020" name="Freeform 20"/>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dirty="0">
                <a:solidFill>
                  <a:srgbClr val="C00000"/>
                </a:solidFill>
                <a:ea typeface="黑体" panose="02010609060101010101" pitchFamily="2" charset="-122"/>
              </a:rPr>
              <a:t>主机</a:t>
            </a:r>
            <a:r>
              <a:rPr kumimoji="1" lang="zh-CN" altLang="en-US" sz="1050" b="1" dirty="0">
                <a:solidFill>
                  <a:srgbClr val="C00000"/>
                </a:solidFill>
                <a:ea typeface="黑体" panose="02010609060101010101" pitchFamily="2" charset="-122"/>
              </a:rPr>
              <a:t> </a:t>
            </a:r>
            <a:r>
              <a:rPr kumimoji="1" lang="en-US" altLang="zh-CN" sz="2400" b="1" dirty="0">
                <a:solidFill>
                  <a:srgbClr val="C00000"/>
                </a:solidFill>
                <a:ea typeface="黑体" panose="02010609060101010101"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nvGrpSpPr>
          <p:cNvPr id="128031" name="Group 31"/>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应用层首部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800" b="1" dirty="0">
                <a:solidFill>
                  <a:srgbClr val="3333FF"/>
                </a:solidFill>
                <a:ea typeface="黑体" panose="02010609060101010101"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nvGrpSpPr>
          <p:cNvPr id="128038" name="Group 38"/>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grpSp>
        <p:nvGrpSpPr>
          <p:cNvPr id="128041" name="Group 41"/>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grpSp>
        <p:nvGrpSpPr>
          <p:cNvPr id="128045" name="Group 45"/>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grpSp>
        <p:nvGrpSpPr>
          <p:cNvPr id="128050" name="Group 50"/>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运输层首部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333399"/>
                  </a:solidFill>
                  <a:latin typeface="Arial Rounded MT Bold" panose="020F0704030504030204" pitchFamily="34" charset="0"/>
                  <a:ea typeface="黑体" panose="02010609060101010101" pitchFamily="2" charset="-122"/>
                </a:rPr>
                <a:t>网络层首部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首部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链路层</a:t>
              </a:r>
            </a:p>
            <a:p>
              <a:pPr algn="ctr" eaLnBrk="0" hangingPunct="0">
                <a:lnSpc>
                  <a:spcPct val="90000"/>
                </a:lnSpc>
              </a:pPr>
              <a:r>
                <a:rPr kumimoji="1" lang="zh-CN" altLang="en-US" sz="2000" b="1">
                  <a:solidFill>
                    <a:srgbClr val="333399"/>
                  </a:solidFill>
                  <a:latin typeface="Arial Rounded MT Bold" panose="020F0704030504030204" pitchFamily="34" charset="0"/>
                  <a:ea typeface="黑体" panose="02010609060101010101" pitchFamily="2" charset="-122"/>
                </a:rPr>
                <a:t>尾部</a:t>
              </a:r>
              <a:endParaRPr kumimoji="1" lang="zh-CN" altLang="en-US" sz="2000" b="1">
                <a:solidFill>
                  <a:srgbClr val="333399"/>
                </a:solidFill>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903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2904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anose="02010609060101010101" pitchFamily="2" charset="-122"/>
              </a:rPr>
              <a:t>10100110100101  </a:t>
            </a:r>
            <a:r>
              <a:rPr lang="zh-CN" altLang="en-US" sz="2000" b="1">
                <a:solidFill>
                  <a:srgbClr val="333399"/>
                </a:solidFill>
                <a:ea typeface="黑体" panose="02010609060101010101" pitchFamily="2" charset="-122"/>
              </a:rPr>
              <a:t>比  特  流  </a:t>
            </a:r>
            <a:r>
              <a:rPr lang="en-US" altLang="zh-CN" sz="2000" b="1">
                <a:solidFill>
                  <a:srgbClr val="333399"/>
                </a:solidFill>
                <a:ea typeface="黑体" panose="02010609060101010101"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ea typeface="黑体" panose="02010609060101010101" pitchFamily="2" charset="-122"/>
              </a:rPr>
              <a:t>主机 </a:t>
            </a:r>
            <a:r>
              <a:rPr kumimoji="1" lang="en-US" altLang="zh-CN" sz="2400" b="1" dirty="0">
                <a:solidFill>
                  <a:srgbClr val="333399"/>
                </a:solidFill>
                <a:ea typeface="黑体" panose="02010609060101010101" pitchFamily="2" charset="-122"/>
              </a:rPr>
              <a:t>2 </a:t>
            </a:r>
            <a:r>
              <a:rPr kumimoji="1" lang="zh-CN" altLang="en-US" sz="2400" b="1" dirty="0">
                <a:solidFill>
                  <a:srgbClr val="333399"/>
                </a:solidFill>
                <a:ea typeface="黑体" panose="02010609060101010101" pitchFamily="2" charset="-122"/>
              </a:rPr>
              <a:t>的物理层收到比特流后</a:t>
            </a:r>
          </a:p>
          <a:p>
            <a:pPr algn="ctr" eaLnBrk="0" hangingPunct="0"/>
            <a:r>
              <a:rPr kumimoji="1" lang="zh-CN" altLang="en-US" sz="2400" b="1" dirty="0">
                <a:solidFill>
                  <a:srgbClr val="333399"/>
                </a:solidFill>
                <a:ea typeface="黑体" panose="02010609060101010101" pitchFamily="2" charset="-122"/>
              </a:rPr>
              <a:t>交给数据链路层</a:t>
            </a:r>
          </a:p>
        </p:txBody>
      </p:sp>
      <p:grpSp>
        <p:nvGrpSpPr>
          <p:cNvPr id="129056" name="Group 32"/>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grpSp>
      <p:grpSp>
        <p:nvGrpSpPr>
          <p:cNvPr id="129064" name="Group 40"/>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0063" name="Freeform 15"/>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0073" name="Freeform 25"/>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数据链路层剥去帧首部和帧尾部后</a:t>
            </a:r>
          </a:p>
          <a:p>
            <a:pPr algn="ctr" eaLnBrk="0" hangingPunct="0"/>
            <a:r>
              <a:rPr kumimoji="1" lang="zh-CN" altLang="en-US" sz="2400" b="1">
                <a:solidFill>
                  <a:srgbClr val="333399"/>
                </a:solidFill>
                <a:ea typeface="黑体" panose="02010609060101010101"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grpSp>
        <p:nvGrpSpPr>
          <p:cNvPr id="130091" name="Group 43"/>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1091" name="Freeform 19"/>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1101" name="Freeform 29"/>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网络层剥去分组首部后</a:t>
            </a:r>
          </a:p>
          <a:p>
            <a:pPr algn="ctr" eaLnBrk="0" hangingPunct="0"/>
            <a:r>
              <a:rPr kumimoji="1" lang="zh-CN" altLang="en-US" sz="2400" b="1">
                <a:solidFill>
                  <a:srgbClr val="333399"/>
                </a:solidFill>
                <a:ea typeface="黑体" panose="02010609060101010101" pitchFamily="2" charset="-122"/>
              </a:rPr>
              <a:t>把分组的数据部分交给运输层</a:t>
            </a:r>
          </a:p>
        </p:txBody>
      </p:sp>
      <p:grpSp>
        <p:nvGrpSpPr>
          <p:cNvPr id="131112" name="Group 40"/>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2113" name="Freeform 17"/>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2123" name="Freeform 27"/>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a:solidFill>
                  <a:srgbClr val="333399"/>
                </a:solidFill>
                <a:ea typeface="黑体" panose="02010609060101010101" pitchFamily="2" charset="-122"/>
              </a:rPr>
              <a:t>运输层剥去报文首部后</a:t>
            </a:r>
          </a:p>
          <a:p>
            <a:pPr algn="ctr" eaLnBrk="0" hangingPunct="0"/>
            <a:r>
              <a:rPr kumimoji="1" lang="zh-CN" altLang="en-US" sz="2400" b="1">
                <a:solidFill>
                  <a:srgbClr val="333399"/>
                </a:solidFill>
                <a:ea typeface="黑体" panose="02010609060101010101" pitchFamily="2" charset="-122"/>
              </a:rPr>
              <a:t>把报文的数据部分交给应用层</a:t>
            </a:r>
          </a:p>
        </p:txBody>
      </p:sp>
      <p:grpSp>
        <p:nvGrpSpPr>
          <p:cNvPr id="132134" name="Group 38"/>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anose="020B0604030504040204" pitchFamily="34" charset="0"/>
                <a:ea typeface="黑体" panose="02010609060101010101"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3133" name="Freeform 13"/>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3143" name="Freeform 23"/>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ea typeface="黑体" panose="02010609060101010101" pitchFamily="2" charset="-122"/>
              </a:rPr>
              <a:t>应用层剥去应用层 </a:t>
            </a:r>
            <a:r>
              <a:rPr kumimoji="1" lang="en-US" altLang="zh-CN" sz="2400" b="1" dirty="0">
                <a:solidFill>
                  <a:srgbClr val="333399"/>
                </a:solidFill>
                <a:ea typeface="黑体" panose="02010609060101010101" pitchFamily="2" charset="-122"/>
              </a:rPr>
              <a:t>PDU </a:t>
            </a:r>
            <a:r>
              <a:rPr kumimoji="1" lang="zh-CN" altLang="en-US" sz="2400" b="1" dirty="0">
                <a:solidFill>
                  <a:srgbClr val="333399"/>
                </a:solidFill>
                <a:ea typeface="黑体" panose="02010609060101010101" pitchFamily="2" charset="-122"/>
              </a:rPr>
              <a:t>首部后</a:t>
            </a:r>
          </a:p>
          <a:p>
            <a:pPr algn="ctr" eaLnBrk="0" hangingPunct="0"/>
            <a:r>
              <a:rPr kumimoji="1" lang="zh-CN" altLang="en-US" sz="2400" b="1" dirty="0">
                <a:solidFill>
                  <a:srgbClr val="333399"/>
                </a:solidFill>
                <a:ea typeface="黑体" panose="02010609060101010101" pitchFamily="2" charset="-122"/>
              </a:rPr>
              <a:t>把应用程序数据交给应用进程</a:t>
            </a:r>
          </a:p>
        </p:txBody>
      </p:sp>
      <p:grpSp>
        <p:nvGrpSpPr>
          <p:cNvPr id="133154" name="Group 34"/>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4154" name="Freeform 10"/>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1</a:t>
            </a:r>
          </a:p>
        </p:txBody>
      </p:sp>
      <p:sp>
        <p:nvSpPr>
          <p:cNvPr id="134164" name="Freeform 20"/>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C00000"/>
                </a:solidFill>
                <a:ea typeface="黑体" panose="02010609060101010101" pitchFamily="2" charset="-122"/>
              </a:rPr>
              <a:t>主机</a:t>
            </a:r>
            <a:r>
              <a:rPr kumimoji="1" lang="zh-CN" altLang="en-US" sz="1050" b="1">
                <a:solidFill>
                  <a:srgbClr val="C00000"/>
                </a:solidFill>
                <a:ea typeface="黑体" panose="02010609060101010101" pitchFamily="2" charset="-122"/>
              </a:rPr>
              <a:t> </a:t>
            </a:r>
            <a:r>
              <a:rPr kumimoji="1" lang="en-US" altLang="zh-CN" sz="2400" b="1">
                <a:solidFill>
                  <a:srgbClr val="C00000"/>
                </a:solidFill>
                <a:ea typeface="黑体" panose="02010609060101010101"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anose="020B0604030504040204"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zh-CN" altLang="en-US" sz="2400" b="1" dirty="0">
                <a:solidFill>
                  <a:srgbClr val="333399"/>
                </a:solidFill>
                <a:latin typeface="Tahoma" panose="020B0604030504040204" pitchFamily="34" charset="0"/>
                <a:ea typeface="黑体" panose="02010609060101010101" pitchFamily="2" charset="-122"/>
              </a:rPr>
              <a:t>我收到了</a:t>
            </a:r>
            <a:r>
              <a:rPr kumimoji="1" lang="zh-CN" altLang="en-US" sz="1400" b="1" dirty="0">
                <a:solidFill>
                  <a:srgbClr val="333399"/>
                </a:solidFill>
                <a:ea typeface="黑体" panose="02010609060101010101" pitchFamily="2" charset="-122"/>
              </a:rPr>
              <a:t> </a:t>
            </a:r>
            <a:r>
              <a:rPr kumimoji="1" lang="en-US" altLang="zh-CN" sz="2400" b="1" dirty="0">
                <a:solidFill>
                  <a:srgbClr val="333399"/>
                </a:solidFill>
                <a:ea typeface="黑体" panose="02010609060101010101" pitchFamily="2" charset="-122"/>
              </a:rPr>
              <a:t>AP</a:t>
            </a:r>
            <a:r>
              <a:rPr kumimoji="1" lang="en-US" altLang="zh-CN" sz="2400" b="1" baseline="-25000" dirty="0">
                <a:solidFill>
                  <a:srgbClr val="333399"/>
                </a:solidFill>
                <a:ea typeface="黑体" panose="02010609060101010101" pitchFamily="2" charset="-122"/>
              </a:rPr>
              <a:t>1</a:t>
            </a:r>
            <a:r>
              <a:rPr kumimoji="1" lang="en-US" altLang="zh-CN" sz="1600" b="1" dirty="0">
                <a:solidFill>
                  <a:srgbClr val="333399"/>
                </a:solidFill>
                <a:ea typeface="黑体" panose="02010609060101010101" pitchFamily="2" charset="-122"/>
              </a:rPr>
              <a:t> </a:t>
            </a:r>
            <a:r>
              <a:rPr kumimoji="1" lang="zh-CN" altLang="en-US" sz="2400" b="1" dirty="0">
                <a:solidFill>
                  <a:srgbClr val="333399"/>
                </a:solidFill>
                <a:latin typeface="Tahoma" panose="020B0604030504040204" pitchFamily="34" charset="0"/>
                <a:ea typeface="黑体" panose="02010609060101010101" pitchFamily="2" charset="-122"/>
              </a:rPr>
              <a:t>发来的</a:t>
            </a:r>
          </a:p>
          <a:p>
            <a:pPr algn="ctr" eaLnBrk="0" hangingPunct="0"/>
            <a:r>
              <a:rPr kumimoji="1" lang="zh-CN" altLang="en-US" sz="2400" b="1" dirty="0">
                <a:solidFill>
                  <a:srgbClr val="333399"/>
                </a:solidFill>
                <a:ea typeface="黑体" panose="02010609060101010101" pitchFamily="2" charset="-122"/>
              </a:rPr>
              <a:t>应用程序数据！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p:txBody>
          <a:bodyPr/>
          <a:lstStyle/>
          <a:p>
            <a:r>
              <a:rPr lang="zh-CN" altLang="en-US" dirty="0"/>
              <a:t>路由器是实现</a:t>
            </a:r>
            <a:r>
              <a:rPr lang="zh-CN" altLang="en-US" dirty="0">
                <a:solidFill>
                  <a:srgbClr val="FF0000"/>
                </a:solidFill>
              </a:rPr>
              <a:t>分组交换 </a:t>
            </a:r>
            <a:r>
              <a:rPr lang="en-US" altLang="zh-CN" dirty="0"/>
              <a:t>(packet switching) </a:t>
            </a:r>
            <a:r>
              <a:rPr lang="zh-CN" altLang="en-US" dirty="0"/>
              <a:t>的关键构件，其任务是</a:t>
            </a:r>
            <a:r>
              <a:rPr lang="zh-CN" altLang="en-US" dirty="0">
                <a:solidFill>
                  <a:srgbClr val="FF0000"/>
                </a:solidFill>
              </a:rPr>
              <a:t>转发</a:t>
            </a:r>
            <a:r>
              <a:rPr lang="zh-CN" altLang="en-US" dirty="0"/>
              <a:t>收到的分组，这是网络核心部分最重要的功能。</a:t>
            </a:r>
            <a:endParaRPr lang="en-US" altLang="zh-CN" dirty="0"/>
          </a:p>
          <a:p>
            <a:r>
              <a:rPr lang="zh-CN" altLang="en-US" dirty="0"/>
              <a:t>为了理解</a:t>
            </a:r>
            <a:r>
              <a:rPr lang="zh-CN" altLang="zh-CN" dirty="0"/>
              <a:t>分组交换，</a:t>
            </a:r>
            <a:r>
              <a:rPr lang="zh-CN" altLang="en-US" dirty="0"/>
              <a:t>首先了解</a:t>
            </a:r>
            <a:r>
              <a:rPr lang="zh-CN" altLang="zh-CN" dirty="0">
                <a:solidFill>
                  <a:srgbClr val="FF0000"/>
                </a:solidFill>
              </a:rPr>
              <a:t>电路交换</a:t>
            </a:r>
            <a:r>
              <a:rPr lang="zh-CN" altLang="zh-CN" dirty="0"/>
              <a:t>的基本概念</a:t>
            </a:r>
            <a:r>
              <a:rPr lang="zh-CN" altLang="en-US" dirty="0"/>
              <a:t>。</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a:t>OSI </a:t>
            </a:r>
            <a:r>
              <a:rPr lang="zh-CN" altLang="zh-CN" dirty="0"/>
              <a:t>参考模型把对等层次之间传送的数据单位称为该层的</a:t>
            </a:r>
            <a:r>
              <a:rPr lang="zh-CN" altLang="zh-CN" dirty="0">
                <a:solidFill>
                  <a:srgbClr val="FF0000"/>
                </a:solidFill>
              </a:rPr>
              <a:t>协议数据单元</a:t>
            </a:r>
            <a:r>
              <a:rPr lang="en-US" altLang="zh-CN" dirty="0">
                <a:solidFill>
                  <a:srgbClr val="FF0000"/>
                </a:solidFill>
              </a:rPr>
              <a:t> PDU </a:t>
            </a:r>
            <a:r>
              <a:rPr lang="en-US" altLang="zh-CN" dirty="0"/>
              <a:t>(Protocol Data Unit)</a:t>
            </a:r>
            <a:r>
              <a:rPr lang="zh-CN" altLang="zh-CN" dirty="0"/>
              <a:t>。这个名词现已被许多非</a:t>
            </a:r>
            <a:r>
              <a:rPr lang="en-US" altLang="zh-CN" dirty="0"/>
              <a:t> OSI </a:t>
            </a:r>
            <a:r>
              <a:rPr lang="zh-CN" altLang="zh-CN" dirty="0"/>
              <a:t>标准采用。</a:t>
            </a:r>
          </a:p>
          <a:p>
            <a:r>
              <a:rPr lang="zh-CN" altLang="zh-CN" dirty="0"/>
              <a:t>任何两个同样的层次把数据（即数据单元加上控制信息）通过水平虚线直接传递给对方。这就是所谓的“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endParaRPr lang="en-US" altLang="zh-CN" dirty="0"/>
          </a:p>
          <a:p>
            <a:r>
              <a:rPr lang="zh-CN" altLang="zh-CN" dirty="0">
                <a:solidFill>
                  <a:srgbClr val="FF0000"/>
                </a:solidFill>
              </a:rPr>
              <a:t>各层协议</a:t>
            </a:r>
            <a:r>
              <a:rPr lang="zh-CN" altLang="zh-CN" dirty="0"/>
              <a:t>实际上就是在各个对等层之间传递数据时的各项规定。</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a:solidFill>
                  <a:srgbClr val="FF0000"/>
                </a:solidFill>
              </a:rPr>
              <a:t>实体 </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a:t>协议</a:t>
            </a:r>
            <a:r>
              <a:rPr lang="zh-CN" altLang="en-US" sz="4000" dirty="0"/>
              <a:t>和</a:t>
            </a:r>
            <a:r>
              <a:rPr lang="zh-CN" altLang="zh-CN" sz="4000" dirty="0"/>
              <a:t>服务在概念上是不一样的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协议的实现保证了能够向上一层提供服务</a:t>
            </a:r>
            <a:r>
              <a:rPr lang="zh-CN" altLang="en-US" dirty="0"/>
              <a:t>。</a:t>
            </a:r>
            <a:endParaRPr lang="en-US" altLang="zh-CN" dirty="0"/>
          </a:p>
          <a:p>
            <a:r>
              <a:rPr lang="zh-CN" altLang="en-US" dirty="0"/>
              <a:t>本层的服务用户</a:t>
            </a:r>
            <a:r>
              <a:rPr lang="zh-CN" altLang="en-US" dirty="0">
                <a:solidFill>
                  <a:srgbClr val="FF0000"/>
                </a:solidFill>
              </a:rPr>
              <a:t>只能看见服务</a:t>
            </a:r>
            <a:r>
              <a:rPr lang="zh-CN" altLang="en-US" dirty="0"/>
              <a:t>而无法看见下面的协议。即下面的协议对上面的服务用户是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endParaRPr lang="en-US" altLang="zh-CN" dirty="0"/>
          </a:p>
          <a:p>
            <a:r>
              <a:rPr lang="zh-CN" altLang="zh-CN" dirty="0"/>
              <a:t>上层使用</a:t>
            </a:r>
            <a:r>
              <a:rPr lang="zh-CN" altLang="en-US" dirty="0">
                <a:solidFill>
                  <a:srgbClr val="FF0000"/>
                </a:solidFill>
              </a:rPr>
              <a:t>服务原语</a:t>
            </a:r>
            <a:r>
              <a:rPr lang="zh-CN" altLang="en-US" dirty="0"/>
              <a:t>获得</a:t>
            </a:r>
            <a:r>
              <a:rPr lang="zh-CN" altLang="zh-CN" dirty="0"/>
              <a:t>下层所提供的服务</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a:t>服务</a:t>
            </a:r>
            <a:r>
              <a:rPr lang="zh-CN" altLang="en-US" dirty="0"/>
              <a:t>访问点</a:t>
            </a:r>
          </a:p>
        </p:txBody>
      </p:sp>
      <p:sp>
        <p:nvSpPr>
          <p:cNvPr id="139267" name="Rectangle 3"/>
          <p:cNvSpPr>
            <a:spLocks noGrp="1" noChangeArrowheads="1"/>
          </p:cNvSpPr>
          <p:nvPr>
            <p:ph idx="1"/>
          </p:nvPr>
        </p:nvSpPr>
        <p:spPr/>
        <p:txBody>
          <a:bodyPr/>
          <a:lstStyle/>
          <a:p>
            <a:r>
              <a:rPr lang="zh-CN" altLang="en-US" dirty="0"/>
              <a:t>同一系统相邻两层的实体进行交互的地方，称为</a:t>
            </a:r>
            <a:r>
              <a:rPr lang="zh-CN" altLang="en-US" dirty="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a:p>
          <a:p>
            <a:r>
              <a:rPr lang="zh-CN" altLang="zh-CN" dirty="0"/>
              <a:t>服务访问点</a:t>
            </a:r>
            <a:r>
              <a:rPr lang="en-US" altLang="zh-CN" dirty="0"/>
              <a:t>SAP</a:t>
            </a:r>
            <a:r>
              <a:rPr lang="zh-CN" altLang="zh-CN" dirty="0"/>
              <a:t>是一个抽象的概念，它实际上就是一个逻辑接口</a:t>
            </a:r>
            <a:r>
              <a:rPr lang="zh-CN" altLang="en-US" dirty="0"/>
              <a:t>。</a:t>
            </a:r>
            <a:endParaRPr lang="en-US" altLang="zh-CN" dirty="0"/>
          </a:p>
          <a:p>
            <a:r>
              <a:rPr lang="en-US" altLang="zh-CN" dirty="0"/>
              <a:t>OSI</a:t>
            </a:r>
            <a:r>
              <a:rPr lang="zh-CN" altLang="zh-CN" dirty="0"/>
              <a:t>把层与层之间交换的数据的单位称为</a:t>
            </a:r>
            <a:r>
              <a:rPr lang="zh-CN" altLang="zh-CN" dirty="0">
                <a:solidFill>
                  <a:srgbClr val="FF0000"/>
                </a:solidFill>
              </a:rPr>
              <a:t>服务数据单元</a:t>
            </a:r>
            <a:r>
              <a:rPr lang="en-US" altLang="zh-CN" dirty="0">
                <a:solidFill>
                  <a:srgbClr val="FF0000"/>
                </a:solidFill>
              </a:rPr>
              <a:t> SDU</a:t>
            </a:r>
            <a:r>
              <a:rPr lang="en-US" altLang="zh-CN" dirty="0"/>
              <a:t> (Service Data Unit)</a:t>
            </a:r>
            <a:r>
              <a:rPr lang="zh-CN" altLang="en-US" dirty="0"/>
              <a:t>。</a:t>
            </a:r>
            <a:endParaRPr lang="en-US" altLang="zh-CN" dirty="0"/>
          </a:p>
          <a:p>
            <a:r>
              <a:rPr lang="en-US" altLang="zh-CN" dirty="0"/>
              <a:t>SDU </a:t>
            </a:r>
            <a:r>
              <a:rPr lang="zh-CN" altLang="zh-CN" dirty="0"/>
              <a:t>可以与</a:t>
            </a:r>
            <a:r>
              <a:rPr lang="en-US" altLang="zh-CN" dirty="0"/>
              <a:t> PDU </a:t>
            </a:r>
            <a:r>
              <a:rPr lang="zh-CN" altLang="zh-CN" dirty="0"/>
              <a:t>不一样</a:t>
            </a:r>
            <a:r>
              <a:rPr lang="zh-CN" altLang="en-US" dirty="0"/>
              <a:t>，</a:t>
            </a:r>
            <a:r>
              <a:rPr lang="zh-CN" altLang="zh-CN" dirty="0"/>
              <a:t>例如，可以是多个</a:t>
            </a:r>
            <a:r>
              <a:rPr lang="en-US" altLang="zh-CN" dirty="0"/>
              <a:t> SDU </a:t>
            </a:r>
            <a:r>
              <a:rPr lang="zh-CN" altLang="zh-CN" dirty="0"/>
              <a:t>合成为一个</a:t>
            </a:r>
            <a:r>
              <a:rPr lang="en-US" altLang="zh-CN" dirty="0"/>
              <a:t> PDU</a:t>
            </a:r>
            <a:r>
              <a:rPr lang="zh-CN" altLang="zh-CN" dirty="0"/>
              <a:t>，也可以是一个</a:t>
            </a:r>
            <a:r>
              <a:rPr lang="en-US" altLang="zh-CN" dirty="0"/>
              <a:t> SDU </a:t>
            </a:r>
            <a:r>
              <a:rPr lang="zh-CN" altLang="zh-CN" dirty="0"/>
              <a:t>划分为几个</a:t>
            </a:r>
            <a:r>
              <a:rPr lang="en-US" altLang="zh-CN" dirty="0"/>
              <a:t> PDU</a:t>
            </a:r>
            <a:r>
              <a:rPr lang="zh-CN"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333399"/>
                  </a:solidFill>
                  <a:latin typeface="+mn-lt"/>
                  <a:ea typeface="黑体" panose="02010609060101010101" pitchFamily="2" charset="-122"/>
                </a:rPr>
                <a:t>协议 </a:t>
              </a:r>
              <a:r>
                <a:rPr kumimoji="1" lang="en-US" altLang="zh-CN" sz="2400" b="1" dirty="0">
                  <a:solidFill>
                    <a:srgbClr val="333399"/>
                  </a:solidFill>
                  <a:latin typeface="+mn-lt"/>
                  <a:ea typeface="黑体" panose="02010609060101010101"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anose="02010609060101010101"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anose="02010609060101010101"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anose="02010609060101010101" pitchFamily="2" charset="-122"/>
                </a:rPr>
                <a:t>实体 </a:t>
              </a:r>
              <a:r>
                <a:rPr kumimoji="1" lang="en-US" altLang="zh-CN" sz="2000" b="1" dirty="0">
                  <a:solidFill>
                    <a:srgbClr val="333399"/>
                  </a:solidFill>
                  <a:latin typeface="+mn-lt"/>
                  <a:ea typeface="黑体" panose="02010609060101010101"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a:t>
              </a:r>
              <a:r>
                <a:rPr kumimoji="1" lang="zh-CN" altLang="en-US" sz="2400" b="1" dirty="0">
                  <a:solidFill>
                    <a:srgbClr val="333399"/>
                  </a:solidFill>
                  <a:latin typeface="+mn-lt"/>
                  <a:ea typeface="黑体" panose="02010609060101010101"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第 </a:t>
              </a:r>
              <a:r>
                <a:rPr kumimoji="1" lang="en-US" altLang="zh-CN" sz="2400" b="1" dirty="0">
                  <a:solidFill>
                    <a:srgbClr val="333399"/>
                  </a:solidFill>
                  <a:latin typeface="+mn-lt"/>
                  <a:ea typeface="黑体" panose="02010609060101010101" pitchFamily="2" charset="-122"/>
                </a:rPr>
                <a:t>n + 1 </a:t>
              </a:r>
              <a:r>
                <a:rPr kumimoji="1" lang="zh-CN" altLang="en-US" sz="2400" b="1" dirty="0">
                  <a:solidFill>
                    <a:srgbClr val="333399"/>
                  </a:solidFill>
                  <a:latin typeface="+mn-lt"/>
                  <a:ea typeface="黑体" panose="02010609060101010101"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anose="02010609060101010101" pitchFamily="2" charset="-122"/>
                </a:rPr>
                <a:t>实体 </a:t>
              </a:r>
              <a:r>
                <a:rPr kumimoji="1" lang="en-US" altLang="zh-CN" sz="2000" b="1" dirty="0">
                  <a:solidFill>
                    <a:srgbClr val="333399"/>
                  </a:solidFill>
                  <a:latin typeface="+mn-lt"/>
                  <a:ea typeface="黑体" panose="02010609060101010101"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anose="02010609060101010101"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anose="02010609060101010101"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anose="02010609060101010101"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anose="02010609060101010101" pitchFamily="2" charset="-122"/>
                </a:rPr>
                <a:t>实体 </a:t>
              </a:r>
              <a:r>
                <a:rPr kumimoji="1" lang="en-US" altLang="zh-CN" sz="2000" b="1" dirty="0">
                  <a:solidFill>
                    <a:srgbClr val="333399"/>
                  </a:solidFill>
                  <a:latin typeface="+mn-lt"/>
                  <a:ea typeface="黑体" panose="02010609060101010101"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anose="02010609060101010101" pitchFamily="2" charset="-122"/>
                </a:rPr>
                <a:t>实体 </a:t>
              </a:r>
              <a:r>
                <a:rPr kumimoji="1" lang="en-US" altLang="zh-CN" sz="2000" b="1" dirty="0">
                  <a:solidFill>
                    <a:srgbClr val="333399"/>
                  </a:solidFill>
                  <a:latin typeface="+mn-lt"/>
                  <a:ea typeface="黑体" panose="02010609060101010101"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anose="02010609060101010101"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协议</a:t>
              </a:r>
              <a:r>
                <a:rPr kumimoji="1" lang="en-US" altLang="zh-CN" sz="2400" b="1">
                  <a:solidFill>
                    <a:srgbClr val="333399"/>
                  </a:solidFill>
                  <a:latin typeface="+mn-lt"/>
                  <a:ea typeface="黑体" panose="02010609060101010101"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a:latin typeface="+mn-lt"/>
                <a:ea typeface="黑体" panose="02010609060101010101" pitchFamily="2" charset="-122"/>
              </a:rPr>
              <a:t>相邻两层之间的关系</a:t>
            </a:r>
            <a:endParaRPr lang="zh-CN" altLang="en-US" sz="2400" b="1" dirty="0">
              <a:latin typeface="+mn-lt"/>
              <a:ea typeface="黑体" panose="0201060906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看一个计算机网络协议是否正确，不能光看在正常情况下是否正确，还必须非常仔细地检查这个协议</a:t>
            </a:r>
            <a:r>
              <a:rPr lang="zh-CN" altLang="en-US" dirty="0">
                <a:solidFill>
                  <a:srgbClr val="FF0000"/>
                </a:solidFill>
              </a:rPr>
              <a:t>能否应付各种异常情况。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zh-CN" altLang="en-US" dirty="0"/>
              <a:t>著名的协议举例</a:t>
            </a:r>
            <a:endParaRPr lang="en-US" altLang="zh-CN" dirty="0"/>
          </a:p>
        </p:txBody>
      </p:sp>
      <p:sp>
        <p:nvSpPr>
          <p:cNvPr id="141315" name="Rectangle 3"/>
          <p:cNvSpPr>
            <a:spLocks noGrp="1" noChangeArrowheads="1"/>
          </p:cNvSpPr>
          <p:nvPr>
            <p:ph idx="1"/>
          </p:nvPr>
        </p:nvSpPr>
        <p:spPr/>
        <p:txBody>
          <a:bodyPr/>
          <a:lstStyle/>
          <a:p>
            <a:r>
              <a:rPr lang="zh-CN" altLang="en-US" sz="2800" dirty="0"/>
              <a:t>占据东、西两个山顶的蓝军</a:t>
            </a:r>
            <a:r>
              <a:rPr lang="en-US" altLang="zh-CN" sz="2800" dirty="0"/>
              <a:t>1</a:t>
            </a:r>
            <a:r>
              <a:rPr lang="zh-CN" altLang="en-US" sz="2800" dirty="0"/>
              <a:t>和蓝军</a:t>
            </a:r>
            <a:r>
              <a:rPr lang="en-US" altLang="zh-CN" sz="2800" dirty="0"/>
              <a:t>2</a:t>
            </a:r>
            <a:r>
              <a:rPr lang="zh-CN" altLang="en-US" sz="2800" dirty="0"/>
              <a:t>与驻扎在山谷的白军作战。其力量对比是：单独的蓝军</a:t>
            </a:r>
            <a:r>
              <a:rPr lang="en-US" altLang="zh-CN" sz="2800" dirty="0"/>
              <a:t>1</a:t>
            </a:r>
            <a:r>
              <a:rPr lang="zh-CN" altLang="en-US" sz="2800" dirty="0"/>
              <a:t>或蓝军</a:t>
            </a:r>
            <a:r>
              <a:rPr lang="en-US" altLang="zh-CN" sz="2800" dirty="0"/>
              <a:t>2</a:t>
            </a:r>
            <a:r>
              <a:rPr lang="zh-CN" altLang="en-US" sz="2800" dirty="0"/>
              <a:t>打不过白军，但蓝军</a:t>
            </a:r>
            <a:r>
              <a:rPr lang="en-US" altLang="zh-CN" sz="2800" dirty="0"/>
              <a:t>1</a:t>
            </a:r>
            <a:r>
              <a:rPr lang="zh-CN" altLang="en-US" sz="2800" dirty="0"/>
              <a:t>和蓝军</a:t>
            </a:r>
            <a:r>
              <a:rPr lang="en-US" altLang="zh-CN" sz="2800" dirty="0"/>
              <a:t>2</a:t>
            </a:r>
            <a:r>
              <a:rPr lang="zh-CN" altLang="en-US" sz="2800" dirty="0"/>
              <a:t>协同作战则可战胜白军。现蓝军</a:t>
            </a:r>
            <a:r>
              <a:rPr lang="en-US" altLang="zh-CN" sz="2800" dirty="0"/>
              <a:t>1</a:t>
            </a:r>
            <a:r>
              <a:rPr lang="zh-CN" altLang="en-US" sz="2800" dirty="0"/>
              <a:t>拟于次日正午向白军发起攻击。于是用计算机发送电文给蓝军</a:t>
            </a:r>
            <a:r>
              <a:rPr lang="en-US" altLang="zh-CN" sz="2800" dirty="0"/>
              <a:t>2</a:t>
            </a:r>
            <a:r>
              <a:rPr lang="zh-CN" altLang="en-US" sz="2800" dirty="0"/>
              <a:t>。但通信线路很不好，电文出错或丢失的可能性较大（没有电话可使用）。因此要求收到电文的友军必须送回一个确认电文。但此确认电文也可能出错或丢失。</a:t>
            </a:r>
            <a:r>
              <a:rPr lang="zh-CN" altLang="en-US" sz="2800" dirty="0">
                <a:solidFill>
                  <a:srgbClr val="FF0000"/>
                </a:solidFill>
              </a:rPr>
              <a:t>试问能否设计出一种协议使得蓝军</a:t>
            </a:r>
            <a:r>
              <a:rPr lang="en-US" altLang="zh-CN" sz="2800" dirty="0">
                <a:solidFill>
                  <a:srgbClr val="FF0000"/>
                </a:solidFill>
              </a:rPr>
              <a:t>1</a:t>
            </a:r>
            <a:r>
              <a:rPr lang="zh-CN" altLang="en-US" sz="2800" dirty="0">
                <a:solidFill>
                  <a:srgbClr val="FF0000"/>
                </a:solidFill>
              </a:rPr>
              <a:t>和蓝军</a:t>
            </a:r>
            <a:r>
              <a:rPr lang="en-US" altLang="zh-CN" sz="2800" dirty="0">
                <a:solidFill>
                  <a:srgbClr val="FF0000"/>
                </a:solidFill>
              </a:rPr>
              <a:t>2</a:t>
            </a:r>
            <a:r>
              <a:rPr lang="zh-CN" altLang="en-US" sz="2800" dirty="0">
                <a:solidFill>
                  <a:srgbClr val="FF0000"/>
                </a:solidFill>
              </a:rPr>
              <a:t>能够实现协同作战，因而一定（即</a:t>
            </a:r>
            <a:r>
              <a:rPr lang="en-US" altLang="zh-CN" sz="2800" dirty="0">
                <a:solidFill>
                  <a:srgbClr val="FF0000"/>
                </a:solidFill>
              </a:rPr>
              <a:t>100 %</a:t>
            </a:r>
            <a:r>
              <a:rPr lang="zh-CN" altLang="en-US" sz="2800" dirty="0">
                <a:solidFill>
                  <a:srgbClr val="FF0000"/>
                </a:solidFill>
              </a:rPr>
              <a:t>而不是</a:t>
            </a:r>
            <a:r>
              <a:rPr lang="en-US" altLang="zh-CN" sz="2800" dirty="0">
                <a:solidFill>
                  <a:srgbClr val="FF0000"/>
                </a:solidFill>
              </a:rPr>
              <a:t>99.999…%</a:t>
            </a:r>
            <a:r>
              <a:rPr lang="zh-CN" altLang="en-US" sz="2800" dirty="0">
                <a:solidFill>
                  <a:srgbClr val="FF0000"/>
                </a:solidFill>
              </a:rPr>
              <a:t>）取得胜利？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明日正午进攻，如何？</a:t>
              </a:r>
            </a:p>
          </p:txBody>
        </p:sp>
      </p:grpSp>
      <p:grpSp>
        <p:nvGrpSpPr>
          <p:cNvPr id="142348" name="Group 12"/>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anose="02020603050405020304" pitchFamily="18" charset="0"/>
                  <a:ea typeface="黑体" panose="02010609060101010101" pitchFamily="2" charset="-122"/>
                </a:rPr>
                <a:t>同意</a:t>
              </a:r>
            </a:p>
          </p:txBody>
        </p:sp>
      </p:grpSp>
      <p:grpSp>
        <p:nvGrpSpPr>
          <p:cNvPr id="142351" name="Group 15"/>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anose="02020603050405020304" pitchFamily="18" charset="0"/>
                  <a:ea typeface="黑体" panose="02010609060101010101" pitchFamily="2" charset="-122"/>
                </a:rPr>
                <a:t>收到“同意”</a:t>
              </a:r>
            </a:p>
          </p:txBody>
        </p:sp>
      </p:grpSp>
      <p:grpSp>
        <p:nvGrpSpPr>
          <p:cNvPr id="142354" name="Group 18"/>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anose="02020603050405020304" pitchFamily="18" charset="0"/>
                  <a:ea typeface="黑体" panose="02010609060101010101"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anose="02020603050405020304" pitchFamily="18" charset="0"/>
                <a:ea typeface="黑体" panose="02010609060101010101"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anose="02020603050405020304" pitchFamily="18" charset="0"/>
                <a:ea typeface="黑体" panose="02010609060101010101"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anose="02050604050505020204" pitchFamily="18" charset="0"/>
                <a:ea typeface="黑体" panose="02010609060101010101" pitchFamily="2" charset="-122"/>
              </a:rPr>
              <a:t>这样的协议无法实现！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没有一种协议能够使蓝军 </a:t>
            </a:r>
            <a:r>
              <a:rPr lang="en-US" altLang="zh-CN" dirty="0">
                <a:solidFill>
                  <a:srgbClr val="FF0000"/>
                </a:solidFill>
              </a:rPr>
              <a:t>100% </a:t>
            </a:r>
            <a:r>
              <a:rPr lang="zh-CN" altLang="en-US" dirty="0">
                <a:solidFill>
                  <a:srgbClr val="FF0000"/>
                </a:solidFill>
              </a:rPr>
              <a:t>获胜。</a:t>
            </a:r>
            <a:endParaRPr lang="en-US" altLang="zh-CN" dirty="0">
              <a:solidFill>
                <a:srgbClr val="FF0000"/>
              </a:solidFill>
            </a:endParaRPr>
          </a:p>
          <a:p>
            <a:r>
              <a:rPr lang="zh-CN" altLang="zh-CN" dirty="0"/>
              <a:t>这个例子告诉我们，看似非常简单的协议，设计起来要考虑的问题还是比较多的</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TCP/IP </a:t>
            </a:r>
            <a:r>
              <a:rPr lang="zh-CN" altLang="zh-CN" dirty="0"/>
              <a:t>的体系结构</a:t>
            </a:r>
            <a:endParaRPr lang="zh-CN" altLang="en-US" dirty="0"/>
          </a:p>
        </p:txBody>
      </p:sp>
      <p:graphicFrame>
        <p:nvGraphicFramePr>
          <p:cNvPr id="136194" name="Object 2"/>
          <p:cNvGraphicFramePr>
            <a:graphicFrameLocks noGrp="1" noChangeAspect="1"/>
          </p:cNvGraphicFramePr>
          <p:nvPr>
            <p:ph idx="4294967295"/>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6146" name="VISIO" r:id="rId4" imgW="1687195" imgH="964565" progId="">
                  <p:embed/>
                </p:oleObj>
              </mc:Choice>
              <mc:Fallback>
                <p:oleObj name="VISIO" r:id="rId4" imgW="1687195" imgH="964565" progId="">
                  <p:embed/>
                  <p:pic>
                    <p:nvPicPr>
                      <p:cNvPr id="136194"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6147" name="VISIO" r:id="rId6" imgW="1687195" imgH="964565" progId="">
                  <p:embed/>
                </p:oleObj>
              </mc:Choice>
              <mc:Fallback>
                <p:oleObj name="VISIO" r:id="rId6" imgW="1687195" imgH="964565" progId="">
                  <p:embed/>
                  <p:pic>
                    <p:nvPicPr>
                      <p:cNvPr id="13619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198" name="Freeform 6"/>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p>
        </p:txBody>
      </p:sp>
      <p:sp>
        <p:nvSpPr>
          <p:cNvPr id="136200" name="Freeform 8"/>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ln>
          <a:effectLst/>
        </p:spPr>
        <p:txBody>
          <a:bodyPr wrap="none" anchor="ctr"/>
          <a:lstStyle/>
          <a:p>
            <a:endParaRPr lang="zh-CN" altLang="en-US" b="1">
              <a:solidFill>
                <a:srgbClr val="000099"/>
              </a:solidFill>
            </a:endParaRPr>
          </a:p>
        </p:txBody>
      </p:sp>
      <p:sp>
        <p:nvSpPr>
          <p:cNvPr id="136203" name="Freeform 11"/>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ln>
          <a:effectLst/>
        </p:spPr>
        <p:txBody>
          <a:bodyPr wrap="none" anchor="ctr"/>
          <a:lstStyle/>
          <a:p>
            <a:endParaRPr lang="zh-CN" altLang="en-US" b="1">
              <a:solidFill>
                <a:srgbClr val="000099"/>
              </a:solidFill>
            </a:endParaRPr>
          </a:p>
        </p:txBody>
      </p:sp>
      <p:sp>
        <p:nvSpPr>
          <p:cNvPr id="136207" name="Freeform 15"/>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anose="02010609060101010101" pitchFamily="2" charset="-122"/>
              </a:rPr>
              <a:t>主机</a:t>
            </a:r>
            <a:r>
              <a:rPr kumimoji="1" lang="en-US" altLang="zh-CN" sz="2400" b="1" dirty="0">
                <a:solidFill>
                  <a:srgbClr val="000099"/>
                </a:solidFill>
                <a:ea typeface="黑体" panose="02010609060101010101"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anose="02010609060101010101" pitchFamily="2" charset="-122"/>
              </a:rPr>
              <a:t>主机</a:t>
            </a:r>
            <a:r>
              <a:rPr kumimoji="1" lang="en-US" altLang="zh-CN" sz="2400" b="1">
                <a:solidFill>
                  <a:srgbClr val="000099"/>
                </a:solidFill>
                <a:ea typeface="黑体" panose="02010609060101010101"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anose="02010609060101010101" pitchFamily="2" charset="-122"/>
                <a:ea typeface="黑体" panose="02010609060101010101"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6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网络</a:t>
            </a:r>
            <a:r>
              <a:rPr kumimoji="1" lang="zh-CN" altLang="en-US" sz="500" b="1" dirty="0">
                <a:solidFill>
                  <a:srgbClr val="000099"/>
                </a:solidFill>
                <a:latin typeface="黑体" panose="02010609060101010101" pitchFamily="2" charset="-122"/>
                <a:ea typeface="黑体" panose="02010609060101010101" pitchFamily="2" charset="-122"/>
              </a:rPr>
              <a:t> </a:t>
            </a:r>
            <a:r>
              <a:rPr kumimoji="1" lang="en-US" altLang="zh-CN" sz="2000" b="1" dirty="0">
                <a:solidFill>
                  <a:srgbClr val="000099"/>
                </a:solidFill>
                <a:latin typeface="黑体" panose="02010609060101010101" pitchFamily="2" charset="-122"/>
                <a:ea typeface="黑体" panose="02010609060101010101"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应用层</a:t>
            </a: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运输层</a:t>
            </a: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网际层</a:t>
            </a:r>
          </a:p>
          <a:p>
            <a:pPr algn="ctr">
              <a:lnSpc>
                <a:spcPct val="130000"/>
              </a:lnSpc>
            </a:pPr>
            <a:r>
              <a:rPr kumimoji="1" lang="zh-CN" altLang="en-US" sz="2000" b="1" dirty="0">
                <a:solidFill>
                  <a:srgbClr val="000099"/>
                </a:solidFill>
                <a:latin typeface="黑体" panose="02010609060101010101" pitchFamily="2" charset="-122"/>
                <a:ea typeface="黑体" panose="02010609060101010101" pitchFamily="2" charset="-122"/>
              </a:rPr>
              <a:t>网络</a:t>
            </a:r>
          </a:p>
          <a:p>
            <a:pPr algn="ctr">
              <a:lnSpc>
                <a:spcPct val="90000"/>
              </a:lnSpc>
            </a:pPr>
            <a:r>
              <a:rPr kumimoji="1" lang="zh-CN" altLang="en-US" sz="2000" b="1" dirty="0">
                <a:solidFill>
                  <a:srgbClr val="000099"/>
                </a:solidFill>
                <a:latin typeface="黑体" panose="02010609060101010101" pitchFamily="2" charset="-122"/>
                <a:ea typeface="黑体" panose="02010609060101010101"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网际层</a:t>
            </a:r>
          </a:p>
          <a:p>
            <a:pPr algn="ctr">
              <a:lnSpc>
                <a:spcPct val="130000"/>
              </a:lnSpc>
            </a:pPr>
            <a:r>
              <a:rPr kumimoji="1" lang="zh-CN" altLang="en-US" sz="2000" b="1">
                <a:solidFill>
                  <a:srgbClr val="000099"/>
                </a:solidFill>
                <a:latin typeface="黑体" panose="02010609060101010101" pitchFamily="2" charset="-122"/>
                <a:ea typeface="黑体" panose="02010609060101010101" pitchFamily="2" charset="-122"/>
              </a:rPr>
              <a:t>网络</a:t>
            </a:r>
          </a:p>
          <a:p>
            <a:pPr algn="ctr">
              <a:lnSpc>
                <a:spcPct val="90000"/>
              </a:lnSpc>
            </a:pPr>
            <a:r>
              <a:rPr kumimoji="1" lang="zh-CN" altLang="en-US" sz="2000" b="1">
                <a:solidFill>
                  <a:srgbClr val="000099"/>
                </a:solidFill>
                <a:latin typeface="黑体" panose="02010609060101010101" pitchFamily="2" charset="-122"/>
                <a:ea typeface="黑体" panose="02010609060101010101"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anose="02010609060101010101" pitchFamily="2" charset="-122"/>
              </a:rPr>
              <a:t>4</a:t>
            </a:r>
          </a:p>
          <a:p>
            <a:pPr algn="ctr">
              <a:lnSpc>
                <a:spcPct val="130000"/>
              </a:lnSpc>
            </a:pPr>
            <a:r>
              <a:rPr kumimoji="1" lang="en-US" altLang="zh-CN" sz="2000" b="1">
                <a:solidFill>
                  <a:srgbClr val="000099"/>
                </a:solidFill>
                <a:ea typeface="黑体" panose="02010609060101010101" pitchFamily="2" charset="-122"/>
              </a:rPr>
              <a:t>3</a:t>
            </a:r>
          </a:p>
          <a:p>
            <a:pPr algn="ctr">
              <a:lnSpc>
                <a:spcPct val="130000"/>
              </a:lnSpc>
            </a:pPr>
            <a:r>
              <a:rPr kumimoji="1" lang="en-US" altLang="zh-CN" sz="2000" b="1">
                <a:solidFill>
                  <a:srgbClr val="000099"/>
                </a:solidFill>
                <a:ea typeface="黑体" panose="02010609060101010101" pitchFamily="2" charset="-122"/>
              </a:rPr>
              <a:t>2</a:t>
            </a:r>
          </a:p>
          <a:p>
            <a:pPr algn="ctr">
              <a:lnSpc>
                <a:spcPct val="155000"/>
              </a:lnSpc>
            </a:pPr>
            <a:r>
              <a:rPr kumimoji="1" lang="en-US" altLang="zh-CN" sz="2000" b="1">
                <a:solidFill>
                  <a:srgbClr val="000099"/>
                </a:solidFill>
                <a:ea typeface="黑体" panose="02010609060101010101"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p:spPr>
        <p:txBody>
          <a:bodyPr wrap="none">
            <a:spAutoFit/>
          </a:bodyPr>
          <a:lstStyle/>
          <a:p>
            <a:pPr algn="ctr"/>
            <a:r>
              <a:rPr lang="zh-CN" altLang="en-US" sz="2400" b="1" dirty="0">
                <a:solidFill>
                  <a:srgbClr val="000099"/>
                </a:solidFill>
                <a:latin typeface="黑体" panose="02010609060101010101" pitchFamily="2" charset="-122"/>
                <a:ea typeface="黑体" panose="02010609060101010101" pitchFamily="2" charset="-122"/>
              </a:rPr>
              <a:t>路由器在转发分组时最高只用到网际层</a:t>
            </a:r>
          </a:p>
          <a:p>
            <a:pPr algn="ctr"/>
            <a:r>
              <a:rPr lang="zh-CN" altLang="en-US" sz="2400" b="1" dirty="0">
                <a:solidFill>
                  <a:srgbClr val="000099"/>
                </a:solidFill>
                <a:latin typeface="黑体" panose="02010609060101010101" pitchFamily="2" charset="-122"/>
                <a:ea typeface="黑体" panose="02010609060101010101"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anose="02010609060101010101" pitchFamily="2" charset="-122"/>
              </a:rPr>
              <a:t>TCP/IP </a:t>
            </a:r>
            <a:r>
              <a:rPr lang="zh-CN" altLang="en-US" sz="2800" b="1" dirty="0">
                <a:solidFill>
                  <a:srgbClr val="000099"/>
                </a:solidFill>
                <a:latin typeface="+mn-lt"/>
                <a:ea typeface="黑体" panose="02010609060101010101" pitchFamily="2" charset="-122"/>
              </a:rPr>
              <a:t>是四层体系结构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anose="02020603050405020304" pitchFamily="18" charset="0"/>
                <a:sym typeface="Wingdings" panose="05000000000000000000" pitchFamily="2" charset="2"/>
              </a:rPr>
              <a:t></a:t>
            </a:r>
            <a:r>
              <a:rPr kumimoji="1" lang="en-US" altLang="zh-CN" sz="4000">
                <a:latin typeface="Times New Roman" panose="02020603050405020304"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anose="02010609060101010101" pitchFamily="2" charset="-122"/>
              </a:rPr>
              <a:t>2 </a:t>
            </a:r>
            <a:r>
              <a:rPr lang="zh-CN" altLang="en-US" sz="3200" b="1" dirty="0">
                <a:latin typeface="+mn-lt"/>
                <a:ea typeface="黑体" panose="02010609060101010101" pitchFamily="2" charset="-122"/>
              </a:rPr>
              <a:t>部电话机只需要用 </a:t>
            </a:r>
            <a:r>
              <a:rPr lang="en-US" altLang="zh-CN" sz="3200" b="1" dirty="0">
                <a:latin typeface="+mn-lt"/>
                <a:ea typeface="黑体" panose="02010609060101010101" pitchFamily="2" charset="-122"/>
              </a:rPr>
              <a:t>1 </a:t>
            </a:r>
            <a:r>
              <a:rPr lang="zh-CN" altLang="en-US" sz="3200" b="1" dirty="0">
                <a:latin typeface="+mn-lt"/>
                <a:ea typeface="黑体" panose="02010609060101010101" pitchFamily="2" charset="-122"/>
              </a:rPr>
              <a:t>对电线直接连接就能够互相通话。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a:latin typeface="+mn-lt"/>
                <a:ea typeface="黑体" panose="02010609060101010101" pitchFamily="2" charset="-122"/>
              </a:rPr>
              <a:t>电话机的不同连接方法</a:t>
            </a:r>
            <a:endParaRPr lang="zh-CN" altLang="en-US" sz="2400" b="1" dirty="0">
              <a:latin typeface="+mn-lt"/>
              <a:ea typeface="黑体" panose="02010609060101010101"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anose="02010609060101010101" pitchFamily="2" charset="-122"/>
              </a:rPr>
              <a:t> (a) </a:t>
            </a:r>
            <a:r>
              <a:rPr lang="zh-CN" altLang="zh-CN" sz="2000" b="1" dirty="0">
                <a:latin typeface="+mn-lt"/>
                <a:ea typeface="黑体" panose="02010609060101010101" pitchFamily="2" charset="-122"/>
              </a:rPr>
              <a:t>两部电话直接相</a:t>
            </a:r>
            <a:r>
              <a:rPr lang="zh-CN" altLang="en-US" sz="2000" b="1" dirty="0">
                <a:latin typeface="+mn-lt"/>
                <a:ea typeface="黑体" panose="02010609060101010101" pitchFamily="2" charset="-122"/>
              </a:rPr>
              <a:t>连</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a:t>TCP/IP </a:t>
            </a:r>
            <a:r>
              <a:rPr lang="zh-CN" altLang="zh-CN" sz="4000" dirty="0"/>
              <a:t>体系结构</a:t>
            </a:r>
            <a:r>
              <a:rPr lang="zh-CN" altLang="en-US" sz="4000" dirty="0"/>
              <a:t>的另一种表示方法</a:t>
            </a:r>
          </a:p>
        </p:txBody>
      </p:sp>
      <p:sp>
        <p:nvSpPr>
          <p:cNvPr id="14" name="内容占位符 13"/>
          <p:cNvSpPr>
            <a:spLocks noGrp="1"/>
          </p:cNvSpPr>
          <p:nvPr>
            <p:ph idx="1"/>
          </p:nvPr>
        </p:nvSpPr>
        <p:spPr/>
        <p:txBody>
          <a:bodyPr/>
          <a:lstStyle/>
          <a:p>
            <a:r>
              <a:rPr lang="zh-CN" altLang="zh-CN" sz="2800" dirty="0"/>
              <a:t>实际上</a:t>
            </a:r>
            <a:r>
              <a:rPr lang="zh-CN" altLang="en-US" sz="2800" dirty="0"/>
              <a:t>，</a:t>
            </a:r>
            <a:r>
              <a:rPr lang="zh-CN" altLang="zh-CN" sz="2800" dirty="0"/>
              <a:t>现在的互联网使用的</a:t>
            </a:r>
            <a:r>
              <a:rPr lang="en-US" altLang="zh-CN" sz="2800" dirty="0"/>
              <a:t> TCP/IP </a:t>
            </a:r>
            <a:r>
              <a:rPr lang="zh-CN" altLang="zh-CN" sz="2800" dirty="0"/>
              <a:t>体系结构有时已经</a:t>
            </a:r>
            <a:r>
              <a:rPr lang="zh-CN" altLang="en-US" sz="2800" dirty="0"/>
              <a:t>发生了</a:t>
            </a:r>
            <a:r>
              <a:rPr lang="zh-CN" altLang="zh-CN" sz="2800" dirty="0"/>
              <a:t>演变，即某些应用程序可以直接使用</a:t>
            </a:r>
            <a:r>
              <a:rPr lang="en-US" altLang="zh-CN" sz="2800" dirty="0"/>
              <a:t> IP </a:t>
            </a:r>
            <a:r>
              <a:rPr lang="zh-CN" altLang="zh-CN" sz="2800" dirty="0"/>
              <a:t>层，或甚至直接使用最下面的网络接口层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anose="02010609060101010101"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5" name="Freeform 7"/>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6" name="Freeform 8"/>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anose="02010609060101010101"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TCP   UDP</a:t>
              </a: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网络接口层（子网层）</a:t>
              </a:r>
            </a:p>
          </p:txBody>
        </p:sp>
      </p:gr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沙漏计时器形状的</a:t>
            </a:r>
            <a:r>
              <a:rPr lang="en-US" altLang="zh-CN" sz="4000" dirty="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anose="02010609060101010101"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34" name="Text Box 18"/>
          <p:cNvSpPr txBox="1">
            <a:spLocks noChangeArrowheads="1"/>
          </p:cNvSpPr>
          <p:nvPr/>
        </p:nvSpPr>
        <p:spPr bwMode="auto">
          <a:xfrm>
            <a:off x="763671"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网络接口层</a:t>
            </a:r>
          </a:p>
        </p:txBody>
      </p:sp>
      <p:sp>
        <p:nvSpPr>
          <p:cNvPr id="137236" name="Text Box 20"/>
          <p:cNvSpPr txBox="1">
            <a:spLocks noChangeArrowheads="1"/>
          </p:cNvSpPr>
          <p:nvPr/>
        </p:nvSpPr>
        <p:spPr bwMode="auto">
          <a:xfrm>
            <a:off x="765390"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p>
        </p:txBody>
      </p:sp>
      <p:sp>
        <p:nvSpPr>
          <p:cNvPr id="137237" name="Text Box 21"/>
          <p:cNvSpPr txBox="1">
            <a:spLocks noChangeArrowheads="1"/>
          </p:cNvSpPr>
          <p:nvPr/>
        </p:nvSpPr>
        <p:spPr bwMode="auto">
          <a:xfrm>
            <a:off x="822144"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anose="02010609060101010101"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网络接口</a:t>
            </a:r>
            <a:r>
              <a:rPr kumimoji="1" lang="zh-CN" altLang="en-US" sz="1000" b="1">
                <a:solidFill>
                  <a:srgbClr val="000099"/>
                </a:solidFill>
                <a:latin typeface="+mn-lt"/>
                <a:ea typeface="黑体" panose="02010609060101010101" pitchFamily="2" charset="-122"/>
              </a:rPr>
              <a:t> </a:t>
            </a:r>
            <a:r>
              <a:rPr kumimoji="1" lang="en-US" altLang="zh-CN" sz="2000" b="1">
                <a:solidFill>
                  <a:srgbClr val="000099"/>
                </a:solidFill>
                <a:latin typeface="+mn-lt"/>
                <a:ea typeface="黑体" panose="02010609060101010101"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Everything over IP </a:t>
            </a: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6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p:spPr>
        <p:txBody>
          <a:bodyPr>
            <a:spAutoFit/>
          </a:bodyPr>
          <a:lstStyle/>
          <a:p>
            <a:pPr algn="ctr">
              <a:lnSpc>
                <a:spcPct val="120000"/>
              </a:lnSpc>
            </a:pPr>
            <a:r>
              <a:rPr lang="en-US" altLang="zh-CN" sz="3200" b="1" dirty="0">
                <a:solidFill>
                  <a:srgbClr val="333399"/>
                </a:solidFill>
                <a:latin typeface="+mn-lt"/>
                <a:ea typeface="黑体" panose="02010609060101010101" pitchFamily="2" charset="-122"/>
              </a:rPr>
              <a:t>IP over Everything </a:t>
            </a:r>
          </a:p>
          <a:p>
            <a:pPr algn="ctr">
              <a:lnSpc>
                <a:spcPct val="120000"/>
              </a:lnSpc>
            </a:pPr>
            <a:r>
              <a:rPr lang="en-US" altLang="zh-CN" sz="3200" b="1" dirty="0">
                <a:solidFill>
                  <a:srgbClr val="333399"/>
                </a:solidFill>
                <a:latin typeface="+mn-lt"/>
                <a:ea typeface="黑体" panose="02010609060101010101" pitchFamily="2" charset="-122"/>
              </a:rPr>
              <a:t>IP</a:t>
            </a:r>
            <a:r>
              <a:rPr lang="en-US" altLang="zh-CN" sz="1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a:latin typeface="+mn-lt"/>
                <a:ea typeface="黑体" panose="02010609060101010101" pitchFamily="2" charset="-122"/>
              </a:rPr>
              <a:t>沙漏计时器形状的</a:t>
            </a:r>
            <a:r>
              <a:rPr lang="en-US" altLang="zh-CN" sz="2400" b="1" dirty="0">
                <a:latin typeface="+mn-lt"/>
                <a:ea typeface="黑体" panose="02010609060101010101" pitchFamily="2" charset="-122"/>
              </a:rPr>
              <a:t> TCP/IP </a:t>
            </a:r>
            <a:r>
              <a:rPr lang="zh-CN" altLang="zh-CN" sz="2400" b="1" dirty="0">
                <a:latin typeface="+mn-lt"/>
                <a:ea typeface="黑体" panose="02010609060101010101" pitchFamily="2" charset="-122"/>
              </a:rPr>
              <a:t>协议族</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客户进程和服务器进程</a:t>
            </a:r>
            <a:br>
              <a:rPr lang="en-US" altLang="zh-CN" sz="3200" dirty="0"/>
            </a:br>
            <a:r>
              <a:rPr lang="zh-CN" altLang="en-US" sz="3200" dirty="0"/>
              <a:t>使用 </a:t>
            </a:r>
            <a:r>
              <a:rPr lang="en-US" altLang="zh-CN" sz="3200" dirty="0"/>
              <a:t>TCP/IP </a:t>
            </a:r>
            <a:r>
              <a:rPr lang="zh-CN" altLang="en-US" sz="3200" dirty="0"/>
              <a:t>协议栈进行通信</a:t>
            </a:r>
          </a:p>
        </p:txBody>
      </p:sp>
      <p:sp>
        <p:nvSpPr>
          <p:cNvPr id="148483" name="Freeform 3"/>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7170" name="VISIO" r:id="rId4" imgW="1687195" imgH="964565" progId="">
                  <p:embed/>
                </p:oleObj>
              </mc:Choice>
              <mc:Fallback>
                <p:oleObj name="VISIO" r:id="rId4" imgW="1687195" imgH="964565" progId="">
                  <p:embed/>
                  <p:pic>
                    <p:nvPicPr>
                      <p:cNvPr id="148484"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①</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客户发起连接建立请求</a:t>
              </a:r>
            </a:p>
          </p:txBody>
        </p:sp>
      </p:grpSp>
      <p:grpSp>
        <p:nvGrpSpPr>
          <p:cNvPr id="148508" name="Group 28"/>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anose="02010609060101010101" pitchFamily="2" charset="-122"/>
                  <a:ea typeface="黑体" panose="02010609060101010101" pitchFamily="2" charset="-122"/>
                </a:rPr>
                <a:t>②</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000" b="1">
                  <a:solidFill>
                    <a:srgbClr val="000099"/>
                  </a:solidFill>
                  <a:latin typeface="黑体" panose="02010609060101010101" pitchFamily="2" charset="-122"/>
                  <a:ea typeface="黑体" panose="02010609060101010101"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anose="02010609060101010101" pitchFamily="2" charset="-122"/>
                <a:ea typeface="黑体" panose="02010609060101010101"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Bookman Old Style" panose="02050604050505020204" pitchFamily="18" charset="0"/>
                <a:ea typeface="黑体" panose="02010609060101010101" pitchFamily="2" charset="-122"/>
              </a:rPr>
              <a:t>互联网</a:t>
            </a:r>
          </a:p>
        </p:txBody>
      </p:sp>
      <p:grpSp>
        <p:nvGrpSpPr>
          <p:cNvPr id="148514" name="Group 34"/>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anose="02010609060101010101" pitchFamily="2" charset="-122"/>
                </a:rPr>
                <a:t>客户</a:t>
              </a:r>
            </a:p>
          </p:txBody>
        </p:sp>
      </p:grpSp>
      <p:grpSp>
        <p:nvGrpSpPr>
          <p:cNvPr id="148517" name="Group 37"/>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chemeClr val="hlink"/>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anose="02020603050405020304"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dirty="0">
                  <a:solidFill>
                    <a:srgbClr val="000099"/>
                  </a:solidFill>
                  <a:latin typeface="黑体" panose="02010609060101010101" pitchFamily="2" charset="-122"/>
                  <a:ea typeface="黑体" panose="02010609060101010101"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ln>
          <a:effectLst/>
        </p:spPr>
        <p:txBody>
          <a:bodyPr wrap="square">
            <a:spAutoFit/>
          </a:bodyPr>
          <a:lstStyle/>
          <a:p>
            <a:pPr algn="ctr"/>
            <a:r>
              <a:rPr lang="zh-CN" altLang="en-US" sz="2000" b="1" dirty="0">
                <a:solidFill>
                  <a:srgbClr val="000099"/>
                </a:solidFill>
                <a:latin typeface="Tahoma" panose="020B0604030504040204" pitchFamily="34" charset="0"/>
                <a:ea typeface="黑体" panose="02010609060101010101" pitchFamily="2" charset="-122"/>
              </a:rPr>
              <a:t>以后就逐级使用下层</a:t>
            </a:r>
          </a:p>
          <a:p>
            <a:pPr algn="ctr"/>
            <a:r>
              <a:rPr lang="zh-CN" altLang="en-US" sz="2000" b="1" dirty="0">
                <a:solidFill>
                  <a:srgbClr val="000099"/>
                </a:solidFill>
                <a:latin typeface="Tahoma" panose="020B0604030504040204" pitchFamily="34" charset="0"/>
                <a:ea typeface="黑体" panose="02010609060101010101" pitchFamily="2" charset="-122"/>
              </a:rPr>
              <a:t>提供的服务</a:t>
            </a:r>
          </a:p>
          <a:p>
            <a:pPr algn="ctr"/>
            <a:r>
              <a:rPr lang="en-US" altLang="zh-CN" sz="2000" b="1" dirty="0">
                <a:solidFill>
                  <a:srgbClr val="000099"/>
                </a:solidFill>
                <a:latin typeface="Tahoma" panose="020B0604030504040204" pitchFamily="34" charset="0"/>
                <a:ea typeface="黑体" panose="02010609060101010101" pitchFamily="2" charset="-122"/>
              </a:rPr>
              <a:t>(</a:t>
            </a:r>
            <a:r>
              <a:rPr lang="zh-CN" altLang="en-US" sz="2000" b="1" dirty="0">
                <a:solidFill>
                  <a:srgbClr val="000099"/>
                </a:solidFill>
                <a:latin typeface="Tahoma" panose="020B0604030504040204" pitchFamily="34" charset="0"/>
                <a:ea typeface="黑体" panose="02010609060101010101" pitchFamily="2" charset="-122"/>
              </a:rPr>
              <a:t>使用 </a:t>
            </a:r>
            <a:r>
              <a:rPr lang="en-US" altLang="zh-CN" sz="2000" b="1" dirty="0">
                <a:solidFill>
                  <a:srgbClr val="000099"/>
                </a:solidFill>
                <a:latin typeface="Tahoma" panose="020B0604030504040204" pitchFamily="34" charset="0"/>
                <a:ea typeface="黑体" panose="02010609060101010101" pitchFamily="2" charset="-122"/>
              </a:rPr>
              <a:t>TCP </a:t>
            </a:r>
            <a:r>
              <a:rPr lang="zh-CN" altLang="en-US" sz="2000" b="1" dirty="0">
                <a:solidFill>
                  <a:srgbClr val="000099"/>
                </a:solidFill>
                <a:latin typeface="Tahoma" panose="020B0604030504040204" pitchFamily="34" charset="0"/>
                <a:ea typeface="黑体" panose="02010609060101010101" pitchFamily="2" charset="-122"/>
              </a:rPr>
              <a:t>和 </a:t>
            </a:r>
            <a:r>
              <a:rPr lang="en-US" altLang="zh-CN" sz="2000" b="1" dirty="0">
                <a:solidFill>
                  <a:srgbClr val="000099"/>
                </a:solidFill>
                <a:latin typeface="Tahoma" panose="020B0604030504040204" pitchFamily="34" charset="0"/>
                <a:ea typeface="黑体" panose="02010609060101010101" pitchFamily="2" charset="-122"/>
              </a:rPr>
              <a:t>IP</a:t>
            </a:r>
            <a:r>
              <a:rPr lang="zh-CN" altLang="en-US" sz="2000" b="1" dirty="0">
                <a:solidFill>
                  <a:srgbClr val="000099"/>
                </a:solidFill>
                <a:latin typeface="Tahoma" panose="020B0604030504040204" pitchFamily="34" charset="0"/>
                <a:ea typeface="黑体" panose="02010609060101010101"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a:latin typeface="+mn-lt"/>
                <a:ea typeface="黑体" panose="02010609060101010101" pitchFamily="2" charset="-122"/>
              </a:rPr>
              <a:t>在应用层的客户进程和服务器进程的交互</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3</a:t>
            </a:r>
          </a:p>
        </p:txBody>
      </p:sp>
      <p:grpSp>
        <p:nvGrpSpPr>
          <p:cNvPr id="149519" name="Group 15"/>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1" name="Oval 17"/>
            <p:cNvSpPr>
              <a:spLocks noChangeArrowheads="1"/>
            </p:cNvSpPr>
            <p:nvPr/>
          </p:nvSpPr>
          <p:spPr bwMode="auto">
            <a:xfrm>
              <a:off x="2100" y="1727"/>
              <a:ext cx="720" cy="412"/>
            </a:xfrm>
            <a:prstGeom prst="ellipse">
              <a:avLst/>
            </a:prstGeom>
            <a:solidFill>
              <a:schemeClr val="hlink"/>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dirty="0">
                  <a:solidFill>
                    <a:srgbClr val="000099"/>
                  </a:solidFill>
                  <a:latin typeface="+mn-lt"/>
                  <a:ea typeface="黑体" panose="02010609060101010101" pitchFamily="2" charset="-122"/>
                </a:rPr>
                <a:t>服务器</a:t>
              </a:r>
            </a:p>
            <a:p>
              <a:pPr algn="ctr">
                <a:lnSpc>
                  <a:spcPct val="90000"/>
                </a:lnSpc>
              </a:pPr>
              <a:r>
                <a:rPr kumimoji="1" lang="en-US" altLang="zh-CN" sz="2000" dirty="0">
                  <a:solidFill>
                    <a:srgbClr val="000099"/>
                  </a:solidFill>
                  <a:latin typeface="+mn-lt"/>
                  <a:ea typeface="黑体" panose="02010609060101010101" pitchFamily="2" charset="-122"/>
                </a:rPr>
                <a:t>1</a:t>
              </a:r>
              <a:endParaRPr kumimoji="1" lang="en-US" altLang="zh-CN" sz="3200" dirty="0">
                <a:solidFill>
                  <a:srgbClr val="000099"/>
                </a:solidFill>
                <a:latin typeface="+mn-lt"/>
                <a:ea typeface="黑体" panose="02010609060101010101" pitchFamily="2" charset="-122"/>
              </a:endParaRPr>
            </a:p>
          </p:txBody>
        </p:sp>
      </p:grpSp>
      <p:grpSp>
        <p:nvGrpSpPr>
          <p:cNvPr id="149523" name="Group 19"/>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25" name="Oval 21"/>
            <p:cNvSpPr>
              <a:spLocks noChangeArrowheads="1"/>
            </p:cNvSpPr>
            <p:nvPr/>
          </p:nvSpPr>
          <p:spPr bwMode="auto">
            <a:xfrm>
              <a:off x="2986" y="1727"/>
              <a:ext cx="719" cy="412"/>
            </a:xfrm>
            <a:prstGeom prst="ellipse">
              <a:avLst/>
            </a:prstGeom>
            <a:solidFill>
              <a:schemeClr val="hlink"/>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dirty="0">
                  <a:solidFill>
                    <a:srgbClr val="000099"/>
                  </a:solidFill>
                  <a:latin typeface="+mn-lt"/>
                  <a:ea typeface="黑体" panose="02010609060101010101" pitchFamily="2" charset="-122"/>
                </a:rPr>
                <a:t>服务器</a:t>
              </a:r>
            </a:p>
            <a:p>
              <a:pPr algn="ctr">
                <a:lnSpc>
                  <a:spcPct val="90000"/>
                </a:lnSpc>
              </a:pPr>
              <a:r>
                <a:rPr kumimoji="1" lang="en-US" altLang="zh-CN" sz="2000" dirty="0">
                  <a:solidFill>
                    <a:srgbClr val="000099"/>
                  </a:solidFill>
                  <a:latin typeface="+mn-lt"/>
                  <a:ea typeface="黑体" panose="02010609060101010101" pitchFamily="2" charset="-122"/>
                </a:rPr>
                <a:t>2</a:t>
              </a:r>
              <a:endParaRPr kumimoji="1" lang="en-US" altLang="zh-CN" sz="3200" dirty="0">
                <a:solidFill>
                  <a:srgbClr val="000099"/>
                </a:solidFill>
                <a:latin typeface="+mn-lt"/>
                <a:ea typeface="黑体" panose="02010609060101010101" pitchFamily="2" charset="-122"/>
              </a:endParaRPr>
            </a:p>
          </p:txBody>
        </p:sp>
      </p:grpSp>
      <p:grpSp>
        <p:nvGrpSpPr>
          <p:cNvPr id="149527" name="Group 23"/>
          <p:cNvGrpSpPr/>
          <p:nvPr/>
        </p:nvGrpSpPr>
        <p:grpSpPr bwMode="auto">
          <a:xfrm>
            <a:off x="662121" y="1268760"/>
            <a:ext cx="8564562" cy="3771900"/>
            <a:chOff x="385" y="1254"/>
            <a:chExt cx="4980" cy="2376"/>
          </a:xfrm>
        </p:grpSpPr>
        <p:sp>
          <p:nvSpPr>
            <p:cNvPr id="149528" name="Freeform 24"/>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49529" name="Group 25"/>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客户 </a:t>
                </a:r>
                <a:r>
                  <a:rPr kumimoji="1" lang="en-US" altLang="zh-CN" sz="2000" b="1" dirty="0">
                    <a:solidFill>
                      <a:srgbClr val="000099"/>
                    </a:solidFill>
                    <a:latin typeface="+mn-lt"/>
                    <a:ea typeface="黑体" panose="02010609060101010101" pitchFamily="2" charset="-122"/>
                  </a:rPr>
                  <a:t>1</a:t>
                </a:r>
                <a:endParaRPr kumimoji="1" lang="en-US" altLang="zh-CN" sz="3200" b="1" dirty="0">
                  <a:solidFill>
                    <a:srgbClr val="000099"/>
                  </a:solidFill>
                  <a:latin typeface="+mn-lt"/>
                  <a:ea typeface="黑体" panose="02010609060101010101" pitchFamily="2" charset="-122"/>
                </a:endParaRPr>
              </a:p>
            </p:txBody>
          </p:sp>
        </p:grpSp>
        <p:grpSp>
          <p:nvGrpSpPr>
            <p:cNvPr id="149544" name="Group 40"/>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anose="02010609060101010101"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计算机 </a:t>
                </a:r>
                <a:r>
                  <a:rPr kumimoji="1" lang="en-US" altLang="zh-CN" sz="2000" b="1" dirty="0">
                    <a:solidFill>
                      <a:srgbClr val="000099"/>
                    </a:solidFill>
                    <a:latin typeface="+mn-lt"/>
                    <a:ea typeface="黑体" panose="02010609060101010101"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客户 </a:t>
                </a:r>
                <a:r>
                  <a:rPr kumimoji="1" lang="en-US" altLang="zh-CN" sz="2000" b="1">
                    <a:solidFill>
                      <a:srgbClr val="000099"/>
                    </a:solidFill>
                    <a:latin typeface="+mn-lt"/>
                    <a:ea typeface="黑体" panose="02010609060101010101" pitchFamily="2" charset="-122"/>
                  </a:rPr>
                  <a:t>2</a:t>
                </a:r>
                <a:endParaRPr kumimoji="1" lang="en-US" altLang="zh-CN" sz="3200" b="1">
                  <a:solidFill>
                    <a:srgbClr val="000099"/>
                  </a:solidFill>
                  <a:latin typeface="+mn-lt"/>
                  <a:ea typeface="黑体" panose="02010609060101010101" pitchFamily="2" charset="-122"/>
                </a:endParaRPr>
              </a:p>
            </p:txBody>
          </p:sp>
        </p:grpSp>
      </p:grpSp>
      <p:grpSp>
        <p:nvGrpSpPr>
          <p:cNvPr id="149559" name="Group 55"/>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8194" name="VISIO" r:id="rId4" imgW="1687195" imgH="964565" progId="">
                    <p:embed/>
                  </p:oleObj>
                </mc:Choice>
                <mc:Fallback>
                  <p:oleObj name="VISIO" r:id="rId4" imgW="1687195" imgH="964565" progId="">
                    <p:embed/>
                    <p:pic>
                      <p:nvPicPr>
                        <p:cNvPr id="14956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互联网</a:t>
              </a:r>
            </a:p>
          </p:txBody>
        </p:sp>
      </p:grpSp>
      <p:grpSp>
        <p:nvGrpSpPr>
          <p:cNvPr id="149562" name="Group 58"/>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a:latin typeface="+mn-lt"/>
                <a:ea typeface="黑体" panose="02010609060101010101" pitchFamily="2" charset="-122"/>
              </a:rPr>
              <a:t>计算</a:t>
            </a:r>
            <a:r>
              <a:rPr lang="zh-CN" altLang="zh-CN" sz="2400" b="1" dirty="0">
                <a:latin typeface="+mn-lt"/>
                <a:ea typeface="黑体" panose="02010609060101010101" pitchFamily="2" charset="-122"/>
              </a:rPr>
              <a:t>机</a:t>
            </a:r>
            <a:r>
              <a:rPr lang="en-US" altLang="zh-CN" sz="2400" b="1" dirty="0">
                <a:latin typeface="+mn-lt"/>
                <a:ea typeface="黑体" panose="02010609060101010101" pitchFamily="2" charset="-122"/>
              </a:rPr>
              <a:t> 3 </a:t>
            </a:r>
            <a:r>
              <a:rPr lang="zh-CN" altLang="zh-CN" sz="2400" b="1" dirty="0">
                <a:latin typeface="+mn-lt"/>
                <a:ea typeface="黑体" panose="02010609060101010101" pitchFamily="2" charset="-122"/>
              </a:rPr>
              <a:t>的两个服务器进程分别向</a:t>
            </a:r>
            <a:r>
              <a:rPr lang="en-US" altLang="zh-CN" sz="2400" b="1" dirty="0">
                <a:latin typeface="+mn-lt"/>
                <a:ea typeface="黑体" panose="02010609060101010101" pitchFamily="2" charset="-122"/>
              </a:rPr>
              <a:t> 1 </a:t>
            </a:r>
            <a:r>
              <a:rPr lang="zh-CN" altLang="zh-CN" sz="2400" b="1" dirty="0">
                <a:latin typeface="+mn-lt"/>
                <a:ea typeface="黑体" panose="02010609060101010101" pitchFamily="2" charset="-122"/>
              </a:rPr>
              <a:t>和</a:t>
            </a:r>
            <a:r>
              <a:rPr lang="en-US" altLang="zh-CN" sz="2400" b="1" dirty="0">
                <a:latin typeface="+mn-lt"/>
                <a:ea typeface="黑体" panose="02010609060101010101" pitchFamily="2" charset="-122"/>
              </a:rPr>
              <a:t> 2 </a:t>
            </a:r>
            <a:r>
              <a:rPr lang="zh-CN" altLang="zh-CN" sz="2400" b="1" dirty="0">
                <a:latin typeface="+mn-lt"/>
                <a:ea typeface="黑体" panose="02010609060101010101" pitchFamily="2" charset="-122"/>
              </a:rPr>
              <a:t>的客户进程提供服务</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p:stCondLst>
                              <p:cond delay="1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p:stCondLst>
                              <p:cond delay="2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anose="02010609060101010101" pitchFamily="2" charset="-122"/>
              </a:rPr>
              <a:t>5 </a:t>
            </a:r>
            <a:r>
              <a:rPr lang="zh-CN" altLang="en-US" sz="3200" b="1" dirty="0">
                <a:latin typeface="+mn-lt"/>
                <a:ea typeface="黑体" panose="02010609060101010101" pitchFamily="2" charset="-122"/>
              </a:rPr>
              <a:t>部电话机两两直接相连，需 </a:t>
            </a:r>
            <a:r>
              <a:rPr lang="en-US" altLang="zh-CN" sz="3200" b="1" dirty="0">
                <a:latin typeface="+mn-lt"/>
                <a:ea typeface="黑体" panose="02010609060101010101" pitchFamily="2" charset="-122"/>
              </a:rPr>
              <a:t>10 </a:t>
            </a:r>
            <a:r>
              <a:rPr lang="zh-CN" altLang="en-US" sz="3200" b="1" dirty="0">
                <a:latin typeface="+mn-lt"/>
                <a:ea typeface="黑体" panose="02010609060101010101"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a:latin typeface="+mn-lt"/>
                <a:ea typeface="黑体" panose="02010609060101010101" pitchFamily="2" charset="-122"/>
              </a:rPr>
              <a:t>电话机的不同连接方法</a:t>
            </a:r>
            <a:endParaRPr lang="zh-CN" altLang="en-US" sz="2400" b="1" dirty="0">
              <a:latin typeface="+mn-lt"/>
              <a:ea typeface="黑体" panose="02010609060101010101"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anose="02010609060101010101" pitchFamily="2" charset="-122"/>
              </a:rPr>
              <a:t> (b) 5 </a:t>
            </a:r>
            <a:r>
              <a:rPr lang="zh-CN" altLang="zh-CN" sz="2000" b="1" dirty="0">
                <a:latin typeface="+mn-lt"/>
                <a:ea typeface="黑体" panose="02010609060101010101" pitchFamily="2" charset="-122"/>
              </a:rPr>
              <a:t>部电话</a:t>
            </a:r>
            <a:r>
              <a:rPr lang="zh-CN" altLang="en-US" sz="2000" b="1" dirty="0">
                <a:latin typeface="+mn-lt"/>
                <a:ea typeface="黑体" panose="02010609060101010101" pitchFamily="2" charset="-122"/>
              </a:rPr>
              <a:t>机两两直接</a:t>
            </a:r>
            <a:r>
              <a:rPr lang="zh-CN" altLang="zh-CN" sz="2000" b="1" dirty="0">
                <a:latin typeface="+mn-lt"/>
                <a:ea typeface="黑体" panose="02010609060101010101" pitchFamily="2" charset="-122"/>
              </a:rPr>
              <a:t>相</a:t>
            </a:r>
            <a:r>
              <a:rPr lang="zh-CN" altLang="en-US" sz="2000" b="1" dirty="0">
                <a:latin typeface="+mn-lt"/>
                <a:ea typeface="黑体" panose="02010609060101010101" pitchFamily="2" charset="-122"/>
              </a:rPr>
              <a:t>连</a:t>
            </a: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anose="02020603050405020304" pitchFamily="18" charset="0"/>
                  <a:sym typeface="Wingdings" panose="05000000000000000000" pitchFamily="2" charset="2"/>
                </a:rPr>
                <a:t></a:t>
              </a:r>
              <a:r>
                <a:rPr kumimoji="1" lang="en-US" altLang="zh-CN" sz="3600" dirty="0">
                  <a:latin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a:latin typeface="+mn-lt"/>
                <a:ea typeface="黑体" panose="02010609060101010101" pitchFamily="2" charset="-122"/>
              </a:rPr>
              <a:t>N </a:t>
            </a:r>
            <a:r>
              <a:rPr lang="zh-CN" altLang="en-US" sz="3200" b="1" dirty="0">
                <a:latin typeface="+mn-lt"/>
                <a:ea typeface="黑体" panose="02010609060101010101" pitchFamily="2" charset="-122"/>
              </a:rPr>
              <a:t>部电话机两两直接相连，需 </a:t>
            </a:r>
            <a:r>
              <a:rPr lang="en-US" altLang="zh-CN" sz="3200" b="1" dirty="0">
                <a:solidFill>
                  <a:srgbClr val="FF0000"/>
                </a:solidFill>
                <a:latin typeface="+mn-lt"/>
                <a:ea typeface="黑体" panose="02010609060101010101" pitchFamily="2" charset="-122"/>
              </a:rPr>
              <a:t>N(N – 1)/2 </a:t>
            </a:r>
            <a:r>
              <a:rPr lang="zh-CN" altLang="en-US" sz="3200" b="1" dirty="0">
                <a:latin typeface="+mn-lt"/>
                <a:ea typeface="黑体" panose="02010609060101010101" pitchFamily="2" charset="-122"/>
              </a:rPr>
              <a:t>对电线。</a:t>
            </a:r>
            <a:r>
              <a:rPr lang="zh-CN" altLang="en-US" sz="3200" b="1" dirty="0">
                <a:ea typeface="黑体" panose="02010609060101010101" pitchFamily="2" charset="-122"/>
              </a:rPr>
              <a:t>这种直接连接方法</a:t>
            </a:r>
            <a:r>
              <a:rPr lang="zh-CN" altLang="en-US" sz="3200" b="1" dirty="0">
                <a:latin typeface="+mn-lt"/>
                <a:ea typeface="黑体" panose="02010609060101010101" pitchFamily="2" charset="-122"/>
              </a:rPr>
              <a:t>所需要的电线对的数量与电话机数量的平方</a:t>
            </a:r>
            <a:r>
              <a:rPr lang="zh-CN" altLang="en-US" sz="3200" b="1" dirty="0">
                <a:solidFill>
                  <a:srgbClr val="FF0000"/>
                </a:solidFill>
                <a:latin typeface="+mn-lt"/>
                <a:ea typeface="黑体" panose="02010609060101010101" pitchFamily="2" charset="-122"/>
              </a:rPr>
              <a:t>（ </a:t>
            </a:r>
            <a:r>
              <a:rPr lang="en-US" altLang="zh-CN" sz="3200" b="1" dirty="0">
                <a:solidFill>
                  <a:srgbClr val="FF0000"/>
                </a:solidFill>
                <a:latin typeface="+mn-lt"/>
                <a:ea typeface="黑体" panose="02010609060101010101" pitchFamily="2" charset="-122"/>
              </a:rPr>
              <a:t>N</a:t>
            </a:r>
            <a:r>
              <a:rPr lang="en-US" altLang="zh-CN" sz="3200" b="1" baseline="30000" dirty="0">
                <a:solidFill>
                  <a:srgbClr val="FF0000"/>
                </a:solidFill>
                <a:latin typeface="+mn-lt"/>
                <a:ea typeface="黑体" panose="02010609060101010101" pitchFamily="2" charset="-122"/>
              </a:rPr>
              <a:t>2</a:t>
            </a:r>
            <a:r>
              <a:rPr lang="en-US" altLang="zh-CN" sz="3200" b="1" dirty="0">
                <a:solidFill>
                  <a:srgbClr val="FF0000"/>
                </a:solidFill>
                <a:latin typeface="+mn-lt"/>
                <a:ea typeface="黑体" panose="02010609060101010101" pitchFamily="2" charset="-122"/>
              </a:rPr>
              <a:t> </a:t>
            </a:r>
            <a:r>
              <a:rPr lang="zh-CN" altLang="en-US" sz="3200" b="1" dirty="0">
                <a:solidFill>
                  <a:srgbClr val="FF0000"/>
                </a:solidFill>
                <a:latin typeface="+mn-lt"/>
                <a:ea typeface="黑体" panose="02010609060101010101" pitchFamily="2" charset="-122"/>
              </a:rPr>
              <a:t>）</a:t>
            </a:r>
            <a:r>
              <a:rPr lang="zh-CN" altLang="en-US" sz="3200" b="1" dirty="0">
                <a:latin typeface="+mn-lt"/>
                <a:ea typeface="黑体" panose="02010609060101010101" pitchFamily="2" charset="-122"/>
              </a:rPr>
              <a:t>成正比。</a:t>
            </a:r>
            <a:endParaRPr lang="en-US" altLang="zh-CN" sz="3200" b="1" dirty="0">
              <a:latin typeface="+mn-lt"/>
              <a:ea typeface="黑体" panose="02010609060101010101"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53340" t="21760" b="5148"/>
          <a:stretch>
            <a:fillRect/>
          </a:stretch>
        </p:blipFill>
        <p:spPr>
          <a:xfrm>
            <a:off x="3602816" y="2996952"/>
            <a:ext cx="2844384" cy="31329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xfrm>
            <a:off x="495300" y="1196752"/>
            <a:ext cx="9410700"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数据结构的树 </a:t>
            </a:r>
            <a:r>
              <a:rPr lang="en-US" altLang="zh-CN" dirty="0"/>
              <a:t>(tree) </a:t>
            </a:r>
            <a:r>
              <a:rPr lang="zh-CN" altLang="en-US" dirty="0"/>
              <a:t>中的 </a:t>
            </a:r>
            <a:r>
              <a:rPr lang="en-US" altLang="zh-CN" dirty="0"/>
              <a:t>node </a:t>
            </a:r>
            <a:r>
              <a:rPr lang="zh-CN" altLang="en-US" dirty="0"/>
              <a:t>应当译为“节点”。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endParaRPr lang="en-US" altLang="zh-CN" dirty="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anose="02020603050405020304"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anose="02020603050405020304" pitchFamily="18" charset="0"/>
                <a:sym typeface="Wingdings" panose="05000000000000000000" pitchFamily="2" charset="2"/>
              </a:rPr>
              <a:t></a:t>
            </a:r>
            <a:r>
              <a:rPr kumimoji="1" lang="en-US" altLang="zh-CN" sz="3600">
                <a:latin typeface="Times New Roman" panose="02020603050405020304"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anose="02020603050405020304"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anose="02020603050405020304" pitchFamily="18" charset="0"/>
                <a:ea typeface="黑体" panose="02010609060101010101"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anose="02010609060101010101" pitchFamily="2" charset="-122"/>
              </a:rPr>
              <a:t>每一部电话都</a:t>
            </a:r>
            <a:r>
              <a:rPr lang="zh-CN" altLang="en-US" sz="2400" b="1" dirty="0">
                <a:latin typeface="+mn-lt"/>
                <a:ea typeface="黑体" panose="02010609060101010101" pitchFamily="2" charset="-122"/>
              </a:rPr>
              <a:t>直接</a:t>
            </a:r>
            <a:r>
              <a:rPr lang="zh-CN" altLang="zh-CN" sz="2400" b="1" dirty="0">
                <a:latin typeface="+mn-lt"/>
                <a:ea typeface="黑体" panose="02010609060101010101" pitchFamily="2" charset="-122"/>
              </a:rPr>
              <a:t>连接到交换机上，而交换机使用交换的方法，让电话用户彼此之间可以很方便地通信。</a:t>
            </a:r>
            <a:r>
              <a:rPr lang="zh-CN" altLang="en-US" sz="2400" b="1" dirty="0">
                <a:latin typeface="+mn-lt"/>
                <a:ea typeface="黑体" panose="02010609060101010101" pitchFamily="2" charset="-122"/>
              </a:rPr>
              <a:t> </a:t>
            </a:r>
            <a:endParaRPr lang="en-US" altLang="zh-CN" sz="2400" b="1" dirty="0">
              <a:latin typeface="+mn-lt"/>
              <a:ea typeface="黑体" panose="02010609060101010101" pitchFamily="2" charset="-122"/>
            </a:endParaRPr>
          </a:p>
          <a:p>
            <a:r>
              <a:rPr lang="zh-CN" altLang="en-US" sz="2400" b="1" dirty="0">
                <a:latin typeface="+mn-lt"/>
                <a:ea typeface="黑体" panose="02010609060101010101" pitchFamily="2" charset="-122"/>
              </a:rPr>
              <a:t>所采用的</a:t>
            </a:r>
            <a:r>
              <a:rPr lang="zh-CN" altLang="zh-CN" sz="2400" b="1" dirty="0">
                <a:latin typeface="+mn-lt"/>
                <a:ea typeface="黑体" panose="02010609060101010101" pitchFamily="2" charset="-122"/>
              </a:rPr>
              <a:t>交换方式</a:t>
            </a:r>
            <a:r>
              <a:rPr lang="zh-CN" altLang="en-US" sz="2400" b="1" dirty="0">
                <a:latin typeface="+mn-lt"/>
                <a:ea typeface="黑体" panose="02010609060101010101" pitchFamily="2" charset="-122"/>
              </a:rPr>
              <a:t>就</a:t>
            </a:r>
            <a:r>
              <a:rPr lang="zh-CN" altLang="zh-CN" sz="2400" b="1" dirty="0">
                <a:latin typeface="+mn-lt"/>
                <a:ea typeface="黑体" panose="02010609060101010101" pitchFamily="2" charset="-122"/>
              </a:rPr>
              <a:t>是</a:t>
            </a:r>
            <a:r>
              <a:rPr lang="zh-CN" altLang="zh-CN" sz="2400" b="1" dirty="0">
                <a:solidFill>
                  <a:srgbClr val="FF0000"/>
                </a:solidFill>
                <a:latin typeface="+mn-lt"/>
                <a:ea typeface="黑体" panose="02010609060101010101" pitchFamily="2" charset="-122"/>
              </a:rPr>
              <a:t>电路交换</a:t>
            </a:r>
            <a:r>
              <a:rPr lang="en-US" altLang="zh-CN" sz="2400" b="1" dirty="0">
                <a:solidFill>
                  <a:srgbClr val="FF0000"/>
                </a:solidFill>
                <a:latin typeface="+mn-lt"/>
                <a:ea typeface="黑体" panose="02010609060101010101" pitchFamily="2" charset="-122"/>
              </a:rPr>
              <a:t> (circuit switching)</a:t>
            </a:r>
            <a:r>
              <a:rPr lang="zh-CN" altLang="en-US" sz="2400" b="1" dirty="0">
                <a:solidFill>
                  <a:srgbClr val="FF0000"/>
                </a:solidFill>
                <a:latin typeface="+mn-lt"/>
                <a:ea typeface="黑体" panose="02010609060101010101"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a:latin typeface="+mn-lt"/>
                <a:ea typeface="黑体" panose="02010609060101010101" pitchFamily="2" charset="-122"/>
              </a:rPr>
              <a:t>电话机的不同连接方法</a:t>
            </a:r>
            <a:endParaRPr lang="zh-CN" altLang="en-US" sz="2400" b="1" dirty="0">
              <a:latin typeface="+mn-lt"/>
              <a:ea typeface="黑体" panose="02010609060101010101"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anose="02010609060101010101" pitchFamily="2" charset="-122"/>
              </a:rPr>
              <a:t> (c) </a:t>
            </a:r>
            <a:r>
              <a:rPr lang="zh-CN" altLang="en-US" sz="2000" b="1" dirty="0">
                <a:latin typeface="+mn-lt"/>
                <a:ea typeface="黑体" panose="02010609060101010101" pitchFamily="2" charset="-122"/>
              </a:rPr>
              <a:t>用交换机连接许多</a:t>
            </a:r>
            <a:r>
              <a:rPr lang="zh-CN" altLang="zh-CN" sz="2000" b="1" dirty="0">
                <a:latin typeface="+mn-lt"/>
                <a:ea typeface="黑体" panose="02010609060101010101" pitchFamily="2" charset="-122"/>
              </a:rPr>
              <a:t>部电话</a:t>
            </a:r>
            <a:endParaRPr lang="zh-CN" altLang="en-US" sz="20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a:solidFill>
                  <a:srgbClr val="FF0000"/>
                </a:solidFill>
              </a:rPr>
              <a:t>转接 </a:t>
            </a:r>
            <a:r>
              <a:rPr lang="en-US" altLang="zh-CN" dirty="0"/>
              <a:t>—— </a:t>
            </a:r>
            <a:r>
              <a:rPr lang="zh-CN" altLang="en-US" dirty="0"/>
              <a:t>把一条电话线转接到另一条电话线，使它们连通起来。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a:t>电路交换特点</a:t>
            </a:r>
          </a:p>
        </p:txBody>
      </p:sp>
      <p:sp>
        <p:nvSpPr>
          <p:cNvPr id="41987" name="Rectangle 3"/>
          <p:cNvSpPr>
            <a:spLocks noGrp="1" noChangeArrowheads="1"/>
          </p:cNvSpPr>
          <p:nvPr>
            <p:ph idx="1"/>
          </p:nvPr>
        </p:nvSpPr>
        <p:spPr>
          <a:xfrm>
            <a:off x="495300" y="1196752"/>
            <a:ext cx="9410700" cy="4934173"/>
          </a:xfrm>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a:t>电路交换分为三个阶段：</a:t>
            </a:r>
          </a:p>
          <a:p>
            <a:pPr lvl="1"/>
            <a:r>
              <a:rPr lang="zh-CN" altLang="en-US" dirty="0">
                <a:solidFill>
                  <a:srgbClr val="FF0000"/>
                </a:solidFill>
                <a:ea typeface="黑体" panose="02010609060101010101" pitchFamily="2" charset="-122"/>
              </a:rPr>
              <a:t>建立连接：</a:t>
            </a:r>
            <a:r>
              <a:rPr lang="zh-CN" altLang="en-US" dirty="0">
                <a:ea typeface="黑体" panose="02010609060101010101" pitchFamily="2" charset="-122"/>
              </a:rPr>
              <a:t>建立</a:t>
            </a:r>
            <a:r>
              <a:rPr lang="zh-CN" altLang="zh-CN" dirty="0"/>
              <a:t>一条专用的物理通路</a:t>
            </a:r>
            <a:r>
              <a:rPr lang="zh-CN" altLang="en-US" dirty="0"/>
              <a:t>，以</a:t>
            </a:r>
            <a:r>
              <a:rPr lang="zh-CN" altLang="zh-CN" dirty="0"/>
              <a:t>保证双方通话时所需的通信资源在通信时不会被其他用户占用</a:t>
            </a:r>
            <a:r>
              <a:rPr lang="zh-CN" altLang="en-US" dirty="0"/>
              <a:t>；</a:t>
            </a:r>
            <a:endParaRPr lang="zh-CN" altLang="en-US" dirty="0">
              <a:solidFill>
                <a:srgbClr val="0000CC"/>
              </a:solidFill>
              <a:ea typeface="黑体" panose="02010609060101010101" pitchFamily="2" charset="-122"/>
            </a:endParaRPr>
          </a:p>
          <a:p>
            <a:pPr lvl="1"/>
            <a:r>
              <a:rPr lang="zh-CN" altLang="en-US" dirty="0">
                <a:solidFill>
                  <a:srgbClr val="FF0000"/>
                </a:solidFill>
              </a:rPr>
              <a:t>通信：</a:t>
            </a:r>
            <a:r>
              <a:rPr lang="zh-CN" altLang="zh-CN" dirty="0"/>
              <a:t>主叫和被叫双方能互相通电话</a:t>
            </a:r>
            <a:r>
              <a:rPr lang="zh-CN" altLang="en-US" dirty="0"/>
              <a:t>；</a:t>
            </a:r>
            <a:endParaRPr lang="zh-CN" altLang="en-US" dirty="0">
              <a:solidFill>
                <a:srgbClr val="0000CC"/>
              </a:solidFill>
              <a:ea typeface="黑体" panose="02010609060101010101" pitchFamily="2" charset="-122"/>
            </a:endParaRPr>
          </a:p>
          <a:p>
            <a:pPr lvl="1"/>
            <a:r>
              <a:rPr lang="zh-CN" altLang="en-US" dirty="0">
                <a:solidFill>
                  <a:srgbClr val="FF0000"/>
                </a:solidFill>
              </a:rPr>
              <a:t>释放连接：</a:t>
            </a:r>
            <a:r>
              <a:rPr lang="zh-CN" altLang="zh-CN" dirty="0"/>
              <a:t>释放刚才使用的这条专用的物理通路（</a:t>
            </a:r>
            <a:r>
              <a:rPr lang="zh-CN" altLang="en-US" dirty="0"/>
              <a:t>释放</a:t>
            </a:r>
            <a:r>
              <a:rPr lang="zh-CN" altLang="zh-CN" dirty="0"/>
              <a:t>刚才占用的所有通信资源</a:t>
            </a:r>
            <a:r>
              <a:rPr lang="zh-CN" altLang="en-US" dirty="0"/>
              <a:t>）。</a:t>
            </a:r>
            <a:endParaRPr lang="zh-CN" altLang="en-US" dirty="0">
              <a:solidFill>
                <a:srgbClr val="0000CC"/>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dirty="0"/>
              <a:t>A </a:t>
            </a:r>
            <a:r>
              <a:rPr lang="zh-CN" altLang="en-US" dirty="0"/>
              <a:t>和 </a:t>
            </a:r>
            <a:r>
              <a:rPr lang="en-US" altLang="zh-CN" dirty="0"/>
              <a:t>B </a:t>
            </a:r>
            <a:r>
              <a:rPr lang="zh-CN" altLang="en-US" dirty="0"/>
              <a:t>通话经过四个交换机</a:t>
            </a:r>
          </a:p>
          <a:p>
            <a:r>
              <a:rPr lang="zh-CN" altLang="en-US" dirty="0"/>
              <a:t>通话在 </a:t>
            </a:r>
            <a:r>
              <a:rPr lang="en-US" altLang="zh-CN" dirty="0"/>
              <a:t>A </a:t>
            </a:r>
            <a:r>
              <a:rPr lang="zh-CN" altLang="en-US" dirty="0"/>
              <a:t>到 </a:t>
            </a:r>
            <a:r>
              <a:rPr lang="en-US" altLang="zh-CN" dirty="0"/>
              <a:t>B </a:t>
            </a:r>
            <a:r>
              <a:rPr lang="zh-CN" altLang="en-US" dirty="0"/>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anose="02020603050405020304" pitchFamily="18" charset="0"/>
                  <a:sym typeface="Wingdings" panose="05000000000000000000" pitchFamily="2" charset="2"/>
                </a:rPr>
                <a:t></a:t>
              </a:r>
              <a:r>
                <a:rPr kumimoji="1" lang="en-US" altLang="zh-CN" sz="3600" b="1" dirty="0">
                  <a:solidFill>
                    <a:srgbClr val="000000"/>
                  </a:solidFill>
                  <a:latin typeface="Times New Roman" panose="02020603050405020304" pitchFamily="18" charset="0"/>
                </a:rPr>
                <a:t> </a:t>
              </a:r>
              <a:endParaRPr kumimoji="1" lang="en-US" altLang="zh-CN" sz="3200" b="1" dirty="0">
                <a:latin typeface="Times New Roman" panose="02020603050405020304"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anose="02020603050405020304" pitchFamily="18" charset="0"/>
                  <a:sym typeface="Wingdings" panose="05000000000000000000" pitchFamily="2" charset="2"/>
                </a:rPr>
                <a:t></a:t>
              </a:r>
              <a:r>
                <a:rPr kumimoji="1" lang="en-US" altLang="zh-CN" sz="3600" b="1">
                  <a:solidFill>
                    <a:srgbClr val="000000"/>
                  </a:solidFill>
                  <a:latin typeface="Times New Roman" panose="02020603050405020304" pitchFamily="18" charset="0"/>
                </a:rPr>
                <a:t> </a:t>
              </a:r>
              <a:endParaRPr kumimoji="1" lang="en-US" altLang="zh-CN" sz="3200" b="1">
                <a:latin typeface="Times New Roman" panose="02020603050405020304"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anose="02020603050405020304"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anose="02020603050405020304" pitchFamily="18" charset="0"/>
                </a:rPr>
                <a:t>用户线</a:t>
              </a:r>
            </a:p>
          </p:txBody>
        </p:sp>
        <p:grpSp>
          <p:nvGrpSpPr>
            <p:cNvPr id="42" name="Group 56"/>
            <p:cNvGrpSpPr/>
            <p:nvPr/>
          </p:nvGrpSpPr>
          <p:grpSpPr bwMode="auto">
            <a:xfrm flipH="1">
              <a:off x="7185670" y="3528169"/>
              <a:ext cx="1008062" cy="146050"/>
              <a:chOff x="1519" y="2160"/>
              <a:chExt cx="953" cy="227"/>
            </a:xfrm>
          </p:grpSpPr>
          <p:sp>
            <p:nvSpPr>
              <p:cNvPr id="43" name="Freeform 57"/>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p:nvPr/>
          </p:nvGrpSpPr>
          <p:grpSpPr bwMode="auto">
            <a:xfrm>
              <a:off x="1713557" y="3501182"/>
              <a:ext cx="1008063" cy="146050"/>
              <a:chOff x="1519" y="2160"/>
              <a:chExt cx="953" cy="227"/>
            </a:xfrm>
          </p:grpSpPr>
          <p:sp>
            <p:nvSpPr>
              <p:cNvPr id="49" name="Freeform 65"/>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a:latin typeface="+mn-lt"/>
                <a:ea typeface="黑体" panose="02010609060101010101" pitchFamily="2" charset="-122"/>
              </a:rPr>
              <a:t>电路交换的用户始终占用端到端的通信资源</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电路交换缺点</a:t>
            </a:r>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这导致在传送计算机数据时，通信线路的利用率很低（</a:t>
            </a:r>
            <a:r>
              <a:rPr lang="zh-CN" altLang="zh-CN" dirty="0"/>
              <a:t>用来传送数据的时间往往不到</a:t>
            </a:r>
            <a:r>
              <a:rPr lang="en-US" altLang="zh-CN" dirty="0"/>
              <a:t>10%</a:t>
            </a:r>
            <a:r>
              <a:rPr lang="zh-CN" altLang="zh-CN" dirty="0"/>
              <a:t>甚至</a:t>
            </a:r>
            <a:r>
              <a:rPr lang="en-US" altLang="zh-CN" dirty="0"/>
              <a:t>1% </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a:t>技术</a:t>
            </a:r>
            <a:r>
              <a:rPr lang="zh-CN" altLang="en-US" dirty="0"/>
              <a:t>。</a:t>
            </a:r>
            <a:endParaRPr lang="en-US" altLang="zh-CN" dirty="0"/>
          </a:p>
          <a:p>
            <a:r>
              <a:rPr lang="zh-CN" altLang="en-US" dirty="0"/>
              <a:t>在发送端，先把较长的报文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anose="02020603050405020304" pitchFamily="18" charset="0"/>
                <a:ea typeface="黑体" panose="02010609060101010101" pitchFamily="2" charset="-122"/>
              </a:rPr>
              <a:t>报文</a:t>
            </a:r>
          </a:p>
        </p:txBody>
      </p:sp>
      <p:grpSp>
        <p:nvGrpSpPr>
          <p:cNvPr id="49229" name="Group 77"/>
          <p:cNvGrpSpPr/>
          <p:nvPr/>
        </p:nvGrpSpPr>
        <p:grpSpPr bwMode="auto">
          <a:xfrm>
            <a:off x="2067190" y="3502025"/>
            <a:ext cx="5806016" cy="431800"/>
            <a:chOff x="1202" y="2206"/>
            <a:chExt cx="3376" cy="272"/>
          </a:xfrm>
        </p:grpSpPr>
        <p:grpSp>
          <p:nvGrpSpPr>
            <p:cNvPr id="49227" name="Group 75"/>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anose="020B0604030504040204" pitchFamily="34" charset="0"/>
                  <a:ea typeface="黑体" panose="02010609060101010101" pitchFamily="2" charset="-122"/>
                </a:rPr>
                <a:t>假定这个报文较长</a:t>
              </a:r>
            </a:p>
            <a:p>
              <a:pPr algn="ctr"/>
              <a:r>
                <a:rPr lang="zh-CN" altLang="en-US" sz="2800" b="1" dirty="0">
                  <a:solidFill>
                    <a:srgbClr val="000099"/>
                  </a:solidFill>
                  <a:latin typeface="Tahoma" panose="020B0604030504040204" pitchFamily="34" charset="0"/>
                  <a:ea typeface="黑体" panose="02010609060101010101"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a:solidFill>
                  <a:srgbClr val="FF0000"/>
                </a:solidFill>
              </a:rPr>
              <a:t>分组</a:t>
            </a:r>
            <a:r>
              <a:rPr lang="en-US" altLang="zh-CN" dirty="0"/>
              <a:t>(packet)</a:t>
            </a:r>
            <a:r>
              <a:rPr lang="zh-CN" altLang="en-US" dirty="0"/>
              <a:t>。</a:t>
            </a:r>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grpSp>
        <p:nvGrpSpPr>
          <p:cNvPr id="53263" name="Group 15"/>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p>
          </p:txBody>
        </p:sp>
      </p:grpSp>
      <p:sp>
        <p:nvSpPr>
          <p:cNvPr id="53264" name="Rectangle 16"/>
          <p:cNvSpPr>
            <a:spLocks noChangeArrowheads="1"/>
          </p:cNvSpPr>
          <p:nvPr/>
        </p:nvSpPr>
        <p:spPr bwMode="auto">
          <a:xfrm>
            <a:off x="1520296" y="3213224"/>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grpSp>
        <p:nvGrpSpPr>
          <p:cNvPr id="53273" name="Group 25"/>
          <p:cNvGrpSpPr/>
          <p:nvPr/>
        </p:nvGrpSpPr>
        <p:grpSpPr bwMode="auto">
          <a:xfrm>
            <a:off x="1522016" y="2652018"/>
            <a:ext cx="2495417" cy="488950"/>
            <a:chOff x="1973" y="2532"/>
            <a:chExt cx="1451" cy="308"/>
          </a:xfrm>
        </p:grpSpPr>
        <p:sp>
          <p:nvSpPr>
            <p:cNvPr id="53269" name="AutoShape 21"/>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Tahoma" panose="020B0604030504040204" pitchFamily="34" charset="0"/>
                  <a:ea typeface="黑体" panose="02010609060101010101" pitchFamily="2" charset="-122"/>
                </a:rPr>
                <a:t>分组</a:t>
              </a:r>
              <a:r>
                <a:rPr lang="zh-CN" altLang="en-US" sz="1000" b="1" dirty="0">
                  <a:solidFill>
                    <a:srgbClr val="000099"/>
                  </a:solidFill>
                  <a:ea typeface="黑体" panose="02010609060101010101" pitchFamily="2" charset="-122"/>
                </a:rPr>
                <a:t> </a:t>
              </a:r>
              <a:r>
                <a:rPr lang="en-US" altLang="zh-CN" sz="2000" b="1" dirty="0">
                  <a:solidFill>
                    <a:srgbClr val="000099"/>
                  </a:solidFill>
                  <a:ea typeface="黑体" panose="02010609060101010101" pitchFamily="2" charset="-122"/>
                </a:rPr>
                <a:t>1</a:t>
              </a:r>
            </a:p>
          </p:txBody>
        </p:sp>
      </p:grpSp>
      <p:grpSp>
        <p:nvGrpSpPr>
          <p:cNvPr id="53274" name="Group 26"/>
          <p:cNvGrpSpPr/>
          <p:nvPr/>
        </p:nvGrpSpPr>
        <p:grpSpPr bwMode="auto">
          <a:xfrm>
            <a:off x="3393150" y="3179340"/>
            <a:ext cx="2495417" cy="488950"/>
            <a:chOff x="1973" y="2532"/>
            <a:chExt cx="1451" cy="308"/>
          </a:xfrm>
        </p:grpSpPr>
        <p:sp>
          <p:nvSpPr>
            <p:cNvPr id="53275" name="AutoShape 27"/>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p>
          </p:txBody>
        </p:sp>
      </p:grpSp>
      <p:grpSp>
        <p:nvGrpSpPr>
          <p:cNvPr id="53277" name="Group 29"/>
          <p:cNvGrpSpPr/>
          <p:nvPr/>
        </p:nvGrpSpPr>
        <p:grpSpPr bwMode="auto">
          <a:xfrm>
            <a:off x="5264283" y="4042940"/>
            <a:ext cx="2495417" cy="488950"/>
            <a:chOff x="1973" y="2532"/>
            <a:chExt cx="1451" cy="308"/>
          </a:xfrm>
        </p:grpSpPr>
        <p:sp>
          <p:nvSpPr>
            <p:cNvPr id="53278" name="AutoShape 30"/>
            <p:cNvSpPr/>
            <p:nvPr/>
          </p:nvSpPr>
          <p:spPr bwMode="auto">
            <a:xfrm rot="5400000">
              <a:off x="2654" y="2069"/>
              <a:ext cx="90" cy="1451"/>
            </a:xfrm>
            <a:prstGeom prst="leftBrace">
              <a:avLst>
                <a:gd name="adj1" fmla="val 134352"/>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anose="020B0604030504040204" pitchFamily="34" charset="0"/>
                <a:ea typeface="黑体" panose="02010609060101010101" pitchFamily="2" charset="-122"/>
              </a:rPr>
              <a:t>请注意：现在左边是</a:t>
            </a:r>
            <a:r>
              <a:rPr lang="zh-CN" altLang="en-US" sz="2800" b="1" dirty="0">
                <a:solidFill>
                  <a:srgbClr val="C00000"/>
                </a:solidFill>
                <a:latin typeface="Arial" panose="020B0604020202020204"/>
                <a:ea typeface="黑体" panose="02010609060101010101" pitchFamily="2" charset="-122"/>
              </a:rPr>
              <a:t>“</a:t>
            </a:r>
            <a:r>
              <a:rPr lang="zh-CN" altLang="en-US" sz="2800" b="1" dirty="0">
                <a:solidFill>
                  <a:srgbClr val="C00000"/>
                </a:solidFill>
                <a:latin typeface="Tahoma" panose="020B0604030504040204" pitchFamily="34" charset="0"/>
                <a:ea typeface="黑体" panose="02010609060101010101" pitchFamily="2" charset="-122"/>
              </a:rPr>
              <a:t>前面</a:t>
            </a:r>
            <a:r>
              <a:rPr lang="zh-CN" altLang="en-US" sz="2800" b="1" dirty="0">
                <a:solidFill>
                  <a:srgbClr val="C00000"/>
                </a:solidFill>
                <a:latin typeface="Arial" panose="020B0604020202020204"/>
                <a:ea typeface="黑体" panose="02010609060101010101" pitchFamily="2" charset="-122"/>
              </a:rPr>
              <a:t>”</a:t>
            </a:r>
            <a:endParaRPr lang="zh-CN" altLang="en-US" sz="2800" b="1" dirty="0">
              <a:solidFill>
                <a:srgbClr val="C00000"/>
              </a:solidFill>
              <a:latin typeface="Tahoma" panose="020B0604030504040204" pitchFamily="34" charset="0"/>
              <a:ea typeface="黑体" panose="02010609060101010101"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grpSp>
          <p:nvGrpSpPr>
            <p:cNvPr id="57357" name="Group 13"/>
            <p:cNvGrpSpPr/>
            <p:nvPr/>
          </p:nvGrpSpPr>
          <p:grpSpPr bwMode="auto">
            <a:xfrm>
              <a:off x="885" y="2078"/>
              <a:ext cx="1451" cy="308"/>
              <a:chOff x="1973" y="2532"/>
              <a:chExt cx="1451" cy="308"/>
            </a:xfrm>
          </p:grpSpPr>
          <p:sp>
            <p:nvSpPr>
              <p:cNvPr id="57358"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400" b="1">
                    <a:solidFill>
                      <a:srgbClr val="000099"/>
                    </a:solidFill>
                    <a:latin typeface="Tahoma" panose="020B0604030504040204" pitchFamily="34" charset="0"/>
                    <a:ea typeface="黑体" panose="02010609060101010101" pitchFamily="2" charset="-122"/>
                  </a:rPr>
                  <a:t> </a:t>
                </a:r>
                <a:r>
                  <a:rPr lang="en-US" altLang="zh-CN" sz="2000" b="1">
                    <a:solidFill>
                      <a:srgbClr val="000099"/>
                    </a:solidFill>
                    <a:ea typeface="黑体" panose="02010609060101010101" pitchFamily="2" charset="-122"/>
                  </a:rPr>
                  <a:t>1</a:t>
                </a:r>
              </a:p>
            </p:txBody>
          </p:sp>
        </p:grpSp>
      </p:grpSp>
      <p:grpSp>
        <p:nvGrpSpPr>
          <p:cNvPr id="57367" name="Group 23"/>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grpSp>
          <p:nvGrpSpPr>
            <p:cNvPr id="57360" name="Group 16"/>
            <p:cNvGrpSpPr/>
            <p:nvPr/>
          </p:nvGrpSpPr>
          <p:grpSpPr bwMode="auto">
            <a:xfrm>
              <a:off x="1973" y="2623"/>
              <a:ext cx="1451" cy="308"/>
              <a:chOff x="1973" y="2532"/>
              <a:chExt cx="1451" cy="308"/>
            </a:xfrm>
          </p:grpSpPr>
          <p:sp>
            <p:nvSpPr>
              <p:cNvPr id="57361" name="AutoShape 17"/>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p>
            </p:txBody>
          </p:sp>
        </p:grpSp>
      </p:grpSp>
      <p:grpSp>
        <p:nvGrpSpPr>
          <p:cNvPr id="57368" name="Group 24"/>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首部</a:t>
              </a:r>
            </a:p>
          </p:txBody>
        </p:sp>
        <p:grpSp>
          <p:nvGrpSpPr>
            <p:cNvPr id="57363" name="Group 19"/>
            <p:cNvGrpSpPr/>
            <p:nvPr/>
          </p:nvGrpSpPr>
          <p:grpSpPr bwMode="auto">
            <a:xfrm>
              <a:off x="3061" y="3167"/>
              <a:ext cx="1451" cy="308"/>
              <a:chOff x="1973" y="2532"/>
              <a:chExt cx="1451" cy="308"/>
            </a:xfrm>
          </p:grpSpPr>
          <p:sp>
            <p:nvSpPr>
              <p:cNvPr id="57364" name="AutoShape 20"/>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2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a:latin typeface="+mn-lt"/>
                <a:ea typeface="黑体" panose="02010609060101010101" pitchFamily="2" charset="-122"/>
              </a:rPr>
              <a:t>以分组为基本单位在网络中传送</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a:solidFill>
                  <a:srgbClr val="FF0000"/>
                </a:solidFill>
              </a:rPr>
              <a:t>地址</a:t>
            </a:r>
            <a:r>
              <a:rPr lang="zh-CN" altLang="en-US" dirty="0"/>
              <a:t>（</a:t>
            </a:r>
            <a:r>
              <a:rPr lang="zh-CN" altLang="zh-CN" dirty="0"/>
              <a:t>诸如目的地址和源地址</a:t>
            </a:r>
            <a:r>
              <a:rPr lang="zh-CN" altLang="en-US" dirty="0"/>
              <a:t>）等控制信息。</a:t>
            </a:r>
          </a:p>
          <a:p>
            <a:r>
              <a:rPr lang="zh-CN" altLang="en-US" dirty="0"/>
              <a:t>分组交换网中的结点交换机根据收到的分组首部中的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endParaRPr lang="en-US" altLang="zh-CN" dirty="0"/>
          </a:p>
          <a:p>
            <a:r>
              <a:rPr lang="zh-CN" altLang="zh-CN" dirty="0"/>
              <a:t>每个分组在互联网中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a:t>用这样的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grpSp>
        <p:nvGrpSpPr>
          <p:cNvPr id="59399" name="Group 7"/>
          <p:cNvGrpSpPr/>
          <p:nvPr/>
        </p:nvGrpSpPr>
        <p:grpSpPr bwMode="auto">
          <a:xfrm>
            <a:off x="2297642" y="1988840"/>
            <a:ext cx="2495418" cy="488950"/>
            <a:chOff x="1973" y="2532"/>
            <a:chExt cx="1451" cy="308"/>
          </a:xfrm>
        </p:grpSpPr>
        <p:sp>
          <p:nvSpPr>
            <p:cNvPr id="59400" name="AutoShape 8"/>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grpSp>
        <p:nvGrpSpPr>
          <p:cNvPr id="59405" name="Group 13"/>
          <p:cNvGrpSpPr/>
          <p:nvPr/>
        </p:nvGrpSpPr>
        <p:grpSpPr bwMode="auto">
          <a:xfrm>
            <a:off x="4168776" y="2854027"/>
            <a:ext cx="2495418" cy="488950"/>
            <a:chOff x="1973" y="2532"/>
            <a:chExt cx="1451" cy="308"/>
          </a:xfrm>
        </p:grpSpPr>
        <p:sp>
          <p:nvSpPr>
            <p:cNvPr id="59406" name="AutoShape 14"/>
            <p:cNvSpPr/>
            <p:nvPr/>
          </p:nvSpPr>
          <p:spPr bwMode="auto">
            <a:xfrm rot="5400000">
              <a:off x="2654" y="2069"/>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anose="020B0604030504040204" pitchFamily="34" charset="0"/>
                <a:ea typeface="黑体" panose="02010609060101010101"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首部</a:t>
            </a:r>
          </a:p>
        </p:txBody>
      </p:sp>
      <p:grpSp>
        <p:nvGrpSpPr>
          <p:cNvPr id="59423" name="Group 31"/>
          <p:cNvGrpSpPr/>
          <p:nvPr/>
        </p:nvGrpSpPr>
        <p:grpSpPr bwMode="auto">
          <a:xfrm>
            <a:off x="6039909" y="3717627"/>
            <a:ext cx="2495418" cy="488950"/>
            <a:chOff x="3061" y="2668"/>
            <a:chExt cx="1451" cy="308"/>
          </a:xfrm>
        </p:grpSpPr>
        <p:sp>
          <p:nvSpPr>
            <p:cNvPr id="59412" name="AutoShape 20"/>
            <p:cNvSpPr/>
            <p:nvPr/>
          </p:nvSpPr>
          <p:spPr bwMode="auto">
            <a:xfrm rot="5400000">
              <a:off x="3742" y="2205"/>
              <a:ext cx="90" cy="1451"/>
            </a:xfrm>
            <a:prstGeom prst="leftBrace">
              <a:avLst>
                <a:gd name="adj1" fmla="val 13435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anose="020B0604030504040204" pitchFamily="34" charset="0"/>
                  <a:ea typeface="黑体" panose="02010609060101010101" pitchFamily="2" charset="-122"/>
                </a:rPr>
                <a:t>分组</a:t>
              </a:r>
              <a:r>
                <a:rPr lang="zh-CN" altLang="en-US" sz="1000" b="1">
                  <a:solidFill>
                    <a:srgbClr val="000099"/>
                  </a:solidFill>
                  <a:ea typeface="黑体" panose="02010609060101010101" pitchFamily="2" charset="-122"/>
                </a:rPr>
                <a:t> </a:t>
              </a:r>
              <a:r>
                <a:rPr lang="en-US" altLang="zh-CN" sz="2000" b="1">
                  <a:solidFill>
                    <a:srgbClr val="000099"/>
                  </a:solidFill>
                  <a:ea typeface="黑体" panose="02010609060101010101"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anose="020B0604030504040204" pitchFamily="34" charset="0"/>
                <a:ea typeface="黑体" panose="02010609060101010101" pitchFamily="2" charset="-122"/>
              </a:rPr>
              <a:t>收到的数据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a:t>成为</a:t>
            </a:r>
            <a:r>
              <a:rPr lang="zh-CN" altLang="zh-CN" sz="3600" dirty="0"/>
              <a:t>互联网正式标准要经过三个阶段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0000CC"/>
                </a:solidFill>
              </a:rPr>
              <a:t>互联网草案 </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建议标准 </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a:solidFill>
                  <a:srgbClr val="0000CC"/>
                </a:solidFill>
              </a:rPr>
              <a:t>互联网标准 </a:t>
            </a:r>
            <a:r>
              <a:rPr lang="en-US" altLang="zh-CN" dirty="0"/>
              <a:t>(Internet Standard) ——</a:t>
            </a:r>
            <a:r>
              <a:rPr lang="zh-CN" altLang="zh-CN" dirty="0"/>
              <a:t>达到正式标准后，每个标准就分配到一个编号</a:t>
            </a:r>
            <a:r>
              <a:rPr lang="en-US" altLang="zh-CN" dirty="0"/>
              <a:t> STD xx</a:t>
            </a:r>
            <a:r>
              <a:rPr lang="zh-CN" altLang="zh-CN" dirty="0"/>
              <a:t>。</a:t>
            </a:r>
            <a:r>
              <a:rPr lang="en-US" altLang="zh-CN" dirty="0"/>
              <a:t> </a:t>
            </a:r>
            <a:r>
              <a:rPr lang="zh-CN" altLang="zh-CN" dirty="0"/>
              <a:t>一个标准可以和多个</a:t>
            </a:r>
            <a:r>
              <a:rPr lang="en-US" altLang="zh-CN" dirty="0"/>
              <a:t> RFC </a:t>
            </a:r>
            <a:r>
              <a:rPr lang="zh-CN" altLang="zh-CN" dirty="0"/>
              <a:t>文档关联。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a:latin typeface="+mn-lt"/>
                <a:ea typeface="黑体" panose="02010609060101010101" pitchFamily="2" charset="-122"/>
              </a:rPr>
              <a:t>所有互联网标准都以</a:t>
            </a:r>
            <a:r>
              <a:rPr lang="en-US" altLang="zh-CN" sz="3200" b="1" dirty="0">
                <a:latin typeface="+mn-lt"/>
                <a:ea typeface="黑体" panose="02010609060101010101" pitchFamily="2" charset="-122"/>
              </a:rPr>
              <a:t> RFC </a:t>
            </a:r>
            <a:r>
              <a:rPr lang="zh-CN" altLang="zh-CN" sz="3200" b="1" dirty="0">
                <a:latin typeface="+mn-lt"/>
                <a:ea typeface="黑体" panose="02010609060101010101" pitchFamily="2" charset="-122"/>
              </a:rPr>
              <a:t>的形式在互联网上发表</a:t>
            </a:r>
            <a:r>
              <a:rPr lang="zh-CN" altLang="en-US" sz="3200" b="1" dirty="0">
                <a:latin typeface="+mn-lt"/>
                <a:ea typeface="黑体" panose="02010609060101010101" pitchFamily="2"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anose="020B0604030504040204" pitchFamily="34" charset="0"/>
                <a:ea typeface="黑体" panose="02010609060101010101" pitchFamily="2" charset="-122"/>
              </a:rPr>
              <a:t>数     据</a:t>
            </a:r>
          </a:p>
        </p:txBody>
      </p:sp>
      <p:grpSp>
        <p:nvGrpSpPr>
          <p:cNvPr id="60446" name="Group 30"/>
          <p:cNvGrpSpPr/>
          <p:nvPr/>
        </p:nvGrpSpPr>
        <p:grpSpPr bwMode="auto">
          <a:xfrm>
            <a:off x="2067190" y="2325564"/>
            <a:ext cx="5806016" cy="887412"/>
            <a:chOff x="1202" y="1919"/>
            <a:chExt cx="3376" cy="559"/>
          </a:xfrm>
        </p:grpSpPr>
        <p:grpSp>
          <p:nvGrpSpPr>
            <p:cNvPr id="60421" name="Group 5"/>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报文</a:t>
                </a:r>
              </a:p>
            </p:txBody>
          </p:sp>
        </p:grpSp>
        <p:grpSp>
          <p:nvGrpSpPr>
            <p:cNvPr id="60439" name="Group 23"/>
            <p:cNvGrpSpPr/>
            <p:nvPr/>
          </p:nvGrpSpPr>
          <p:grpSpPr bwMode="auto">
            <a:xfrm>
              <a:off x="1202" y="2206"/>
              <a:ext cx="3376" cy="272"/>
              <a:chOff x="1202" y="2206"/>
              <a:chExt cx="3376" cy="272"/>
            </a:xfrm>
          </p:grpSpPr>
          <p:grpSp>
            <p:nvGrpSpPr>
              <p:cNvPr id="60440" name="Group 24"/>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anose="020B0604030504040204" pitchFamily="34" charset="0"/>
                    <a:ea typeface="黑体" panose="02010609060101010101"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anose="02010609060101010101"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互联网的核心部分是由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主机处在互联网的边缘部分。</a:t>
            </a:r>
          </a:p>
          <a:p>
            <a:r>
              <a:rPr lang="zh-CN" altLang="en-US" dirty="0"/>
              <a:t>互联网核心部分中的路由器之间一般都用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a:solidFill>
                  <a:srgbClr val="FF0000"/>
                </a:solidFill>
              </a:rPr>
              <a:t>路由器</a:t>
            </a:r>
            <a:r>
              <a:rPr lang="zh-CN" altLang="en-US" dirty="0"/>
              <a:t>的用途则是用来转发分组的，即进行分组交换的。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2</a:t>
              </a:r>
              <a:endParaRPr kumimoji="1" lang="en-US" altLang="zh-CN" sz="2800" b="1">
                <a:solidFill>
                  <a:srgbClr val="000099"/>
                </a:solidFill>
                <a:ea typeface="黑体" panose="02010609060101010101"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2528"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anose="02010609060101010101" pitchFamily="2" charset="-122"/>
              </a:rPr>
              <a:t>分组交换的示意图</a:t>
            </a:r>
            <a:endParaRPr lang="zh-CN" altLang="en-US" sz="2400" b="1" dirty="0">
              <a:latin typeface="+mn-lt"/>
              <a:ea typeface="黑体" panose="02010609060101010101"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核心部分的路由器把网络互连起来</a:t>
            </a:r>
            <a:endParaRPr lang="zh-CN" altLang="en-US" sz="2000" b="1" dirty="0">
              <a:latin typeface="+mn-lt"/>
              <a:ea typeface="黑体" panose="0201060906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anose="02010609060101010101"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1</a:t>
              </a:r>
              <a:endParaRPr kumimoji="1" lang="en-US" altLang="zh-CN" sz="2800" b="1">
                <a:solidFill>
                  <a:srgbClr val="000099"/>
                </a:solidFill>
                <a:ea typeface="黑体" panose="02010609060101010101"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endParaRPr kumimoji="1" lang="en-US" altLang="zh-CN" sz="2800" b="1">
                <a:solidFill>
                  <a:srgbClr val="000099"/>
                </a:solidFill>
                <a:ea typeface="黑体" panose="02010609060101010101"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2</a:t>
              </a:r>
              <a:endParaRPr kumimoji="1" lang="en-US" altLang="zh-CN" sz="2800" b="1" dirty="0">
                <a:solidFill>
                  <a:srgbClr val="000099"/>
                </a:solidFill>
                <a:ea typeface="黑体" panose="02010609060101010101"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4</a:t>
              </a:r>
              <a:endParaRPr kumimoji="1" lang="en-US" altLang="zh-CN" sz="2800" b="1">
                <a:solidFill>
                  <a:srgbClr val="000099"/>
                </a:solidFill>
                <a:ea typeface="黑体" panose="02010609060101010101"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3</a:t>
              </a:r>
              <a:endParaRPr kumimoji="1" lang="en-US" altLang="zh-CN" sz="2800" b="1">
                <a:solidFill>
                  <a:srgbClr val="000099"/>
                </a:solidFill>
                <a:ea typeface="黑体" panose="02010609060101010101"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anose="02010609060101010101" pitchFamily="2" charset="-122"/>
                </a:rPr>
                <a:t>H</a:t>
              </a:r>
              <a:r>
                <a:rPr kumimoji="1" lang="en-US" altLang="zh-CN" sz="2800" b="1" baseline="-25000" dirty="0">
                  <a:solidFill>
                    <a:srgbClr val="000099"/>
                  </a:solidFill>
                  <a:ea typeface="黑体" panose="02010609060101010101" pitchFamily="2" charset="-122"/>
                </a:rPr>
                <a:t>6</a:t>
              </a:r>
              <a:endParaRPr kumimoji="1" lang="en-US" altLang="zh-CN" sz="2800" b="1" dirty="0">
                <a:solidFill>
                  <a:srgbClr val="000099"/>
                </a:solidFill>
                <a:ea typeface="黑体" panose="02010609060101010101" pitchFamily="2" charset="-122"/>
              </a:endParaRPr>
            </a:p>
          </p:txBody>
        </p:sp>
        <p:pic>
          <p:nvPicPr>
            <p:cNvPr id="365600"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anose="02010609060101010101" pitchFamily="2" charset="-122"/>
                </a:rPr>
                <a:t>发送的</a:t>
              </a:r>
            </a:p>
            <a:p>
              <a:pPr algn="ctr"/>
              <a:r>
                <a:rPr kumimoji="1" lang="zh-CN" altLang="en-US" sz="2800" b="1">
                  <a:solidFill>
                    <a:srgbClr val="000099"/>
                  </a:solidFill>
                  <a:ea typeface="黑体" panose="02010609060101010101" pitchFamily="2" charset="-122"/>
                </a:rPr>
                <a:t>分组</a:t>
              </a:r>
            </a:p>
          </p:txBody>
        </p:sp>
        <p:pic>
          <p:nvPicPr>
            <p:cNvPr id="365607"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anose="02010609060101010101"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anose="02010609060101010101"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anose="02010609060101010101"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anose="02010609060101010101" pitchFamily="2" charset="-122"/>
              </a:rPr>
              <a:t>分组交换的示意图</a:t>
            </a:r>
            <a:endParaRPr lang="zh-CN" altLang="en-US" sz="2400" b="1" dirty="0">
              <a:latin typeface="+mn-lt"/>
              <a:ea typeface="黑体" panose="02010609060101010101"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a:latin typeface="+mn-lt"/>
                <a:ea typeface="黑体" panose="02010609060101010101" pitchFamily="2" charset="-122"/>
              </a:rPr>
              <a:t>(b) </a:t>
            </a:r>
            <a:r>
              <a:rPr lang="zh-CN" altLang="zh-CN" sz="2000" b="1" dirty="0">
                <a:latin typeface="+mn-lt"/>
                <a:ea typeface="黑体" panose="02010609060101010101" pitchFamily="2" charset="-122"/>
              </a:rPr>
              <a:t>核心部分</a:t>
            </a:r>
            <a:r>
              <a:rPr lang="zh-CN" altLang="en-US" sz="2000" b="1" dirty="0">
                <a:latin typeface="+mn-lt"/>
                <a:ea typeface="黑体" panose="02010609060101010101" pitchFamily="2" charset="-122"/>
              </a:rPr>
              <a:t>中</a:t>
            </a:r>
            <a:r>
              <a:rPr lang="zh-CN" altLang="zh-CN" sz="2000" b="1" dirty="0">
                <a:latin typeface="+mn-lt"/>
                <a:ea typeface="黑体" panose="02010609060101010101" pitchFamily="2" charset="-122"/>
              </a:rPr>
              <a:t>的</a:t>
            </a:r>
            <a:r>
              <a:rPr lang="zh-CN" altLang="en-US" sz="2000" b="1" dirty="0">
                <a:latin typeface="+mn-lt"/>
                <a:ea typeface="黑体" panose="02010609060101010101" pitchFamily="2" charset="-122"/>
              </a:rPr>
              <a:t>网络</a:t>
            </a:r>
            <a:r>
              <a:rPr lang="zh-CN" altLang="zh-CN" sz="2000" b="1" dirty="0">
                <a:latin typeface="+mn-lt"/>
                <a:ea typeface="黑体" panose="02010609060101010101" pitchFamily="2" charset="-122"/>
              </a:rPr>
              <a:t>可用一条链路表示</a:t>
            </a:r>
            <a:endParaRPr lang="zh-CN" altLang="en-US" sz="2000" b="1" dirty="0">
              <a:latin typeface="+mn-lt"/>
              <a:ea typeface="黑体" panose="0201060906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anose="02010609060101010101" pitchFamily="2" charset="-122"/>
              </a:rPr>
              <a:t>向 </a:t>
            </a:r>
            <a:r>
              <a:rPr kumimoji="1" lang="en-US" altLang="zh-CN" sz="2400" b="1">
                <a:solidFill>
                  <a:srgbClr val="FF0000"/>
                </a:solidFill>
                <a:ea typeface="黑体" panose="02010609060101010101" pitchFamily="2" charset="-122"/>
              </a:rPr>
              <a:t>H</a:t>
            </a:r>
            <a:r>
              <a:rPr kumimoji="1" lang="en-US" altLang="zh-CN" sz="2400" b="1" baseline="-25000">
                <a:solidFill>
                  <a:srgbClr val="FF0000"/>
                </a:solidFill>
                <a:ea typeface="黑体" panose="02010609060101010101" pitchFamily="2" charset="-122"/>
              </a:rPr>
              <a:t>5</a:t>
            </a:r>
            <a:r>
              <a:rPr kumimoji="1" lang="en-US" altLang="zh-CN" sz="2400" b="1">
                <a:solidFill>
                  <a:srgbClr val="FF0000"/>
                </a:solidFill>
                <a:ea typeface="黑体" panose="02010609060101010101" pitchFamily="2" charset="-122"/>
              </a:rPr>
              <a:t> </a:t>
            </a:r>
            <a:r>
              <a:rPr kumimoji="1" lang="zh-CN" altLang="en-US" sz="2400" b="1">
                <a:solidFill>
                  <a:srgbClr val="FF0000"/>
                </a:solidFill>
                <a:ea typeface="黑体" panose="02010609060101010101"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anose="02010609060101010101" pitchFamily="2" charset="-122"/>
              </a:rPr>
              <a:t>向 </a:t>
            </a:r>
            <a:r>
              <a:rPr kumimoji="1" lang="en-US" altLang="zh-CN" sz="2400" b="1" dirty="0">
                <a:solidFill>
                  <a:srgbClr val="0000CC"/>
                </a:solidFill>
                <a:ea typeface="黑体" panose="02010609060101010101" pitchFamily="2" charset="-122"/>
              </a:rPr>
              <a:t>H</a:t>
            </a:r>
            <a:r>
              <a:rPr kumimoji="1" lang="en-US" altLang="zh-CN" sz="2400" b="1" baseline="-25000" dirty="0">
                <a:solidFill>
                  <a:srgbClr val="0000CC"/>
                </a:solidFill>
                <a:ea typeface="黑体" panose="02010609060101010101" pitchFamily="2" charset="-122"/>
              </a:rPr>
              <a:t>6</a:t>
            </a:r>
            <a:r>
              <a:rPr kumimoji="1" lang="en-US" altLang="zh-CN" sz="2400" b="1" dirty="0">
                <a:solidFill>
                  <a:srgbClr val="0000CC"/>
                </a:solidFill>
                <a:ea typeface="黑体" panose="02010609060101010101" pitchFamily="2" charset="-122"/>
              </a:rPr>
              <a:t> </a:t>
            </a:r>
            <a:r>
              <a:rPr kumimoji="1" lang="zh-CN" altLang="en-US" sz="2400" b="1" dirty="0">
                <a:solidFill>
                  <a:srgbClr val="0000CC"/>
                </a:solidFill>
                <a:ea typeface="黑体" panose="02010609060101010101"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ln>
          <a:effec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ln>
          <a:effectLst/>
        </p:spPr>
        <p:txBody>
          <a:bodyPr wrap="none">
            <a:spAutoFit/>
          </a:bodyPr>
          <a:lstStyle/>
          <a:p>
            <a:r>
              <a:rPr kumimoji="1" lang="zh-CN" altLang="en-US" sz="2800" b="1" dirty="0">
                <a:solidFill>
                  <a:srgbClr val="000099"/>
                </a:solidFill>
                <a:latin typeface="黑体" panose="02010609060101010101" pitchFamily="2" charset="-122"/>
                <a:ea typeface="黑体" panose="02010609060101010101"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p:stCondLst>
                              <p:cond delay="5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p:stCondLst>
                              <p:cond delay="7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p:stCondLst>
                              <p:cond delay="7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p:stCondLst>
                              <p:cond delay="7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p:stCondLst>
                              <p:cond delay="8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p:stCondLst>
                              <p:cond delay="8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p:stCondLst>
                              <p:cond delay="10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p:stCondLst>
                              <p:cond delay="10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p:stCondLst>
                              <p:cond delay="12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p:stCondLst>
                              <p:cond delay="12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p:stCondLst>
                              <p:cond delay="12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p:stCondLst>
                              <p:cond delay="14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p:stCondLst>
                              <p:cond delay="14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p:stCondLst>
                              <p:cond delay="14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p:stCondLst>
                              <p:cond delay="16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anose="02020603050405020304"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anose="02010609060101010101" pitchFamily="2" charset="-122"/>
              </a:rPr>
              <a:t>向</a:t>
            </a:r>
            <a:r>
              <a:rPr kumimoji="1" lang="zh-CN" altLang="en-US" sz="1600" b="1">
                <a:solidFill>
                  <a:srgbClr val="FF0000"/>
                </a:solidFill>
                <a:ea typeface="黑体" panose="02010609060101010101" pitchFamily="2" charset="-122"/>
              </a:rPr>
              <a:t> </a:t>
            </a:r>
            <a:r>
              <a:rPr kumimoji="1" lang="en-US" altLang="zh-CN" sz="2800" b="1">
                <a:solidFill>
                  <a:srgbClr val="FF0000"/>
                </a:solidFill>
                <a:ea typeface="黑体" panose="02010609060101010101" pitchFamily="2" charset="-122"/>
              </a:rPr>
              <a:t>H</a:t>
            </a:r>
            <a:r>
              <a:rPr kumimoji="1" lang="en-US" altLang="zh-CN" sz="2800" b="1" baseline="-25000">
                <a:solidFill>
                  <a:srgbClr val="FF0000"/>
                </a:solidFill>
                <a:ea typeface="黑体" panose="02010609060101010101" pitchFamily="2" charset="-122"/>
              </a:rPr>
              <a:t>5</a:t>
            </a:r>
            <a:r>
              <a:rPr kumimoji="1" lang="en-US" altLang="zh-CN" sz="1600" b="1">
                <a:solidFill>
                  <a:srgbClr val="FF0000"/>
                </a:solidFill>
                <a:ea typeface="黑体" panose="02010609060101010101" pitchFamily="2" charset="-122"/>
              </a:rPr>
              <a:t> </a:t>
            </a:r>
            <a:r>
              <a:rPr kumimoji="1" lang="zh-CN" altLang="en-US" sz="2800" b="1">
                <a:solidFill>
                  <a:srgbClr val="FF0000"/>
                </a:solidFill>
                <a:ea typeface="黑体" panose="02010609060101010101"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E</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ln>
          <a:effec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最后到达目的主机</a:t>
            </a:r>
            <a:r>
              <a:rPr kumimoji="1" lang="zh-CN" altLang="en-US" sz="8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H</a:t>
            </a:r>
            <a:r>
              <a:rPr kumimoji="1" lang="en-US" altLang="zh-CN" sz="2800" b="1" baseline="-25000">
                <a:solidFill>
                  <a:srgbClr val="000099"/>
                </a:solidFill>
                <a:ea typeface="黑体" panose="02010609060101010101"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C</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ln>
          <a:effectLst/>
        </p:spPr>
        <p:txBody>
          <a:bodyPr>
            <a:spAutoFit/>
          </a:bodyPr>
          <a:lstStyle/>
          <a:p>
            <a:pPr algn="ctr"/>
            <a:r>
              <a:rPr kumimoji="1" lang="zh-CN" altLang="en-US" sz="2800" b="1">
                <a:solidFill>
                  <a:srgbClr val="000099"/>
                </a:solidFill>
                <a:latin typeface="黑体" panose="02010609060101010101" pitchFamily="2" charset="-122"/>
                <a:ea typeface="黑体" panose="02010609060101010101" pitchFamily="2" charset="-122"/>
              </a:rPr>
              <a:t>在路由器</a:t>
            </a:r>
            <a:r>
              <a:rPr kumimoji="1" lang="zh-CN" altLang="en-US" sz="1000" b="1">
                <a:solidFill>
                  <a:srgbClr val="000099"/>
                </a:solidFill>
                <a:latin typeface="黑体" panose="02010609060101010101" pitchFamily="2" charset="-122"/>
                <a:ea typeface="黑体" panose="02010609060101010101" pitchFamily="2" charset="-122"/>
              </a:rPr>
              <a:t> </a:t>
            </a:r>
            <a:r>
              <a:rPr kumimoji="1" lang="en-US" altLang="zh-CN" sz="2800" b="1">
                <a:solidFill>
                  <a:srgbClr val="000099"/>
                </a:solidFill>
                <a:ea typeface="黑体" panose="02010609060101010101" pitchFamily="2" charset="-122"/>
              </a:rPr>
              <a:t>A</a:t>
            </a:r>
            <a:r>
              <a:rPr kumimoji="1" lang="en-US" altLang="zh-CN" sz="1000" b="1">
                <a:solidFill>
                  <a:srgbClr val="000099"/>
                </a:solidFill>
                <a:latin typeface="黑体" panose="02010609060101010101" pitchFamily="2" charset="-122"/>
                <a:ea typeface="黑体" panose="02010609060101010101" pitchFamily="2" charset="-122"/>
              </a:rPr>
              <a:t> </a:t>
            </a:r>
            <a:r>
              <a:rPr kumimoji="1" lang="zh-CN" altLang="en-US" sz="2800" b="1">
                <a:solidFill>
                  <a:srgbClr val="000099"/>
                </a:solidFill>
                <a:latin typeface="黑体" panose="02010609060101010101" pitchFamily="2" charset="-122"/>
                <a:ea typeface="黑体" panose="02010609060101010101" pitchFamily="2" charset="-122"/>
              </a:rPr>
              <a:t>暂存</a:t>
            </a:r>
          </a:p>
          <a:p>
            <a:pPr algn="ctr"/>
            <a:r>
              <a:rPr kumimoji="1" lang="zh-CN" altLang="en-US" sz="2800" b="1">
                <a:solidFill>
                  <a:srgbClr val="000099"/>
                </a:solidFill>
                <a:latin typeface="黑体" panose="02010609060101010101" pitchFamily="2" charset="-122"/>
                <a:ea typeface="黑体" panose="02010609060101010101" pitchFamily="2" charset="-122"/>
              </a:rPr>
              <a:t>查找转发表</a:t>
            </a:r>
          </a:p>
          <a:p>
            <a:pPr algn="ctr"/>
            <a:r>
              <a:rPr kumimoji="1" lang="zh-CN" altLang="en-US" sz="2800" b="1">
                <a:solidFill>
                  <a:srgbClr val="000099"/>
                </a:solidFill>
                <a:latin typeface="黑体" panose="02010609060101010101" pitchFamily="2" charset="-122"/>
                <a:ea typeface="黑体" panose="02010609060101010101" pitchFamily="2" charset="-122"/>
              </a:rPr>
              <a:t>找到转发的端口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anose="02010609060101010101" pitchFamily="2" charset="-122"/>
              </a:rPr>
              <a:t>把收到的分组先</a:t>
            </a:r>
            <a:r>
              <a:rPr lang="zh-CN" altLang="en-US" dirty="0">
                <a:solidFill>
                  <a:srgbClr val="FF0000"/>
                </a:solidFill>
                <a:ea typeface="黑体" panose="02010609060101010101" pitchFamily="2" charset="-122"/>
              </a:rPr>
              <a:t>放入缓存（暂时存储）；</a:t>
            </a:r>
          </a:p>
          <a:p>
            <a:pPr lvl="1"/>
            <a:r>
              <a:rPr lang="zh-CN" altLang="en-US" dirty="0">
                <a:solidFill>
                  <a:srgbClr val="FF0000"/>
                </a:solidFill>
                <a:ea typeface="黑体" panose="02010609060101010101" pitchFamily="2" charset="-122"/>
              </a:rPr>
              <a:t>查找转发表，</a:t>
            </a:r>
            <a:r>
              <a:rPr lang="zh-CN" altLang="en-US" dirty="0">
                <a:ea typeface="黑体" panose="02010609060101010101" pitchFamily="2" charset="-122"/>
              </a:rPr>
              <a:t>找出到某个目的地址应从哪个端口转发；</a:t>
            </a:r>
          </a:p>
          <a:p>
            <a:pPr lvl="1"/>
            <a:r>
              <a:rPr lang="zh-CN" altLang="en-US" dirty="0">
                <a:ea typeface="黑体" panose="02010609060101010101" pitchFamily="2" charset="-122"/>
              </a:rPr>
              <a:t>把分组送到适当的端口</a:t>
            </a:r>
            <a:r>
              <a:rPr lang="zh-CN" altLang="en-US" dirty="0">
                <a:solidFill>
                  <a:srgbClr val="FF0000"/>
                </a:solidFill>
                <a:ea typeface="黑体" panose="02010609060101010101" pitchFamily="2" charset="-122"/>
              </a:rPr>
              <a:t>转发</a:t>
            </a:r>
            <a:r>
              <a:rPr lang="zh-CN" altLang="en-US" dirty="0">
                <a:ea typeface="黑体" panose="02010609060101010101" pitchFamily="2" charset="-122"/>
              </a:rPr>
              <a:t>出去。</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extLst>
                    <a:ext uri="{9D8B030D-6E8A-4147-A177-3AD203B41FA5}">
                      <a16:colId xmlns:a16="http://schemas.microsoft.com/office/drawing/2014/main" val="20000"/>
                    </a:ext>
                  </a:extLst>
                </a:gridCol>
                <a:gridCol w="7612320">
                  <a:extLst>
                    <a:ext uri="{9D8B030D-6E8A-4147-A177-3AD203B41FA5}">
                      <a16:colId xmlns:a16="http://schemas.microsoft.com/office/drawing/2014/main" val="20001"/>
                    </a:ext>
                  </a:extLst>
                </a:gridCol>
              </a:tblGrid>
              <a:tr h="892899">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优点</a:t>
                      </a:r>
                      <a:endParaRPr lang="zh-CN" sz="2800" b="1" kern="100" cap="none" spc="0" dirty="0">
                        <a:ln>
                          <a:noFill/>
                        </a:ln>
                        <a:solidFill>
                          <a:schemeClr val="tx1"/>
                        </a:solidFill>
                        <a:effectLst/>
                        <a:latin typeface="+mn-lt"/>
                        <a:ea typeface="黑体" panose="02010609060101010101"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anose="02010609060101010101" pitchFamily="2" charset="-122"/>
                        </a:rPr>
                        <a:t>所采用的手段</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extLst>
                  <a:ext uri="{0D108BD9-81ED-4DB2-BD59-A6C34878D82A}">
                    <a16:rowId xmlns:a16="http://schemas.microsoft.com/office/drawing/2014/main" val="10000"/>
                  </a:ext>
                </a:extLst>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高效</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在分组传输的过程中</a:t>
                      </a:r>
                      <a:r>
                        <a:rPr lang="zh-CN" sz="2800" b="1" kern="100" cap="none" spc="0" dirty="0">
                          <a:ln>
                            <a:noFill/>
                          </a:ln>
                          <a:solidFill>
                            <a:srgbClr val="FF0000"/>
                          </a:solidFill>
                          <a:effectLst/>
                          <a:latin typeface="+mn-lt"/>
                          <a:ea typeface="黑体" panose="02010609060101010101" pitchFamily="2" charset="-122"/>
                        </a:rPr>
                        <a:t>动态分配</a:t>
                      </a:r>
                      <a:r>
                        <a:rPr lang="zh-CN" sz="2800" b="1" kern="100" cap="none" spc="0" dirty="0">
                          <a:ln>
                            <a:noFill/>
                          </a:ln>
                          <a:effectLst/>
                          <a:latin typeface="+mn-lt"/>
                          <a:ea typeface="黑体" panose="02010609060101010101" pitchFamily="2" charset="-122"/>
                        </a:rPr>
                        <a:t>传输带宽，对通信链路是逐段占用</a:t>
                      </a:r>
                      <a:r>
                        <a:rPr lang="zh-CN" altLang="en-US" sz="2800" b="1" kern="100" cap="none" spc="0" dirty="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extLst>
                  <a:ext uri="{0D108BD9-81ED-4DB2-BD59-A6C34878D82A}">
                    <a16:rowId xmlns:a16="http://schemas.microsoft.com/office/drawing/2014/main" val="10001"/>
                  </a:ext>
                </a:extLst>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灵活</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为每一个分组</a:t>
                      </a:r>
                      <a:r>
                        <a:rPr lang="zh-CN" sz="2800" b="1" kern="100" cap="none" spc="0" dirty="0">
                          <a:ln>
                            <a:noFill/>
                          </a:ln>
                          <a:solidFill>
                            <a:srgbClr val="FF0000"/>
                          </a:solidFill>
                          <a:effectLst/>
                          <a:latin typeface="+mn-lt"/>
                          <a:ea typeface="黑体" panose="02010609060101010101" pitchFamily="2" charset="-122"/>
                        </a:rPr>
                        <a:t>独立</a:t>
                      </a:r>
                      <a:r>
                        <a:rPr lang="zh-CN" sz="2800" b="1" kern="100" cap="none" spc="0" dirty="0">
                          <a:ln>
                            <a:noFill/>
                          </a:ln>
                          <a:effectLst/>
                          <a:latin typeface="+mn-lt"/>
                          <a:ea typeface="黑体" panose="02010609060101010101" pitchFamily="2" charset="-122"/>
                        </a:rPr>
                        <a:t>地选择最合适的转发路由</a:t>
                      </a:r>
                      <a:r>
                        <a:rPr lang="zh-CN" altLang="en-US" sz="2800" b="1" kern="100" cap="none" spc="0" dirty="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extLst>
                  <a:ext uri="{0D108BD9-81ED-4DB2-BD59-A6C34878D82A}">
                    <a16:rowId xmlns:a16="http://schemas.microsoft.com/office/drawing/2014/main" val="10002"/>
                  </a:ext>
                </a:extLst>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迅速</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以分组作为传送单位，可以</a:t>
                      </a:r>
                      <a:r>
                        <a:rPr lang="zh-CN" sz="2800" b="1" kern="100" cap="none" spc="0" dirty="0">
                          <a:ln>
                            <a:noFill/>
                          </a:ln>
                          <a:solidFill>
                            <a:srgbClr val="FF0000"/>
                          </a:solidFill>
                          <a:effectLst/>
                          <a:latin typeface="+mn-lt"/>
                          <a:ea typeface="黑体" panose="02010609060101010101" pitchFamily="2" charset="-122"/>
                        </a:rPr>
                        <a:t>不先建立连接</a:t>
                      </a:r>
                      <a:r>
                        <a:rPr lang="zh-CN" sz="2800" b="1" kern="100" cap="none" spc="0" dirty="0">
                          <a:ln>
                            <a:noFill/>
                          </a:ln>
                          <a:effectLst/>
                          <a:latin typeface="+mn-lt"/>
                          <a:ea typeface="黑体" panose="02010609060101010101" pitchFamily="2" charset="-122"/>
                        </a:rPr>
                        <a:t>就能向其他主机发送分组</a:t>
                      </a:r>
                      <a:r>
                        <a:rPr lang="zh-CN" altLang="en-US" sz="2800" b="1" kern="100" cap="none" spc="0" dirty="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extLst>
                  <a:ext uri="{0D108BD9-81ED-4DB2-BD59-A6C34878D82A}">
                    <a16:rowId xmlns:a16="http://schemas.microsoft.com/office/drawing/2014/main" val="10003"/>
                  </a:ext>
                </a:extLst>
              </a:tr>
              <a:tr h="892899">
                <a:tc>
                  <a:txBody>
                    <a:bodyPr/>
                    <a:lstStyle/>
                    <a:p>
                      <a:pPr algn="ctr">
                        <a:lnSpc>
                          <a:spcPct val="100000"/>
                        </a:lnSpc>
                        <a:spcAft>
                          <a:spcPts val="0"/>
                        </a:spcAft>
                      </a:pPr>
                      <a:r>
                        <a:rPr lang="zh-CN" sz="2800" b="1" kern="100" cap="none" spc="0">
                          <a:ln>
                            <a:noFill/>
                          </a:ln>
                          <a:effectLst/>
                          <a:latin typeface="+mn-lt"/>
                          <a:ea typeface="黑体" panose="02010609060101010101" pitchFamily="2" charset="-122"/>
                        </a:rPr>
                        <a:t>可靠</a:t>
                      </a:r>
                      <a:endParaRPr lang="zh-CN" sz="2800" b="1" kern="100" cap="none" spc="0">
                        <a:ln>
                          <a:noFill/>
                        </a:ln>
                        <a:solidFill>
                          <a:schemeClr val="tx1"/>
                        </a:solidFill>
                        <a:effectLst/>
                        <a:latin typeface="+mn-lt"/>
                        <a:ea typeface="黑体" panose="02010609060101010101"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anose="02010609060101010101" pitchFamily="2" charset="-122"/>
                        </a:rPr>
                        <a:t>保证可靠性的网络协议；分布式多路由的分组交换网，使网络有很好的生存性</a:t>
                      </a:r>
                      <a:r>
                        <a:rPr lang="zh-CN" altLang="en-US" sz="2800" b="1" kern="100" cap="none" spc="0" dirty="0">
                          <a:ln>
                            <a:noFill/>
                          </a:ln>
                          <a:effectLst/>
                          <a:latin typeface="+mn-lt"/>
                          <a:ea typeface="黑体" panose="02010609060101010101" pitchFamily="2" charset="-122"/>
                        </a:rPr>
                        <a:t>。</a:t>
                      </a:r>
                      <a:endParaRPr lang="zh-CN" sz="2800" b="1" kern="100" cap="none" spc="0" dirty="0">
                        <a:ln>
                          <a:noFill/>
                        </a:ln>
                        <a:solidFill>
                          <a:schemeClr val="tx1"/>
                        </a:solidFill>
                        <a:effectLst/>
                        <a:latin typeface="+mn-lt"/>
                        <a:ea typeface="黑体" panose="02010609060101010101" pitchFamily="2" charset="-122"/>
                      </a:endParaRPr>
                    </a:p>
                  </a:txBody>
                  <a:tcPr marL="90000" marR="90000" marT="46800" marB="4680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anose="05000000000000000000" pitchFamily="2" charset="2"/>
              <a:buNone/>
            </a:pPr>
            <a:r>
              <a:rPr lang="zh-CN" altLang="en-US" dirty="0"/>
              <a:t>从互联网的工作方式上看，可以划分为两大块：</a:t>
            </a:r>
          </a:p>
          <a:p>
            <a:pPr>
              <a:buNone/>
            </a:pPr>
            <a:r>
              <a:rPr lang="en-US" altLang="zh-CN" dirty="0"/>
              <a:t>(1) </a:t>
            </a:r>
            <a:r>
              <a:rPr lang="zh-CN" altLang="en-US" dirty="0">
                <a:solidFill>
                  <a:srgbClr val="FF0000"/>
                </a:solidFill>
              </a:rPr>
              <a:t>边缘部分：</a:t>
            </a:r>
            <a:r>
              <a:rPr lang="zh-CN" altLang="en-US" dirty="0"/>
              <a:t> 由所有连接在互联网上的主机组成。这部分是用户直接使用的，用来进行通信（传送数据、音频或视频）和资源共享。</a:t>
            </a:r>
          </a:p>
          <a:p>
            <a:pPr>
              <a:buFont typeface="Wingdings" panose="05000000000000000000" pitchFamily="2" charset="2"/>
              <a:buNone/>
            </a:pPr>
            <a:r>
              <a:rPr lang="en-US" altLang="zh-CN" dirty="0"/>
              <a:t>(2) </a:t>
            </a:r>
            <a:r>
              <a:rPr lang="zh-CN" altLang="en-US" dirty="0">
                <a:solidFill>
                  <a:srgbClr val="FF0000"/>
                </a:solidFill>
              </a:rPr>
              <a:t>核心部分：</a:t>
            </a:r>
            <a:r>
              <a:rPr lang="zh-CN" altLang="en-US" dirty="0"/>
              <a:t>由大量网络和连接这些网络的路由器组成。这部分是为边缘部分提供服务的（提供连通性和交换）。</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rgbClr val="FF0000"/>
                </a:solidFill>
              </a:rPr>
              <a:t>报文交换 </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1</a:t>
              </a:r>
              <a:endParaRPr kumimoji="1" lang="en-US" altLang="zh-CN">
                <a:solidFill>
                  <a:srgbClr val="333399"/>
                </a:solidFill>
                <a:ea typeface="黑体" panose="02010609060101010101"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3</a:t>
              </a:r>
              <a:endParaRPr kumimoji="1" lang="en-US" altLang="zh-CN">
                <a:solidFill>
                  <a:srgbClr val="333399"/>
                </a:solidFill>
                <a:ea typeface="黑体" panose="02010609060101010101"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4</a:t>
              </a:r>
              <a:endParaRPr kumimoji="1" lang="en-US" altLang="zh-CN">
                <a:solidFill>
                  <a:srgbClr val="333399"/>
                </a:solidFill>
                <a:ea typeface="黑体" panose="02010609060101010101"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p>
            <a:p>
              <a:pPr>
                <a:lnSpc>
                  <a:spcPct val="80000"/>
                </a:lnSpc>
              </a:pPr>
              <a:r>
                <a:rPr kumimoji="1" lang="zh-CN" altLang="en-US" b="1" dirty="0">
                  <a:solidFill>
                    <a:srgbClr val="333399"/>
                  </a:solidFill>
                  <a:ea typeface="黑体" panose="02010609060101010101"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p>
            <a:p>
              <a:pPr>
                <a:lnSpc>
                  <a:spcPct val="80000"/>
                </a:lnSpc>
              </a:pPr>
              <a:r>
                <a:rPr kumimoji="1" lang="zh-CN" altLang="en-US" b="1" dirty="0">
                  <a:solidFill>
                    <a:srgbClr val="333399"/>
                  </a:solidFill>
                  <a:ea typeface="黑体" panose="02010609060101010101"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anose="02010609060101010101" pitchFamily="2" charset="-122"/>
                </a:rPr>
                <a:t>报</a:t>
              </a:r>
            </a:p>
            <a:p>
              <a:pPr>
                <a:lnSpc>
                  <a:spcPct val="80000"/>
                </a:lnSpc>
              </a:pPr>
              <a:r>
                <a:rPr kumimoji="1" lang="zh-CN" altLang="en-US" b="1" dirty="0">
                  <a:solidFill>
                    <a:srgbClr val="333399"/>
                  </a:solidFill>
                  <a:ea typeface="黑体" panose="02010609060101010101"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anose="02010609060101010101"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anose="02010609060101010101"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t</a:t>
            </a:r>
          </a:p>
        </p:txBody>
      </p:sp>
      <p:grpSp>
        <p:nvGrpSpPr>
          <p:cNvPr id="154746" name="Group 122"/>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anose="02010609060101010101"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anose="02010609060101010101"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anose="02010609060101010101" pitchFamily="2" charset="-122"/>
                </a:rPr>
                <a:t>P</a:t>
              </a:r>
              <a:r>
                <a:rPr kumimoji="1" lang="en-US" altLang="zh-CN" baseline="-25000">
                  <a:solidFill>
                    <a:srgbClr val="333399"/>
                  </a:solidFill>
                  <a:ea typeface="黑体" panose="02010609060101010101" pitchFamily="2" charset="-122"/>
                </a:rPr>
                <a:t>2</a:t>
              </a:r>
              <a:endParaRPr kumimoji="1" lang="en-US" altLang="zh-CN">
                <a:solidFill>
                  <a:srgbClr val="333399"/>
                </a:solidFill>
                <a:ea typeface="黑体" panose="02010609060101010101"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anose="02010609060101010101" pitchFamily="2" charset="-122"/>
                </a:rPr>
                <a:t>P</a:t>
              </a:r>
              <a:r>
                <a:rPr kumimoji="1" lang="en-US" altLang="zh-CN" baseline="-25000" dirty="0">
                  <a:solidFill>
                    <a:srgbClr val="333399"/>
                  </a:solidFill>
                  <a:ea typeface="黑体" panose="02010609060101010101" pitchFamily="2" charset="-122"/>
                </a:rPr>
                <a:t>1</a:t>
              </a:r>
              <a:endParaRPr kumimoji="1" lang="en-US" altLang="zh-CN" dirty="0">
                <a:solidFill>
                  <a:srgbClr val="333399"/>
                </a:solidFill>
                <a:ea typeface="黑体" panose="02010609060101010101"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anose="02010609060101010101" pitchFamily="2" charset="-122"/>
                </a:rPr>
                <a:t>连接释放</a:t>
              </a:r>
            </a:p>
          </p:txBody>
        </p:sp>
      </p:grpSp>
      <p:sp>
        <p:nvSpPr>
          <p:cNvPr id="154731" name="Freeform 107"/>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a:solidFill>
                  <a:srgbClr val="FF0000"/>
                </a:solidFill>
                <a:latin typeface="Times New Roman" panose="02020603050405020304" pitchFamily="18" charset="0"/>
              </a:rPr>
              <a:t>数据</a:t>
            </a:r>
            <a:endParaRPr kumimoji="1" lang="en-US" altLang="zh-CN" b="1" dirty="0">
              <a:solidFill>
                <a:srgbClr val="FF0000"/>
              </a:solidFill>
              <a:latin typeface="Times New Roman" panose="02020603050405020304" pitchFamily="18" charset="0"/>
            </a:endParaRPr>
          </a:p>
          <a:p>
            <a:pPr algn="ctr">
              <a:lnSpc>
                <a:spcPct val="90000"/>
              </a:lnSpc>
            </a:pPr>
            <a:r>
              <a:rPr kumimoji="1" lang="zh-CN" altLang="en-US" b="1" dirty="0">
                <a:solidFill>
                  <a:srgbClr val="FF0000"/>
                </a:solidFill>
                <a:latin typeface="Times New Roman" panose="02020603050405020304" pitchFamily="18" charset="0"/>
              </a:rPr>
              <a:t>传送</a:t>
            </a:r>
          </a:p>
          <a:p>
            <a:pPr algn="ctr">
              <a:lnSpc>
                <a:spcPct val="90000"/>
              </a:lnSpc>
            </a:pPr>
            <a:r>
              <a:rPr kumimoji="1" lang="zh-CN" altLang="en-US" b="1" dirty="0">
                <a:solidFill>
                  <a:srgbClr val="FF0000"/>
                </a:solidFill>
                <a:latin typeface="Times New Roman" panose="02020603050405020304" pitchFamily="18" charset="0"/>
              </a:rPr>
              <a:t>特点</a:t>
            </a: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anose="02020603050405020304"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anose="02020603050405020304"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anose="02020603050405020304" pitchFamily="18" charset="0"/>
              </a:rPr>
              <a:t>存储</a:t>
            </a:r>
          </a:p>
          <a:p>
            <a:pPr>
              <a:lnSpc>
                <a:spcPct val="90000"/>
              </a:lnSpc>
            </a:pPr>
            <a:r>
              <a:rPr kumimoji="1" lang="zh-CN" altLang="en-US" sz="1600" b="1" dirty="0">
                <a:latin typeface="Times New Roman" panose="02020603050405020304"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p>
          <a:p>
            <a:pPr>
              <a:lnSpc>
                <a:spcPct val="90000"/>
              </a:lnSpc>
            </a:pPr>
            <a:r>
              <a:rPr kumimoji="1" lang="zh-CN" altLang="en-US" sz="1600" b="1">
                <a:latin typeface="Times New Roman" panose="02020603050405020304"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p>
          <a:p>
            <a:pPr>
              <a:lnSpc>
                <a:spcPct val="90000"/>
              </a:lnSpc>
            </a:pPr>
            <a:r>
              <a:rPr kumimoji="1" lang="zh-CN" altLang="en-US" sz="1600" b="1">
                <a:latin typeface="Times New Roman" panose="02020603050405020304"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anose="02020603050405020304" pitchFamily="18" charset="0"/>
              </a:rPr>
              <a:t>存储</a:t>
            </a:r>
          </a:p>
          <a:p>
            <a:pPr>
              <a:lnSpc>
                <a:spcPct val="90000"/>
              </a:lnSpc>
            </a:pPr>
            <a:r>
              <a:rPr kumimoji="1" lang="zh-CN" altLang="en-US" sz="1600" b="1">
                <a:latin typeface="Times New Roman" panose="02020603050405020304" pitchFamily="18" charset="0"/>
              </a:rPr>
              <a:t>转发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endParaRPr lang="en-US" altLang="zh-CN" dirty="0"/>
          </a:p>
          <a:p>
            <a:r>
              <a:rPr lang="zh-CN" altLang="zh-CN" dirty="0"/>
              <a:t>报文交换和分组交换不需要预先分配传输带宽，在传送突发数据时可提高整个网络的信道利用率。</a:t>
            </a:r>
            <a:endParaRPr lang="en-US" altLang="zh-CN" dirty="0"/>
          </a:p>
          <a:p>
            <a:r>
              <a:rPr lang="zh-CN" altLang="zh-CN" dirty="0"/>
              <a:t>由于一个分组的长度往往远小于整个报文的长度，因此分组交换比报文交换的时延小，同时也具有更好的灵活性</a:t>
            </a:r>
            <a:r>
              <a:rPr lang="zh-CN" alt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zh-CN" dirty="0"/>
              <a:t>计算机网络的类别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a:t>1.5.2  </a:t>
            </a:r>
            <a:r>
              <a:rPr lang="zh-CN" altLang="zh-CN" dirty="0"/>
              <a:t>几种不同类别的网络</a:t>
            </a:r>
          </a:p>
          <a:p>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根据这个定义：</a:t>
            </a:r>
            <a:endParaRPr lang="en-US" altLang="zh-CN" dirty="0"/>
          </a:p>
          <a:p>
            <a:pPr lvl="1"/>
            <a:r>
              <a:rPr lang="en-US" altLang="zh-CN" dirty="0"/>
              <a:t>(1) </a:t>
            </a:r>
            <a:r>
              <a:rPr lang="zh-CN" altLang="zh-CN" dirty="0"/>
              <a:t>计算机网络所连接的硬件，并不限于一般的计算机，而是包括了智能手机。</a:t>
            </a:r>
            <a:endParaRPr lang="en-US" altLang="zh-CN" dirty="0"/>
          </a:p>
          <a:p>
            <a:pPr lvl="1"/>
            <a:r>
              <a:rPr lang="en-US" altLang="zh-CN" dirty="0"/>
              <a:t>(2) </a:t>
            </a:r>
            <a:r>
              <a:rPr lang="zh-CN" altLang="zh-CN" dirty="0"/>
              <a:t>计算机网络并非专门用来传送数据，而是能够支持很多种的应用（包括今后可能出现的各种应用）。</a:t>
            </a:r>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anose="02010609060101010101" pitchFamily="2" charset="-122"/>
              </a:rPr>
              <a:t>请注意，上述的“可编程的硬件”表明这种硬件一定包含有中央处理机</a:t>
            </a:r>
            <a:r>
              <a:rPr lang="en-US" altLang="zh-CN" sz="2800" b="1" dirty="0">
                <a:latin typeface="+mn-lt"/>
                <a:ea typeface="黑体" panose="02010609060101010101" pitchFamily="2" charset="-122"/>
              </a:rPr>
              <a:t> (CPU)</a:t>
            </a:r>
            <a:r>
              <a:rPr lang="zh-CN" altLang="zh-CN" sz="2800" b="1" dirty="0">
                <a:latin typeface="+mn-lt"/>
                <a:ea typeface="黑体" panose="02010609060101010101" pitchFamily="2" charset="-122"/>
              </a:rPr>
              <a:t>。</a:t>
            </a:r>
            <a:endParaRPr lang="en-US" altLang="zh-CN" sz="2800" b="1" dirty="0">
              <a:solidFill>
                <a:srgbClr val="333399"/>
              </a:solidFill>
              <a:latin typeface="+mn-lt"/>
              <a:ea typeface="黑体" panose="0201060906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Three Points</a:t>
            </a:r>
          </a:p>
        </p:txBody>
      </p:sp>
      <p:sp>
        <p:nvSpPr>
          <p:cNvPr id="18435" name="Text Box 3"/>
          <p:cNvSpPr txBox="1">
            <a:spLocks noChangeArrowheads="1"/>
          </p:cNvSpPr>
          <p:nvPr/>
        </p:nvSpPr>
        <p:spPr bwMode="auto">
          <a:xfrm>
            <a:off x="818621" y="1557338"/>
            <a:ext cx="8268758"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主机</a:t>
            </a:r>
          </a:p>
          <a:p>
            <a:pPr eaLnBrk="1" hangingPunct="1">
              <a:spcBef>
                <a:spcPct val="50000"/>
              </a:spcBef>
              <a:buFont typeface="Wingdings" panose="05000000000000000000" pitchFamily="2" charset="2"/>
              <a:buNone/>
            </a:pPr>
            <a:r>
              <a:rPr lang="zh-CN" altLang="en-US" sz="2400" b="1">
                <a:solidFill>
                  <a:srgbClr val="000000"/>
                </a:solidFill>
                <a:latin typeface="Times New Roman" panose="02020603050405020304" pitchFamily="18" charset="0"/>
              </a:rPr>
              <a:t>	Computer/Host</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通信子网</a:t>
            </a:r>
          </a:p>
          <a:p>
            <a:pPr eaLnBrk="1" hangingPunct="1">
              <a:spcBef>
                <a:spcPct val="50000"/>
              </a:spcBef>
              <a:buFont typeface="Wingdings" panose="05000000000000000000" pitchFamily="2" charset="2"/>
              <a:buNone/>
            </a:pPr>
            <a:r>
              <a:rPr lang="zh-CN" altLang="en-US" sz="2400" b="1">
                <a:solidFill>
                  <a:srgbClr val="000000"/>
                </a:solidFill>
                <a:latin typeface="Times New Roman" panose="02020603050405020304" pitchFamily="18" charset="0"/>
              </a:rPr>
              <a:t>	Connected with media</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通信协议</a:t>
            </a:r>
          </a:p>
          <a:p>
            <a:pPr eaLnBrk="1" hangingPunct="1">
              <a:spcBef>
                <a:spcPct val="50000"/>
              </a:spcBef>
              <a:buFont typeface="Wingdings" panose="05000000000000000000" pitchFamily="2" charset="2"/>
              <a:buNone/>
            </a:pPr>
            <a:r>
              <a:rPr lang="zh-CN" altLang="en-US" sz="2400" b="1">
                <a:solidFill>
                  <a:srgbClr val="000000"/>
                </a:solidFill>
                <a:latin typeface="Times New Roman" panose="02020603050405020304" pitchFamily="18" charset="0"/>
              </a:rPr>
              <a:t>	Communication protocol and Share information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早期计算机网络结构</a:t>
            </a:r>
          </a:p>
        </p:txBody>
      </p:sp>
      <p:sp>
        <p:nvSpPr>
          <p:cNvPr id="19459" name="Text Box 3"/>
          <p:cNvSpPr txBox="1">
            <a:spLocks noChangeArrowheads="1"/>
          </p:cNvSpPr>
          <p:nvPr/>
        </p:nvSpPr>
        <p:spPr bwMode="auto">
          <a:xfrm>
            <a:off x="818621" y="1557338"/>
            <a:ext cx="826875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rPr>
              <a:t>从逻辑功能上早期网络可以分为资源子网和通信子网两个部分</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22" y="2636838"/>
            <a:ext cx="7813013" cy="365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现代计算机网络结构</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798" y="1341438"/>
            <a:ext cx="6487054" cy="478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计算机网络的功能和应用</a:t>
            </a:r>
          </a:p>
        </p:txBody>
      </p:sp>
      <p:sp>
        <p:nvSpPr>
          <p:cNvPr id="22531" name="Text Box 3"/>
          <p:cNvSpPr txBox="1">
            <a:spLocks noChangeArrowheads="1"/>
          </p:cNvSpPr>
          <p:nvPr/>
        </p:nvSpPr>
        <p:spPr bwMode="auto">
          <a:xfrm>
            <a:off x="818621" y="1557339"/>
            <a:ext cx="8268758"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 计算机网络的主要功能为</a:t>
            </a:r>
            <a:r>
              <a:rPr lang="zh-CN" altLang="en-US" sz="2400" b="1">
                <a:solidFill>
                  <a:srgbClr val="FF0000"/>
                </a:solidFill>
                <a:sym typeface="Arial" panose="020B0604020202020204" pitchFamily="34" charset="0"/>
              </a:rPr>
              <a:t>数据通信</a:t>
            </a:r>
            <a:r>
              <a:rPr lang="zh-CN" altLang="en-US" sz="2400" b="1">
                <a:solidFill>
                  <a:srgbClr val="000000"/>
                </a:solidFill>
                <a:sym typeface="Arial" panose="020B0604020202020204" pitchFamily="34" charset="0"/>
              </a:rPr>
              <a:t>和</a:t>
            </a:r>
            <a:r>
              <a:rPr lang="zh-CN" altLang="en-US" sz="2400" b="1">
                <a:solidFill>
                  <a:srgbClr val="FF0000"/>
                </a:solidFill>
                <a:sym typeface="Arial" panose="020B0604020202020204" pitchFamily="34" charset="0"/>
              </a:rPr>
              <a:t>资源共享</a:t>
            </a:r>
          </a:p>
          <a:p>
            <a:pPr lvl="1" eaLnBrk="1" hangingPunct="1">
              <a:spcBef>
                <a:spcPct val="50000"/>
              </a:spcBef>
              <a:buFont typeface="Wingdings" panose="05000000000000000000" pitchFamily="2" charset="2"/>
              <a:buNone/>
            </a:pPr>
            <a:r>
              <a:rPr lang="zh-CN" altLang="en-US" sz="2400" b="1">
                <a:solidFill>
                  <a:srgbClr val="000000"/>
                </a:solidFill>
                <a:sym typeface="Arial" panose="020B0604020202020204" pitchFamily="34" charset="0"/>
              </a:rPr>
              <a:t>资源共享包括硬件、软件和数据资源的共享；</a:t>
            </a:r>
          </a:p>
          <a:p>
            <a:pPr lvl="1" eaLnBrk="1" hangingPunct="1">
              <a:spcBef>
                <a:spcPct val="50000"/>
              </a:spcBef>
              <a:buFont typeface="Wingdings" panose="05000000000000000000" pitchFamily="2" charset="2"/>
              <a:buNone/>
            </a:pPr>
            <a:r>
              <a:rPr lang="zh-CN" altLang="en-US" sz="2400" b="1">
                <a:solidFill>
                  <a:srgbClr val="000000"/>
                </a:solidFill>
                <a:sym typeface="Arial" panose="020B0604020202020204" pitchFamily="34" charset="0"/>
              </a:rPr>
              <a:t>资源共享是指网上用户能够使用全部或部分网络资源，从而大幅度提高各种硬件、软件和数据资源的利用率和使用效果；</a:t>
            </a:r>
          </a:p>
          <a:p>
            <a:pPr lvl="1" eaLnBrk="1" hangingPunct="1">
              <a:spcBef>
                <a:spcPct val="50000"/>
              </a:spcBef>
              <a:buFont typeface="Wingdings" panose="05000000000000000000" pitchFamily="2" charset="2"/>
              <a:buNone/>
            </a:pPr>
            <a:r>
              <a:rPr lang="zh-CN" altLang="en-US" sz="2400" b="1">
                <a:solidFill>
                  <a:srgbClr val="000000"/>
                </a:solidFill>
                <a:sym typeface="Arial" panose="020B0604020202020204" pitchFamily="34" charset="0"/>
              </a:rPr>
              <a:t>资源共享是计算机网络目前最基本的功能。</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计算机网络的功能和应用</a:t>
            </a:r>
          </a:p>
        </p:txBody>
      </p:sp>
      <p:sp>
        <p:nvSpPr>
          <p:cNvPr id="23555" name="Text Box 3"/>
          <p:cNvSpPr txBox="1">
            <a:spLocks noChangeArrowheads="1"/>
          </p:cNvSpPr>
          <p:nvPr/>
        </p:nvSpPr>
        <p:spPr bwMode="auto">
          <a:xfrm>
            <a:off x="818621" y="1628775"/>
            <a:ext cx="826875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 计算机网络的主要功能为数据通信和资源共享</a:t>
            </a:r>
          </a:p>
          <a:p>
            <a:pPr lvl="1" eaLnBrk="1" hangingPunct="1">
              <a:spcBef>
                <a:spcPct val="50000"/>
              </a:spcBef>
              <a:buFont typeface="Wingdings" panose="05000000000000000000" pitchFamily="2" charset="2"/>
              <a:buNone/>
            </a:pPr>
            <a:r>
              <a:rPr lang="zh-CN" altLang="en-US" sz="2400" b="1">
                <a:solidFill>
                  <a:srgbClr val="000000"/>
                </a:solidFill>
                <a:sym typeface="Arial" panose="020B0604020202020204" pitchFamily="34" charset="0"/>
              </a:rPr>
              <a:t>除了数据通信和资源共享的功能之外，计算机网络可以实现系统冗余，</a:t>
            </a:r>
            <a:r>
              <a:rPr lang="zh-CN" altLang="en-US" sz="2400" b="1">
                <a:solidFill>
                  <a:srgbClr val="FF0000"/>
                </a:solidFill>
                <a:sym typeface="Arial" panose="020B0604020202020204" pitchFamily="34" charset="0"/>
              </a:rPr>
              <a:t>有效地提高计算机系统的可靠性和可用性；</a:t>
            </a:r>
          </a:p>
          <a:p>
            <a:pPr lvl="1" eaLnBrk="1" hangingPunct="1">
              <a:spcBef>
                <a:spcPct val="50000"/>
              </a:spcBef>
              <a:buFont typeface="Wingdings" panose="05000000000000000000" pitchFamily="2" charset="2"/>
              <a:buNone/>
            </a:pPr>
            <a:r>
              <a:rPr lang="zh-CN" altLang="en-US" sz="2400" b="1">
                <a:solidFill>
                  <a:srgbClr val="000000"/>
                </a:solidFill>
                <a:sym typeface="Arial" panose="020B0604020202020204" pitchFamily="34" charset="0"/>
              </a:rPr>
              <a:t>同时易于进行</a:t>
            </a:r>
            <a:r>
              <a:rPr lang="zh-CN" altLang="en-US" sz="2400" b="1">
                <a:solidFill>
                  <a:srgbClr val="FF0000"/>
                </a:solidFill>
                <a:sym typeface="Arial" panose="020B0604020202020204" pitchFamily="34" charset="0"/>
              </a:rPr>
              <a:t>分布处理</a:t>
            </a:r>
            <a:r>
              <a:rPr lang="zh-CN" altLang="en-US" sz="2400" b="1">
                <a:solidFill>
                  <a:srgbClr val="000000"/>
                </a:solidFill>
                <a:sym typeface="Arial" panose="020B0604020202020204" pitchFamily="34" charset="0"/>
              </a:rPr>
              <a:t>，</a:t>
            </a:r>
            <a:r>
              <a:rPr lang="zh-CN" altLang="en-US" sz="2400" b="1">
                <a:solidFill>
                  <a:srgbClr val="FF0000"/>
                </a:solidFill>
                <a:sym typeface="Arial" panose="020B0604020202020204" pitchFamily="34" charset="0"/>
              </a:rPr>
              <a:t>实现协同式的网络计算</a:t>
            </a:r>
            <a:r>
              <a:rPr lang="zh-CN" altLang="en-US" sz="2400" b="1">
                <a:solidFill>
                  <a:srgbClr val="000000"/>
                </a:solidFill>
                <a:sym typeface="Arial" panose="020B060402020202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a:t>1.3.1  </a:t>
            </a:r>
            <a:r>
              <a:rPr lang="zh-CN" altLang="en-US" dirty="0"/>
              <a:t>互联网的边缘部分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a:solidFill>
                  <a:srgbClr val="FF0000"/>
                </a:solidFill>
              </a:rPr>
              <a:t>端系统 </a:t>
            </a:r>
            <a:r>
              <a:rPr lang="en-US" altLang="zh-CN" dirty="0"/>
              <a:t>(end system)</a:t>
            </a:r>
            <a:r>
              <a:rPr lang="zh-CN" altLang="en-US" dirty="0"/>
              <a:t>。</a:t>
            </a:r>
          </a:p>
          <a:p>
            <a:r>
              <a:rPr lang="zh-CN" altLang="zh-CN" dirty="0">
                <a:solidFill>
                  <a:srgbClr val="FF0000"/>
                </a:solidFill>
              </a:rPr>
              <a:t>端系统在功能上可能有很大的差别</a:t>
            </a:r>
            <a:endParaRPr lang="en-US" altLang="zh-CN" dirty="0">
              <a:solidFill>
                <a:srgbClr val="FF0000"/>
              </a:solidFill>
            </a:endParaRPr>
          </a:p>
          <a:p>
            <a:pPr lvl="1"/>
            <a:r>
              <a:rPr lang="zh-CN" altLang="zh-CN" dirty="0"/>
              <a:t>小的端系统可以是一台普通个人电脑</a:t>
            </a:r>
            <a:r>
              <a:rPr lang="zh-CN" altLang="en-US" dirty="0"/>
              <a:t>，</a:t>
            </a:r>
            <a:r>
              <a:rPr lang="zh-CN" altLang="zh-CN" dirty="0"/>
              <a:t>具有上网功能的智能手机，甚至是一个很小的网络摄像头</a:t>
            </a:r>
            <a:r>
              <a:rPr lang="zh-CN" altLang="en-US" dirty="0"/>
              <a:t>。</a:t>
            </a:r>
            <a:endParaRPr lang="en-US" altLang="zh-CN" dirty="0"/>
          </a:p>
          <a:p>
            <a:pPr lvl="1"/>
            <a:r>
              <a:rPr lang="zh-CN" altLang="zh-CN" dirty="0"/>
              <a:t>大的端系统则可以是一台非常昂贵的大型计算机。</a:t>
            </a:r>
            <a:endParaRPr lang="en-US" altLang="zh-CN" dirty="0"/>
          </a:p>
          <a:p>
            <a:pPr lvl="1"/>
            <a:r>
              <a:rPr lang="zh-CN" altLang="zh-CN" dirty="0"/>
              <a:t>端系统的拥有者可以是个人，也可以是单位（如学校、企业、政府机关等），当然也可以是某个</a:t>
            </a:r>
            <a:r>
              <a:rPr lang="en-US" altLang="zh-CN" dirty="0"/>
              <a:t> ISP</a:t>
            </a:r>
            <a:r>
              <a:rPr lang="zh-CN" altLang="en-US"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计算机网络的应用</a:t>
            </a:r>
          </a:p>
        </p:txBody>
      </p:sp>
      <p:sp>
        <p:nvSpPr>
          <p:cNvPr id="24579" name="Text Box 3"/>
          <p:cNvSpPr txBox="1">
            <a:spLocks noChangeArrowheads="1"/>
          </p:cNvSpPr>
          <p:nvPr/>
        </p:nvSpPr>
        <p:spPr bwMode="auto">
          <a:xfrm>
            <a:off x="818621" y="1557339"/>
            <a:ext cx="82687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办公自动化（OA，Office Automation） </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电子数据交换（EDI，Electronic Data Interchange）</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实时控制</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rPr>
              <a:t>分布式控制系统（DCS，Distributed Control System）</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rPr>
              <a:t>计算机集成与制造系统（CIMS，Computer Integrated Manufacturing System） </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远程教育</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rPr>
              <a:t>信息服务系统</a:t>
            </a:r>
            <a:endParaRPr lang="zh-CN" altLang="en-US" sz="2400">
              <a:solidFill>
                <a:srgbClr val="000000"/>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a:t>1.5.2 </a:t>
            </a:r>
            <a:r>
              <a:rPr lang="zh-CN" altLang="en-US" dirty="0"/>
              <a:t>计算机网络的分类</a:t>
            </a:r>
          </a:p>
        </p:txBody>
      </p:sp>
      <p:graphicFrame>
        <p:nvGraphicFramePr>
          <p:cNvPr id="26627" name="Group 3"/>
          <p:cNvGraphicFramePr>
            <a:graphicFrameLocks noGrp="1"/>
          </p:cNvGraphicFramePr>
          <p:nvPr/>
        </p:nvGraphicFramePr>
        <p:xfrm>
          <a:off x="613967" y="1349376"/>
          <a:ext cx="8676349" cy="5292727"/>
        </p:xfrm>
        <a:graphic>
          <a:graphicData uri="http://schemas.openxmlformats.org/drawingml/2006/table">
            <a:tbl>
              <a:tblPr/>
              <a:tblGrid>
                <a:gridCol w="2399109">
                  <a:extLst>
                    <a:ext uri="{9D8B030D-6E8A-4147-A177-3AD203B41FA5}">
                      <a16:colId xmlns:a16="http://schemas.microsoft.com/office/drawing/2014/main" val="20000"/>
                    </a:ext>
                  </a:extLst>
                </a:gridCol>
                <a:gridCol w="6277240">
                  <a:extLst>
                    <a:ext uri="{9D8B030D-6E8A-4147-A177-3AD203B41FA5}">
                      <a16:colId xmlns:a16="http://schemas.microsoft.com/office/drawing/2014/main" val="20001"/>
                    </a:ext>
                  </a:extLst>
                </a:gridCol>
              </a:tblGrid>
              <a:tr h="619102">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rPr>
                        <a:t>依据</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rPr>
                        <a:t>分类</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19102">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Calibri" panose="020F0502020204030204" pitchFamily="34" charset="0"/>
                          <a:ea typeface="宋体" panose="02010600030101010101" pitchFamily="2" charset="-122"/>
                        </a:rPr>
                        <a:t>按照传输介质</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有线网络、无线网络</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0689">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Calibri" panose="020F0502020204030204" pitchFamily="34" charset="0"/>
                          <a:ea typeface="宋体" panose="02010600030101010101" pitchFamily="2" charset="-122"/>
                        </a:rPr>
                        <a:t>按照经营方式</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专用网络，公用网络</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17515">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Calibri" panose="020F0502020204030204" pitchFamily="34" charset="0"/>
                          <a:ea typeface="宋体" panose="02010600030101010101" pitchFamily="2" charset="-122"/>
                        </a:rPr>
                        <a:t>按照服务类型</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电信网络、有线电视网络、计算机网络</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19102">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latin typeface="Calibri" panose="020F0502020204030204" pitchFamily="34" charset="0"/>
                          <a:ea typeface="宋体" panose="02010600030101010101" pitchFamily="2" charset="-122"/>
                        </a:rPr>
                        <a:t>按照信道方式</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点－点和广播</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19102">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按照地理范围</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 局域网、城域网、广域网</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19102">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按照拓扑结构</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 总线、星型、环型、树型、网状</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20689">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按照资源管理</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ctr" latinLnBrk="0" hangingPunct="1">
                        <a:lnSpc>
                          <a:spcPct val="90000"/>
                        </a:lnSpc>
                        <a:spcBef>
                          <a:spcPts val="1800"/>
                        </a:spcBef>
                        <a:spcAft>
                          <a:spcPct val="0"/>
                        </a:spcAft>
                        <a:buClrTx/>
                        <a:buSzTx/>
                        <a:buFont typeface="Wingdings" panose="05000000000000000000" pitchFamily="2" charset="2"/>
                        <a:buNone/>
                      </a:pPr>
                      <a:r>
                        <a:rPr kumimoji="0" lang="zh-CN" altLang="en-US" sz="1800" b="1" i="0" u="none" strike="noStrike" cap="none" normalizeH="0" baseline="0" dirty="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 对等网络、客户</a:t>
                      </a:r>
                      <a:r>
                        <a:rPr kumimoji="0" lang="en-US" altLang="zh-CN" sz="1800" b="1" i="0" u="none" strike="noStrike" cap="none" normalizeH="0" baseline="0" dirty="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a:t>
                      </a:r>
                      <a:r>
                        <a:rPr kumimoji="0" lang="zh-CN" altLang="en-US" sz="1800" b="1" i="0" u="none" strike="noStrike" cap="none" normalizeH="0" baseline="0" dirty="0">
                          <a:ln>
                            <a:noFill/>
                          </a:ln>
                          <a:solidFill>
                            <a:srgbClr val="000000"/>
                          </a:solidFill>
                          <a:effectLst>
                            <a:outerShdw blurRad="38100" dist="38100" dir="2700000" algn="tl">
                              <a:srgbClr val="FFFFFF"/>
                            </a:outerShdw>
                          </a:effectLst>
                          <a:latin typeface="Calibri" panose="020F0502020204030204" pitchFamily="34" charset="0"/>
                          <a:ea typeface="宋体" panose="02010600030101010101" pitchFamily="2" charset="-122"/>
                        </a:rPr>
                        <a:t>服务器网络</a:t>
                      </a:r>
                    </a:p>
                  </a:txBody>
                  <a:tcPr marL="99060" marR="99060"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38324">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endParaRPr kumimoji="0" lang="zh-CN" altLang="en-US"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9060" marR="99060"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90000"/>
                        </a:lnSpc>
                        <a:spcBef>
                          <a:spcPts val="1800"/>
                        </a:spcBef>
                        <a:spcAft>
                          <a:spcPct val="0"/>
                        </a:spcAft>
                        <a:buClrTx/>
                        <a:buSzTx/>
                        <a:buFont typeface="Wingdings" panose="05000000000000000000" pitchFamily="2" charset="2"/>
                        <a:buNone/>
                      </a:pPr>
                      <a:endParaRPr kumimoji="0" lang="zh-CN" altLang="en-US" sz="1800" b="1"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9060" marR="99060" marT="45718" marB="4571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从网络的作用范围进行分类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spcBef>
                <a:spcPts val="1200"/>
              </a:spcBef>
            </a:pPr>
            <a:r>
              <a:rPr lang="zh-CN" altLang="en-US" sz="2800" dirty="0">
                <a:solidFill>
                  <a:srgbClr val="FF0000"/>
                </a:solidFill>
              </a:rPr>
              <a:t>广域网 </a:t>
            </a:r>
            <a:r>
              <a:rPr lang="en-US" altLang="zh-CN" sz="2800" dirty="0">
                <a:solidFill>
                  <a:srgbClr val="FF0000"/>
                </a:solidFill>
              </a:rPr>
              <a:t>WAN </a:t>
            </a:r>
            <a:r>
              <a:rPr lang="en-US" altLang="zh-CN" sz="2800" dirty="0"/>
              <a:t>(Wide Area Network)</a:t>
            </a:r>
            <a:r>
              <a:rPr lang="zh-CN" altLang="en-US" sz="2800" dirty="0"/>
              <a:t>：</a:t>
            </a:r>
            <a:r>
              <a:rPr lang="zh-CN" altLang="zh-CN" sz="2800" dirty="0"/>
              <a:t>作用范围通常为几十到几千公里</a:t>
            </a:r>
            <a:r>
              <a:rPr lang="zh-CN" altLang="en-US" sz="2800" dirty="0"/>
              <a:t>。</a:t>
            </a:r>
            <a:endParaRPr lang="en-US" altLang="zh-CN" sz="2800" dirty="0"/>
          </a:p>
          <a:p>
            <a:pPr>
              <a:lnSpc>
                <a:spcPct val="100000"/>
              </a:lnSpc>
              <a:spcBef>
                <a:spcPts val="1200"/>
              </a:spcBef>
            </a:pPr>
            <a:r>
              <a:rPr lang="zh-CN" altLang="en-US" sz="2800" dirty="0">
                <a:solidFill>
                  <a:srgbClr val="FF0000"/>
                </a:solidFill>
              </a:rPr>
              <a:t>局域网 </a:t>
            </a:r>
            <a:r>
              <a:rPr lang="en-US" altLang="zh-CN" sz="2800" dirty="0">
                <a:solidFill>
                  <a:srgbClr val="FF0000"/>
                </a:solidFill>
              </a:rPr>
              <a:t>LAN </a:t>
            </a:r>
            <a:r>
              <a:rPr lang="en-US" altLang="zh-CN" sz="2800" dirty="0"/>
              <a:t>(Local Area Network) </a:t>
            </a:r>
            <a:r>
              <a:rPr lang="zh-CN" altLang="en-US" sz="2800" dirty="0"/>
              <a:t>：</a:t>
            </a:r>
            <a:r>
              <a:rPr lang="zh-CN" altLang="zh-CN" sz="2800" dirty="0"/>
              <a:t>作用距离约为</a:t>
            </a:r>
            <a:r>
              <a:rPr lang="en-US" altLang="zh-CN" sz="2800" dirty="0"/>
              <a:t>5 ~ 50 </a:t>
            </a:r>
            <a:r>
              <a:rPr lang="zh-CN" altLang="en-US" sz="2800" dirty="0"/>
              <a:t>公里。</a:t>
            </a:r>
            <a:endParaRPr lang="en-US" altLang="zh-CN" sz="2800" dirty="0"/>
          </a:p>
          <a:p>
            <a:pPr>
              <a:lnSpc>
                <a:spcPct val="100000"/>
              </a:lnSpc>
              <a:spcBef>
                <a:spcPts val="1200"/>
              </a:spcBef>
            </a:pPr>
            <a:r>
              <a:rPr lang="zh-CN" altLang="en-US" sz="2800" dirty="0">
                <a:solidFill>
                  <a:srgbClr val="FF0000"/>
                </a:solidFill>
              </a:rPr>
              <a:t>城域网 </a:t>
            </a:r>
            <a:r>
              <a:rPr lang="en-US" altLang="zh-CN" sz="2800" dirty="0">
                <a:solidFill>
                  <a:srgbClr val="FF0000"/>
                </a:solidFill>
              </a:rPr>
              <a:t>MAN </a:t>
            </a:r>
            <a:r>
              <a:rPr lang="en-US" altLang="zh-CN" sz="2800" dirty="0"/>
              <a:t>(Metropolitan Area Network)</a:t>
            </a:r>
            <a:r>
              <a:rPr lang="zh-CN" altLang="en-US" sz="2800" dirty="0"/>
              <a:t>：</a:t>
            </a:r>
            <a:r>
              <a:rPr lang="zh-CN" altLang="zh-CN" sz="2800" dirty="0"/>
              <a:t>局限在较小的范围（如</a:t>
            </a:r>
            <a:r>
              <a:rPr lang="en-US" altLang="zh-CN" sz="2800" dirty="0"/>
              <a:t> 1 </a:t>
            </a:r>
            <a:r>
              <a:rPr lang="zh-CN" altLang="en-US" sz="2800" dirty="0"/>
              <a:t>公里</a:t>
            </a:r>
            <a:r>
              <a:rPr lang="zh-CN" altLang="zh-CN" sz="2800" dirty="0"/>
              <a:t>左右）</a:t>
            </a:r>
            <a:r>
              <a:rPr lang="zh-CN" altLang="en-US" sz="2800" dirty="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a:t>：</a:t>
            </a:r>
            <a:r>
              <a:rPr lang="zh-CN" altLang="zh-CN" sz="2800" dirty="0"/>
              <a:t>范围很小，大约在</a:t>
            </a:r>
            <a:r>
              <a:rPr lang="en-US" altLang="zh-CN" sz="2800" dirty="0"/>
              <a:t>10 </a:t>
            </a:r>
            <a:r>
              <a:rPr lang="zh-CN" altLang="en-US" sz="2800" dirty="0"/>
              <a:t>米</a:t>
            </a:r>
            <a:r>
              <a:rPr lang="zh-CN" altLang="zh-CN" sz="2800" dirty="0"/>
              <a:t>左右</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anose="02010609060101010101" pitchFamily="2" charset="-122"/>
              </a:rPr>
              <a:t>若中央处理机之间的距离非常近（如仅</a:t>
            </a:r>
            <a:r>
              <a:rPr lang="en-US" altLang="zh-CN" sz="2400" b="1" dirty="0">
                <a:solidFill>
                  <a:srgbClr val="000099"/>
                </a:solidFill>
                <a:latin typeface="+mn-lt"/>
                <a:ea typeface="黑体" panose="02010609060101010101" pitchFamily="2" charset="-122"/>
              </a:rPr>
              <a:t>1</a:t>
            </a:r>
            <a:r>
              <a:rPr lang="zh-CN" altLang="en-US" sz="2400" b="1" dirty="0">
                <a:solidFill>
                  <a:srgbClr val="000099"/>
                </a:solidFill>
                <a:latin typeface="+mn-lt"/>
                <a:ea typeface="黑体" panose="02010609060101010101" pitchFamily="2" charset="-122"/>
              </a:rPr>
              <a:t>米的数量级甚至更小些），则一般就称之为</a:t>
            </a:r>
            <a:r>
              <a:rPr lang="zh-CN" altLang="en-US" sz="2400" b="1" dirty="0">
                <a:solidFill>
                  <a:srgbClr val="FF0000"/>
                </a:solidFill>
                <a:latin typeface="+mn-lt"/>
                <a:ea typeface="黑体" panose="02010609060101010101" pitchFamily="2" charset="-122"/>
              </a:rPr>
              <a:t>多处理机系统，</a:t>
            </a:r>
            <a:r>
              <a:rPr lang="zh-CN" altLang="en-US" sz="2400" b="1" dirty="0">
                <a:solidFill>
                  <a:srgbClr val="000099"/>
                </a:solidFill>
                <a:latin typeface="+mn-lt"/>
                <a:ea typeface="黑体" panose="02010609060101010101" pitchFamily="2" charset="-122"/>
              </a:rPr>
              <a:t>而不称它为计算机网络。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按照地理范围划分</a:t>
            </a:r>
          </a:p>
        </p:txBody>
      </p:sp>
      <p:sp>
        <p:nvSpPr>
          <p:cNvPr id="26627" name="Text Box 3"/>
          <p:cNvSpPr txBox="1">
            <a:spLocks noChangeArrowheads="1"/>
          </p:cNvSpPr>
          <p:nvPr/>
        </p:nvSpPr>
        <p:spPr bwMode="auto">
          <a:xfrm>
            <a:off x="818621" y="1557338"/>
            <a:ext cx="826875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广域网</a:t>
            </a:r>
          </a:p>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局域网</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189" y="1701801"/>
            <a:ext cx="75206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局域网</a:t>
            </a:r>
          </a:p>
        </p:txBody>
      </p:sp>
      <p:sp>
        <p:nvSpPr>
          <p:cNvPr id="27651" name="Text Box 3"/>
          <p:cNvSpPr txBox="1">
            <a:spLocks noChangeArrowheads="1"/>
          </p:cNvSpPr>
          <p:nvPr/>
        </p:nvSpPr>
        <p:spPr bwMode="auto">
          <a:xfrm>
            <a:off x="818621" y="1557338"/>
            <a:ext cx="826875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局域网（</a:t>
            </a:r>
            <a:r>
              <a:rPr lang="en-US" altLang="zh-CN" sz="2400" b="1">
                <a:solidFill>
                  <a:srgbClr val="000000"/>
                </a:solidFill>
                <a:latin typeface="Times New Roman" panose="02020603050405020304" pitchFamily="18" charset="0"/>
                <a:sym typeface="Arial" panose="020B0604020202020204" pitchFamily="34" charset="0"/>
              </a:rPr>
              <a:t>LAN</a:t>
            </a:r>
            <a:r>
              <a:rPr lang="zh-CN" altLang="en-US" sz="2400" b="1">
                <a:solidFill>
                  <a:srgbClr val="000000"/>
                </a:solidFill>
                <a:latin typeface="Times New Roman" panose="02020603050405020304" pitchFamily="18" charset="0"/>
                <a:sym typeface="Arial" panose="020B0604020202020204" pitchFamily="34" charset="0"/>
              </a:rPr>
              <a:t>，</a:t>
            </a:r>
            <a:r>
              <a:rPr lang="en-US" altLang="zh-CN" sz="2400" b="1">
                <a:solidFill>
                  <a:srgbClr val="000000"/>
                </a:solidFill>
                <a:latin typeface="Times New Roman" panose="02020603050405020304" pitchFamily="18" charset="0"/>
                <a:sym typeface="Arial" panose="020B0604020202020204" pitchFamily="34" charset="0"/>
              </a:rPr>
              <a:t>Local Area Network</a:t>
            </a:r>
            <a:r>
              <a:rPr lang="zh-CN" altLang="en-US" sz="2400" b="1">
                <a:solidFill>
                  <a:srgbClr val="000000"/>
                </a:solidFill>
                <a:latin typeface="Times New Roman" panose="02020603050405020304" pitchFamily="18" charset="0"/>
                <a:sym typeface="Arial" panose="020B0604020202020204" pitchFamily="34" charset="0"/>
              </a:rPr>
              <a:t>）</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sym typeface="Arial" panose="020B0604020202020204" pitchFamily="34" charset="0"/>
              </a:rPr>
              <a:t>局域网是在微型计算机大量应用后才发展起来的计算机网络。局域网的分布范围一般在几公里以内，它往往是一个单位或部门组建的网络，实现本地主机之间的连接。</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sym typeface="Arial" panose="020B0604020202020204" pitchFamily="34" charset="0"/>
              </a:rPr>
              <a:t>一般认为，</a:t>
            </a:r>
            <a:r>
              <a:rPr lang="zh-CN" altLang="en-US" sz="2400" b="1">
                <a:solidFill>
                  <a:srgbClr val="FF0000"/>
                </a:solidFill>
                <a:latin typeface="Times New Roman" panose="02020603050405020304" pitchFamily="18" charset="0"/>
                <a:sym typeface="Arial" panose="020B0604020202020204" pitchFamily="34" charset="0"/>
              </a:rPr>
              <a:t>局域网</a:t>
            </a:r>
            <a:r>
              <a:rPr lang="zh-CN" altLang="en-US" sz="2400" b="1">
                <a:solidFill>
                  <a:srgbClr val="000000"/>
                </a:solidFill>
                <a:latin typeface="Times New Roman" panose="02020603050405020304" pitchFamily="18" charset="0"/>
                <a:sym typeface="Arial" panose="020B0604020202020204" pitchFamily="34" charset="0"/>
              </a:rPr>
              <a:t>是所有计算机网络的基础，也是目前计算机网络技术中发展最快的一个分支。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局域网的应用场合</a:t>
            </a:r>
          </a:p>
        </p:txBody>
      </p:sp>
      <p:sp>
        <p:nvSpPr>
          <p:cNvPr id="28675" name="Text Box 3"/>
          <p:cNvSpPr txBox="1">
            <a:spLocks noChangeArrowheads="1"/>
          </p:cNvSpPr>
          <p:nvPr/>
        </p:nvSpPr>
        <p:spPr bwMode="auto">
          <a:xfrm>
            <a:off x="818621" y="1557339"/>
            <a:ext cx="826875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同一房间内的所有计算机，覆盖范围一般不超过</a:t>
            </a:r>
            <a:r>
              <a:rPr lang="en-US" altLang="zh-CN" sz="2400" b="1">
                <a:solidFill>
                  <a:srgbClr val="000000"/>
                </a:solidFill>
                <a:latin typeface="Times New Roman" panose="02020603050405020304" pitchFamily="18" charset="0"/>
                <a:sym typeface="Arial" panose="020B0604020202020204" pitchFamily="34" charset="0"/>
              </a:rPr>
              <a:t>10m</a:t>
            </a:r>
            <a:r>
              <a:rPr lang="zh-CN" altLang="en-US" sz="2400" b="1">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同一楼宇内的所有计算机，覆盖范围一般不超过</a:t>
            </a:r>
            <a:r>
              <a:rPr lang="en-US" altLang="zh-CN" sz="2400" b="1">
                <a:solidFill>
                  <a:srgbClr val="000000"/>
                </a:solidFill>
                <a:latin typeface="Times New Roman" panose="02020603050405020304" pitchFamily="18" charset="0"/>
                <a:sym typeface="Arial" panose="020B0604020202020204" pitchFamily="34" charset="0"/>
              </a:rPr>
              <a:t>100m</a:t>
            </a:r>
            <a:r>
              <a:rPr lang="zh-CN" altLang="en-US" sz="2400" b="1">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同一校园、厂区、建筑群内的所有计算机，覆盖范围一般不超过</a:t>
            </a:r>
            <a:r>
              <a:rPr lang="en-US" altLang="zh-CN" sz="2400" b="1">
                <a:solidFill>
                  <a:srgbClr val="000000"/>
                </a:solidFill>
                <a:latin typeface="Times New Roman" panose="02020603050405020304" pitchFamily="18" charset="0"/>
                <a:sym typeface="Arial" panose="020B0604020202020204" pitchFamily="34" charset="0"/>
              </a:rPr>
              <a:t>10km</a:t>
            </a:r>
            <a:r>
              <a:rPr lang="zh-CN" altLang="en-US" sz="2400" b="1">
                <a:solidFill>
                  <a:srgbClr val="000000"/>
                </a:solidFill>
                <a:latin typeface="Times New Roman" panose="02020603050405020304" pitchFamily="18" charset="0"/>
                <a:sym typeface="Arial" panose="020B0604020202020204" pitchFamily="34" charset="0"/>
              </a:rPr>
              <a:t>，这种网络又被称为园区网。</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局域网的基本特征</a:t>
            </a:r>
          </a:p>
        </p:txBody>
      </p:sp>
      <p:sp>
        <p:nvSpPr>
          <p:cNvPr id="29699" name="Text Box 3"/>
          <p:cNvSpPr txBox="1">
            <a:spLocks noChangeArrowheads="1"/>
          </p:cNvSpPr>
          <p:nvPr/>
        </p:nvSpPr>
        <p:spPr bwMode="auto">
          <a:xfrm>
            <a:off x="818621" y="1557338"/>
            <a:ext cx="826875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局域网是限定区域的网络。局域网中的</a:t>
            </a:r>
            <a:r>
              <a:rPr lang="en-US" altLang="zh-CN" sz="2400" b="1">
                <a:solidFill>
                  <a:srgbClr val="000000"/>
                </a:solidFill>
                <a:latin typeface="Times New Roman" panose="02020603050405020304" pitchFamily="18" charset="0"/>
                <a:sym typeface="Arial" panose="020B0604020202020204" pitchFamily="34" charset="0"/>
              </a:rPr>
              <a:t>Local</a:t>
            </a:r>
            <a:r>
              <a:rPr lang="zh-CN" altLang="en-US" sz="2400" b="1">
                <a:solidFill>
                  <a:srgbClr val="000000"/>
                </a:solidFill>
                <a:latin typeface="Times New Roman" panose="02020603050405020304" pitchFamily="18" charset="0"/>
                <a:sym typeface="Arial" panose="020B0604020202020204" pitchFamily="34" charset="0"/>
              </a:rPr>
              <a:t>本身便有限定、有限的含义，“限定区域”（</a:t>
            </a:r>
            <a:r>
              <a:rPr lang="en-US" altLang="zh-CN" sz="2400" b="1">
                <a:solidFill>
                  <a:srgbClr val="000000"/>
                </a:solidFill>
                <a:latin typeface="Times New Roman" panose="02020603050405020304" pitchFamily="18" charset="0"/>
                <a:sym typeface="Arial" panose="020B0604020202020204" pitchFamily="34" charset="0"/>
              </a:rPr>
              <a:t>Local Area</a:t>
            </a:r>
            <a:r>
              <a:rPr lang="zh-CN" altLang="en-US" sz="2400" b="1">
                <a:solidFill>
                  <a:srgbClr val="000000"/>
                </a:solidFill>
                <a:latin typeface="Times New Roman" panose="02020603050405020304" pitchFamily="18" charset="0"/>
                <a:sym typeface="Arial" panose="020B0604020202020204" pitchFamily="34" charset="0"/>
              </a:rPr>
              <a:t>）并无具体大小的确切定义，可以理解为一个在功能上相对独立、组织上相对封闭的空间，例如一个房间、一栋大楼。</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局域网的线路是专用的。“线路专用”是局域网的一个显著特点，局域网一般不使用公共通信线路，而是自行使用自己的传输介质和设备。</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53b38a13bde66"/>
          <p:cNvPicPr>
            <a:picLocks noChangeArrowheads="1"/>
          </p:cNvPicPr>
          <p:nvPr/>
        </p:nvPicPr>
        <p:blipFill>
          <a:blip r:embed="rId2">
            <a:extLst>
              <a:ext uri="{28A0092B-C50C-407E-A947-70E740481C1C}">
                <a14:useLocalDpi xmlns:a14="http://schemas.microsoft.com/office/drawing/2010/main" val="0"/>
              </a:ext>
            </a:extLst>
          </a:blip>
          <a:srcRect l="3543" r="3543"/>
          <a:stretch>
            <a:fillRect/>
          </a:stretch>
        </p:blipFill>
        <p:spPr bwMode="auto">
          <a:xfrm>
            <a:off x="490142" y="4652963"/>
            <a:ext cx="8987631" cy="187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3" name="Rectangle 2"/>
          <p:cNvSpPr>
            <a:spLocks noGrp="1" noChangeArrowheads="1"/>
          </p:cNvSpPr>
          <p:nvPr>
            <p:ph type="title"/>
          </p:nvPr>
        </p:nvSpPr>
        <p:spPr/>
        <p:txBody>
          <a:bodyPr/>
          <a:lstStyle/>
          <a:p>
            <a:pPr eaLnBrk="1" hangingPunct="1"/>
            <a:r>
              <a:rPr lang="zh-CN" altLang="en-US"/>
              <a:t>局域网技术</a:t>
            </a:r>
          </a:p>
        </p:txBody>
      </p:sp>
      <p:sp>
        <p:nvSpPr>
          <p:cNvPr id="30724" name="Text Box 3"/>
          <p:cNvSpPr txBox="1">
            <a:spLocks noChangeArrowheads="1"/>
          </p:cNvSpPr>
          <p:nvPr/>
        </p:nvSpPr>
        <p:spPr bwMode="auto">
          <a:xfrm>
            <a:off x="818621" y="1557338"/>
            <a:ext cx="8268758"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sz="2400" b="1">
                <a:solidFill>
                  <a:srgbClr val="000000"/>
                </a:solidFill>
                <a:latin typeface="Times New Roman" panose="02020603050405020304" pitchFamily="18" charset="0"/>
                <a:sym typeface="Arial" panose="020B0604020202020204" pitchFamily="34" charset="0"/>
              </a:rPr>
              <a:t>以太网（</a:t>
            </a:r>
            <a:r>
              <a:rPr lang="en-US" altLang="zh-CN" sz="2400" b="1">
                <a:solidFill>
                  <a:srgbClr val="000000"/>
                </a:solidFill>
                <a:latin typeface="Times New Roman" panose="02020603050405020304" pitchFamily="18" charset="0"/>
                <a:sym typeface="Arial" panose="020B0604020202020204" pitchFamily="34" charset="0"/>
              </a:rPr>
              <a:t>IEEE802.3</a:t>
            </a:r>
            <a:r>
              <a:rPr lang="zh-CN" altLang="en-US" sz="2400" b="1">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3"/>
              </a:buBlip>
            </a:pPr>
            <a:r>
              <a:rPr lang="zh-CN" altLang="en-US" sz="2400" b="1">
                <a:solidFill>
                  <a:srgbClr val="000000"/>
                </a:solidFill>
                <a:latin typeface="Times New Roman" panose="02020603050405020304" pitchFamily="18" charset="0"/>
                <a:sym typeface="Arial" panose="020B0604020202020204" pitchFamily="34" charset="0"/>
              </a:rPr>
              <a:t>令牌总线网（</a:t>
            </a:r>
            <a:r>
              <a:rPr lang="en-US" altLang="zh-CN" sz="2400" b="1">
                <a:solidFill>
                  <a:srgbClr val="000000"/>
                </a:solidFill>
                <a:latin typeface="Times New Roman" panose="02020603050405020304" pitchFamily="18" charset="0"/>
                <a:sym typeface="Arial" panose="020B0604020202020204" pitchFamily="34" charset="0"/>
              </a:rPr>
              <a:t>IEEE802.4</a:t>
            </a:r>
            <a:r>
              <a:rPr lang="zh-CN" altLang="en-US" sz="2400" b="1">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3"/>
              </a:buBlip>
            </a:pPr>
            <a:r>
              <a:rPr lang="zh-CN" altLang="en-US" sz="2400" b="1">
                <a:solidFill>
                  <a:srgbClr val="000000"/>
                </a:solidFill>
                <a:latin typeface="Times New Roman" panose="02020603050405020304" pitchFamily="18" charset="0"/>
                <a:sym typeface="Arial" panose="020B0604020202020204" pitchFamily="34" charset="0"/>
              </a:rPr>
              <a:t>令牌环网（</a:t>
            </a:r>
            <a:r>
              <a:rPr lang="en-US" altLang="zh-CN" sz="2400" b="1">
                <a:solidFill>
                  <a:srgbClr val="000000"/>
                </a:solidFill>
                <a:latin typeface="Times New Roman" panose="02020603050405020304" pitchFamily="18" charset="0"/>
                <a:sym typeface="Arial" panose="020B0604020202020204" pitchFamily="34" charset="0"/>
              </a:rPr>
              <a:t>IEEE802.5</a:t>
            </a:r>
            <a:r>
              <a:rPr lang="zh-CN" altLang="en-US" sz="2400" b="1">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3"/>
              </a:buBlip>
            </a:pPr>
            <a:r>
              <a:rPr lang="zh-CN" altLang="en-US" sz="2400" b="1">
                <a:solidFill>
                  <a:srgbClr val="000000"/>
                </a:solidFill>
                <a:latin typeface="Times New Roman" panose="02020603050405020304" pitchFamily="18" charset="0"/>
                <a:sym typeface="Arial" panose="020B0604020202020204" pitchFamily="34" charset="0"/>
              </a:rPr>
              <a:t>光纤分布数据接口（</a:t>
            </a:r>
            <a:r>
              <a:rPr lang="en-US" altLang="zh-CN" sz="2400" b="1">
                <a:solidFill>
                  <a:srgbClr val="000000"/>
                </a:solidFill>
                <a:latin typeface="Times New Roman" panose="02020603050405020304" pitchFamily="18" charset="0"/>
                <a:sym typeface="Arial" panose="020B0604020202020204" pitchFamily="34" charset="0"/>
              </a:rPr>
              <a:t>FDDI</a:t>
            </a:r>
            <a:r>
              <a:rPr lang="zh-CN" altLang="en-US" sz="2400" b="1">
                <a:solidFill>
                  <a:srgbClr val="000000"/>
                </a:solidFill>
                <a:latin typeface="Times New Roman" panose="02020603050405020304" pitchFamily="18" charset="0"/>
                <a:sym typeface="Arial" panose="020B0604020202020204" pitchFamily="34" charset="0"/>
              </a:rPr>
              <a:t>，</a:t>
            </a:r>
            <a:r>
              <a:rPr lang="en-US" altLang="zh-CN" sz="2400" b="1">
                <a:solidFill>
                  <a:srgbClr val="000000"/>
                </a:solidFill>
                <a:latin typeface="Times New Roman" panose="02020603050405020304" pitchFamily="18" charset="0"/>
                <a:sym typeface="Arial" panose="020B0604020202020204" pitchFamily="34" charset="0"/>
              </a:rPr>
              <a:t>Fiber Destributed Data Interface</a:t>
            </a:r>
            <a:r>
              <a:rPr lang="zh-CN" altLang="en-US" sz="2400" b="1">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3"/>
              </a:buBlip>
            </a:pPr>
            <a:r>
              <a:rPr lang="en-US" altLang="zh-CN" sz="2400" b="1">
                <a:solidFill>
                  <a:srgbClr val="000000"/>
                </a:solidFill>
                <a:latin typeface="Times New Roman" panose="02020603050405020304" pitchFamily="18" charset="0"/>
                <a:sym typeface="Arial" panose="020B0604020202020204" pitchFamily="34" charset="0"/>
              </a:rPr>
              <a:t>ATM</a:t>
            </a:r>
            <a:r>
              <a:rPr lang="zh-CN" altLang="en-US" sz="2400" b="1">
                <a:solidFill>
                  <a:srgbClr val="000000"/>
                </a:solidFill>
                <a:latin typeface="Times New Roman" panose="02020603050405020304" pitchFamily="18" charset="0"/>
                <a:sym typeface="Arial" panose="020B0604020202020204" pitchFamily="34" charset="0"/>
              </a:rPr>
              <a:t>的局域网</a:t>
            </a:r>
          </a:p>
        </p:txBody>
      </p:sp>
      <p:sp>
        <p:nvSpPr>
          <p:cNvPr id="35846" name="Text Box 6"/>
          <p:cNvSpPr txBox="1">
            <a:spLocks noChangeArrowheads="1"/>
          </p:cNvSpPr>
          <p:nvPr/>
        </p:nvSpPr>
        <p:spPr bwMode="auto">
          <a:xfrm>
            <a:off x="663840" y="5049838"/>
            <a:ext cx="8267039"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Arial" panose="020B0604020202020204" pitchFamily="34" charset="0"/>
              </a:rPr>
              <a:t>目前，在局域网市场中占据统治地位的是以太网，</a:t>
            </a:r>
          </a:p>
          <a:p>
            <a:pPr>
              <a:defRPr/>
            </a:pP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sym typeface="Arial" panose="020B0604020202020204" pitchFamily="34" charset="0"/>
              </a:rPr>
              <a:t>不断发展的以太网技术以其特有的兼容性和优良的性价比成为今天局域网建设中几乎是唯一的选择。</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广域网</a:t>
            </a:r>
          </a:p>
        </p:txBody>
      </p:sp>
      <p:sp>
        <p:nvSpPr>
          <p:cNvPr id="31747" name="Text Box 3"/>
          <p:cNvSpPr txBox="1">
            <a:spLocks noChangeArrowheads="1"/>
          </p:cNvSpPr>
          <p:nvPr/>
        </p:nvSpPr>
        <p:spPr bwMode="auto">
          <a:xfrm>
            <a:off x="818621" y="1557338"/>
            <a:ext cx="8268758"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广域网（</a:t>
            </a:r>
            <a:r>
              <a:rPr lang="en-US" altLang="zh-CN" sz="2400" b="1">
                <a:solidFill>
                  <a:srgbClr val="000000"/>
                </a:solidFill>
                <a:latin typeface="Times New Roman" panose="02020603050405020304" pitchFamily="18" charset="0"/>
                <a:sym typeface="Arial" panose="020B0604020202020204" pitchFamily="34" charset="0"/>
              </a:rPr>
              <a:t>WAN</a:t>
            </a:r>
            <a:r>
              <a:rPr lang="zh-CN" altLang="en-US" sz="2400" b="1">
                <a:solidFill>
                  <a:srgbClr val="000000"/>
                </a:solidFill>
                <a:latin typeface="Times New Roman" panose="02020603050405020304" pitchFamily="18" charset="0"/>
                <a:sym typeface="Arial" panose="020B0604020202020204" pitchFamily="34" charset="0"/>
              </a:rPr>
              <a:t>，</a:t>
            </a:r>
            <a:r>
              <a:rPr lang="en-US" altLang="zh-CN" sz="2400" b="1">
                <a:solidFill>
                  <a:srgbClr val="000000"/>
                </a:solidFill>
                <a:latin typeface="Times New Roman" panose="02020603050405020304" pitchFamily="18" charset="0"/>
                <a:sym typeface="Arial" panose="020B0604020202020204" pitchFamily="34" charset="0"/>
              </a:rPr>
              <a:t>Wide Area Network</a:t>
            </a:r>
            <a:r>
              <a:rPr lang="zh-CN" altLang="en-US" sz="2400" b="1">
                <a:solidFill>
                  <a:srgbClr val="000000"/>
                </a:solidFill>
                <a:latin typeface="Times New Roman" panose="02020603050405020304" pitchFamily="18" charset="0"/>
                <a:sym typeface="Arial" panose="020B0604020202020204" pitchFamily="34" charset="0"/>
              </a:rPr>
              <a:t>）</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sym typeface="Arial" panose="020B0604020202020204" pitchFamily="34" charset="0"/>
              </a:rPr>
              <a:t>广域网也称远程网，它的覆盖范围从几十公里到数千公里，一般跨越城市、地区、国家、或者横跨洲际，形成国际性的远程网络。</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sym typeface="Arial" panose="020B0604020202020204" pitchFamily="34" charset="0"/>
              </a:rPr>
              <a:t>广域网由</a:t>
            </a:r>
            <a:r>
              <a:rPr lang="zh-CN" altLang="en-US" sz="2400" b="1">
                <a:solidFill>
                  <a:srgbClr val="FF0000"/>
                </a:solidFill>
                <a:latin typeface="Times New Roman" panose="02020603050405020304" pitchFamily="18" charset="0"/>
                <a:sym typeface="Arial" panose="020B0604020202020204" pitchFamily="34" charset="0"/>
              </a:rPr>
              <a:t>国家通信部门或</a:t>
            </a:r>
            <a:r>
              <a:rPr lang="en-US" altLang="zh-CN" sz="2400" b="1">
                <a:solidFill>
                  <a:srgbClr val="FF0000"/>
                </a:solidFill>
                <a:latin typeface="Times New Roman" panose="02020603050405020304" pitchFamily="18" charset="0"/>
                <a:sym typeface="Arial" panose="020B0604020202020204" pitchFamily="34" charset="0"/>
              </a:rPr>
              <a:t>ISP</a:t>
            </a:r>
            <a:r>
              <a:rPr lang="zh-CN" altLang="en-US" sz="2400" b="1">
                <a:solidFill>
                  <a:srgbClr val="FF0000"/>
                </a:solidFill>
                <a:latin typeface="Times New Roman" panose="02020603050405020304" pitchFamily="18" charset="0"/>
                <a:sym typeface="Arial" panose="020B0604020202020204" pitchFamily="34" charset="0"/>
              </a:rPr>
              <a:t>建设</a:t>
            </a:r>
            <a:r>
              <a:rPr lang="zh-CN" altLang="en-US" sz="2400" b="1">
                <a:solidFill>
                  <a:srgbClr val="000000"/>
                </a:solidFill>
                <a:latin typeface="Times New Roman" panose="02020603050405020304" pitchFamily="18" charset="0"/>
                <a:sym typeface="Arial" panose="020B0604020202020204" pitchFamily="34" charset="0"/>
              </a:rPr>
              <a:t>，成为公共基础设施，不同地域的局域网或主机系统可以通过相应的接入手段实现彼此间的连接。</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广域网的应用场合</a:t>
            </a:r>
          </a:p>
        </p:txBody>
      </p:sp>
      <p:sp>
        <p:nvSpPr>
          <p:cNvPr id="32771" name="Text Box 3"/>
          <p:cNvSpPr txBox="1">
            <a:spLocks noChangeArrowheads="1"/>
          </p:cNvSpPr>
          <p:nvPr/>
        </p:nvSpPr>
        <p:spPr bwMode="auto">
          <a:xfrm>
            <a:off x="818621" y="1557339"/>
            <a:ext cx="8268758"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个人计算机、校园网、企业网用户通过</a:t>
            </a:r>
            <a:r>
              <a:rPr lang="en-US" altLang="zh-CN" sz="2400" b="1">
                <a:solidFill>
                  <a:srgbClr val="000000"/>
                </a:solidFill>
                <a:latin typeface="Times New Roman" panose="02020603050405020304" pitchFamily="18" charset="0"/>
                <a:sym typeface="Arial" panose="020B0604020202020204" pitchFamily="34" charset="0"/>
              </a:rPr>
              <a:t>ISP</a:t>
            </a:r>
            <a:r>
              <a:rPr lang="zh-CN" altLang="en-US" sz="2400" b="1">
                <a:solidFill>
                  <a:srgbClr val="000000"/>
                </a:solidFill>
                <a:latin typeface="Times New Roman" panose="02020603050405020304" pitchFamily="18" charset="0"/>
                <a:sym typeface="Arial" panose="020B0604020202020204" pitchFamily="34" charset="0"/>
              </a:rPr>
              <a:t>提供的接入技术实现</a:t>
            </a:r>
            <a:r>
              <a:rPr lang="en-US" altLang="zh-CN" sz="2400" b="1">
                <a:solidFill>
                  <a:srgbClr val="000000"/>
                </a:solidFill>
                <a:latin typeface="Times New Roman" panose="02020603050405020304" pitchFamily="18" charset="0"/>
                <a:sym typeface="Arial" panose="020B0604020202020204" pitchFamily="34" charset="0"/>
              </a:rPr>
              <a:t>Internet</a:t>
            </a:r>
            <a:r>
              <a:rPr lang="zh-CN" altLang="en-US" sz="2400" b="1">
                <a:solidFill>
                  <a:srgbClr val="000000"/>
                </a:solidFill>
                <a:latin typeface="Times New Roman" panose="02020603050405020304" pitchFamily="18" charset="0"/>
                <a:sym typeface="Arial" panose="020B0604020202020204" pitchFamily="34" charset="0"/>
              </a:rPr>
              <a:t>访问；</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企业通过租用专线的方式实现</a:t>
            </a:r>
            <a:r>
              <a:rPr lang="zh-CN" altLang="en-US" sz="2400" b="1">
                <a:solidFill>
                  <a:srgbClr val="FF0000"/>
                </a:solidFill>
                <a:latin typeface="Times New Roman" panose="02020603050405020304" pitchFamily="18" charset="0"/>
                <a:sym typeface="Arial" panose="020B0604020202020204" pitchFamily="34" charset="0"/>
              </a:rPr>
              <a:t>总公司网络和位于不同地域的各分支机构网络之间的连通</a:t>
            </a:r>
            <a:r>
              <a:rPr lang="zh-CN" altLang="en-US" sz="2400">
                <a:solidFill>
                  <a:srgbClr val="FF0000"/>
                </a:solidFill>
                <a:latin typeface="Times New Roman" panose="02020603050405020304" pitchFamily="18" charset="0"/>
                <a:sym typeface="Arial" panose="020B0604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a:t>端系统之间通信的含义</a:t>
            </a:r>
          </a:p>
        </p:txBody>
      </p:sp>
      <p:sp>
        <p:nvSpPr>
          <p:cNvPr id="330755" name="Rectangle 3"/>
          <p:cNvSpPr>
            <a:spLocks noGrp="1" noChangeArrowheads="1"/>
          </p:cNvSpPr>
          <p:nvPr>
            <p:ph idx="1"/>
          </p:nvPr>
        </p:nvSpPr>
        <p:spPr/>
        <p:txBody>
          <a:bodyPr/>
          <a:lstStyle/>
          <a:p>
            <a:r>
              <a:rPr lang="zh-CN" altLang="en-US" dirty="0"/>
              <a:t> “主机 </a:t>
            </a:r>
            <a:r>
              <a:rPr lang="en-US" altLang="zh-CN" dirty="0"/>
              <a:t>A </a:t>
            </a:r>
            <a:r>
              <a:rPr lang="zh-CN" altLang="en-US" dirty="0"/>
              <a:t>和主机 </a:t>
            </a:r>
            <a:r>
              <a:rPr lang="en-US" altLang="zh-CN" dirty="0"/>
              <a:t>B </a:t>
            </a:r>
            <a:r>
              <a:rPr lang="zh-CN" altLang="en-US" dirty="0"/>
              <a:t>进行通信”实际上是指：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a:t>。</a:t>
            </a:r>
          </a:p>
        </p:txBody>
      </p:sp>
      <p:sp>
        <p:nvSpPr>
          <p:cNvPr id="2" name="矩形 1"/>
          <p:cNvSpPr/>
          <p:nvPr/>
        </p:nvSpPr>
        <p:spPr>
          <a:xfrm>
            <a:off x="632520" y="3212976"/>
            <a:ext cx="8784976" cy="1938992"/>
          </a:xfrm>
          <a:prstGeom prst="rect">
            <a:avLst/>
          </a:prstGeom>
          <a:solidFill>
            <a:srgbClr val="000099"/>
          </a:solidFill>
        </p:spPr>
        <p:txBody>
          <a:bodyPr wrap="square">
            <a:spAutoFit/>
          </a:bodyPr>
          <a:lstStyle/>
          <a:p>
            <a:r>
              <a:rPr lang="zh-CN" altLang="en-US" sz="4000" b="1" dirty="0">
                <a:solidFill>
                  <a:schemeClr val="bg1"/>
                </a:solidFill>
                <a:latin typeface="+mn-lt"/>
                <a:ea typeface="黑体" panose="02010609060101010101" pitchFamily="2" charset="-122"/>
              </a:rPr>
              <a:t>即“主机 </a:t>
            </a:r>
            <a:r>
              <a:rPr lang="en-US" altLang="zh-CN" sz="4000" b="1" dirty="0">
                <a:solidFill>
                  <a:schemeClr val="bg1"/>
                </a:solidFill>
                <a:latin typeface="+mn-lt"/>
                <a:ea typeface="黑体" panose="02010609060101010101" pitchFamily="2" charset="-122"/>
              </a:rPr>
              <a:t>A </a:t>
            </a:r>
            <a:r>
              <a:rPr lang="zh-CN" altLang="en-US" sz="4000" b="1" dirty="0">
                <a:solidFill>
                  <a:schemeClr val="bg1"/>
                </a:solidFill>
                <a:latin typeface="+mn-lt"/>
                <a:ea typeface="黑体" panose="02010609060101010101" pitchFamily="2" charset="-122"/>
              </a:rPr>
              <a:t>的某个进程和主机 </a:t>
            </a:r>
            <a:r>
              <a:rPr lang="en-US" altLang="zh-CN" sz="4000" b="1" dirty="0">
                <a:solidFill>
                  <a:schemeClr val="bg1"/>
                </a:solidFill>
                <a:latin typeface="+mn-lt"/>
                <a:ea typeface="黑体" panose="02010609060101010101" pitchFamily="2" charset="-122"/>
              </a:rPr>
              <a:t>B </a:t>
            </a:r>
            <a:r>
              <a:rPr lang="zh-CN" altLang="en-US" sz="4000" b="1" dirty="0">
                <a:solidFill>
                  <a:schemeClr val="bg1"/>
                </a:solidFill>
                <a:latin typeface="+mn-lt"/>
                <a:ea typeface="黑体" panose="02010609060101010101" pitchFamily="2" charset="-122"/>
              </a:rPr>
              <a:t>上的另一个进程进行通信”。简称为“计算机之间通信”。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广域网的基本特征</a:t>
            </a:r>
          </a:p>
        </p:txBody>
      </p:sp>
      <p:sp>
        <p:nvSpPr>
          <p:cNvPr id="33795" name="Text Box 3"/>
          <p:cNvSpPr txBox="1">
            <a:spLocks noChangeArrowheads="1"/>
          </p:cNvSpPr>
          <p:nvPr/>
        </p:nvSpPr>
        <p:spPr bwMode="auto">
          <a:xfrm>
            <a:off x="741231" y="1917701"/>
            <a:ext cx="8657431"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传输距离相对较长，一般都在几公里以上。</a:t>
            </a:r>
          </a:p>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不规则的网络拓扑结构。网络结点之间构成点到点连接，形成无规则的</a:t>
            </a:r>
            <a:r>
              <a:rPr lang="zh-CN" altLang="en-US" sz="2400" b="1">
                <a:solidFill>
                  <a:srgbClr val="FF0000"/>
                </a:solidFill>
                <a:sym typeface="Arial" panose="020B0604020202020204" pitchFamily="34" charset="0"/>
              </a:rPr>
              <a:t>网状结构</a:t>
            </a:r>
            <a:r>
              <a:rPr lang="zh-CN" altLang="en-US" sz="2400" b="1">
                <a:solidFill>
                  <a:srgbClr val="000000"/>
                </a:solidFill>
                <a:sym typeface="Arial" panose="020B0604020202020204" pitchFamily="34" charset="0"/>
              </a:rPr>
              <a:t>。</a:t>
            </a:r>
          </a:p>
          <a:p>
            <a:pPr eaLnBrk="1" hangingPunct="1">
              <a:spcBef>
                <a:spcPct val="50000"/>
              </a:spcBef>
              <a:buFont typeface="Wingdings" panose="05000000000000000000" pitchFamily="2" charset="2"/>
              <a:buBlip>
                <a:blip r:embed="rId2"/>
              </a:buBlip>
            </a:pPr>
            <a:r>
              <a:rPr lang="zh-CN" altLang="en-US" sz="2400" b="1">
                <a:solidFill>
                  <a:srgbClr val="FF0000"/>
                </a:solidFill>
                <a:sym typeface="Arial" panose="020B0604020202020204" pitchFamily="34" charset="0"/>
              </a:rPr>
              <a:t>传输速率较低</a:t>
            </a:r>
            <a:r>
              <a:rPr lang="zh-CN" altLang="en-US" sz="2400" b="1">
                <a:solidFill>
                  <a:srgbClr val="000000"/>
                </a:solidFill>
                <a:sym typeface="Arial" panose="020B0604020202020204" pitchFamily="34" charset="0"/>
              </a:rPr>
              <a:t>。传统的广域网技术传输速率低、延迟高，但随着通信技术的迅速发展和多媒体网络业务的需求，人们正在不断迈向更高速的综合网络和宽带网络。</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广域网技术</a:t>
            </a:r>
          </a:p>
        </p:txBody>
      </p:sp>
      <p:sp>
        <p:nvSpPr>
          <p:cNvPr id="34819" name="Text Box 3"/>
          <p:cNvSpPr txBox="1">
            <a:spLocks noChangeArrowheads="1"/>
          </p:cNvSpPr>
          <p:nvPr/>
        </p:nvSpPr>
        <p:spPr bwMode="auto">
          <a:xfrm>
            <a:off x="818621" y="1557338"/>
            <a:ext cx="8268758"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 </a:t>
            </a:r>
            <a:r>
              <a:rPr lang="en-US" altLang="zh-CN" sz="2400" b="1">
                <a:solidFill>
                  <a:srgbClr val="000000"/>
                </a:solidFill>
                <a:latin typeface="Times New Roman" panose="02020603050405020304" pitchFamily="18" charset="0"/>
                <a:sym typeface="Arial" panose="020B0604020202020204" pitchFamily="34" charset="0"/>
              </a:rPr>
              <a:t>X.25 </a:t>
            </a:r>
            <a:r>
              <a:rPr lang="zh-CN" altLang="en-US" sz="2400" b="1">
                <a:solidFill>
                  <a:srgbClr val="000000"/>
                </a:solidFill>
                <a:latin typeface="Times New Roman" panose="02020603050405020304" pitchFamily="18" charset="0"/>
                <a:sym typeface="Arial" panose="020B0604020202020204" pitchFamily="34" charset="0"/>
              </a:rPr>
              <a:t>（源自</a:t>
            </a:r>
            <a:r>
              <a:rPr lang="en-US" altLang="zh-CN" sz="2400" b="1">
                <a:solidFill>
                  <a:srgbClr val="000000"/>
                </a:solidFill>
                <a:latin typeface="Times New Roman" panose="02020603050405020304" pitchFamily="18" charset="0"/>
                <a:sym typeface="Arial" panose="020B0604020202020204" pitchFamily="34" charset="0"/>
              </a:rPr>
              <a:t>CCITT</a:t>
            </a:r>
            <a:r>
              <a:rPr lang="zh-CN" altLang="en-US" sz="2400" b="1">
                <a:solidFill>
                  <a:srgbClr val="000000"/>
                </a:solidFill>
                <a:latin typeface="Times New Roman" panose="02020603050405020304" pitchFamily="18" charset="0"/>
                <a:sym typeface="Arial" panose="020B0604020202020204" pitchFamily="34" charset="0"/>
              </a:rPr>
              <a:t>的一种广域网的古老协议）</a:t>
            </a:r>
          </a:p>
          <a:p>
            <a:pPr eaLnBrk="1" hangingPunct="1">
              <a:spcBef>
                <a:spcPct val="50000"/>
              </a:spcBef>
              <a:buFont typeface="Wingdings" panose="05000000000000000000" pitchFamily="2" charset="2"/>
              <a:buBlip>
                <a:blip r:embed="rId2"/>
              </a:buBlip>
            </a:pPr>
            <a:r>
              <a:rPr lang="en-US" altLang="zh-CN" sz="2400" b="1">
                <a:solidFill>
                  <a:srgbClr val="000000"/>
                </a:solidFill>
                <a:latin typeface="Times New Roman" panose="02020603050405020304" pitchFamily="18" charset="0"/>
                <a:sym typeface="Arial" panose="020B0604020202020204" pitchFamily="34" charset="0"/>
              </a:rPr>
              <a:t>ISDN</a:t>
            </a:r>
            <a:r>
              <a:rPr lang="zh-CN" altLang="en-US" sz="2400" b="1">
                <a:solidFill>
                  <a:srgbClr val="000000"/>
                </a:solidFill>
                <a:latin typeface="Times New Roman" panose="02020603050405020304" pitchFamily="18" charset="0"/>
                <a:sym typeface="Arial" panose="020B0604020202020204" pitchFamily="34" charset="0"/>
              </a:rPr>
              <a:t>（综合业务数字网）</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帧中继</a:t>
            </a:r>
          </a:p>
          <a:p>
            <a:pPr eaLnBrk="1" hangingPunct="1">
              <a:spcBef>
                <a:spcPct val="50000"/>
              </a:spcBef>
              <a:buFont typeface="Wingdings" panose="05000000000000000000" pitchFamily="2" charset="2"/>
              <a:buBlip>
                <a:blip r:embed="rId2"/>
              </a:buBlip>
            </a:pPr>
            <a:r>
              <a:rPr lang="en-US" altLang="zh-CN" sz="2400" b="1">
                <a:solidFill>
                  <a:srgbClr val="000000"/>
                </a:solidFill>
                <a:latin typeface="Times New Roman" panose="02020603050405020304" pitchFamily="18" charset="0"/>
                <a:sym typeface="Arial" panose="020B0604020202020204" pitchFamily="34" charset="0"/>
              </a:rPr>
              <a:t>SONET/SDH</a:t>
            </a:r>
            <a:r>
              <a:rPr lang="zh-CN" altLang="en-US" sz="2400" b="1">
                <a:solidFill>
                  <a:srgbClr val="000000"/>
                </a:solidFill>
                <a:latin typeface="Times New Roman" panose="02020603050405020304" pitchFamily="18" charset="0"/>
                <a:sym typeface="Arial" panose="020B0604020202020204" pitchFamily="34" charset="0"/>
              </a:rPr>
              <a:t>（同步光纤网）</a:t>
            </a:r>
          </a:p>
          <a:p>
            <a:pPr eaLnBrk="1" hangingPunct="1">
              <a:spcBef>
                <a:spcPct val="50000"/>
              </a:spcBef>
              <a:buFont typeface="Wingdings" panose="05000000000000000000" pitchFamily="2" charset="2"/>
              <a:buBlip>
                <a:blip r:embed="rId2"/>
              </a:buBlip>
            </a:pPr>
            <a:r>
              <a:rPr lang="en-US" altLang="zh-CN" sz="2400" b="1">
                <a:solidFill>
                  <a:srgbClr val="000000"/>
                </a:solidFill>
                <a:latin typeface="Times New Roman" panose="02020603050405020304" pitchFamily="18" charset="0"/>
                <a:sym typeface="Arial" panose="020B0604020202020204" pitchFamily="34" charset="0"/>
              </a:rPr>
              <a:t>ATM</a:t>
            </a:r>
            <a:r>
              <a:rPr lang="zh-CN" altLang="en-US" sz="2400" b="1">
                <a:solidFill>
                  <a:srgbClr val="000000"/>
                </a:solidFill>
                <a:latin typeface="Times New Roman" panose="02020603050405020304" pitchFamily="18" charset="0"/>
                <a:sym typeface="Arial" panose="020B0604020202020204" pitchFamily="34" charset="0"/>
              </a:rPr>
              <a:t>（异步传输模式）</a:t>
            </a:r>
          </a:p>
        </p:txBody>
      </p:sp>
      <p:pic>
        <p:nvPicPr>
          <p:cNvPr id="34820" name="Picture 4" descr="53b38a13bde66"/>
          <p:cNvPicPr>
            <a:picLocks noChangeArrowheads="1"/>
          </p:cNvPicPr>
          <p:nvPr/>
        </p:nvPicPr>
        <p:blipFill>
          <a:blip r:embed="rId3">
            <a:extLst>
              <a:ext uri="{28A0092B-C50C-407E-A947-70E740481C1C}">
                <a14:useLocalDpi xmlns:a14="http://schemas.microsoft.com/office/drawing/2010/main" val="0"/>
              </a:ext>
            </a:extLst>
          </a:blip>
          <a:srcRect l="3543" r="3543"/>
          <a:stretch>
            <a:fillRect/>
          </a:stretch>
        </p:blipFill>
        <p:spPr bwMode="auto">
          <a:xfrm>
            <a:off x="490142" y="4292601"/>
            <a:ext cx="8987631"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Rectangle 5"/>
          <p:cNvSpPr>
            <a:spLocks noChangeArrowheads="1"/>
          </p:cNvSpPr>
          <p:nvPr/>
        </p:nvSpPr>
        <p:spPr bwMode="auto">
          <a:xfrm>
            <a:off x="896012" y="4689475"/>
            <a:ext cx="8268758"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最初的广域网只是为传输语音级业务而开发的，</a:t>
            </a:r>
          </a:p>
          <a:p>
            <a:pPr>
              <a:defRPr/>
            </a:pPr>
            <a:r>
              <a:rPr lang="zh-CN" altLang="en-US"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为了适应新的业务需求，早期的模拟网络已经被数字网络所取代。</a:t>
            </a:r>
            <a:endParaRPr lang="en-US" altLang="zh-CN" sz="2400" b="1" dirty="0">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广域网技术</a:t>
            </a:r>
          </a:p>
        </p:txBody>
      </p:sp>
      <p:sp>
        <p:nvSpPr>
          <p:cNvPr id="35843" name="Text Box 3"/>
          <p:cNvSpPr txBox="1">
            <a:spLocks noChangeArrowheads="1"/>
          </p:cNvSpPr>
          <p:nvPr/>
        </p:nvSpPr>
        <p:spPr bwMode="auto">
          <a:xfrm>
            <a:off x="818621" y="1557338"/>
            <a:ext cx="8268758"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 </a:t>
            </a:r>
            <a:r>
              <a:rPr lang="en-US" altLang="zh-CN" sz="2400" b="1">
                <a:solidFill>
                  <a:srgbClr val="000000"/>
                </a:solidFill>
                <a:latin typeface="Times New Roman" panose="02020603050405020304" pitchFamily="18" charset="0"/>
                <a:sym typeface="Arial" panose="020B0604020202020204" pitchFamily="34" charset="0"/>
              </a:rPr>
              <a:t>X.25 </a:t>
            </a:r>
            <a:r>
              <a:rPr lang="zh-CN" altLang="en-US" sz="2400" b="1">
                <a:solidFill>
                  <a:srgbClr val="000000"/>
                </a:solidFill>
                <a:latin typeface="Times New Roman" panose="02020603050405020304" pitchFamily="18" charset="0"/>
                <a:sym typeface="Arial" panose="020B0604020202020204" pitchFamily="34" charset="0"/>
              </a:rPr>
              <a:t>（源自</a:t>
            </a:r>
            <a:r>
              <a:rPr lang="en-US" altLang="zh-CN" sz="2400" b="1">
                <a:solidFill>
                  <a:srgbClr val="000000"/>
                </a:solidFill>
                <a:latin typeface="Times New Roman" panose="02020603050405020304" pitchFamily="18" charset="0"/>
                <a:sym typeface="Arial" panose="020B0604020202020204" pitchFamily="34" charset="0"/>
              </a:rPr>
              <a:t>CCITT</a:t>
            </a:r>
            <a:r>
              <a:rPr lang="zh-CN" altLang="en-US" sz="2400" b="1">
                <a:solidFill>
                  <a:srgbClr val="000000"/>
                </a:solidFill>
                <a:latin typeface="Times New Roman" panose="02020603050405020304" pitchFamily="18" charset="0"/>
                <a:sym typeface="Arial" panose="020B0604020202020204" pitchFamily="34" charset="0"/>
              </a:rPr>
              <a:t>的一种广域网的古老协议）</a:t>
            </a:r>
          </a:p>
          <a:p>
            <a:pPr eaLnBrk="1" hangingPunct="1">
              <a:spcBef>
                <a:spcPct val="50000"/>
              </a:spcBef>
              <a:buFont typeface="Wingdings" panose="05000000000000000000" pitchFamily="2" charset="2"/>
              <a:buBlip>
                <a:blip r:embed="rId2"/>
              </a:buBlip>
            </a:pPr>
            <a:r>
              <a:rPr lang="en-US" altLang="zh-CN" sz="2400" b="1">
                <a:solidFill>
                  <a:srgbClr val="000000"/>
                </a:solidFill>
                <a:latin typeface="Times New Roman" panose="02020603050405020304" pitchFamily="18" charset="0"/>
                <a:sym typeface="Arial" panose="020B0604020202020204" pitchFamily="34" charset="0"/>
              </a:rPr>
              <a:t>ISDN</a:t>
            </a:r>
            <a:r>
              <a:rPr lang="zh-CN" altLang="en-US" sz="2400" b="1">
                <a:solidFill>
                  <a:srgbClr val="000000"/>
                </a:solidFill>
                <a:latin typeface="Times New Roman" panose="02020603050405020304" pitchFamily="18" charset="0"/>
                <a:sym typeface="Arial" panose="020B0604020202020204" pitchFamily="34" charset="0"/>
              </a:rPr>
              <a:t>（综合业务数字网）</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帧中继</a:t>
            </a:r>
          </a:p>
          <a:p>
            <a:pPr eaLnBrk="1" hangingPunct="1">
              <a:spcBef>
                <a:spcPct val="50000"/>
              </a:spcBef>
              <a:buFont typeface="Wingdings" panose="05000000000000000000" pitchFamily="2" charset="2"/>
              <a:buBlip>
                <a:blip r:embed="rId2"/>
              </a:buBlip>
            </a:pPr>
            <a:r>
              <a:rPr lang="en-US" altLang="zh-CN" sz="2400" b="1">
                <a:solidFill>
                  <a:srgbClr val="000000"/>
                </a:solidFill>
                <a:latin typeface="Times New Roman" panose="02020603050405020304" pitchFamily="18" charset="0"/>
                <a:sym typeface="Arial" panose="020B0604020202020204" pitchFamily="34" charset="0"/>
              </a:rPr>
              <a:t>SONET/SDH</a:t>
            </a:r>
            <a:r>
              <a:rPr lang="zh-CN" altLang="en-US" sz="2400" b="1">
                <a:solidFill>
                  <a:srgbClr val="000000"/>
                </a:solidFill>
                <a:latin typeface="Times New Roman" panose="02020603050405020304" pitchFamily="18" charset="0"/>
                <a:sym typeface="Arial" panose="020B0604020202020204" pitchFamily="34" charset="0"/>
              </a:rPr>
              <a:t>（同步光纤网）</a:t>
            </a:r>
          </a:p>
          <a:p>
            <a:pPr eaLnBrk="1" hangingPunct="1">
              <a:spcBef>
                <a:spcPct val="50000"/>
              </a:spcBef>
              <a:buFont typeface="Wingdings" panose="05000000000000000000" pitchFamily="2" charset="2"/>
              <a:buBlip>
                <a:blip r:embed="rId2"/>
              </a:buBlip>
            </a:pPr>
            <a:r>
              <a:rPr lang="en-US" altLang="zh-CN" sz="2400" b="1">
                <a:solidFill>
                  <a:srgbClr val="000000"/>
                </a:solidFill>
                <a:latin typeface="Times New Roman" panose="02020603050405020304" pitchFamily="18" charset="0"/>
                <a:sym typeface="Arial" panose="020B0604020202020204" pitchFamily="34" charset="0"/>
              </a:rPr>
              <a:t>ATM</a:t>
            </a:r>
            <a:r>
              <a:rPr lang="zh-CN" altLang="en-US" sz="2400" b="1">
                <a:solidFill>
                  <a:srgbClr val="000000"/>
                </a:solidFill>
                <a:latin typeface="Times New Roman" panose="02020603050405020304" pitchFamily="18" charset="0"/>
                <a:sym typeface="Arial" panose="020B0604020202020204" pitchFamily="34" charset="0"/>
              </a:rPr>
              <a:t>（异步传输模式）</a:t>
            </a:r>
          </a:p>
        </p:txBody>
      </p:sp>
      <p:pic>
        <p:nvPicPr>
          <p:cNvPr id="35844" name="Picture 4" descr="53b38a13bde66"/>
          <p:cNvPicPr>
            <a:picLocks noChangeArrowheads="1"/>
          </p:cNvPicPr>
          <p:nvPr/>
        </p:nvPicPr>
        <p:blipFill>
          <a:blip r:embed="rId3">
            <a:extLst>
              <a:ext uri="{28A0092B-C50C-407E-A947-70E740481C1C}">
                <a14:useLocalDpi xmlns:a14="http://schemas.microsoft.com/office/drawing/2010/main" val="0"/>
              </a:ext>
            </a:extLst>
          </a:blip>
          <a:srcRect l="3543" r="3543"/>
          <a:stretch>
            <a:fillRect/>
          </a:stretch>
        </p:blipFill>
        <p:spPr bwMode="auto">
          <a:xfrm>
            <a:off x="490142" y="4292601"/>
            <a:ext cx="8987631"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3" name="Rectangle 5"/>
          <p:cNvSpPr>
            <a:spLocks noChangeArrowheads="1"/>
          </p:cNvSpPr>
          <p:nvPr/>
        </p:nvSpPr>
        <p:spPr bwMode="auto">
          <a:xfrm>
            <a:off x="896012" y="4652964"/>
            <a:ext cx="8268758"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lang="en-US" altLang="zh-CN"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WAN</a:t>
            </a:r>
            <a:r>
              <a:rPr lang="zh-CN" altLang="en-US"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技术，如帧中继、</a:t>
            </a:r>
            <a:r>
              <a:rPr lang="en-US" altLang="zh-CN"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ISDN</a:t>
            </a:r>
            <a:r>
              <a:rPr lang="zh-CN" altLang="en-US"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SMDS(</a:t>
            </a:r>
            <a:r>
              <a:rPr lang="zh-CN" altLang="en-US"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交换多兆</a:t>
            </a:r>
          </a:p>
          <a:p>
            <a:pPr>
              <a:defRPr/>
            </a:pPr>
            <a:r>
              <a:rPr lang="zh-CN" altLang="en-US"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位数据服务</a:t>
            </a:r>
            <a:r>
              <a:rPr lang="en-US" altLang="zh-CN"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zh-CN" altLang="en-US"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a:t>
            </a:r>
            <a:r>
              <a:rPr lang="en-US" altLang="zh-CN"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DSL</a:t>
            </a:r>
            <a:r>
              <a:rPr lang="zh-CN" altLang="en-US"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（数字用户线路）和</a:t>
            </a:r>
            <a:r>
              <a:rPr lang="en-US" altLang="zh-CN"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SONET</a:t>
            </a:r>
            <a:r>
              <a:rPr lang="zh-CN" altLang="en-US" sz="2400" b="1">
                <a:solidFill>
                  <a:schemeClr val="bg1"/>
                </a:solidFill>
                <a:effectLst>
                  <a:outerShdw blurRad="38100" dist="38100" dir="2700000" algn="tl">
                    <a:srgbClr val="C0C0C0"/>
                  </a:outerShdw>
                </a:effectLst>
                <a:latin typeface="华文新魏" panose="02010800040101010101" pitchFamily="2" charset="-122"/>
                <a:ea typeface="华文新魏" panose="02010800040101010101" pitchFamily="2" charset="-122"/>
              </a:rPr>
              <a:t>（同步光纤网），目前在世界上许多地区都得到了应用以进行快速的广域网通信。</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城域网</a:t>
            </a:r>
          </a:p>
        </p:txBody>
      </p:sp>
      <p:sp>
        <p:nvSpPr>
          <p:cNvPr id="36867" name="Text Box 3"/>
          <p:cNvSpPr txBox="1">
            <a:spLocks noChangeArrowheads="1"/>
          </p:cNvSpPr>
          <p:nvPr/>
        </p:nvSpPr>
        <p:spPr bwMode="auto">
          <a:xfrm>
            <a:off x="428228" y="1196976"/>
            <a:ext cx="8659151"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城域网（</a:t>
            </a:r>
            <a:r>
              <a:rPr lang="en-US" altLang="zh-CN" sz="2400" b="1">
                <a:solidFill>
                  <a:srgbClr val="000000"/>
                </a:solidFill>
                <a:latin typeface="Times New Roman" panose="02020603050405020304" pitchFamily="18" charset="0"/>
                <a:sym typeface="Arial" panose="020B0604020202020204" pitchFamily="34" charset="0"/>
              </a:rPr>
              <a:t>MAN</a:t>
            </a:r>
            <a:r>
              <a:rPr lang="zh-CN" altLang="en-US" sz="2400" b="1">
                <a:solidFill>
                  <a:srgbClr val="000000"/>
                </a:solidFill>
                <a:latin typeface="Times New Roman" panose="02020603050405020304" pitchFamily="18" charset="0"/>
                <a:sym typeface="Arial" panose="020B0604020202020204" pitchFamily="34" charset="0"/>
              </a:rPr>
              <a:t>，</a:t>
            </a:r>
            <a:r>
              <a:rPr lang="en-US" altLang="zh-CN" sz="2400" b="1">
                <a:solidFill>
                  <a:srgbClr val="000000"/>
                </a:solidFill>
                <a:latin typeface="Times New Roman" panose="02020603050405020304" pitchFamily="18" charset="0"/>
                <a:sym typeface="Arial" panose="020B0604020202020204" pitchFamily="34" charset="0"/>
              </a:rPr>
              <a:t>Metropolitan Area Network</a:t>
            </a:r>
            <a:r>
              <a:rPr lang="zh-CN" altLang="en-US" sz="2400" b="1">
                <a:solidFill>
                  <a:srgbClr val="000000"/>
                </a:solidFill>
                <a:latin typeface="Times New Roman" panose="02020603050405020304" pitchFamily="18" charset="0"/>
                <a:sym typeface="Arial" panose="020B0604020202020204" pitchFamily="34" charset="0"/>
              </a:rPr>
              <a:t>）</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sym typeface="Arial" panose="020B0604020202020204" pitchFamily="34" charset="0"/>
              </a:rPr>
              <a:t>城域网是介于广域网和局域网间的一种高速网络。城域网的设计初衷是用于满足几十公里范围内的企业、机关、公司的多个局域网互连的需求，实现大量用户之间的各种信息的传输功能。</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sym typeface="Arial" panose="020B0604020202020204" pitchFamily="34" charset="0"/>
              </a:rPr>
              <a:t>随着局域网建设的普及和用户不断增长的</a:t>
            </a:r>
            <a:r>
              <a:rPr lang="en-US" altLang="zh-CN" sz="2400" b="1">
                <a:solidFill>
                  <a:srgbClr val="000000"/>
                </a:solidFill>
                <a:latin typeface="Times New Roman" panose="02020603050405020304" pitchFamily="18" charset="0"/>
                <a:sym typeface="Arial" panose="020B0604020202020204" pitchFamily="34" charset="0"/>
              </a:rPr>
              <a:t>Internet</a:t>
            </a:r>
            <a:r>
              <a:rPr lang="zh-CN" altLang="en-US" sz="2400" b="1">
                <a:solidFill>
                  <a:srgbClr val="000000"/>
                </a:solidFill>
                <a:latin typeface="Times New Roman" panose="02020603050405020304" pitchFamily="18" charset="0"/>
                <a:sym typeface="Arial" panose="020B0604020202020204" pitchFamily="34" charset="0"/>
              </a:rPr>
              <a:t>需求，城域网的建设已成为各个地区信息基础设施建设的热门话题。</a:t>
            </a:r>
          </a:p>
          <a:p>
            <a:pPr lvl="1" eaLnBrk="1" hangingPunct="1">
              <a:spcBef>
                <a:spcPct val="50000"/>
              </a:spcBef>
              <a:buFont typeface="Wingdings" panose="05000000000000000000" pitchFamily="2" charset="2"/>
              <a:buChar char="Ø"/>
            </a:pPr>
            <a:r>
              <a:rPr lang="zh-CN" altLang="en-US" sz="2400" b="1">
                <a:solidFill>
                  <a:srgbClr val="000000"/>
                </a:solidFill>
                <a:latin typeface="Times New Roman" panose="02020603050405020304" pitchFamily="18" charset="0"/>
                <a:sym typeface="Arial" panose="020B0604020202020204" pitchFamily="34" charset="0"/>
              </a:rPr>
              <a:t>由于各种原因，城域网的特有技术没有顺利应用。采用光纤传输，基于</a:t>
            </a:r>
            <a:r>
              <a:rPr lang="en-US" altLang="zh-CN" sz="2400" b="1">
                <a:solidFill>
                  <a:srgbClr val="000000"/>
                </a:solidFill>
                <a:latin typeface="Times New Roman" panose="02020603050405020304" pitchFamily="18" charset="0"/>
                <a:sym typeface="Arial" panose="020B0604020202020204" pitchFamily="34" charset="0"/>
              </a:rPr>
              <a:t>IP</a:t>
            </a:r>
            <a:r>
              <a:rPr lang="zh-CN" altLang="en-US" sz="2400" b="1">
                <a:solidFill>
                  <a:srgbClr val="000000"/>
                </a:solidFill>
                <a:latin typeface="Times New Roman" panose="02020603050405020304" pitchFamily="18" charset="0"/>
                <a:sym typeface="Arial" panose="020B0604020202020204" pitchFamily="34" charset="0"/>
              </a:rPr>
              <a:t>交换的高速路由交换机或</a:t>
            </a:r>
            <a:r>
              <a:rPr lang="en-US" altLang="zh-CN" sz="2400" b="1">
                <a:solidFill>
                  <a:srgbClr val="000000"/>
                </a:solidFill>
                <a:latin typeface="Times New Roman" panose="02020603050405020304" pitchFamily="18" charset="0"/>
                <a:sym typeface="Arial" panose="020B0604020202020204" pitchFamily="34" charset="0"/>
              </a:rPr>
              <a:t>ATM</a:t>
            </a:r>
            <a:r>
              <a:rPr lang="zh-CN" altLang="en-US" sz="2400" b="1">
                <a:solidFill>
                  <a:srgbClr val="000000"/>
                </a:solidFill>
                <a:latin typeface="Times New Roman" panose="02020603050405020304" pitchFamily="18" charset="0"/>
                <a:sym typeface="Arial" panose="020B0604020202020204" pitchFamily="34" charset="0"/>
              </a:rPr>
              <a:t>交换机，由核心交换层、业务汇聚层与接入层构成的体系结构是目前城域网的基本特征。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a:t>2. </a:t>
            </a:r>
            <a:r>
              <a:rPr lang="zh-CN" altLang="en-US" dirty="0"/>
              <a:t>从</a:t>
            </a:r>
            <a:r>
              <a:rPr lang="zh-CN" altLang="zh-CN" dirty="0"/>
              <a:t>网络的使用者进行分类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solidFill>
                  <a:srgbClr val="FF0000"/>
                </a:solidFill>
              </a:rPr>
              <a:t>公用网</a:t>
            </a:r>
            <a:r>
              <a:rPr lang="zh-CN" altLang="en-US" dirty="0"/>
              <a:t> </a:t>
            </a:r>
            <a:r>
              <a:rPr lang="en-US" altLang="zh-CN" dirty="0"/>
              <a:t>(public network) </a:t>
            </a:r>
          </a:p>
          <a:p>
            <a:pPr lvl="1"/>
            <a:r>
              <a:rPr lang="zh-CN" altLang="en-US" dirty="0"/>
              <a:t>按</a:t>
            </a:r>
            <a:r>
              <a:rPr lang="zh-CN" altLang="zh-CN" dirty="0"/>
              <a:t>规定交纳费用的人都可以</a:t>
            </a:r>
            <a:r>
              <a:rPr lang="zh-CN" altLang="en-US" dirty="0"/>
              <a:t>使用的</a:t>
            </a:r>
            <a:r>
              <a:rPr lang="zh-CN" altLang="zh-CN" dirty="0"/>
              <a:t>网络。因此也可称为公众网。</a:t>
            </a:r>
            <a:endParaRPr lang="en-US" altLang="zh-CN" dirty="0"/>
          </a:p>
          <a:p>
            <a:r>
              <a:rPr lang="zh-CN" altLang="en-US" dirty="0">
                <a:solidFill>
                  <a:srgbClr val="FF0000"/>
                </a:solidFill>
              </a:rPr>
              <a:t>专用网 </a:t>
            </a:r>
            <a:r>
              <a:rPr lang="en-US" altLang="zh-CN" dirty="0"/>
              <a:t>(private network) </a:t>
            </a:r>
          </a:p>
          <a:p>
            <a:pPr lvl="1"/>
            <a:r>
              <a:rPr lang="zh-CN" altLang="zh-CN" dirty="0"/>
              <a:t>为特殊业务工作的需要而建造的网络</a:t>
            </a:r>
            <a:r>
              <a:rPr lang="zh-CN" altLang="en-US" dirty="0"/>
              <a:t>。</a:t>
            </a:r>
            <a:endParaRPr lang="en-US" altLang="zh-CN" dirty="0"/>
          </a:p>
        </p:txBody>
      </p:sp>
      <p:sp>
        <p:nvSpPr>
          <p:cNvPr id="2" name="矩形 1"/>
          <p:cNvSpPr/>
          <p:nvPr/>
        </p:nvSpPr>
        <p:spPr>
          <a:xfrm>
            <a:off x="560512" y="4365104"/>
            <a:ext cx="9001000"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anose="02010609060101010101" pitchFamily="2" charset="-122"/>
              </a:rPr>
              <a:t>公用网和专用网都可以传送多种业务。如传送的是计算机数据，则分别是公用计算机网络和专用计算机网络。</a:t>
            </a:r>
            <a:endParaRPr lang="zh-CN" altLang="en-US" sz="2800" b="1" dirty="0">
              <a:solidFill>
                <a:srgbClr val="000099"/>
              </a:solidFill>
              <a:latin typeface="+mn-lt"/>
              <a:ea typeface="黑体" panose="0201060906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a:t>3. </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接入网</a:t>
            </a:r>
            <a:r>
              <a:rPr lang="zh-CN" altLang="en-US" sz="2800" dirty="0"/>
              <a:t>是</a:t>
            </a:r>
            <a:r>
              <a:rPr lang="zh-CN" altLang="zh-CN" sz="2800" dirty="0"/>
              <a:t>一类比较特殊的计算机网络</a:t>
            </a:r>
            <a:r>
              <a:rPr lang="zh-CN" altLang="en-US" sz="2800" dirty="0"/>
              <a:t>，用于将用户接入互联网。</a:t>
            </a:r>
            <a:endParaRPr lang="en-US" altLang="zh-CN" sz="2800" dirty="0"/>
          </a:p>
          <a:p>
            <a:r>
              <a:rPr lang="zh-CN" altLang="zh-CN" sz="2800" dirty="0"/>
              <a:t>接入网本身既不属于互联网的核心部分，也不属于互联网的边缘部分。</a:t>
            </a:r>
            <a:endParaRPr lang="en-US" altLang="zh-CN" sz="2800" dirty="0"/>
          </a:p>
          <a:p>
            <a:r>
              <a:rPr lang="zh-CN" altLang="zh-CN" sz="2800" dirty="0"/>
              <a:t>接入网是从某个端系统到另一个端系统的路径中，由这个端系统到第一个路由器（也称为边缘路由器）之间的一些物理链路所组成</a:t>
            </a:r>
            <a:r>
              <a:rPr lang="zh-CN" altLang="en-US" sz="2800" dirty="0"/>
              <a:t>的。</a:t>
            </a:r>
            <a:endParaRPr lang="en-US" altLang="zh-CN"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a:t>3. </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p:txBody>
          <a:bodyPr/>
          <a:lstStyle/>
          <a:p>
            <a:r>
              <a:rPr lang="zh-CN" altLang="zh-CN" dirty="0"/>
              <a:t>从覆盖的范围看，很多接入网还是属于局域网。</a:t>
            </a:r>
            <a:endParaRPr lang="en-US" altLang="zh-CN" dirty="0"/>
          </a:p>
          <a:p>
            <a:r>
              <a:rPr lang="zh-CN" altLang="zh-CN" dirty="0"/>
              <a:t>从作用上看，接入网只是起到让用户能够与互联网连接的“桥梁”作用。</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网络的拓扑结构</a:t>
            </a:r>
          </a:p>
        </p:txBody>
      </p:sp>
      <p:sp>
        <p:nvSpPr>
          <p:cNvPr id="37891" name="Text Box 3"/>
          <p:cNvSpPr txBox="1">
            <a:spLocks noChangeArrowheads="1"/>
          </p:cNvSpPr>
          <p:nvPr/>
        </p:nvSpPr>
        <p:spPr bwMode="auto">
          <a:xfrm>
            <a:off x="818621" y="1557339"/>
            <a:ext cx="826875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sz="2400" b="1">
                <a:solidFill>
                  <a:srgbClr val="000000"/>
                </a:solidFill>
                <a:latin typeface="Times New Roman" panose="02020603050405020304" pitchFamily="18" charset="0"/>
                <a:sym typeface="Arial" panose="020B0604020202020204" pitchFamily="34" charset="0"/>
              </a:rPr>
              <a:t>拓扑学是几何学的分支，它应用图论中的方法，将实体抽象成与大小无关的点，将连接实体的线路抽象为线，进而研究点、线、面之间的关系。</a:t>
            </a:r>
          </a:p>
          <a:p>
            <a:pPr eaLnBrk="1" hangingPunct="1">
              <a:spcBef>
                <a:spcPct val="50000"/>
              </a:spcBef>
              <a:buFont typeface="Wingdings" panose="05000000000000000000" pitchFamily="2" charset="2"/>
              <a:buBlip>
                <a:blip r:embed="rId3"/>
              </a:buBlip>
            </a:pPr>
            <a:r>
              <a:rPr lang="zh-CN" altLang="en-US" sz="2400" b="1">
                <a:solidFill>
                  <a:srgbClr val="000000"/>
                </a:solidFill>
                <a:latin typeface="Times New Roman" panose="02020603050405020304" pitchFamily="18" charset="0"/>
                <a:sym typeface="Arial" panose="020B0604020202020204" pitchFamily="34" charset="0"/>
              </a:rPr>
              <a:t>计算机网络拓扑通过网络结点与通信线路之间的几何关系来表示网络结构，进而反映出网络中实体之间的结构关系。</a:t>
            </a:r>
          </a:p>
        </p:txBody>
      </p:sp>
      <p:pic>
        <p:nvPicPr>
          <p:cNvPr id="37892" name="Picture 4" descr="FM0GXK6PB48{T~A1QAEN}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961" y="3932239"/>
            <a:ext cx="2808419"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请注意名词“结点”</a:t>
            </a:r>
          </a:p>
        </p:txBody>
      </p:sp>
      <p:sp>
        <p:nvSpPr>
          <p:cNvPr id="38915" name="Text Box 3"/>
          <p:cNvSpPr txBox="1">
            <a:spLocks noChangeArrowheads="1"/>
          </p:cNvSpPr>
          <p:nvPr/>
        </p:nvSpPr>
        <p:spPr bwMode="auto">
          <a:xfrm>
            <a:off x="428229" y="1412876"/>
            <a:ext cx="8652271"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“结点”的英文名词是 </a:t>
            </a:r>
            <a:r>
              <a:rPr lang="en-US" altLang="zh-CN" sz="2400" b="1">
                <a:solidFill>
                  <a:srgbClr val="000000"/>
                </a:solidFill>
                <a:latin typeface="Times New Roman" panose="02020603050405020304" pitchFamily="18" charset="0"/>
                <a:sym typeface="Arial" panose="020B0604020202020204" pitchFamily="34" charset="0"/>
              </a:rPr>
              <a:t>node</a:t>
            </a:r>
            <a:r>
              <a:rPr lang="zh-CN" altLang="en-US" sz="2400" b="1">
                <a:solidFill>
                  <a:srgbClr val="000000"/>
                </a:solidFill>
                <a:latin typeface="Times New Roman" panose="02020603050405020304" pitchFamily="18" charset="0"/>
                <a:sym typeface="Arial" panose="020B0604020202020204" pitchFamily="34" charset="0"/>
              </a:rPr>
              <a:t>。</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虽然 </a:t>
            </a:r>
            <a:r>
              <a:rPr lang="en-US" altLang="zh-CN" sz="2400" b="1">
                <a:solidFill>
                  <a:srgbClr val="000000"/>
                </a:solidFill>
                <a:latin typeface="Times New Roman" panose="02020603050405020304" pitchFamily="18" charset="0"/>
                <a:sym typeface="Arial" panose="020B0604020202020204" pitchFamily="34" charset="0"/>
              </a:rPr>
              <a:t>node </a:t>
            </a:r>
            <a:r>
              <a:rPr lang="zh-CN" altLang="en-US" sz="2400" b="1">
                <a:solidFill>
                  <a:srgbClr val="000000"/>
                </a:solidFill>
                <a:latin typeface="Times New Roman" panose="02020603050405020304" pitchFamily="18" charset="0"/>
                <a:sym typeface="Arial" panose="020B0604020202020204" pitchFamily="34" charset="0"/>
              </a:rPr>
              <a:t>有时也可译为“节点”，但这是指像天线上的驻波的节点，这种节点很像竹竿上的“节”。</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在网络中的 </a:t>
            </a:r>
            <a:r>
              <a:rPr lang="en-US" altLang="zh-CN" sz="2400" b="1">
                <a:solidFill>
                  <a:srgbClr val="000000"/>
                </a:solidFill>
                <a:latin typeface="Times New Roman" panose="02020603050405020304" pitchFamily="18" charset="0"/>
                <a:sym typeface="Arial" panose="020B0604020202020204" pitchFamily="34" charset="0"/>
              </a:rPr>
              <a:t>node </a:t>
            </a:r>
            <a:r>
              <a:rPr lang="zh-CN" altLang="en-US" sz="2400" b="1">
                <a:solidFill>
                  <a:srgbClr val="000000"/>
                </a:solidFill>
                <a:latin typeface="Times New Roman" panose="02020603050405020304" pitchFamily="18" charset="0"/>
                <a:sym typeface="Arial" panose="020B0604020202020204" pitchFamily="34" charset="0"/>
              </a:rPr>
              <a:t>的标准译名是“结点”而不是“节点”。</a:t>
            </a:r>
          </a:p>
          <a:p>
            <a:pPr eaLnBrk="1" hangingPunct="1">
              <a:spcBef>
                <a:spcPct val="50000"/>
              </a:spcBef>
              <a:buFont typeface="Wingdings" panose="05000000000000000000" pitchFamily="2" charset="2"/>
              <a:buBlip>
                <a:blip r:embed="rId2"/>
              </a:buBlip>
            </a:pPr>
            <a:r>
              <a:rPr lang="zh-CN" altLang="en-US" sz="2400" b="1">
                <a:solidFill>
                  <a:srgbClr val="000000"/>
                </a:solidFill>
                <a:latin typeface="Times New Roman" panose="02020603050405020304" pitchFamily="18" charset="0"/>
                <a:sym typeface="Arial" panose="020B0604020202020204" pitchFamily="34" charset="0"/>
              </a:rPr>
              <a:t>但数据结构的树</a:t>
            </a:r>
            <a:r>
              <a:rPr lang="en-US" altLang="zh-CN" sz="2400" b="1">
                <a:solidFill>
                  <a:srgbClr val="000000"/>
                </a:solidFill>
                <a:latin typeface="Times New Roman" panose="02020603050405020304" pitchFamily="18" charset="0"/>
                <a:sym typeface="Arial" panose="020B0604020202020204" pitchFamily="34" charset="0"/>
              </a:rPr>
              <a:t>(tree)</a:t>
            </a:r>
            <a:r>
              <a:rPr lang="zh-CN" altLang="en-US" sz="2400" b="1">
                <a:solidFill>
                  <a:srgbClr val="000000"/>
                </a:solidFill>
                <a:latin typeface="Times New Roman" panose="02020603050405020304" pitchFamily="18" charset="0"/>
                <a:sym typeface="Arial" panose="020B0604020202020204" pitchFamily="34" charset="0"/>
              </a:rPr>
              <a:t>中的 </a:t>
            </a:r>
            <a:r>
              <a:rPr lang="en-US" altLang="zh-CN" sz="2400" b="1">
                <a:solidFill>
                  <a:srgbClr val="000000"/>
                </a:solidFill>
                <a:latin typeface="Times New Roman" panose="02020603050405020304" pitchFamily="18" charset="0"/>
                <a:sym typeface="Arial" panose="020B0604020202020204" pitchFamily="34" charset="0"/>
              </a:rPr>
              <a:t>node </a:t>
            </a:r>
            <a:r>
              <a:rPr lang="zh-CN" altLang="en-US" sz="2400" b="1">
                <a:solidFill>
                  <a:srgbClr val="000000"/>
                </a:solidFill>
                <a:latin typeface="Times New Roman" panose="02020603050405020304" pitchFamily="18" charset="0"/>
                <a:sym typeface="Arial" panose="020B0604020202020204" pitchFamily="34" charset="0"/>
              </a:rPr>
              <a:t>应当译为“节点”。</a:t>
            </a:r>
          </a:p>
        </p:txBody>
      </p:sp>
      <p:grpSp>
        <p:nvGrpSpPr>
          <p:cNvPr id="38916" name="Group 6"/>
          <p:cNvGrpSpPr/>
          <p:nvPr/>
        </p:nvGrpSpPr>
        <p:grpSpPr bwMode="auto">
          <a:xfrm>
            <a:off x="7214527" y="4076701"/>
            <a:ext cx="2177256" cy="2009775"/>
            <a:chOff x="3968" y="2614"/>
            <a:chExt cx="1266" cy="1266"/>
          </a:xfrm>
        </p:grpSpPr>
        <p:pic>
          <p:nvPicPr>
            <p:cNvPr id="389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 y="2614"/>
              <a:ext cx="1266" cy="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Rectangle 5"/>
            <p:cNvSpPr>
              <a:spLocks noChangeArrowheads="1"/>
            </p:cNvSpPr>
            <p:nvPr/>
          </p:nvSpPr>
          <p:spPr bwMode="auto">
            <a:xfrm>
              <a:off x="4377" y="3203"/>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000" b="1">
                  <a:solidFill>
                    <a:srgbClr val="FF0000"/>
                  </a:solidFill>
                  <a:effectLst>
                    <a:outerShdw blurRad="38100" dist="38100" dir="2700000" algn="tl">
                      <a:srgbClr val="C0C0C0"/>
                    </a:outerShdw>
                  </a:effectLst>
                  <a:sym typeface="Arial" panose="020B0604020202020204" pitchFamily="34" charset="0"/>
                </a:rPr>
                <a:t>结点</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网络的拓扑结构</a:t>
            </a:r>
          </a:p>
        </p:txBody>
      </p:sp>
      <p:sp>
        <p:nvSpPr>
          <p:cNvPr id="39939" name="Text Box 3"/>
          <p:cNvSpPr txBox="1">
            <a:spLocks noChangeArrowheads="1"/>
          </p:cNvSpPr>
          <p:nvPr/>
        </p:nvSpPr>
        <p:spPr bwMode="auto">
          <a:xfrm>
            <a:off x="818621" y="1557338"/>
            <a:ext cx="8268758"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网络拓扑可以用来反映网络的物理布局，也可以反映网络结点之间的逻辑关系。</a:t>
            </a:r>
          </a:p>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拓扑设计是组网规划的基本步骤，是协议规划、网络选型的基础，对于网络性能、系统可靠性与通信费用都有重大影响。</a:t>
            </a:r>
          </a:p>
          <a:p>
            <a:pPr eaLnBrk="1" hangingPunct="1">
              <a:spcBef>
                <a:spcPct val="50000"/>
              </a:spcBef>
              <a:buFont typeface="Wingdings" panose="05000000000000000000" pitchFamily="2" charset="2"/>
              <a:buBlip>
                <a:blip r:embed="rId2"/>
              </a:buBlip>
            </a:pPr>
            <a:r>
              <a:rPr lang="zh-CN" altLang="en-US" sz="2400" b="1">
                <a:solidFill>
                  <a:srgbClr val="000000"/>
                </a:solidFill>
                <a:sym typeface="Arial" panose="020B0604020202020204" pitchFamily="34" charset="0"/>
              </a:rPr>
              <a:t>参考指标</a:t>
            </a:r>
          </a:p>
          <a:p>
            <a:pPr lvl="1" eaLnBrk="1" hangingPunct="1">
              <a:spcBef>
                <a:spcPct val="50000"/>
              </a:spcBef>
              <a:buFont typeface="Wingdings" panose="05000000000000000000" pitchFamily="2" charset="2"/>
              <a:buChar char="Ø"/>
            </a:pPr>
            <a:r>
              <a:rPr lang="zh-CN" altLang="en-US" sz="2400" b="1">
                <a:solidFill>
                  <a:srgbClr val="000000"/>
                </a:solidFill>
                <a:sym typeface="Arial" panose="020B0604020202020204" pitchFamily="34" charset="0"/>
              </a:rPr>
              <a:t>网络设备类型</a:t>
            </a:r>
          </a:p>
          <a:p>
            <a:pPr lvl="1" eaLnBrk="1" hangingPunct="1">
              <a:spcBef>
                <a:spcPct val="50000"/>
              </a:spcBef>
              <a:buFont typeface="Wingdings" panose="05000000000000000000" pitchFamily="2" charset="2"/>
              <a:buChar char="Ø"/>
            </a:pPr>
            <a:r>
              <a:rPr lang="zh-CN" altLang="en-US" sz="2400" b="1">
                <a:solidFill>
                  <a:srgbClr val="000000"/>
                </a:solidFill>
                <a:sym typeface="Arial" panose="020B0604020202020204" pitchFamily="34" charset="0"/>
              </a:rPr>
              <a:t>设备性能</a:t>
            </a:r>
          </a:p>
          <a:p>
            <a:pPr lvl="1" eaLnBrk="1" hangingPunct="1">
              <a:spcBef>
                <a:spcPct val="50000"/>
              </a:spcBef>
              <a:buFont typeface="Wingdings" panose="05000000000000000000" pitchFamily="2" charset="2"/>
              <a:buChar char="Ø"/>
            </a:pPr>
            <a:r>
              <a:rPr lang="zh-CN" altLang="en-US" sz="2400" b="1">
                <a:solidFill>
                  <a:srgbClr val="000000"/>
                </a:solidFill>
                <a:sym typeface="Arial" panose="020B0604020202020204" pitchFamily="34" charset="0"/>
              </a:rPr>
              <a:t>网络升级</a:t>
            </a:r>
          </a:p>
          <a:p>
            <a:pPr lvl="1" eaLnBrk="1" hangingPunct="1">
              <a:spcBef>
                <a:spcPct val="50000"/>
              </a:spcBef>
              <a:buFont typeface="Wingdings" panose="05000000000000000000" pitchFamily="2" charset="2"/>
              <a:buChar char="Ø"/>
            </a:pPr>
            <a:r>
              <a:rPr lang="zh-CN" altLang="en-US" sz="2400" b="1">
                <a:solidFill>
                  <a:srgbClr val="000000"/>
                </a:solidFill>
                <a:sym typeface="Arial" panose="020B0604020202020204" pitchFamily="34" charset="0"/>
              </a:rPr>
              <a:t>网络管理</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960" y="3716338"/>
            <a:ext cx="2971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a:t>端系统之间的两种通信方式</a:t>
            </a:r>
          </a:p>
        </p:txBody>
      </p:sp>
      <p:sp>
        <p:nvSpPr>
          <p:cNvPr id="332803" name="Rectangle 3"/>
          <p:cNvSpPr>
            <a:spLocks noGrp="1" noChangeArrowheads="1"/>
          </p:cNvSpPr>
          <p:nvPr>
            <p:ph idx="1"/>
          </p:nvPr>
        </p:nvSpPr>
        <p:spPr/>
        <p:txBody>
          <a:bodyPr/>
          <a:lstStyle/>
          <a:p>
            <a:pPr>
              <a:buNone/>
            </a:pPr>
            <a:r>
              <a:rPr lang="en-US" altLang="zh-CN" dirty="0"/>
              <a:t>	</a:t>
            </a:r>
            <a:r>
              <a:rPr lang="zh-CN" altLang="zh-CN" dirty="0"/>
              <a:t>端系统之间的通信方式</a:t>
            </a:r>
            <a:r>
              <a:rPr lang="zh-CN" altLang="en-US" dirty="0"/>
              <a:t>通常可划分为两大类：</a:t>
            </a:r>
          </a:p>
          <a:p>
            <a:r>
              <a:rPr lang="zh-CN" altLang="en-US" dirty="0">
                <a:solidFill>
                  <a:srgbClr val="FF0000"/>
                </a:solidFill>
              </a:rPr>
              <a:t>客户</a:t>
            </a:r>
            <a:r>
              <a:rPr lang="zh-CN" altLang="en-US" dirty="0">
                <a:solidFill>
                  <a:srgbClr val="FF0000"/>
                </a:solidFill>
                <a:sym typeface="Symbol" panose="05050102010706020507"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a:t>	</a:t>
            </a:r>
            <a:r>
              <a:rPr lang="zh-CN" altLang="en-US" dirty="0"/>
              <a:t>即</a:t>
            </a:r>
            <a:r>
              <a:rPr lang="en-US" altLang="zh-CN" dirty="0"/>
              <a:t>Client/Server</a:t>
            </a:r>
            <a:r>
              <a:rPr lang="zh-CN" altLang="en-US" dirty="0"/>
              <a:t>方式，简称为 </a:t>
            </a:r>
            <a:r>
              <a:rPr lang="en-US" altLang="zh-CN" dirty="0"/>
              <a:t>C/S </a:t>
            </a:r>
            <a:r>
              <a:rPr lang="zh-CN" altLang="en-US" dirty="0"/>
              <a:t>方式。 </a:t>
            </a:r>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Peer-to-Peer</a:t>
            </a:r>
            <a:r>
              <a:rPr lang="zh-CN" altLang="en-US" dirty="0"/>
              <a:t>方式 ，简称为 </a:t>
            </a:r>
            <a:r>
              <a:rPr lang="en-US" altLang="zh-CN" dirty="0"/>
              <a:t>P2P </a:t>
            </a:r>
            <a:r>
              <a:rPr lang="zh-CN" altLang="en-US" dirty="0"/>
              <a:t>方式。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按照拓扑结构划分</a:t>
            </a:r>
          </a:p>
        </p:txBody>
      </p:sp>
      <p:pic>
        <p:nvPicPr>
          <p:cNvPr id="409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621" y="1484314"/>
            <a:ext cx="834615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总线型拓扑实现</a:t>
            </a:r>
          </a:p>
        </p:txBody>
      </p:sp>
      <p:pic>
        <p:nvPicPr>
          <p:cNvPr id="419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122" y="1341438"/>
            <a:ext cx="796435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8" name="Rectangle 5"/>
          <p:cNvSpPr>
            <a:spLocks noChangeArrowheads="1"/>
          </p:cNvSpPr>
          <p:nvPr/>
        </p:nvSpPr>
        <p:spPr bwMode="auto">
          <a:xfrm>
            <a:off x="2301081" y="5564189"/>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00"/>
                </a:solidFill>
              </a:rPr>
              <a:t>匹配电阻</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星型拓扑实现</a:t>
            </a:r>
          </a:p>
        </p:txBody>
      </p:sp>
      <p:sp>
        <p:nvSpPr>
          <p:cNvPr id="43011" name="Text Box 3"/>
          <p:cNvSpPr txBox="1">
            <a:spLocks noChangeArrowheads="1"/>
          </p:cNvSpPr>
          <p:nvPr/>
        </p:nvSpPr>
        <p:spPr bwMode="auto">
          <a:xfrm>
            <a:off x="818621" y="1557338"/>
            <a:ext cx="8268758"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sz="2400" b="1">
                <a:solidFill>
                  <a:srgbClr val="000000"/>
                </a:solidFill>
                <a:sym typeface="Arial" panose="020B0604020202020204" pitchFamily="34" charset="0"/>
              </a:rPr>
              <a:t>由中央设备连接</a:t>
            </a:r>
          </a:p>
          <a:p>
            <a:pPr eaLnBrk="1" hangingPunct="1">
              <a:spcBef>
                <a:spcPct val="50000"/>
              </a:spcBef>
              <a:buFont typeface="Wingdings" panose="05000000000000000000" pitchFamily="2" charset="2"/>
              <a:buBlip>
                <a:blip r:embed="rId3"/>
              </a:buBlip>
            </a:pPr>
            <a:r>
              <a:rPr lang="zh-CN" altLang="en-US" sz="2400" b="1">
                <a:solidFill>
                  <a:srgbClr val="000000"/>
                </a:solidFill>
                <a:sym typeface="Arial" panose="020B0604020202020204" pitchFamily="34" charset="0"/>
              </a:rPr>
              <a:t>需要大量缆线</a:t>
            </a:r>
          </a:p>
          <a:p>
            <a:pPr eaLnBrk="1" hangingPunct="1">
              <a:spcBef>
                <a:spcPct val="50000"/>
              </a:spcBef>
              <a:buFont typeface="Wingdings" panose="05000000000000000000" pitchFamily="2" charset="2"/>
              <a:buBlip>
                <a:blip r:embed="rId3"/>
              </a:buBlip>
            </a:pPr>
            <a:r>
              <a:rPr lang="zh-CN" altLang="en-US" sz="2400" b="1">
                <a:solidFill>
                  <a:srgbClr val="000000"/>
                </a:solidFill>
                <a:sym typeface="Arial" panose="020B0604020202020204" pitchFamily="34" charset="0"/>
              </a:rPr>
              <a:t>一台计算机出现问题不影响网络的其余部分</a:t>
            </a:r>
          </a:p>
          <a:p>
            <a:pPr eaLnBrk="1" hangingPunct="1">
              <a:spcBef>
                <a:spcPct val="50000"/>
              </a:spcBef>
              <a:buFont typeface="Wingdings" panose="05000000000000000000" pitchFamily="2" charset="2"/>
              <a:buBlip>
                <a:blip r:embed="rId3"/>
              </a:buBlip>
            </a:pPr>
            <a:r>
              <a:rPr lang="zh-CN" altLang="en-US" sz="2400" b="1">
                <a:solidFill>
                  <a:srgbClr val="000000"/>
                </a:solidFill>
                <a:sym typeface="Arial" panose="020B0604020202020204" pitchFamily="34" charset="0"/>
              </a:rPr>
              <a:t>中央设备出现问题整个网络陷入瘫痪</a:t>
            </a:r>
          </a:p>
          <a:p>
            <a:pPr eaLnBrk="1" hangingPunct="1">
              <a:spcBef>
                <a:spcPct val="50000"/>
              </a:spcBef>
              <a:buFont typeface="Wingdings" panose="05000000000000000000" pitchFamily="2" charset="2"/>
              <a:buBlip>
                <a:blip r:embed="rId3"/>
              </a:buBlip>
            </a:pPr>
            <a:r>
              <a:rPr lang="zh-CN" altLang="en-US" sz="2400" b="1">
                <a:solidFill>
                  <a:srgbClr val="000000"/>
                </a:solidFill>
                <a:sym typeface="Arial" panose="020B0604020202020204" pitchFamily="34" charset="0"/>
              </a:rPr>
              <a:t>易于工程实施</a:t>
            </a:r>
          </a:p>
        </p:txBody>
      </p:sp>
      <p:grpSp>
        <p:nvGrpSpPr>
          <p:cNvPr id="43012" name="Group 6"/>
          <p:cNvGrpSpPr/>
          <p:nvPr/>
        </p:nvGrpSpPr>
        <p:grpSpPr bwMode="auto">
          <a:xfrm>
            <a:off x="4251325" y="4005263"/>
            <a:ext cx="4602163" cy="2317750"/>
            <a:chOff x="2154" y="2523"/>
            <a:chExt cx="2676" cy="1460"/>
          </a:xfrm>
        </p:grpSpPr>
        <p:pic>
          <p:nvPicPr>
            <p:cNvPr id="430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2523"/>
              <a:ext cx="2676" cy="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4" name="Rectangle 5"/>
            <p:cNvSpPr>
              <a:spLocks noChangeArrowheads="1"/>
            </p:cNvSpPr>
            <p:nvPr/>
          </p:nvSpPr>
          <p:spPr bwMode="auto">
            <a:xfrm>
              <a:off x="3288" y="2568"/>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00"/>
                  </a:solidFill>
                </a:rPr>
                <a:t>集线器</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环形拓扑</a:t>
            </a:r>
          </a:p>
        </p:txBody>
      </p:sp>
      <p:pic>
        <p:nvPicPr>
          <p:cNvPr id="4403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 y="1638301"/>
            <a:ext cx="6800056"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6" name="Rectangle 7"/>
          <p:cNvSpPr>
            <a:spLocks noChangeArrowheads="1"/>
          </p:cNvSpPr>
          <p:nvPr/>
        </p:nvSpPr>
        <p:spPr bwMode="auto">
          <a:xfrm>
            <a:off x="6278961" y="3860800"/>
            <a:ext cx="2106744"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2255" indent="-262255">
              <a:spcBef>
                <a:spcPct val="50000"/>
              </a:spcBef>
              <a:buFont typeface="Wingdings" panose="05000000000000000000" pitchFamily="2" charset="2"/>
              <a:buNone/>
            </a:pPr>
            <a:r>
              <a:rPr lang="zh-CN" altLang="en-US" sz="2400" b="1">
                <a:solidFill>
                  <a:srgbClr val="000000"/>
                </a:solidFill>
              </a:rPr>
              <a:t>封闭环路： </a:t>
            </a:r>
          </a:p>
          <a:p>
            <a:pPr marL="262255" indent="-262255">
              <a:spcBef>
                <a:spcPct val="50000"/>
              </a:spcBef>
              <a:buFont typeface="Wingdings" panose="05000000000000000000" pitchFamily="2" charset="2"/>
              <a:buNone/>
            </a:pPr>
            <a:r>
              <a:rPr lang="zh-CN" altLang="en-US" sz="2400" b="1">
                <a:solidFill>
                  <a:srgbClr val="000000"/>
                </a:solidFill>
              </a:rPr>
              <a:t>令牌：</a:t>
            </a:r>
          </a:p>
        </p:txBody>
      </p:sp>
      <p:sp>
        <p:nvSpPr>
          <p:cNvPr id="44037" name="Rectangle 8"/>
          <p:cNvSpPr>
            <a:spLocks noChangeArrowheads="1"/>
          </p:cNvSpPr>
          <p:nvPr/>
        </p:nvSpPr>
        <p:spPr bwMode="auto">
          <a:xfrm>
            <a:off x="5381229" y="5232400"/>
            <a:ext cx="362704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2255" indent="-262255">
              <a:spcBef>
                <a:spcPct val="50000"/>
              </a:spcBef>
              <a:buFont typeface="Wingdings" panose="05000000000000000000" pitchFamily="2" charset="2"/>
              <a:buNone/>
            </a:pPr>
            <a:r>
              <a:rPr lang="zh-CN" altLang="en-US" sz="2400" b="1">
                <a:solidFill>
                  <a:srgbClr val="000000"/>
                </a:solidFill>
              </a:rPr>
              <a:t>计算机是环的一部分</a:t>
            </a:r>
          </a:p>
          <a:p>
            <a:pPr marL="262255" indent="-262255">
              <a:spcBef>
                <a:spcPct val="50000"/>
              </a:spcBef>
              <a:buFont typeface="Wingdings" panose="05000000000000000000" pitchFamily="2" charset="2"/>
              <a:buNone/>
            </a:pPr>
            <a:r>
              <a:rPr lang="zh-CN" altLang="en-US" sz="2400" b="1">
                <a:solidFill>
                  <a:srgbClr val="000000"/>
                </a:solidFill>
              </a:rPr>
              <a:t>信息发送走完整一周</a:t>
            </a:r>
          </a:p>
        </p:txBody>
      </p:sp>
      <p:pic>
        <p:nvPicPr>
          <p:cNvPr id="512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069" y="1196976"/>
            <a:ext cx="3539331"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3095" y="2420939"/>
            <a:ext cx="846138"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10"/>
                                        </p:tgtEl>
                                        <p:attrNameLst>
                                          <p:attrName>style.visibility</p:attrName>
                                        </p:attrNameLst>
                                      </p:cBhvr>
                                      <p:to>
                                        <p:strVal val="visible"/>
                                      </p:to>
                                    </p:set>
                                    <p:anim calcmode="lin" valueType="num">
                                      <p:cBhvr>
                                        <p:cTn id="7" dur="500" fill="hold"/>
                                        <p:tgtEl>
                                          <p:spTgt spid="51210"/>
                                        </p:tgtEl>
                                        <p:attrNameLst>
                                          <p:attrName>ppt_w</p:attrName>
                                        </p:attrNameLst>
                                      </p:cBhvr>
                                      <p:tavLst>
                                        <p:tav tm="0">
                                          <p:val>
                                            <p:fltVal val="0"/>
                                          </p:val>
                                        </p:tav>
                                        <p:tav tm="100000">
                                          <p:val>
                                            <p:strVal val="#ppt_w"/>
                                          </p:val>
                                        </p:tav>
                                      </p:tavLst>
                                    </p:anim>
                                    <p:anim calcmode="lin" valueType="num">
                                      <p:cBhvr>
                                        <p:cTn id="8" dur="500" fill="hold"/>
                                        <p:tgtEl>
                                          <p:spTgt spid="51210"/>
                                        </p:tgtEl>
                                        <p:attrNameLst>
                                          <p:attrName>ppt_h</p:attrName>
                                        </p:attrNameLst>
                                      </p:cBhvr>
                                      <p:tavLst>
                                        <p:tav tm="0">
                                          <p:val>
                                            <p:fltVal val="0"/>
                                          </p:val>
                                        </p:tav>
                                        <p:tav tm="100000">
                                          <p:val>
                                            <p:strVal val="#ppt_h"/>
                                          </p:val>
                                        </p:tav>
                                      </p:tavLst>
                                    </p:anim>
                                    <p:animEffect transition="in" filter="fade">
                                      <p:cBhvr>
                                        <p:cTn id="9" dur="500"/>
                                        <p:tgtEl>
                                          <p:spTgt spid="512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11"/>
                                        </p:tgtEl>
                                        <p:attrNameLst>
                                          <p:attrName>style.visibility</p:attrName>
                                        </p:attrNameLst>
                                      </p:cBhvr>
                                      <p:to>
                                        <p:strVal val="visible"/>
                                      </p:to>
                                    </p:set>
                                    <p:anim calcmode="lin" valueType="num">
                                      <p:cBhvr>
                                        <p:cTn id="14" dur="500" fill="hold"/>
                                        <p:tgtEl>
                                          <p:spTgt spid="51211"/>
                                        </p:tgtEl>
                                        <p:attrNameLst>
                                          <p:attrName>ppt_w</p:attrName>
                                        </p:attrNameLst>
                                      </p:cBhvr>
                                      <p:tavLst>
                                        <p:tav tm="0">
                                          <p:val>
                                            <p:fltVal val="0"/>
                                          </p:val>
                                        </p:tav>
                                        <p:tav tm="100000">
                                          <p:val>
                                            <p:strVal val="#ppt_w"/>
                                          </p:val>
                                        </p:tav>
                                      </p:tavLst>
                                    </p:anim>
                                    <p:anim calcmode="lin" valueType="num">
                                      <p:cBhvr>
                                        <p:cTn id="15" dur="500" fill="hold"/>
                                        <p:tgtEl>
                                          <p:spTgt spid="51211"/>
                                        </p:tgtEl>
                                        <p:attrNameLst>
                                          <p:attrName>ppt_h</p:attrName>
                                        </p:attrNameLst>
                                      </p:cBhvr>
                                      <p:tavLst>
                                        <p:tav tm="0">
                                          <p:val>
                                            <p:fltVal val="0"/>
                                          </p:val>
                                        </p:tav>
                                        <p:tav tm="100000">
                                          <p:val>
                                            <p:strVal val="#ppt_h"/>
                                          </p:val>
                                        </p:tav>
                                      </p:tavLst>
                                    </p:anim>
                                    <p:animEffect transition="in" filter="fade">
                                      <p:cBhvr>
                                        <p:cTn id="16"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zh-CN" dirty="0"/>
              <a:t>计算机网络的性能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zh-CN" dirty="0"/>
              <a:t>计算机网络的性能一般是指它的几个重要的性能指标</a:t>
            </a:r>
            <a:r>
              <a:rPr lang="zh-CN" altLang="en-US" dirty="0"/>
              <a:t>，主要包括：</a:t>
            </a:r>
            <a:endParaRPr lang="en-US" altLang="zh-CN" dirty="0"/>
          </a:p>
          <a:p>
            <a:pPr lvl="1"/>
            <a:r>
              <a:rPr lang="zh-CN" altLang="zh-CN" dirty="0"/>
              <a:t>速率</a:t>
            </a:r>
            <a:endParaRPr lang="en-US" altLang="zh-CN" dirty="0"/>
          </a:p>
          <a:p>
            <a:pPr lvl="1"/>
            <a:r>
              <a:rPr lang="zh-CN" altLang="en-US" dirty="0"/>
              <a:t>带宽</a:t>
            </a:r>
            <a:endParaRPr lang="en-US" altLang="zh-CN" dirty="0"/>
          </a:p>
          <a:p>
            <a:pPr lvl="1"/>
            <a:r>
              <a:rPr lang="zh-CN" altLang="en-US" dirty="0"/>
              <a:t>吞吐率</a:t>
            </a:r>
            <a:endParaRPr lang="en-US" altLang="zh-CN" dirty="0"/>
          </a:p>
          <a:p>
            <a:pPr lvl="1"/>
            <a:r>
              <a:rPr lang="zh-CN" altLang="en-US" dirty="0"/>
              <a:t>时延</a:t>
            </a:r>
            <a:endParaRPr lang="en-US" altLang="zh-CN" dirty="0"/>
          </a:p>
          <a:p>
            <a:pPr lvl="1"/>
            <a:r>
              <a:rPr lang="zh-CN" altLang="en-US" dirty="0"/>
              <a:t>时延带宽积</a:t>
            </a:r>
            <a:endParaRPr lang="en-US" altLang="zh-CN" dirty="0"/>
          </a:p>
          <a:p>
            <a:pPr lvl="1"/>
            <a:r>
              <a:rPr lang="zh-CN" altLang="en-US" dirty="0"/>
              <a:t>往返时间 </a:t>
            </a:r>
            <a:r>
              <a:rPr lang="en-US" altLang="zh-CN" dirty="0"/>
              <a:t>RTT</a:t>
            </a:r>
          </a:p>
          <a:p>
            <a:pPr lvl="1"/>
            <a:r>
              <a:rPr lang="zh-CN" altLang="en-US" dirty="0"/>
              <a:t>利用率</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a:t>1. </a:t>
            </a:r>
            <a:r>
              <a:rPr lang="zh-CN" altLang="en-US" dirty="0"/>
              <a:t>速率</a:t>
            </a:r>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sz="2600" dirty="0"/>
              <a:t>比特（</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a:t>。</a:t>
            </a:r>
            <a:endParaRPr lang="en-US" altLang="zh-CN" sz="2600" dirty="0"/>
          </a:p>
          <a:p>
            <a:pPr>
              <a:spcBef>
                <a:spcPts val="600"/>
              </a:spcBef>
            </a:pPr>
            <a:r>
              <a:rPr lang="zh-CN" altLang="zh-CN" sz="2600" dirty="0"/>
              <a:t>速率是计算机网络中最重要的一个性能指标</a:t>
            </a:r>
            <a:r>
              <a:rPr lang="zh-CN" altLang="en-US" sz="2600" dirty="0"/>
              <a:t>，</a:t>
            </a:r>
            <a:r>
              <a:rPr lang="zh-CN" altLang="zh-CN" sz="2600" dirty="0"/>
              <a:t>指的是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数据率</a:t>
            </a:r>
            <a:r>
              <a:rPr lang="en-US" altLang="zh-CN" sz="2600" dirty="0">
                <a:solidFill>
                  <a:srgbClr val="FF0000"/>
                </a:solidFill>
              </a:rPr>
              <a:t> </a:t>
            </a:r>
            <a:r>
              <a:rPr lang="en-US" altLang="zh-CN" sz="2600" dirty="0"/>
              <a:t>(data rate)</a:t>
            </a:r>
            <a:r>
              <a:rPr lang="zh-CN" altLang="zh-CN" sz="2600" dirty="0"/>
              <a:t>或</a:t>
            </a:r>
            <a:r>
              <a:rPr lang="zh-CN" altLang="zh-CN" sz="2600" dirty="0">
                <a:solidFill>
                  <a:srgbClr val="FF0000"/>
                </a:solidFill>
              </a:rPr>
              <a:t>比特率</a:t>
            </a:r>
            <a:r>
              <a:rPr lang="en-US" altLang="zh-CN" sz="2600" dirty="0">
                <a:solidFill>
                  <a:srgbClr val="FF0000"/>
                </a:solidFill>
              </a:rPr>
              <a:t> </a:t>
            </a:r>
            <a:r>
              <a:rPr lang="en-US" altLang="zh-CN" sz="2600" dirty="0"/>
              <a:t>(bit rate)</a:t>
            </a:r>
            <a:r>
              <a:rPr lang="zh-CN" altLang="zh-CN" sz="2600" dirty="0"/>
              <a:t>。</a:t>
            </a:r>
            <a:endParaRPr lang="en-US" altLang="zh-CN" sz="2600" dirty="0"/>
          </a:p>
          <a:p>
            <a:pPr>
              <a:spcBef>
                <a:spcPts val="600"/>
              </a:spcBef>
            </a:pPr>
            <a:r>
              <a:rPr lang="zh-CN" altLang="en-US" sz="2600" dirty="0"/>
              <a:t>速率的</a:t>
            </a:r>
            <a:r>
              <a:rPr lang="zh-CN" altLang="en-US" sz="2600" dirty="0">
                <a:solidFill>
                  <a:srgbClr val="FF0000"/>
                </a:solidFill>
              </a:rPr>
              <a:t>单位</a:t>
            </a:r>
            <a:r>
              <a:rPr lang="zh-CN" altLang="en-US" sz="2600" dirty="0"/>
              <a:t>是 </a:t>
            </a:r>
            <a:r>
              <a:rPr lang="en-US" altLang="zh-CN" sz="2600" dirty="0"/>
              <a:t>bit/s</a:t>
            </a:r>
            <a:r>
              <a:rPr lang="zh-CN" altLang="en-US" sz="2600" dirty="0"/>
              <a:t>，或 </a:t>
            </a:r>
            <a:r>
              <a:rPr lang="en-US" altLang="zh-CN" sz="2600" dirty="0" err="1"/>
              <a:t>kbit</a:t>
            </a:r>
            <a:r>
              <a:rPr lang="en-US" altLang="zh-CN" sz="2600" dirty="0"/>
              <a:t>/s</a:t>
            </a:r>
            <a:r>
              <a:rPr lang="zh-CN" altLang="en-US" sz="2600" dirty="0"/>
              <a:t>、</a:t>
            </a:r>
            <a:r>
              <a:rPr lang="en-US" altLang="zh-CN" sz="2600" dirty="0"/>
              <a:t>Mbit/s</a:t>
            </a:r>
            <a:r>
              <a:rPr lang="zh-CN" altLang="en-US" sz="2600" dirty="0"/>
              <a:t>、</a:t>
            </a:r>
            <a:r>
              <a:rPr lang="en-US" altLang="zh-CN" sz="2600" dirty="0"/>
              <a:t> </a:t>
            </a:r>
            <a:r>
              <a:rPr lang="en-US" altLang="zh-CN" sz="2600" dirty="0" err="1"/>
              <a:t>Gbit</a:t>
            </a:r>
            <a:r>
              <a:rPr lang="en-US" altLang="zh-CN" sz="2600" dirty="0"/>
              <a:t>/s </a:t>
            </a:r>
            <a:r>
              <a:rPr lang="zh-CN" altLang="en-US" sz="2600" dirty="0"/>
              <a:t>等。例如 </a:t>
            </a:r>
            <a:r>
              <a:rPr lang="en-US" altLang="zh-CN" sz="2600" dirty="0"/>
              <a:t>4 </a:t>
            </a:r>
            <a:r>
              <a:rPr lang="en-US" altLang="zh-CN" sz="2600" dirty="0">
                <a:sym typeface="Symbol" panose="05050102010706020507"/>
              </a:rPr>
              <a:t></a:t>
            </a:r>
            <a:r>
              <a:rPr lang="en-US" altLang="zh-CN" sz="2600" dirty="0"/>
              <a:t> 10</a:t>
            </a:r>
            <a:r>
              <a:rPr lang="en-US" altLang="zh-CN" sz="2600" baseline="30000" dirty="0"/>
              <a:t>10</a:t>
            </a:r>
            <a:r>
              <a:rPr lang="en-US" altLang="zh-CN" sz="2600" dirty="0"/>
              <a:t> bit/s </a:t>
            </a:r>
            <a:r>
              <a:rPr lang="zh-CN" altLang="zh-CN" sz="2600" dirty="0"/>
              <a:t>的数据率就记为 </a:t>
            </a:r>
            <a:r>
              <a:rPr lang="en-US" altLang="zh-CN" sz="2600" dirty="0"/>
              <a:t>40 </a:t>
            </a:r>
            <a:r>
              <a:rPr lang="en-US" altLang="zh-CN" sz="2600" dirty="0" err="1"/>
              <a:t>Gbit</a:t>
            </a:r>
            <a:r>
              <a:rPr lang="en-US" altLang="zh-CN" sz="2600" dirty="0"/>
              <a:t>/s</a:t>
            </a:r>
            <a:r>
              <a:rPr lang="zh-CN" altLang="en-US" sz="2600" dirty="0"/>
              <a:t>。</a:t>
            </a:r>
          </a:p>
          <a:p>
            <a:pPr>
              <a:spcBef>
                <a:spcPts val="600"/>
              </a:spcBef>
            </a:pPr>
            <a:r>
              <a:rPr lang="zh-CN" altLang="en-US" sz="2600" dirty="0">
                <a:solidFill>
                  <a:srgbClr val="C00000"/>
                </a:solidFill>
              </a:rPr>
              <a:t>速率往往是指额定速率或标称速率，非</a:t>
            </a:r>
            <a:r>
              <a:rPr lang="zh-CN" altLang="zh-CN" sz="2600" dirty="0">
                <a:solidFill>
                  <a:srgbClr val="C00000"/>
                </a:solidFill>
              </a:rPr>
              <a:t>实际运行速率</a:t>
            </a:r>
            <a:r>
              <a:rPr lang="zh-CN" altLang="en-US" sz="2600" dirty="0">
                <a:solidFill>
                  <a:srgbClr val="C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a:t>带宽 </a:t>
            </a:r>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 </a:t>
            </a:r>
            <a:r>
              <a:rPr lang="zh-CN" altLang="en-US" sz="2800" dirty="0"/>
              <a:t>本来是指信号具有的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单位是 </a:t>
            </a:r>
            <a:r>
              <a:rPr lang="en-US" altLang="zh-CN" sz="2800" dirty="0"/>
              <a:t>bit/s </a:t>
            </a:r>
            <a:r>
              <a:rPr lang="zh-CN" altLang="en-US" sz="2800" dirty="0"/>
              <a:t>，即</a:t>
            </a:r>
            <a:r>
              <a:rPr lang="en-US" altLang="zh-CN" sz="2800" dirty="0"/>
              <a:t> </a:t>
            </a:r>
            <a:r>
              <a:rPr lang="zh-CN" altLang="en-US" sz="2800" dirty="0"/>
              <a:t>“比特每秒”。    </a:t>
            </a:r>
          </a:p>
          <a:p>
            <a:pPr>
              <a:lnSpc>
                <a:spcPct val="110000"/>
              </a:lnSpc>
              <a:spcBef>
                <a:spcPts val="600"/>
              </a:spcBef>
            </a:pPr>
            <a:endParaRPr lang="en-US" altLang="zh-CN" sz="2800" dirty="0"/>
          </a:p>
        </p:txBody>
      </p:sp>
      <p:sp>
        <p:nvSpPr>
          <p:cNvPr id="2" name="矩形 1"/>
          <p:cNvSpPr/>
          <p:nvPr/>
        </p:nvSpPr>
        <p:spPr>
          <a:xfrm>
            <a:off x="632520" y="4509120"/>
            <a:ext cx="8856984" cy="1200329"/>
          </a:xfrm>
          <a:prstGeom prst="rect">
            <a:avLst/>
          </a:prstGeom>
          <a:solidFill>
            <a:srgbClr val="FFFF66"/>
          </a:solidFill>
          <a:ln>
            <a:solidFill>
              <a:schemeClr val="tx1"/>
            </a:solidFill>
          </a:ln>
        </p:spPr>
        <p:txBody>
          <a:bodyPr wrap="square">
            <a:spAutoFit/>
          </a:bodyPr>
          <a:lstStyle/>
          <a:p>
            <a:r>
              <a:rPr lang="zh-CN" altLang="zh-CN" sz="2400" b="1" dirty="0">
                <a:solidFill>
                  <a:srgbClr val="000099"/>
                </a:solidFill>
                <a:latin typeface="+mn-lt"/>
                <a:ea typeface="黑体" panose="02010609060101010101" pitchFamily="2" charset="-122"/>
              </a:rPr>
              <a:t>在“带宽”的上述两种表述中，前者为</a:t>
            </a:r>
            <a:r>
              <a:rPr lang="zh-CN" altLang="zh-CN" sz="2400" b="1" dirty="0">
                <a:solidFill>
                  <a:srgbClr val="C00000"/>
                </a:solidFill>
                <a:latin typeface="+mn-lt"/>
                <a:ea typeface="黑体" panose="02010609060101010101" pitchFamily="2" charset="-122"/>
              </a:rPr>
              <a:t>频域</a:t>
            </a:r>
            <a:r>
              <a:rPr lang="zh-CN" altLang="zh-CN" sz="2400" b="1" dirty="0">
                <a:solidFill>
                  <a:srgbClr val="000099"/>
                </a:solidFill>
                <a:latin typeface="+mn-lt"/>
                <a:ea typeface="黑体" panose="02010609060101010101" pitchFamily="2" charset="-122"/>
              </a:rPr>
              <a:t>称谓，而后者为</a:t>
            </a:r>
            <a:r>
              <a:rPr lang="zh-CN" altLang="zh-CN" sz="2400" b="1" dirty="0">
                <a:solidFill>
                  <a:srgbClr val="C00000"/>
                </a:solidFill>
                <a:latin typeface="+mn-lt"/>
                <a:ea typeface="黑体" panose="02010609060101010101" pitchFamily="2" charset="-122"/>
              </a:rPr>
              <a:t>时域</a:t>
            </a:r>
            <a:r>
              <a:rPr lang="zh-CN" altLang="zh-CN" sz="2400" b="1" dirty="0">
                <a:solidFill>
                  <a:srgbClr val="000099"/>
                </a:solidFill>
                <a:latin typeface="+mn-lt"/>
                <a:ea typeface="黑体" panose="02010609060101010101" pitchFamily="2" charset="-122"/>
              </a:rPr>
              <a:t>称谓，其本质是相同的。也就是说，一条通信链路的“带宽”越宽，其所能传输的“最高数据率”也越高。</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每</a:t>
              </a:r>
              <a:r>
                <a:rPr kumimoji="1" lang="zh-CN" altLang="en-US" sz="2000" b="1">
                  <a:solidFill>
                    <a:srgbClr val="333399"/>
                  </a:solidFill>
                  <a:ea typeface="黑体" panose="02010609060101010101" pitchFamily="2" charset="-122"/>
                  <a:sym typeface="Symbol" panose="05050102010706020507" pitchFamily="18" charset="2"/>
                </a:rPr>
                <a:t>秒</a:t>
              </a:r>
              <a:r>
                <a:rPr kumimoji="1" lang="zh-CN" altLang="en-US" sz="12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10</a:t>
              </a:r>
              <a:r>
                <a:rPr kumimoji="1" lang="en-US" altLang="zh-CN" sz="2000" b="1" baseline="30000">
                  <a:solidFill>
                    <a:srgbClr val="333399"/>
                  </a:solidFill>
                  <a:ea typeface="黑体" panose="02010609060101010101" pitchFamily="2" charset="-122"/>
                  <a:sym typeface="Symbol" panose="05050102010706020507" pitchFamily="18" charset="2"/>
                </a:rPr>
                <a:t>6</a:t>
              </a:r>
              <a:r>
                <a:rPr kumimoji="1" lang="en-US" altLang="zh-CN" sz="1400" b="1" baseline="30000">
                  <a:solidFill>
                    <a:srgbClr val="333399"/>
                  </a:solidFill>
                  <a:ea typeface="黑体" panose="02010609060101010101" pitchFamily="2" charset="-122"/>
                  <a:sym typeface="Symbol" panose="05050102010706020507" pitchFamily="18" charset="2"/>
                </a:rPr>
                <a:t> </a:t>
              </a:r>
              <a:r>
                <a:rPr kumimoji="1" lang="zh-CN" altLang="en-US" sz="2000" b="1">
                  <a:solidFill>
                    <a:srgbClr val="333399"/>
                  </a:solidFill>
                  <a:ea typeface="黑体" panose="02010609060101010101" pitchFamily="2" charset="-122"/>
                  <a:sym typeface="Symbol" panose="05050102010706020507" pitchFamily="18" charset="2"/>
                </a:rPr>
                <a:t>个比特</a:t>
              </a:r>
              <a:endParaRPr kumimoji="1" lang="zh-CN" altLang="en-US" sz="2000" b="1">
                <a:solidFill>
                  <a:srgbClr val="333399"/>
                </a:solidFill>
                <a:ea typeface="黑体" panose="02010609060101010101"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12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0        1    </a:t>
              </a:r>
              <a:r>
                <a:rPr kumimoji="1" lang="en-US" altLang="zh-CN" sz="1400"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0  </a:t>
              </a:r>
              <a:r>
                <a:rPr kumimoji="1" lang="en-US" altLang="zh-CN" b="1">
                  <a:solidFill>
                    <a:srgbClr val="333399"/>
                  </a:solidFill>
                  <a:ea typeface="黑体" panose="02010609060101010101" pitchFamily="2" charset="-122"/>
                </a:rPr>
                <a:t>  </a:t>
              </a:r>
              <a:r>
                <a:rPr kumimoji="1" lang="en-US" altLang="zh-CN" sz="2000" b="1">
                  <a:solidFill>
                    <a:srgbClr val="333399"/>
                  </a:solidFill>
                  <a:ea typeface="黑体" panose="02010609060101010101"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1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1" name="Text Box 31"/>
            <p:cNvSpPr txBox="1">
              <a:spLocks noChangeArrowheads="1"/>
            </p:cNvSpPr>
            <p:nvPr/>
          </p:nvSpPr>
          <p:spPr bwMode="auto">
            <a:xfrm>
              <a:off x="204" y="2115"/>
              <a:ext cx="713"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333399"/>
                  </a:solidFill>
                  <a:ea typeface="黑体" panose="02010609060101010101" pitchFamily="2" charset="-122"/>
                </a:rPr>
                <a:t>带宽为</a:t>
              </a:r>
            </a:p>
            <a:p>
              <a:r>
                <a:rPr lang="en-US" altLang="zh-CN" sz="2400" b="1" dirty="0">
                  <a:solidFill>
                    <a:srgbClr val="333399"/>
                  </a:solidFill>
                  <a:ea typeface="黑体" panose="02010609060101010101" pitchFamily="2" charset="-122"/>
                </a:rPr>
                <a:t>1 Mb/s </a:t>
              </a:r>
            </a:p>
          </p:txBody>
        </p:sp>
      </p:grpSp>
      <p:grpSp>
        <p:nvGrpSpPr>
          <p:cNvPr id="87074" name="Group 34"/>
          <p:cNvGrpSpPr/>
          <p:nvPr/>
        </p:nvGrpSpPr>
        <p:grpSpPr bwMode="auto">
          <a:xfrm>
            <a:off x="427252" y="3656378"/>
            <a:ext cx="9231841" cy="1697037"/>
            <a:chOff x="204" y="2953"/>
            <a:chExt cx="5368" cy="1069"/>
          </a:xfrm>
        </p:grpSpPr>
        <p:sp>
          <p:nvSpPr>
            <p:cNvPr id="87047" name="Freeform 7"/>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anose="02010609060101010101" pitchFamily="2" charset="-122"/>
                </a:rPr>
                <a:t>每</a:t>
              </a:r>
              <a:r>
                <a:rPr kumimoji="1" lang="zh-CN" altLang="en-US" sz="2000" b="1">
                  <a:solidFill>
                    <a:srgbClr val="333399"/>
                  </a:solidFill>
                  <a:ea typeface="黑体" panose="02010609060101010101" pitchFamily="2" charset="-122"/>
                  <a:sym typeface="Symbol" panose="05050102010706020507" pitchFamily="18" charset="2"/>
                </a:rPr>
                <a:t>秒</a:t>
              </a:r>
              <a:r>
                <a:rPr kumimoji="1" lang="zh-CN" altLang="en-US" sz="16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4</a:t>
              </a:r>
              <a:r>
                <a:rPr kumimoji="1" lang="en-US" altLang="zh-CN" sz="10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a:t>
              </a:r>
              <a:r>
                <a:rPr kumimoji="1" lang="en-US" altLang="zh-CN" sz="900" b="1">
                  <a:solidFill>
                    <a:srgbClr val="333399"/>
                  </a:solidFill>
                  <a:ea typeface="黑体" panose="02010609060101010101" pitchFamily="2" charset="-122"/>
                  <a:sym typeface="Symbol" panose="05050102010706020507" pitchFamily="18" charset="2"/>
                </a:rPr>
                <a:t> </a:t>
              </a:r>
              <a:r>
                <a:rPr kumimoji="1" lang="en-US" altLang="zh-CN" sz="2000" b="1">
                  <a:solidFill>
                    <a:srgbClr val="333399"/>
                  </a:solidFill>
                  <a:ea typeface="黑体" panose="02010609060101010101" pitchFamily="2" charset="-122"/>
                  <a:sym typeface="Symbol" panose="05050102010706020507" pitchFamily="18" charset="2"/>
                </a:rPr>
                <a:t>10</a:t>
              </a:r>
              <a:r>
                <a:rPr kumimoji="1" lang="en-US" altLang="zh-CN" sz="2000" b="1" baseline="30000">
                  <a:solidFill>
                    <a:srgbClr val="333399"/>
                  </a:solidFill>
                  <a:ea typeface="黑体" panose="02010609060101010101" pitchFamily="2" charset="-122"/>
                  <a:sym typeface="Symbol" panose="05050102010706020507" pitchFamily="18" charset="2"/>
                </a:rPr>
                <a:t>6</a:t>
              </a:r>
              <a:r>
                <a:rPr kumimoji="1" lang="en-US" altLang="zh-CN" sz="1400" b="1" baseline="30000">
                  <a:solidFill>
                    <a:srgbClr val="333399"/>
                  </a:solidFill>
                  <a:ea typeface="黑体" panose="02010609060101010101" pitchFamily="2" charset="-122"/>
                  <a:sym typeface="Symbol" panose="05050102010706020507" pitchFamily="18" charset="2"/>
                </a:rPr>
                <a:t> </a:t>
              </a:r>
              <a:r>
                <a:rPr kumimoji="1" lang="zh-CN" altLang="en-US" sz="2000" b="1">
                  <a:solidFill>
                    <a:srgbClr val="333399"/>
                  </a:solidFill>
                  <a:ea typeface="黑体" panose="02010609060101010101" pitchFamily="2" charset="-122"/>
                  <a:sym typeface="Symbol" panose="05050102010706020507" pitchFamily="18" charset="2"/>
                </a:rPr>
                <a:t>个比特</a:t>
              </a:r>
              <a:endParaRPr kumimoji="1" lang="zh-CN" altLang="en-US" sz="2000" b="1">
                <a:solidFill>
                  <a:srgbClr val="333399"/>
                </a:solidFill>
                <a:ea typeface="黑体" panose="02010609060101010101"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anose="02010609060101010101" pitchFamily="2" charset="-122"/>
                </a:rPr>
                <a:t>0.25 </a:t>
              </a:r>
              <a:r>
                <a:rPr kumimoji="1" lang="en-US" altLang="zh-CN" sz="2000" b="1">
                  <a:solidFill>
                    <a:srgbClr val="333399"/>
                  </a:solidFill>
                  <a:ea typeface="黑体" panose="02010609060101010101" pitchFamily="2" charset="-122"/>
                  <a:sym typeface="Symbol" panose="05050102010706020507" pitchFamily="18" charset="2"/>
                </a:rPr>
                <a:t>s</a:t>
              </a:r>
              <a:endParaRPr kumimoji="1" lang="en-US" altLang="zh-CN" sz="2000" b="1">
                <a:solidFill>
                  <a:srgbClr val="333399"/>
                </a:solidFill>
                <a:ea typeface="黑体" panose="02010609060101010101" pitchFamily="2" charset="-122"/>
              </a:endParaRPr>
            </a:p>
          </p:txBody>
        </p:sp>
        <p:sp>
          <p:nvSpPr>
            <p:cNvPr id="87072" name="Text Box 32"/>
            <p:cNvSpPr txBox="1">
              <a:spLocks noChangeArrowheads="1"/>
            </p:cNvSpPr>
            <p:nvPr/>
          </p:nvSpPr>
          <p:spPr bwMode="auto">
            <a:xfrm>
              <a:off x="204" y="3269"/>
              <a:ext cx="713" cy="523"/>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ea typeface="黑体" panose="02010609060101010101" pitchFamily="2" charset="-122"/>
                </a:rPr>
                <a:t>带宽为</a:t>
              </a:r>
            </a:p>
            <a:p>
              <a:r>
                <a:rPr lang="en-US" altLang="zh-CN" sz="2400" b="1">
                  <a:solidFill>
                    <a:srgbClr val="333399"/>
                  </a:solidFill>
                  <a:ea typeface="黑体" panose="02010609060101010101" pitchFamily="2" charset="-122"/>
                </a:rPr>
                <a:t>4 Mb/s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zh-CN" altLang="en-US" dirty="0"/>
              <a:t>吞吐量 </a:t>
            </a:r>
            <a:r>
              <a:rPr lang="en-US" altLang="zh-CN" dirty="0"/>
              <a:t>(throughput) </a:t>
            </a:r>
            <a:r>
              <a:rPr lang="zh-CN" altLang="en-US" dirty="0"/>
              <a:t>表示在单位时间内通过某个网络（或信道、接口）的数据量。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客户服务器方式</a:t>
            </a:r>
          </a:p>
        </p:txBody>
      </p:sp>
      <p:sp>
        <p:nvSpPr>
          <p:cNvPr id="343043" name="Rectangle 3"/>
          <p:cNvSpPr>
            <a:spLocks noGrp="1" noChangeArrowheads="1"/>
          </p:cNvSpPr>
          <p:nvPr>
            <p:ph idx="1"/>
          </p:nvPr>
        </p:nvSpPr>
        <p:spPr/>
        <p:txBody>
          <a:bodyPr/>
          <a:lstStyle/>
          <a:p>
            <a:r>
              <a:rPr lang="zh-CN" altLang="en-US" dirty="0">
                <a:solidFill>
                  <a:srgbClr val="FF0000"/>
                </a:solidFill>
              </a:rPr>
              <a:t>客户 </a:t>
            </a:r>
            <a:r>
              <a:rPr lang="en-US" altLang="zh-CN" dirty="0"/>
              <a:t>(client) </a:t>
            </a:r>
            <a:r>
              <a:rPr lang="zh-CN" altLang="en-US" dirty="0"/>
              <a:t>和</a:t>
            </a:r>
            <a:r>
              <a:rPr lang="zh-CN" altLang="en-US" dirty="0">
                <a:solidFill>
                  <a:srgbClr val="FF0000"/>
                </a:solidFill>
              </a:rPr>
              <a:t>服务器 </a:t>
            </a:r>
            <a:r>
              <a:rPr lang="en-US" altLang="zh-CN" dirty="0"/>
              <a:t>(server) </a:t>
            </a:r>
            <a:r>
              <a:rPr lang="zh-CN" altLang="en-US" dirty="0"/>
              <a:t>都是指通信中所涉及的两个应用进程。</a:t>
            </a:r>
          </a:p>
          <a:p>
            <a:r>
              <a:rPr lang="zh-CN" altLang="en-US" dirty="0"/>
              <a:t>客户</a:t>
            </a:r>
            <a:r>
              <a:rPr lang="en-US" altLang="zh-CN" dirty="0"/>
              <a:t>—</a:t>
            </a:r>
            <a:r>
              <a:rPr lang="zh-CN" altLang="en-US" dirty="0"/>
              <a:t>服务器方式所描述的是进程之间服务和被服务的关系。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a:t>。</a:t>
            </a:r>
            <a:endParaRPr lang="en-US" altLang="zh-CN" dirty="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anose="02010609060101010101" pitchFamily="2" charset="-122"/>
              </a:rPr>
              <a:t>服务请求方和服务提供方都要使用网络核心部分所提供的服务。</a:t>
            </a:r>
            <a:endParaRPr lang="zh-CN" altLang="en-US" sz="3200" b="1" dirty="0">
              <a:solidFill>
                <a:srgbClr val="000099"/>
              </a:solidFill>
              <a:latin typeface="+mn-lt"/>
              <a:ea typeface="黑体" panose="0201060906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a:t>时延</a:t>
            </a:r>
            <a:r>
              <a:rPr lang="en-US" altLang="zh-CN" dirty="0"/>
              <a:t> (delay </a:t>
            </a:r>
            <a:r>
              <a:rPr lang="zh-CN" altLang="zh-CN" dirty="0"/>
              <a:t>或</a:t>
            </a:r>
            <a:r>
              <a:rPr lang="en-US" altLang="zh-CN" dirty="0"/>
              <a:t> latency) </a:t>
            </a:r>
            <a:r>
              <a:rPr lang="zh-CN" altLang="zh-CN" dirty="0"/>
              <a:t>是指数据（一个报文或分组，甚至比特）从网络（或链路）的一端传送到另一端所需的时间</a:t>
            </a:r>
            <a:r>
              <a:rPr lang="zh-CN" altLang="en-US" dirty="0"/>
              <a:t>。</a:t>
            </a:r>
            <a:endParaRPr lang="en-US" altLang="zh-CN" dirty="0"/>
          </a:p>
          <a:p>
            <a:r>
              <a:rPr lang="zh-CN" altLang="zh-CN" dirty="0"/>
              <a:t>有时也称为</a:t>
            </a:r>
            <a:r>
              <a:rPr lang="zh-CN" altLang="zh-CN" dirty="0">
                <a:solidFill>
                  <a:srgbClr val="FF0000"/>
                </a:solidFill>
              </a:rPr>
              <a:t>延迟</a:t>
            </a:r>
            <a:r>
              <a:rPr lang="zh-CN" altLang="zh-CN" dirty="0"/>
              <a:t>或</a:t>
            </a:r>
            <a:r>
              <a:rPr lang="zh-CN" altLang="zh-CN" dirty="0">
                <a:solidFill>
                  <a:srgbClr val="FF0000"/>
                </a:solidFill>
              </a:rPr>
              <a:t>迟延</a:t>
            </a:r>
            <a:r>
              <a:rPr lang="zh-CN" altLang="en-US" dirty="0">
                <a:solidFill>
                  <a:srgbClr val="FF0000"/>
                </a:solidFill>
              </a:rPr>
              <a:t>。</a:t>
            </a:r>
            <a:endParaRPr lang="en-US" altLang="zh-CN" dirty="0">
              <a:solidFill>
                <a:srgbClr val="FF0000"/>
              </a:solidFill>
            </a:endParaRPr>
          </a:p>
          <a:p>
            <a:r>
              <a:rPr lang="zh-CN" altLang="zh-CN" dirty="0"/>
              <a:t>网络中的时延由以下几个不同的部分组成</a:t>
            </a:r>
            <a:r>
              <a:rPr lang="zh-CN" altLang="en-US" dirty="0"/>
              <a:t>：</a:t>
            </a:r>
            <a:endParaRPr lang="en-US" altLang="zh-CN" dirty="0"/>
          </a:p>
          <a:p>
            <a:pPr lvl="1"/>
            <a:r>
              <a:rPr lang="en-US" altLang="zh-CN" dirty="0"/>
              <a:t>(1) </a:t>
            </a:r>
            <a:r>
              <a:rPr lang="zh-CN" altLang="en-US" dirty="0"/>
              <a:t>发送时延</a:t>
            </a:r>
            <a:endParaRPr lang="en-US" altLang="zh-CN" dirty="0"/>
          </a:p>
          <a:p>
            <a:pPr lvl="1"/>
            <a:r>
              <a:rPr lang="en-US" altLang="zh-CN" dirty="0"/>
              <a:t>(2) </a:t>
            </a:r>
            <a:r>
              <a:rPr lang="zh-CN" altLang="en-US" dirty="0"/>
              <a:t>传播时延</a:t>
            </a:r>
            <a:endParaRPr lang="en-US" altLang="zh-CN" dirty="0"/>
          </a:p>
          <a:p>
            <a:pPr lvl="1"/>
            <a:r>
              <a:rPr lang="en-US" altLang="zh-CN" dirty="0"/>
              <a:t>(3) </a:t>
            </a:r>
            <a:r>
              <a:rPr lang="zh-CN" altLang="en-US" dirty="0"/>
              <a:t>处理时延</a:t>
            </a:r>
            <a:endParaRPr lang="en-US" altLang="zh-CN" dirty="0"/>
          </a:p>
          <a:p>
            <a:pPr lvl="1"/>
            <a:r>
              <a:rPr lang="en-US" altLang="zh-CN" dirty="0"/>
              <a:t>(4) </a:t>
            </a:r>
            <a:r>
              <a:rPr lang="zh-CN" altLang="en-US" dirty="0"/>
              <a:t>排队时延</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rPr>
              <a:t>(1) </a:t>
            </a:r>
            <a:r>
              <a:rPr lang="zh-CN" altLang="en-US" dirty="0">
                <a:solidFill>
                  <a:srgbClr val="0000CC"/>
                </a:solidFill>
              </a:rPr>
              <a:t>发送时延</a:t>
            </a:r>
            <a:endParaRPr lang="en-US" altLang="zh-CN" dirty="0">
              <a:solidFill>
                <a:srgbClr val="0000CC"/>
              </a:solidFill>
            </a:endParaRPr>
          </a:p>
          <a:p>
            <a:pPr lvl="1">
              <a:lnSpc>
                <a:spcPct val="110000"/>
              </a:lnSpc>
              <a:spcBef>
                <a:spcPts val="600"/>
              </a:spcBef>
            </a:pPr>
            <a:r>
              <a:rPr lang="zh-CN" altLang="en-US" dirty="0"/>
              <a:t>也称为</a:t>
            </a:r>
            <a:r>
              <a:rPr lang="zh-CN" altLang="en-US" dirty="0">
                <a:solidFill>
                  <a:srgbClr val="FF0000"/>
                </a:solidFill>
              </a:rPr>
              <a:t>传输时延</a:t>
            </a:r>
            <a:r>
              <a:rPr lang="zh-CN" altLang="en-US" dirty="0"/>
              <a:t>。</a:t>
            </a:r>
            <a:endParaRPr lang="en-US" altLang="zh-CN" dirty="0"/>
          </a:p>
          <a:p>
            <a:pPr lvl="1">
              <a:lnSpc>
                <a:spcPct val="110000"/>
              </a:lnSpc>
              <a:spcBef>
                <a:spcPts val="600"/>
              </a:spcBef>
            </a:pPr>
            <a:r>
              <a:rPr lang="zh-CN" altLang="en-US" dirty="0"/>
              <a:t>发送数据时，数据帧从结点进入到传输媒体所需要的时间。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anose="02010609060101010101"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anose="02010609060101010101" pitchFamily="2" charset="-122"/>
                </a:rPr>
                <a:t>发送时延 </a:t>
              </a:r>
              <a:r>
                <a:rPr lang="en-US" altLang="zh-CN" sz="2800" b="1">
                  <a:solidFill>
                    <a:srgbClr val="0000CC"/>
                  </a:solidFill>
                  <a:latin typeface="+mn-lt"/>
                  <a:ea typeface="黑体" panose="02010609060101010101"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数据帧长度（</a:t>
              </a:r>
              <a:r>
                <a:rPr lang="en-US" altLang="zh-CN" sz="2800" b="1" dirty="0">
                  <a:solidFill>
                    <a:srgbClr val="FF0000"/>
                  </a:solidFill>
                  <a:latin typeface="+mn-lt"/>
                  <a:ea typeface="黑体" panose="02010609060101010101" pitchFamily="2" charset="-122"/>
                </a:rPr>
                <a:t>bit</a:t>
              </a:r>
              <a:r>
                <a:rPr lang="zh-CN" altLang="en-US" sz="2800" b="1" dirty="0">
                  <a:solidFill>
                    <a:srgbClr val="0000CC"/>
                  </a:solidFill>
                  <a:latin typeface="+mn-lt"/>
                  <a:ea typeface="黑体" panose="02010609060101010101" pitchFamily="2" charset="-122"/>
                </a:rPr>
                <a:t>）</a:t>
              </a: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发送速率（</a:t>
              </a:r>
              <a:r>
                <a:rPr lang="en-US" altLang="zh-CN" sz="2800" b="1" dirty="0">
                  <a:solidFill>
                    <a:srgbClr val="FF0000"/>
                  </a:solidFill>
                  <a:latin typeface="+mn-lt"/>
                  <a:ea typeface="黑体" panose="02010609060101010101" pitchFamily="2" charset="-122"/>
                </a:rPr>
                <a:t>bit/s</a:t>
              </a:r>
              <a:r>
                <a:rPr lang="zh-CN" altLang="en-US" sz="2800" b="1" dirty="0">
                  <a:solidFill>
                    <a:srgbClr val="0000CC"/>
                  </a:solidFill>
                  <a:latin typeface="+mn-lt"/>
                  <a:ea typeface="黑体" panose="02010609060101010101"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10000"/>
              </a:lnSpc>
              <a:spcBef>
                <a:spcPts val="600"/>
              </a:spcBef>
            </a:pPr>
            <a:r>
              <a:rPr lang="en-US" altLang="zh-CN" dirty="0">
                <a:solidFill>
                  <a:srgbClr val="0000CC"/>
                </a:solidFill>
              </a:rPr>
              <a:t>(2) </a:t>
            </a:r>
            <a:r>
              <a:rPr lang="zh-CN" altLang="en-US" dirty="0">
                <a:solidFill>
                  <a:srgbClr val="0000CC"/>
                </a:solidFill>
              </a:rPr>
              <a:t>传播时延</a:t>
            </a:r>
            <a:endParaRPr lang="en-US" altLang="zh-CN" dirty="0">
              <a:solidFill>
                <a:srgbClr val="0000CC"/>
              </a:solidFill>
            </a:endParaRPr>
          </a:p>
          <a:p>
            <a:pPr lvl="1">
              <a:lnSpc>
                <a:spcPct val="110000"/>
              </a:lnSpc>
              <a:spcBef>
                <a:spcPts val="600"/>
              </a:spcBef>
            </a:pPr>
            <a:r>
              <a:rPr lang="zh-CN" altLang="en-US" dirty="0"/>
              <a:t>电磁波在信道中需要传播一定的距离而花费的时间。 </a:t>
            </a:r>
          </a:p>
          <a:p>
            <a:pPr lvl="1">
              <a:lnSpc>
                <a:spcPct val="110000"/>
              </a:lnSpc>
              <a:spcBef>
                <a:spcPts val="600"/>
              </a:spcBef>
            </a:pPr>
            <a:r>
              <a:rPr lang="zh-CN" altLang="en-US" dirty="0">
                <a:solidFill>
                  <a:srgbClr val="FF0000"/>
                </a:solidFill>
              </a:rPr>
              <a:t>发送时延与传播时延</a:t>
            </a:r>
            <a:r>
              <a:rPr lang="zh-CN" altLang="zh-CN" dirty="0">
                <a:solidFill>
                  <a:srgbClr val="FF0000"/>
                </a:solidFill>
              </a:rPr>
              <a:t>有本质上的不同</a:t>
            </a:r>
            <a:r>
              <a:rPr lang="zh-CN" altLang="en-US" dirty="0">
                <a:solidFill>
                  <a:srgbClr val="FF0000"/>
                </a:solidFill>
              </a:rPr>
              <a:t>。</a:t>
            </a:r>
            <a:endParaRPr lang="en-US" altLang="zh-CN" dirty="0">
              <a:solidFill>
                <a:srgbClr val="FF0000"/>
              </a:solidFill>
            </a:endParaRPr>
          </a:p>
          <a:p>
            <a:pPr lvl="1">
              <a:lnSpc>
                <a:spcPct val="110000"/>
              </a:lnSpc>
              <a:spcBef>
                <a:spcPts val="600"/>
              </a:spcBef>
            </a:pPr>
            <a:r>
              <a:rPr lang="zh-CN" altLang="en-US" dirty="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anose="02010609060101010101"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传播时延 </a:t>
              </a:r>
              <a:r>
                <a:rPr lang="en-US" altLang="zh-CN" sz="2800" b="1" dirty="0">
                  <a:solidFill>
                    <a:srgbClr val="0000CC"/>
                  </a:solidFill>
                  <a:latin typeface="+mn-lt"/>
                  <a:ea typeface="黑体" panose="02010609060101010101"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anose="02010609060101010101" pitchFamily="2" charset="-122"/>
                </a:rPr>
                <a:t>信道长度（</a:t>
              </a:r>
              <a:r>
                <a:rPr lang="zh-CN" altLang="en-US" sz="2800" b="1" dirty="0">
                  <a:solidFill>
                    <a:srgbClr val="FF0000"/>
                  </a:solidFill>
                  <a:latin typeface="+mn-lt"/>
                  <a:ea typeface="黑体" panose="02010609060101010101" pitchFamily="2" charset="-122"/>
                </a:rPr>
                <a:t>米</a:t>
              </a:r>
              <a:r>
                <a:rPr lang="zh-CN" altLang="en-US" sz="2800" b="1" dirty="0">
                  <a:solidFill>
                    <a:srgbClr val="0000CC"/>
                  </a:solidFill>
                  <a:latin typeface="+mn-lt"/>
                  <a:ea typeface="黑体" panose="02010609060101010101"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anose="02010609060101010101" pitchFamily="2" charset="-122"/>
                </a:rPr>
                <a:t>信号在信道上的传播速率（</a:t>
              </a:r>
              <a:r>
                <a:rPr lang="zh-CN" altLang="en-US" sz="2800" b="1" dirty="0">
                  <a:solidFill>
                    <a:srgbClr val="FF0000"/>
                  </a:solidFill>
                  <a:latin typeface="+mn-lt"/>
                  <a:ea typeface="黑体" panose="02010609060101010101" pitchFamily="2" charset="-122"/>
                </a:rPr>
                <a:t>米</a:t>
              </a:r>
              <a:r>
                <a:rPr lang="en-US" altLang="zh-CN" sz="2800" b="1" dirty="0">
                  <a:solidFill>
                    <a:srgbClr val="FF0000"/>
                  </a:solidFill>
                  <a:latin typeface="+mn-lt"/>
                  <a:ea typeface="黑体" panose="02010609060101010101" pitchFamily="2" charset="-122"/>
                </a:rPr>
                <a:t>/</a:t>
              </a:r>
              <a:r>
                <a:rPr lang="zh-CN" altLang="en-US" sz="2800" b="1" dirty="0">
                  <a:solidFill>
                    <a:srgbClr val="FF0000"/>
                  </a:solidFill>
                  <a:latin typeface="+mn-lt"/>
                  <a:ea typeface="黑体" panose="02010609060101010101" pitchFamily="2" charset="-122"/>
                </a:rPr>
                <a:t>秒</a:t>
              </a:r>
              <a:r>
                <a:rPr lang="zh-CN" altLang="en-US" sz="2800" b="1" dirty="0">
                  <a:solidFill>
                    <a:srgbClr val="0000CC"/>
                  </a:solidFill>
                  <a:latin typeface="+mn-lt"/>
                  <a:ea typeface="黑体" panose="02010609060101010101"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a:solidFill>
                  <a:srgbClr val="0000CC"/>
                </a:solidFill>
              </a:rPr>
              <a:t>(3) </a:t>
            </a:r>
            <a:r>
              <a:rPr lang="zh-CN" altLang="en-US" dirty="0">
                <a:solidFill>
                  <a:srgbClr val="0000CC"/>
                </a:solidFill>
              </a:rPr>
              <a:t>处理时延</a:t>
            </a:r>
            <a:endParaRPr lang="en-US" altLang="zh-CN" dirty="0">
              <a:solidFill>
                <a:srgbClr val="0000CC"/>
              </a:solidFill>
            </a:endParaRPr>
          </a:p>
          <a:p>
            <a:pPr lvl="1">
              <a:lnSpc>
                <a:spcPct val="110000"/>
              </a:lnSpc>
              <a:spcBef>
                <a:spcPts val="600"/>
              </a:spcBef>
            </a:pPr>
            <a:r>
              <a:rPr lang="zh-CN" altLang="zh-CN" dirty="0"/>
              <a:t>主机或路由器</a:t>
            </a:r>
            <a:r>
              <a:rPr lang="zh-CN" altLang="en-US" dirty="0"/>
              <a:t>在收到分组时，为处理分组（例如分析</a:t>
            </a:r>
            <a:r>
              <a:rPr lang="zh-CN" altLang="zh-CN" dirty="0"/>
              <a:t>首部、提取数据、差错检验或查找路由</a:t>
            </a:r>
            <a:r>
              <a:rPr lang="zh-CN" altLang="en-US" dirty="0"/>
              <a:t>）所花费的时间。 </a:t>
            </a:r>
          </a:p>
          <a:p>
            <a:pPr>
              <a:lnSpc>
                <a:spcPct val="110000"/>
              </a:lnSpc>
              <a:spcBef>
                <a:spcPts val="600"/>
              </a:spcBef>
            </a:pPr>
            <a:r>
              <a:rPr lang="en-US" altLang="zh-CN" dirty="0">
                <a:solidFill>
                  <a:srgbClr val="0000CC"/>
                </a:solidFill>
              </a:rPr>
              <a:t>(4) </a:t>
            </a:r>
            <a:r>
              <a:rPr lang="zh-CN" altLang="en-US" dirty="0">
                <a:solidFill>
                  <a:srgbClr val="0000CC"/>
                </a:solidFill>
              </a:rPr>
              <a:t>排队时延</a:t>
            </a:r>
            <a:endParaRPr lang="en-US" altLang="zh-CN" dirty="0">
              <a:solidFill>
                <a:srgbClr val="0000CC"/>
              </a:solidFill>
            </a:endParaRPr>
          </a:p>
          <a:p>
            <a:pPr lvl="1">
              <a:lnSpc>
                <a:spcPct val="110000"/>
              </a:lnSpc>
              <a:spcBef>
                <a:spcPts val="600"/>
              </a:spcBef>
            </a:pPr>
            <a:r>
              <a:rPr lang="zh-CN" altLang="en-US" dirty="0"/>
              <a:t>分组在路由器输入输出队列中</a:t>
            </a:r>
            <a:r>
              <a:rPr lang="zh-CN" altLang="en-US" dirty="0">
                <a:solidFill>
                  <a:srgbClr val="FF0000"/>
                </a:solidFill>
              </a:rPr>
              <a:t>排队等待处理</a:t>
            </a:r>
            <a:r>
              <a:rPr lang="zh-CN" altLang="en-US" dirty="0"/>
              <a:t>所经历的时延。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a:t>数据在网络中经历的总时延就是发送时延、传播时延、处理时延和排队时延</a:t>
            </a:r>
            <a:r>
              <a:rPr lang="zh-CN" altLang="en-US" dirty="0">
                <a:solidFill>
                  <a:srgbClr val="FF0000"/>
                </a:solidFill>
              </a:rPr>
              <a:t>之和。</a:t>
            </a: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p:spPr>
        <p:txBody>
          <a:bodyPr wrap="square">
            <a:spAutoFit/>
          </a:bodyPr>
          <a:lstStyle/>
          <a:p>
            <a:pPr>
              <a:spcBef>
                <a:spcPts val="600"/>
              </a:spcBef>
            </a:pPr>
            <a:r>
              <a:rPr lang="zh-CN" altLang="en-US" sz="3200" b="1" dirty="0">
                <a:solidFill>
                  <a:srgbClr val="0000CC"/>
                </a:solidFill>
                <a:latin typeface="+mn-lt"/>
                <a:ea typeface="黑体" panose="02010609060101010101" pitchFamily="2" charset="-122"/>
              </a:rPr>
              <a:t>总时延  </a:t>
            </a:r>
            <a:r>
              <a:rPr lang="en-US" altLang="zh-CN" sz="3200" b="1" dirty="0">
                <a:solidFill>
                  <a:srgbClr val="0000CC"/>
                </a:solidFill>
                <a:latin typeface="+mn-lt"/>
                <a:ea typeface="黑体" panose="02010609060101010101" pitchFamily="2" charset="-122"/>
              </a:rPr>
              <a:t>= 	   </a:t>
            </a:r>
            <a:r>
              <a:rPr lang="zh-CN" altLang="en-US" sz="3200" b="1" dirty="0">
                <a:solidFill>
                  <a:srgbClr val="0000CC"/>
                </a:solidFill>
                <a:latin typeface="+mn-lt"/>
                <a:ea typeface="黑体" panose="02010609060101010101" pitchFamily="2" charset="-122"/>
              </a:rPr>
              <a:t>发送时延 </a:t>
            </a:r>
            <a:r>
              <a:rPr lang="en-US" altLang="zh-CN" sz="3200" b="1" dirty="0">
                <a:solidFill>
                  <a:srgbClr val="0000CC"/>
                </a:solidFill>
                <a:latin typeface="+mn-lt"/>
                <a:ea typeface="黑体" panose="02010609060101010101" pitchFamily="2" charset="-122"/>
              </a:rPr>
              <a:t> </a:t>
            </a:r>
          </a:p>
          <a:p>
            <a:pPr>
              <a:spcBef>
                <a:spcPts val="600"/>
              </a:spcBef>
            </a:pPr>
            <a:r>
              <a:rPr lang="en-US" altLang="zh-CN" sz="3200" b="1" dirty="0">
                <a:solidFill>
                  <a:srgbClr val="0000CC"/>
                </a:solidFill>
                <a:latin typeface="+mn-lt"/>
                <a:ea typeface="黑体" panose="02010609060101010101" pitchFamily="2" charset="-122"/>
              </a:rPr>
              <a:t>		+ </a:t>
            </a:r>
            <a:r>
              <a:rPr lang="zh-CN" altLang="en-US" sz="3200" b="1" dirty="0">
                <a:solidFill>
                  <a:srgbClr val="0000CC"/>
                </a:solidFill>
                <a:latin typeface="+mn-lt"/>
                <a:ea typeface="黑体" panose="02010609060101010101" pitchFamily="2" charset="-122"/>
              </a:rPr>
              <a:t>传播时延 </a:t>
            </a:r>
            <a:r>
              <a:rPr lang="en-US" altLang="zh-CN" sz="3200" b="1" dirty="0">
                <a:solidFill>
                  <a:srgbClr val="0000CC"/>
                </a:solidFill>
                <a:latin typeface="+mn-lt"/>
                <a:ea typeface="黑体" panose="02010609060101010101" pitchFamily="2" charset="-122"/>
              </a:rPr>
              <a:t> </a:t>
            </a:r>
          </a:p>
          <a:p>
            <a:pPr>
              <a:spcBef>
                <a:spcPts val="600"/>
              </a:spcBef>
            </a:pPr>
            <a:r>
              <a:rPr lang="en-US" altLang="zh-CN" sz="3200" b="1" dirty="0">
                <a:solidFill>
                  <a:srgbClr val="0000CC"/>
                </a:solidFill>
                <a:latin typeface="+mn-lt"/>
                <a:ea typeface="黑体" panose="02010609060101010101" pitchFamily="2" charset="-122"/>
              </a:rPr>
              <a:t>		+ </a:t>
            </a:r>
            <a:r>
              <a:rPr lang="zh-CN" altLang="en-US" sz="3200" b="1" dirty="0">
                <a:solidFill>
                  <a:srgbClr val="0000CC"/>
                </a:solidFill>
                <a:latin typeface="+mn-lt"/>
                <a:ea typeface="黑体" panose="02010609060101010101" pitchFamily="2" charset="-122"/>
              </a:rPr>
              <a:t>处理时延 </a:t>
            </a:r>
            <a:r>
              <a:rPr lang="en-US" altLang="zh-CN" sz="3200" b="1" dirty="0">
                <a:solidFill>
                  <a:srgbClr val="0000CC"/>
                </a:solidFill>
                <a:latin typeface="+mn-lt"/>
                <a:ea typeface="黑体" panose="02010609060101010101" pitchFamily="2" charset="-122"/>
              </a:rPr>
              <a:t> </a:t>
            </a:r>
          </a:p>
          <a:p>
            <a:pPr>
              <a:spcBef>
                <a:spcPts val="600"/>
              </a:spcBef>
            </a:pPr>
            <a:r>
              <a:rPr lang="en-US" altLang="zh-CN" sz="3200" b="1" dirty="0">
                <a:solidFill>
                  <a:srgbClr val="0000CC"/>
                </a:solidFill>
                <a:latin typeface="+mn-lt"/>
                <a:ea typeface="黑体" panose="02010609060101010101" pitchFamily="2" charset="-122"/>
              </a:rPr>
              <a:t>		+ </a:t>
            </a:r>
            <a:r>
              <a:rPr lang="zh-CN" altLang="en-US" sz="3200" b="1" dirty="0">
                <a:solidFill>
                  <a:srgbClr val="0000CC"/>
                </a:solidFill>
                <a:latin typeface="+mn-lt"/>
                <a:ea typeface="黑体" panose="02010609060101010101" pitchFamily="2" charset="-122"/>
              </a:rPr>
              <a:t>排队时延</a:t>
            </a: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anose="02010609060101010101" pitchFamily="2" charset="-122"/>
              </a:rPr>
              <a:t>必须指出，在总时延中，究竟是哪一种时延占主导地位，必须具体分析</a:t>
            </a:r>
            <a:r>
              <a:rPr lang="zh-CN" altLang="en-US" sz="2800" b="1" dirty="0">
                <a:solidFill>
                  <a:schemeClr val="bg1"/>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nvGrpSpPr>
          <p:cNvPr id="92171" name="Group 11"/>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73" name="Freeform 13"/>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ln>
          <a:effectLst/>
        </p:spPr>
        <p:txBody>
          <a:bodyPr wrap="none" anchor="ctr"/>
          <a:lstStyle/>
          <a:p>
            <a:endParaRPr lang="zh-CN" altLang="en-US" b="1">
              <a:latin typeface="+mn-lt"/>
              <a:ea typeface="黑体" panose="02010609060101010101"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anose="02010609060101010101"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队列</a:t>
            </a:r>
          </a:p>
        </p:txBody>
      </p:sp>
      <p:grpSp>
        <p:nvGrpSpPr>
          <p:cNvPr id="92205" name="Group 45"/>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在链路上产生</a:t>
              </a:r>
            </a:p>
            <a:p>
              <a:pPr algn="ctr"/>
              <a:r>
                <a:rPr kumimoji="1" lang="zh-CN" altLang="en-US" sz="2400" b="1">
                  <a:solidFill>
                    <a:srgbClr val="333399"/>
                  </a:solidFill>
                  <a:latin typeface="+mn-lt"/>
                  <a:ea typeface="黑体" panose="02010609060101010101"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结点</a:t>
            </a:r>
            <a:r>
              <a:rPr kumimoji="1" lang="zh-CN" altLang="en-US" sz="1600" b="1">
                <a:solidFill>
                  <a:srgbClr val="333399"/>
                </a:solidFill>
                <a:latin typeface="+mn-lt"/>
                <a:ea typeface="黑体" panose="02010609060101010101" pitchFamily="2" charset="-122"/>
              </a:rPr>
              <a:t> </a:t>
            </a:r>
            <a:r>
              <a:rPr kumimoji="1" lang="en-US" altLang="zh-CN" sz="2400" b="1">
                <a:solidFill>
                  <a:srgbClr val="333399"/>
                </a:solidFill>
                <a:latin typeface="+mn-lt"/>
                <a:ea typeface="黑体" panose="02010609060101010101"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结点</a:t>
            </a:r>
            <a:r>
              <a:rPr kumimoji="1" lang="zh-CN" altLang="en-US" sz="1600" b="1">
                <a:solidFill>
                  <a:srgbClr val="333399"/>
                </a:solidFill>
                <a:latin typeface="+mn-lt"/>
                <a:ea typeface="黑体" panose="02010609060101010101" pitchFamily="2" charset="-122"/>
              </a:rPr>
              <a:t> </a:t>
            </a:r>
            <a:r>
              <a:rPr kumimoji="1" lang="en-US" altLang="zh-CN" sz="2400" b="1">
                <a:solidFill>
                  <a:srgbClr val="333399"/>
                </a:solidFill>
                <a:latin typeface="+mn-lt"/>
                <a:ea typeface="黑体" panose="02010609060101010101" pitchFamily="2" charset="-122"/>
              </a:rPr>
              <a:t>A</a:t>
            </a:r>
          </a:p>
        </p:txBody>
      </p:sp>
      <p:grpSp>
        <p:nvGrpSpPr>
          <p:cNvPr id="92204" name="Group 44"/>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在发送器产生发送时延</a:t>
              </a:r>
            </a:p>
            <a:p>
              <a:pPr algn="ctr"/>
              <a:r>
                <a:rPr kumimoji="1" lang="en-US" altLang="zh-CN" sz="2400" b="1">
                  <a:solidFill>
                    <a:srgbClr val="333399"/>
                  </a:solidFill>
                  <a:latin typeface="+mn-lt"/>
                  <a:ea typeface="黑体" panose="02010609060101010101" pitchFamily="2" charset="-122"/>
                </a:rPr>
                <a:t>(</a:t>
              </a:r>
              <a:r>
                <a:rPr kumimoji="1" lang="zh-CN" altLang="en-US" sz="2400" b="1">
                  <a:solidFill>
                    <a:srgbClr val="333399"/>
                  </a:solidFill>
                  <a:latin typeface="+mn-lt"/>
                  <a:ea typeface="黑体" panose="02010609060101010101" pitchFamily="2" charset="-122"/>
                </a:rPr>
                <a:t>即传输时延</a:t>
              </a:r>
              <a:r>
                <a:rPr kumimoji="1" lang="en-US" altLang="zh-CN" sz="2400" b="1">
                  <a:solidFill>
                    <a:srgbClr val="333399"/>
                  </a:solidFill>
                  <a:latin typeface="+mn-lt"/>
                  <a:ea typeface="黑体" panose="02010609060101010101"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anose="02010609060101010101" pitchFamily="2" charset="-122"/>
              </a:rPr>
              <a:t>在结点 </a:t>
            </a:r>
            <a:r>
              <a:rPr kumimoji="1" lang="en-US" altLang="zh-CN" sz="2400" b="1">
                <a:solidFill>
                  <a:srgbClr val="333399"/>
                </a:solidFill>
                <a:latin typeface="+mn-lt"/>
                <a:ea typeface="黑体" panose="02010609060101010101" pitchFamily="2" charset="-122"/>
              </a:rPr>
              <a:t>A </a:t>
            </a:r>
            <a:r>
              <a:rPr kumimoji="1" lang="zh-CN" altLang="en-US" sz="2400" b="1">
                <a:solidFill>
                  <a:srgbClr val="333399"/>
                </a:solidFill>
                <a:latin typeface="+mn-lt"/>
                <a:ea typeface="黑体" panose="02010609060101010101" pitchFamily="2" charset="-122"/>
              </a:rPr>
              <a:t>中产生</a:t>
            </a:r>
          </a:p>
          <a:p>
            <a:pPr algn="ctr"/>
            <a:r>
              <a:rPr kumimoji="1" lang="zh-CN" altLang="en-US" sz="2400" b="1">
                <a:solidFill>
                  <a:srgbClr val="333399"/>
                </a:solidFill>
                <a:latin typeface="+mn-lt"/>
                <a:ea typeface="黑体" panose="02010609060101010101"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anose="02010609060101010101"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a:solidFill>
                  <a:srgbClr val="C00000"/>
                </a:solidFill>
                <a:latin typeface="+mn-lt"/>
                <a:ea typeface="黑体" panose="02010609060101010101" pitchFamily="2" charset="-122"/>
              </a:rPr>
              <a:t>假设从结点 </a:t>
            </a:r>
            <a:r>
              <a:rPr kumimoji="1" lang="en-US" altLang="zh-CN" sz="3200" b="1" dirty="0">
                <a:solidFill>
                  <a:srgbClr val="C00000"/>
                </a:solidFill>
                <a:latin typeface="+mn-lt"/>
                <a:ea typeface="黑体" panose="02010609060101010101" pitchFamily="2" charset="-122"/>
              </a:rPr>
              <a:t>A </a:t>
            </a:r>
            <a:r>
              <a:rPr kumimoji="1" lang="zh-CN" altLang="en-US" sz="3200" b="1" dirty="0">
                <a:solidFill>
                  <a:srgbClr val="C00000"/>
                </a:solidFill>
                <a:latin typeface="+mn-lt"/>
                <a:ea typeface="黑体" panose="02010609060101010101" pitchFamily="2" charset="-122"/>
              </a:rPr>
              <a:t>向结点 </a:t>
            </a:r>
            <a:r>
              <a:rPr kumimoji="1" lang="en-US" altLang="zh-CN" sz="3200" b="1" dirty="0">
                <a:solidFill>
                  <a:srgbClr val="C00000"/>
                </a:solidFill>
                <a:latin typeface="+mn-lt"/>
                <a:ea typeface="黑体" panose="02010609060101010101" pitchFamily="2" charset="-122"/>
              </a:rPr>
              <a:t>B </a:t>
            </a:r>
            <a:r>
              <a:rPr kumimoji="1" lang="zh-CN" altLang="en-US" sz="3200" b="1" dirty="0">
                <a:solidFill>
                  <a:srgbClr val="C00000"/>
                </a:solidFill>
                <a:latin typeface="+mn-lt"/>
                <a:ea typeface="黑体" panose="02010609060101010101"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anose="02010609060101010101"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a:latin typeface="+mn-lt"/>
                <a:ea typeface="黑体" panose="02010609060101010101" pitchFamily="2" charset="-122"/>
              </a:rPr>
              <a:t>几种时延产生的地方不一样</a:t>
            </a:r>
            <a:endParaRPr lang="zh-CN" altLang="en-US" sz="28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anose="02010609060101010101" pitchFamily="2" charset="-122"/>
              </a:rPr>
              <a:t>以下说法是</a:t>
            </a:r>
            <a:r>
              <a:rPr lang="zh-CN" altLang="en-US" sz="3200" b="1" dirty="0">
                <a:solidFill>
                  <a:srgbClr val="FF0000"/>
                </a:solidFill>
                <a:latin typeface="+mn-lt"/>
                <a:ea typeface="黑体" panose="02010609060101010101" pitchFamily="2" charset="-122"/>
              </a:rPr>
              <a:t>错误</a:t>
            </a:r>
            <a:r>
              <a:rPr lang="zh-CN" altLang="en-US" sz="3200" b="1" dirty="0">
                <a:latin typeface="+mn-lt"/>
                <a:ea typeface="黑体" panose="02010609060101010101" pitchFamily="2" charset="-122"/>
              </a:rPr>
              <a:t>的：</a:t>
            </a:r>
            <a:endParaRPr lang="en-US" altLang="zh-CN" sz="3200" b="1" dirty="0">
              <a:latin typeface="+mn-lt"/>
              <a:ea typeface="黑体" panose="02010609060101010101" pitchFamily="2" charset="-122"/>
            </a:endParaRPr>
          </a:p>
          <a:p>
            <a:r>
              <a:rPr lang="zh-CN" altLang="zh-CN" sz="3200" b="1" dirty="0">
                <a:solidFill>
                  <a:srgbClr val="0000CC"/>
                </a:solidFill>
                <a:latin typeface="+mn-lt"/>
                <a:ea typeface="黑体" panose="02010609060101010101" pitchFamily="2" charset="-122"/>
              </a:rPr>
              <a:t>“在高速链路（或高带宽链路）上，比特会传送得更快些”。</a:t>
            </a:r>
            <a:endParaRPr lang="zh-CN" altLang="en-US" sz="3200" b="1" dirty="0">
              <a:solidFill>
                <a:srgbClr val="0000CC"/>
              </a:solidFill>
              <a:latin typeface="+mn-lt"/>
              <a:ea typeface="黑体" panose="0201060906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a:t>时延带宽积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anose="02010609060101010101" pitchFamily="2" charset="-122"/>
              </a:rPr>
              <a:t>链路</a:t>
            </a:r>
            <a:endParaRPr lang="zh-CN" altLang="en-US" sz="2400" b="1" dirty="0">
              <a:solidFill>
                <a:srgbClr val="333399"/>
              </a:solidFill>
              <a:latin typeface="+mn-lt"/>
              <a:ea typeface="黑体" panose="02010609060101010101"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anose="02010609060101010101"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ln>
          <a:effectLst/>
        </p:spPr>
        <p:txBody>
          <a:bodyPr wrap="none">
            <a:spAutoFit/>
          </a:bodyPr>
          <a:lstStyle/>
          <a:p>
            <a:r>
              <a:rPr lang="zh-CN" altLang="en-US" sz="3200" b="1" dirty="0">
                <a:solidFill>
                  <a:srgbClr val="333399"/>
                </a:solidFill>
                <a:latin typeface="+mn-lt"/>
                <a:ea typeface="黑体" panose="02010609060101010101" pitchFamily="2" charset="-122"/>
              </a:rPr>
              <a:t>时延带宽积 </a:t>
            </a:r>
            <a:r>
              <a:rPr lang="en-US" altLang="zh-CN" sz="3200" b="1" dirty="0">
                <a:solidFill>
                  <a:srgbClr val="333399"/>
                </a:solidFill>
                <a:latin typeface="+mn-lt"/>
                <a:ea typeface="黑体" panose="02010609060101010101" pitchFamily="2" charset="-122"/>
              </a:rPr>
              <a:t>= </a:t>
            </a:r>
            <a:r>
              <a:rPr lang="zh-CN" altLang="en-US" sz="3200" b="1" dirty="0">
                <a:solidFill>
                  <a:srgbClr val="333399"/>
                </a:solidFill>
                <a:latin typeface="+mn-lt"/>
                <a:ea typeface="黑体" panose="02010609060101010101" pitchFamily="2" charset="-122"/>
              </a:rPr>
              <a:t>传播时延 </a:t>
            </a:r>
            <a:r>
              <a:rPr lang="zh-CN" altLang="en-US" sz="3600" b="1" dirty="0">
                <a:solidFill>
                  <a:srgbClr val="333399"/>
                </a:solidFill>
                <a:latin typeface="+mn-lt"/>
                <a:ea typeface="黑体" panose="02010609060101010101" pitchFamily="2" charset="-122"/>
                <a:sym typeface="Symbol" panose="05050102010706020507" pitchFamily="18" charset="2"/>
              </a:rPr>
              <a:t> </a:t>
            </a:r>
            <a:r>
              <a:rPr lang="zh-CN" altLang="en-US" sz="3200" b="1" dirty="0">
                <a:solidFill>
                  <a:srgbClr val="333399"/>
                </a:solidFill>
                <a:latin typeface="+mn-lt"/>
                <a:ea typeface="黑体" panose="02010609060101010101" pitchFamily="2" charset="-122"/>
                <a:sym typeface="Symbol" panose="05050102010706020507"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anose="02010609060101010101" pitchFamily="2" charset="-122"/>
              </a:rPr>
              <a:t>只有在代表链路的管道都充满比特时，</a:t>
            </a:r>
            <a:endParaRPr lang="en-US" altLang="zh-CN" sz="2800" b="1" dirty="0">
              <a:solidFill>
                <a:srgbClr val="000099"/>
              </a:solidFill>
              <a:latin typeface="+mn-lt"/>
              <a:ea typeface="黑体" panose="02010609060101010101" pitchFamily="2" charset="-122"/>
            </a:endParaRPr>
          </a:p>
          <a:p>
            <a:pPr algn="ctr"/>
            <a:r>
              <a:rPr lang="zh-CN" altLang="zh-CN" sz="2800" b="1" dirty="0">
                <a:solidFill>
                  <a:srgbClr val="000099"/>
                </a:solidFill>
                <a:latin typeface="+mn-lt"/>
                <a:ea typeface="黑体" panose="02010609060101010101" pitchFamily="2" charset="-122"/>
              </a:rPr>
              <a:t>链路才得到</a:t>
            </a:r>
            <a:r>
              <a:rPr lang="zh-CN" altLang="en-US" sz="2800" b="1" dirty="0">
                <a:solidFill>
                  <a:srgbClr val="000099"/>
                </a:solidFill>
                <a:latin typeface="+mn-lt"/>
                <a:ea typeface="黑体" panose="02010609060101010101" pitchFamily="2" charset="-122"/>
              </a:rPr>
              <a:t>了</a:t>
            </a:r>
            <a:r>
              <a:rPr lang="zh-CN" altLang="zh-CN" sz="2800" b="1" dirty="0">
                <a:solidFill>
                  <a:srgbClr val="000099"/>
                </a:solidFill>
                <a:latin typeface="+mn-lt"/>
                <a:ea typeface="黑体" panose="02010609060101010101" pitchFamily="2" charset="-122"/>
              </a:rPr>
              <a:t>充分利用</a:t>
            </a:r>
            <a:r>
              <a:rPr lang="zh-CN" altLang="en-US" sz="2800" b="1" dirty="0">
                <a:solidFill>
                  <a:srgbClr val="000099"/>
                </a:solidFill>
                <a:latin typeface="+mn-lt"/>
                <a:ea typeface="黑体" panose="02010609060101010101" pitchFamily="2" charset="-122"/>
              </a:rPr>
              <a:t>。</a:t>
            </a: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a:latin typeface="+mn-lt"/>
                <a:ea typeface="黑体" panose="02010609060101010101" pitchFamily="2" charset="-122"/>
              </a:rPr>
              <a:t>链路像一条空心管道</a:t>
            </a:r>
            <a:endParaRPr lang="zh-CN" altLang="en-US" sz="2400" b="1" dirty="0">
              <a:latin typeface="+mn-lt"/>
              <a:ea typeface="黑体" panose="0201060906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zh-CN" dirty="0"/>
              <a:t>往返时间</a:t>
            </a:r>
            <a:r>
              <a:rPr lang="en-US" altLang="zh-CN" dirty="0"/>
              <a:t> RTT</a:t>
            </a:r>
            <a:endParaRPr lang="zh-CN" altLang="en-US" dirty="0"/>
          </a:p>
        </p:txBody>
      </p:sp>
      <p:sp>
        <p:nvSpPr>
          <p:cNvPr id="3" name="内容占位符 2"/>
          <p:cNvSpPr>
            <a:spLocks noGrp="1"/>
          </p:cNvSpPr>
          <p:nvPr>
            <p:ph idx="1"/>
          </p:nvPr>
        </p:nvSpPr>
        <p:spPr/>
        <p:txBody>
          <a:bodyPr/>
          <a:lstStyle/>
          <a:p>
            <a:r>
              <a:rPr lang="zh-CN" altLang="zh-CN" dirty="0"/>
              <a:t>互联网上的信息不仅仅单方向传输</a:t>
            </a:r>
            <a:r>
              <a:rPr lang="zh-CN" altLang="en-US" dirty="0"/>
              <a:t>，</a:t>
            </a:r>
            <a:r>
              <a:rPr lang="zh-CN" altLang="zh-CN" dirty="0"/>
              <a:t>而是双向交互的。因此，有时很需要知道双向交互一次所需的时间</a:t>
            </a:r>
            <a:r>
              <a:rPr lang="zh-CN" altLang="en-US" dirty="0"/>
              <a:t>。</a:t>
            </a:r>
            <a:endParaRPr lang="en-US" altLang="zh-CN" dirty="0"/>
          </a:p>
          <a:p>
            <a:r>
              <a:rPr lang="zh-CN" altLang="zh-CN" dirty="0">
                <a:solidFill>
                  <a:srgbClr val="FF0000"/>
                </a:solidFill>
              </a:rPr>
              <a:t>往返时间</a:t>
            </a:r>
            <a:r>
              <a:rPr lang="zh-CN" altLang="en-US" dirty="0"/>
              <a:t>表示从发送方发送数据开始，到发送方收到来自接收方的确认，总共经历的时间。</a:t>
            </a:r>
            <a:endParaRPr lang="en-US" altLang="zh-CN" dirty="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endParaRPr lang="en-US" altLang="zh-CN" dirty="0"/>
          </a:p>
          <a:p>
            <a:r>
              <a:rPr lang="zh-CN" altLang="zh-CN" dirty="0">
                <a:solidFill>
                  <a:srgbClr val="000099"/>
                </a:solidFill>
              </a:rPr>
              <a:t>当使用卫星通信时，往返时间</a:t>
            </a:r>
            <a:r>
              <a:rPr lang="en-US" altLang="zh-CN" dirty="0">
                <a:solidFill>
                  <a:srgbClr val="000099"/>
                </a:solidFill>
              </a:rPr>
              <a:t> RTT </a:t>
            </a:r>
            <a:r>
              <a:rPr lang="zh-CN" altLang="zh-CN" dirty="0">
                <a:solidFill>
                  <a:srgbClr val="000099"/>
                </a:solidFill>
              </a:rPr>
              <a:t>相对较长，是很重要的一个性能指标。</a:t>
            </a:r>
            <a:endParaRPr lang="zh-CN" altLang="en-US" dirty="0">
              <a:solidFill>
                <a:srgbClr val="000099"/>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7. </a:t>
            </a:r>
            <a:r>
              <a:rPr lang="zh-CN" altLang="en-US" dirty="0"/>
              <a:t>利用率</a:t>
            </a:r>
          </a:p>
        </p:txBody>
      </p:sp>
      <p:sp>
        <p:nvSpPr>
          <p:cNvPr id="381955" name="Rectangle 3"/>
          <p:cNvSpPr>
            <a:spLocks noGrp="1" noChangeArrowheads="1"/>
          </p:cNvSpPr>
          <p:nvPr>
            <p:ph idx="1"/>
          </p:nvPr>
        </p:nvSpPr>
        <p:spPr/>
        <p:txBody>
          <a:bodyPr/>
          <a:lstStyle/>
          <a:p>
            <a:r>
              <a:rPr lang="zh-CN" altLang="en-US" dirty="0"/>
              <a:t>分为</a:t>
            </a:r>
            <a:r>
              <a:rPr lang="zh-CN" altLang="en-US" dirty="0">
                <a:solidFill>
                  <a:srgbClr val="FF0000"/>
                </a:solidFill>
              </a:rPr>
              <a:t>信道利用率</a:t>
            </a:r>
            <a:r>
              <a:rPr lang="zh-CN" altLang="en-US" dirty="0"/>
              <a:t>和</a:t>
            </a:r>
            <a:r>
              <a:rPr lang="zh-CN" altLang="en-US" dirty="0">
                <a:solidFill>
                  <a:srgbClr val="FF0000"/>
                </a:solidFill>
              </a:rPr>
              <a:t>网络利用率。</a:t>
            </a:r>
            <a:endParaRPr lang="en-US" altLang="zh-CN" dirty="0">
              <a:solidFill>
                <a:srgbClr val="FF0000"/>
              </a:solidFill>
            </a:endParaRPr>
          </a:p>
          <a:p>
            <a:r>
              <a:rPr lang="zh-CN" altLang="en-US" dirty="0">
                <a:solidFill>
                  <a:srgbClr val="0000CC"/>
                </a:solidFill>
              </a:rPr>
              <a:t>信道利用率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zh-CN" dirty="0">
                <a:solidFill>
                  <a:srgbClr val="FF0000"/>
                </a:solidFill>
              </a:rPr>
              <a:t>当某信道的利用率增大时，该信道引起的时延也就迅速增加</a:t>
            </a:r>
            <a:r>
              <a:rPr lang="zh-CN" altLang="en-US" dirty="0">
                <a:solidFill>
                  <a:srgbClr val="FF0000"/>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ln>
          <a:effectLst/>
        </p:spPr>
        <p:txBody>
          <a:bodyPr wrap="none" anchor="ctr"/>
          <a:lstStyle/>
          <a:p>
            <a:endParaRPr lang="zh-CN" altLang="en-US" b="1">
              <a:latin typeface="+mn-lt"/>
              <a:ea typeface="黑体" panose="02010609060101010101"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运行</a:t>
            </a:r>
          </a:p>
          <a:p>
            <a:r>
              <a:rPr kumimoji="1" lang="zh-CN" altLang="en-US" sz="2800" b="1" dirty="0">
                <a:latin typeface="+mn-lt"/>
                <a:ea typeface="黑体" panose="02010609060101010101" pitchFamily="2" charset="-122"/>
              </a:rPr>
              <a:t>客户</a:t>
            </a:r>
          </a:p>
          <a:p>
            <a:r>
              <a:rPr kumimoji="1" lang="zh-CN" altLang="en-US" sz="2800" b="1" dirty="0">
                <a:latin typeface="+mn-lt"/>
                <a:ea typeface="黑体" panose="02010609060101010101"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anose="02010609060101010101"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anose="02010609060101010101" pitchFamily="2" charset="-122"/>
              </a:rPr>
              <a:t>网络核心</a:t>
            </a:r>
          </a:p>
        </p:txBody>
      </p:sp>
      <p:graphicFrame>
        <p:nvGraphicFramePr>
          <p:cNvPr id="344094" name="Object 30">
            <a:hlinkClick r:id="" action="ppaction://ole?verb=0"/>
          </p:cNvPr>
          <p:cNvGraphicFramePr/>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6" name="Microsoft ClipArt Gallery" r:id="rId5" imgW="2735580" imgH="3825875" progId="">
                  <p:embed/>
                </p:oleObj>
              </mc:Choice>
              <mc:Fallback>
                <p:oleObj name="Microsoft ClipArt Gallery" r:id="rId5" imgW="2735580" imgH="3825875" progId="">
                  <p:embed/>
                  <p:pic>
                    <p:nvPicPr>
                      <p:cNvPr id="344094" name="Object 30">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anose="02010609060101010101" pitchFamily="2" charset="-122"/>
              </a:rPr>
              <a:t>运行</a:t>
            </a:r>
          </a:p>
          <a:p>
            <a:pPr algn="ctr"/>
            <a:r>
              <a:rPr kumimoji="1" lang="zh-CN" altLang="en-US" sz="2800" b="1" dirty="0">
                <a:latin typeface="+mn-lt"/>
                <a:ea typeface="黑体" panose="02010609060101010101" pitchFamily="2" charset="-122"/>
              </a:rPr>
              <a:t>服务器</a:t>
            </a:r>
          </a:p>
          <a:p>
            <a:pPr algn="ctr"/>
            <a:r>
              <a:rPr kumimoji="1" lang="zh-CN" altLang="en-US" sz="2800" b="1" dirty="0">
                <a:latin typeface="+mn-lt"/>
                <a:ea typeface="黑体" panose="02010609060101010101"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p:nvPr/>
        </p:nvGrpSpPr>
        <p:grpSpPr bwMode="auto">
          <a:xfrm>
            <a:off x="2311260" y="2481759"/>
            <a:ext cx="5068226" cy="854075"/>
            <a:chOff x="1157" y="1197"/>
            <a:chExt cx="2947" cy="538"/>
          </a:xfrm>
        </p:grpSpPr>
        <p:sp>
          <p:nvSpPr>
            <p:cNvPr id="344096" name="Freeform 32"/>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anose="02010609060101010101" pitchFamily="2" charset="-122"/>
                </a:rPr>
                <a:t>① </a:t>
              </a:r>
              <a:r>
                <a:rPr kumimoji="1" lang="zh-CN" altLang="en-US" sz="2800" b="1">
                  <a:latin typeface="+mn-lt"/>
                  <a:ea typeface="黑体" panose="02010609060101010101" pitchFamily="2" charset="-122"/>
                </a:rPr>
                <a:t>请求服务</a:t>
              </a:r>
            </a:p>
          </p:txBody>
        </p:sp>
      </p:grpSp>
      <p:grpSp>
        <p:nvGrpSpPr>
          <p:cNvPr id="344109" name="Group 45"/>
          <p:cNvGrpSpPr/>
          <p:nvPr/>
        </p:nvGrpSpPr>
        <p:grpSpPr bwMode="auto">
          <a:xfrm>
            <a:off x="2197754" y="2894510"/>
            <a:ext cx="5068226" cy="831850"/>
            <a:chOff x="1091" y="1457"/>
            <a:chExt cx="2947" cy="524"/>
          </a:xfrm>
        </p:grpSpPr>
        <p:sp>
          <p:nvSpPr>
            <p:cNvPr id="344102" name="Freeform 38"/>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anose="02010609060101010101" pitchFamily="2" charset="-122"/>
                </a:rPr>
                <a:t>② </a:t>
              </a:r>
              <a:r>
                <a:rPr kumimoji="1" lang="zh-CN" altLang="en-US" sz="2800" b="1" dirty="0">
                  <a:latin typeface="+mn-lt"/>
                  <a:ea typeface="黑体" panose="02010609060101010101"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anose="02010609060101010101"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anose="02010609060101010101" pitchFamily="2" charset="-122"/>
              </a:rPr>
              <a:t>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向服务器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发出请求服务，服务器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向客户 </a:t>
            </a:r>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提供服务</a:t>
            </a: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a:latin typeface="+mn-lt"/>
                <a:ea typeface="黑体" panose="02010609060101010101" pitchFamily="2" charset="-122"/>
              </a:rPr>
              <a:t>客户</a:t>
            </a:r>
            <a:r>
              <a:rPr lang="en-US" altLang="zh-CN" sz="3200" b="1" dirty="0">
                <a:latin typeface="+mn-lt"/>
                <a:ea typeface="黑体" panose="02010609060101010101" pitchFamily="2" charset="-122"/>
              </a:rPr>
              <a:t>-</a:t>
            </a:r>
            <a:r>
              <a:rPr lang="zh-CN" altLang="zh-CN" sz="3200" b="1" dirty="0">
                <a:latin typeface="+mn-lt"/>
                <a:ea typeface="黑体" panose="02010609060101010101" pitchFamily="2" charset="-122"/>
              </a:rPr>
              <a:t>服务器工作方式</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3074" name="公式" r:id="rId4" imgW="660400" imgH="393700" progId="Equation.3">
                  <p:embed/>
                </p:oleObj>
              </mc:Choice>
              <mc:Fallback>
                <p:oleObj name="公式" r:id="rId4" imgW="660400" imgH="393700" progId="Equation.3">
                  <p:embed/>
                  <p:pic>
                    <p:nvPicPr>
                      <p:cNvPr id="382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solidFill>
                  <a:srgbClr val="000099"/>
                </a:solidFill>
                <a:ea typeface="黑体" panose="02010609060101010101" pitchFamily="2" charset="-122"/>
              </a:rPr>
              <a:t>其中：</a:t>
            </a:r>
            <a:r>
              <a:rPr lang="en-US" altLang="zh-CN" sz="2800" b="1" i="1" dirty="0">
                <a:solidFill>
                  <a:srgbClr val="000099"/>
                </a:solidFill>
                <a:ea typeface="黑体" panose="02010609060101010101" pitchFamily="2" charset="-122"/>
              </a:rPr>
              <a:t>U </a:t>
            </a:r>
            <a:r>
              <a:rPr lang="zh-CN" altLang="en-US" sz="2800" b="1" dirty="0">
                <a:solidFill>
                  <a:srgbClr val="000099"/>
                </a:solidFill>
                <a:ea typeface="黑体" panose="02010609060101010101" pitchFamily="2" charset="-122"/>
              </a:rPr>
              <a:t>是网络的利用率，数值在 </a:t>
            </a:r>
            <a:r>
              <a:rPr lang="en-US" altLang="zh-CN" sz="2800" b="1" dirty="0">
                <a:solidFill>
                  <a:srgbClr val="000099"/>
                </a:solidFill>
                <a:ea typeface="黑体" panose="02010609060101010101" pitchFamily="2" charset="-122"/>
              </a:rPr>
              <a:t>0 </a:t>
            </a:r>
            <a:r>
              <a:rPr lang="zh-CN" altLang="en-US" sz="2800" b="1" dirty="0">
                <a:solidFill>
                  <a:srgbClr val="000099"/>
                </a:solidFill>
                <a:ea typeface="黑体" panose="02010609060101010101" pitchFamily="2" charset="-122"/>
              </a:rPr>
              <a:t>到 </a:t>
            </a:r>
            <a:r>
              <a:rPr lang="en-US" altLang="zh-CN" sz="2800" b="1" dirty="0">
                <a:solidFill>
                  <a:srgbClr val="000099"/>
                </a:solidFill>
                <a:ea typeface="黑体" panose="02010609060101010101" pitchFamily="2" charset="-122"/>
              </a:rPr>
              <a:t>1 </a:t>
            </a:r>
            <a:r>
              <a:rPr lang="zh-CN" altLang="en-US" sz="2800" b="1" dirty="0">
                <a:solidFill>
                  <a:srgbClr val="000099"/>
                </a:solidFill>
                <a:ea typeface="黑体" panose="02010609060101010101" pitchFamily="2" charset="-122"/>
              </a:rPr>
              <a:t>之间。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33444"/>
            <a:chOff x="527977" y="1090061"/>
            <a:chExt cx="8215441" cy="5133048"/>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8" y="5050873"/>
              <a:ext cx="161488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利用率</a:t>
              </a:r>
              <a:r>
                <a:rPr lang="zh-CN" altLang="en-US" sz="1400" b="1" dirty="0">
                  <a:solidFill>
                    <a:srgbClr val="000099"/>
                  </a:solidFill>
                  <a:ea typeface="黑体" panose="02010609060101010101" pitchFamily="2" charset="-122"/>
                </a:rPr>
                <a:t> </a:t>
              </a:r>
              <a:r>
                <a:rPr lang="en-US" altLang="zh-CN" sz="2800" b="1" i="1" dirty="0">
                  <a:solidFill>
                    <a:srgbClr val="000099"/>
                  </a:solidFill>
                  <a:ea typeface="黑体" panose="02010609060101010101"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1</a:t>
              </a:r>
              <a:endParaRPr lang="en-US" altLang="zh-CN" sz="2800" b="1" i="1" dirty="0">
                <a:solidFill>
                  <a:srgbClr val="000099"/>
                </a:solidFill>
                <a:ea typeface="黑体" panose="02010609060101010101"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anose="02010609060101010101" pitchFamily="2" charset="-122"/>
                </a:rPr>
                <a:t>0</a:t>
              </a:r>
              <a:endParaRPr lang="en-US" altLang="zh-CN" sz="2800" b="1" i="1" dirty="0">
                <a:solidFill>
                  <a:srgbClr val="000099"/>
                </a:solidFill>
                <a:ea typeface="黑体" panose="02010609060101010101"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anose="02010609060101010101" pitchFamily="2" charset="-122"/>
                </a:rPr>
                <a:t>D</a:t>
              </a:r>
              <a:r>
                <a:rPr lang="en-US" altLang="zh-CN" sz="2800" b="1" baseline="-25000" dirty="0">
                  <a:solidFill>
                    <a:srgbClr val="000099"/>
                  </a:solidFill>
                  <a:ea typeface="黑体" panose="02010609060101010101" pitchFamily="2" charset="-122"/>
                </a:rPr>
                <a:t>0</a:t>
              </a:r>
              <a:endParaRPr lang="en-US" altLang="zh-CN" sz="2800" b="1" i="1" baseline="-25000" dirty="0">
                <a:solidFill>
                  <a:srgbClr val="000099"/>
                </a:solidFill>
                <a:ea typeface="黑体" panose="02010609060101010101"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anose="02010609060101010101" pitchFamily="2" charset="-122"/>
                </a:rPr>
                <a:t>时延</a:t>
              </a:r>
            </a:p>
            <a:p>
              <a:r>
                <a:rPr lang="zh-CN" altLang="en-US" sz="2800" b="1" dirty="0">
                  <a:solidFill>
                    <a:srgbClr val="000099"/>
                  </a:solidFill>
                  <a:ea typeface="黑体" panose="02010609060101010101" pitchFamily="2" charset="-122"/>
                </a:rPr>
                <a:t>急剧</a:t>
              </a:r>
            </a:p>
            <a:p>
              <a:r>
                <a:rPr lang="zh-CN" altLang="en-US" sz="2800" b="1" dirty="0">
                  <a:solidFill>
                    <a:srgbClr val="000099"/>
                  </a:solidFill>
                  <a:ea typeface="黑体" panose="02010609060101010101" pitchFamily="2" charset="-122"/>
                </a:rPr>
                <a:t>增大</a:t>
              </a:r>
              <a:endParaRPr lang="zh-CN" altLang="en-US" sz="2800" b="1" i="1" dirty="0">
                <a:solidFill>
                  <a:srgbClr val="000099"/>
                </a:solidFill>
                <a:ea typeface="黑体" panose="02010609060101010101"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229200"/>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a:solidFill>
                  <a:srgbClr val="000099"/>
                </a:solidFill>
                <a:latin typeface="+mn-lt"/>
                <a:ea typeface="黑体" panose="02010609060101010101" pitchFamily="2" charset="-122"/>
              </a:rPr>
              <a:t>当信道的利用率增大时，该信道引起的时延迅速增加。</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a:t>一些</a:t>
            </a:r>
            <a:r>
              <a:rPr lang="zh-CN" altLang="zh-CN" dirty="0"/>
              <a:t>非性能特征也很重要。</a:t>
            </a:r>
            <a:r>
              <a:rPr lang="zh-CN" altLang="en-US" dirty="0"/>
              <a:t>它们</a:t>
            </a:r>
            <a:r>
              <a:rPr lang="zh-CN" altLang="zh-CN" dirty="0"/>
              <a:t>与前面介绍的性能指标有很大的关系</a:t>
            </a:r>
            <a:r>
              <a:rPr lang="zh-CN" altLang="en-US" dirty="0"/>
              <a:t>。主要包括：</a:t>
            </a:r>
            <a:endParaRPr lang="en-US" altLang="zh-CN" dirty="0"/>
          </a:p>
          <a:p>
            <a:pPr lvl="1"/>
            <a:r>
              <a:rPr lang="zh-CN" altLang="en-US" dirty="0"/>
              <a:t>费用</a:t>
            </a:r>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t>1.7.1  </a:t>
            </a:r>
            <a:r>
              <a:rPr lang="zh-CN" altLang="zh-CN" dirty="0"/>
              <a:t>计算机网络体系结构的形成</a:t>
            </a:r>
          </a:p>
          <a:p>
            <a:r>
              <a:rPr lang="en-US" altLang="zh-CN" dirty="0"/>
              <a:t>1.7.2  </a:t>
            </a:r>
            <a:r>
              <a:rPr lang="zh-CN" altLang="zh-CN" dirty="0"/>
              <a:t>协议与划分层次</a:t>
            </a:r>
          </a:p>
          <a:p>
            <a:r>
              <a:rPr lang="en-US" altLang="zh-CN" dirty="0"/>
              <a:t>1.7.3  </a:t>
            </a:r>
            <a:r>
              <a:rPr lang="zh-CN" altLang="zh-CN" dirty="0"/>
              <a:t>具有五层协议的体系结构</a:t>
            </a:r>
          </a:p>
          <a:p>
            <a:r>
              <a:rPr lang="en-US" altLang="zh-CN" dirty="0"/>
              <a:t>1.7.4  </a:t>
            </a:r>
            <a:r>
              <a:rPr lang="zh-CN" altLang="zh-CN" dirty="0"/>
              <a:t>实体、协议、服务和服务访问点</a:t>
            </a:r>
          </a:p>
          <a:p>
            <a:r>
              <a:rPr lang="en-US" altLang="zh-CN" dirty="0"/>
              <a:t>1.7.5  TCP/IP </a:t>
            </a:r>
            <a:r>
              <a:rPr lang="zh-CN" altLang="zh-CN" dirty="0"/>
              <a:t>的体系结构</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计算机网络是个非常复杂的系统</a:t>
            </a:r>
            <a:r>
              <a:rPr lang="zh-CN" altLang="en-US" dirty="0"/>
              <a:t>。</a:t>
            </a:r>
            <a:endParaRPr lang="en-US" altLang="zh-CN" dirty="0"/>
          </a:p>
          <a:p>
            <a:r>
              <a:rPr lang="zh-CN" altLang="en-US" dirty="0"/>
              <a:t>相互通信的两个计算机系统必须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a:t>1974</a:t>
            </a:r>
            <a:r>
              <a:rPr lang="zh-CN" altLang="zh-CN" dirty="0"/>
              <a:t>年，美国的</a:t>
            </a:r>
            <a:r>
              <a:rPr lang="en-US" altLang="zh-CN" dirty="0"/>
              <a:t> IBM </a:t>
            </a:r>
            <a:r>
              <a:rPr lang="zh-CN" altLang="zh-CN" dirty="0"/>
              <a:t>公司宣布了</a:t>
            </a:r>
            <a:r>
              <a:rPr lang="zh-CN" altLang="zh-CN" dirty="0">
                <a:solidFill>
                  <a:srgbClr val="FF0000"/>
                </a:solidFill>
              </a:rPr>
              <a:t>系统网络体系结构</a:t>
            </a:r>
            <a:r>
              <a:rPr lang="en-US" altLang="zh-CN" dirty="0">
                <a:solidFill>
                  <a:srgbClr val="FF0000"/>
                </a:solidFill>
              </a:rPr>
              <a:t>SNA</a:t>
            </a:r>
            <a:r>
              <a:rPr lang="en-US" altLang="zh-CN" dirty="0">
                <a:solidFill>
                  <a:srgbClr val="0000CC"/>
                </a:solidFill>
              </a:rPr>
              <a:t> </a:t>
            </a:r>
            <a:r>
              <a:rPr lang="en-US" altLang="zh-CN" dirty="0"/>
              <a:t>(System Network Architecture)</a:t>
            </a:r>
            <a:r>
              <a:rPr lang="zh-CN" altLang="zh-CN" dirty="0"/>
              <a:t>。这个著名的网络标准就是按照分层的方法制定的</a:t>
            </a:r>
            <a:r>
              <a:rPr lang="zh-CN" altLang="en-US" dirty="0"/>
              <a:t>。</a:t>
            </a:r>
            <a:endParaRPr lang="en-US" altLang="zh-CN" dirty="0"/>
          </a:p>
          <a:p>
            <a:r>
              <a:rPr lang="zh-CN" altLang="zh-CN" dirty="0"/>
              <a:t>不久后，其他一些公司也相继推出自己公司的具有不同名称的体系结构。</a:t>
            </a:r>
            <a:endParaRPr lang="en-US" altLang="zh-CN" dirty="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t>SNA</a:t>
            </a:r>
            <a:r>
              <a:rPr lang="zh-CN" altLang="en-US"/>
              <a:t>的层次结构</a:t>
            </a:r>
          </a:p>
        </p:txBody>
      </p:sp>
      <p:pic>
        <p:nvPicPr>
          <p:cNvPr id="51203" name="Picture 7" descr="tcpipj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12" y="1484784"/>
            <a:ext cx="9054270" cy="460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a:t>
            </a:r>
            <a:r>
              <a:rPr lang="en-US" altLang="zh-CN" sz="4000" dirty="0"/>
              <a:t>OSI/RM</a:t>
            </a:r>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为了使不同体系结构的计算机网络都能互连，国际标准化组织</a:t>
            </a:r>
            <a:r>
              <a:rPr lang="en-US" altLang="zh-CN" sz="3000" dirty="0"/>
              <a:t> ISO </a:t>
            </a:r>
            <a:r>
              <a:rPr lang="zh-CN" altLang="zh-CN" sz="3000" dirty="0"/>
              <a:t>于</a:t>
            </a:r>
            <a:r>
              <a:rPr lang="en-US" altLang="zh-CN" sz="3000" dirty="0"/>
              <a:t>1977</a:t>
            </a:r>
            <a:r>
              <a:rPr lang="zh-CN" altLang="zh-CN" sz="3000" dirty="0"/>
              <a:t>年成立了专门机构研究该问题。</a:t>
            </a:r>
            <a:endParaRPr lang="en-US" altLang="zh-CN" sz="3000" dirty="0"/>
          </a:p>
          <a:p>
            <a:r>
              <a:rPr lang="zh-CN" altLang="zh-CN" sz="3000" dirty="0"/>
              <a:t>他们提出了一个试图使各种计算机在世界范围内互连成网的标准框架，即著名的</a:t>
            </a:r>
            <a:r>
              <a:rPr lang="zh-CN" altLang="zh-CN" sz="3000" dirty="0">
                <a:solidFill>
                  <a:srgbClr val="FF0000"/>
                </a:solidFill>
              </a:rPr>
              <a:t>开放系统互连基本参考模型</a:t>
            </a:r>
            <a:r>
              <a:rPr lang="en-US" altLang="zh-CN" sz="3000" dirty="0">
                <a:solidFill>
                  <a:srgbClr val="FF0000"/>
                </a:solidFill>
              </a:rPr>
              <a:t> OSI/RM</a:t>
            </a:r>
            <a:r>
              <a:rPr lang="en-US" altLang="zh-CN" sz="3000" dirty="0"/>
              <a:t> (Open Systems Interconnection Reference Model)</a:t>
            </a:r>
            <a:r>
              <a:rPr lang="zh-CN" altLang="zh-CN" sz="3000" dirty="0"/>
              <a:t>，简称为</a:t>
            </a:r>
            <a:r>
              <a:rPr lang="en-US" altLang="zh-CN" sz="3000" dirty="0"/>
              <a:t> OSI</a:t>
            </a:r>
            <a:r>
              <a:rPr lang="zh-CN" altLang="zh-CN" sz="3000" dirty="0"/>
              <a:t>。</a:t>
            </a:r>
            <a:endParaRPr lang="en-US" altLang="zh-CN" sz="3000" dirty="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只要遵循 </a:t>
            </a:r>
            <a:r>
              <a:rPr lang="en-US" altLang="zh-CN" sz="2800" b="1" dirty="0">
                <a:solidFill>
                  <a:srgbClr val="000066"/>
                </a:solidFill>
                <a:latin typeface="+mn-lt"/>
                <a:ea typeface="黑体" panose="02010609060101010101" pitchFamily="2" charset="-122"/>
              </a:rPr>
              <a:t>OSI </a:t>
            </a:r>
            <a:r>
              <a:rPr lang="zh-CN" altLang="en-US" sz="2800" b="1" dirty="0">
                <a:solidFill>
                  <a:srgbClr val="000066"/>
                </a:solidFill>
                <a:latin typeface="+mn-lt"/>
                <a:ea typeface="黑体" panose="02010609060101010101" pitchFamily="2" charset="-122"/>
              </a:rPr>
              <a:t>标准，一个系统就可以和位于世界上任何地方的、也遵循这同一标准的其他任何系统进行通信。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a:t>
            </a:r>
            <a:r>
              <a:rPr lang="en-US" altLang="zh-CN" sz="4000" dirty="0"/>
              <a:t>OSI/RM</a:t>
            </a:r>
          </a:p>
        </p:txBody>
      </p:sp>
      <p:sp>
        <p:nvSpPr>
          <p:cNvPr id="171011" name="Rectangle 3"/>
          <p:cNvSpPr>
            <a:spLocks noGrp="1" noChangeArrowheads="1"/>
          </p:cNvSpPr>
          <p:nvPr>
            <p:ph idx="1"/>
          </p:nvPr>
        </p:nvSpPr>
        <p:spPr/>
        <p:txBody>
          <a:bodyPr/>
          <a:lstStyle/>
          <a:p>
            <a:r>
              <a:rPr lang="en-US" altLang="zh-CN" dirty="0"/>
              <a:t>OSI </a:t>
            </a:r>
            <a:r>
              <a:rPr lang="zh-CN" altLang="zh-CN" dirty="0"/>
              <a:t>只获得了一些理论研究的成果</a:t>
            </a:r>
            <a:r>
              <a:rPr lang="zh-CN" altLang="en-US" dirty="0"/>
              <a:t>，在市场化方面却失败了。原因包括：</a:t>
            </a: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的专家们在完成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标准时没有商业驱动力；</a:t>
            </a: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的协议实现起来过分复杂，且运行效率很低；</a:t>
            </a: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标准的制定周期太长，因而使得按 </a:t>
            </a:r>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标准生产的设备无法及时进入市场；</a:t>
            </a:r>
          </a:p>
          <a:p>
            <a:pPr lvl="1"/>
            <a:r>
              <a:rPr lang="en-US" altLang="zh-CN" dirty="0">
                <a:solidFill>
                  <a:srgbClr val="0000CC"/>
                </a:solidFill>
                <a:latin typeface="Arial" panose="020B0604020202020204" pitchFamily="34" charset="0"/>
              </a:rPr>
              <a:t>OSI </a:t>
            </a:r>
            <a:r>
              <a:rPr lang="zh-CN" altLang="en-US" dirty="0">
                <a:solidFill>
                  <a:srgbClr val="0000CC"/>
                </a:solidFill>
                <a:latin typeface="Arial" panose="020B0604020202020204" pitchFamily="34" charset="0"/>
              </a:rPr>
              <a:t>的层次划分也不太合理，有些功能在多个层次中重复出现。</a:t>
            </a:r>
            <a:r>
              <a:rPr lang="zh-CN" altLang="en-US" dirty="0">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法律上的国际标准 </a:t>
            </a:r>
            <a:r>
              <a:rPr lang="en-US" altLang="zh-CN" dirty="0"/>
              <a:t>OSI </a:t>
            </a:r>
            <a:r>
              <a:rPr lang="zh-CN" altLang="en-US" dirty="0"/>
              <a:t>并没有得到市场的认可。</a:t>
            </a:r>
          </a:p>
          <a:p>
            <a:r>
              <a:rPr lang="zh-CN" altLang="en-US" dirty="0"/>
              <a:t>非国际标准 </a:t>
            </a:r>
            <a:r>
              <a:rPr lang="en-US" altLang="zh-CN" dirty="0"/>
              <a:t>TCP/IP </a:t>
            </a:r>
            <a:r>
              <a:rPr lang="zh-CN" altLang="en-US" dirty="0"/>
              <a:t>却获得了最广泛的应用。</a:t>
            </a:r>
            <a:r>
              <a:rPr lang="en-US" altLang="zh-CN" dirty="0">
                <a:latin typeface="Arial" panose="020B0604020202020204" pitchFamily="34" charset="0"/>
                <a:ea typeface="黑体" panose="02010609060101010101" pitchFamily="2" charset="-122"/>
              </a:rPr>
              <a:t>TCP/IP </a:t>
            </a:r>
            <a:r>
              <a:rPr lang="zh-CN" altLang="en-US" dirty="0">
                <a:latin typeface="Arial" panose="020B0604020202020204" pitchFamily="34" charset="0"/>
                <a:ea typeface="黑体" panose="02010609060101010101" pitchFamily="2" charset="-122"/>
              </a:rPr>
              <a:t>常被称为</a:t>
            </a:r>
            <a:r>
              <a:rPr lang="zh-CN" altLang="en-US" dirty="0">
                <a:solidFill>
                  <a:srgbClr val="FF0000"/>
                </a:solidFill>
                <a:latin typeface="Arial" panose="020B0604020202020204" pitchFamily="34" charset="0"/>
                <a:ea typeface="黑体" panose="02010609060101010101" pitchFamily="2" charset="-122"/>
              </a:rPr>
              <a:t>事实上的 国际标准</a:t>
            </a:r>
            <a:r>
              <a:rPr lang="zh-CN" altLang="en-US" dirty="0">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138</TotalTime>
  <Words>10382</Words>
  <Application>Microsoft Office PowerPoint</Application>
  <PresentationFormat>A4 纸张(210x297 毫米)</PresentationFormat>
  <Paragraphs>1602</Paragraphs>
  <Slides>173</Slides>
  <Notes>111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173</vt:i4>
      </vt:variant>
    </vt:vector>
  </HeadingPairs>
  <TitlesOfParts>
    <vt:vector size="188" baseType="lpstr">
      <vt:lpstr>黑体</vt:lpstr>
      <vt:lpstr>华文新魏</vt:lpstr>
      <vt:lpstr>宋体</vt:lpstr>
      <vt:lpstr>Arial</vt:lpstr>
      <vt:lpstr>Arial Rounded MT Bold</vt:lpstr>
      <vt:lpstr>Bookman Old Style</vt:lpstr>
      <vt:lpstr>Calibri</vt:lpstr>
      <vt:lpstr>Tahoma</vt:lpstr>
      <vt:lpstr>Times New Roman</vt:lpstr>
      <vt:lpstr>Wingdings</vt:lpstr>
      <vt:lpstr>Presentation</vt:lpstr>
      <vt:lpstr>Microsoft ClipArt Gallery</vt:lpstr>
      <vt:lpstr>公式</vt:lpstr>
      <vt:lpstr>Visio</vt:lpstr>
      <vt:lpstr>VISIO</vt:lpstr>
      <vt:lpstr>计算机网络课程</vt:lpstr>
      <vt:lpstr>请注意名词“结点”</vt:lpstr>
      <vt:lpstr>成为互联网正式标准要经过三个阶段</vt:lpstr>
      <vt:lpstr>1.3  互联网的组成</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1.5  计算机网络的类别</vt:lpstr>
      <vt:lpstr>1.5.1  计算机网络的定义</vt:lpstr>
      <vt:lpstr>Three Points</vt:lpstr>
      <vt:lpstr>早期计算机网络结构</vt:lpstr>
      <vt:lpstr>现代计算机网络结构</vt:lpstr>
      <vt:lpstr>计算机网络的功能和应用</vt:lpstr>
      <vt:lpstr>计算机网络的功能和应用</vt:lpstr>
      <vt:lpstr>计算机网络的应用</vt:lpstr>
      <vt:lpstr>1.5.2 计算机网络的分类</vt:lpstr>
      <vt:lpstr>1. 从网络的作用范围进行分类</vt:lpstr>
      <vt:lpstr>按照地理范围划分</vt:lpstr>
      <vt:lpstr>局域网</vt:lpstr>
      <vt:lpstr>局域网的应用场合</vt:lpstr>
      <vt:lpstr>局域网的基本特征</vt:lpstr>
      <vt:lpstr>局域网技术</vt:lpstr>
      <vt:lpstr>广域网</vt:lpstr>
      <vt:lpstr>广域网的应用场合</vt:lpstr>
      <vt:lpstr>广域网的基本特征</vt:lpstr>
      <vt:lpstr>广域网技术</vt:lpstr>
      <vt:lpstr>广域网技术</vt:lpstr>
      <vt:lpstr>城域网</vt:lpstr>
      <vt:lpstr>2. 从网络的使用者进行分类</vt:lpstr>
      <vt:lpstr>3. 用来把用户接入到互联网的网络</vt:lpstr>
      <vt:lpstr>3. 用来把用户接入到互联网的网络</vt:lpstr>
      <vt:lpstr>网络的拓扑结构</vt:lpstr>
      <vt:lpstr>请注意名词“结点”</vt:lpstr>
      <vt:lpstr>网络的拓扑结构</vt:lpstr>
      <vt:lpstr>按照拓扑结构划分</vt:lpstr>
      <vt:lpstr>总线型拓扑实现</vt:lpstr>
      <vt:lpstr>星型拓扑实现</vt:lpstr>
      <vt:lpstr>环形拓扑</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SNA的层次结构</vt:lpstr>
      <vt:lpstr>开放系统互连参考模型OSI/RM</vt:lpstr>
      <vt:lpstr>开放系统互连参考模型OSI/RM</vt:lpstr>
      <vt:lpstr>两种国际标准</vt:lpstr>
      <vt:lpstr>OSI和TCP/IP</vt:lpstr>
      <vt:lpstr>网络标准化组织简介</vt:lpstr>
      <vt:lpstr>网络标准化组织简介</vt:lpstr>
      <vt:lpstr>网络标准化组织简介</vt:lpstr>
      <vt:lpstr>IEEE802系列标准 </vt:lpstr>
      <vt:lpstr>ISO/OSI参考模型</vt:lpstr>
      <vt:lpstr>为什么要制定OSI模型？</vt:lpstr>
      <vt:lpstr>OSI模型的好处</vt:lpstr>
      <vt:lpstr>OSI模型中层次之间的关系</vt:lpstr>
      <vt:lpstr>OSI标准的三级抽象</vt:lpstr>
      <vt:lpstr>OSI的层次结构</vt:lpstr>
      <vt:lpstr>名词术语解释</vt:lpstr>
      <vt:lpstr>名词术语解释</vt:lpstr>
      <vt:lpstr>开放系统互连参考模型结构</vt:lpstr>
      <vt:lpstr>物理层</vt:lpstr>
      <vt:lpstr>数据链路层</vt:lpstr>
      <vt:lpstr>数据链路层</vt:lpstr>
      <vt:lpstr>网络层</vt:lpstr>
      <vt:lpstr>网络层</vt:lpstr>
      <vt:lpstr>传输层</vt:lpstr>
      <vt:lpstr>传输层</vt:lpstr>
      <vt:lpstr>会话层</vt:lpstr>
      <vt:lpstr>表示层</vt:lpstr>
      <vt:lpstr>应用层</vt:lpstr>
      <vt:lpstr>OSI七层参考模型</vt:lpstr>
      <vt:lpstr>OSI参考模型中PDU的传输过程</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小 马</cp:lastModifiedBy>
  <cp:revision>39</cp:revision>
  <dcterms:created xsi:type="dcterms:W3CDTF">2016-10-01T05:27:00Z</dcterms:created>
  <dcterms:modified xsi:type="dcterms:W3CDTF">2019-04-27T11:01:23Z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2052-10.1.0.6748</vt:lpwstr>
  </property>
</Properties>
</file>