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9"/>
  </p:notesMasterIdLst>
  <p:handoutMasterIdLst>
    <p:handoutMasterId r:id="rId23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411" r:id="rId14"/>
    <p:sldId id="268" r:id="rId15"/>
    <p:sldId id="404" r:id="rId16"/>
    <p:sldId id="405" r:id="rId17"/>
    <p:sldId id="406" r:id="rId18"/>
    <p:sldId id="407" r:id="rId19"/>
    <p:sldId id="408" r:id="rId20"/>
    <p:sldId id="409" r:id="rId21"/>
    <p:sldId id="410" r:id="rId22"/>
    <p:sldId id="269" r:id="rId23"/>
    <p:sldId id="270" r:id="rId24"/>
    <p:sldId id="271" r:id="rId25"/>
    <p:sldId id="272" r:id="rId26"/>
    <p:sldId id="412" r:id="rId27"/>
    <p:sldId id="273" r:id="rId28"/>
    <p:sldId id="274" r:id="rId29"/>
    <p:sldId id="275" r:id="rId30"/>
    <p:sldId id="276" r:id="rId31"/>
    <p:sldId id="277" r:id="rId32"/>
    <p:sldId id="278" r:id="rId33"/>
    <p:sldId id="279" r:id="rId34"/>
    <p:sldId id="280" r:id="rId35"/>
    <p:sldId id="413" r:id="rId36"/>
    <p:sldId id="414" r:id="rId37"/>
    <p:sldId id="416" r:id="rId38"/>
    <p:sldId id="417" r:id="rId39"/>
    <p:sldId id="418" r:id="rId40"/>
    <p:sldId id="419" r:id="rId41"/>
    <p:sldId id="420" r:id="rId42"/>
    <p:sldId id="421" r:id="rId43"/>
    <p:sldId id="422" r:id="rId44"/>
    <p:sldId id="423" r:id="rId45"/>
    <p:sldId id="424" r:id="rId46"/>
    <p:sldId id="435" r:id="rId47"/>
    <p:sldId id="425" r:id="rId48"/>
    <p:sldId id="426" r:id="rId49"/>
    <p:sldId id="427" r:id="rId50"/>
    <p:sldId id="429" r:id="rId51"/>
    <p:sldId id="430" r:id="rId52"/>
    <p:sldId id="431" r:id="rId53"/>
    <p:sldId id="432" r:id="rId54"/>
    <p:sldId id="434" r:id="rId55"/>
    <p:sldId id="628" r:id="rId56"/>
    <p:sldId id="629" r:id="rId57"/>
    <p:sldId id="630" r:id="rId58"/>
    <p:sldId id="631" r:id="rId59"/>
    <p:sldId id="436" r:id="rId60"/>
    <p:sldId id="437" r:id="rId61"/>
    <p:sldId id="438" r:id="rId62"/>
    <p:sldId id="439" r:id="rId63"/>
    <p:sldId id="440" r:id="rId64"/>
    <p:sldId id="441" r:id="rId65"/>
    <p:sldId id="442" r:id="rId66"/>
    <p:sldId id="443" r:id="rId67"/>
    <p:sldId id="450" r:id="rId68"/>
    <p:sldId id="444" r:id="rId69"/>
    <p:sldId id="445" r:id="rId70"/>
    <p:sldId id="446" r:id="rId71"/>
    <p:sldId id="447" r:id="rId72"/>
    <p:sldId id="448" r:id="rId73"/>
    <p:sldId id="449" r:id="rId74"/>
    <p:sldId id="281" r:id="rId75"/>
    <p:sldId id="282" r:id="rId76"/>
    <p:sldId id="451" r:id="rId77"/>
    <p:sldId id="283" r:id="rId78"/>
    <p:sldId id="284" r:id="rId79"/>
    <p:sldId id="285" r:id="rId80"/>
    <p:sldId id="286" r:id="rId81"/>
    <p:sldId id="287" r:id="rId82"/>
    <p:sldId id="452" r:id="rId83"/>
    <p:sldId id="453" r:id="rId84"/>
    <p:sldId id="454" r:id="rId85"/>
    <p:sldId id="288" r:id="rId86"/>
    <p:sldId id="289" r:id="rId87"/>
    <p:sldId id="456" r:id="rId88"/>
    <p:sldId id="290" r:id="rId89"/>
    <p:sldId id="291" r:id="rId90"/>
    <p:sldId id="292" r:id="rId91"/>
    <p:sldId id="293" r:id="rId92"/>
    <p:sldId id="294" r:id="rId93"/>
    <p:sldId id="295" r:id="rId94"/>
    <p:sldId id="296" r:id="rId95"/>
    <p:sldId id="457" r:id="rId96"/>
    <p:sldId id="458" r:id="rId97"/>
    <p:sldId id="297" r:id="rId98"/>
    <p:sldId id="460" r:id="rId99"/>
    <p:sldId id="461" r:id="rId100"/>
    <p:sldId id="462" r:id="rId101"/>
    <p:sldId id="463" r:id="rId102"/>
    <p:sldId id="464" r:id="rId103"/>
    <p:sldId id="465" r:id="rId104"/>
    <p:sldId id="466" r:id="rId105"/>
    <p:sldId id="467" r:id="rId106"/>
    <p:sldId id="468" r:id="rId107"/>
    <p:sldId id="469" r:id="rId108"/>
    <p:sldId id="471" r:id="rId109"/>
    <p:sldId id="472" r:id="rId110"/>
    <p:sldId id="473" r:id="rId111"/>
    <p:sldId id="474" r:id="rId112"/>
    <p:sldId id="475" r:id="rId113"/>
    <p:sldId id="476" r:id="rId114"/>
    <p:sldId id="298" r:id="rId115"/>
    <p:sldId id="299" r:id="rId116"/>
    <p:sldId id="300" r:id="rId117"/>
    <p:sldId id="301" r:id="rId118"/>
    <p:sldId id="302" r:id="rId119"/>
    <p:sldId id="303" r:id="rId120"/>
    <p:sldId id="304" r:id="rId121"/>
    <p:sldId id="305" r:id="rId122"/>
    <p:sldId id="306" r:id="rId123"/>
    <p:sldId id="307" r:id="rId124"/>
    <p:sldId id="308" r:id="rId125"/>
    <p:sldId id="309" r:id="rId126"/>
    <p:sldId id="310" r:id="rId127"/>
    <p:sldId id="311" r:id="rId128"/>
    <p:sldId id="312" r:id="rId129"/>
    <p:sldId id="313" r:id="rId130"/>
    <p:sldId id="314" r:id="rId131"/>
    <p:sldId id="315" r:id="rId132"/>
    <p:sldId id="316" r:id="rId133"/>
    <p:sldId id="317" r:id="rId134"/>
    <p:sldId id="318" r:id="rId135"/>
    <p:sldId id="319" r:id="rId136"/>
    <p:sldId id="320" r:id="rId137"/>
    <p:sldId id="321" r:id="rId138"/>
    <p:sldId id="322" r:id="rId139"/>
    <p:sldId id="323" r:id="rId140"/>
    <p:sldId id="324" r:id="rId141"/>
    <p:sldId id="325" r:id="rId142"/>
    <p:sldId id="480" r:id="rId143"/>
    <p:sldId id="326" r:id="rId144"/>
    <p:sldId id="327" r:id="rId145"/>
    <p:sldId id="328" r:id="rId146"/>
    <p:sldId id="329" r:id="rId147"/>
    <p:sldId id="330" r:id="rId148"/>
    <p:sldId id="331" r:id="rId149"/>
    <p:sldId id="332" r:id="rId150"/>
    <p:sldId id="333" r:id="rId151"/>
    <p:sldId id="334" r:id="rId152"/>
    <p:sldId id="335" r:id="rId153"/>
    <p:sldId id="336" r:id="rId154"/>
    <p:sldId id="337" r:id="rId155"/>
    <p:sldId id="338" r:id="rId156"/>
    <p:sldId id="339" r:id="rId157"/>
    <p:sldId id="340" r:id="rId158"/>
    <p:sldId id="341" r:id="rId159"/>
    <p:sldId id="342" r:id="rId160"/>
    <p:sldId id="343" r:id="rId161"/>
    <p:sldId id="344" r:id="rId162"/>
    <p:sldId id="345" r:id="rId163"/>
    <p:sldId id="346" r:id="rId164"/>
    <p:sldId id="347" r:id="rId165"/>
    <p:sldId id="348" r:id="rId166"/>
    <p:sldId id="349" r:id="rId167"/>
    <p:sldId id="350" r:id="rId168"/>
    <p:sldId id="351" r:id="rId169"/>
    <p:sldId id="352" r:id="rId170"/>
    <p:sldId id="353" r:id="rId171"/>
    <p:sldId id="354" r:id="rId172"/>
    <p:sldId id="355" r:id="rId173"/>
    <p:sldId id="356" r:id="rId174"/>
    <p:sldId id="358" r:id="rId175"/>
    <p:sldId id="359" r:id="rId176"/>
    <p:sldId id="360" r:id="rId177"/>
    <p:sldId id="361" r:id="rId178"/>
    <p:sldId id="362" r:id="rId179"/>
    <p:sldId id="363" r:id="rId180"/>
    <p:sldId id="364" r:id="rId181"/>
    <p:sldId id="365" r:id="rId182"/>
    <p:sldId id="366" r:id="rId183"/>
    <p:sldId id="367" r:id="rId184"/>
    <p:sldId id="368" r:id="rId185"/>
    <p:sldId id="369" r:id="rId186"/>
    <p:sldId id="370" r:id="rId187"/>
    <p:sldId id="371" r:id="rId188"/>
    <p:sldId id="372" r:id="rId189"/>
    <p:sldId id="373" r:id="rId190"/>
    <p:sldId id="374" r:id="rId191"/>
    <p:sldId id="375" r:id="rId192"/>
    <p:sldId id="376" r:id="rId193"/>
    <p:sldId id="377" r:id="rId194"/>
    <p:sldId id="492" r:id="rId195"/>
    <p:sldId id="493" r:id="rId196"/>
    <p:sldId id="494" r:id="rId197"/>
    <p:sldId id="495" r:id="rId198"/>
    <p:sldId id="378" r:id="rId199"/>
    <p:sldId id="379" r:id="rId200"/>
    <p:sldId id="380" r:id="rId201"/>
    <p:sldId id="381" r:id="rId202"/>
    <p:sldId id="382" r:id="rId203"/>
    <p:sldId id="383" r:id="rId204"/>
    <p:sldId id="485" r:id="rId205"/>
    <p:sldId id="486" r:id="rId206"/>
    <p:sldId id="489" r:id="rId207"/>
    <p:sldId id="490" r:id="rId208"/>
    <p:sldId id="491" r:id="rId209"/>
    <p:sldId id="384" r:id="rId210"/>
    <p:sldId id="385" r:id="rId211"/>
    <p:sldId id="386" r:id="rId212"/>
    <p:sldId id="387" r:id="rId213"/>
    <p:sldId id="388" r:id="rId214"/>
    <p:sldId id="389" r:id="rId215"/>
    <p:sldId id="390" r:id="rId216"/>
    <p:sldId id="391" r:id="rId217"/>
    <p:sldId id="392" r:id="rId218"/>
    <p:sldId id="393" r:id="rId219"/>
    <p:sldId id="394" r:id="rId220"/>
    <p:sldId id="395" r:id="rId221"/>
    <p:sldId id="396" r:id="rId222"/>
    <p:sldId id="397" r:id="rId223"/>
    <p:sldId id="398" r:id="rId224"/>
    <p:sldId id="399" r:id="rId225"/>
    <p:sldId id="400" r:id="rId226"/>
    <p:sldId id="401" r:id="rId227"/>
    <p:sldId id="402" r:id="rId228"/>
  </p:sldIdLst>
  <p:sldSz cx="9906000" cy="6858000" type="A4"/>
  <p:notesSz cx="7010400" cy="9296400"/>
  <p:custDataLst>
    <p:tags r:id="rId231"/>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 马" initials="小" lastIdx="1" clrIdx="0">
    <p:extLst>
      <p:ext uri="{19B8F6BF-5375-455C-9EA6-DF929625EA0E}">
        <p15:presenceInfo xmlns:p15="http://schemas.microsoft.com/office/powerpoint/2012/main" userId="426ce7159b9aca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66"/>
    <a:srgbClr val="FFFF66"/>
    <a:srgbClr val="0000FF"/>
    <a:srgbClr val="66FF66"/>
    <a:srgbClr val="00FF00"/>
    <a:srgbClr val="0000CC"/>
    <a:srgbClr val="FF66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0973" autoAdjust="0"/>
  </p:normalViewPr>
  <p:slideViewPr>
    <p:cSldViewPr>
      <p:cViewPr varScale="1">
        <p:scale>
          <a:sx n="104" d="100"/>
          <a:sy n="104" d="100"/>
        </p:scale>
        <p:origin x="1500"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notesMaster" Target="notesMasters/notesMaster1.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handoutMaster" Target="handoutMasters/handoutMaster1.xml"/><Relationship Id="rId235"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tags" Target="tags/tag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t>1</a:t>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252E80-6973-44D5-9C73-662524EBBFDA}" type="slidenum">
              <a:rPr lang="en-US" altLang="zh-CN"/>
              <a:t>12</a:t>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6C5C3D-30BD-4184-AD6F-5F910A1E3EB6}" type="slidenum">
              <a:rPr lang="en-US" altLang="zh-CN"/>
              <a:t>199</a:t>
            </a:fld>
            <a:endParaRPr lang="en-US" altLang="zh-CN"/>
          </a:p>
        </p:txBody>
      </p:sp>
      <p:sp>
        <p:nvSpPr>
          <p:cNvPr id="616450" name="Rectangle 2"/>
          <p:cNvSpPr>
            <a:spLocks noGrp="1" noRot="1" noChangeAspect="1" noChangeArrowheads="1" noTextEdit="1"/>
          </p:cNvSpPr>
          <p:nvPr>
            <p:ph type="sldImg"/>
          </p:nvPr>
        </p:nvSpPr>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4CE576-B746-4E76-BA73-2B21B853916C}" type="slidenum">
              <a:rPr lang="en-US" altLang="zh-CN"/>
              <a:t>200</a:t>
            </a:fld>
            <a:endParaRPr lang="en-US" altLang="zh-CN"/>
          </a:p>
        </p:txBody>
      </p:sp>
      <p:sp>
        <p:nvSpPr>
          <p:cNvPr id="617474" name="Rectangle 2"/>
          <p:cNvSpPr>
            <a:spLocks noGrp="1" noRot="1" noChangeAspect="1" noChangeArrowheads="1" noTextEdit="1"/>
          </p:cNvSpPr>
          <p:nvPr>
            <p:ph type="sldImg"/>
          </p:nvPr>
        </p:nvSpPr>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F5B423B-6F7D-469A-A530-3C2FEE889A10}" type="slidenum">
              <a:rPr lang="en-US" altLang="zh-CN"/>
              <a:t>201</a:t>
            </a:fld>
            <a:endParaRPr lang="en-US" altLang="zh-CN"/>
          </a:p>
        </p:txBody>
      </p:sp>
      <p:sp>
        <p:nvSpPr>
          <p:cNvPr id="618498" name="Rectangle 2"/>
          <p:cNvSpPr>
            <a:spLocks noGrp="1" noRot="1" noChangeAspect="1" noChangeArrowheads="1" noTextEdit="1"/>
          </p:cNvSpPr>
          <p:nvPr>
            <p:ph type="sldImg"/>
          </p:nvPr>
        </p:nvSpPr>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6DF038-7A9D-4B1C-877F-6BCEBB4797C5}" type="slidenum">
              <a:rPr lang="en-US" altLang="zh-CN"/>
              <a:t>203</a:t>
            </a:fld>
            <a:endParaRPr lang="en-US" altLang="zh-CN"/>
          </a:p>
        </p:txBody>
      </p:sp>
      <p:sp>
        <p:nvSpPr>
          <p:cNvPr id="619522" name="Rectangle 2"/>
          <p:cNvSpPr>
            <a:spLocks noGrp="1" noRot="1" noChangeAspect="1" noChangeArrowheads="1" noTextEdit="1"/>
          </p:cNvSpPr>
          <p:nvPr>
            <p:ph type="sldImg"/>
          </p:nvPr>
        </p:nvSpPr>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92FA62A-5031-4DA5-880B-6FA2C93EAB4F}" type="slidenum">
              <a:rPr lang="en-US" altLang="zh-CN"/>
              <a:t>210</a:t>
            </a:fld>
            <a:endParaRPr lang="en-US" altLang="zh-CN"/>
          </a:p>
        </p:txBody>
      </p:sp>
      <p:sp>
        <p:nvSpPr>
          <p:cNvPr id="620546" name="Rectangle 2"/>
          <p:cNvSpPr>
            <a:spLocks noGrp="1" noRot="1" noChangeAspect="1" noChangeArrowheads="1" noTextEdit="1"/>
          </p:cNvSpPr>
          <p:nvPr>
            <p:ph type="sldImg"/>
          </p:nvPr>
        </p:nvSpPr>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16434A-CB1C-4951-A81B-B63DE3DA5681}" type="slidenum">
              <a:rPr lang="en-US" altLang="zh-CN"/>
              <a:t>211</a:t>
            </a:fld>
            <a:endParaRPr lang="en-US" altLang="zh-CN"/>
          </a:p>
        </p:txBody>
      </p:sp>
      <p:sp>
        <p:nvSpPr>
          <p:cNvPr id="621570" name="Rectangle 2"/>
          <p:cNvSpPr>
            <a:spLocks noGrp="1" noRot="1" noChangeAspect="1" noChangeArrowheads="1" noTextEdit="1"/>
          </p:cNvSpPr>
          <p:nvPr>
            <p:ph type="sldImg"/>
          </p:nvPr>
        </p:nvSpPr>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B92C36-7BE9-436E-BC04-D86DDBD15518}" type="slidenum">
              <a:rPr lang="en-US" altLang="zh-CN"/>
              <a:t>212</a:t>
            </a:fld>
            <a:endParaRPr lang="en-US" altLang="zh-CN"/>
          </a:p>
        </p:txBody>
      </p:sp>
      <p:sp>
        <p:nvSpPr>
          <p:cNvPr id="622594" name="Rectangle 2"/>
          <p:cNvSpPr>
            <a:spLocks noGrp="1" noRot="1" noChangeAspect="1" noChangeArrowheads="1" noTextEdit="1"/>
          </p:cNvSpPr>
          <p:nvPr>
            <p:ph type="sldImg"/>
          </p:nvPr>
        </p:nvSpPr>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B3AEA1-BF7E-4FCA-A58C-152EA4B730D3}" type="slidenum">
              <a:rPr lang="en-US" altLang="zh-CN"/>
              <a:t>213</a:t>
            </a:fld>
            <a:endParaRPr lang="en-US" altLang="zh-CN"/>
          </a:p>
        </p:txBody>
      </p:sp>
      <p:sp>
        <p:nvSpPr>
          <p:cNvPr id="623618" name="Rectangle 2"/>
          <p:cNvSpPr>
            <a:spLocks noGrp="1" noRot="1" noChangeAspect="1" noChangeArrowheads="1" noTextEdit="1"/>
          </p:cNvSpPr>
          <p:nvPr>
            <p:ph type="sldImg"/>
          </p:nvPr>
        </p:nvSpPr>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1E8102-EBA1-483F-877B-3FD493D63082}" type="slidenum">
              <a:rPr lang="en-US" altLang="zh-CN"/>
              <a:t>214</a:t>
            </a:fld>
            <a:endParaRPr lang="en-US" altLang="zh-CN"/>
          </a:p>
        </p:txBody>
      </p:sp>
      <p:sp>
        <p:nvSpPr>
          <p:cNvPr id="624642" name="Rectangle 2"/>
          <p:cNvSpPr>
            <a:spLocks noGrp="1" noRot="1" noChangeAspect="1" noChangeArrowheads="1" noTextEdit="1"/>
          </p:cNvSpPr>
          <p:nvPr>
            <p:ph type="sldImg"/>
          </p:nvPr>
        </p:nvSpPr>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t>215</a:t>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A2D293-5FDA-402D-91A0-0EFB1E1DA569}" type="slidenum">
              <a:rPr lang="en-US" altLang="zh-CN"/>
              <a:t>14</a:t>
            </a:fld>
            <a:endParaRPr lang="en-US" altLang="zh-CN"/>
          </a:p>
        </p:txBody>
      </p:sp>
      <p:sp>
        <p:nvSpPr>
          <p:cNvPr id="355330" name="Rectangle 2"/>
          <p:cNvSpPr>
            <a:spLocks noGrp="1" noRot="1" noChangeAspect="1" noChangeArrowheads="1" noTextEdit="1"/>
          </p:cNvSpPr>
          <p:nvPr>
            <p:ph type="sldImg"/>
          </p:nvPr>
        </p:nvSpPr>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t>216</a:t>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t>217</a:t>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t>218</a:t>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A7FB81-BDD7-42D9-843C-A916B4CE5230}" type="slidenum">
              <a:rPr lang="en-US" altLang="zh-CN"/>
              <a:t>219</a:t>
            </a:fld>
            <a:endParaRPr lang="en-US" altLang="zh-CN"/>
          </a:p>
        </p:txBody>
      </p:sp>
      <p:sp>
        <p:nvSpPr>
          <p:cNvPr id="629762" name="Rectangle 2"/>
          <p:cNvSpPr>
            <a:spLocks noGrp="1" noRot="1" noChangeAspect="1" noChangeArrowheads="1" noTextEdit="1"/>
          </p:cNvSpPr>
          <p:nvPr>
            <p:ph type="sldImg"/>
          </p:nvPr>
        </p:nvSpPr>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2EFBDB-76E6-4824-A501-1F8DD4703EAB}" type="slidenum">
              <a:rPr lang="en-US" altLang="zh-CN"/>
              <a:t>220</a:t>
            </a:fld>
            <a:endParaRPr lang="en-US" altLang="zh-CN"/>
          </a:p>
        </p:txBody>
      </p:sp>
      <p:sp>
        <p:nvSpPr>
          <p:cNvPr id="630786" name="Rectangle 2"/>
          <p:cNvSpPr>
            <a:spLocks noGrp="1" noRot="1" noChangeAspect="1" noChangeArrowheads="1" noTextEdit="1"/>
          </p:cNvSpPr>
          <p:nvPr>
            <p:ph type="sldImg"/>
          </p:nvPr>
        </p:nvSpPr>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1EB9BC-338E-4706-B8F9-BBBAF48146D7}" type="slidenum">
              <a:rPr lang="en-US" altLang="zh-CN"/>
              <a:t>224</a:t>
            </a:fld>
            <a:endParaRPr lang="en-US" altLang="zh-CN"/>
          </a:p>
        </p:txBody>
      </p:sp>
      <p:sp>
        <p:nvSpPr>
          <p:cNvPr id="632834" name="Rectangle 2"/>
          <p:cNvSpPr>
            <a:spLocks noGrp="1" noRot="1" noChangeAspect="1" noChangeArrowheads="1" noTextEdit="1"/>
          </p:cNvSpPr>
          <p:nvPr>
            <p:ph type="sldImg"/>
          </p:nvPr>
        </p:nvSpPr>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2C29F1B-2E46-4695-9C2A-20BD8928D849}" type="slidenum">
              <a:rPr lang="en-US" altLang="zh-CN"/>
              <a:t>225</a:t>
            </a:fld>
            <a:endParaRPr lang="en-US" altLang="zh-CN"/>
          </a:p>
        </p:txBody>
      </p:sp>
      <p:sp>
        <p:nvSpPr>
          <p:cNvPr id="633858" name="Rectangle 2"/>
          <p:cNvSpPr>
            <a:spLocks noGrp="1" noRot="1" noChangeAspect="1" noChangeArrowheads="1" noTextEdit="1"/>
          </p:cNvSpPr>
          <p:nvPr>
            <p:ph type="sldImg"/>
          </p:nvPr>
        </p:nvSpPr>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B46A1C-6327-4B2D-A0C2-5A05E8D730FC}" type="slidenum">
              <a:rPr lang="en-US" altLang="zh-CN"/>
              <a:t>22</a:t>
            </a:fld>
            <a:endParaRPr lang="en-US" altLang="zh-CN"/>
          </a:p>
        </p:txBody>
      </p:sp>
      <p:sp>
        <p:nvSpPr>
          <p:cNvPr id="357378" name="Rectangle 2"/>
          <p:cNvSpPr>
            <a:spLocks noGrp="1" noRot="1" noChangeAspect="1" noChangeArrowheads="1" noTextEdit="1"/>
          </p:cNvSpPr>
          <p:nvPr>
            <p:ph type="sldImg"/>
          </p:nvPr>
        </p:nvSpPr>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B544E2-5A09-4AD6-B324-CC272D85EE58}" type="slidenum">
              <a:rPr lang="en-US" altLang="zh-CN"/>
              <a:t>23</a:t>
            </a:fld>
            <a:endParaRPr lang="en-US" altLang="zh-CN"/>
          </a:p>
        </p:txBody>
      </p:sp>
      <p:sp>
        <p:nvSpPr>
          <p:cNvPr id="359426" name="Rectangle 2"/>
          <p:cNvSpPr>
            <a:spLocks noGrp="1" noRot="1" noChangeAspect="1" noChangeArrowheads="1" noTextEdit="1"/>
          </p:cNvSpPr>
          <p:nvPr>
            <p:ph type="sldImg"/>
          </p:nvPr>
        </p:nvSpPr>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2FACAD-76CA-46DF-8D6C-9BC40F876ECD}" type="slidenum">
              <a:rPr lang="en-US" altLang="zh-CN"/>
              <a:t>24</a:t>
            </a:fld>
            <a:endParaRPr lang="en-US" altLang="zh-CN"/>
          </a:p>
        </p:txBody>
      </p:sp>
      <p:sp>
        <p:nvSpPr>
          <p:cNvPr id="361474" name="Rectangle 2"/>
          <p:cNvSpPr>
            <a:spLocks noGrp="1" noRot="1" noChangeAspect="1" noChangeArrowheads="1" noTextEdit="1"/>
          </p:cNvSpPr>
          <p:nvPr>
            <p:ph type="sldImg"/>
          </p:nvPr>
        </p:nvSpPr>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F8F3EA-580F-4C3A-8506-B02FBF0339A3}" type="slidenum">
              <a:rPr lang="en-US" altLang="zh-CN"/>
              <a:t>25</a:t>
            </a:fld>
            <a:endParaRPr lang="en-US" altLang="zh-CN"/>
          </a:p>
        </p:txBody>
      </p:sp>
      <p:sp>
        <p:nvSpPr>
          <p:cNvPr id="366594" name="Rectangle 2"/>
          <p:cNvSpPr>
            <a:spLocks noGrp="1" noRot="1" noChangeAspect="1" noChangeArrowheads="1" noTextEdit="1"/>
          </p:cNvSpPr>
          <p:nvPr>
            <p:ph type="sldImg"/>
          </p:nvPr>
        </p:nvSpPr>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4C8782-3716-4943-AC75-F19C86AD589B}" type="slidenum">
              <a:rPr lang="en-US" altLang="zh-CN"/>
              <a:t>27</a:t>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17D223-512F-4F38-8970-D3F9C4A5245D}" type="slidenum">
              <a:rPr lang="en-US" altLang="zh-CN"/>
              <a:t>28</a:t>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A8B5D2-9005-4922-8A98-E99E4005537D}" type="slidenum">
              <a:rPr lang="en-US" altLang="zh-CN"/>
              <a:t>29</a:t>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5C71B9-B9B7-416C-92EF-9F685DAA2BB6}" type="slidenum">
              <a:rPr lang="en-US" altLang="zh-CN"/>
              <a:t>30</a:t>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1CFF83-2EF9-483C-A911-D7DE687E2379}" type="slidenum">
              <a:rPr lang="en-US" altLang="zh-CN"/>
              <a:t>3</a:t>
            </a:fld>
            <a:endParaRPr lang="en-US" altLang="zh-CN"/>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B7475-8258-4B1E-BE13-051A3C5CE9CB}" type="slidenum">
              <a:rPr lang="en-US" altLang="zh-CN"/>
              <a:t>31</a:t>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90FEA6-FD87-4628-B0E6-7432726E0B70}" type="slidenum">
              <a:rPr lang="en-US" altLang="zh-CN"/>
              <a:t>32</a:t>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53E3EE-EB70-4640-B185-356CDB3FB609}" type="slidenum">
              <a:rPr lang="en-US" altLang="zh-CN"/>
              <a:t>33</a:t>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53E3EE-EB70-4640-B185-356CDB3FB609}" type="slidenum">
              <a:rPr lang="en-US" altLang="zh-CN"/>
              <a:t>34</a:t>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t>41</a:t>
            </a:fld>
            <a:endParaRPr lang="en-US" altLang="zh-CN"/>
          </a:p>
        </p:txBody>
      </p:sp>
    </p:spTree>
    <p:extLst>
      <p:ext uri="{BB962C8B-B14F-4D97-AF65-F5344CB8AC3E}">
        <p14:creationId xmlns:p14="http://schemas.microsoft.com/office/powerpoint/2010/main" val="2132335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56920" indent="-291465" eaLnBrk="0" hangingPunct="0">
              <a:defRPr>
                <a:solidFill>
                  <a:schemeClr val="tx1"/>
                </a:solidFill>
                <a:latin typeface="Arial" panose="020B0604020202020204" pitchFamily="34" charset="0"/>
                <a:ea typeface="宋体" panose="02010600030101010101" pitchFamily="2" charset="-122"/>
              </a:defRPr>
            </a:lvl2pPr>
            <a:lvl3pPr marL="1164590" indent="-233045" eaLnBrk="0" hangingPunct="0">
              <a:defRPr>
                <a:solidFill>
                  <a:schemeClr val="tx1"/>
                </a:solidFill>
                <a:latin typeface="Arial" panose="020B0604020202020204" pitchFamily="34" charset="0"/>
                <a:ea typeface="宋体" panose="02010600030101010101" pitchFamily="2" charset="-122"/>
              </a:defRPr>
            </a:lvl3pPr>
            <a:lvl4pPr marL="1630680" indent="-233045" eaLnBrk="0" hangingPunct="0">
              <a:defRPr>
                <a:solidFill>
                  <a:schemeClr val="tx1"/>
                </a:solidFill>
                <a:latin typeface="Arial" panose="020B0604020202020204" pitchFamily="34" charset="0"/>
                <a:ea typeface="宋体" panose="02010600030101010101" pitchFamily="2" charset="-122"/>
              </a:defRPr>
            </a:lvl4pPr>
            <a:lvl5pPr marL="2096770" indent="-233045" eaLnBrk="0" hangingPunct="0">
              <a:defRPr>
                <a:solidFill>
                  <a:schemeClr val="tx1"/>
                </a:solidFill>
                <a:latin typeface="Arial" panose="020B0604020202020204" pitchFamily="34" charset="0"/>
                <a:ea typeface="宋体" panose="02010600030101010101" pitchFamily="2" charset="-122"/>
              </a:defRPr>
            </a:lvl5pPr>
            <a:lvl6pPr marL="256222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302831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9440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959860"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1B36C955-E3A1-40C6-90E9-8D317088C1F2}" type="slidenum">
              <a:rPr lang="zh-CN" altLang="en-US" smtClean="0"/>
              <a:t>45</a:t>
            </a:fld>
            <a:endParaRPr lang="en-US" altLang="zh-CN"/>
          </a:p>
        </p:txBody>
      </p:sp>
      <p:sp>
        <p:nvSpPr>
          <p:cNvPr id="248835" name="Rectangle 2"/>
          <p:cNvSpPr>
            <a:spLocks noGrp="1" noRot="1" noChangeAspect="1" noChangeArrowheads="1" noTextEdit="1"/>
          </p:cNvSpPr>
          <p:nvPr>
            <p:ph type="sldImg"/>
          </p:nvPr>
        </p:nvSpPr>
        <p:spPr/>
      </p:sp>
      <p:sp>
        <p:nvSpPr>
          <p:cNvPr id="248836" name="Rectangle 3"/>
          <p:cNvSpPr>
            <a:spLocks noGrp="1" noChangeArrowheads="1"/>
          </p:cNvSpPr>
          <p:nvPr>
            <p:ph type="body" idx="1"/>
          </p:nvPr>
        </p:nvSpPr>
        <p:spPr>
          <a:noFill/>
        </p:spPr>
        <p:txBody>
          <a:bodyPr/>
          <a:lstStyle/>
          <a:p>
            <a:pPr eaLnBrk="1" hangingPunct="1"/>
            <a:endParaRPr lang="zh-CN" altLang="en-US" dirty="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t>46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56920" indent="-291465" eaLnBrk="0" hangingPunct="0">
              <a:defRPr>
                <a:solidFill>
                  <a:schemeClr val="tx1"/>
                </a:solidFill>
                <a:latin typeface="Arial" panose="020B0604020202020204" pitchFamily="34" charset="0"/>
                <a:ea typeface="宋体" panose="02010600030101010101" pitchFamily="2" charset="-122"/>
              </a:defRPr>
            </a:lvl2pPr>
            <a:lvl3pPr marL="1164590" indent="-233045" eaLnBrk="0" hangingPunct="0">
              <a:defRPr>
                <a:solidFill>
                  <a:schemeClr val="tx1"/>
                </a:solidFill>
                <a:latin typeface="Arial" panose="020B0604020202020204" pitchFamily="34" charset="0"/>
                <a:ea typeface="宋体" panose="02010600030101010101" pitchFamily="2" charset="-122"/>
              </a:defRPr>
            </a:lvl3pPr>
            <a:lvl4pPr marL="1630680" indent="-233045" eaLnBrk="0" hangingPunct="0">
              <a:defRPr>
                <a:solidFill>
                  <a:schemeClr val="tx1"/>
                </a:solidFill>
                <a:latin typeface="Arial" panose="020B0604020202020204" pitchFamily="34" charset="0"/>
                <a:ea typeface="宋体" panose="02010600030101010101" pitchFamily="2" charset="-122"/>
              </a:defRPr>
            </a:lvl4pPr>
            <a:lvl5pPr marL="2096770" indent="-233045" eaLnBrk="0" hangingPunct="0">
              <a:defRPr>
                <a:solidFill>
                  <a:schemeClr val="tx1"/>
                </a:solidFill>
                <a:latin typeface="Arial" panose="020B0604020202020204" pitchFamily="34" charset="0"/>
                <a:ea typeface="宋体" panose="02010600030101010101" pitchFamily="2" charset="-122"/>
              </a:defRPr>
            </a:lvl5pPr>
            <a:lvl6pPr marL="256222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302831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9440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959860"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50E0360F-3FBB-4182-8BFB-0C9E4D70E1C6}" type="slidenum">
              <a:rPr lang="zh-CN" altLang="en-US" smtClean="0"/>
              <a:t>47</a:t>
            </a:fld>
            <a:endParaRPr lang="en-US" altLang="zh-CN"/>
          </a:p>
        </p:txBody>
      </p:sp>
      <p:sp>
        <p:nvSpPr>
          <p:cNvPr id="249859" name="Rectangle 2"/>
          <p:cNvSpPr>
            <a:spLocks noGrp="1" noRot="1" noChangeAspect="1" noChangeArrowheads="1" noTextEdit="1"/>
          </p:cNvSpPr>
          <p:nvPr>
            <p:ph type="sldImg"/>
          </p:nvPr>
        </p:nvSpPr>
        <p:spPr/>
      </p:sp>
      <p:sp>
        <p:nvSpPr>
          <p:cNvPr id="249860" name="Rectangle 3"/>
          <p:cNvSpPr>
            <a:spLocks noGrp="1" noChangeArrowheads="1"/>
          </p:cNvSpPr>
          <p:nvPr>
            <p:ph type="body" idx="1"/>
          </p:nvPr>
        </p:nvSpPr>
        <p:spPr>
          <a:noFill/>
        </p:spPr>
        <p:txBody>
          <a:bodyPr/>
          <a:lstStyle/>
          <a:p>
            <a:pPr eaLnBrk="1" hangingPunct="1"/>
            <a:r>
              <a:rPr lang="en-US" altLang="zh-CN">
                <a:ea typeface="宋体" panose="02010600030101010101" pitchFamily="2" charset="-122"/>
              </a:rPr>
              <a:t>WR</a:t>
            </a:r>
            <a:r>
              <a:rPr lang="zh-CN" altLang="en-US">
                <a:ea typeface="宋体" panose="02010600030101010101" pitchFamily="2" charset="-122"/>
              </a:rPr>
              <a:t>＝</a:t>
            </a:r>
            <a:r>
              <a:rPr lang="en-US" altLang="zh-CN">
                <a:ea typeface="宋体" panose="02010600030101010101" pitchFamily="2" charset="-122"/>
              </a:rPr>
              <a:t>WT≤2k-1</a:t>
            </a:r>
            <a:r>
              <a:rPr lang="zh-CN" altLang="en-US">
                <a:ea typeface="宋体" panose="02010600030101010101" pitchFamily="2" charset="-122"/>
              </a:rPr>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t>61</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BA564C-AC6C-42C6-802B-3C5EF338E672}" type="slidenum">
              <a:rPr lang="en-US" altLang="zh-CN"/>
              <a:t>75</a:t>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F096E9-7F23-447C-A93B-AD8E1A7E551C}" type="slidenum">
              <a:rPr lang="en-US" altLang="zh-CN"/>
              <a:t>4</a:t>
            </a:fld>
            <a:endParaRPr lang="en-US" altLang="zh-CN"/>
          </a:p>
        </p:txBody>
      </p:sp>
      <p:sp>
        <p:nvSpPr>
          <p:cNvPr id="210946" name="Rectangle 2"/>
          <p:cNvSpPr>
            <a:spLocks noGrp="1" noRot="1" noChangeAspect="1" noChangeArrowheads="1" noTextEdit="1"/>
          </p:cNvSpPr>
          <p:nvPr>
            <p:ph type="sldImg"/>
          </p:nvPr>
        </p:nvSpPr>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DDBA34-E3EB-4921-81A7-8B5036FE2CE7}" type="slidenum">
              <a:rPr lang="en-US" altLang="zh-CN"/>
              <a:t>77</a:t>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73F0BE-C178-4662-B691-FBBF9EA529B1}" type="slidenum">
              <a:rPr lang="en-US" altLang="zh-CN"/>
              <a:t>78</a:t>
            </a:fld>
            <a:endParaRPr lang="en-US" altLang="zh-CN"/>
          </a:p>
        </p:txBody>
      </p:sp>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73F0BE-C178-4662-B691-FBBF9EA529B1}" type="slidenum">
              <a:rPr lang="en-US" altLang="zh-CN"/>
              <a:t>79</a:t>
            </a:fld>
            <a:endParaRPr lang="en-US" altLang="zh-CN"/>
          </a:p>
        </p:txBody>
      </p:sp>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EDDC99-6124-4174-A067-D83ACE86F7BF}" type="slidenum">
              <a:rPr lang="en-US" altLang="zh-CN"/>
              <a:t>80</a:t>
            </a:fld>
            <a:endParaRPr lang="en-US" altLang="zh-CN"/>
          </a:p>
        </p:txBody>
      </p:sp>
      <p:sp>
        <p:nvSpPr>
          <p:cNvPr id="384002" name="Rectangle 2"/>
          <p:cNvSpPr>
            <a:spLocks noGrp="1" noRot="1" noChangeAspect="1" noChangeArrowheads="1" noTextEdit="1"/>
          </p:cNvSpPr>
          <p:nvPr>
            <p:ph type="sldImg"/>
          </p:nvPr>
        </p:nvSpPr>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962793-8C13-4F0D-A8E0-D9C36FB1495E}" type="slidenum">
              <a:rPr lang="en-US" altLang="zh-CN"/>
              <a:t>81</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775844-E2AD-47A7-8C37-16C1609E0AA8}" type="slidenum">
              <a:rPr lang="en-US" altLang="zh-CN"/>
              <a:t>85</a:t>
            </a:fld>
            <a:endParaRPr lang="en-US" altLang="zh-CN"/>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0539F9-71BD-4772-9EC1-F0432404C425}" type="slidenum">
              <a:rPr lang="en-US" altLang="zh-CN"/>
              <a:t>86</a:t>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3ADA55-691A-4E86-895A-9F9E24C5A5B9}" type="slidenum">
              <a:rPr lang="en-US" altLang="zh-CN"/>
              <a:t>88</a:t>
            </a:fld>
            <a:endParaRPr lang="en-US" altLang="zh-CN"/>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0311A6-5B95-476D-AE86-04505C22B924}" type="slidenum">
              <a:rPr lang="en-US" altLang="zh-CN"/>
              <a:t>89</a:t>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A30E75-2978-4627-8828-58B3CE8FB509}" type="slidenum">
              <a:rPr lang="en-US" altLang="zh-CN"/>
              <a:t>90</a:t>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0C6788-D75C-48D7-8923-E1027DD39E6F}" type="slidenum">
              <a:rPr lang="en-US" altLang="zh-CN"/>
              <a:t>5</a:t>
            </a:fld>
            <a:endParaRPr lang="en-US" altLang="zh-CN"/>
          </a:p>
        </p:txBody>
      </p:sp>
      <p:sp>
        <p:nvSpPr>
          <p:cNvPr id="211970" name="Rectangle 2"/>
          <p:cNvSpPr>
            <a:spLocks noGrp="1" noRot="1" noChangeAspect="1" noChangeArrowheads="1" noTextEdit="1"/>
          </p:cNvSpPr>
          <p:nvPr>
            <p:ph type="sldImg"/>
          </p:nvPr>
        </p:nvSpPr>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A337CC-83E8-4AF4-950B-DFB2EE386280}" type="slidenum">
              <a:rPr lang="en-US" altLang="zh-CN"/>
              <a:t>92</a:t>
            </a:fld>
            <a:endParaRPr lang="en-US" altLang="zh-CN"/>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890811-7C5B-4030-AFF1-DB10B30568E5}" type="slidenum">
              <a:rPr lang="en-US" altLang="zh-CN"/>
              <a:t>93</a:t>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D57173-B50A-447E-9F11-0FDBD8F2B3DB}" type="slidenum">
              <a:rPr lang="en-US" altLang="zh-CN"/>
              <a:t>94</a:t>
            </a:fld>
            <a:endParaRPr lang="en-US" altLang="zh-CN"/>
          </a:p>
        </p:txBody>
      </p:sp>
      <p:sp>
        <p:nvSpPr>
          <p:cNvPr id="390146" name="Rectangle 2"/>
          <p:cNvSpPr>
            <a:spLocks noGrp="1" noRot="1" noChangeAspect="1" noChangeArrowheads="1" noTextEdit="1"/>
          </p:cNvSpPr>
          <p:nvPr>
            <p:ph type="sldImg"/>
          </p:nvPr>
        </p:nvSpPr>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t>95</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459D9D-7009-49E2-A824-FE6A04D81D73}" type="slidenum">
              <a:rPr lang="en-US" altLang="zh-CN"/>
              <a:t>114</a:t>
            </a:fld>
            <a:endParaRPr lang="en-US" altLang="zh-CN"/>
          </a:p>
        </p:txBody>
      </p:sp>
      <p:sp>
        <p:nvSpPr>
          <p:cNvPr id="535554" name="Rectangle 2"/>
          <p:cNvSpPr>
            <a:spLocks noGrp="1" noRot="1" noChangeAspect="1" noChangeArrowheads="1" noTextEdit="1"/>
          </p:cNvSpPr>
          <p:nvPr>
            <p:ph type="sldImg"/>
          </p:nvPr>
        </p:nvSpPr>
        <p:spPr/>
      </p:sp>
      <p:sp>
        <p:nvSpPr>
          <p:cNvPr id="53555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F374EC-B35B-4AC5-860F-C1A98EF6234B}" type="slidenum">
              <a:rPr lang="en-US" altLang="zh-CN"/>
              <a:t>116</a:t>
            </a:fld>
            <a:endParaRPr lang="en-US" altLang="zh-CN"/>
          </a:p>
        </p:txBody>
      </p:sp>
      <p:sp>
        <p:nvSpPr>
          <p:cNvPr id="537602" name="Rectangle 2"/>
          <p:cNvSpPr>
            <a:spLocks noGrp="1" noRot="1" noChangeAspect="1" noChangeArrowheads="1" noTextEdit="1"/>
          </p:cNvSpPr>
          <p:nvPr>
            <p:ph type="sldImg"/>
          </p:nvPr>
        </p:nvSpPr>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EF0CBD-1AA7-4522-A388-EB5CE0DD1CD5}" type="slidenum">
              <a:rPr lang="en-US" altLang="zh-CN"/>
              <a:t>117</a:t>
            </a:fld>
            <a:endParaRPr lang="en-US" altLang="zh-CN"/>
          </a:p>
        </p:txBody>
      </p:sp>
      <p:sp>
        <p:nvSpPr>
          <p:cNvPr id="538626" name="Rectangle 2"/>
          <p:cNvSpPr>
            <a:spLocks noGrp="1" noRot="1" noChangeAspect="1" noChangeArrowheads="1" noTextEdit="1"/>
          </p:cNvSpPr>
          <p:nvPr>
            <p:ph type="sldImg"/>
          </p:nvPr>
        </p:nvSpPr>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87D7B2-53A1-40A1-BAF8-C3B15609EF66}" type="slidenum">
              <a:rPr lang="en-US" altLang="zh-CN"/>
              <a:t>118</a:t>
            </a:fld>
            <a:endParaRPr lang="en-US" altLang="zh-CN"/>
          </a:p>
        </p:txBody>
      </p:sp>
      <p:sp>
        <p:nvSpPr>
          <p:cNvPr id="539650" name="Rectangle 2"/>
          <p:cNvSpPr>
            <a:spLocks noGrp="1" noRot="1" noChangeAspect="1" noChangeArrowheads="1" noTextEdit="1"/>
          </p:cNvSpPr>
          <p:nvPr>
            <p:ph type="sldImg"/>
          </p:nvPr>
        </p:nvSpPr>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B9F178-7FE9-4527-B54D-E8B9AD71CCAA}" type="slidenum">
              <a:rPr lang="en-US" altLang="zh-CN"/>
              <a:t>119</a:t>
            </a:fld>
            <a:endParaRPr lang="en-US" altLang="zh-CN"/>
          </a:p>
        </p:txBody>
      </p:sp>
      <p:sp>
        <p:nvSpPr>
          <p:cNvPr id="540674" name="Rectangle 2"/>
          <p:cNvSpPr>
            <a:spLocks noGrp="1" noRot="1" noChangeAspect="1" noChangeArrowheads="1" noTextEdit="1"/>
          </p:cNvSpPr>
          <p:nvPr>
            <p:ph type="sldImg"/>
          </p:nvPr>
        </p:nvSpPr>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981C7A-24C8-4E99-B7B3-CD037A63F747}" type="slidenum">
              <a:rPr lang="en-US" altLang="zh-CN"/>
              <a:t>120</a:t>
            </a:fld>
            <a:endParaRPr lang="en-US" altLang="zh-CN"/>
          </a:p>
        </p:txBody>
      </p:sp>
      <p:sp>
        <p:nvSpPr>
          <p:cNvPr id="541698" name="Rectangle 2"/>
          <p:cNvSpPr>
            <a:spLocks noGrp="1" noRot="1" noChangeAspect="1" noChangeArrowheads="1" noTextEdit="1"/>
          </p:cNvSpPr>
          <p:nvPr>
            <p:ph type="sldImg"/>
          </p:nvPr>
        </p:nvSpPr>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C6CEFC-6879-4C1F-830F-899A57AC4D3E}" type="slidenum">
              <a:rPr lang="en-US" altLang="zh-CN"/>
              <a:t>7</a:t>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C0B1AC-F8B9-4286-976C-46A8CF84E10F}" type="slidenum">
              <a:rPr lang="en-US" altLang="zh-CN"/>
              <a:t>121</a:t>
            </a:fld>
            <a:endParaRPr lang="en-US" altLang="zh-CN"/>
          </a:p>
        </p:txBody>
      </p:sp>
      <p:sp>
        <p:nvSpPr>
          <p:cNvPr id="542722" name="Rectangle 2"/>
          <p:cNvSpPr>
            <a:spLocks noGrp="1" noRot="1" noChangeAspect="1" noChangeArrowheads="1" noTextEdit="1"/>
          </p:cNvSpPr>
          <p:nvPr>
            <p:ph type="sldImg"/>
          </p:nvPr>
        </p:nvSpPr>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E8929C-4AFA-4BA9-AE74-3214336624EE}" type="slidenum">
              <a:rPr lang="en-US" altLang="zh-CN"/>
              <a:t>122</a:t>
            </a:fld>
            <a:endParaRPr lang="en-US" altLang="zh-CN"/>
          </a:p>
        </p:txBody>
      </p:sp>
      <p:sp>
        <p:nvSpPr>
          <p:cNvPr id="543746" name="Rectangle 2"/>
          <p:cNvSpPr>
            <a:spLocks noGrp="1" noRot="1" noChangeAspect="1" noChangeArrowheads="1" noTextEdit="1"/>
          </p:cNvSpPr>
          <p:nvPr>
            <p:ph type="sldImg"/>
          </p:nvPr>
        </p:nvSpPr>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FC72FE-2D02-4FC4-BFE2-1FD47B83F519}" type="slidenum">
              <a:rPr lang="en-US" altLang="zh-CN"/>
              <a:t>123</a:t>
            </a:fld>
            <a:endParaRPr lang="en-US" altLang="zh-CN"/>
          </a:p>
        </p:txBody>
      </p:sp>
      <p:sp>
        <p:nvSpPr>
          <p:cNvPr id="544770" name="Rectangle 2"/>
          <p:cNvSpPr>
            <a:spLocks noGrp="1" noRot="1" noChangeAspect="1" noChangeArrowheads="1" noTextEdit="1"/>
          </p:cNvSpPr>
          <p:nvPr>
            <p:ph type="sldImg"/>
          </p:nvPr>
        </p:nvSpPr>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32F0BA-FE4B-4D5C-B2EB-58BF0F4DEE3A}" type="slidenum">
              <a:rPr lang="en-US" altLang="zh-CN"/>
              <a:t>124</a:t>
            </a:fld>
            <a:endParaRPr lang="en-US" altLang="zh-CN"/>
          </a:p>
        </p:txBody>
      </p:sp>
      <p:sp>
        <p:nvSpPr>
          <p:cNvPr id="545794" name="Rectangle 2"/>
          <p:cNvSpPr>
            <a:spLocks noGrp="1" noRot="1" noChangeAspect="1" noChangeArrowheads="1" noTextEdit="1"/>
          </p:cNvSpPr>
          <p:nvPr>
            <p:ph type="sldImg"/>
          </p:nvPr>
        </p:nvSpPr>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9DC4EA-4834-48E0-9A88-1AF478D3EE78}" type="slidenum">
              <a:rPr lang="en-US" altLang="zh-CN"/>
              <a:t>125</a:t>
            </a:fld>
            <a:endParaRPr lang="en-US" altLang="zh-CN"/>
          </a:p>
        </p:txBody>
      </p:sp>
      <p:sp>
        <p:nvSpPr>
          <p:cNvPr id="546818" name="Rectangle 2"/>
          <p:cNvSpPr>
            <a:spLocks noGrp="1" noRot="1" noChangeAspect="1" noChangeArrowheads="1" noTextEdit="1"/>
          </p:cNvSpPr>
          <p:nvPr>
            <p:ph type="sldImg"/>
          </p:nvPr>
        </p:nvSpPr>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6FAFFB-2CAB-449A-B47F-171712BF55B7}" type="slidenum">
              <a:rPr lang="en-US" altLang="zh-CN"/>
              <a:t>126</a:t>
            </a:fld>
            <a:endParaRPr lang="en-US" altLang="zh-CN"/>
          </a:p>
        </p:txBody>
      </p:sp>
      <p:sp>
        <p:nvSpPr>
          <p:cNvPr id="547842" name="Rectangle 2"/>
          <p:cNvSpPr>
            <a:spLocks noGrp="1" noRot="1" noChangeAspect="1" noChangeArrowheads="1" noTextEdit="1"/>
          </p:cNvSpPr>
          <p:nvPr>
            <p:ph type="sldImg"/>
          </p:nvPr>
        </p:nvSpPr>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CE9D61-D98F-4F22-954A-82CCAADEF852}" type="slidenum">
              <a:rPr lang="en-US" altLang="zh-CN"/>
              <a:t>127</a:t>
            </a:fld>
            <a:endParaRPr lang="en-US" altLang="zh-CN"/>
          </a:p>
        </p:txBody>
      </p:sp>
      <p:sp>
        <p:nvSpPr>
          <p:cNvPr id="636930" name="Rectangle 2"/>
          <p:cNvSpPr>
            <a:spLocks noGrp="1" noRot="1" noChangeAspect="1" noChangeArrowheads="1" noTextEdit="1"/>
          </p:cNvSpPr>
          <p:nvPr>
            <p:ph type="sldImg"/>
          </p:nvPr>
        </p:nvSpPr>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F40855-6124-4D1D-B4C0-33846E201992}" type="slidenum">
              <a:rPr lang="en-US" altLang="zh-CN"/>
              <a:t>128</a:t>
            </a:fld>
            <a:endParaRPr lang="en-US" altLang="zh-CN"/>
          </a:p>
        </p:txBody>
      </p:sp>
      <p:sp>
        <p:nvSpPr>
          <p:cNvPr id="548866" name="Rectangle 2"/>
          <p:cNvSpPr>
            <a:spLocks noGrp="1" noRot="1" noChangeAspect="1" noChangeArrowheads="1" noTextEdit="1"/>
          </p:cNvSpPr>
          <p:nvPr>
            <p:ph type="sldImg"/>
          </p:nvPr>
        </p:nvSpPr>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269F7E-9E13-451D-B92F-BFAEF68B867E}" type="slidenum">
              <a:rPr lang="en-US" altLang="zh-CN"/>
              <a:t>129</a:t>
            </a:fld>
            <a:endParaRPr lang="en-US" altLang="zh-CN"/>
          </a:p>
        </p:txBody>
      </p:sp>
      <p:sp>
        <p:nvSpPr>
          <p:cNvPr id="549890" name="Rectangle 2"/>
          <p:cNvSpPr>
            <a:spLocks noGrp="1" noRot="1" noChangeAspect="1" noChangeArrowheads="1" noTextEdit="1"/>
          </p:cNvSpPr>
          <p:nvPr>
            <p:ph type="sldImg"/>
          </p:nvPr>
        </p:nvSpPr>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B408A4-A3C3-4E9C-A32F-7580D7024A16}" type="slidenum">
              <a:rPr lang="en-US" altLang="zh-CN"/>
              <a:t>130</a:t>
            </a:fld>
            <a:endParaRPr lang="en-US" altLang="zh-CN"/>
          </a:p>
        </p:txBody>
      </p:sp>
      <p:sp>
        <p:nvSpPr>
          <p:cNvPr id="550914" name="Rectangle 2"/>
          <p:cNvSpPr>
            <a:spLocks noGrp="1" noRot="1" noChangeAspect="1" noChangeArrowheads="1" noTextEdit="1"/>
          </p:cNvSpPr>
          <p:nvPr>
            <p:ph type="sldImg"/>
          </p:nvPr>
        </p:nvSpPr>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C6CEFC-6879-4C1F-830F-899A57AC4D3E}" type="slidenum">
              <a:rPr lang="en-US" altLang="zh-CN"/>
              <a:t>8</a:t>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92E54C-9112-4E84-A725-1808945DA13E}" type="slidenum">
              <a:rPr lang="en-US" altLang="zh-CN"/>
              <a:t>131</a:t>
            </a:fld>
            <a:endParaRPr lang="en-US" altLang="zh-CN"/>
          </a:p>
        </p:txBody>
      </p:sp>
      <p:sp>
        <p:nvSpPr>
          <p:cNvPr id="551938" name="Rectangle 2"/>
          <p:cNvSpPr>
            <a:spLocks noGrp="1" noRot="1" noChangeAspect="1" noChangeArrowheads="1" noTextEdit="1"/>
          </p:cNvSpPr>
          <p:nvPr>
            <p:ph type="sldImg"/>
          </p:nvPr>
        </p:nvSpPr>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960A73-AC79-4459-806B-8774E0E461FF}" type="slidenum">
              <a:rPr lang="en-US" altLang="zh-CN"/>
              <a:t>132</a:t>
            </a:fld>
            <a:endParaRPr lang="en-US" altLang="zh-CN"/>
          </a:p>
        </p:txBody>
      </p:sp>
      <p:sp>
        <p:nvSpPr>
          <p:cNvPr id="552962" name="Rectangle 2"/>
          <p:cNvSpPr>
            <a:spLocks noGrp="1" noRot="1" noChangeAspect="1" noChangeArrowheads="1" noTextEdit="1"/>
          </p:cNvSpPr>
          <p:nvPr>
            <p:ph type="sldImg"/>
          </p:nvPr>
        </p:nvSpPr>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02CC29-53F3-4D08-A819-C2203B45D86F}" type="slidenum">
              <a:rPr lang="en-US" altLang="zh-CN"/>
              <a:t>133</a:t>
            </a:fld>
            <a:endParaRPr lang="en-US" altLang="zh-CN"/>
          </a:p>
        </p:txBody>
      </p:sp>
      <p:sp>
        <p:nvSpPr>
          <p:cNvPr id="553986" name="Rectangle 2"/>
          <p:cNvSpPr>
            <a:spLocks noGrp="1" noRot="1" noChangeAspect="1" noChangeArrowheads="1" noTextEdit="1"/>
          </p:cNvSpPr>
          <p:nvPr>
            <p:ph type="sldImg"/>
          </p:nvPr>
        </p:nvSpPr>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FD9DDA-E199-47C0-AC7A-BC232ABB9C5B}" type="slidenum">
              <a:rPr lang="en-US" altLang="zh-CN"/>
              <a:t>134</a:t>
            </a:fld>
            <a:endParaRPr lang="en-US" altLang="zh-CN"/>
          </a:p>
        </p:txBody>
      </p:sp>
      <p:sp>
        <p:nvSpPr>
          <p:cNvPr id="555010" name="Rectangle 2"/>
          <p:cNvSpPr>
            <a:spLocks noGrp="1" noRot="1" noChangeAspect="1" noChangeArrowheads="1" noTextEdit="1"/>
          </p:cNvSpPr>
          <p:nvPr>
            <p:ph type="sldImg"/>
          </p:nvPr>
        </p:nvSpPr>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C13532-1921-4187-94F9-FAE94BDE7BAF}" type="slidenum">
              <a:rPr lang="en-US" altLang="zh-CN"/>
              <a:t>135</a:t>
            </a:fld>
            <a:endParaRPr lang="en-US" altLang="zh-CN"/>
          </a:p>
        </p:txBody>
      </p:sp>
      <p:sp>
        <p:nvSpPr>
          <p:cNvPr id="556034" name="Rectangle 2"/>
          <p:cNvSpPr>
            <a:spLocks noGrp="1" noRot="1" noChangeAspect="1" noChangeArrowheads="1" noTextEdit="1"/>
          </p:cNvSpPr>
          <p:nvPr>
            <p:ph type="sldImg"/>
          </p:nvPr>
        </p:nvSpPr>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EE071C-9478-4B30-84DD-72CAF98625CD}" type="slidenum">
              <a:rPr lang="en-US" altLang="zh-CN"/>
              <a:t>136</a:t>
            </a:fld>
            <a:endParaRPr lang="en-US" altLang="zh-CN"/>
          </a:p>
        </p:txBody>
      </p:sp>
      <p:sp>
        <p:nvSpPr>
          <p:cNvPr id="557058" name="Rectangle 2"/>
          <p:cNvSpPr>
            <a:spLocks noGrp="1" noRot="1" noChangeAspect="1" noChangeArrowheads="1" noTextEdit="1"/>
          </p:cNvSpPr>
          <p:nvPr>
            <p:ph type="sldImg"/>
          </p:nvPr>
        </p:nvSpPr>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AB362C-5B1E-44ED-A2B2-BA40BEAFCB5A}" type="slidenum">
              <a:rPr lang="en-US" altLang="zh-CN"/>
              <a:t>137</a:t>
            </a:fld>
            <a:endParaRPr lang="en-US" altLang="zh-CN"/>
          </a:p>
        </p:txBody>
      </p:sp>
      <p:sp>
        <p:nvSpPr>
          <p:cNvPr id="558082" name="Rectangle 2"/>
          <p:cNvSpPr>
            <a:spLocks noGrp="1" noRot="1" noChangeAspect="1" noChangeArrowheads="1" noTextEdit="1"/>
          </p:cNvSpPr>
          <p:nvPr>
            <p:ph type="sldImg"/>
          </p:nvPr>
        </p:nvSpPr>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B37C88-982C-4E5E-BC0A-492DC5EE0167}" type="slidenum">
              <a:rPr lang="en-US" altLang="zh-CN"/>
              <a:t>138</a:t>
            </a:fld>
            <a:endParaRPr lang="en-US" altLang="zh-CN"/>
          </a:p>
        </p:txBody>
      </p:sp>
      <p:sp>
        <p:nvSpPr>
          <p:cNvPr id="559106" name="Rectangle 2"/>
          <p:cNvSpPr>
            <a:spLocks noGrp="1" noRot="1" noChangeAspect="1" noChangeArrowheads="1" noTextEdit="1"/>
          </p:cNvSpPr>
          <p:nvPr>
            <p:ph type="sldImg"/>
          </p:nvPr>
        </p:nvSpPr>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52487D-B56A-4B89-9120-596031E30687}" type="slidenum">
              <a:rPr lang="en-US" altLang="zh-CN"/>
              <a:t>139</a:t>
            </a:fld>
            <a:endParaRPr lang="en-US" altLang="zh-CN"/>
          </a:p>
        </p:txBody>
      </p:sp>
      <p:sp>
        <p:nvSpPr>
          <p:cNvPr id="560130" name="Rectangle 2"/>
          <p:cNvSpPr>
            <a:spLocks noGrp="1" noRot="1" noChangeAspect="1" noChangeArrowheads="1" noTextEdit="1"/>
          </p:cNvSpPr>
          <p:nvPr>
            <p:ph type="sldImg"/>
          </p:nvPr>
        </p:nvSpPr>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C5C232-EDCE-4F05-8485-93B1EC3672A4}" type="slidenum">
              <a:rPr lang="en-US" altLang="zh-CN"/>
              <a:t>140</a:t>
            </a:fld>
            <a:endParaRPr lang="en-US" altLang="zh-CN"/>
          </a:p>
        </p:txBody>
      </p:sp>
      <p:sp>
        <p:nvSpPr>
          <p:cNvPr id="561154" name="Rectangle 2"/>
          <p:cNvSpPr>
            <a:spLocks noGrp="1" noRot="1" noChangeAspect="1" noChangeArrowheads="1" noTextEdit="1"/>
          </p:cNvSpPr>
          <p:nvPr>
            <p:ph type="sldImg"/>
          </p:nvPr>
        </p:nvSpPr>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E1AB2F-27EA-44E8-8531-631701F7469F}" type="slidenum">
              <a:rPr lang="en-US" altLang="zh-CN"/>
              <a:t>9</a:t>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EFA457-3FA2-48C3-A01D-71E8C9467C6E}" type="slidenum">
              <a:rPr lang="en-US" altLang="zh-CN"/>
              <a:t>142</a:t>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t>145</a:t>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t>146</a:t>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44C8E6-5B9D-426D-8C0C-A635F5C86548}" type="slidenum">
              <a:rPr lang="en-US" altLang="zh-CN"/>
              <a:t>147</a:t>
            </a:fld>
            <a:endParaRPr lang="en-US" altLang="zh-CN"/>
          </a:p>
        </p:txBody>
      </p:sp>
      <p:sp>
        <p:nvSpPr>
          <p:cNvPr id="568322" name="Rectangle 2"/>
          <p:cNvSpPr>
            <a:spLocks noGrp="1" noRot="1" noChangeAspect="1" noChangeArrowheads="1" noTextEdit="1"/>
          </p:cNvSpPr>
          <p:nvPr>
            <p:ph type="sldImg"/>
          </p:nvPr>
        </p:nvSpPr>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BBF3F0-30C1-47B9-A983-67F8D02615EB}" type="slidenum">
              <a:rPr lang="en-US" altLang="zh-CN"/>
              <a:t>148</a:t>
            </a:fld>
            <a:endParaRPr lang="en-US" altLang="zh-CN"/>
          </a:p>
        </p:txBody>
      </p:sp>
      <p:sp>
        <p:nvSpPr>
          <p:cNvPr id="569346" name="Rectangle 2"/>
          <p:cNvSpPr>
            <a:spLocks noGrp="1" noRot="1" noChangeAspect="1" noChangeArrowheads="1" noTextEdit="1"/>
          </p:cNvSpPr>
          <p:nvPr>
            <p:ph type="sldImg"/>
          </p:nvPr>
        </p:nvSpPr>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53B12F-3D3E-4B2D-93E4-A9033C14F221}" type="slidenum">
              <a:rPr lang="en-US" altLang="zh-CN"/>
              <a:t>149</a:t>
            </a:fld>
            <a:endParaRPr lang="en-US" altLang="zh-CN"/>
          </a:p>
        </p:txBody>
      </p:sp>
      <p:sp>
        <p:nvSpPr>
          <p:cNvPr id="570370" name="Rectangle 2"/>
          <p:cNvSpPr>
            <a:spLocks noGrp="1" noRot="1" noChangeAspect="1" noChangeArrowheads="1" noTextEdit="1"/>
          </p:cNvSpPr>
          <p:nvPr>
            <p:ph type="sldImg"/>
          </p:nvPr>
        </p:nvSpPr>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DC7CA7-1711-4127-BF0C-3D232C104BEA}" type="slidenum">
              <a:rPr lang="en-US" altLang="zh-CN"/>
              <a:t>150</a:t>
            </a:fld>
            <a:endParaRPr lang="en-US" altLang="zh-CN"/>
          </a:p>
        </p:txBody>
      </p:sp>
      <p:sp>
        <p:nvSpPr>
          <p:cNvPr id="571394" name="Rectangle 2"/>
          <p:cNvSpPr>
            <a:spLocks noGrp="1" noRot="1" noChangeAspect="1" noChangeArrowheads="1" noTextEdit="1"/>
          </p:cNvSpPr>
          <p:nvPr>
            <p:ph type="sldImg"/>
          </p:nvPr>
        </p:nvSpPr>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650342-7E00-4C99-AF7A-4F17CDB16AC3}" type="slidenum">
              <a:rPr lang="en-US" altLang="zh-CN"/>
              <a:t>151</a:t>
            </a:fld>
            <a:endParaRPr lang="en-US" altLang="zh-CN"/>
          </a:p>
        </p:txBody>
      </p:sp>
      <p:sp>
        <p:nvSpPr>
          <p:cNvPr id="572418" name="Rectangle 2"/>
          <p:cNvSpPr>
            <a:spLocks noGrp="1" noRot="1" noChangeAspect="1" noChangeArrowheads="1" noTextEdit="1"/>
          </p:cNvSpPr>
          <p:nvPr>
            <p:ph type="sldImg"/>
          </p:nvPr>
        </p:nvSpPr>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C162BEF-985B-4930-8DB2-BD43E1EFC44A}" type="slidenum">
              <a:rPr lang="en-US" altLang="zh-CN"/>
              <a:t>155</a:t>
            </a:fld>
            <a:endParaRPr lang="en-US" altLang="zh-CN"/>
          </a:p>
        </p:txBody>
      </p:sp>
      <p:sp>
        <p:nvSpPr>
          <p:cNvPr id="576514" name="Rectangle 2"/>
          <p:cNvSpPr>
            <a:spLocks noGrp="1" noRot="1" noChangeAspect="1" noChangeArrowheads="1" noTextEdit="1"/>
          </p:cNvSpPr>
          <p:nvPr>
            <p:ph type="sldImg"/>
          </p:nvPr>
        </p:nvSpPr>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EDDC0F-B4C9-4DD2-ADFC-CB74058A1097}" type="slidenum">
              <a:rPr lang="en-US" altLang="zh-CN"/>
              <a:t>157</a:t>
            </a:fld>
            <a:endParaRPr lang="en-US" altLang="zh-CN"/>
          </a:p>
        </p:txBody>
      </p:sp>
      <p:sp>
        <p:nvSpPr>
          <p:cNvPr id="580610" name="Rectangle 2"/>
          <p:cNvSpPr>
            <a:spLocks noGrp="1" noRot="1" noChangeAspect="1" noChangeArrowheads="1" noTextEdit="1"/>
          </p:cNvSpPr>
          <p:nvPr>
            <p:ph type="sldImg"/>
          </p:nvPr>
        </p:nvSpPr>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17D2FE-0E7A-4EDE-9D17-387B81330F85}" type="slidenum">
              <a:rPr lang="en-US" altLang="zh-CN"/>
              <a:t>10</a:t>
            </a:fld>
            <a:endParaRPr lang="en-US" altLang="zh-CN"/>
          </a:p>
        </p:txBody>
      </p:sp>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F7FCF8-3519-4F34-B319-5FB46AA1627D}" type="slidenum">
              <a:rPr lang="en-US" altLang="zh-CN"/>
              <a:t>162</a:t>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F7FCF8-3519-4F34-B319-5FB46AA1627D}" type="slidenum">
              <a:rPr lang="en-US" altLang="zh-CN"/>
              <a:t>163</a:t>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744C04-5BD3-4663-9C92-AAE7EB6E95F9}" type="slidenum">
              <a:rPr lang="en-US" altLang="zh-CN"/>
              <a:t>164</a:t>
            </a:fld>
            <a:endParaRPr lang="en-US" altLang="zh-CN"/>
          </a:p>
        </p:txBody>
      </p:sp>
      <p:sp>
        <p:nvSpPr>
          <p:cNvPr id="584706" name="Rectangle 2"/>
          <p:cNvSpPr>
            <a:spLocks noGrp="1" noRot="1" noChangeAspect="1" noChangeArrowheads="1" noTextEdit="1"/>
          </p:cNvSpPr>
          <p:nvPr>
            <p:ph type="sldImg"/>
          </p:nvPr>
        </p:nvSpPr>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79F452-52E0-4145-9924-C3F8A6A4895C}" type="slidenum">
              <a:rPr lang="en-US" altLang="zh-CN"/>
              <a:t>165</a:t>
            </a:fld>
            <a:endParaRPr lang="en-US" altLang="zh-CN"/>
          </a:p>
        </p:txBody>
      </p:sp>
      <p:sp>
        <p:nvSpPr>
          <p:cNvPr id="585730" name="Rectangle 2"/>
          <p:cNvSpPr>
            <a:spLocks noGrp="1" noRot="1" noChangeAspect="1" noChangeArrowheads="1" noTextEdit="1"/>
          </p:cNvSpPr>
          <p:nvPr>
            <p:ph type="sldImg"/>
          </p:nvPr>
        </p:nvSpPr>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5DA0FF-9276-4E79-92F6-5BBD1FA82657}" type="slidenum">
              <a:rPr lang="en-US" altLang="zh-CN"/>
              <a:t>166</a:t>
            </a:fld>
            <a:endParaRPr lang="en-US" altLang="zh-CN"/>
          </a:p>
        </p:txBody>
      </p:sp>
      <p:sp>
        <p:nvSpPr>
          <p:cNvPr id="586754" name="Rectangle 2"/>
          <p:cNvSpPr>
            <a:spLocks noGrp="1" noRot="1" noChangeAspect="1" noChangeArrowheads="1" noTextEdit="1"/>
          </p:cNvSpPr>
          <p:nvPr>
            <p:ph type="sldImg"/>
          </p:nvPr>
        </p:nvSpPr>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964D90-FA1A-4DEF-8D5A-2DAD41D12E0D}" type="slidenum">
              <a:rPr lang="en-US" altLang="zh-CN"/>
              <a:t>167</a:t>
            </a:fld>
            <a:endParaRPr lang="en-US" altLang="zh-CN"/>
          </a:p>
        </p:txBody>
      </p:sp>
      <p:sp>
        <p:nvSpPr>
          <p:cNvPr id="587778" name="Rectangle 2"/>
          <p:cNvSpPr>
            <a:spLocks noGrp="1" noRot="1" noChangeAspect="1" noChangeArrowheads="1" noTextEdit="1"/>
          </p:cNvSpPr>
          <p:nvPr>
            <p:ph type="sldImg"/>
          </p:nvPr>
        </p:nvSpPr>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C86362-2BFE-4816-8F9F-E3C55AB1E25B}" type="slidenum">
              <a:rPr lang="en-US" altLang="zh-CN"/>
              <a:t>168</a:t>
            </a:fld>
            <a:endParaRPr lang="en-US" altLang="zh-CN"/>
          </a:p>
        </p:txBody>
      </p:sp>
      <p:sp>
        <p:nvSpPr>
          <p:cNvPr id="588802" name="Rectangle 2"/>
          <p:cNvSpPr>
            <a:spLocks noGrp="1" noRot="1" noChangeAspect="1" noChangeArrowheads="1" noTextEdit="1"/>
          </p:cNvSpPr>
          <p:nvPr>
            <p:ph type="sldImg"/>
          </p:nvPr>
        </p:nvSpPr>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09238F-588A-4A2A-822C-8C35042B2489}" type="slidenum">
              <a:rPr lang="en-US" altLang="zh-CN"/>
              <a:t>169</a:t>
            </a:fld>
            <a:endParaRPr lang="en-US" altLang="zh-CN"/>
          </a:p>
        </p:txBody>
      </p:sp>
      <p:sp>
        <p:nvSpPr>
          <p:cNvPr id="589826" name="Rectangle 2"/>
          <p:cNvSpPr>
            <a:spLocks noGrp="1" noRot="1" noChangeAspect="1" noChangeArrowheads="1" noTextEdit="1"/>
          </p:cNvSpPr>
          <p:nvPr>
            <p:ph type="sldImg"/>
          </p:nvPr>
        </p:nvSpPr>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3010FF-8411-43B0-A697-3FE178B0CD83}" type="slidenum">
              <a:rPr lang="en-US" altLang="zh-CN"/>
              <a:t>170</a:t>
            </a:fld>
            <a:endParaRPr lang="en-US" altLang="zh-CN"/>
          </a:p>
        </p:txBody>
      </p:sp>
      <p:sp>
        <p:nvSpPr>
          <p:cNvPr id="590850" name="Rectangle 2"/>
          <p:cNvSpPr>
            <a:spLocks noGrp="1" noRot="1" noChangeAspect="1" noChangeArrowheads="1" noTextEdit="1"/>
          </p:cNvSpPr>
          <p:nvPr>
            <p:ph type="sldImg"/>
          </p:nvPr>
        </p:nvSpPr>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8BF7CA-2326-41D3-82FE-E47014FD3E68}" type="slidenum">
              <a:rPr lang="en-US" altLang="zh-CN"/>
              <a:t>171</a:t>
            </a:fld>
            <a:endParaRPr lang="en-US" altLang="zh-CN"/>
          </a:p>
        </p:txBody>
      </p:sp>
      <p:sp>
        <p:nvSpPr>
          <p:cNvPr id="591874" name="Rectangle 2"/>
          <p:cNvSpPr>
            <a:spLocks noGrp="1" noRot="1" noChangeAspect="1" noChangeArrowheads="1" noTextEdit="1"/>
          </p:cNvSpPr>
          <p:nvPr>
            <p:ph type="sldImg"/>
          </p:nvPr>
        </p:nvSpPr>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BFE9EE-CEC3-4872-A28F-42834A86EDCB}" type="slidenum">
              <a:rPr lang="en-US" altLang="zh-CN"/>
              <a:t>11</a:t>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9B5FC3-5281-403B-AC83-5E159A36EF53}" type="slidenum">
              <a:rPr lang="en-US" altLang="zh-CN"/>
              <a:t>172</a:t>
            </a:fld>
            <a:endParaRPr lang="en-US" altLang="zh-CN"/>
          </a:p>
        </p:txBody>
      </p:sp>
      <p:sp>
        <p:nvSpPr>
          <p:cNvPr id="592898" name="Rectangle 2"/>
          <p:cNvSpPr>
            <a:spLocks noGrp="1" noRot="1" noChangeAspect="1" noChangeArrowheads="1" noTextEdit="1"/>
          </p:cNvSpPr>
          <p:nvPr>
            <p:ph type="sldImg"/>
          </p:nvPr>
        </p:nvSpPr>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EFA457-3FA2-48C3-A01D-71E8C9467C6E}" type="slidenum">
              <a:rPr lang="en-US" altLang="zh-CN"/>
              <a:t>173</a:t>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CC8F95-1A45-4C17-9E4D-B22B48F20B08}" type="slidenum">
              <a:rPr lang="en-US" altLang="zh-CN"/>
              <a:t>176</a:t>
            </a:fld>
            <a:endParaRPr lang="en-US" altLang="zh-CN"/>
          </a:p>
        </p:txBody>
      </p:sp>
      <p:sp>
        <p:nvSpPr>
          <p:cNvPr id="645122" name="Rectangle 2"/>
          <p:cNvSpPr>
            <a:spLocks noGrp="1" noRot="1" noChangeAspect="1" noChangeArrowheads="1" noTextEdit="1"/>
          </p:cNvSpPr>
          <p:nvPr>
            <p:ph type="sldImg"/>
          </p:nvPr>
        </p:nvSpPr>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97E903-FEAD-46E2-AE3E-691652B75F85}" type="slidenum">
              <a:rPr lang="en-US" altLang="zh-CN"/>
              <a:t>177</a:t>
            </a:fld>
            <a:endParaRPr lang="en-US" altLang="zh-CN"/>
          </a:p>
        </p:txBody>
      </p:sp>
      <p:sp>
        <p:nvSpPr>
          <p:cNvPr id="595970" name="Rectangle 2"/>
          <p:cNvSpPr>
            <a:spLocks noGrp="1" noRot="1" noChangeAspect="1" noChangeArrowheads="1" noTextEdit="1"/>
          </p:cNvSpPr>
          <p:nvPr>
            <p:ph type="sldImg"/>
          </p:nvPr>
        </p:nvSpPr>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367229-1359-4959-A6A7-D9E3B35A8962}" type="slidenum">
              <a:rPr lang="en-US" altLang="zh-CN"/>
              <a:t>178</a:t>
            </a:fld>
            <a:endParaRPr lang="en-US" altLang="zh-CN"/>
          </a:p>
        </p:txBody>
      </p:sp>
      <p:sp>
        <p:nvSpPr>
          <p:cNvPr id="596994" name="Rectangle 2"/>
          <p:cNvSpPr>
            <a:spLocks noGrp="1" noRot="1" noChangeAspect="1" noChangeArrowheads="1" noTextEdit="1"/>
          </p:cNvSpPr>
          <p:nvPr>
            <p:ph type="sldImg"/>
          </p:nvPr>
        </p:nvSpPr>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BE5D66-098C-4A68-BC6F-A65947489FDD}" type="slidenum">
              <a:rPr lang="en-US" altLang="zh-CN"/>
              <a:t>179</a:t>
            </a:fld>
            <a:endParaRPr lang="en-US" altLang="zh-CN"/>
          </a:p>
        </p:txBody>
      </p:sp>
      <p:sp>
        <p:nvSpPr>
          <p:cNvPr id="598018" name="Rectangle 2"/>
          <p:cNvSpPr>
            <a:spLocks noGrp="1" noRot="1" noChangeAspect="1" noChangeArrowheads="1" noTextEdit="1"/>
          </p:cNvSpPr>
          <p:nvPr>
            <p:ph type="sldImg"/>
          </p:nvPr>
        </p:nvSpPr>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t>189</a:t>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t>190</a:t>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t>191</a:t>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DED837-0D9D-40CD-B12A-1F6DEE479D79}" type="slidenum">
              <a:rPr lang="en-US" altLang="zh-CN"/>
              <a:t>198</a:t>
            </a:fld>
            <a:endParaRPr lang="en-US" altLang="zh-CN"/>
          </a:p>
        </p:txBody>
      </p:sp>
      <p:sp>
        <p:nvSpPr>
          <p:cNvPr id="615426" name="Rectangle 2"/>
          <p:cNvSpPr>
            <a:spLocks noGrp="1" noRot="1" noChangeAspect="1" noChangeArrowheads="1" noTextEdit="1"/>
          </p:cNvSpPr>
          <p:nvPr>
            <p:ph type="sldImg"/>
          </p:nvPr>
        </p:nvSpPr>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en.wikipedia.org/wiki/File:Robert_Metcalfe_National_Medal_of_Technology.jp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35.wmf"/><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6.wmf"/></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7.wmf"/><Relationship Id="rId4" Type="http://schemas.openxmlformats.org/officeDocument/2006/relationships/oleObject" Target="../embeddings/oleObject4.bin"/></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35.wmf"/><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93.xml"/><Relationship Id="rId1" Type="http://schemas.openxmlformats.org/officeDocument/2006/relationships/slideLayout" Target="../slideLayouts/slideLayout7.xml"/><Relationship Id="rId4" Type="http://schemas.openxmlformats.org/officeDocument/2006/relationships/image" Target="../media/image35.wmf"/></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0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3.xml"/><Relationship Id="rId1" Type="http://schemas.openxmlformats.org/officeDocument/2006/relationships/slideLayout" Target="../slideLayouts/slideLayout6.xml"/><Relationship Id="rId4" Type="http://schemas.openxmlformats.org/officeDocument/2006/relationships/image" Target="../media/image47.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7.xml.rels><?xml version="1.0" encoding="UTF-8" standalone="yes"?>
<Relationships xmlns="http://schemas.openxmlformats.org/package/2006/relationships"><Relationship Id="rId3" Type="http://schemas.openxmlformats.org/officeDocument/2006/relationships/hyperlink" Target="http://www.so.com/s?q=%E5%B7%AE%E9%94%99%E6%8E%A7%E5%88%B6&amp;ie=utf-8&amp;src=wenda_link" TargetMode="External"/><Relationship Id="rId2" Type="http://schemas.openxmlformats.org/officeDocument/2006/relationships/hyperlink" Target="http://www.so.com/s?q=I%E5%B8%A7&amp;ie=utf-8&amp;src=wenda_link"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5.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6.e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3 </a:t>
            </a:r>
            <a:r>
              <a:rPr lang="zh-CN" altLang="en-US" dirty="0">
                <a:latin typeface="+mn-lt"/>
              </a:rPr>
              <a:t>章  </a:t>
            </a:r>
            <a:r>
              <a:rPr lang="zh-CN" altLang="zh-CN" dirty="0"/>
              <a:t>数据链路层</a:t>
            </a:r>
            <a:endParaRPr lang="zh-CN" altLang="en-US" dirty="0">
              <a:latin typeface="+mn-lt"/>
            </a:endParaRPr>
          </a:p>
        </p:txBody>
      </p:sp>
      <p:sp>
        <p:nvSpPr>
          <p:cNvPr id="2051" name="Rectangle 3"/>
          <p:cNvSpPr>
            <a:spLocks noGrp="1" noChangeArrowheads="1"/>
          </p:cNvSpPr>
          <p:nvPr>
            <p:ph type="subTitle" idx="1"/>
          </p:nvPr>
        </p:nvSpPr>
        <p:spPr>
          <a:xfrm>
            <a:off x="1485900" y="3485515"/>
            <a:ext cx="6934200" cy="2209800"/>
          </a:xfrm>
        </p:spPr>
        <p:txBody>
          <a:bodyPr/>
          <a:lstStyle/>
          <a:p>
            <a:r>
              <a:rPr lang="zh-CN" altLang="en-US" dirty="0">
                <a:solidFill>
                  <a:srgbClr val="333399"/>
                </a:solidFill>
              </a:rPr>
              <a:t>郁晓庆</a:t>
            </a:r>
            <a:endParaRPr lang="en-US" altLang="zh-CN" dirty="0">
              <a:solidFill>
                <a:srgbClr val="333399"/>
              </a:solidFill>
            </a:endParaRPr>
          </a:p>
          <a:p>
            <a:r>
              <a:rPr lang="zh-CN" altLang="en-US" dirty="0">
                <a:solidFill>
                  <a:srgbClr val="333399"/>
                </a:solidFill>
              </a:rPr>
              <a:t>联系方式：</a:t>
            </a:r>
            <a:r>
              <a:rPr lang="en-US" altLang="zh-CN" dirty="0">
                <a:solidFill>
                  <a:srgbClr val="333399"/>
                </a:solidFill>
              </a:rPr>
              <a:t>18834905777</a:t>
            </a:r>
          </a:p>
          <a:p>
            <a:r>
              <a:rPr lang="zh-CN" altLang="en-US" dirty="0">
                <a:solidFill>
                  <a:srgbClr val="333399"/>
                </a:solidFill>
              </a:rPr>
              <a:t>邮箱：</a:t>
            </a:r>
            <a:r>
              <a:rPr lang="en-US" altLang="zh-CN" dirty="0">
                <a:solidFill>
                  <a:srgbClr val="333399"/>
                </a:solidFill>
              </a:rPr>
              <a:t>yuxiaoqing2006@163.com</a:t>
            </a:r>
            <a:endParaRPr lang="zh-CN" altLang="en-US" dirty="0">
              <a:ea typeface="宋体" panose="02010600030101010101"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数据链路层不必考虑物理层如何实现比特传输的细节。甚至还可以更简单地设想好像是沿着两个数据链路层之间的水平方向把帧直接发送到对方</a:t>
            </a:r>
            <a:r>
              <a:rPr lang="zh-CN" altLang="en-US" dirty="0"/>
              <a:t>。</a:t>
            </a:r>
          </a:p>
        </p:txBody>
      </p:sp>
      <p:grpSp>
        <p:nvGrpSpPr>
          <p:cNvPr id="126991" name="Group 15"/>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anose="02010609060101010101"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anose="02010609060101010101"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anose="02010609060101010101"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anose="02010609060101010101"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102403" name="Rectangle 2"/>
          <p:cNvSpPr>
            <a:spLocks noGrp="1" noChangeArrowheads="1"/>
          </p:cNvSpPr>
          <p:nvPr>
            <p:ph type="title"/>
          </p:nvPr>
        </p:nvSpPr>
        <p:spPr/>
        <p:txBody>
          <a:bodyPr/>
          <a:lstStyle/>
          <a:p>
            <a:pPr eaLnBrk="1" hangingPunct="1"/>
            <a:r>
              <a:rPr lang="en-US" altLang="en-US"/>
              <a:t>IEEE802系列标准</a:t>
            </a:r>
            <a:endParaRPr lang="zh-CN" altLang="en-US"/>
          </a:p>
        </p:txBody>
      </p:sp>
      <p:pic>
        <p:nvPicPr>
          <p:cNvPr id="102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30" y="1412875"/>
            <a:ext cx="8439018"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103427" name="Rectangle 2"/>
          <p:cNvSpPr>
            <a:spLocks noGrp="1" noChangeArrowheads="1"/>
          </p:cNvSpPr>
          <p:nvPr>
            <p:ph type="title"/>
          </p:nvPr>
        </p:nvSpPr>
        <p:spPr/>
        <p:txBody>
          <a:bodyPr/>
          <a:lstStyle/>
          <a:p>
            <a:pPr eaLnBrk="1" hangingPunct="1"/>
            <a:r>
              <a:rPr lang="en-US" altLang="en-US"/>
              <a:t>IEEE802系列标准关系综述</a:t>
            </a:r>
            <a:endParaRPr lang="zh-CN" altLang="en-US"/>
          </a:p>
        </p:txBody>
      </p:sp>
      <p:pic>
        <p:nvPicPr>
          <p:cNvPr id="103428"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42" y="1924050"/>
            <a:ext cx="8593798"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104451" name="Rectangle 2"/>
          <p:cNvSpPr>
            <a:spLocks noGrp="1" noChangeArrowheads="1"/>
          </p:cNvSpPr>
          <p:nvPr>
            <p:ph type="title"/>
          </p:nvPr>
        </p:nvSpPr>
        <p:spPr/>
        <p:txBody>
          <a:bodyPr/>
          <a:lstStyle/>
          <a:p>
            <a:pPr eaLnBrk="1" hangingPunct="1"/>
            <a:r>
              <a:rPr lang="en-US" altLang="en-US"/>
              <a:t>IEEE802参考模型的层次关系</a:t>
            </a:r>
            <a:endParaRPr lang="zh-CN" altLang="en-US"/>
          </a:p>
        </p:txBody>
      </p:sp>
      <p:sp>
        <p:nvSpPr>
          <p:cNvPr id="104452" name="Text Box 3"/>
          <p:cNvSpPr txBox="1">
            <a:spLocks noChangeArrowheads="1"/>
          </p:cNvSpPr>
          <p:nvPr/>
        </p:nvSpPr>
        <p:spPr bwMode="auto">
          <a:xfrm>
            <a:off x="818621" y="1557339"/>
            <a:ext cx="8268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LLC</a:t>
            </a:r>
            <a:r>
              <a:rPr lang="zh-CN" altLang="en-US" sz="2400" b="1" dirty="0">
                <a:solidFill>
                  <a:srgbClr val="000000"/>
                </a:solidFill>
                <a:latin typeface="Times New Roman" panose="02020603050405020304" pitchFamily="18" charset="0"/>
              </a:rPr>
              <a:t>和</a:t>
            </a:r>
            <a:r>
              <a:rPr lang="en-US" altLang="zh-CN" sz="2400" b="1" dirty="0">
                <a:solidFill>
                  <a:srgbClr val="000000"/>
                </a:solidFill>
                <a:latin typeface="Times New Roman" panose="02020603050405020304" pitchFamily="18" charset="0"/>
              </a:rPr>
              <a:t>MAC</a:t>
            </a:r>
            <a:r>
              <a:rPr lang="zh-CN" altLang="en-US" sz="2400" b="1" dirty="0">
                <a:solidFill>
                  <a:srgbClr val="000000"/>
                </a:solidFill>
                <a:latin typeface="Times New Roman" panose="02020603050405020304" pitchFamily="18" charset="0"/>
              </a:rPr>
              <a:t>子层的功能分解主要是将数据链路层功能中与硬件有关的部分和与硬件无关的部分区分开来 ：</a:t>
            </a:r>
          </a:p>
        </p:txBody>
      </p:sp>
      <p:pic>
        <p:nvPicPr>
          <p:cNvPr id="1044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082" y="2420938"/>
            <a:ext cx="5396706"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105475" name="Rectangle 2"/>
          <p:cNvSpPr>
            <a:spLocks noGrp="1" noChangeArrowheads="1"/>
          </p:cNvSpPr>
          <p:nvPr>
            <p:ph type="title"/>
          </p:nvPr>
        </p:nvSpPr>
        <p:spPr/>
        <p:txBody>
          <a:bodyPr/>
          <a:lstStyle/>
          <a:p>
            <a:pPr eaLnBrk="1" hangingPunct="1"/>
            <a:r>
              <a:rPr lang="en-US" altLang="en-US"/>
              <a:t>LLC帧和MAC帧的关系</a:t>
            </a:r>
            <a:endParaRPr lang="zh-CN" altLang="en-US"/>
          </a:p>
        </p:txBody>
      </p:sp>
      <p:pic>
        <p:nvPicPr>
          <p:cNvPr id="105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042" y="2505075"/>
            <a:ext cx="5953919"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106499" name="Rectangle 2"/>
          <p:cNvSpPr>
            <a:spLocks noGrp="1" noChangeArrowheads="1"/>
          </p:cNvSpPr>
          <p:nvPr>
            <p:ph type="title"/>
          </p:nvPr>
        </p:nvSpPr>
        <p:spPr/>
        <p:txBody>
          <a:bodyPr/>
          <a:lstStyle/>
          <a:p>
            <a:pPr eaLnBrk="1" hangingPunct="1"/>
            <a:r>
              <a:rPr lang="en-US" altLang="zh-CN"/>
              <a:t>逻辑链路控制(LLC)子层</a:t>
            </a:r>
            <a:endParaRPr lang="zh-CN" altLang="en-US"/>
          </a:p>
        </p:txBody>
      </p:sp>
      <p:sp>
        <p:nvSpPr>
          <p:cNvPr id="106500" name="Text Box 3"/>
          <p:cNvSpPr txBox="1">
            <a:spLocks noChangeArrowheads="1"/>
          </p:cNvSpPr>
          <p:nvPr/>
        </p:nvSpPr>
        <p:spPr bwMode="auto">
          <a:xfrm>
            <a:off x="818621" y="1557338"/>
            <a:ext cx="826875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逻辑链路控制子层的规范包含在</a:t>
            </a:r>
            <a:r>
              <a:rPr lang="en-US" altLang="zh-CN" sz="2400" b="1" dirty="0">
                <a:solidFill>
                  <a:srgbClr val="000000"/>
                </a:solidFill>
                <a:latin typeface="Times New Roman" panose="02020603050405020304" pitchFamily="18" charset="0"/>
              </a:rPr>
              <a:t>IEEE802.2</a:t>
            </a:r>
            <a:r>
              <a:rPr lang="zh-CN" altLang="en-US" sz="2400" b="1" dirty="0">
                <a:solidFill>
                  <a:srgbClr val="000000"/>
                </a:solidFill>
                <a:latin typeface="Times New Roman" panose="02020603050405020304" pitchFamily="18" charset="0"/>
              </a:rPr>
              <a:t>标准中。</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这个标准与</a:t>
            </a:r>
            <a:r>
              <a:rPr lang="en-US" altLang="zh-CN" sz="2400" b="1" dirty="0">
                <a:solidFill>
                  <a:srgbClr val="000000"/>
                </a:solidFill>
                <a:latin typeface="Times New Roman" panose="02020603050405020304" pitchFamily="18" charset="0"/>
              </a:rPr>
              <a:t>HDLC</a:t>
            </a:r>
            <a:r>
              <a:rPr lang="zh-CN" altLang="en-US" sz="2400" b="1" dirty="0">
                <a:solidFill>
                  <a:srgbClr val="000000"/>
                </a:solidFill>
                <a:latin typeface="Times New Roman" panose="02020603050405020304" pitchFamily="18" charset="0"/>
              </a:rPr>
              <a:t>是兼容的，但使用的帧格式有所不同。这是由于</a:t>
            </a:r>
            <a:r>
              <a:rPr lang="en-US" altLang="zh-CN" sz="2400" b="1" dirty="0">
                <a:solidFill>
                  <a:srgbClr val="000000"/>
                </a:solidFill>
                <a:latin typeface="Times New Roman" panose="02020603050405020304" pitchFamily="18" charset="0"/>
              </a:rPr>
              <a:t>HDLC</a:t>
            </a:r>
            <a:r>
              <a:rPr lang="zh-CN" altLang="en-US" sz="2400" b="1" dirty="0">
                <a:solidFill>
                  <a:srgbClr val="000000"/>
                </a:solidFill>
                <a:latin typeface="Times New Roman" panose="02020603050405020304" pitchFamily="18" charset="0"/>
              </a:rPr>
              <a:t>的标志和位填充技术并不适合局域网，因而被排除，而且帧校验序列由</a:t>
            </a:r>
            <a:r>
              <a:rPr lang="en-US" altLang="zh-CN" sz="2400" b="1" dirty="0">
                <a:solidFill>
                  <a:srgbClr val="000000"/>
                </a:solidFill>
                <a:latin typeface="Times New Roman" panose="02020603050405020304" pitchFamily="18" charset="0"/>
              </a:rPr>
              <a:t>MAC</a:t>
            </a:r>
            <a:r>
              <a:rPr lang="zh-CN" altLang="en-US" sz="2400" b="1" dirty="0">
                <a:solidFill>
                  <a:srgbClr val="000000"/>
                </a:solidFill>
                <a:latin typeface="Times New Roman" panose="02020603050405020304" pitchFamily="18" charset="0"/>
              </a:rPr>
              <a:t>子层实现，因而也不包含在</a:t>
            </a:r>
            <a:r>
              <a:rPr lang="en-US" altLang="zh-CN" sz="2400" b="1" dirty="0">
                <a:solidFill>
                  <a:srgbClr val="000000"/>
                </a:solidFill>
                <a:latin typeface="Times New Roman" panose="02020603050405020304" pitchFamily="18" charset="0"/>
              </a:rPr>
              <a:t>LLC</a:t>
            </a:r>
            <a:r>
              <a:rPr lang="zh-CN" altLang="en-US" sz="2400" b="1" dirty="0">
                <a:solidFill>
                  <a:srgbClr val="000000"/>
                </a:solidFill>
                <a:latin typeface="Times New Roman" panose="02020603050405020304" pitchFamily="18" charset="0"/>
              </a:rPr>
              <a:t>的帧结构中。</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另外为了适合局域网中的寻址，地址字段也有所改变，同时提供目标地址和源地址。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107523" name="Rectangle 2"/>
          <p:cNvSpPr>
            <a:spLocks noGrp="1" noChangeArrowheads="1"/>
          </p:cNvSpPr>
          <p:nvPr>
            <p:ph type="title"/>
          </p:nvPr>
        </p:nvSpPr>
        <p:spPr/>
        <p:txBody>
          <a:bodyPr/>
          <a:lstStyle/>
          <a:p>
            <a:pPr eaLnBrk="1" hangingPunct="1"/>
            <a:r>
              <a:rPr lang="en-US" altLang="en-US"/>
              <a:t>LLC帧格式</a:t>
            </a:r>
            <a:endParaRPr lang="zh-CN" altLang="en-US"/>
          </a:p>
        </p:txBody>
      </p:sp>
      <p:pic>
        <p:nvPicPr>
          <p:cNvPr id="107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268413"/>
            <a:ext cx="8748581"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108547" name="Rectangle 2"/>
          <p:cNvSpPr>
            <a:spLocks noGrp="1" noChangeArrowheads="1"/>
          </p:cNvSpPr>
          <p:nvPr>
            <p:ph type="title"/>
          </p:nvPr>
        </p:nvSpPr>
        <p:spPr/>
        <p:txBody>
          <a:bodyPr/>
          <a:lstStyle/>
          <a:p>
            <a:pPr eaLnBrk="1" hangingPunct="1"/>
            <a:r>
              <a:rPr lang="en-US" altLang="en-US"/>
              <a:t>LLC服务</a:t>
            </a:r>
            <a:endParaRPr lang="zh-CN" altLang="en-US"/>
          </a:p>
        </p:txBody>
      </p:sp>
      <p:sp>
        <p:nvSpPr>
          <p:cNvPr id="108548" name="Text Box 3"/>
          <p:cNvSpPr txBox="1">
            <a:spLocks noChangeArrowheads="1"/>
          </p:cNvSpPr>
          <p:nvPr/>
        </p:nvSpPr>
        <p:spPr bwMode="auto">
          <a:xfrm>
            <a:off x="818621" y="1557338"/>
            <a:ext cx="8268758" cy="378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LLC</a:t>
            </a:r>
            <a:r>
              <a:rPr lang="zh-CN" altLang="en-US" sz="2400" b="1" dirty="0">
                <a:solidFill>
                  <a:srgbClr val="000000"/>
                </a:solidFill>
                <a:latin typeface="Times New Roman" panose="02020603050405020304" pitchFamily="18" charset="0"/>
              </a:rPr>
              <a:t>与所在的局域网所采用的拓扑结构、传输介质以及介质访问控制方式无关，它完成数据链路管理、差错控制、流量控制和数据帧顺序控制的功能，并为高层提供服务访问点。</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按照服务的类型，</a:t>
            </a:r>
            <a:r>
              <a:rPr lang="en-US" altLang="zh-CN" sz="2400" b="1" dirty="0">
                <a:solidFill>
                  <a:srgbClr val="000000"/>
                </a:solidFill>
                <a:latin typeface="Times New Roman" panose="02020603050405020304" pitchFamily="18" charset="0"/>
              </a:rPr>
              <a:t>LLC</a:t>
            </a:r>
            <a:r>
              <a:rPr lang="zh-CN" altLang="en-US" sz="2400" b="1" dirty="0">
                <a:solidFill>
                  <a:srgbClr val="000000"/>
                </a:solidFill>
                <a:latin typeface="Times New Roman" panose="02020603050405020304" pitchFamily="18" charset="0"/>
              </a:rPr>
              <a:t>提供</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Times New Roman" panose="02020603050405020304" pitchFamily="18" charset="0"/>
              </a:rPr>
              <a:t>种服务：</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无确认连接的服务：</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连接方式的服务：</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有确认无连接的服务：</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109571" name="Rectangle 2"/>
          <p:cNvSpPr>
            <a:spLocks noGrp="1" noChangeArrowheads="1"/>
          </p:cNvSpPr>
          <p:nvPr>
            <p:ph type="title"/>
          </p:nvPr>
        </p:nvSpPr>
        <p:spPr/>
        <p:txBody>
          <a:bodyPr/>
          <a:lstStyle/>
          <a:p>
            <a:pPr eaLnBrk="1" hangingPunct="1"/>
            <a:r>
              <a:rPr lang="en-US" altLang="en-US"/>
              <a:t>LLC的操作类型</a:t>
            </a:r>
            <a:endParaRPr lang="zh-CN" altLang="en-US"/>
          </a:p>
        </p:txBody>
      </p:sp>
      <p:sp>
        <p:nvSpPr>
          <p:cNvPr id="109572" name="Text Box 3"/>
          <p:cNvSpPr txBox="1">
            <a:spLocks noChangeArrowheads="1"/>
          </p:cNvSpPr>
          <p:nvPr/>
        </p:nvSpPr>
        <p:spPr bwMode="auto">
          <a:xfrm>
            <a:off x="818621" y="1557338"/>
            <a:ext cx="8268758"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LLC</a:t>
            </a:r>
            <a:r>
              <a:rPr lang="zh-CN" altLang="en-US" sz="2400" b="1" dirty="0">
                <a:solidFill>
                  <a:srgbClr val="000000"/>
                </a:solidFill>
                <a:latin typeface="Times New Roman" panose="02020603050405020304" pitchFamily="18" charset="0"/>
              </a:rPr>
              <a:t>协议与</a:t>
            </a:r>
            <a:r>
              <a:rPr lang="en-US" altLang="zh-CN" sz="2400" b="1" dirty="0">
                <a:solidFill>
                  <a:srgbClr val="000000"/>
                </a:solidFill>
                <a:latin typeface="Times New Roman" panose="02020603050405020304" pitchFamily="18" charset="0"/>
              </a:rPr>
              <a:t>HDLC</a:t>
            </a:r>
            <a:r>
              <a:rPr lang="zh-CN" altLang="en-US" sz="2400" b="1" dirty="0">
                <a:solidFill>
                  <a:srgbClr val="000000"/>
                </a:solidFill>
                <a:latin typeface="Times New Roman" panose="02020603050405020304" pitchFamily="18" charset="0"/>
              </a:rPr>
              <a:t>协议类似，它们之间的差别如下：</a:t>
            </a:r>
          </a:p>
          <a:p>
            <a:pPr lvl="1"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LLC</a:t>
            </a:r>
            <a:r>
              <a:rPr lang="zh-CN" altLang="en-US" sz="2400" b="1" dirty="0">
                <a:solidFill>
                  <a:srgbClr val="000000"/>
                </a:solidFill>
                <a:latin typeface="Times New Roman" panose="02020603050405020304" pitchFamily="18" charset="0"/>
              </a:rPr>
              <a:t>使用无编号信息帧支持</a:t>
            </a:r>
            <a:r>
              <a:rPr lang="zh-CN" altLang="en-US" sz="2400" b="1" dirty="0">
                <a:solidFill>
                  <a:srgbClr val="FF0000"/>
                </a:solidFill>
                <a:latin typeface="Times New Roman" panose="02020603050405020304" pitchFamily="18" charset="0"/>
              </a:rPr>
              <a:t>无确认无连接</a:t>
            </a:r>
            <a:r>
              <a:rPr lang="zh-CN" altLang="en-US" sz="2400" b="1" dirty="0">
                <a:solidFill>
                  <a:srgbClr val="000000"/>
                </a:solidFill>
                <a:latin typeface="Times New Roman" panose="02020603050405020304" pitchFamily="18" charset="0"/>
              </a:rPr>
              <a:t>的服务，这被称为</a:t>
            </a:r>
            <a:r>
              <a:rPr lang="en-US" altLang="zh-CN" sz="2400" b="1" dirty="0">
                <a:solidFill>
                  <a:srgbClr val="000000"/>
                </a:solidFill>
                <a:latin typeface="Times New Roman" panose="02020603050405020304" pitchFamily="18" charset="0"/>
              </a:rPr>
              <a:t>LLC1</a:t>
            </a:r>
            <a:r>
              <a:rPr lang="zh-CN" altLang="en-US" sz="2400" b="1" dirty="0">
                <a:solidFill>
                  <a:srgbClr val="000000"/>
                </a:solidFill>
                <a:latin typeface="Times New Roman" panose="02020603050405020304" pitchFamily="18" charset="0"/>
              </a:rPr>
              <a:t>型操作；</a:t>
            </a:r>
          </a:p>
          <a:p>
            <a:pPr lvl="1"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LLC</a:t>
            </a:r>
            <a:r>
              <a:rPr lang="zh-CN" altLang="en-US" sz="2400" b="1" dirty="0">
                <a:solidFill>
                  <a:srgbClr val="000000"/>
                </a:solidFill>
                <a:latin typeface="Times New Roman" panose="02020603050405020304" pitchFamily="18" charset="0"/>
              </a:rPr>
              <a:t>用</a:t>
            </a:r>
            <a:r>
              <a:rPr lang="en-US" altLang="zh-CN" sz="2400" b="1" dirty="0">
                <a:solidFill>
                  <a:srgbClr val="000000"/>
                </a:solidFill>
                <a:latin typeface="Times New Roman" panose="02020603050405020304" pitchFamily="18" charset="0"/>
              </a:rPr>
              <a:t>HDLC</a:t>
            </a:r>
            <a:r>
              <a:rPr lang="zh-CN" altLang="en-US" sz="2400" b="1" dirty="0">
                <a:solidFill>
                  <a:srgbClr val="000000"/>
                </a:solidFill>
                <a:latin typeface="Times New Roman" panose="02020603050405020304" pitchFamily="18" charset="0"/>
              </a:rPr>
              <a:t>的异步平衡方式的操作来支持</a:t>
            </a:r>
            <a:r>
              <a:rPr lang="zh-CN" altLang="en-US" sz="2400" b="1" dirty="0">
                <a:solidFill>
                  <a:srgbClr val="FF0000"/>
                </a:solidFill>
                <a:latin typeface="Times New Roman" panose="02020603050405020304" pitchFamily="18" charset="0"/>
              </a:rPr>
              <a:t>连接方式</a:t>
            </a:r>
            <a:r>
              <a:rPr lang="zh-CN" altLang="en-US" sz="2400" b="1" dirty="0">
                <a:solidFill>
                  <a:srgbClr val="000000"/>
                </a:solidFill>
                <a:latin typeface="Times New Roman" panose="02020603050405020304" pitchFamily="18" charset="0"/>
              </a:rPr>
              <a:t>的</a:t>
            </a:r>
            <a:r>
              <a:rPr lang="en-US" altLang="zh-CN" sz="2400" b="1" dirty="0">
                <a:solidFill>
                  <a:srgbClr val="000000"/>
                </a:solidFill>
                <a:latin typeface="Times New Roman" panose="02020603050405020304" pitchFamily="18" charset="0"/>
              </a:rPr>
              <a:t>LLC</a:t>
            </a:r>
            <a:r>
              <a:rPr lang="zh-CN" altLang="en-US" sz="2400" b="1" dirty="0">
                <a:solidFill>
                  <a:srgbClr val="000000"/>
                </a:solidFill>
                <a:latin typeface="Times New Roman" panose="02020603050405020304" pitchFamily="18" charset="0"/>
              </a:rPr>
              <a:t>服务，这种操作类型被称为</a:t>
            </a:r>
            <a:r>
              <a:rPr lang="en-US" altLang="zh-CN" sz="2400" b="1" dirty="0">
                <a:solidFill>
                  <a:srgbClr val="000000"/>
                </a:solidFill>
                <a:latin typeface="Times New Roman" panose="02020603050405020304" pitchFamily="18" charset="0"/>
              </a:rPr>
              <a:t>LLC2</a:t>
            </a:r>
            <a:r>
              <a:rPr lang="zh-CN" altLang="en-US" sz="2400" b="1" dirty="0">
                <a:solidFill>
                  <a:srgbClr val="000000"/>
                </a:solidFill>
                <a:latin typeface="Times New Roman" panose="02020603050405020304" pitchFamily="18" charset="0"/>
              </a:rPr>
              <a:t>型操作。</a:t>
            </a:r>
            <a:r>
              <a:rPr lang="en-US" altLang="zh-CN" sz="2400" b="1" dirty="0">
                <a:solidFill>
                  <a:srgbClr val="000000"/>
                </a:solidFill>
                <a:latin typeface="Times New Roman" panose="02020603050405020304" pitchFamily="18" charset="0"/>
              </a:rPr>
              <a:t>LLC</a:t>
            </a:r>
            <a:r>
              <a:rPr lang="zh-CN" altLang="en-US" sz="2400" b="1" dirty="0">
                <a:solidFill>
                  <a:srgbClr val="000000"/>
                </a:solidFill>
                <a:latin typeface="Times New Roman" panose="02020603050405020304" pitchFamily="18" charset="0"/>
              </a:rPr>
              <a:t>不支持</a:t>
            </a:r>
            <a:r>
              <a:rPr lang="en-US" altLang="zh-CN" sz="2400" b="1" dirty="0">
                <a:solidFill>
                  <a:srgbClr val="000000"/>
                </a:solidFill>
                <a:latin typeface="Times New Roman" panose="02020603050405020304" pitchFamily="18" charset="0"/>
              </a:rPr>
              <a:t>HDLC</a:t>
            </a:r>
            <a:r>
              <a:rPr lang="zh-CN" altLang="en-US" sz="2400" b="1" dirty="0">
                <a:solidFill>
                  <a:srgbClr val="000000"/>
                </a:solidFill>
                <a:latin typeface="Times New Roman" panose="02020603050405020304" pitchFamily="18" charset="0"/>
              </a:rPr>
              <a:t>的其他操作；</a:t>
            </a:r>
          </a:p>
          <a:p>
            <a:pPr lvl="1"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LLC</a:t>
            </a:r>
            <a:r>
              <a:rPr lang="zh-CN" altLang="en-US" sz="2400" b="1" dirty="0">
                <a:solidFill>
                  <a:srgbClr val="000000"/>
                </a:solidFill>
                <a:latin typeface="Times New Roman" panose="02020603050405020304" pitchFamily="18" charset="0"/>
              </a:rPr>
              <a:t>用一种新的无编号帧（</a:t>
            </a:r>
            <a:r>
              <a:rPr lang="en-US" altLang="zh-CN" sz="2400" b="1" dirty="0">
                <a:solidFill>
                  <a:srgbClr val="000000"/>
                </a:solidFill>
                <a:latin typeface="Times New Roman" panose="02020603050405020304" pitchFamily="18" charset="0"/>
              </a:rPr>
              <a:t>AC</a:t>
            </a:r>
            <a:r>
              <a:rPr lang="zh-CN" altLang="en-US" sz="2400" b="1" dirty="0">
                <a:solidFill>
                  <a:srgbClr val="000000"/>
                </a:solidFill>
                <a:latin typeface="Times New Roman" panose="02020603050405020304" pitchFamily="18" charset="0"/>
              </a:rPr>
              <a:t>）支持</a:t>
            </a:r>
            <a:r>
              <a:rPr lang="zh-CN" altLang="en-US" sz="2400" b="1" dirty="0">
                <a:solidFill>
                  <a:srgbClr val="FF0000"/>
                </a:solidFill>
                <a:latin typeface="Times New Roman" panose="02020603050405020304" pitchFamily="18" charset="0"/>
              </a:rPr>
              <a:t>有确认无连接</a:t>
            </a:r>
            <a:r>
              <a:rPr lang="zh-CN" altLang="en-US" sz="2400" b="1" dirty="0">
                <a:solidFill>
                  <a:srgbClr val="000000"/>
                </a:solidFill>
                <a:latin typeface="Times New Roman" panose="02020603050405020304" pitchFamily="18" charset="0"/>
              </a:rPr>
              <a:t>的服务，这被称为</a:t>
            </a:r>
            <a:r>
              <a:rPr lang="en-US" altLang="zh-CN" sz="2400" b="1" dirty="0">
                <a:solidFill>
                  <a:srgbClr val="000000"/>
                </a:solidFill>
                <a:latin typeface="Times New Roman" panose="02020603050405020304" pitchFamily="18" charset="0"/>
              </a:rPr>
              <a:t>LLC3</a:t>
            </a:r>
            <a:r>
              <a:rPr lang="zh-CN" altLang="en-US" sz="2400" b="1" dirty="0">
                <a:solidFill>
                  <a:srgbClr val="000000"/>
                </a:solidFill>
                <a:latin typeface="Times New Roman" panose="02020603050405020304" pitchFamily="18" charset="0"/>
              </a:rPr>
              <a:t>型操作。</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111619" name="Rectangle 2"/>
          <p:cNvSpPr>
            <a:spLocks noGrp="1" noChangeArrowheads="1"/>
          </p:cNvSpPr>
          <p:nvPr>
            <p:ph type="title"/>
          </p:nvPr>
        </p:nvSpPr>
        <p:spPr/>
        <p:txBody>
          <a:bodyPr/>
          <a:lstStyle/>
          <a:p>
            <a:pPr eaLnBrk="1" hangingPunct="1"/>
            <a:r>
              <a:rPr lang="en-US" altLang="en-US"/>
              <a:t>IEEE802.3标准与以太网</a:t>
            </a:r>
            <a:endParaRPr lang="zh-CN" altLang="en-US"/>
          </a:p>
        </p:txBody>
      </p:sp>
      <p:sp>
        <p:nvSpPr>
          <p:cNvPr id="111620" name="Text Box 3"/>
          <p:cNvSpPr txBox="1">
            <a:spLocks noChangeArrowheads="1"/>
          </p:cNvSpPr>
          <p:nvPr/>
        </p:nvSpPr>
        <p:spPr bwMode="auto">
          <a:xfrm>
            <a:off x="818621" y="1557338"/>
            <a:ext cx="82687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在局域网和城域网中，所有的设备共享传输介质，因此当信道的使用产生竞争时，如何分配信道的使用权便成为关键的问题。</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数据链路层的介质访问控制子层被用来解决广播信道的分配问题，与之相应的用来分配传输介质使用权的协议被称为</a:t>
            </a:r>
            <a:r>
              <a:rPr lang="en-US" altLang="zh-CN" sz="2400" b="1" dirty="0">
                <a:solidFill>
                  <a:srgbClr val="000000"/>
                </a:solidFill>
                <a:latin typeface="Times New Roman" panose="02020603050405020304" pitchFamily="18" charset="0"/>
              </a:rPr>
              <a:t>MAC</a:t>
            </a:r>
            <a:r>
              <a:rPr lang="zh-CN" altLang="en-US" sz="2400" b="1" dirty="0">
                <a:solidFill>
                  <a:srgbClr val="000000"/>
                </a:solidFill>
                <a:latin typeface="Times New Roman" panose="02020603050405020304" pitchFamily="18" charset="0"/>
              </a:rPr>
              <a:t>协议。</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ETHERNET(</a:t>
            </a:r>
            <a:r>
              <a:rPr lang="zh-CN" altLang="en-US" sz="2400" b="1" dirty="0">
                <a:solidFill>
                  <a:srgbClr val="FF0000"/>
                </a:solidFill>
                <a:latin typeface="Times New Roman" panose="02020603050405020304" pitchFamily="18" charset="0"/>
              </a:rPr>
              <a:t>以太网</a:t>
            </a:r>
            <a:r>
              <a:rPr lang="en-US" altLang="zh-CN" sz="2400" b="1" dirty="0">
                <a:solidFill>
                  <a:srgbClr val="FF0000"/>
                </a:solidFill>
                <a:latin typeface="Times New Roman" panose="02020603050405020304" pitchFamily="18" charset="0"/>
              </a:rPr>
              <a:t>)</a:t>
            </a:r>
            <a:r>
              <a:rPr lang="zh-CN" altLang="en-US" sz="2400" b="1" dirty="0">
                <a:solidFill>
                  <a:srgbClr val="FF0000"/>
                </a:solidFill>
                <a:latin typeface="Times New Roman" panose="02020603050405020304" pitchFamily="18" charset="0"/>
              </a:rPr>
              <a:t>的核心技术是它的随机争用型介质访问方法，即</a:t>
            </a:r>
            <a:r>
              <a:rPr lang="en-US" altLang="zh-CN" sz="2400" b="1" dirty="0">
                <a:solidFill>
                  <a:srgbClr val="FF0000"/>
                </a:solidFill>
                <a:latin typeface="Times New Roman" panose="02020603050405020304" pitchFamily="18" charset="0"/>
              </a:rPr>
              <a:t>CSMA/CD</a:t>
            </a:r>
            <a:r>
              <a:rPr lang="zh-CN" altLang="en-US" sz="2400" b="1" dirty="0">
                <a:solidFill>
                  <a:srgbClr val="FF0000"/>
                </a:solidFill>
                <a:latin typeface="Times New Roman" panose="02020603050405020304" pitchFamily="18" charset="0"/>
              </a:rPr>
              <a:t>介质访问控制方法。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pPr>
              <a:defRPr/>
            </a:pPr>
            <a:endParaRPr lang="en-US"/>
          </a:p>
        </p:txBody>
      </p:sp>
      <p:sp>
        <p:nvSpPr>
          <p:cNvPr id="112643" name="Rectangle 2"/>
          <p:cNvSpPr>
            <a:spLocks noGrp="1" noChangeArrowheads="1"/>
          </p:cNvSpPr>
          <p:nvPr>
            <p:ph type="title"/>
          </p:nvPr>
        </p:nvSpPr>
        <p:spPr/>
        <p:txBody>
          <a:bodyPr/>
          <a:lstStyle/>
          <a:p>
            <a:pPr eaLnBrk="1" hangingPunct="1"/>
            <a:r>
              <a:rPr lang="en-US" altLang="en-US"/>
              <a:t>以太网综述</a:t>
            </a:r>
            <a:endParaRPr lang="zh-CN" altLang="en-US"/>
          </a:p>
        </p:txBody>
      </p:sp>
      <p:sp>
        <p:nvSpPr>
          <p:cNvPr id="112644" name="Text Box 3"/>
          <p:cNvSpPr txBox="1">
            <a:spLocks noChangeArrowheads="1"/>
          </p:cNvSpPr>
          <p:nvPr/>
        </p:nvSpPr>
        <p:spPr bwMode="auto">
          <a:xfrm>
            <a:off x="272480" y="1124744"/>
            <a:ext cx="8268758"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altLang="zh-CN" sz="2800" b="1" dirty="0">
                <a:solidFill>
                  <a:srgbClr val="000000"/>
                </a:solidFill>
                <a:latin typeface="Times New Roman" panose="02020603050405020304" pitchFamily="18" charset="0"/>
              </a:rPr>
              <a:t>1973</a:t>
            </a:r>
            <a:r>
              <a:rPr lang="zh-CN" altLang="en-US" sz="2800" b="1" dirty="0">
                <a:solidFill>
                  <a:srgbClr val="000000"/>
                </a:solidFill>
                <a:latin typeface="Times New Roman" panose="02020603050405020304" pitchFamily="18" charset="0"/>
              </a:rPr>
              <a:t>年</a:t>
            </a:r>
            <a:r>
              <a:rPr lang="en-US" altLang="zh-CN" sz="2800" b="1" dirty="0">
                <a:solidFill>
                  <a:srgbClr val="000000"/>
                </a:solidFill>
                <a:latin typeface="Times New Roman" panose="02020603050405020304" pitchFamily="18" charset="0"/>
              </a:rPr>
              <a:t>5</a:t>
            </a:r>
            <a:r>
              <a:rPr lang="zh-CN" altLang="en-US" sz="2800" b="1" dirty="0">
                <a:solidFill>
                  <a:srgbClr val="000000"/>
                </a:solidFill>
                <a:latin typeface="Times New Roman" panose="02020603050405020304" pitchFamily="18" charset="0"/>
              </a:rPr>
              <a:t>月</a:t>
            </a:r>
            <a:r>
              <a:rPr lang="en-US" altLang="zh-CN" sz="2800" b="1" dirty="0">
                <a:solidFill>
                  <a:srgbClr val="000000"/>
                </a:solidFill>
                <a:latin typeface="Times New Roman" panose="02020603050405020304" pitchFamily="18" charset="0"/>
              </a:rPr>
              <a:t>22</a:t>
            </a:r>
            <a:r>
              <a:rPr lang="zh-CN" altLang="en-US" sz="2800" b="1" dirty="0">
                <a:solidFill>
                  <a:srgbClr val="000000"/>
                </a:solidFill>
                <a:latin typeface="Times New Roman" panose="02020603050405020304" pitchFamily="18" charset="0"/>
              </a:rPr>
              <a:t>日，</a:t>
            </a:r>
            <a:r>
              <a:rPr lang="en-US" altLang="zh-CN" sz="2800" b="1" dirty="0">
                <a:solidFill>
                  <a:srgbClr val="000000"/>
                </a:solidFill>
                <a:latin typeface="Times New Roman" panose="02020603050405020304" pitchFamily="18" charset="0"/>
              </a:rPr>
              <a:t>Xerox PARC</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Palo Alto</a:t>
            </a:r>
            <a:r>
              <a:rPr lang="zh-CN" altLang="en-US" sz="2800" b="1" dirty="0">
                <a:solidFill>
                  <a:srgbClr val="000000"/>
                </a:solidFill>
                <a:latin typeface="Times New Roman" panose="02020603050405020304" pitchFamily="18" charset="0"/>
              </a:rPr>
              <a:t>研究中心）的鲍勃</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麦卡夫</a:t>
            </a:r>
            <a:r>
              <a:rPr lang="en-US" altLang="zh-CN" sz="2800" b="1" dirty="0">
                <a:solidFill>
                  <a:srgbClr val="000000"/>
                </a:solidFill>
                <a:latin typeface="Times New Roman" panose="02020603050405020304" pitchFamily="18" charset="0"/>
              </a:rPr>
              <a:t>(“Bob” Metcalfe)</a:t>
            </a:r>
            <a:r>
              <a:rPr lang="zh-CN" altLang="en-US" sz="2800" b="1" dirty="0">
                <a:solidFill>
                  <a:srgbClr val="000000"/>
                </a:solidFill>
                <a:latin typeface="Times New Roman" panose="02020603050405020304" pitchFamily="18" charset="0"/>
              </a:rPr>
              <a:t>和</a:t>
            </a:r>
            <a:r>
              <a:rPr lang="en-US" altLang="zh-CN" sz="2800" b="1" dirty="0">
                <a:solidFill>
                  <a:srgbClr val="000000"/>
                </a:solidFill>
                <a:latin typeface="Times New Roman" panose="02020603050405020304" pitchFamily="18" charset="0"/>
              </a:rPr>
              <a:t>David Boggs</a:t>
            </a:r>
            <a:r>
              <a:rPr lang="zh-CN" altLang="en-US" sz="2800" b="1" dirty="0">
                <a:solidFill>
                  <a:srgbClr val="000000"/>
                </a:solidFill>
                <a:latin typeface="Times New Roman" panose="02020603050405020304" pitchFamily="18" charset="0"/>
              </a:rPr>
              <a:t>描述了他们基于</a:t>
            </a:r>
            <a:r>
              <a:rPr lang="en-US" altLang="zh-CN" sz="2800" b="1" dirty="0">
                <a:solidFill>
                  <a:srgbClr val="000000"/>
                </a:solidFill>
                <a:latin typeface="Times New Roman" panose="02020603050405020304" pitchFamily="18" charset="0"/>
              </a:rPr>
              <a:t>Alto</a:t>
            </a:r>
            <a:r>
              <a:rPr lang="zh-CN" altLang="en-US" sz="2800" b="1" dirty="0">
                <a:solidFill>
                  <a:srgbClr val="000000"/>
                </a:solidFill>
                <a:latin typeface="Times New Roman" panose="02020603050405020304" pitchFamily="18" charset="0"/>
              </a:rPr>
              <a:t>主机连接的网络形式，并称之为以太网。</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最初的以太网以</a:t>
            </a:r>
            <a:r>
              <a:rPr lang="en-US" altLang="zh-CN" sz="2800" b="1" dirty="0">
                <a:solidFill>
                  <a:srgbClr val="000000"/>
                </a:solidFill>
                <a:latin typeface="Times New Roman" panose="02020603050405020304" pitchFamily="18" charset="0"/>
              </a:rPr>
              <a:t>2.94Mbps</a:t>
            </a:r>
            <a:r>
              <a:rPr lang="zh-CN" altLang="en-US" sz="2800" b="1" dirty="0">
                <a:solidFill>
                  <a:srgbClr val="000000"/>
                </a:solidFill>
                <a:latin typeface="Times New Roman" panose="02020603050405020304" pitchFamily="18" charset="0"/>
              </a:rPr>
              <a:t>传输率工作</a:t>
            </a:r>
            <a:br>
              <a:rPr lang="zh-CN" altLang="en-US" sz="2800" b="1" dirty="0">
                <a:solidFill>
                  <a:srgbClr val="000000"/>
                </a:solidFill>
                <a:latin typeface="Times New Roman" panose="02020603050405020304" pitchFamily="18" charset="0"/>
              </a:rPr>
            </a:br>
            <a:r>
              <a:rPr lang="zh-CN" altLang="en-US" sz="2800" b="1" dirty="0">
                <a:solidFill>
                  <a:srgbClr val="000000"/>
                </a:solidFill>
                <a:latin typeface="Times New Roman" panose="02020603050405020304" pitchFamily="18" charset="0"/>
              </a:rPr>
              <a:t>在基带粗同轴电缆上</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标准</a:t>
            </a:r>
            <a:r>
              <a:rPr lang="en-US" altLang="zh-CN" sz="2800" b="1" dirty="0">
                <a:solidFill>
                  <a:srgbClr val="000000"/>
                </a:solidFill>
                <a:latin typeface="Times New Roman" panose="02020603050405020304" pitchFamily="18" charset="0"/>
              </a:rPr>
              <a:t>10BASE-5.</a:t>
            </a:r>
            <a:endParaRPr lang="zh-CN" altLang="en-US" sz="2800" b="1" dirty="0">
              <a:solidFill>
                <a:srgbClr val="000000"/>
              </a:solidFill>
              <a:latin typeface="Times New Roman" panose="02020603050405020304" pitchFamily="18" charset="0"/>
            </a:endParaRP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以太是十九世纪科学界所想象的气态</a:t>
            </a:r>
            <a:br>
              <a:rPr lang="zh-CN" altLang="en-US" sz="2800" b="1" dirty="0">
                <a:solidFill>
                  <a:srgbClr val="000000"/>
                </a:solidFill>
                <a:latin typeface="Times New Roman" panose="02020603050405020304" pitchFamily="18" charset="0"/>
              </a:rPr>
            </a:br>
            <a:r>
              <a:rPr lang="zh-CN" altLang="en-US" sz="2800" b="1" dirty="0">
                <a:solidFill>
                  <a:srgbClr val="000000"/>
                </a:solidFill>
                <a:latin typeface="Times New Roman" panose="02020603050405020304" pitchFamily="18" charset="0"/>
              </a:rPr>
              <a:t>物质，它使电磁波能够通过空气传播。</a:t>
            </a:r>
          </a:p>
          <a:p>
            <a:pPr eaLnBrk="1" hangingPunct="1">
              <a:spcBef>
                <a:spcPct val="50000"/>
              </a:spcBef>
              <a:buFont typeface="Wingdings" panose="05000000000000000000" pitchFamily="2" charset="2"/>
              <a:buBlip>
                <a:blip r:embed="rId2"/>
              </a:buBlip>
            </a:pPr>
            <a:r>
              <a:rPr lang="zh-CN" altLang="en-US" sz="2800" b="1" dirty="0">
                <a:solidFill>
                  <a:srgbClr val="FF0000"/>
                </a:solidFill>
                <a:latin typeface="Times New Roman" panose="02020603050405020304" pitchFamily="18" charset="0"/>
              </a:rPr>
              <a:t>以太网包括</a:t>
            </a:r>
            <a:r>
              <a:rPr lang="en-US" altLang="zh-CN" sz="2800" b="1" dirty="0">
                <a:solidFill>
                  <a:srgbClr val="FF0000"/>
                </a:solidFill>
                <a:latin typeface="Times New Roman" panose="02020603050405020304" pitchFamily="18" charset="0"/>
              </a:rPr>
              <a:t>DIX</a:t>
            </a:r>
            <a:r>
              <a:rPr lang="zh-CN" altLang="en-US" sz="2800" b="1" dirty="0">
                <a:solidFill>
                  <a:srgbClr val="FF0000"/>
                </a:solidFill>
                <a:latin typeface="Times New Roman" panose="02020603050405020304" pitchFamily="18" charset="0"/>
              </a:rPr>
              <a:t>以太网和</a:t>
            </a:r>
            <a:r>
              <a:rPr lang="en-US" altLang="zh-CN" sz="2800" b="1" dirty="0">
                <a:solidFill>
                  <a:srgbClr val="FF0000"/>
                </a:solidFill>
                <a:latin typeface="Times New Roman" panose="02020603050405020304" pitchFamily="18" charset="0"/>
              </a:rPr>
              <a:t>IEEE802.3</a:t>
            </a:r>
            <a:r>
              <a:rPr lang="zh-CN" altLang="en-US" sz="2800" b="1" dirty="0">
                <a:solidFill>
                  <a:srgbClr val="FF0000"/>
                </a:solidFill>
                <a:latin typeface="Times New Roman" panose="02020603050405020304" pitchFamily="18" charset="0"/>
              </a:rPr>
              <a:t>以</a:t>
            </a:r>
            <a:br>
              <a:rPr lang="zh-CN" altLang="en-US" sz="2800" b="1" dirty="0">
                <a:solidFill>
                  <a:srgbClr val="FF0000"/>
                </a:solidFill>
                <a:latin typeface="Times New Roman" panose="02020603050405020304" pitchFamily="18" charset="0"/>
              </a:rPr>
            </a:br>
            <a:r>
              <a:rPr lang="zh-CN" altLang="en-US" sz="2800" b="1" dirty="0">
                <a:solidFill>
                  <a:srgbClr val="FF0000"/>
                </a:solidFill>
                <a:latin typeface="Times New Roman" panose="02020603050405020304" pitchFamily="18" charset="0"/>
              </a:rPr>
              <a:t>太网两个标准。</a:t>
            </a:r>
          </a:p>
        </p:txBody>
      </p:sp>
      <p:pic>
        <p:nvPicPr>
          <p:cNvPr id="112645" name="Picture 5" descr="Robert Metcalfe National Medal of Technology.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2035" y="3213100"/>
            <a:ext cx="22701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Rectangle 6"/>
          <p:cNvSpPr>
            <a:spLocks noChangeArrowheads="1"/>
          </p:cNvSpPr>
          <p:nvPr/>
        </p:nvSpPr>
        <p:spPr bwMode="auto">
          <a:xfrm>
            <a:off x="6980635" y="2836834"/>
            <a:ext cx="21066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b="1" dirty="0">
                <a:solidFill>
                  <a:srgbClr val="FF0000"/>
                </a:solidFill>
              </a:rPr>
              <a:t>Robert Metcalfe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数据链路层协议有许多种，但有三个基本问题则是共同的。这三个基本问题是</a:t>
            </a:r>
            <a:r>
              <a:rPr lang="zh-CN" altLang="en-US" dirty="0"/>
              <a:t>：</a:t>
            </a:r>
            <a:endParaRPr lang="en-US" altLang="zh-CN" dirty="0"/>
          </a:p>
          <a:p>
            <a:pPr>
              <a:buFont typeface="Wingdings" panose="05000000000000000000" pitchFamily="2" charset="2"/>
              <a:buNone/>
            </a:pPr>
            <a:r>
              <a:rPr lang="en-US" altLang="zh-CN" dirty="0"/>
              <a:t>(1) </a:t>
            </a:r>
            <a:r>
              <a:rPr lang="zh-CN" altLang="en-US" dirty="0"/>
              <a:t>封装成帧</a:t>
            </a:r>
          </a:p>
          <a:p>
            <a:pPr>
              <a:buFont typeface="Wingdings" panose="05000000000000000000" pitchFamily="2" charset="2"/>
              <a:buNone/>
            </a:pPr>
            <a:r>
              <a:rPr lang="en-US" altLang="zh-CN" dirty="0"/>
              <a:t>(2) </a:t>
            </a:r>
            <a:r>
              <a:rPr lang="zh-CN" altLang="en-US" dirty="0"/>
              <a:t>透明传输</a:t>
            </a:r>
          </a:p>
          <a:p>
            <a:pPr>
              <a:buFont typeface="Wingdings" panose="05000000000000000000" pitchFamily="2" charset="2"/>
              <a:buNone/>
            </a:pPr>
            <a:r>
              <a:rPr lang="en-US" altLang="zh-CN" dirty="0"/>
              <a:t>(3) </a:t>
            </a:r>
            <a:r>
              <a:rPr lang="zh-CN" altLang="en-US" dirty="0"/>
              <a:t>差错控制 </a:t>
            </a:r>
          </a:p>
          <a:p>
            <a:pPr>
              <a:buFont typeface="Wingdings" panose="05000000000000000000" pitchFamily="2" charset="2"/>
              <a:buNone/>
            </a:pPr>
            <a:endParaRPr lang="en-US"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113667" name="Rectangle 2"/>
          <p:cNvSpPr>
            <a:spLocks noGrp="1" noChangeArrowheads="1"/>
          </p:cNvSpPr>
          <p:nvPr>
            <p:ph type="title"/>
          </p:nvPr>
        </p:nvSpPr>
        <p:spPr/>
        <p:txBody>
          <a:bodyPr/>
          <a:lstStyle/>
          <a:p>
            <a:pPr eaLnBrk="1" hangingPunct="1"/>
            <a:r>
              <a:rPr lang="en-US" altLang="en-US"/>
              <a:t>DIX以太网的发展</a:t>
            </a:r>
            <a:endParaRPr lang="zh-CN" altLang="en-US"/>
          </a:p>
        </p:txBody>
      </p:sp>
      <p:sp>
        <p:nvSpPr>
          <p:cNvPr id="113668" name="Text Box 3"/>
          <p:cNvSpPr txBox="1">
            <a:spLocks noChangeArrowheads="1"/>
          </p:cNvSpPr>
          <p:nvPr/>
        </p:nvSpPr>
        <p:spPr bwMode="auto">
          <a:xfrm>
            <a:off x="818621" y="1557338"/>
            <a:ext cx="826875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anose="05000000000000000000" pitchFamily="2" charset="2"/>
              <a:buBlip>
                <a:blip r:embed="rId2"/>
              </a:buBlip>
            </a:pPr>
            <a:r>
              <a:rPr lang="en-US" altLang="zh-CN" sz="2800" b="1" dirty="0">
                <a:solidFill>
                  <a:srgbClr val="000000"/>
                </a:solidFill>
                <a:latin typeface="Times New Roman" panose="02020603050405020304" pitchFamily="18" charset="0"/>
              </a:rPr>
              <a:t>Xerox</a:t>
            </a:r>
            <a:r>
              <a:rPr lang="zh-CN" altLang="en-US" sz="2800" b="1" dirty="0">
                <a:solidFill>
                  <a:srgbClr val="000000"/>
                </a:solidFill>
                <a:latin typeface="Times New Roman" panose="02020603050405020304" pitchFamily="18" charset="0"/>
              </a:rPr>
              <a:t>得到</a:t>
            </a:r>
            <a:r>
              <a:rPr lang="en-US" altLang="zh-CN" sz="2800" b="1" dirty="0">
                <a:solidFill>
                  <a:srgbClr val="000000"/>
                </a:solidFill>
                <a:latin typeface="Times New Roman" panose="02020603050405020304" pitchFamily="18" charset="0"/>
              </a:rPr>
              <a:t>DEC</a:t>
            </a:r>
            <a:r>
              <a:rPr lang="zh-CN" altLang="en-US" sz="2800" b="1" dirty="0">
                <a:solidFill>
                  <a:srgbClr val="000000"/>
                </a:solidFill>
                <a:latin typeface="Times New Roman" panose="02020603050405020304" pitchFamily="18" charset="0"/>
              </a:rPr>
              <a:t>和</a:t>
            </a:r>
            <a:r>
              <a:rPr lang="en-US" altLang="zh-CN" sz="2800" b="1" dirty="0">
                <a:solidFill>
                  <a:srgbClr val="000000"/>
                </a:solidFill>
                <a:latin typeface="Times New Roman" panose="02020603050405020304" pitchFamily="18" charset="0"/>
              </a:rPr>
              <a:t>Intel</a:t>
            </a:r>
            <a:r>
              <a:rPr lang="zh-CN" altLang="en-US" sz="2800" b="1" dirty="0">
                <a:solidFill>
                  <a:srgbClr val="000000"/>
                </a:solidFill>
                <a:latin typeface="Times New Roman" panose="02020603050405020304" pitchFamily="18" charset="0"/>
              </a:rPr>
              <a:t>公司的支持，共同实现标准和器件的开发工作，</a:t>
            </a:r>
            <a:r>
              <a:rPr lang="en-US" altLang="zh-CN" sz="2800" b="1" dirty="0">
                <a:solidFill>
                  <a:srgbClr val="000000"/>
                </a:solidFill>
                <a:latin typeface="Times New Roman" panose="02020603050405020304" pitchFamily="18" charset="0"/>
              </a:rPr>
              <a:t>1980</a:t>
            </a:r>
            <a:r>
              <a:rPr lang="zh-CN" altLang="en-US" sz="2800" b="1" dirty="0">
                <a:solidFill>
                  <a:srgbClr val="000000"/>
                </a:solidFill>
                <a:latin typeface="Times New Roman" panose="02020603050405020304" pitchFamily="18" charset="0"/>
              </a:rPr>
              <a:t>年，以太网</a:t>
            </a:r>
            <a:r>
              <a:rPr lang="en-US" altLang="zh-CN" sz="2800" b="1" dirty="0">
                <a:solidFill>
                  <a:srgbClr val="000000"/>
                </a:solidFill>
                <a:latin typeface="Times New Roman" panose="02020603050405020304" pitchFamily="18" charset="0"/>
              </a:rPr>
              <a:t>1.0</a:t>
            </a:r>
            <a:r>
              <a:rPr lang="zh-CN" altLang="en-US" sz="2800" b="1" dirty="0">
                <a:solidFill>
                  <a:srgbClr val="000000"/>
                </a:solidFill>
                <a:latin typeface="Times New Roman" panose="02020603050405020304" pitchFamily="18" charset="0"/>
              </a:rPr>
              <a:t>版由三家公司联合发表，称为</a:t>
            </a:r>
            <a:r>
              <a:rPr lang="en-US" altLang="zh-CN" sz="2800" b="1" dirty="0">
                <a:solidFill>
                  <a:srgbClr val="000000"/>
                </a:solidFill>
                <a:latin typeface="Times New Roman" panose="02020603050405020304" pitchFamily="18" charset="0"/>
              </a:rPr>
              <a:t>DIX80</a:t>
            </a:r>
            <a:r>
              <a:rPr lang="zh-CN" altLang="en-US" sz="2800" b="1" dirty="0">
                <a:solidFill>
                  <a:srgbClr val="000000"/>
                </a:solidFill>
                <a:latin typeface="Times New Roman" panose="02020603050405020304" pitchFamily="18" charset="0"/>
              </a:rPr>
              <a:t>，即著名的以太网蓝皮书，全称为：“以太网，一种局域网：数据链路层和物理层规范，</a:t>
            </a:r>
            <a:r>
              <a:rPr lang="en-US" altLang="zh-CN" sz="2800" b="1" dirty="0">
                <a:solidFill>
                  <a:srgbClr val="000000"/>
                </a:solidFill>
                <a:latin typeface="Times New Roman" panose="02020603050405020304" pitchFamily="18" charset="0"/>
              </a:rPr>
              <a:t>1.0</a:t>
            </a:r>
            <a:r>
              <a:rPr lang="zh-CN" altLang="en-US" sz="2800" b="1" dirty="0">
                <a:solidFill>
                  <a:srgbClr val="000000"/>
                </a:solidFill>
                <a:latin typeface="Times New Roman" panose="02020603050405020304" pitchFamily="18" charset="0"/>
              </a:rPr>
              <a:t>版”，采用</a:t>
            </a:r>
            <a:r>
              <a:rPr lang="en-US" altLang="zh-CN" sz="2800" b="1" dirty="0">
                <a:solidFill>
                  <a:srgbClr val="000000"/>
                </a:solidFill>
                <a:latin typeface="Times New Roman" panose="02020603050405020304" pitchFamily="18" charset="0"/>
              </a:rPr>
              <a:t>10Mbps</a:t>
            </a:r>
            <a:r>
              <a:rPr lang="zh-CN" altLang="en-US" sz="2800" b="1" dirty="0">
                <a:solidFill>
                  <a:srgbClr val="000000"/>
                </a:solidFill>
                <a:latin typeface="Times New Roman" panose="02020603050405020304" pitchFamily="18" charset="0"/>
              </a:rPr>
              <a:t>。</a:t>
            </a:r>
          </a:p>
          <a:p>
            <a:pPr algn="just"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两年后，</a:t>
            </a:r>
            <a:r>
              <a:rPr lang="en-US" altLang="zh-CN" sz="2800" b="1" dirty="0">
                <a:solidFill>
                  <a:srgbClr val="000000"/>
                </a:solidFill>
                <a:latin typeface="Times New Roman" panose="02020603050405020304" pitchFamily="18" charset="0"/>
              </a:rPr>
              <a:t>DIX</a:t>
            </a:r>
            <a:r>
              <a:rPr lang="zh-CN" altLang="en-US" sz="2800" b="1" dirty="0">
                <a:solidFill>
                  <a:srgbClr val="000000"/>
                </a:solidFill>
                <a:latin typeface="Times New Roman" panose="02020603050405020304" pitchFamily="18" charset="0"/>
              </a:rPr>
              <a:t>重新定义该标准，并于</a:t>
            </a:r>
            <a:r>
              <a:rPr lang="en-US" altLang="zh-CN" sz="2800" b="1" dirty="0">
                <a:solidFill>
                  <a:srgbClr val="000000"/>
                </a:solidFill>
                <a:latin typeface="Times New Roman" panose="02020603050405020304" pitchFamily="18" charset="0"/>
              </a:rPr>
              <a:t>1982</a:t>
            </a:r>
            <a:r>
              <a:rPr lang="zh-CN" altLang="en-US" sz="2800" b="1" dirty="0">
                <a:solidFill>
                  <a:srgbClr val="000000"/>
                </a:solidFill>
                <a:latin typeface="Times New Roman" panose="02020603050405020304" pitchFamily="18" charset="0"/>
              </a:rPr>
              <a:t>年公布</a:t>
            </a:r>
            <a:r>
              <a:rPr lang="en-US" altLang="zh-CN" sz="2800" b="1" dirty="0">
                <a:solidFill>
                  <a:srgbClr val="000000"/>
                </a:solidFill>
                <a:latin typeface="Times New Roman" panose="02020603050405020304" pitchFamily="18" charset="0"/>
              </a:rPr>
              <a:t>DIX82</a:t>
            </a:r>
            <a:r>
              <a:rPr lang="zh-CN" altLang="en-US" sz="2800" b="1" dirty="0">
                <a:solidFill>
                  <a:srgbClr val="000000"/>
                </a:solidFill>
                <a:latin typeface="Times New Roman" panose="02020603050405020304" pitchFamily="18" charset="0"/>
              </a:rPr>
              <a:t>，即以太网</a:t>
            </a:r>
            <a:r>
              <a:rPr lang="en-US" altLang="zh-CN" sz="2800" b="1" dirty="0">
                <a:solidFill>
                  <a:srgbClr val="000000"/>
                </a:solidFill>
                <a:latin typeface="Times New Roman" panose="02020603050405020304" pitchFamily="18" charset="0"/>
              </a:rPr>
              <a:t>2.0</a:t>
            </a:r>
            <a:r>
              <a:rPr lang="zh-CN" altLang="en-US" sz="2800" b="1" dirty="0">
                <a:solidFill>
                  <a:srgbClr val="000000"/>
                </a:solidFill>
                <a:latin typeface="Times New Roman" panose="02020603050405020304" pitchFamily="18" charset="0"/>
              </a:rPr>
              <a:t>版（</a:t>
            </a:r>
            <a:r>
              <a:rPr lang="en-US" altLang="zh-CN" sz="2800" b="1" dirty="0">
                <a:solidFill>
                  <a:srgbClr val="000000"/>
                </a:solidFill>
                <a:latin typeface="Times New Roman" panose="02020603050405020304" pitchFamily="18" charset="0"/>
              </a:rPr>
              <a:t>Ethernet II</a:t>
            </a:r>
            <a:r>
              <a:rPr lang="zh-CN" altLang="en-US" sz="2800" b="1" dirty="0">
                <a:solidFill>
                  <a:srgbClr val="000000"/>
                </a:solidFill>
                <a:latin typeface="Times New Roman" panose="02020603050405020304" pitchFamily="18" charset="0"/>
              </a:rPr>
              <a:t>）作为终结。</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114691" name="Rectangle 2"/>
          <p:cNvSpPr>
            <a:spLocks noGrp="1" noChangeArrowheads="1"/>
          </p:cNvSpPr>
          <p:nvPr>
            <p:ph type="title"/>
          </p:nvPr>
        </p:nvSpPr>
        <p:spPr/>
        <p:txBody>
          <a:bodyPr/>
          <a:lstStyle/>
          <a:p>
            <a:pPr eaLnBrk="1" hangingPunct="1"/>
            <a:r>
              <a:rPr lang="en-US" altLang="en-US"/>
              <a:t>IEEE802.3以太网的发展</a:t>
            </a:r>
            <a:endParaRPr lang="zh-CN" altLang="en-US"/>
          </a:p>
        </p:txBody>
      </p:sp>
      <p:sp>
        <p:nvSpPr>
          <p:cNvPr id="114692" name="Text Box 3"/>
          <p:cNvSpPr txBox="1">
            <a:spLocks noChangeArrowheads="1"/>
          </p:cNvSpPr>
          <p:nvPr/>
        </p:nvSpPr>
        <p:spPr bwMode="auto">
          <a:xfrm>
            <a:off x="632520" y="1557338"/>
            <a:ext cx="845485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altLang="zh-CN" sz="2800" b="1" dirty="0">
                <a:solidFill>
                  <a:srgbClr val="000000"/>
                </a:solidFill>
                <a:latin typeface="Times New Roman" panose="02020603050405020304" pitchFamily="18" charset="0"/>
              </a:rPr>
              <a:t>1980</a:t>
            </a:r>
            <a:r>
              <a:rPr lang="zh-CN" altLang="en-US" sz="2800" b="1" dirty="0">
                <a:solidFill>
                  <a:srgbClr val="000000"/>
                </a:solidFill>
                <a:latin typeface="Times New Roman" panose="02020603050405020304" pitchFamily="18" charset="0"/>
              </a:rPr>
              <a:t>年</a:t>
            </a:r>
            <a:r>
              <a:rPr lang="en-US" altLang="zh-CN" sz="2800" b="1" dirty="0">
                <a:solidFill>
                  <a:srgbClr val="000000"/>
                </a:solidFill>
                <a:latin typeface="Times New Roman" panose="02020603050405020304" pitchFamily="18" charset="0"/>
              </a:rPr>
              <a:t>2</a:t>
            </a:r>
            <a:r>
              <a:rPr lang="zh-CN" altLang="en-US" sz="2800" b="1" dirty="0">
                <a:solidFill>
                  <a:srgbClr val="000000"/>
                </a:solidFill>
                <a:latin typeface="Times New Roman" panose="02020603050405020304" pitchFamily="18" charset="0"/>
              </a:rPr>
              <a:t>月，</a:t>
            </a:r>
            <a:r>
              <a:rPr lang="en-US" altLang="zh-CN" sz="2800" b="1" dirty="0">
                <a:solidFill>
                  <a:srgbClr val="000000"/>
                </a:solidFill>
                <a:latin typeface="Times New Roman" panose="02020603050405020304" pitchFamily="18" charset="0"/>
              </a:rPr>
              <a:t>IEEE802 LAN</a:t>
            </a:r>
            <a:r>
              <a:rPr lang="zh-CN" altLang="en-US" sz="2800" b="1" dirty="0">
                <a:solidFill>
                  <a:srgbClr val="000000"/>
                </a:solidFill>
                <a:latin typeface="Times New Roman" panose="02020603050405020304" pitchFamily="18" charset="0"/>
              </a:rPr>
              <a:t>标准委员会成立，其中</a:t>
            </a:r>
            <a:r>
              <a:rPr lang="en-US" altLang="zh-CN" sz="2800" b="1" dirty="0">
                <a:solidFill>
                  <a:srgbClr val="000000"/>
                </a:solidFill>
                <a:latin typeface="Times New Roman" panose="02020603050405020304" pitchFamily="18" charset="0"/>
              </a:rPr>
              <a:t>802.3</a:t>
            </a:r>
            <a:r>
              <a:rPr lang="zh-CN" altLang="en-US" sz="2800" b="1" dirty="0">
                <a:solidFill>
                  <a:srgbClr val="000000"/>
                </a:solidFill>
                <a:latin typeface="Times New Roman" panose="02020603050405020304" pitchFamily="18" charset="0"/>
              </a:rPr>
              <a:t>分委会在</a:t>
            </a:r>
            <a:r>
              <a:rPr lang="en-US" altLang="zh-CN" sz="2800" b="1" dirty="0">
                <a:solidFill>
                  <a:srgbClr val="000000"/>
                </a:solidFill>
                <a:latin typeface="Times New Roman" panose="02020603050405020304" pitchFamily="18" charset="0"/>
              </a:rPr>
              <a:t>DIX</a:t>
            </a:r>
            <a:r>
              <a:rPr lang="zh-CN" altLang="en-US" sz="2800" b="1" dirty="0">
                <a:solidFill>
                  <a:srgbClr val="000000"/>
                </a:solidFill>
                <a:latin typeface="Times New Roman" panose="02020603050405020304" pitchFamily="18" charset="0"/>
              </a:rPr>
              <a:t>工作基础上负责创建国际性标准。</a:t>
            </a:r>
          </a:p>
          <a:p>
            <a:pPr eaLnBrk="1" hangingPunct="1">
              <a:spcBef>
                <a:spcPct val="50000"/>
              </a:spcBef>
              <a:buFont typeface="Wingdings" panose="05000000000000000000" pitchFamily="2" charset="2"/>
              <a:buBlip>
                <a:blip r:embed="rId2"/>
              </a:buBlip>
            </a:pPr>
            <a:r>
              <a:rPr lang="en-US" altLang="zh-CN" sz="2800" b="1" dirty="0">
                <a:solidFill>
                  <a:srgbClr val="000000"/>
                </a:solidFill>
                <a:latin typeface="Times New Roman" panose="02020603050405020304" pitchFamily="18" charset="0"/>
              </a:rPr>
              <a:t>1982</a:t>
            </a:r>
            <a:r>
              <a:rPr lang="zh-CN" altLang="en-US" sz="2800" b="1" dirty="0">
                <a:solidFill>
                  <a:srgbClr val="000000"/>
                </a:solidFill>
                <a:latin typeface="Times New Roman" panose="02020603050405020304" pitchFamily="18" charset="0"/>
              </a:rPr>
              <a:t>年，</a:t>
            </a:r>
            <a:r>
              <a:rPr lang="en-US" altLang="zh-CN" sz="2800" b="1" dirty="0">
                <a:solidFill>
                  <a:srgbClr val="000000"/>
                </a:solidFill>
                <a:latin typeface="Times New Roman" panose="02020603050405020304" pitchFamily="18" charset="0"/>
              </a:rPr>
              <a:t>802.3</a:t>
            </a:r>
            <a:r>
              <a:rPr lang="zh-CN" altLang="en-US" sz="2800" b="1" dirty="0">
                <a:solidFill>
                  <a:srgbClr val="000000"/>
                </a:solidFill>
                <a:latin typeface="Times New Roman" panose="02020603050405020304" pitchFamily="18" charset="0"/>
              </a:rPr>
              <a:t>标准出台，它与</a:t>
            </a:r>
            <a:r>
              <a:rPr lang="en-US" altLang="zh-CN" sz="2800" b="1" dirty="0">
                <a:solidFill>
                  <a:srgbClr val="000000"/>
                </a:solidFill>
                <a:latin typeface="Times New Roman" panose="02020603050405020304" pitchFamily="18" charset="0"/>
              </a:rPr>
              <a:t>DIX82</a:t>
            </a:r>
            <a:r>
              <a:rPr lang="zh-CN" altLang="en-US" sz="2800" b="1" dirty="0">
                <a:solidFill>
                  <a:srgbClr val="000000"/>
                </a:solidFill>
                <a:latin typeface="Times New Roman" panose="02020603050405020304" pitchFamily="18" charset="0"/>
              </a:rPr>
              <a:t>差别甚微，以太网成为</a:t>
            </a:r>
            <a:r>
              <a:rPr lang="en-US" altLang="zh-CN" sz="2800" b="1" dirty="0">
                <a:solidFill>
                  <a:srgbClr val="000000"/>
                </a:solidFill>
                <a:latin typeface="Times New Roman" panose="02020603050405020304" pitchFamily="18" charset="0"/>
              </a:rPr>
              <a:t>IEEE802</a:t>
            </a:r>
            <a:r>
              <a:rPr lang="zh-CN" altLang="en-US" sz="2800" b="1" dirty="0">
                <a:solidFill>
                  <a:srgbClr val="000000"/>
                </a:solidFill>
                <a:latin typeface="Times New Roman" panose="02020603050405020304" pitchFamily="18" charset="0"/>
              </a:rPr>
              <a:t>标准系列中第一个标准化的局域网标准。</a:t>
            </a:r>
          </a:p>
          <a:p>
            <a:pPr algn="just" eaLnBrk="1" hangingPunct="1">
              <a:spcBef>
                <a:spcPct val="50000"/>
              </a:spcBef>
              <a:buFont typeface="Wingdings" panose="05000000000000000000" pitchFamily="2" charset="2"/>
              <a:buBlip>
                <a:blip r:embed="rId2"/>
              </a:buBlip>
            </a:pPr>
            <a:r>
              <a:rPr lang="en-US" altLang="zh-CN" sz="2800" b="1" dirty="0">
                <a:solidFill>
                  <a:srgbClr val="000000"/>
                </a:solidFill>
                <a:latin typeface="Times New Roman" panose="02020603050405020304" pitchFamily="18" charset="0"/>
              </a:rPr>
              <a:t>1985</a:t>
            </a:r>
            <a:r>
              <a:rPr lang="zh-CN" altLang="en-US" sz="2800" b="1" dirty="0">
                <a:solidFill>
                  <a:srgbClr val="000000"/>
                </a:solidFill>
                <a:latin typeface="Times New Roman" panose="02020603050405020304" pitchFamily="18" charset="0"/>
              </a:rPr>
              <a:t>年，</a:t>
            </a:r>
            <a:r>
              <a:rPr lang="en-US" altLang="zh-CN" sz="2800" b="1" dirty="0">
                <a:solidFill>
                  <a:srgbClr val="000000"/>
                </a:solidFill>
                <a:latin typeface="Times New Roman" panose="02020603050405020304" pitchFamily="18" charset="0"/>
              </a:rPr>
              <a:t>IEEE802</a:t>
            </a:r>
            <a:r>
              <a:rPr lang="zh-CN" altLang="en-US" sz="2800" b="1" dirty="0">
                <a:solidFill>
                  <a:srgbClr val="000000"/>
                </a:solidFill>
                <a:latin typeface="Times New Roman" panose="02020603050405020304" pitchFamily="18" charset="0"/>
              </a:rPr>
              <a:t>委员会正式推出</a:t>
            </a:r>
            <a:r>
              <a:rPr lang="en-US" altLang="zh-CN" sz="2800" b="1" dirty="0">
                <a:solidFill>
                  <a:srgbClr val="000000"/>
                </a:solidFill>
                <a:latin typeface="Times New Roman" panose="02020603050405020304" pitchFamily="18" charset="0"/>
              </a:rPr>
              <a:t>IEEE802.3 CSMA/CD</a:t>
            </a:r>
            <a:r>
              <a:rPr lang="zh-CN" altLang="en-US" sz="2800" b="1" dirty="0">
                <a:solidFill>
                  <a:srgbClr val="000000"/>
                </a:solidFill>
                <a:latin typeface="Times New Roman" panose="02020603050405020304" pitchFamily="18" charset="0"/>
              </a:rPr>
              <a:t>局域网标准，描述了基于</a:t>
            </a:r>
            <a:r>
              <a:rPr lang="en-US" altLang="zh-CN" sz="2800" b="1" dirty="0">
                <a:solidFill>
                  <a:srgbClr val="000000"/>
                </a:solidFill>
                <a:latin typeface="Times New Roman" panose="02020603050405020304" pitchFamily="18" charset="0"/>
              </a:rPr>
              <a:t>DIX</a:t>
            </a:r>
            <a:r>
              <a:rPr lang="zh-CN" altLang="en-US" sz="2800" b="1" dirty="0">
                <a:solidFill>
                  <a:srgbClr val="000000"/>
                </a:solidFill>
                <a:latin typeface="Times New Roman" panose="02020603050405020304" pitchFamily="18" charset="0"/>
              </a:rPr>
              <a:t>以太网标准的局域网标准。并被</a:t>
            </a:r>
            <a:r>
              <a:rPr lang="en-US" altLang="zh-CN" sz="2800" b="1" dirty="0">
                <a:solidFill>
                  <a:srgbClr val="000000"/>
                </a:solidFill>
                <a:latin typeface="Times New Roman" panose="02020603050405020304" pitchFamily="18" charset="0"/>
              </a:rPr>
              <a:t>ISO</a:t>
            </a:r>
            <a:r>
              <a:rPr lang="zh-CN" altLang="en-US" sz="2800" b="1" dirty="0">
                <a:solidFill>
                  <a:srgbClr val="000000"/>
                </a:solidFill>
                <a:latin typeface="Times New Roman" panose="02020603050405020304" pitchFamily="18" charset="0"/>
              </a:rPr>
              <a:t>接受为国际标准，为</a:t>
            </a:r>
            <a:r>
              <a:rPr lang="en-US" altLang="zh-CN" sz="2800" b="1" dirty="0">
                <a:solidFill>
                  <a:srgbClr val="000000"/>
                </a:solidFill>
                <a:latin typeface="Times New Roman" panose="02020603050405020304" pitchFamily="18" charset="0"/>
              </a:rPr>
              <a:t>ISO/IEC 8802-3</a:t>
            </a:r>
            <a:r>
              <a:rPr lang="zh-CN" altLang="en-US" sz="2800" b="1" dirty="0">
                <a:solidFill>
                  <a:srgbClr val="000000"/>
                </a:solidFill>
                <a:latin typeface="Times New Roman" panose="02020603050405020304" pitchFamily="18" charset="0"/>
              </a:rPr>
              <a:t>。</a:t>
            </a:r>
            <a:endParaRPr lang="zh-CN" altLang="en-US" sz="2400" dirty="0">
              <a:solidFill>
                <a:srgbClr val="000000"/>
              </a:solidFill>
              <a:latin typeface="Times New Roman" panose="02020603050405020304"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dirty="0"/>
          </a:p>
        </p:txBody>
      </p:sp>
      <p:sp>
        <p:nvSpPr>
          <p:cNvPr id="115715" name="Rectangle 2"/>
          <p:cNvSpPr>
            <a:spLocks noGrp="1" noChangeArrowheads="1"/>
          </p:cNvSpPr>
          <p:nvPr>
            <p:ph type="title"/>
          </p:nvPr>
        </p:nvSpPr>
        <p:spPr/>
        <p:txBody>
          <a:bodyPr/>
          <a:lstStyle/>
          <a:p>
            <a:pPr eaLnBrk="1" hangingPunct="1"/>
            <a:r>
              <a:rPr lang="en-US" altLang="en-US"/>
              <a:t>IEEE802.3和Ethernet II(DIX)</a:t>
            </a:r>
            <a:endParaRPr lang="zh-CN" altLang="en-US"/>
          </a:p>
        </p:txBody>
      </p:sp>
      <p:sp>
        <p:nvSpPr>
          <p:cNvPr id="115716" name="Text Box 3"/>
          <p:cNvSpPr txBox="1">
            <a:spLocks noChangeArrowheads="1"/>
          </p:cNvSpPr>
          <p:nvPr/>
        </p:nvSpPr>
        <p:spPr bwMode="auto">
          <a:xfrm>
            <a:off x="818621" y="1557338"/>
            <a:ext cx="8268758"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今天的以太网和</a:t>
            </a:r>
            <a:r>
              <a:rPr lang="en-US" altLang="zh-CN" sz="2800" b="1" dirty="0">
                <a:solidFill>
                  <a:srgbClr val="000000"/>
                </a:solidFill>
                <a:latin typeface="Times New Roman" panose="02020603050405020304" pitchFamily="18" charset="0"/>
              </a:rPr>
              <a:t>802.3</a:t>
            </a:r>
            <a:r>
              <a:rPr lang="zh-CN" altLang="en-US" sz="2800" b="1" dirty="0">
                <a:solidFill>
                  <a:srgbClr val="000000"/>
                </a:solidFill>
                <a:latin typeface="Times New Roman" panose="02020603050405020304" pitchFamily="18" charset="0"/>
              </a:rPr>
              <a:t>可以认为是同义词</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以太网的核心思想是利用</a:t>
            </a:r>
            <a:r>
              <a:rPr lang="zh-CN" altLang="en-US" sz="2800" b="1" dirty="0">
                <a:solidFill>
                  <a:srgbClr val="FF0000"/>
                </a:solidFill>
                <a:latin typeface="Times New Roman" panose="02020603050405020304" pitchFamily="18" charset="0"/>
              </a:rPr>
              <a:t>共享的公共传输介质</a:t>
            </a:r>
            <a:r>
              <a:rPr lang="zh-CN" altLang="en-US" sz="2800" b="1" dirty="0">
                <a:solidFill>
                  <a:srgbClr val="000000"/>
                </a:solidFill>
                <a:latin typeface="Times New Roman" panose="02020603050405020304" pitchFamily="18" charset="0"/>
              </a:rPr>
              <a:t>。</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常规的共享式以太网只能以</a:t>
            </a:r>
            <a:r>
              <a:rPr lang="zh-CN" altLang="en-US" sz="2800" b="1" dirty="0">
                <a:solidFill>
                  <a:srgbClr val="FF0000"/>
                </a:solidFill>
                <a:latin typeface="Times New Roman" panose="02020603050405020304" pitchFamily="18" charset="0"/>
              </a:rPr>
              <a:t>半双工</a:t>
            </a:r>
            <a:r>
              <a:rPr lang="zh-CN" altLang="en-US" sz="2800" b="1" dirty="0">
                <a:solidFill>
                  <a:srgbClr val="000000"/>
                </a:solidFill>
                <a:latin typeface="Times New Roman" panose="02020603050405020304" pitchFamily="18" charset="0"/>
              </a:rPr>
              <a:t>的方式工作，用户依赖于单条共享信道，在技术上不能同时收发数据。</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随着以太网的技术发展，</a:t>
            </a:r>
            <a:r>
              <a:rPr lang="en-US" altLang="zh-CN" sz="2800" b="1" dirty="0">
                <a:solidFill>
                  <a:srgbClr val="000000"/>
                </a:solidFill>
                <a:latin typeface="Times New Roman" panose="02020603050405020304" pitchFamily="18" charset="0"/>
              </a:rPr>
              <a:t>1997</a:t>
            </a:r>
            <a:r>
              <a:rPr lang="zh-CN" altLang="en-US" sz="2800" b="1" dirty="0">
                <a:solidFill>
                  <a:srgbClr val="000000"/>
                </a:solidFill>
                <a:latin typeface="Times New Roman" panose="02020603050405020304" pitchFamily="18" charset="0"/>
              </a:rPr>
              <a:t>年出现全双工以太网（</a:t>
            </a:r>
            <a:r>
              <a:rPr lang="en-US" altLang="zh-CN" sz="2800" b="1" dirty="0">
                <a:solidFill>
                  <a:srgbClr val="000000"/>
                </a:solidFill>
                <a:latin typeface="Times New Roman" panose="02020603050405020304" pitchFamily="18" charset="0"/>
              </a:rPr>
              <a:t>802.3x</a:t>
            </a:r>
            <a:r>
              <a:rPr lang="zh-CN" altLang="en-US" sz="2800" b="1" dirty="0">
                <a:solidFill>
                  <a:srgbClr val="000000"/>
                </a:solidFill>
                <a:latin typeface="Times New Roman" panose="02020603050405020304" pitchFamily="18" charset="0"/>
              </a:rPr>
              <a:t>），从而实现了同时收发。</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页脚占位符 3"/>
          <p:cNvSpPr>
            <a:spLocks noGrp="1"/>
          </p:cNvSpPr>
          <p:nvPr>
            <p:ph type="ftr" sz="quarter" idx="10"/>
          </p:nvPr>
        </p:nvSpPr>
        <p:spPr/>
        <p:txBody>
          <a:bodyPr/>
          <a:lstStyle/>
          <a:p>
            <a:pPr>
              <a:defRPr/>
            </a:pPr>
            <a:endParaRPr lang="en-US"/>
          </a:p>
        </p:txBody>
      </p:sp>
      <p:sp>
        <p:nvSpPr>
          <p:cNvPr id="116739" name="Rectangle 2"/>
          <p:cNvSpPr>
            <a:spLocks noGrp="1" noChangeArrowheads="1"/>
          </p:cNvSpPr>
          <p:nvPr>
            <p:ph type="title"/>
          </p:nvPr>
        </p:nvSpPr>
        <p:spPr/>
        <p:txBody>
          <a:bodyPr/>
          <a:lstStyle/>
          <a:p>
            <a:pPr eaLnBrk="1" hangingPunct="1"/>
            <a:r>
              <a:rPr lang="en-US" altLang="zh-CN"/>
              <a:t>以太网的技术标准</a:t>
            </a:r>
            <a:endParaRPr lang="zh-CN" altLang="en-US"/>
          </a:p>
        </p:txBody>
      </p:sp>
      <p:graphicFrame>
        <p:nvGraphicFramePr>
          <p:cNvPr id="243829" name="Group 117"/>
          <p:cNvGraphicFramePr>
            <a:graphicFrameLocks noGrp="1"/>
          </p:cNvGraphicFramePr>
          <p:nvPr/>
        </p:nvGraphicFramePr>
        <p:xfrm>
          <a:off x="975122" y="1701801"/>
          <a:ext cx="8089900" cy="3984623"/>
        </p:xfrm>
        <a:graphic>
          <a:graphicData uri="http://schemas.openxmlformats.org/drawingml/2006/table">
            <a:tbl>
              <a:tblPr/>
              <a:tblGrid>
                <a:gridCol w="1155700">
                  <a:extLst>
                    <a:ext uri="{9D8B030D-6E8A-4147-A177-3AD203B41FA5}">
                      <a16:colId xmlns:a16="http://schemas.microsoft.com/office/drawing/2014/main" val="20000"/>
                    </a:ext>
                  </a:extLst>
                </a:gridCol>
                <a:gridCol w="255905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2889250">
                  <a:extLst>
                    <a:ext uri="{9D8B030D-6E8A-4147-A177-3AD203B41FA5}">
                      <a16:colId xmlns:a16="http://schemas.microsoft.com/office/drawing/2014/main" val="20003"/>
                    </a:ext>
                  </a:extLst>
                </a:gridCol>
              </a:tblGrid>
              <a:tr h="450757">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dirty="0">
                          <a:ln>
                            <a:noFill/>
                          </a:ln>
                          <a:solidFill>
                            <a:srgbClr val="FF0000"/>
                          </a:solidFill>
                          <a:effectLst>
                            <a:outerShdw blurRad="38100" dist="38100" dir="2700000" algn="tl">
                              <a:srgbClr val="000000"/>
                            </a:outerShdw>
                          </a:effectLst>
                          <a:latin typeface="华文行楷" panose="02010800040101010101" pitchFamily="2" charset="-122"/>
                          <a:ea typeface="华文行楷" panose="02010800040101010101" pitchFamily="2" charset="-122"/>
                        </a:rPr>
                        <a:t>时间</a:t>
                      </a:r>
                    </a:p>
                  </a:txBody>
                  <a:tcPr marL="78000" marR="78000" marT="35993" marB="35993"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a:ln>
                            <a:noFill/>
                          </a:ln>
                          <a:solidFill>
                            <a:srgbClr val="FF0000"/>
                          </a:solidFill>
                          <a:effectLst>
                            <a:outerShdw blurRad="38100" dist="38100" dir="2700000" algn="tl">
                              <a:srgbClr val="000000"/>
                            </a:outerShdw>
                          </a:effectLst>
                          <a:latin typeface="华文行楷" panose="02010800040101010101" pitchFamily="2" charset="-122"/>
                          <a:ea typeface="华文行楷" panose="02010800040101010101" pitchFamily="2" charset="-122"/>
                        </a:rPr>
                        <a:t>技术描述 </a:t>
                      </a:r>
                    </a:p>
                  </a:txBody>
                  <a:tcPr marL="78000" marR="78000" marT="35993" marB="35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a:ln>
                            <a:noFill/>
                          </a:ln>
                          <a:solidFill>
                            <a:srgbClr val="FF0000"/>
                          </a:solidFill>
                          <a:effectLst>
                            <a:outerShdw blurRad="38100" dist="38100" dir="2700000" algn="tl">
                              <a:srgbClr val="000000"/>
                            </a:outerShdw>
                          </a:effectLst>
                          <a:latin typeface="华文行楷" panose="02010800040101010101" pitchFamily="2" charset="-122"/>
                          <a:ea typeface="华文行楷" panose="02010800040101010101" pitchFamily="2" charset="-122"/>
                        </a:rPr>
                        <a:t>标准</a:t>
                      </a:r>
                    </a:p>
                  </a:txBody>
                  <a:tcPr marL="78000" marR="78000" marT="35993" marB="359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a:ln>
                            <a:noFill/>
                          </a:ln>
                          <a:solidFill>
                            <a:srgbClr val="FF0000"/>
                          </a:solidFill>
                          <a:effectLst>
                            <a:outerShdw blurRad="38100" dist="38100" dir="2700000" algn="tl">
                              <a:srgbClr val="000000"/>
                            </a:outerShdw>
                          </a:effectLst>
                          <a:latin typeface="华文行楷" panose="02010800040101010101" pitchFamily="2" charset="-122"/>
                          <a:ea typeface="华文行楷" panose="02010800040101010101" pitchFamily="2" charset="-122"/>
                        </a:rPr>
                        <a:t>网络介质</a:t>
                      </a:r>
                    </a:p>
                  </a:txBody>
                  <a:tcPr marL="78000" marR="78000" marT="35993" marB="35993"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01170">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1982</a:t>
                      </a:r>
                      <a:r>
                        <a:rPr kumimoji="0" lang="zh-CN" altLang="en-US"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年</a:t>
                      </a:r>
                    </a:p>
                  </a:txBody>
                  <a:tcPr marL="78000" marR="78000" marT="35993" marB="35993" anchor="ctr" anchorCtr="1"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5">
                              <a:lumMod val="75000"/>
                            </a:schemeClr>
                          </a:solidFill>
                          <a:effectLst/>
                          <a:latin typeface="宋体" panose="02010600030101010101" pitchFamily="2" charset="-122"/>
                          <a:ea typeface="宋体" panose="02010600030101010101" pitchFamily="2" charset="-122"/>
                        </a:rPr>
                        <a:t>10BASE5</a:t>
                      </a:r>
                      <a:r>
                        <a:rPr kumimoji="0" lang="zh-CN" altLang="en-US" sz="2400" b="1" i="0" u="none" strike="noStrike" cap="none" normalizeH="0" baseline="0" dirty="0">
                          <a:ln>
                            <a:noFill/>
                          </a:ln>
                          <a:solidFill>
                            <a:schemeClr val="accent5">
                              <a:lumMod val="75000"/>
                            </a:schemeClr>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dirty="0">
                          <a:ln>
                            <a:noFill/>
                          </a:ln>
                          <a:solidFill>
                            <a:schemeClr val="accent5">
                              <a:lumMod val="75000"/>
                            </a:schemeClr>
                          </a:solidFill>
                          <a:effectLst/>
                          <a:latin typeface="宋体" panose="02010600030101010101" pitchFamily="2" charset="-122"/>
                          <a:ea typeface="宋体" panose="02010600030101010101" pitchFamily="2" charset="-122"/>
                        </a:rPr>
                        <a:t>DIX</a:t>
                      </a:r>
                      <a:r>
                        <a:rPr kumimoji="0" lang="zh-CN" altLang="en-US" sz="2400" b="1" i="0" u="none" strike="noStrike" cap="none" normalizeH="0" baseline="0" dirty="0">
                          <a:ln>
                            <a:noFill/>
                          </a:ln>
                          <a:solidFill>
                            <a:schemeClr val="accent5">
                              <a:lumMod val="75000"/>
                            </a:schemeClr>
                          </a:solidFill>
                          <a:effectLst/>
                          <a:latin typeface="宋体" panose="02010600030101010101" pitchFamily="2" charset="-122"/>
                          <a:ea typeface="宋体" panose="02010600030101010101" pitchFamily="2" charset="-122"/>
                        </a:rPr>
                        <a:t>）</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802.3</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dirty="0">
                          <a:ln>
                            <a:noFill/>
                          </a:ln>
                          <a:solidFill>
                            <a:schemeClr val="accent5">
                              <a:lumMod val="75000"/>
                            </a:schemeClr>
                          </a:solidFill>
                          <a:effectLst/>
                          <a:latin typeface="宋体" panose="02010600030101010101" pitchFamily="2" charset="-122"/>
                          <a:ea typeface="宋体" panose="02010600030101010101" pitchFamily="2" charset="-122"/>
                        </a:rPr>
                        <a:t>粗同轴电缆</a:t>
                      </a:r>
                    </a:p>
                  </a:txBody>
                  <a:tcPr marL="78000" marR="78000" marT="35993" marB="35993" anchor="ctr" anchorCtr="1"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50757">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1985</a:t>
                      </a:r>
                      <a:r>
                        <a:rPr kumimoji="0" lang="zh-CN" altLang="en-US"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年</a:t>
                      </a:r>
                    </a:p>
                  </a:txBody>
                  <a:tcPr marL="78000" marR="78000" marT="35993" marB="35993" anchor="ctr" anchorCtr="1"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5">
                              <a:lumMod val="75000"/>
                            </a:schemeClr>
                          </a:solidFill>
                          <a:effectLst/>
                          <a:latin typeface="宋体" panose="02010600030101010101" pitchFamily="2" charset="-122"/>
                          <a:ea typeface="宋体" panose="02010600030101010101" pitchFamily="2" charset="-122"/>
                        </a:rPr>
                        <a:t>10BASE2</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802.3a</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细同轴电缆</a:t>
                      </a:r>
                    </a:p>
                  </a:txBody>
                  <a:tcPr marL="78000" marR="78000" marT="35993" marB="35993" anchor="ctr" anchorCtr="1"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52345">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1990</a:t>
                      </a:r>
                      <a:r>
                        <a:rPr kumimoji="0" lang="zh-CN" altLang="en-US"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年</a:t>
                      </a:r>
                    </a:p>
                  </a:txBody>
                  <a:tcPr marL="78000" marR="78000" marT="35993" marB="35993" anchor="ctr" anchorCtr="1"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5">
                              <a:lumMod val="75000"/>
                            </a:schemeClr>
                          </a:solidFill>
                          <a:effectLst/>
                          <a:latin typeface="宋体" panose="02010600030101010101" pitchFamily="2" charset="-122"/>
                          <a:ea typeface="宋体" panose="02010600030101010101" pitchFamily="2" charset="-122"/>
                        </a:rPr>
                        <a:t>10BASE-T</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802.3i</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双绞线</a:t>
                      </a:r>
                    </a:p>
                  </a:txBody>
                  <a:tcPr marL="78000" marR="78000" marT="35993" marB="35993" anchor="ctr" anchorCtr="1"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450757">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1993</a:t>
                      </a:r>
                      <a:r>
                        <a:rPr kumimoji="0" lang="zh-CN" altLang="en-US"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年</a:t>
                      </a:r>
                    </a:p>
                  </a:txBody>
                  <a:tcPr marL="78000" marR="78000" marT="35993" marB="35993" anchor="ctr" anchorCtr="1"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5">
                              <a:lumMod val="75000"/>
                            </a:schemeClr>
                          </a:solidFill>
                          <a:effectLst/>
                          <a:latin typeface="宋体" panose="02010600030101010101" pitchFamily="2" charset="-122"/>
                          <a:ea typeface="宋体" panose="02010600030101010101" pitchFamily="2" charset="-122"/>
                        </a:rPr>
                        <a:t>10BASE-F</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802.3j</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accent5">
                              <a:lumMod val="75000"/>
                            </a:schemeClr>
                          </a:solidFill>
                          <a:effectLst/>
                          <a:latin typeface="宋体" panose="02010600030101010101" pitchFamily="2" charset="-122"/>
                          <a:ea typeface="宋体" panose="02010600030101010101" pitchFamily="2" charset="-122"/>
                        </a:rPr>
                        <a:t>光纤</a:t>
                      </a:r>
                    </a:p>
                  </a:txBody>
                  <a:tcPr marL="78000" marR="78000" marT="35993" marB="35993" anchor="ctr" anchorCtr="1"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474565">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5">
                              <a:lumMod val="75000"/>
                            </a:schemeClr>
                          </a:solidFill>
                          <a:effectLst/>
                          <a:latin typeface="宋体" panose="02010600030101010101" pitchFamily="2" charset="-122"/>
                          <a:ea typeface="宋体" panose="02010600030101010101" pitchFamily="2" charset="-122"/>
                        </a:rPr>
                        <a:t>1995</a:t>
                      </a:r>
                      <a:r>
                        <a:rPr kumimoji="0" lang="zh-CN" altLang="en-US" sz="2400" b="1" i="0" u="none" strike="noStrike" cap="none" normalizeH="0" baseline="0" dirty="0">
                          <a:ln>
                            <a:noFill/>
                          </a:ln>
                          <a:solidFill>
                            <a:schemeClr val="accent5">
                              <a:lumMod val="75000"/>
                            </a:schemeClr>
                          </a:solidFill>
                          <a:effectLst/>
                          <a:latin typeface="宋体" panose="02010600030101010101" pitchFamily="2" charset="-122"/>
                          <a:ea typeface="宋体" panose="02010600030101010101" pitchFamily="2" charset="-122"/>
                        </a:rPr>
                        <a:t>年</a:t>
                      </a:r>
                    </a:p>
                  </a:txBody>
                  <a:tcPr marL="78000" marR="78000" marT="35993" marB="35993" anchor="ctr" anchorCtr="1"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5">
                              <a:lumMod val="75000"/>
                            </a:schemeClr>
                          </a:solidFill>
                          <a:effectLst/>
                          <a:latin typeface="宋体" panose="02010600030101010101" pitchFamily="2" charset="-122"/>
                          <a:ea typeface="宋体" panose="02010600030101010101" pitchFamily="2" charset="-122"/>
                        </a:rPr>
                        <a:t>100BASE-T</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5">
                              <a:lumMod val="75000"/>
                            </a:schemeClr>
                          </a:solidFill>
                          <a:effectLst/>
                          <a:latin typeface="宋体" panose="02010600030101010101" pitchFamily="2" charset="-122"/>
                          <a:ea typeface="宋体" panose="02010600030101010101" pitchFamily="2" charset="-122"/>
                        </a:rPr>
                        <a:t>802.3u</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dirty="0">
                          <a:ln>
                            <a:noFill/>
                          </a:ln>
                          <a:solidFill>
                            <a:schemeClr val="accent5">
                              <a:lumMod val="75000"/>
                            </a:schemeClr>
                          </a:solidFill>
                          <a:effectLst/>
                          <a:latin typeface="宋体" panose="02010600030101010101" pitchFamily="2" charset="-122"/>
                          <a:ea typeface="宋体" panose="02010600030101010101" pitchFamily="2" charset="-122"/>
                        </a:rPr>
                        <a:t>双绞线、光纤</a:t>
                      </a:r>
                    </a:p>
                  </a:txBody>
                  <a:tcPr marL="78000" marR="78000" marT="35993" marB="35993" anchor="ctr" anchorCtr="1"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450757">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1997</a:t>
                      </a:r>
                      <a:r>
                        <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年</a:t>
                      </a:r>
                    </a:p>
                  </a:txBody>
                  <a:tcPr marL="78000" marR="78000" marT="35993" marB="35993" anchor="ctr" anchorCtr="1"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全双工以太网</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802.3x</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dirty="0">
                          <a:ln>
                            <a:noFill/>
                          </a:ln>
                          <a:solidFill>
                            <a:srgbClr val="000000"/>
                          </a:solidFill>
                          <a:effectLst/>
                          <a:latin typeface="Times New Roman" panose="02020603050405020304"/>
                          <a:ea typeface="宋体" panose="02010600030101010101" pitchFamily="2" charset="-122"/>
                        </a:rPr>
                        <a:t> </a:t>
                      </a:r>
                      <a:endPar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8000" marR="78000" marT="35993" marB="35993" anchor="ctr" anchorCtr="1"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452345">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1998</a:t>
                      </a:r>
                      <a:r>
                        <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年</a:t>
                      </a:r>
                    </a:p>
                  </a:txBody>
                  <a:tcPr marL="78000" marR="78000" marT="35993" marB="35993" anchor="ctr" anchorCtr="1"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1000BASE-X</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802.3z</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光纤、短屏蔽铜缆</a:t>
                      </a:r>
                    </a:p>
                  </a:txBody>
                  <a:tcPr marL="78000" marR="78000" marT="35993" marB="35993" anchor="ctr" anchorCtr="1"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401170">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1999</a:t>
                      </a:r>
                      <a:r>
                        <a:rPr kumimoji="0" lang="zh-CN" altLang="en-US"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年</a:t>
                      </a:r>
                    </a:p>
                  </a:txBody>
                  <a:tcPr marL="78000" marR="78000" marT="35993" marB="35993" anchor="ctr" anchorCtr="1"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1000BASE-T</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802.3ab</a:t>
                      </a:r>
                    </a:p>
                  </a:txBody>
                  <a:tcPr marL="78000" marR="78000" marT="35993" marB="3599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双绞线</a:t>
                      </a:r>
                    </a:p>
                  </a:txBody>
                  <a:tcPr marL="78000" marR="78000" marT="35993" marB="35993" anchor="ctr" anchorCtr="1"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endParaRPr lang="en-US" altLang="zh-CN" sz="2800" dirty="0"/>
          </a:p>
          <a:p>
            <a:pPr lvl="1"/>
            <a:r>
              <a:rPr lang="zh-CN" altLang="en-US" sz="2400" dirty="0"/>
              <a:t>网络为一个单位所拥有；</a:t>
            </a:r>
            <a:endParaRPr lang="en-US" altLang="zh-CN" sz="2400" dirty="0"/>
          </a:p>
          <a:p>
            <a:pPr lvl="1"/>
            <a:r>
              <a:rPr lang="zh-CN" altLang="en-US" sz="2400" dirty="0"/>
              <a:t>地理范围和站点数目均有限。 </a:t>
            </a:r>
          </a:p>
          <a:p>
            <a:r>
              <a:rPr lang="zh-CN" altLang="en-US" sz="2800" dirty="0"/>
              <a:t>局域网具有如下</a:t>
            </a:r>
            <a:r>
              <a:rPr lang="zh-CN" altLang="en-US" sz="2800" dirty="0">
                <a:solidFill>
                  <a:srgbClr val="FF0000"/>
                </a:solidFill>
              </a:rPr>
              <a:t>主要优点</a:t>
            </a:r>
            <a:r>
              <a:rPr lang="zh-CN" altLang="en-US" sz="2800" dirty="0"/>
              <a:t>：</a:t>
            </a:r>
          </a:p>
          <a:p>
            <a:pPr lvl="1"/>
            <a:r>
              <a:rPr lang="zh-CN" altLang="en-US" sz="2400" dirty="0">
                <a:ea typeface="黑体" panose="02010609060101010101" pitchFamily="2" charset="-122"/>
              </a:rPr>
              <a:t>具有广播功能，从一个站点可很方便地访问全网。局域网上的主机可共享连接在局域网上的各种硬件和软件资源。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提高了系统的可靠性、可用性和生存性。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anose="05000000000000000000" pitchFamily="2" charset="2"/>
              <a:buNone/>
            </a:pPr>
            <a:r>
              <a:rPr lang="en-US" altLang="zh-CN"/>
              <a:t> </a:t>
            </a:r>
          </a:p>
        </p:txBody>
      </p:sp>
      <p:grpSp>
        <p:nvGrpSpPr>
          <p:cNvPr id="1003568" name="Group 48"/>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anose="02020603050405020304" pitchFamily="18" charset="0"/>
                  <a:ea typeface="黑体" panose="02010609060101010101"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anose="02020603050405020304" pitchFamily="18" charset="0"/>
                  <a:ea typeface="黑体" panose="02010609060101010101"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anose="02010609060101010101" pitchFamily="2" charset="-122"/>
              </a:rPr>
              <a:t>频分复用</a:t>
            </a:r>
          </a:p>
          <a:p>
            <a:pPr lvl="1"/>
            <a:r>
              <a:rPr lang="zh-CN" altLang="en-US" dirty="0">
                <a:ea typeface="黑体" panose="02010609060101010101" pitchFamily="2" charset="-122"/>
              </a:rPr>
              <a:t>时分复用</a:t>
            </a:r>
          </a:p>
          <a:p>
            <a:pPr lvl="1"/>
            <a:r>
              <a:rPr lang="zh-CN" altLang="en-US" dirty="0">
                <a:ea typeface="黑体" panose="02010609060101010101" pitchFamily="2" charset="-122"/>
              </a:rPr>
              <a:t>波分复用</a:t>
            </a:r>
          </a:p>
          <a:p>
            <a:pPr lvl="1"/>
            <a:r>
              <a:rPr lang="zh-CN" altLang="en-US" dirty="0">
                <a:ea typeface="黑体" panose="02010609060101010101"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panose="020B0604020202020204" pitchFamily="34" charset="0"/>
                <a:ea typeface="黑体" panose="02010609060101010101" pitchFamily="2" charset="-122"/>
              </a:rPr>
              <a:t>随机接入</a:t>
            </a:r>
          </a:p>
          <a:p>
            <a:pPr lvl="1"/>
            <a:r>
              <a:rPr lang="zh-CN" altLang="en-US" dirty="0">
                <a:latin typeface="Arial" panose="020B0604020202020204" pitchFamily="34" charset="0"/>
                <a:ea typeface="黑体" panose="02010609060101010101" pitchFamily="2" charset="-122"/>
              </a:rPr>
              <a:t>受控接入 ，如多点线路探询 </a:t>
            </a:r>
            <a:r>
              <a:rPr lang="en-US" altLang="zh-CN" dirty="0">
                <a:latin typeface="Arial" panose="020B0604020202020204" pitchFamily="34" charset="0"/>
                <a:ea typeface="黑体" panose="02010609060101010101" pitchFamily="2" charset="-122"/>
              </a:rPr>
              <a:t>(polling)</a:t>
            </a:r>
            <a:r>
              <a:rPr lang="zh-CN" altLang="en-US" dirty="0">
                <a:latin typeface="Arial" panose="020B0604020202020204" pitchFamily="34" charset="0"/>
                <a:ea typeface="黑体" panose="02010609060101010101" pitchFamily="2" charset="-122"/>
              </a:rPr>
              <a:t>，或轮询。</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br>
              <a:rPr lang="en-US" altLang="zh-CN" dirty="0"/>
            </a:br>
            <a:r>
              <a:rPr lang="en-US" altLang="zh-CN" dirty="0"/>
              <a:t>1.  </a:t>
            </a:r>
            <a:r>
              <a:rPr lang="zh-CN" altLang="en-US" dirty="0"/>
              <a:t>以太网的两个标准  </a:t>
            </a:r>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802.3 </a:t>
            </a:r>
            <a:r>
              <a:rPr lang="zh-CN" altLang="en-US" dirty="0"/>
              <a:t>是</a:t>
            </a:r>
            <a:r>
              <a:rPr lang="zh-CN" altLang="zh-CN" dirty="0"/>
              <a:t>第一个</a:t>
            </a:r>
            <a:r>
              <a:rPr lang="en-US" altLang="zh-CN" dirty="0"/>
              <a:t> IEEE </a:t>
            </a:r>
            <a:r>
              <a:rPr lang="zh-CN" altLang="zh-CN" dirty="0"/>
              <a:t>的以太网标准</a:t>
            </a:r>
            <a:r>
              <a:rPr lang="zh-CN" altLang="en-US" dirty="0"/>
              <a:t>。</a:t>
            </a:r>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en-US" altLang="zh-CN" sz="2800" dirty="0"/>
              <a:t>IEEE 802 </a:t>
            </a:r>
            <a:r>
              <a:rPr lang="zh-CN" altLang="en-US" sz="2800" dirty="0"/>
              <a:t>委员会就将局域网的数据链路层拆成两个子层：</a:t>
            </a:r>
          </a:p>
          <a:p>
            <a:pPr lvl="1"/>
            <a:r>
              <a:rPr lang="zh-CN" altLang="en-US" sz="2400" dirty="0">
                <a:solidFill>
                  <a:srgbClr val="FF0000"/>
                </a:solidFill>
                <a:latin typeface="Arial" panose="020B0604020202020204" pitchFamily="34" charset="0"/>
                <a:ea typeface="黑体" panose="02010609060101010101" pitchFamily="2" charset="-122"/>
              </a:rPr>
              <a:t>逻辑链路控制 </a:t>
            </a:r>
            <a:r>
              <a:rPr lang="en-US" altLang="zh-CN" sz="2400" dirty="0">
                <a:latin typeface="Arial" panose="020B0604020202020204" pitchFamily="34" charset="0"/>
                <a:ea typeface="黑体" panose="02010609060101010101" pitchFamily="2" charset="-122"/>
              </a:rPr>
              <a:t>LLC (Logical Link Control)</a:t>
            </a:r>
            <a:r>
              <a:rPr lang="zh-CN" altLang="en-US" sz="2400" dirty="0">
                <a:latin typeface="Arial" panose="020B0604020202020204" pitchFamily="34" charset="0"/>
                <a:ea typeface="黑体" panose="02010609060101010101" pitchFamily="2" charset="-122"/>
              </a:rPr>
              <a:t>子层；</a:t>
            </a:r>
          </a:p>
          <a:p>
            <a:pPr lvl="1"/>
            <a:r>
              <a:rPr lang="zh-CN" altLang="en-US" sz="2400" dirty="0">
                <a:solidFill>
                  <a:srgbClr val="FF0000"/>
                </a:solidFill>
                <a:latin typeface="Arial" panose="020B0604020202020204" pitchFamily="34" charset="0"/>
                <a:ea typeface="黑体" panose="02010609060101010101" pitchFamily="2" charset="-122"/>
              </a:rPr>
              <a:t>媒体接入控制 </a:t>
            </a:r>
            <a:r>
              <a:rPr lang="en-US" altLang="zh-CN" sz="2400" dirty="0">
                <a:latin typeface="Arial" panose="020B0604020202020204" pitchFamily="34" charset="0"/>
              </a:rPr>
              <a:t>MAC (Medium Access Control)</a:t>
            </a:r>
            <a:r>
              <a:rPr lang="zh-CN" altLang="en-US" sz="2400" dirty="0">
                <a:latin typeface="Arial" panose="020B0604020202020204" pitchFamily="34" charset="0"/>
                <a:ea typeface="黑体" panose="02010609060101010101" pitchFamily="2" charset="-122"/>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子层则与传输媒体无关。</a:t>
            </a:r>
            <a:endParaRPr lang="en-US" altLang="zh-CN" sz="2800" dirty="0"/>
          </a:p>
          <a:p>
            <a:r>
              <a:rPr lang="zh-CN" altLang="en-US" sz="2800" dirty="0">
                <a:solidFill>
                  <a:srgbClr val="FF0000"/>
                </a:solidFill>
              </a:rPr>
              <a:t>不管采用何种协议的局域网，对 </a:t>
            </a:r>
            <a:r>
              <a:rPr lang="en-US" altLang="zh-CN" sz="2800" dirty="0">
                <a:solidFill>
                  <a:srgbClr val="FF0000"/>
                </a:solidFill>
              </a:rPr>
              <a:t>LLC </a:t>
            </a:r>
            <a:r>
              <a:rPr lang="zh-CN" altLang="en-US" sz="2800" dirty="0">
                <a:solidFill>
                  <a:srgbClr val="FF0000"/>
                </a:solidFill>
              </a:rPr>
              <a:t>子层来说都是透明的。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a:t>子层是透明的 </a:t>
            </a:r>
          </a:p>
        </p:txBody>
      </p:sp>
      <p:sp>
        <p:nvSpPr>
          <p:cNvPr id="400409" name="Freeform 25"/>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anose="02010609060101010101" pitchFamily="2" charset="-122"/>
            </a:endParaRPr>
          </a:p>
        </p:txBody>
      </p:sp>
      <p:sp>
        <p:nvSpPr>
          <p:cNvPr id="400402" name="Freeform 18"/>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anose="02010609060101010101"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anose="02010609060101010101" pitchFamily="2" charset="-122"/>
            </a:endParaRPr>
          </a:p>
        </p:txBody>
      </p:sp>
      <p:grpSp>
        <p:nvGrpSpPr>
          <p:cNvPr id="400386" name="Group 2"/>
          <p:cNvGrpSpPr/>
          <p:nvPr/>
        </p:nvGrpSpPr>
        <p:grpSpPr bwMode="auto">
          <a:xfrm>
            <a:off x="4485217" y="3284538"/>
            <a:ext cx="2027635" cy="1657350"/>
            <a:chOff x="109" y="1226"/>
            <a:chExt cx="2516" cy="1675"/>
          </a:xfrm>
          <a:solidFill>
            <a:srgbClr val="FFFF00"/>
          </a:solidFill>
        </p:grpSpPr>
        <p:grpSp>
          <p:nvGrpSpPr>
            <p:cNvPr id="400387" name="Group 3"/>
            <p:cNvGrpSpPr/>
            <p:nvPr/>
          </p:nvGrpSpPr>
          <p:grpSpPr bwMode="auto">
            <a:xfrm>
              <a:off x="109" y="1226"/>
              <a:ext cx="2516" cy="1675"/>
              <a:chOff x="109" y="1226"/>
              <a:chExt cx="2516" cy="1675"/>
            </a:xfrm>
            <a:grpFill/>
          </p:grpSpPr>
          <p:grpSp>
            <p:nvGrpSpPr>
              <p:cNvPr id="400388" name="Group 4"/>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2000" b="1">
                  <a:solidFill>
                    <a:srgbClr val="000099"/>
                  </a:solidFill>
                  <a:latin typeface="+mn-lt"/>
                  <a:ea typeface="黑体" panose="02010609060101010101" pitchFamily="2" charset="-122"/>
                </a:endParaRPr>
              </a:p>
            </p:txBody>
          </p:sp>
        </p:grpSp>
        <p:sp>
          <p:nvSpPr>
            <p:cNvPr id="400397"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anose="02010609060101010101" pitchFamily="2" charset="-122"/>
              </a:rPr>
              <a:t>局 域 网</a:t>
            </a: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网络层</a:t>
            </a: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物理层</a:t>
            </a: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站点 </a:t>
            </a:r>
            <a:r>
              <a:rPr kumimoji="1" lang="en-US" altLang="zh-CN" sz="2000" b="1">
                <a:solidFill>
                  <a:srgbClr val="000099"/>
                </a:solidFill>
                <a:latin typeface="+mn-lt"/>
                <a:ea typeface="黑体" panose="02010609060101010101" pitchFamily="2" charset="-122"/>
              </a:rPr>
              <a:t>1</a:t>
            </a: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网络层</a:t>
            </a: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物理层</a:t>
            </a:r>
          </a:p>
        </p:txBody>
      </p:sp>
      <p:grpSp>
        <p:nvGrpSpPr>
          <p:cNvPr id="400415" name="Group 31"/>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LLC</a:t>
              </a: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LLC</a:t>
              </a:r>
            </a:p>
          </p:txBody>
        </p:sp>
      </p:grpSp>
      <p:grpSp>
        <p:nvGrpSpPr>
          <p:cNvPr id="400420" name="Group 36"/>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p>
          </p:txBody>
        </p:sp>
      </p:grpSp>
      <p:sp>
        <p:nvSpPr>
          <p:cNvPr id="400426" name="AutoShape 42"/>
          <p:cNvSpPr/>
          <p:nvPr/>
        </p:nvSpPr>
        <p:spPr bwMode="auto">
          <a:xfrm>
            <a:off x="8650553" y="3302001"/>
            <a:ext cx="128985" cy="1052513"/>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anose="02010609060101010101" pitchFamily="2" charset="-122"/>
              </a:rPr>
              <a:t>数据</a:t>
            </a:r>
          </a:p>
          <a:p>
            <a:pPr algn="ctr" defTabSz="762000" eaLnBrk="0" hangingPunct="0"/>
            <a:r>
              <a:rPr kumimoji="1" lang="zh-CN" altLang="en-US" sz="2000" b="1">
                <a:solidFill>
                  <a:srgbClr val="000099"/>
                </a:solidFill>
                <a:latin typeface="+mn-lt"/>
                <a:ea typeface="黑体" panose="02010609060101010101" pitchFamily="2" charset="-122"/>
              </a:rPr>
              <a:t>链路层</a:t>
            </a: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站点 </a:t>
            </a:r>
            <a:r>
              <a:rPr kumimoji="1" lang="en-US" altLang="zh-CN" sz="2000" b="1">
                <a:solidFill>
                  <a:srgbClr val="000099"/>
                </a:solidFill>
                <a:latin typeface="+mn-lt"/>
                <a:ea typeface="黑体" panose="02010609060101010101" pitchFamily="2" charset="-122"/>
              </a:rPr>
              <a:t>2</a:t>
            </a: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ln>
          <a:effectLst/>
        </p:spPr>
        <p:txBody>
          <a:bodyPr wrap="none">
            <a:spAutoFit/>
          </a:bodyPr>
          <a:lstStyle/>
          <a:p>
            <a:pPr algn="ctr"/>
            <a:r>
              <a:rPr kumimoji="1" lang="en-US" altLang="zh-CN" sz="2800" b="1" dirty="0">
                <a:solidFill>
                  <a:srgbClr val="C00000"/>
                </a:solidFill>
                <a:latin typeface="+mn-lt"/>
                <a:ea typeface="黑体" panose="02010609060101010101" pitchFamily="2" charset="-122"/>
              </a:rPr>
              <a:t>LLC </a:t>
            </a:r>
            <a:r>
              <a:rPr kumimoji="1" lang="zh-CN" altLang="en-US" sz="2800" b="1" dirty="0">
                <a:solidFill>
                  <a:srgbClr val="C00000"/>
                </a:solidFill>
                <a:latin typeface="+mn-lt"/>
                <a:ea typeface="黑体" panose="02010609060101010101" pitchFamily="2" charset="-122"/>
              </a:rPr>
              <a:t>子层看不见</a:t>
            </a:r>
          </a:p>
          <a:p>
            <a:pPr algn="ctr"/>
            <a:r>
              <a:rPr kumimoji="1" lang="zh-CN" altLang="en-US" sz="2800" b="1" dirty="0">
                <a:solidFill>
                  <a:srgbClr val="C00000"/>
                </a:solidFill>
                <a:latin typeface="+mn-lt"/>
                <a:ea typeface="黑体" panose="02010609060101010101" pitchFamily="2" charset="-122"/>
              </a:rPr>
              <a:t>下面的局域网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r>
              <a:rPr lang="zh-CN" altLang="en-US" sz="2800" dirty="0">
                <a:solidFill>
                  <a:srgbClr val="FF0000"/>
                </a:solidFill>
              </a:rPr>
              <a:t>封装成帧 </a:t>
            </a:r>
            <a:r>
              <a:rPr lang="en-US" altLang="zh-CN" sz="2800" dirty="0"/>
              <a:t>(framing) </a:t>
            </a:r>
            <a:r>
              <a:rPr lang="zh-CN" altLang="en-US" sz="2800" dirty="0"/>
              <a:t>就是在一段数据的前后分别添加首部和尾部，然后就构成了一个帧。确定帧的界限。</a:t>
            </a:r>
          </a:p>
          <a:p>
            <a:r>
              <a:rPr lang="zh-CN" altLang="en-US" sz="2800" dirty="0"/>
              <a:t>首部和尾部的一个重要作用就是进行</a:t>
            </a:r>
            <a:r>
              <a:rPr lang="zh-CN" altLang="en-US" sz="2800" dirty="0">
                <a:solidFill>
                  <a:srgbClr val="FF0000"/>
                </a:solidFill>
              </a:rPr>
              <a:t>帧定界</a:t>
            </a:r>
            <a:r>
              <a:rPr lang="zh-CN" altLang="en-US" sz="2800" dirty="0"/>
              <a:t>。</a:t>
            </a:r>
            <a:r>
              <a:rPr lang="zh-CN" altLang="en-US" dirty="0"/>
              <a:t>  </a:t>
            </a:r>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anose="02010609060101010101" pitchFamily="2" charset="-122"/>
              </a:rPr>
              <a:t>课件制作人：谢希仁</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IP </a:t>
            </a:r>
            <a:r>
              <a:rPr kumimoji="1" lang="zh-CN" altLang="en-US" sz="2400" b="1">
                <a:solidFill>
                  <a:srgbClr val="000099"/>
                </a:solidFill>
                <a:latin typeface="+mn-lt"/>
                <a:ea typeface="黑体" panose="02010609060101010101"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sym typeface="Symbol" panose="05050102010706020507" pitchFamily="18" charset="2"/>
              </a:rPr>
              <a:t> </a:t>
            </a:r>
            <a:r>
              <a:rPr kumimoji="1" lang="en-US" altLang="zh-CN" sz="2400" b="1">
                <a:solidFill>
                  <a:srgbClr val="000099"/>
                </a:solidFill>
                <a:latin typeface="+mn-lt"/>
                <a:ea typeface="黑体" panose="02010609060101010101"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rgbClr val="000099"/>
                </a:solidFill>
                <a:latin typeface="+mn-lt"/>
                <a:ea typeface="黑体" panose="02010609060101010101" pitchFamily="2" charset="-122"/>
              </a:rPr>
              <a:t>从这里开始发送</a:t>
            </a: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a:solidFill>
                  <a:srgbClr val="000099"/>
                </a:solidFill>
                <a:latin typeface="+mn-lt"/>
                <a:ea typeface="黑体" panose="02010609060101010101" pitchFamily="2" charset="-122"/>
              </a:rPr>
              <a:t>发送</a:t>
            </a: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a:latin typeface="+mn-lt"/>
                <a:ea typeface="黑体" panose="02010609060101010101" pitchFamily="2" charset="-122"/>
              </a:rPr>
              <a:t>用帧首部和帧尾部封装成帧</a:t>
            </a:r>
            <a:endParaRPr lang="zh-CN" altLang="en-US" sz="2400" b="1" dirty="0">
              <a:latin typeface="+mn-lt"/>
              <a:ea typeface="黑体" panose="02010609060101010101" pitchFamily="2"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a:t>一般不考虑 </a:t>
            </a:r>
            <a:r>
              <a:rPr lang="en-US" altLang="zh-CN" dirty="0"/>
              <a:t>LLC </a:t>
            </a:r>
            <a:r>
              <a:rPr lang="zh-CN" altLang="en-US" dirty="0"/>
              <a:t>子层 </a:t>
            </a:r>
          </a:p>
        </p:txBody>
      </p:sp>
      <p:sp>
        <p:nvSpPr>
          <p:cNvPr id="401411" name="Rectangle 3"/>
          <p:cNvSpPr>
            <a:spLocks noGrp="1" noChangeArrowheads="1"/>
          </p:cNvSpPr>
          <p:nvPr>
            <p:ph idx="1"/>
          </p:nvPr>
        </p:nvSpPr>
        <p:spPr/>
        <p:txBody>
          <a:bodyPr/>
          <a:lstStyle/>
          <a:p>
            <a:r>
              <a:rPr lang="zh-CN" altLang="en-US" sz="3600" dirty="0"/>
              <a:t>由于 </a:t>
            </a:r>
            <a:r>
              <a:rPr lang="en-US" altLang="zh-CN" sz="3600" dirty="0"/>
              <a:t>TCP/IP </a:t>
            </a:r>
            <a:r>
              <a:rPr lang="zh-CN" altLang="en-US" sz="3600" dirty="0"/>
              <a:t>体系经常使用的局域网是 </a:t>
            </a:r>
            <a:r>
              <a:rPr lang="en-US" altLang="zh-CN" sz="3600" dirty="0"/>
              <a:t>DIX Ethernet V2 </a:t>
            </a:r>
            <a:r>
              <a:rPr lang="zh-CN" altLang="en-US" sz="3600" dirty="0"/>
              <a:t>而不是 </a:t>
            </a:r>
            <a:r>
              <a:rPr lang="en-US" altLang="zh-CN" sz="3600" dirty="0"/>
              <a:t>802.3 </a:t>
            </a:r>
            <a:r>
              <a:rPr lang="zh-CN" altLang="en-US" sz="3600" dirty="0"/>
              <a:t>标准中的几种局域网，因此现在 </a:t>
            </a:r>
            <a:r>
              <a:rPr lang="en-US" altLang="zh-CN" sz="3600" dirty="0"/>
              <a:t>802 </a:t>
            </a:r>
            <a:r>
              <a:rPr lang="zh-CN" altLang="en-US" sz="3600" dirty="0"/>
              <a:t>委员会制定的逻辑链路控制子层 </a:t>
            </a:r>
            <a:r>
              <a:rPr lang="en-US" altLang="zh-CN" sz="3600" dirty="0"/>
              <a:t>LLC</a:t>
            </a:r>
            <a:r>
              <a:rPr lang="zh-CN" altLang="en-US" sz="3600" dirty="0"/>
              <a:t>（即 </a:t>
            </a:r>
            <a:r>
              <a:rPr lang="en-US" altLang="zh-CN" sz="3600" dirty="0"/>
              <a:t>802.2 </a:t>
            </a:r>
            <a:r>
              <a:rPr lang="zh-CN" altLang="en-US" sz="3600" dirty="0"/>
              <a:t>标准）的作用已经不大了。</a:t>
            </a:r>
          </a:p>
          <a:p>
            <a:r>
              <a:rPr lang="zh-CN" altLang="en-US" sz="3600" dirty="0"/>
              <a:t>很多厂商生产的适配器上就仅装有 </a:t>
            </a:r>
            <a:r>
              <a:rPr lang="en-US" altLang="zh-CN" sz="3600" dirty="0"/>
              <a:t>MAC </a:t>
            </a:r>
            <a:r>
              <a:rPr lang="zh-CN" altLang="en-US" sz="3600" dirty="0"/>
              <a:t>协议而没有 </a:t>
            </a:r>
            <a:r>
              <a:rPr lang="en-US" altLang="zh-CN" sz="3600" dirty="0"/>
              <a:t>LLC </a:t>
            </a:r>
            <a:r>
              <a:rPr lang="zh-CN" altLang="en-US" sz="3600" dirty="0"/>
              <a:t>协议。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a:solidFill>
                  <a:srgbClr val="FF0000"/>
                </a:solidFill>
              </a:rPr>
              <a:t>通信适配器 </a:t>
            </a:r>
            <a:r>
              <a:rPr lang="en-US" altLang="zh-CN" dirty="0"/>
              <a:t>(adapter) </a:t>
            </a:r>
            <a:r>
              <a:rPr lang="zh-CN" altLang="en-US" dirty="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anose="02010609060101010101" pitchFamily="2" charset="-122"/>
                <a:ea typeface="黑体" panose="02010609060101010101" pitchFamily="2" charset="-122"/>
              </a:rPr>
              <a:t>进行串行</a:t>
            </a:r>
            <a:r>
              <a:rPr lang="en-US" altLang="zh-CN" dirty="0">
                <a:solidFill>
                  <a:srgbClr val="0000FF"/>
                </a:solidFill>
                <a:latin typeface="黑体" panose="02010609060101010101" pitchFamily="2" charset="-122"/>
                <a:ea typeface="黑体" panose="02010609060101010101" pitchFamily="2" charset="-122"/>
              </a:rPr>
              <a:t>/</a:t>
            </a:r>
            <a:r>
              <a:rPr lang="zh-CN" altLang="en-US" dirty="0">
                <a:solidFill>
                  <a:srgbClr val="0000FF"/>
                </a:solidFill>
                <a:latin typeface="黑体" panose="02010609060101010101" pitchFamily="2" charset="-122"/>
                <a:ea typeface="黑体" panose="02010609060101010101" pitchFamily="2" charset="-122"/>
              </a:rPr>
              <a:t>并行转换。</a:t>
            </a:r>
          </a:p>
          <a:p>
            <a:pPr lvl="1"/>
            <a:r>
              <a:rPr lang="zh-CN" altLang="en-US" dirty="0">
                <a:solidFill>
                  <a:srgbClr val="0000FF"/>
                </a:solidFill>
                <a:latin typeface="黑体" panose="02010609060101010101" pitchFamily="2" charset="-122"/>
                <a:ea typeface="黑体" panose="02010609060101010101" pitchFamily="2" charset="-122"/>
              </a:rPr>
              <a:t>对数据进行缓存。</a:t>
            </a:r>
          </a:p>
          <a:p>
            <a:pPr lvl="1"/>
            <a:r>
              <a:rPr lang="zh-CN" altLang="en-US" dirty="0">
                <a:solidFill>
                  <a:srgbClr val="0000FF"/>
                </a:solidFill>
                <a:latin typeface="黑体" panose="02010609060101010101" pitchFamily="2" charset="-122"/>
                <a:ea typeface="黑体" panose="02010609060101010101" pitchFamily="2" charset="-122"/>
              </a:rPr>
              <a:t>在计算机的操作系统安装设备驱动程序。</a:t>
            </a:r>
          </a:p>
          <a:p>
            <a:pPr lvl="1"/>
            <a:r>
              <a:rPr lang="zh-CN" altLang="en-US" dirty="0">
                <a:solidFill>
                  <a:srgbClr val="0000FF"/>
                </a:solidFill>
                <a:latin typeface="黑体" panose="02010609060101010101" pitchFamily="2" charset="-122"/>
                <a:ea typeface="黑体" panose="02010609060101010101" pitchFamily="2" charset="-122"/>
              </a:rPr>
              <a:t>实现以太网协议。</a:t>
            </a:r>
            <a:r>
              <a:rPr lang="zh-CN" altLang="en-US" dirty="0">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计算机通过适配器和局域网进行通信 </a:t>
            </a:r>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适配器</a:t>
            </a:r>
          </a:p>
          <a:p>
            <a:pPr algn="ctr"/>
            <a:r>
              <a:rPr kumimoji="1" lang="zh-CN" altLang="en-US" sz="2400" b="1">
                <a:solidFill>
                  <a:srgbClr val="000099"/>
                </a:solidFill>
                <a:latin typeface="+mn-lt"/>
                <a:ea typeface="黑体" panose="02010609060101010101"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CPU </a:t>
            </a:r>
            <a:r>
              <a:rPr kumimoji="1" lang="zh-CN" altLang="en-US" sz="2400" b="1">
                <a:solidFill>
                  <a:srgbClr val="000099"/>
                </a:solidFill>
                <a:latin typeface="+mn-lt"/>
                <a:ea typeface="黑体" panose="02010609060101010101" pitchFamily="2" charset="-122"/>
              </a:rPr>
              <a:t>和</a:t>
            </a:r>
          </a:p>
          <a:p>
            <a:pPr algn="ctr"/>
            <a:r>
              <a:rPr kumimoji="1" lang="zh-CN" altLang="en-US" sz="2400" b="1">
                <a:solidFill>
                  <a:srgbClr val="000099"/>
                </a:solidFill>
                <a:latin typeface="+mn-lt"/>
                <a:ea typeface="黑体" panose="02010609060101010101"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生成发送的数据</a:t>
            </a:r>
          </a:p>
          <a:p>
            <a:r>
              <a:rPr kumimoji="1" lang="zh-CN" altLang="en-US" sz="2400" b="1">
                <a:solidFill>
                  <a:srgbClr val="000099"/>
                </a:solidFill>
                <a:latin typeface="+mn-lt"/>
                <a:ea typeface="黑体" panose="02010609060101010101"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把帧发送到局域网</a:t>
            </a:r>
          </a:p>
          <a:p>
            <a:pPr algn="ctr"/>
            <a:r>
              <a:rPr kumimoji="1" lang="zh-CN" altLang="en-US" sz="2400" b="1">
                <a:solidFill>
                  <a:srgbClr val="000099"/>
                </a:solidFill>
                <a:latin typeface="+mn-lt"/>
                <a:ea typeface="黑体" panose="02010609060101010101"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anose="02010609060101010101" pitchFamily="2" charset="-122"/>
              </a:rPr>
              <a:t>并行</a:t>
            </a:r>
          </a:p>
          <a:p>
            <a:pPr>
              <a:lnSpc>
                <a:spcPct val="95000"/>
              </a:lnSpc>
            </a:pPr>
            <a:r>
              <a:rPr kumimoji="1" lang="zh-CN" altLang="en-US" sz="2400" b="1" dirty="0">
                <a:solidFill>
                  <a:srgbClr val="000099"/>
                </a:solidFill>
                <a:latin typeface="+mn-lt"/>
                <a:ea typeface="黑体" panose="02010609060101010101"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0" name="Freeform 34"/>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2" name="Freeform 36"/>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ln>
          <a:effectLst>
            <a:outerShdw dist="35921" sx="1000" sy="1000" algn="ctr" rotWithShape="0">
              <a:schemeClr val="bg2"/>
            </a:outerShdw>
          </a:effectLst>
        </p:spPr>
        <p:txBody>
          <a:bodyPr wrap="none">
            <a:spAutoFit/>
          </a:bodyPr>
          <a:lstStyle/>
          <a:p>
            <a:r>
              <a:rPr kumimoji="1" lang="zh-CN" altLang="en-US" sz="2400" b="1" dirty="0">
                <a:solidFill>
                  <a:srgbClr val="000099"/>
                </a:solidFill>
                <a:latin typeface="+mn-lt"/>
                <a:ea typeface="黑体" panose="02010609060101010101"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ln>
          <a:effectLst>
            <a:outerShdw dist="35921" sx="1000" sy="1000" algn="ctr" rotWithShape="0">
              <a:schemeClr val="bg2"/>
            </a:outerShdw>
          </a:effectLst>
        </p:spPr>
        <p:txBody>
          <a:bodyPr wrap="none">
            <a:spAutoFit/>
          </a:bodyPr>
          <a:lstStyle/>
          <a:p>
            <a:r>
              <a:rPr kumimoji="1" lang="en-US" altLang="zh-CN" sz="2400" b="1" dirty="0">
                <a:solidFill>
                  <a:srgbClr val="000099"/>
                </a:solidFill>
                <a:latin typeface="+mn-lt"/>
                <a:ea typeface="黑体" panose="02010609060101010101" pitchFamily="2" charset="-122"/>
              </a:rPr>
              <a:t>IP </a:t>
            </a:r>
            <a:r>
              <a:rPr kumimoji="1" lang="zh-CN" altLang="en-US" sz="2400" b="1" dirty="0">
                <a:solidFill>
                  <a:srgbClr val="000099"/>
                </a:solidFill>
                <a:latin typeface="+mn-lt"/>
                <a:ea typeface="黑体" panose="02010609060101010101" pitchFamily="2" charset="-122"/>
              </a:rPr>
              <a:t>地址</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04491" name="Group 11"/>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a:solidFill>
                  <a:srgbClr val="FF0000"/>
                </a:solidFill>
                <a:latin typeface="+mn-lt"/>
                <a:ea typeface="黑体" panose="02010609060101010101" pitchFamily="2" charset="-122"/>
              </a:rPr>
              <a:t>B </a:t>
            </a:r>
            <a:r>
              <a:rPr kumimoji="1" lang="zh-CN" altLang="en-US" sz="2000" b="1" dirty="0">
                <a:solidFill>
                  <a:srgbClr val="FF0000"/>
                </a:solidFill>
                <a:latin typeface="+mn-lt"/>
                <a:ea typeface="黑体" panose="02010609060101010101" pitchFamily="2" charset="-122"/>
              </a:rPr>
              <a:t>向</a:t>
            </a:r>
            <a:r>
              <a:rPr kumimoji="1" lang="zh-CN" altLang="en-US" sz="1400" b="1" dirty="0">
                <a:solidFill>
                  <a:srgbClr val="FF0000"/>
                </a:solidFill>
                <a:latin typeface="+mn-lt"/>
                <a:ea typeface="黑体" panose="02010609060101010101" pitchFamily="2" charset="-122"/>
              </a:rPr>
              <a:t> </a:t>
            </a:r>
            <a:r>
              <a:rPr kumimoji="1" lang="en-US" altLang="zh-CN" sz="2000" b="1" dirty="0">
                <a:solidFill>
                  <a:srgbClr val="FF0000"/>
                </a:solidFill>
                <a:latin typeface="+mn-lt"/>
                <a:ea typeface="黑体" panose="02010609060101010101" pitchFamily="2" charset="-122"/>
              </a:rPr>
              <a:t>D</a:t>
            </a:r>
          </a:p>
          <a:p>
            <a:pPr algn="ctr"/>
            <a:r>
              <a:rPr kumimoji="1" lang="zh-CN" altLang="en-US" sz="2000" b="1" dirty="0">
                <a:solidFill>
                  <a:srgbClr val="FF0000"/>
                </a:solidFill>
                <a:latin typeface="+mn-lt"/>
                <a:ea typeface="黑体" panose="02010609060101010101"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匹配电阻</a:t>
            </a:r>
          </a:p>
        </p:txBody>
      </p:sp>
      <p:sp>
        <p:nvSpPr>
          <p:cNvPr id="404509" name="Freeform 29"/>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0" name="Freeform 30"/>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1" name="Freeform 31"/>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2" name="Freeform 32"/>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3" name="Freeform 33"/>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4" name="Freeform 34"/>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04515" name="Group 35"/>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p>
        </p:txBody>
      </p:sp>
      <p:grpSp>
        <p:nvGrpSpPr>
          <p:cNvPr id="404519" name="Group 39"/>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p>
        </p:txBody>
      </p:sp>
      <p:grpSp>
        <p:nvGrpSpPr>
          <p:cNvPr id="404523" name="Group 43"/>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dirty="0">
                <a:solidFill>
                  <a:srgbClr val="000099"/>
                </a:solidFill>
                <a:latin typeface="+mn-lt"/>
                <a:ea typeface="黑体" panose="02010609060101010101"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ln>
          <a:effectLst/>
        </p:spPr>
        <p:txBody>
          <a:bodyPr wrap="none">
            <a:spAutoFit/>
          </a:bodyPr>
          <a:lstStyle/>
          <a:p>
            <a:r>
              <a:rPr kumimoji="1" lang="zh-CN" altLang="en-US" sz="2000" b="1">
                <a:solidFill>
                  <a:srgbClr val="000099"/>
                </a:solidFill>
                <a:latin typeface="+mn-lt"/>
                <a:ea typeface="黑体" panose="02010609060101010101"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ln>
          <a:effectLst/>
        </p:spPr>
        <p:txBody>
          <a:bodyPr wrap="none">
            <a:spAutoFit/>
          </a:bodyPr>
          <a:lstStyle/>
          <a:p>
            <a:pPr algn="ctr"/>
            <a:r>
              <a:rPr lang="zh-CN" altLang="en-US" sz="2000" b="1" dirty="0">
                <a:solidFill>
                  <a:srgbClr val="000099"/>
                </a:solidFill>
                <a:latin typeface="+mn-lt"/>
                <a:ea typeface="黑体" panose="02010609060101010101" pitchFamily="2" charset="-122"/>
              </a:rPr>
              <a:t>只有 </a:t>
            </a:r>
            <a:r>
              <a:rPr lang="en-US" altLang="zh-CN" sz="2000" b="1" dirty="0">
                <a:solidFill>
                  <a:srgbClr val="000099"/>
                </a:solidFill>
                <a:latin typeface="+mn-lt"/>
                <a:ea typeface="黑体" panose="02010609060101010101" pitchFamily="2" charset="-122"/>
              </a:rPr>
              <a:t>D </a:t>
            </a:r>
            <a:r>
              <a:rPr lang="zh-CN" altLang="en-US" sz="2000" b="1" dirty="0">
                <a:solidFill>
                  <a:srgbClr val="000099"/>
                </a:solidFill>
                <a:latin typeface="+mn-lt"/>
                <a:ea typeface="黑体" panose="02010609060101010101" pitchFamily="2" charset="-122"/>
              </a:rPr>
              <a:t>接受</a:t>
            </a:r>
          </a:p>
          <a:p>
            <a:pPr algn="ctr"/>
            <a:r>
              <a:rPr lang="en-US" altLang="zh-CN" sz="2000" b="1" dirty="0">
                <a:solidFill>
                  <a:srgbClr val="000099"/>
                </a:solidFill>
                <a:latin typeface="+mn-lt"/>
                <a:ea typeface="黑体" panose="02010609060101010101" pitchFamily="2" charset="-122"/>
              </a:rPr>
              <a:t>B </a:t>
            </a:r>
            <a:r>
              <a:rPr lang="zh-CN" altLang="en-US" sz="2000" b="1" dirty="0">
                <a:solidFill>
                  <a:srgbClr val="000099"/>
                </a:solidFill>
                <a:latin typeface="+mn-lt"/>
                <a:ea typeface="黑体" panose="02010609060101010101" pitchFamily="2" charset="-122"/>
              </a:rPr>
              <a:t>发送的数据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p:stCondLst>
                              <p:cond delay="25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p:stCondLst>
                              <p:cond delay="30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p:stCondLst>
                              <p:cond delay="50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p:stCondLst>
                              <p:cond delay="50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a:t>以太网采用广播方式发送 </a:t>
            </a:r>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a:t>在具有广播特性的总线上实现了一对一的通信。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a:t>以太网采取了两种重要的措施 </a:t>
            </a:r>
          </a:p>
        </p:txBody>
      </p:sp>
      <p:sp>
        <p:nvSpPr>
          <p:cNvPr id="406531" name="Rectangle 3"/>
          <p:cNvSpPr>
            <a:spLocks noGrp="1" noChangeArrowheads="1"/>
          </p:cNvSpPr>
          <p:nvPr>
            <p:ph type="body" idx="1"/>
          </p:nvPr>
        </p:nvSpPr>
        <p:spPr/>
        <p:txBody>
          <a:bodyPr/>
          <a:lstStyle/>
          <a:p>
            <a:pPr marL="57150" indent="0">
              <a:buNone/>
            </a:pPr>
            <a:r>
              <a:rPr lang="zh-CN" altLang="en-US" dirty="0"/>
              <a:t>为了通信的简便，以太网采取了两种重要的措施：</a:t>
            </a:r>
            <a:endParaRPr lang="en-US" altLang="zh-CN" dirty="0"/>
          </a:p>
          <a:p>
            <a:pPr marL="0" indent="0">
              <a:buNone/>
            </a:pPr>
            <a:r>
              <a:rPr lang="en-US" altLang="zh-CN" dirty="0"/>
              <a:t>(1) </a:t>
            </a:r>
            <a:r>
              <a:rPr lang="zh-CN" altLang="en-US" dirty="0"/>
              <a:t>采用较为灵活的</a:t>
            </a:r>
            <a:r>
              <a:rPr lang="zh-CN" altLang="en-US" dirty="0">
                <a:solidFill>
                  <a:srgbClr val="FF0000"/>
                </a:solidFill>
              </a:rPr>
              <a:t>无连接的工作方式</a:t>
            </a:r>
            <a:endParaRPr lang="en-US" altLang="zh-CN" dirty="0">
              <a:solidFill>
                <a:srgbClr val="FF0000"/>
              </a:solidFill>
            </a:endParaRPr>
          </a:p>
          <a:p>
            <a:pPr lvl="1"/>
            <a:r>
              <a:rPr lang="zh-CN" altLang="en-US" dirty="0"/>
              <a:t>不必先建立连接就可以直接发送数据。</a:t>
            </a:r>
            <a:endParaRPr lang="en-US" altLang="zh-CN" dirty="0"/>
          </a:p>
          <a:p>
            <a:pPr lvl="1"/>
            <a:r>
              <a:rPr lang="zh-CN" altLang="en-US" dirty="0"/>
              <a:t>对发送的数据帧不进行编号，也不要求对方发回确认。</a:t>
            </a:r>
          </a:p>
          <a:p>
            <a:pPr lvl="1"/>
            <a:r>
              <a:rPr lang="zh-CN" altLang="en-US" dirty="0">
                <a:solidFill>
                  <a:srgbClr val="0000FF"/>
                </a:solidFill>
                <a:ea typeface="黑体" panose="02010609060101010101" pitchFamily="2" charset="-122"/>
              </a:rPr>
              <a:t>这样做的理由是局域网信道的质量很好，因信道质量产生差错的概率是很小的。</a:t>
            </a:r>
            <a:r>
              <a:rPr lang="zh-CN" altLang="en-US" dirty="0">
                <a:solidFill>
                  <a:srgbClr val="0000FF"/>
                </a:solidFill>
              </a:rPr>
              <a:t> </a:t>
            </a:r>
            <a:endParaRPr lang="en-US" altLang="zh-CN"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以太网采取了两种重要的措施</a:t>
            </a:r>
          </a:p>
        </p:txBody>
      </p:sp>
      <p:sp>
        <p:nvSpPr>
          <p:cNvPr id="2" name="内容占位符 1"/>
          <p:cNvSpPr>
            <a:spLocks noGrp="1"/>
          </p:cNvSpPr>
          <p:nvPr>
            <p:ph idx="1"/>
          </p:nvPr>
        </p:nvSpPr>
        <p:spPr/>
        <p:txBody>
          <a:bodyPr/>
          <a:lstStyle/>
          <a:p>
            <a:pPr marL="0" indent="0">
              <a:buNone/>
            </a:pPr>
            <a:r>
              <a:rPr lang="en-US" altLang="zh-CN" dirty="0"/>
              <a:t>(2) </a:t>
            </a:r>
            <a:r>
              <a:rPr lang="zh-CN" altLang="en-US" dirty="0"/>
              <a:t>以太网发送的数据都</a:t>
            </a:r>
            <a:r>
              <a:rPr lang="zh-CN" altLang="en-US" dirty="0">
                <a:solidFill>
                  <a:srgbClr val="FF0000"/>
                </a:solidFill>
              </a:rPr>
              <a:t>使用曼彻斯特 </a:t>
            </a:r>
            <a:r>
              <a:rPr lang="en-US" altLang="zh-CN" dirty="0"/>
              <a:t>(Manchester) </a:t>
            </a:r>
            <a:r>
              <a:rPr lang="zh-CN" altLang="en-US" dirty="0"/>
              <a:t>编码</a:t>
            </a:r>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anose="020F0704030504030204"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p>
          </p:txBody>
        </p:sp>
        <p:sp>
          <p:nvSpPr>
            <p:cNvPr id="93"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比特流</a:t>
              </a:r>
            </a:p>
          </p:txBody>
        </p:sp>
        <p:grpSp>
          <p:nvGrpSpPr>
            <p:cNvPr id="106" name="Group 65"/>
            <p:cNvGrpSpPr/>
            <p:nvPr/>
          </p:nvGrpSpPr>
          <p:grpSpPr bwMode="auto">
            <a:xfrm>
              <a:off x="2062492" y="3766245"/>
              <a:ext cx="7483921" cy="690711"/>
              <a:chOff x="1255" y="2804"/>
              <a:chExt cx="4461" cy="258"/>
            </a:xfrm>
          </p:grpSpPr>
          <p:sp>
            <p:nvSpPr>
              <p:cNvPr id="114"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差分</a:t>
              </a:r>
              <a:endParaRPr kumimoji="1" lang="en-US" altLang="zh-CN" sz="2400" b="1" dirty="0">
                <a:solidFill>
                  <a:srgbClr val="000099"/>
                </a:solidFill>
                <a:latin typeface="+mn-lt"/>
                <a:ea typeface="黑体" panose="02010609060101010101" pitchFamily="2" charset="-122"/>
              </a:endParaRPr>
            </a:p>
            <a:p>
              <a:pPr algn="r" defTabSz="762000" eaLnBrk="0" hangingPunct="0"/>
              <a:r>
                <a:rPr kumimoji="1" lang="zh-CN" altLang="en-US" sz="2400" b="1" dirty="0">
                  <a:solidFill>
                    <a:srgbClr val="000099"/>
                  </a:solidFill>
                  <a:latin typeface="+mn-lt"/>
                  <a:ea typeface="黑体" panose="02010609060101010101" pitchFamily="2" charset="-122"/>
                </a:rPr>
                <a:t>曼彻斯特</a:t>
              </a: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anose="02010609060101010101" pitchFamily="2" charset="-122"/>
              </a:rPr>
              <a:t>曼彻斯特编码</a:t>
            </a:r>
            <a:r>
              <a:rPr lang="zh-CN" altLang="zh-CN" sz="2800" b="1" dirty="0">
                <a:solidFill>
                  <a:srgbClr val="FF0000"/>
                </a:solidFill>
                <a:latin typeface="+mn-lt"/>
                <a:ea typeface="黑体" panose="02010609060101010101" pitchFamily="2" charset="-122"/>
              </a:rPr>
              <a:t>缺点</a:t>
            </a:r>
            <a:r>
              <a:rPr lang="zh-CN" altLang="zh-CN" sz="2800" b="1" dirty="0">
                <a:solidFill>
                  <a:srgbClr val="000099"/>
                </a:solidFill>
                <a:latin typeface="+mn-lt"/>
                <a:ea typeface="黑体" panose="02010609060101010101" pitchFamily="2" charset="-122"/>
              </a:rPr>
              <a:t>是</a:t>
            </a:r>
            <a:r>
              <a:rPr lang="zh-CN" altLang="en-US" sz="2800" b="1" dirty="0">
                <a:solidFill>
                  <a:srgbClr val="000099"/>
                </a:solidFill>
                <a:latin typeface="+mn-lt"/>
                <a:ea typeface="黑体" panose="02010609060101010101" pitchFamily="2" charset="-122"/>
              </a:rPr>
              <a:t>：</a:t>
            </a:r>
            <a:r>
              <a:rPr lang="zh-CN" altLang="zh-CN" sz="2800" b="1" dirty="0">
                <a:solidFill>
                  <a:srgbClr val="000099"/>
                </a:solidFill>
                <a:latin typeface="+mn-lt"/>
                <a:ea typeface="黑体" panose="02010609060101010101" pitchFamily="2" charset="-122"/>
              </a:rPr>
              <a:t>它所占的频带宽度比原始的基带信号增加了一倍</a:t>
            </a:r>
            <a:r>
              <a:rPr lang="zh-CN" altLang="en-US" sz="2800" b="1" dirty="0">
                <a:solidFill>
                  <a:srgbClr val="000099"/>
                </a:solidFill>
                <a:latin typeface="+mn-lt"/>
                <a:ea typeface="黑体" panose="02010609060101010101" pitchFamily="2" charset="-122"/>
              </a:rPr>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a:t>CSMA/CD</a:t>
            </a:r>
            <a:r>
              <a:rPr lang="zh-CN" altLang="en-US" dirty="0"/>
              <a:t>协议</a:t>
            </a:r>
            <a:r>
              <a:rPr lang="en-US" altLang="zh-CN" dirty="0"/>
              <a:t> </a:t>
            </a:r>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pPr>
            <a:r>
              <a:rPr lang="en-US" altLang="zh-CN" sz="2800" dirty="0"/>
              <a:t>CSMA/CD </a:t>
            </a:r>
            <a:r>
              <a:rPr lang="zh-CN" altLang="en-US" sz="2800" dirty="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碰撞检测  </a:t>
            </a:r>
            <a:r>
              <a:rPr lang="en-US" altLang="zh-CN" sz="2800" dirty="0"/>
              <a:t>(Carrier Sense Multiple Access with Collision Detection) </a:t>
            </a:r>
            <a:r>
              <a:rPr lang="zh-CN" altLang="en-US" sz="2800" dirty="0"/>
              <a:t>。</a:t>
            </a:r>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endParaRPr lang="en-US" altLang="zh-CN" sz="2800" dirty="0"/>
          </a:p>
          <a:p>
            <a:pPr>
              <a:lnSpc>
                <a:spcPct val="100000"/>
              </a:lnSpc>
            </a:pPr>
            <a:r>
              <a:rPr lang="zh-CN" altLang="en-US" sz="2800" dirty="0"/>
              <a:t>“</a:t>
            </a:r>
            <a:r>
              <a:rPr lang="zh-CN" altLang="en-US" sz="2800" dirty="0">
                <a:solidFill>
                  <a:srgbClr val="FF0000"/>
                </a:solidFill>
              </a:rPr>
              <a:t>载波监听</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帧</a:t>
            </a:r>
          </a:p>
        </p:txBody>
      </p:sp>
      <p:sp>
        <p:nvSpPr>
          <p:cNvPr id="3" name="内容占位符 2"/>
          <p:cNvSpPr>
            <a:spLocks noGrp="1"/>
          </p:cNvSpPr>
          <p:nvPr>
            <p:ph idx="1"/>
          </p:nvPr>
        </p:nvSpPr>
        <p:spPr/>
        <p:txBody>
          <a:bodyPr/>
          <a:lstStyle/>
          <a:p>
            <a:r>
              <a:rPr lang="zh-CN" altLang="en-US" dirty="0">
                <a:solidFill>
                  <a:srgbClr val="000000"/>
                </a:solidFill>
              </a:rPr>
              <a:t>帧是数据链路层按照具体协议要求由比特流装配而成的。这样，数据是一帧一帧地传送的，当出现差错时，就可以只将有差错的帧重传一次，而避免将全部数据进行重传。</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为什么要进行碰撞检测？</a:t>
            </a:r>
          </a:p>
        </p:txBody>
      </p:sp>
      <p:sp>
        <p:nvSpPr>
          <p:cNvPr id="411651" name="Rectangle 3"/>
          <p:cNvSpPr>
            <a:spLocks noGrp="1" noChangeArrowheads="1"/>
          </p:cNvSpPr>
          <p:nvPr>
            <p:ph idx="1"/>
          </p:nvPr>
        </p:nvSpPr>
        <p:spPr/>
        <p:txBody>
          <a:bodyPr/>
          <a:lstStyle/>
          <a:p>
            <a:r>
              <a:rPr lang="zh-CN" altLang="en-US" sz="2800" dirty="0">
                <a:solidFill>
                  <a:srgbClr val="FF0000"/>
                </a:solidFill>
              </a:rPr>
              <a:t>由于电磁波在总线上的传播速率是有限的，</a:t>
            </a:r>
            <a:r>
              <a:rPr lang="zh-CN" altLang="en-US" sz="2800" dirty="0"/>
              <a:t>当某个站监听到总线是空闲时，也可能总线并非真正是空闲的。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a:t>。</a:t>
            </a:r>
            <a:endParaRPr lang="en-US" altLang="zh-CN" sz="2800" dirty="0"/>
          </a:p>
          <a:p>
            <a:r>
              <a:rPr lang="en-US" altLang="zh-CN" sz="2800" dirty="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之前发送自己的帧 </a:t>
            </a:r>
            <a:r>
              <a:rPr lang="en-US" altLang="zh-CN" sz="2800" dirty="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endParaRPr lang="en-US" altLang="zh-CN" sz="2800" dirty="0"/>
          </a:p>
          <a:p>
            <a:r>
              <a:rPr lang="zh-CN" altLang="en-US" sz="2800" dirty="0">
                <a:solidFill>
                  <a:srgbClr val="FF0000"/>
                </a:solidFill>
              </a:rPr>
              <a:t>所以需要在发送期间进行碰撞检测，以检测冲突。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2685" name="Group 13"/>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p>
          </p:txBody>
        </p:sp>
      </p:grpSp>
      <p:grpSp>
        <p:nvGrpSpPr>
          <p:cNvPr id="412688" name="Group 16"/>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2691" name="Group 19"/>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检测到发生碰撞</a:t>
                </a:r>
              </a:p>
            </p:txBody>
          </p:sp>
        </p:grpSp>
      </p:grpSp>
      <p:grpSp>
        <p:nvGrpSpPr>
          <p:cNvPr id="412694" name="Group 22"/>
          <p:cNvGrpSpPr/>
          <p:nvPr/>
        </p:nvGrpSpPr>
        <p:grpSpPr bwMode="auto">
          <a:xfrm>
            <a:off x="7280237" y="1936204"/>
            <a:ext cx="1998398" cy="942975"/>
            <a:chOff x="4167" y="336"/>
            <a:chExt cx="1162" cy="594"/>
          </a:xfrm>
        </p:grpSpPr>
        <p:grpSp>
          <p:nvGrpSpPr>
            <p:cNvPr id="412695" name="Group 23"/>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r>
                  <a:rPr kumimoji="1" lang="en-US" altLang="zh-CN" b="1" baseline="30000">
                    <a:solidFill>
                      <a:srgbClr val="000099"/>
                    </a:solidFill>
                    <a:latin typeface="+mn-lt"/>
                    <a:ea typeface="黑体" panose="02010609060101010101" pitchFamily="2" charset="-122"/>
                  </a:rPr>
                  <a:t> </a:t>
                </a:r>
              </a:p>
            </p:txBody>
          </p:sp>
        </p:grpSp>
        <p:grpSp>
          <p:nvGrpSpPr>
            <p:cNvPr id="412698" name="Group 26"/>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p>
            </p:txBody>
          </p:sp>
        </p:grpSp>
      </p:grpSp>
      <p:grpSp>
        <p:nvGrpSpPr>
          <p:cNvPr id="412701" name="Group 29"/>
          <p:cNvGrpSpPr/>
          <p:nvPr/>
        </p:nvGrpSpPr>
        <p:grpSpPr bwMode="auto">
          <a:xfrm>
            <a:off x="4519972" y="2775991"/>
            <a:ext cx="3931445" cy="1006475"/>
            <a:chOff x="2562" y="865"/>
            <a:chExt cx="2286" cy="634"/>
          </a:xfrm>
        </p:grpSpPr>
        <p:grpSp>
          <p:nvGrpSpPr>
            <p:cNvPr id="412702" name="Group 30"/>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p>
          <a:p>
            <a:pPr algn="ctr"/>
            <a:r>
              <a:rPr lang="zh-CN" altLang="en-US" sz="2400" b="1" dirty="0">
                <a:solidFill>
                  <a:srgbClr val="000099"/>
                </a:solidFill>
                <a:latin typeface="+mn-lt"/>
                <a:ea typeface="黑体" panose="02010609060101010101" pitchFamily="2" charset="-122"/>
              </a:rPr>
              <a:t>传播时延记为 </a:t>
            </a:r>
            <a:r>
              <a:rPr lang="zh-CN" altLang="en-US" sz="2400" b="1" i="1" dirty="0">
                <a:solidFill>
                  <a:srgbClr val="000099"/>
                </a:solidFill>
                <a:latin typeface="+mn-lt"/>
                <a:ea typeface="黑体" panose="02010609060101010101" pitchFamily="2" charset="-122"/>
                <a:sym typeface="Symbol" panose="05050102010706020507" pitchFamily="18" charset="2"/>
              </a:rPr>
              <a:t></a:t>
            </a:r>
            <a:r>
              <a:rPr lang="zh-CN" altLang="en-US" sz="2400" b="1" dirty="0">
                <a:solidFill>
                  <a:srgbClr val="000099"/>
                </a:solidFill>
                <a:latin typeface="+mn-lt"/>
                <a:ea typeface="黑体" panose="02010609060101010101" pitchFamily="2" charset="-122"/>
              </a:rPr>
              <a:t> </a:t>
            </a: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4000" dirty="0"/>
              <a:t>信号传播时延对载波监听的影响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a:solidFill>
                  <a:srgbClr val="000066"/>
                </a:solidFill>
                <a:latin typeface="+mn-lt"/>
                <a:ea typeface="黑体" panose="02010609060101010101" pitchFamily="2" charset="-122"/>
              </a:rPr>
              <a:t>A</a:t>
            </a:r>
            <a:r>
              <a:rPr lang="zh-CN" altLang="en-US" sz="2800" b="1" dirty="0">
                <a:solidFill>
                  <a:srgbClr val="000066"/>
                </a:solidFill>
                <a:latin typeface="+mn-lt"/>
                <a:ea typeface="黑体" panose="02010609060101010101" pitchFamily="2" charset="-122"/>
              </a:rPr>
              <a:t>需要单程传播时延的 </a:t>
            </a:r>
            <a:r>
              <a:rPr lang="en-US" altLang="zh-CN" sz="2800" b="1" dirty="0">
                <a:solidFill>
                  <a:srgbClr val="000066"/>
                </a:solidFill>
                <a:latin typeface="+mn-lt"/>
                <a:ea typeface="黑体" panose="02010609060101010101" pitchFamily="2" charset="-122"/>
              </a:rPr>
              <a:t>2 </a:t>
            </a:r>
            <a:r>
              <a:rPr lang="zh-CN" altLang="en-US" sz="2800" b="1" dirty="0">
                <a:solidFill>
                  <a:srgbClr val="000066"/>
                </a:solidFill>
                <a:latin typeface="+mn-lt"/>
                <a:ea typeface="黑体" panose="02010609060101010101" pitchFamily="2" charset="-122"/>
              </a:rPr>
              <a:t>倍的时间，</a:t>
            </a:r>
            <a:endParaRPr lang="en-US" altLang="zh-CN" sz="2800" b="1" dirty="0">
              <a:solidFill>
                <a:srgbClr val="000066"/>
              </a:solidFill>
              <a:latin typeface="+mn-lt"/>
              <a:ea typeface="黑体" panose="02010609060101010101" pitchFamily="2" charset="-122"/>
            </a:endParaRPr>
          </a:p>
          <a:p>
            <a:pPr algn="ctr"/>
            <a:r>
              <a:rPr lang="zh-CN" altLang="en-US" sz="2800" b="1" dirty="0">
                <a:solidFill>
                  <a:srgbClr val="000066"/>
                </a:solidFill>
                <a:latin typeface="+mn-lt"/>
                <a:ea typeface="黑体" panose="02010609060101010101" pitchFamily="2" charset="-122"/>
              </a:rPr>
              <a:t>才能检测到与 </a:t>
            </a:r>
            <a:r>
              <a:rPr lang="en-US" altLang="zh-CN" sz="2800" b="1" dirty="0">
                <a:solidFill>
                  <a:srgbClr val="000066"/>
                </a:solidFill>
                <a:latin typeface="+mn-lt"/>
                <a:ea typeface="黑体" panose="02010609060101010101" pitchFamily="2" charset="-122"/>
              </a:rPr>
              <a:t>B </a:t>
            </a:r>
            <a:r>
              <a:rPr lang="zh-CN" altLang="en-US" sz="2800" b="1" dirty="0">
                <a:solidFill>
                  <a:srgbClr val="000066"/>
                </a:solidFill>
                <a:latin typeface="+mn-lt"/>
                <a:ea typeface="黑体" panose="02010609060101010101" pitchFamily="2" charset="-122"/>
              </a:rPr>
              <a:t>的发送产生了冲突</a:t>
            </a:r>
          </a:p>
        </p:txBody>
      </p:sp>
      <p:sp>
        <p:nvSpPr>
          <p:cNvPr id="3" name="Rectangle 4"/>
          <p:cNvSpPr>
            <a:spLocks noChangeArrowheads="1"/>
          </p:cNvSpPr>
          <p:nvPr/>
        </p:nvSpPr>
        <p:spPr bwMode="auto">
          <a:xfrm>
            <a:off x="6055360" y="1189990"/>
            <a:ext cx="3411855" cy="36576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电磁波在</a:t>
            </a:r>
            <a:r>
              <a:rPr kumimoji="1" lang="en-US" altLang="zh-CN" b="1">
                <a:solidFill>
                  <a:srgbClr val="000099"/>
                </a:solidFill>
                <a:latin typeface="+mn-lt"/>
                <a:ea typeface="黑体" panose="02010609060101010101" pitchFamily="2" charset="-122"/>
              </a:rPr>
              <a:t>1km</a:t>
            </a:r>
            <a:r>
              <a:rPr kumimoji="1" lang="zh-CN" altLang="en-US" b="1">
                <a:solidFill>
                  <a:srgbClr val="000099"/>
                </a:solidFill>
                <a:latin typeface="+mn-lt"/>
                <a:ea typeface="黑体" panose="02010609060101010101" pitchFamily="2" charset="-122"/>
              </a:rPr>
              <a:t>电缆传播时延</a:t>
            </a:r>
            <a:r>
              <a:rPr kumimoji="1" lang="en-US" altLang="zh-CN" b="1">
                <a:solidFill>
                  <a:srgbClr val="000099"/>
                </a:solidFill>
                <a:latin typeface="+mn-lt"/>
                <a:ea typeface="黑体" panose="02010609060101010101" pitchFamily="2" charset="-122"/>
              </a:rPr>
              <a:t>5μs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3711" name="Group 15"/>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endParaRPr>
          </a:p>
          <a:p>
            <a:pPr eaLnBrk="0" hangingPunct="0">
              <a:lnSpc>
                <a:spcPct val="90000"/>
              </a:lnSpc>
            </a:pPr>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检测到信道空闲</a:t>
            </a:r>
          </a:p>
          <a:p>
            <a:pPr eaLnBrk="0" hangingPunct="0">
              <a:lnSpc>
                <a:spcPct val="90000"/>
              </a:lnSpc>
            </a:pPr>
            <a:r>
              <a:rPr kumimoji="1" lang="zh-CN" altLang="en-US" b="1">
                <a:solidFill>
                  <a:srgbClr val="000099"/>
                </a:solidFill>
                <a:latin typeface="+mn-lt"/>
                <a:ea typeface="黑体" panose="02010609060101010101"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 / 2</a:t>
            </a:r>
            <a:endParaRPr kumimoji="1" lang="en-US" altLang="zh-CN" b="1" baseline="30000">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发生碰撞</a:t>
            </a:r>
          </a:p>
        </p:txBody>
      </p:sp>
      <p:grpSp>
        <p:nvGrpSpPr>
          <p:cNvPr id="413716" name="Group 20"/>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19" name="Group 23"/>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A </a:t>
                </a:r>
                <a:r>
                  <a:rPr kumimoji="1" lang="zh-CN" altLang="en-US" b="1">
                    <a:solidFill>
                      <a:srgbClr val="000099"/>
                    </a:solidFill>
                    <a:latin typeface="+mn-lt"/>
                    <a:ea typeface="黑体" panose="02010609060101010101" pitchFamily="2" charset="-122"/>
                  </a:rPr>
                  <a:t>检测到发生碰撞</a:t>
                </a:r>
              </a:p>
            </p:txBody>
          </p:sp>
        </p:grpSp>
      </p:grpSp>
      <p:grpSp>
        <p:nvGrpSpPr>
          <p:cNvPr id="413722" name="Group 26"/>
          <p:cNvGrpSpPr/>
          <p:nvPr/>
        </p:nvGrpSpPr>
        <p:grpSpPr bwMode="auto">
          <a:xfrm>
            <a:off x="7280237" y="424036"/>
            <a:ext cx="1998398" cy="942975"/>
            <a:chOff x="4167" y="336"/>
            <a:chExt cx="1162" cy="594"/>
          </a:xfrm>
        </p:grpSpPr>
        <p:grpSp>
          <p:nvGrpSpPr>
            <p:cNvPr id="413723" name="Group 27"/>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r>
                  <a:rPr kumimoji="1" lang="en-US" altLang="zh-CN" b="1" baseline="30000">
                    <a:solidFill>
                      <a:srgbClr val="000099"/>
                    </a:solidFill>
                    <a:latin typeface="+mn-lt"/>
                    <a:ea typeface="黑体" panose="02010609060101010101" pitchFamily="2" charset="-122"/>
                  </a:rPr>
                  <a:t> </a:t>
                </a:r>
              </a:p>
            </p:txBody>
          </p:sp>
        </p:grpSp>
        <p:grpSp>
          <p:nvGrpSpPr>
            <p:cNvPr id="413726" name="Group 30"/>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p>
            </p:txBody>
          </p:sp>
        </p:grpSp>
      </p:grpSp>
      <p:grpSp>
        <p:nvGrpSpPr>
          <p:cNvPr id="413729" name="Group 33"/>
          <p:cNvGrpSpPr/>
          <p:nvPr/>
        </p:nvGrpSpPr>
        <p:grpSpPr bwMode="auto">
          <a:xfrm>
            <a:off x="4519972" y="1263824"/>
            <a:ext cx="3931445" cy="1006475"/>
            <a:chOff x="2562" y="865"/>
            <a:chExt cx="2286" cy="634"/>
          </a:xfrm>
        </p:grpSpPr>
        <p:grpSp>
          <p:nvGrpSpPr>
            <p:cNvPr id="413730" name="Group 34"/>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p>
        </p:txBody>
      </p:sp>
      <p:grpSp>
        <p:nvGrpSpPr>
          <p:cNvPr id="413737" name="Group 41"/>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413740" name="Group 44"/>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44" name="Group 48"/>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a:solidFill>
                  <a:srgbClr val="000099"/>
                </a:solidFill>
                <a:latin typeface="+mn-lt"/>
                <a:ea typeface="黑体" panose="02010609060101010101" pitchFamily="2" charset="-122"/>
              </a:rPr>
              <a:t>t</a:t>
            </a:r>
            <a:r>
              <a:rPr kumimoji="1" lang="en-US" altLang="zh-CN" b="1" dirty="0">
                <a:solidFill>
                  <a:srgbClr val="000099"/>
                </a:solidFill>
                <a:latin typeface="+mn-lt"/>
                <a:ea typeface="黑体" panose="02010609060101010101" pitchFamily="2" charset="-122"/>
              </a:rPr>
              <a:t> = 0</a:t>
            </a:r>
            <a:endParaRPr kumimoji="1" lang="en-US" altLang="zh-CN" b="1" baseline="30000" dirty="0">
              <a:solidFill>
                <a:srgbClr val="000099"/>
              </a:solidFill>
              <a:latin typeface="+mn-lt"/>
              <a:ea typeface="黑体" panose="02010609060101010101" pitchFamily="2" charset="-122"/>
            </a:endParaRPr>
          </a:p>
          <a:p>
            <a:pPr eaLnBrk="0" hangingPunct="0">
              <a:lnSpc>
                <a:spcPct val="95000"/>
              </a:lnSpc>
            </a:pPr>
            <a:r>
              <a:rPr kumimoji="1" lang="en-US" altLang="zh-CN" b="1" dirty="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a:t>
            </a:r>
          </a:p>
          <a:p>
            <a:pPr eaLnBrk="0" hangingPunct="0">
              <a:lnSpc>
                <a:spcPct val="95000"/>
              </a:lnSpc>
            </a:pPr>
            <a:r>
              <a:rPr kumimoji="1" lang="zh-CN" altLang="en-US" b="1" dirty="0">
                <a:solidFill>
                  <a:srgbClr val="000099"/>
                </a:solidFill>
                <a:latin typeface="+mn-lt"/>
                <a:ea typeface="黑体" panose="02010609060101010101" pitchFamily="2" charset="-122"/>
              </a:rPr>
              <a:t>信道空闲</a:t>
            </a:r>
          </a:p>
          <a:p>
            <a:pPr eaLnBrk="0" hangingPunct="0">
              <a:lnSpc>
                <a:spcPct val="95000"/>
              </a:lnSpc>
            </a:pPr>
            <a:r>
              <a:rPr kumimoji="1" lang="zh-CN" altLang="en-US" b="1" dirty="0">
                <a:solidFill>
                  <a:srgbClr val="000099"/>
                </a:solidFill>
                <a:latin typeface="+mn-lt"/>
                <a:ea typeface="黑体" panose="02010609060101010101" pitchFamily="2" charset="-122"/>
              </a:rPr>
              <a:t>发送数据</a:t>
            </a:r>
          </a:p>
        </p:txBody>
      </p:sp>
      <p:grpSp>
        <p:nvGrpSpPr>
          <p:cNvPr id="413757" name="Group 61"/>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64" name="Group 68"/>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a:solidFill>
                    <a:srgbClr val="000099"/>
                  </a:solidFill>
                  <a:latin typeface="+mn-lt"/>
                  <a:ea typeface="黑体" panose="02010609060101010101" pitchFamily="2" charset="-122"/>
                </a:rPr>
                <a:t>t</a:t>
              </a:r>
              <a:r>
                <a:rPr kumimoji="1" lang="en-US" altLang="zh-CN" b="1" dirty="0">
                  <a:solidFill>
                    <a:srgbClr val="000099"/>
                  </a:solidFill>
                  <a:latin typeface="+mn-lt"/>
                  <a:ea typeface="黑体" panose="02010609060101010101" pitchFamily="2" charset="-122"/>
                </a:rPr>
                <a:t> = </a:t>
              </a:r>
              <a:r>
                <a:rPr kumimoji="1" lang="en-US" altLang="zh-CN" b="1" dirty="0">
                  <a:solidFill>
                    <a:srgbClr val="000099"/>
                  </a:solidFill>
                  <a:latin typeface="+mn-lt"/>
                  <a:ea typeface="黑体" panose="02010609060101010101" pitchFamily="2" charset="-122"/>
                  <a:sym typeface="Symbol" panose="05050102010706020507" pitchFamily="18" charset="2"/>
                </a:rPr>
                <a:t></a:t>
              </a:r>
              <a:endParaRPr kumimoji="1" lang="en-US" altLang="zh-CN" b="1" baseline="30000" dirty="0">
                <a:solidFill>
                  <a:srgbClr val="000099"/>
                </a:solidFill>
                <a:latin typeface="+mn-lt"/>
                <a:ea typeface="黑体" panose="02010609060101010101" pitchFamily="2" charset="-122"/>
              </a:endParaRPr>
            </a:p>
            <a:p>
              <a:pPr eaLnBrk="0" hangingPunct="0">
                <a:lnSpc>
                  <a:spcPct val="90000"/>
                </a:lnSpc>
              </a:pPr>
              <a:r>
                <a:rPr kumimoji="1" lang="en-US" altLang="zh-CN" b="1" dirty="0">
                  <a:solidFill>
                    <a:srgbClr val="000099"/>
                  </a:solidFill>
                  <a:latin typeface="+mn-lt"/>
                  <a:ea typeface="黑体" panose="02010609060101010101" pitchFamily="2" charset="-122"/>
                </a:rPr>
                <a:t>B </a:t>
              </a:r>
              <a:r>
                <a:rPr kumimoji="1" lang="zh-CN" altLang="en-US" b="1" dirty="0">
                  <a:solidFill>
                    <a:srgbClr val="000099"/>
                  </a:solidFill>
                  <a:latin typeface="+mn-lt"/>
                  <a:ea typeface="黑体" panose="02010609060101010101" pitchFamily="2" charset="-122"/>
                </a:rPr>
                <a:t>检测到发生碰撞</a:t>
              </a:r>
            </a:p>
            <a:p>
              <a:pPr eaLnBrk="0" hangingPunct="0">
                <a:lnSpc>
                  <a:spcPct val="90000"/>
                </a:lnSpc>
              </a:pPr>
              <a:r>
                <a:rPr kumimoji="1" lang="zh-CN" altLang="en-US" b="1" dirty="0">
                  <a:solidFill>
                    <a:srgbClr val="000099"/>
                  </a:solidFill>
                  <a:latin typeface="+mn-lt"/>
                  <a:ea typeface="黑体" panose="02010609060101010101"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p>
          </p:txBody>
        </p:sp>
      </p:grpSp>
      <p:grpSp>
        <p:nvGrpSpPr>
          <p:cNvPr id="413767" name="Group 71"/>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baseline="30000">
                <a:solidFill>
                  <a:srgbClr val="000099"/>
                </a:solidFill>
                <a:latin typeface="+mn-lt"/>
                <a:ea typeface="黑体" panose="02010609060101010101" pitchFamily="2" charset="-122"/>
              </a:endParaRPr>
            </a:p>
            <a:p>
              <a:pPr eaLnBrk="0" hangingPunct="0">
                <a:lnSpc>
                  <a:spcPct val="90000"/>
                </a:lnSpc>
              </a:pPr>
              <a:r>
                <a:rPr kumimoji="1" lang="en-US" altLang="zh-CN" b="1">
                  <a:solidFill>
                    <a:srgbClr val="000099"/>
                  </a:solidFill>
                  <a:latin typeface="+mn-lt"/>
                  <a:ea typeface="黑体" panose="02010609060101010101" pitchFamily="2" charset="-122"/>
                </a:rPr>
                <a:t>A </a:t>
              </a:r>
              <a:r>
                <a:rPr kumimoji="1" lang="zh-CN" altLang="en-US" b="1">
                  <a:solidFill>
                    <a:srgbClr val="000099"/>
                  </a:solidFill>
                  <a:latin typeface="+mn-lt"/>
                  <a:ea typeface="黑体" panose="02010609060101010101" pitchFamily="2" charset="-122"/>
                </a:rPr>
                <a:t>检测到</a:t>
              </a:r>
            </a:p>
            <a:p>
              <a:pPr eaLnBrk="0" hangingPunct="0">
                <a:lnSpc>
                  <a:spcPct val="90000"/>
                </a:lnSpc>
              </a:pPr>
              <a:r>
                <a:rPr kumimoji="1" lang="zh-CN" altLang="en-US" b="1">
                  <a:solidFill>
                    <a:srgbClr val="000099"/>
                  </a:solidFill>
                  <a:latin typeface="+mn-lt"/>
                  <a:ea typeface="黑体" panose="02010609060101010101"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p>
          <a:p>
            <a:pPr algn="ctr"/>
            <a:r>
              <a:rPr lang="zh-CN" altLang="en-US" sz="2400" b="1" dirty="0">
                <a:solidFill>
                  <a:srgbClr val="000099"/>
                </a:solidFill>
                <a:latin typeface="+mn-lt"/>
                <a:ea typeface="黑体" panose="02010609060101010101" pitchFamily="2" charset="-122"/>
              </a:rPr>
              <a:t>传播时延记为 </a:t>
            </a:r>
            <a:r>
              <a:rPr lang="zh-CN" altLang="en-US" sz="2400" b="1" i="1" dirty="0">
                <a:solidFill>
                  <a:srgbClr val="000099"/>
                </a:solidFill>
                <a:latin typeface="+mn-lt"/>
                <a:ea typeface="黑体" panose="02010609060101010101" pitchFamily="2" charset="-122"/>
                <a:sym typeface="Symbol" panose="05050102010706020507" pitchFamily="18" charset="2"/>
              </a:rPr>
              <a:t></a:t>
            </a:r>
            <a:r>
              <a:rPr lang="zh-CN" altLang="en-US" sz="2400" b="1" dirty="0">
                <a:solidFill>
                  <a:srgbClr val="000099"/>
                </a:solidFill>
                <a:latin typeface="+mn-lt"/>
                <a:ea typeface="黑体" panose="0201060906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a:t>CSMA/CD </a:t>
            </a:r>
            <a:r>
              <a:rPr lang="zh-CN" altLang="en-US" dirty="0"/>
              <a:t>重要特性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anose="05050102010706020507" pitchFamily="18" charset="2"/>
              </a:rPr>
              <a:t> </a:t>
            </a:r>
            <a:r>
              <a:rPr lang="zh-CN" altLang="en-US" dirty="0">
                <a:solidFill>
                  <a:srgbClr val="FF0000"/>
                </a:solidFill>
                <a:sym typeface="Symbol" panose="05050102010706020507"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anose="05050102010706020507"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br>
              <a:rPr lang="en-US" altLang="zh-CN" sz="4000" dirty="0"/>
            </a:b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panose="020B0604020202020204" pitchFamily="34" charset="0"/>
                <a:ea typeface="黑体" panose="02010609060101010101" pitchFamily="2" charset="-122"/>
              </a:rPr>
              <a:t>基本退避时间取为争用期 </a:t>
            </a:r>
            <a:r>
              <a:rPr lang="en-US" altLang="zh-CN" sz="2400" dirty="0">
                <a:solidFill>
                  <a:srgbClr val="0000FF"/>
                </a:solidFill>
                <a:latin typeface="Arial" panose="020B0604020202020204" pitchFamily="34" charset="0"/>
                <a:ea typeface="黑体" panose="02010609060101010101" pitchFamily="2" charset="-122"/>
              </a:rPr>
              <a:t>2</a:t>
            </a:r>
            <a:r>
              <a:rPr lang="en-US" altLang="zh-CN" sz="2400" i="1" dirty="0">
                <a:solidFill>
                  <a:srgbClr val="0000FF"/>
                </a:solidFill>
                <a:latin typeface="Arial" panose="020B0604020202020204" pitchFamily="34" charset="0"/>
                <a:ea typeface="黑体" panose="02010609060101010101" pitchFamily="2" charset="-122"/>
                <a:sym typeface="Symbol" panose="05050102010706020507" pitchFamily="18" charset="2"/>
              </a:rPr>
              <a:t></a:t>
            </a:r>
            <a:r>
              <a:rPr lang="zh-CN" altLang="en-US" sz="2400" dirty="0">
                <a:solidFill>
                  <a:srgbClr val="0000FF"/>
                </a:solidFill>
                <a:latin typeface="Arial" panose="020B0604020202020204" pitchFamily="34" charset="0"/>
                <a:ea typeface="黑体" panose="02010609060101010101" pitchFamily="2" charset="-122"/>
              </a:rPr>
              <a:t>。</a:t>
            </a:r>
          </a:p>
          <a:p>
            <a:pPr lvl="1"/>
            <a:r>
              <a:rPr lang="zh-CN" altLang="en-US" sz="2400" dirty="0">
                <a:latin typeface="Arial" panose="020B0604020202020204" pitchFamily="34" charset="0"/>
                <a:ea typeface="黑体" panose="02010609060101010101" pitchFamily="2" charset="-122"/>
              </a:rPr>
              <a:t>从整数集合</a:t>
            </a:r>
            <a:r>
              <a:rPr lang="en-US" altLang="zh-CN" sz="2400" dirty="0">
                <a:latin typeface="Arial" panose="020B0604020202020204" pitchFamily="34" charset="0"/>
                <a:ea typeface="黑体" panose="02010609060101010101" pitchFamily="2" charset="-122"/>
              </a:rPr>
              <a:t>[0,1,…, (2</a:t>
            </a:r>
            <a:r>
              <a:rPr lang="en-US" altLang="zh-CN" sz="2400" i="1" baseline="30000" dirty="0">
                <a:latin typeface="Arial" panose="020B0604020202020204" pitchFamily="34" charset="0"/>
                <a:ea typeface="黑体" panose="02010609060101010101" pitchFamily="2" charset="-122"/>
              </a:rPr>
              <a:t>k</a:t>
            </a:r>
            <a:r>
              <a:rPr lang="en-US" altLang="zh-CN" sz="2400" i="1" dirty="0">
                <a:latin typeface="Arial" panose="020B0604020202020204" pitchFamily="34" charset="0"/>
                <a:ea typeface="黑体" panose="02010609060101010101" pitchFamily="2" charset="-122"/>
              </a:rPr>
              <a:t> </a:t>
            </a:r>
            <a:r>
              <a:rPr lang="en-US" altLang="zh-CN" sz="2400" dirty="0">
                <a:latin typeface="Arial" panose="020B0604020202020204" pitchFamily="34" charset="0"/>
                <a:ea typeface="黑体" panose="02010609060101010101" pitchFamily="2" charset="-122"/>
                <a:sym typeface="Symbol" panose="05050102010706020507" pitchFamily="18" charset="2"/>
              </a:rPr>
              <a:t></a:t>
            </a:r>
            <a:r>
              <a:rPr lang="en-US" altLang="zh-CN" sz="2400" dirty="0">
                <a:latin typeface="Arial" panose="020B0604020202020204" pitchFamily="34" charset="0"/>
                <a:ea typeface="黑体" panose="02010609060101010101" pitchFamily="2" charset="-122"/>
              </a:rPr>
              <a:t>1)]</a:t>
            </a:r>
            <a:r>
              <a:rPr lang="zh-CN" altLang="en-US" sz="2400" dirty="0">
                <a:latin typeface="Arial" panose="020B0604020202020204" pitchFamily="34" charset="0"/>
                <a:ea typeface="黑体" panose="02010609060101010101" pitchFamily="2" charset="-122"/>
              </a:rPr>
              <a:t>中</a:t>
            </a:r>
            <a:r>
              <a:rPr lang="zh-CN" altLang="en-US" sz="2400" dirty="0">
                <a:solidFill>
                  <a:srgbClr val="FF0000"/>
                </a:solidFill>
                <a:latin typeface="Arial" panose="020B0604020202020204" pitchFamily="34" charset="0"/>
                <a:ea typeface="黑体" panose="02010609060101010101" pitchFamily="2" charset="-122"/>
              </a:rPr>
              <a:t>随机</a:t>
            </a:r>
            <a:r>
              <a:rPr lang="zh-CN" altLang="en-US" sz="2400" dirty="0">
                <a:latin typeface="Arial" panose="020B0604020202020204" pitchFamily="34" charset="0"/>
                <a:ea typeface="黑体" panose="02010609060101010101" pitchFamily="2" charset="-122"/>
              </a:rPr>
              <a:t>地取出一个数，记为 </a:t>
            </a:r>
            <a:r>
              <a:rPr lang="en-US" altLang="zh-CN" sz="2400" i="1" dirty="0">
                <a:latin typeface="Arial" panose="020B0604020202020204" pitchFamily="34" charset="0"/>
                <a:ea typeface="黑体" panose="02010609060101010101" pitchFamily="2" charset="-122"/>
              </a:rPr>
              <a:t>r</a:t>
            </a:r>
            <a:r>
              <a:rPr lang="zh-CN" altLang="en-US" sz="2400" dirty="0">
                <a:latin typeface="Arial" panose="020B0604020202020204" pitchFamily="34" charset="0"/>
                <a:ea typeface="黑体" panose="02010609060101010101" pitchFamily="2" charset="-122"/>
              </a:rPr>
              <a:t>。重传所需的时延就是 </a:t>
            </a:r>
            <a:r>
              <a:rPr lang="en-US" altLang="zh-CN" sz="2400" i="1" dirty="0">
                <a:latin typeface="Arial" panose="020B0604020202020204" pitchFamily="34" charset="0"/>
                <a:ea typeface="黑体" panose="02010609060101010101" pitchFamily="2" charset="-122"/>
              </a:rPr>
              <a:t>r </a:t>
            </a:r>
            <a:r>
              <a:rPr lang="zh-CN" altLang="en-US" sz="2400" dirty="0">
                <a:latin typeface="Arial" panose="020B0604020202020204" pitchFamily="34" charset="0"/>
                <a:ea typeface="黑体" panose="02010609060101010101" pitchFamily="2" charset="-122"/>
              </a:rPr>
              <a:t>倍的基本退避时间。</a:t>
            </a:r>
          </a:p>
          <a:p>
            <a:pPr lvl="1"/>
            <a:r>
              <a:rPr lang="zh-CN" altLang="en-US" sz="2400" dirty="0">
                <a:latin typeface="Arial" panose="020B0604020202020204" pitchFamily="34" charset="0"/>
                <a:ea typeface="黑体" panose="02010609060101010101" pitchFamily="2" charset="-122"/>
              </a:rPr>
              <a:t>参数 </a:t>
            </a:r>
            <a:r>
              <a:rPr lang="en-US" altLang="zh-CN" sz="2400" i="1" dirty="0">
                <a:latin typeface="Arial" panose="020B0604020202020204" pitchFamily="34" charset="0"/>
                <a:ea typeface="黑体" panose="02010609060101010101" pitchFamily="2" charset="-122"/>
              </a:rPr>
              <a:t>k</a:t>
            </a:r>
            <a:r>
              <a:rPr lang="en-US" altLang="zh-CN" sz="2400" dirty="0">
                <a:latin typeface="Arial" panose="020B0604020202020204" pitchFamily="34" charset="0"/>
                <a:ea typeface="黑体" panose="02010609060101010101" pitchFamily="2" charset="-122"/>
              </a:rPr>
              <a:t> </a:t>
            </a:r>
            <a:r>
              <a:rPr lang="zh-CN" altLang="en-US" sz="2400" dirty="0">
                <a:latin typeface="Arial" panose="020B0604020202020204" pitchFamily="34" charset="0"/>
                <a:ea typeface="黑体" panose="02010609060101010101" pitchFamily="2" charset="-122"/>
              </a:rPr>
              <a:t>按下面的公式计算：</a:t>
            </a:r>
          </a:p>
          <a:p>
            <a:pPr lvl="1">
              <a:buFont typeface="Wingdings" panose="05000000000000000000" pitchFamily="2" charset="2"/>
              <a:buNone/>
            </a:pPr>
            <a:r>
              <a:rPr lang="zh-CN" altLang="en-US" dirty="0">
                <a:solidFill>
                  <a:srgbClr val="0000FF"/>
                </a:solidFill>
                <a:latin typeface="Arial" panose="020B0604020202020204" pitchFamily="34" charset="0"/>
                <a:ea typeface="黑体" panose="02010609060101010101" pitchFamily="2" charset="-122"/>
              </a:rPr>
              <a:t>                 </a:t>
            </a:r>
            <a:r>
              <a:rPr lang="en-US" altLang="zh-CN" i="1" dirty="0">
                <a:solidFill>
                  <a:srgbClr val="0000FF"/>
                </a:solidFill>
                <a:latin typeface="Arial" panose="020B0604020202020204" pitchFamily="34" charset="0"/>
                <a:ea typeface="黑体" panose="02010609060101010101" pitchFamily="2" charset="-122"/>
              </a:rPr>
              <a:t>k</a:t>
            </a:r>
            <a:r>
              <a:rPr lang="en-US" altLang="zh-CN" dirty="0">
                <a:solidFill>
                  <a:srgbClr val="0000FF"/>
                </a:solidFill>
                <a:latin typeface="Arial" panose="020B0604020202020204" pitchFamily="34" charset="0"/>
                <a:ea typeface="黑体" panose="02010609060101010101" pitchFamily="2" charset="-122"/>
              </a:rPr>
              <a:t> = Min[</a:t>
            </a:r>
            <a:r>
              <a:rPr lang="zh-CN" altLang="en-US" dirty="0">
                <a:solidFill>
                  <a:srgbClr val="0000FF"/>
                </a:solidFill>
                <a:latin typeface="Arial" panose="020B0604020202020204" pitchFamily="34" charset="0"/>
                <a:ea typeface="黑体" panose="02010609060101010101" pitchFamily="2" charset="-122"/>
              </a:rPr>
              <a:t>重传次数</a:t>
            </a:r>
            <a:r>
              <a:rPr lang="en-US" altLang="zh-CN" dirty="0">
                <a:solidFill>
                  <a:srgbClr val="0000FF"/>
                </a:solidFill>
                <a:latin typeface="Arial" panose="020B0604020202020204" pitchFamily="34" charset="0"/>
                <a:ea typeface="黑体" panose="02010609060101010101" pitchFamily="2" charset="-122"/>
              </a:rPr>
              <a:t>, 10]</a:t>
            </a:r>
          </a:p>
          <a:p>
            <a:pPr lvl="1"/>
            <a:r>
              <a:rPr lang="zh-CN" altLang="en-US" sz="2400" dirty="0">
                <a:latin typeface="Arial" panose="020B0604020202020204" pitchFamily="34" charset="0"/>
                <a:ea typeface="黑体" panose="02010609060101010101" pitchFamily="2" charset="-122"/>
              </a:rPr>
              <a:t>当 </a:t>
            </a:r>
            <a:r>
              <a:rPr lang="en-US" altLang="zh-CN" sz="2400" i="1" dirty="0">
                <a:latin typeface="Arial" panose="020B0604020202020204" pitchFamily="34" charset="0"/>
                <a:ea typeface="黑体" panose="02010609060101010101" pitchFamily="2" charset="-122"/>
              </a:rPr>
              <a:t>k </a:t>
            </a:r>
            <a:r>
              <a:rPr lang="en-US" altLang="zh-CN" sz="2400" dirty="0">
                <a:latin typeface="Arial" panose="020B0604020202020204" pitchFamily="34" charset="0"/>
                <a:ea typeface="黑体" panose="02010609060101010101" pitchFamily="2" charset="-122"/>
                <a:sym typeface="Symbol" panose="05050102010706020507" pitchFamily="18" charset="2"/>
              </a:rPr>
              <a:t> </a:t>
            </a:r>
            <a:r>
              <a:rPr lang="en-US" altLang="zh-CN" sz="2400" dirty="0">
                <a:latin typeface="Arial" panose="020B0604020202020204" pitchFamily="34" charset="0"/>
                <a:ea typeface="黑体" panose="02010609060101010101" pitchFamily="2" charset="-122"/>
              </a:rPr>
              <a:t>10 </a:t>
            </a:r>
            <a:r>
              <a:rPr lang="zh-CN" altLang="en-US" sz="2400" dirty="0">
                <a:latin typeface="Arial" panose="020B0604020202020204" pitchFamily="34" charset="0"/>
                <a:ea typeface="黑体" panose="02010609060101010101" pitchFamily="2" charset="-122"/>
              </a:rPr>
              <a:t>时，参数 </a:t>
            </a:r>
            <a:r>
              <a:rPr lang="en-US" altLang="zh-CN" sz="2400" i="1" dirty="0">
                <a:latin typeface="Arial" panose="020B0604020202020204" pitchFamily="34" charset="0"/>
                <a:ea typeface="黑体" panose="02010609060101010101" pitchFamily="2" charset="-122"/>
              </a:rPr>
              <a:t>k</a:t>
            </a:r>
            <a:r>
              <a:rPr lang="en-US" altLang="zh-CN" sz="2400" dirty="0">
                <a:latin typeface="Arial" panose="020B0604020202020204" pitchFamily="34" charset="0"/>
                <a:ea typeface="黑体" panose="02010609060101010101" pitchFamily="2" charset="-122"/>
              </a:rPr>
              <a:t> </a:t>
            </a:r>
            <a:r>
              <a:rPr lang="zh-CN" altLang="en-US" sz="2400" dirty="0">
                <a:latin typeface="Arial" panose="020B0604020202020204" pitchFamily="34" charset="0"/>
                <a:ea typeface="黑体" panose="02010609060101010101" pitchFamily="2" charset="-122"/>
              </a:rPr>
              <a:t>等于重传次数。</a:t>
            </a:r>
          </a:p>
          <a:p>
            <a:pPr lvl="1"/>
            <a:r>
              <a:rPr lang="zh-CN" altLang="en-US" sz="2400" dirty="0">
                <a:latin typeface="Arial" panose="020B0604020202020204" pitchFamily="34" charset="0"/>
                <a:ea typeface="黑体" panose="02010609060101010101" pitchFamily="2" charset="-122"/>
              </a:rPr>
              <a:t>当重传达 </a:t>
            </a:r>
            <a:r>
              <a:rPr lang="en-US" altLang="zh-CN" sz="2400" dirty="0">
                <a:latin typeface="Arial" panose="020B0604020202020204" pitchFamily="34" charset="0"/>
                <a:ea typeface="黑体" panose="02010609060101010101" pitchFamily="2" charset="-122"/>
              </a:rPr>
              <a:t>16 </a:t>
            </a:r>
            <a:r>
              <a:rPr lang="zh-CN" altLang="en-US" sz="2400" dirty="0">
                <a:latin typeface="Arial" panose="020B0604020202020204" pitchFamily="34" charset="0"/>
                <a:ea typeface="黑体" panose="02010609060101010101" pitchFamily="2" charset="-122"/>
              </a:rPr>
              <a:t>次仍不能成功时即丢弃该帧，并向高层报告。</a:t>
            </a:r>
            <a:r>
              <a:rPr lang="zh-CN"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p>
        </p:txBody>
      </p:sp>
      <p:sp>
        <p:nvSpPr>
          <p:cNvPr id="417795" name="Rectangle 3"/>
          <p:cNvSpPr>
            <a:spLocks noGrp="1" noChangeArrowheads="1"/>
          </p:cNvSpPr>
          <p:nvPr>
            <p:ph idx="1"/>
          </p:nvPr>
        </p:nvSpPr>
        <p:spPr>
          <a:xfrm>
            <a:off x="495300" y="1196752"/>
            <a:ext cx="9138220" cy="5472608"/>
          </a:xfrm>
        </p:spPr>
        <p:txBody>
          <a:bodyPr/>
          <a:lstStyle/>
          <a:p>
            <a:r>
              <a:rPr lang="en-US" altLang="zh-CN" dirty="0"/>
              <a:t>10 Mbit/s </a:t>
            </a:r>
            <a:r>
              <a:rPr lang="zh-CN" altLang="en-US" dirty="0"/>
              <a:t>以太网取 </a:t>
            </a:r>
            <a:r>
              <a:rPr lang="en-US" altLang="zh-CN" dirty="0"/>
              <a:t>51.2 </a:t>
            </a:r>
            <a:r>
              <a:rPr lang="en-US" altLang="zh-CN" dirty="0">
                <a:sym typeface="Symbol" panose="05050102010706020507" pitchFamily="18" charset="2"/>
              </a:rPr>
              <a:t></a:t>
            </a:r>
            <a:r>
              <a:rPr lang="en-US" altLang="zh-CN" dirty="0"/>
              <a:t>s </a:t>
            </a:r>
            <a:r>
              <a:rPr lang="zh-CN" altLang="en-US" dirty="0"/>
              <a:t>为争用期的长度。</a:t>
            </a:r>
          </a:p>
          <a:p>
            <a:r>
              <a:rPr lang="zh-CN" altLang="en-US" dirty="0"/>
              <a:t>对于 </a:t>
            </a:r>
            <a:r>
              <a:rPr lang="en-US" altLang="zh-CN" dirty="0"/>
              <a:t>10 Mbit/s </a:t>
            </a:r>
            <a:r>
              <a:rPr lang="zh-CN" altLang="en-US" dirty="0"/>
              <a:t>以太网，在争用期内可发送 </a:t>
            </a:r>
            <a:r>
              <a:rPr lang="en-US" altLang="zh-CN" dirty="0"/>
              <a:t>512 bit</a:t>
            </a:r>
            <a:r>
              <a:rPr lang="zh-CN" altLang="en-US" dirty="0"/>
              <a:t>，即 </a:t>
            </a:r>
            <a:r>
              <a:rPr lang="en-US" altLang="zh-CN" dirty="0"/>
              <a:t>64 </a:t>
            </a:r>
            <a:r>
              <a:rPr lang="zh-CN" altLang="en-US" dirty="0"/>
              <a:t>字节。</a:t>
            </a:r>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anose="02010609060101010101" pitchFamily="2" charset="-122"/>
              </a:rPr>
              <a:t>这意味着：</a:t>
            </a:r>
          </a:p>
          <a:p>
            <a:r>
              <a:rPr lang="zh-CN" altLang="en-US" sz="3200" b="1" dirty="0">
                <a:solidFill>
                  <a:srgbClr val="0000FF"/>
                </a:solidFill>
                <a:latin typeface="+mn-lt"/>
                <a:ea typeface="黑体" panose="02010609060101010101" pitchFamily="2" charset="-122"/>
              </a:rPr>
              <a:t>以太网在发送数据时，若前 </a:t>
            </a:r>
            <a:r>
              <a:rPr lang="en-US" altLang="zh-CN" sz="3200" b="1" dirty="0">
                <a:solidFill>
                  <a:srgbClr val="0000FF"/>
                </a:solidFill>
                <a:latin typeface="+mn-lt"/>
                <a:ea typeface="黑体" panose="02010609060101010101" pitchFamily="2" charset="-122"/>
              </a:rPr>
              <a:t>64 </a:t>
            </a:r>
            <a:r>
              <a:rPr lang="zh-CN" altLang="en-US" sz="3200" b="1" dirty="0">
                <a:solidFill>
                  <a:srgbClr val="0000FF"/>
                </a:solidFill>
                <a:latin typeface="+mn-lt"/>
                <a:ea typeface="黑体" panose="02010609060101010101" pitchFamily="2" charset="-122"/>
              </a:rPr>
              <a:t>字节没有发生冲突，则后续的数据就不会发生冲突。</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p>
        </p:txBody>
      </p:sp>
      <p:sp>
        <p:nvSpPr>
          <p:cNvPr id="419843" name="Rectangle 3"/>
          <p:cNvSpPr>
            <a:spLocks noGrp="1" noChangeArrowheads="1"/>
          </p:cNvSpPr>
          <p:nvPr>
            <p:ph idx="1"/>
          </p:nvPr>
        </p:nvSpPr>
        <p:spPr/>
        <p:txBody>
          <a:bodyPr/>
          <a:lstStyle/>
          <a:p>
            <a:pPr marL="0" indent="0">
              <a:buNone/>
            </a:pPr>
            <a:r>
              <a:rPr lang="zh-CN" altLang="en-US" dirty="0"/>
              <a:t>当发送数据的站一旦发现发生了碰撞时：</a:t>
            </a:r>
          </a:p>
          <a:p>
            <a:r>
              <a:rPr lang="en-US" altLang="zh-CN" dirty="0">
                <a:latin typeface="Arial" panose="020B0604020202020204" pitchFamily="34" charset="0"/>
              </a:rPr>
              <a:t>(1) </a:t>
            </a:r>
            <a:r>
              <a:rPr lang="zh-CN" altLang="en-US" dirty="0">
                <a:latin typeface="Arial" panose="020B0604020202020204" pitchFamily="34" charset="0"/>
                <a:ea typeface="黑体" panose="02010609060101010101" pitchFamily="2" charset="-122"/>
              </a:rPr>
              <a:t>立即停止发送数据；</a:t>
            </a:r>
          </a:p>
          <a:p>
            <a:r>
              <a:rPr lang="en-US" altLang="zh-CN" dirty="0">
                <a:latin typeface="Arial" panose="020B0604020202020204" pitchFamily="34" charset="0"/>
                <a:ea typeface="黑体" panose="02010609060101010101" pitchFamily="2" charset="-122"/>
              </a:rPr>
              <a:t>(2) </a:t>
            </a:r>
            <a:r>
              <a:rPr lang="zh-CN" altLang="en-US" dirty="0">
                <a:latin typeface="Arial" panose="020B0604020202020204" pitchFamily="34" charset="0"/>
                <a:ea typeface="黑体" panose="02010609060101010101" pitchFamily="2" charset="-122"/>
              </a:rPr>
              <a:t>再继续发送若干比特的</a:t>
            </a:r>
            <a:r>
              <a:rPr lang="zh-CN" altLang="en-US" dirty="0">
                <a:solidFill>
                  <a:srgbClr val="FF0000"/>
                </a:solidFill>
                <a:latin typeface="Arial" panose="020B0604020202020204" pitchFamily="34" charset="0"/>
                <a:ea typeface="黑体" panose="02010609060101010101" pitchFamily="2" charset="-122"/>
              </a:rPr>
              <a:t>人为干扰信号  </a:t>
            </a:r>
            <a:r>
              <a:rPr lang="en-US" altLang="zh-CN" dirty="0">
                <a:latin typeface="Arial" panose="020B0604020202020204" pitchFamily="34" charset="0"/>
                <a:ea typeface="黑体" panose="02010609060101010101" pitchFamily="2" charset="-122"/>
              </a:rPr>
              <a:t>(jamming signal)</a:t>
            </a:r>
            <a:r>
              <a:rPr lang="zh-CN" altLang="en-US" dirty="0">
                <a:latin typeface="Arial" panose="020B0604020202020204" pitchFamily="34" charset="0"/>
                <a:ea typeface="黑体" panose="02010609060101010101" pitchFamily="2" charset="-122"/>
              </a:rPr>
              <a:t>，以便让所有用户都知道现在已经发生了碰撞。</a:t>
            </a:r>
            <a:r>
              <a:rPr lang="zh-CN" alt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sz="2800" dirty="0"/>
              <a:t>当数据是由可打印的</a:t>
            </a:r>
            <a:r>
              <a:rPr lang="en-US" altLang="zh-CN" sz="2800" dirty="0"/>
              <a:t> ASCII </a:t>
            </a:r>
            <a:r>
              <a:rPr lang="zh-CN" altLang="zh-CN" sz="2800" dirty="0"/>
              <a:t>码组成的文本文件时，帧定界可以使用特殊的</a:t>
            </a:r>
            <a:r>
              <a:rPr lang="zh-CN" altLang="zh-CN" sz="2800" dirty="0">
                <a:solidFill>
                  <a:srgbClr val="FF0000"/>
                </a:solidFill>
              </a:rPr>
              <a:t>帧定界符。</a:t>
            </a:r>
            <a:endParaRPr lang="en-US" altLang="zh-CN" sz="2800" dirty="0">
              <a:solidFill>
                <a:srgbClr val="FF0000"/>
              </a:solidFill>
            </a:endParaRPr>
          </a:p>
          <a:p>
            <a:r>
              <a:rPr lang="zh-CN" altLang="zh-CN" sz="2800" dirty="0"/>
              <a:t>控制字符</a:t>
            </a:r>
            <a:r>
              <a:rPr lang="en-US" altLang="zh-CN" sz="2800" dirty="0"/>
              <a:t> SOH (Start Of Header) </a:t>
            </a:r>
            <a:r>
              <a:rPr lang="zh-CN" altLang="zh-CN" sz="2800" dirty="0"/>
              <a:t>放在一帧的最前面，表示帧的首部开始。另一个控制字符</a:t>
            </a:r>
            <a:r>
              <a:rPr lang="en-US" altLang="zh-CN" sz="2800" dirty="0"/>
              <a:t> EOT (End Of Transmission) </a:t>
            </a:r>
            <a:r>
              <a:rPr lang="zh-CN" altLang="zh-CN" sz="2800" dirty="0"/>
              <a:t>表示帧的结束。</a:t>
            </a:r>
            <a:endParaRPr lang="zh-CN" altLang="en-US" sz="2800" dirty="0"/>
          </a:p>
          <a:p>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anose="02010609060101010101" pitchFamily="2" charset="-122"/>
              </a:rPr>
              <a:t>SOH</a:t>
            </a: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装在帧中的数据部分</a:t>
            </a: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a:t>
            </a: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帧开始符</a:t>
            </a: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帧结束符</a:t>
            </a: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发送在前</a:t>
            </a: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a:latin typeface="+mn-lt"/>
                <a:ea typeface="黑体" panose="02010609060101010101" pitchFamily="2" charset="-122"/>
              </a:rPr>
              <a:t>用控制字符进行帧定界的方法举例</a:t>
            </a:r>
            <a:endParaRPr lang="zh-CN" altLang="en-US" sz="2400" b="1" dirty="0">
              <a:latin typeface="+mn-lt"/>
              <a:ea typeface="黑体" panose="0201060906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868" name="Group 4"/>
          <p:cNvGrpSpPr/>
          <p:nvPr/>
        </p:nvGrpSpPr>
        <p:grpSpPr bwMode="auto">
          <a:xfrm>
            <a:off x="1157420" y="1850230"/>
            <a:ext cx="7090701" cy="3309938"/>
            <a:chOff x="673" y="1619"/>
            <a:chExt cx="4123" cy="2085"/>
          </a:xfrm>
        </p:grpSpPr>
        <p:grpSp>
          <p:nvGrpSpPr>
            <p:cNvPr id="420869" name="Group 5"/>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anose="02010609060101010101" pitchFamily="2" charset="-122"/>
                  </a:rPr>
                  <a:t>数据帧</a:t>
                </a:r>
              </a:p>
            </p:txBody>
          </p:sp>
        </p:grpSp>
        <p:grpSp>
          <p:nvGrpSpPr>
            <p:cNvPr id="420872" name="Group 8"/>
            <p:cNvGrpSpPr/>
            <p:nvPr/>
          </p:nvGrpSpPr>
          <p:grpSpPr bwMode="auto">
            <a:xfrm>
              <a:off x="673" y="2614"/>
              <a:ext cx="4123" cy="1090"/>
              <a:chOff x="673" y="2606"/>
              <a:chExt cx="4123" cy="1090"/>
            </a:xfrm>
          </p:grpSpPr>
          <p:grpSp>
            <p:nvGrpSpPr>
              <p:cNvPr id="420873" name="Group 9"/>
              <p:cNvGrpSpPr/>
              <p:nvPr/>
            </p:nvGrpSpPr>
            <p:grpSpPr bwMode="auto">
              <a:xfrm>
                <a:off x="992" y="2627"/>
                <a:ext cx="3804" cy="1061"/>
                <a:chOff x="992" y="2627"/>
                <a:chExt cx="3804" cy="1061"/>
              </a:xfrm>
            </p:grpSpPr>
            <p:grpSp>
              <p:nvGrpSpPr>
                <p:cNvPr id="420874" name="Group 10"/>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dirty="0">
                      <a:solidFill>
                        <a:srgbClr val="0000CC"/>
                      </a:solidFill>
                      <a:latin typeface="+mn-lt"/>
                      <a:ea typeface="黑体" panose="02010609060101010101" pitchFamily="2" charset="-122"/>
                    </a:rPr>
                    <a:t>干扰信号</a:t>
                  </a:r>
                  <a:endParaRPr kumimoji="1" lang="zh-CN" altLang="en-US" b="1" dirty="0">
                    <a:solidFill>
                      <a:srgbClr val="0000CC"/>
                    </a:solidFill>
                    <a:latin typeface="+mn-lt"/>
                    <a:ea typeface="黑体" panose="02010609060101010101" pitchFamily="2" charset="-122"/>
                  </a:endParaRPr>
                </a:p>
              </p:txBody>
            </p:sp>
          </p:grpSp>
          <p:grpSp>
            <p:nvGrpSpPr>
              <p:cNvPr id="420878" name="Group 14"/>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anose="02010609060101010101" pitchFamily="2" charset="-122"/>
                      <a:sym typeface="Symbol" panose="05050102010706020507"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r>
                    <a:rPr kumimoji="1" lang="en-US" altLang="zh-CN" b="1" i="1" baseline="-25000">
                      <a:solidFill>
                        <a:srgbClr val="0000CC"/>
                      </a:solidFill>
                      <a:latin typeface="+mn-lt"/>
                      <a:ea typeface="黑体" panose="02010609060101010101" pitchFamily="2" charset="-122"/>
                    </a:rPr>
                    <a:t>J</a:t>
                  </a:r>
                  <a:endParaRPr kumimoji="1" lang="en-US" altLang="zh-CN" b="1">
                    <a:solidFill>
                      <a:srgbClr val="0000CC"/>
                    </a:solidFill>
                    <a:latin typeface="+mn-lt"/>
                    <a:ea typeface="黑体" panose="02010609060101010101"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anose="02010609060101010101"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anose="02010609060101010101"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898" name="Group 34"/>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r>
                <a:rPr kumimoji="1" lang="en-US" altLang="zh-CN" b="1" i="1" baseline="-25000">
                  <a:solidFill>
                    <a:srgbClr val="0000CC"/>
                  </a:solidFill>
                  <a:latin typeface="+mn-lt"/>
                  <a:ea typeface="黑体" panose="02010609060101010101" pitchFamily="2" charset="-122"/>
                </a:rPr>
                <a:t>B</a:t>
              </a:r>
              <a:endParaRPr kumimoji="1" lang="en-US" altLang="zh-CN" b="1">
                <a:solidFill>
                  <a:srgbClr val="0000CC"/>
                </a:solidFill>
                <a:latin typeface="+mn-lt"/>
                <a:ea typeface="黑体" panose="02010609060101010101"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anose="02010609060101010101" pitchFamily="2" charset="-122"/>
                <a:sym typeface="Symbol" panose="05050102010706020507" pitchFamily="18" charset="2"/>
              </a:rPr>
              <a:t></a:t>
            </a:r>
          </a:p>
        </p:txBody>
      </p:sp>
      <p:grpSp>
        <p:nvGrpSpPr>
          <p:cNvPr id="420904" name="Group 40"/>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CC"/>
                  </a:solidFill>
                  <a:latin typeface="+mn-lt"/>
                  <a:ea typeface="黑体" panose="02010609060101010101" pitchFamily="2" charset="-122"/>
                </a:rPr>
                <a:t>B </a:t>
              </a:r>
              <a:r>
                <a:rPr kumimoji="1" lang="zh-CN" altLang="en-US" b="1">
                  <a:solidFill>
                    <a:srgbClr val="0000CC"/>
                  </a:solidFill>
                  <a:latin typeface="+mn-lt"/>
                  <a:ea typeface="黑体" panose="02010609060101010101"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2400" b="1">
                <a:solidFill>
                  <a:srgbClr val="0000CC"/>
                </a:solidFill>
                <a:latin typeface="+mn-lt"/>
                <a:ea typeface="黑体" panose="02010609060101010101" pitchFamily="2" charset="-122"/>
              </a:rPr>
              <a:t>A </a:t>
            </a:r>
            <a:r>
              <a:rPr kumimoji="1" lang="zh-CN" altLang="en-US" sz="2400" b="1">
                <a:solidFill>
                  <a:srgbClr val="0000CC"/>
                </a:solidFill>
                <a:latin typeface="+mn-lt"/>
                <a:ea typeface="黑体" panose="02010609060101010101" pitchFamily="2" charset="-122"/>
              </a:rPr>
              <a:t>检测</a:t>
            </a:r>
          </a:p>
          <a:p>
            <a:pPr eaLnBrk="0" hangingPunct="0">
              <a:lnSpc>
                <a:spcPct val="85000"/>
              </a:lnSpc>
            </a:pPr>
            <a:r>
              <a:rPr kumimoji="1" lang="zh-CN" altLang="en-US" sz="2400" b="1">
                <a:solidFill>
                  <a:srgbClr val="0000CC"/>
                </a:solidFill>
                <a:latin typeface="+mn-lt"/>
                <a:ea typeface="黑体" panose="02010609060101010101" pitchFamily="2" charset="-122"/>
              </a:rPr>
              <a:t>到冲突</a:t>
            </a:r>
          </a:p>
        </p:txBody>
      </p:sp>
      <p:grpSp>
        <p:nvGrpSpPr>
          <p:cNvPr id="420912" name="Group 48"/>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914" name="Group 50"/>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b="1" dirty="0">
                    <a:solidFill>
                      <a:srgbClr val="0000CC"/>
                    </a:solidFill>
                    <a:latin typeface="+mn-lt"/>
                    <a:ea typeface="黑体" panose="02010609060101010101"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0000CC"/>
                </a:solidFill>
                <a:latin typeface="+mn-lt"/>
                <a:ea typeface="黑体" panose="02010609060101010101" pitchFamily="2" charset="-122"/>
              </a:rPr>
              <a:t>信</a:t>
            </a:r>
          </a:p>
          <a:p>
            <a:pPr eaLnBrk="0" hangingPunct="0"/>
            <a:r>
              <a:rPr kumimoji="1" lang="zh-CN" altLang="en-US" sz="2400" b="1">
                <a:solidFill>
                  <a:srgbClr val="0000CC"/>
                </a:solidFill>
                <a:latin typeface="+mn-lt"/>
                <a:ea typeface="黑体" panose="02010609060101010101" pitchFamily="2" charset="-122"/>
              </a:rPr>
              <a:t>道</a:t>
            </a:r>
          </a:p>
          <a:p>
            <a:pPr eaLnBrk="0" hangingPunct="0"/>
            <a:r>
              <a:rPr kumimoji="1" lang="zh-CN" altLang="en-US" sz="2400" b="1">
                <a:solidFill>
                  <a:srgbClr val="0000CC"/>
                </a:solidFill>
                <a:latin typeface="+mn-lt"/>
                <a:ea typeface="黑体" panose="02010609060101010101" pitchFamily="2" charset="-122"/>
              </a:rPr>
              <a:t>占</a:t>
            </a:r>
          </a:p>
          <a:p>
            <a:pPr eaLnBrk="0" hangingPunct="0"/>
            <a:r>
              <a:rPr kumimoji="1" lang="zh-CN" altLang="en-US" sz="2400" b="1">
                <a:solidFill>
                  <a:srgbClr val="0000CC"/>
                </a:solidFill>
                <a:latin typeface="+mn-lt"/>
                <a:ea typeface="黑体" panose="02010609060101010101" pitchFamily="2" charset="-122"/>
              </a:rPr>
              <a:t>用</a:t>
            </a:r>
          </a:p>
          <a:p>
            <a:pPr eaLnBrk="0" hangingPunct="0"/>
            <a:r>
              <a:rPr kumimoji="1" lang="zh-CN" altLang="en-US" sz="2400" b="1">
                <a:solidFill>
                  <a:srgbClr val="0000CC"/>
                </a:solidFill>
                <a:latin typeface="+mn-lt"/>
                <a:ea typeface="黑体" panose="02010609060101010101" pitchFamily="2" charset="-122"/>
              </a:rPr>
              <a:t>时</a:t>
            </a:r>
          </a:p>
          <a:p>
            <a:pPr eaLnBrk="0" hangingPunct="0"/>
            <a:r>
              <a:rPr kumimoji="1" lang="zh-CN" altLang="en-US" sz="2400" b="1">
                <a:solidFill>
                  <a:srgbClr val="0000CC"/>
                </a:solidFill>
                <a:latin typeface="+mn-lt"/>
                <a:ea typeface="黑体" panose="02010609060101010101" pitchFamily="2" charset="-122"/>
              </a:rPr>
              <a:t>间</a:t>
            </a:r>
          </a:p>
        </p:txBody>
      </p:sp>
      <p:grpSp>
        <p:nvGrpSpPr>
          <p:cNvPr id="420921" name="Group 57"/>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CC"/>
                  </a:solidFill>
                  <a:latin typeface="+mn-lt"/>
                  <a:ea typeface="黑体" panose="02010609060101010101" pitchFamily="2" charset="-122"/>
                </a:rPr>
                <a:t>A </a:t>
              </a:r>
              <a:r>
                <a:rPr kumimoji="1" lang="zh-CN" altLang="en-US" b="1">
                  <a:solidFill>
                    <a:srgbClr val="0000CC"/>
                  </a:solidFill>
                  <a:latin typeface="+mn-lt"/>
                  <a:ea typeface="黑体" panose="02010609060101010101"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ln>
          <a:effectLst/>
        </p:spPr>
        <p:txBody>
          <a:bodyPr>
            <a:spAutoFit/>
          </a:bodyPr>
          <a:lstStyle/>
          <a:p>
            <a:r>
              <a:rPr lang="en-US" altLang="zh-CN" sz="2400" b="1" dirty="0">
                <a:solidFill>
                  <a:srgbClr val="000066"/>
                </a:solidFill>
                <a:latin typeface="+mn-lt"/>
                <a:ea typeface="黑体" panose="02010609060101010101" pitchFamily="2" charset="-122"/>
              </a:rPr>
              <a:t>B </a:t>
            </a:r>
            <a:r>
              <a:rPr lang="zh-CN" altLang="en-US" sz="2400" b="1" dirty="0">
                <a:solidFill>
                  <a:srgbClr val="000066"/>
                </a:solidFill>
                <a:latin typeface="+mn-lt"/>
                <a:ea typeface="黑体" panose="02010609060101010101"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anose="02010609060101010101" pitchFamily="2" charset="-122"/>
              </a:rPr>
              <a:t>A </a:t>
            </a:r>
            <a:r>
              <a:rPr lang="zh-CN" altLang="en-US" sz="2400" b="1" dirty="0">
                <a:solidFill>
                  <a:srgbClr val="000066"/>
                </a:solidFill>
                <a:latin typeface="+mn-lt"/>
                <a:ea typeface="黑体" panose="02010609060101010101" pitchFamily="2" charset="-122"/>
              </a:rPr>
              <a:t>发送干扰信号的情况。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准备发送</a:t>
            </a:r>
            <a:r>
              <a:rPr lang="zh-CN" altLang="en-US" sz="2600" dirty="0">
                <a:solidFill>
                  <a:srgbClr val="0000FF"/>
                </a:solidFill>
              </a:rPr>
              <a:t>。</a:t>
            </a:r>
            <a:r>
              <a:rPr lang="zh-CN" altLang="zh-CN" sz="2600" dirty="0"/>
              <a:t>但在发送之前，必须先检测信道。</a:t>
            </a:r>
          </a:p>
          <a:p>
            <a:pPr>
              <a:lnSpc>
                <a:spcPct val="105000"/>
              </a:lnSpc>
            </a:pPr>
            <a:r>
              <a:rPr lang="en-US" altLang="zh-CN" sz="2600" dirty="0">
                <a:solidFill>
                  <a:srgbClr val="0000FF"/>
                </a:solidFill>
              </a:rPr>
              <a:t>(2) </a:t>
            </a:r>
            <a:r>
              <a:rPr lang="zh-CN" altLang="zh-CN" sz="2600" dirty="0">
                <a:solidFill>
                  <a:srgbClr val="0000FF"/>
                </a:solidFill>
              </a:rPr>
              <a:t>检测信道</a:t>
            </a:r>
            <a:r>
              <a:rPr lang="zh-CN" altLang="en-US" sz="2600" dirty="0">
                <a:solidFill>
                  <a:srgbClr val="0000FF"/>
                </a:solidFill>
              </a:rPr>
              <a:t>。</a:t>
            </a:r>
            <a:r>
              <a:rPr lang="zh-CN" altLang="zh-CN" sz="2600" dirty="0"/>
              <a:t>若检测到信道忙，则应不停地检测，一直等待信道转为空闲。若检测到信道空闲，并在</a:t>
            </a:r>
            <a:r>
              <a:rPr lang="en-US" altLang="zh-CN" sz="2600" dirty="0"/>
              <a:t> 96 </a:t>
            </a:r>
            <a:r>
              <a:rPr lang="zh-CN" altLang="zh-CN" sz="2600" dirty="0"/>
              <a:t>比特时间内信道保持空闲（保证了帧间最小间隔），就发送这个帧。</a:t>
            </a:r>
          </a:p>
          <a:p>
            <a:pPr>
              <a:lnSpc>
                <a:spcPct val="105000"/>
              </a:lnSpc>
            </a:pPr>
            <a:r>
              <a:rPr lang="en-US" altLang="zh-CN" sz="2600" dirty="0">
                <a:solidFill>
                  <a:srgbClr val="0000FF"/>
                </a:solidFill>
              </a:rPr>
              <a:t>(3) </a:t>
            </a:r>
            <a:r>
              <a:rPr lang="zh-CN" altLang="en-US" sz="2600" dirty="0">
                <a:solidFill>
                  <a:srgbClr val="0000FF"/>
                </a:solidFill>
              </a:rPr>
              <a:t>检查碰撞。</a:t>
            </a:r>
            <a:r>
              <a:rPr lang="zh-CN" altLang="zh-CN" sz="2600" dirty="0"/>
              <a:t>在发送过程中仍不停地检测信道，即网络适配器要边发送边监听。这里只有</a:t>
            </a:r>
            <a:r>
              <a:rPr lang="zh-CN" altLang="zh-CN" sz="2600" dirty="0">
                <a:solidFill>
                  <a:srgbClr val="FF0000"/>
                </a:solidFill>
              </a:rPr>
              <a:t>两种可能性：</a:t>
            </a:r>
            <a:endParaRPr lang="en-US" altLang="zh-CN" sz="2600" dirty="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在争用期内一直未检测到碰撞。这个帧肯定能够发送成功。发送完毕后，其他什么也不做。然后回到</a:t>
            </a:r>
            <a:r>
              <a:rPr lang="en-US" altLang="zh-CN" sz="2200" dirty="0"/>
              <a:t> (1)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在争用期内检测到碰撞。这时立即停止发送数据，并按规定发送人为干扰信号。适配器接着就执行指数退避算法，等待</a:t>
            </a:r>
            <a:r>
              <a:rPr lang="en-US" altLang="zh-CN" sz="2200" dirty="0"/>
              <a:t> </a:t>
            </a:r>
            <a:r>
              <a:rPr lang="en-US" altLang="zh-CN" sz="2200" i="1" dirty="0"/>
              <a:t>r </a:t>
            </a:r>
            <a:r>
              <a:rPr lang="zh-CN" altLang="zh-CN" sz="2200" dirty="0"/>
              <a:t>倍</a:t>
            </a:r>
            <a:r>
              <a:rPr lang="en-US" altLang="zh-CN" sz="2200" dirty="0"/>
              <a:t> 512 </a:t>
            </a:r>
            <a:r>
              <a:rPr lang="zh-CN" altLang="zh-CN" sz="2200" dirty="0"/>
              <a:t>比特时间后，返回到步骤</a:t>
            </a:r>
            <a:r>
              <a:rPr lang="en-US" altLang="zh-CN" sz="2200" dirty="0"/>
              <a:t> (2)</a:t>
            </a:r>
            <a:r>
              <a:rPr lang="zh-CN" altLang="zh-CN" sz="2200" dirty="0"/>
              <a:t>，继续检测信道。但若重传达</a:t>
            </a:r>
            <a:r>
              <a:rPr lang="en-US" altLang="zh-CN" sz="2200" dirty="0"/>
              <a:t> 16 </a:t>
            </a:r>
            <a:r>
              <a:rPr lang="zh-CN" altLang="zh-CN" sz="2200" dirty="0"/>
              <a:t>次仍不能成功，则停止重传而向上报错。</a:t>
            </a:r>
          </a:p>
          <a:p>
            <a:pPr>
              <a:lnSpc>
                <a:spcPct val="105000"/>
              </a:lnSpc>
            </a:pPr>
            <a:endParaRPr lang="zh-CN" altLang="zh-CN" sz="2400" dirty="0"/>
          </a:p>
          <a:p>
            <a:pPr>
              <a:lnSpc>
                <a:spcPct val="105000"/>
              </a:lnSpc>
            </a:pPr>
            <a:endParaRPr lang="zh-CN" altLang="en-US" sz="24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anose="05050102010706020507"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anose="05050102010706020507"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endParaRPr lang="en-US" altLang="zh-CN" dirty="0"/>
          </a:p>
          <a:p>
            <a:r>
              <a:rPr lang="zh-CN" altLang="en-US" dirty="0"/>
              <a:t>采用</a:t>
            </a:r>
            <a:r>
              <a:rPr lang="zh-CN" altLang="zh-CN" dirty="0"/>
              <a:t>双绞线</a:t>
            </a:r>
            <a:r>
              <a:rPr lang="zh-CN" altLang="en-US" dirty="0"/>
              <a:t>的</a:t>
            </a:r>
            <a:r>
              <a:rPr lang="zh-CN" altLang="zh-CN" dirty="0"/>
              <a:t>以太网采用星形拓扑，在星形的中心则增加了一种可靠性非常高的设备，叫做</a:t>
            </a:r>
            <a:r>
              <a:rPr lang="zh-CN" altLang="zh-CN" dirty="0">
                <a:solidFill>
                  <a:srgbClr val="FF0000"/>
                </a:solidFill>
              </a:rPr>
              <a:t>集线器</a:t>
            </a:r>
            <a:r>
              <a:rPr lang="en-US" altLang="zh-CN" dirty="0">
                <a:solidFill>
                  <a:srgbClr val="FF0000"/>
                </a:solidFill>
              </a:rPr>
              <a:t> </a:t>
            </a:r>
            <a:r>
              <a:rPr lang="en-US" altLang="zh-CN" dirty="0"/>
              <a:t>(hub)</a:t>
            </a:r>
            <a:r>
              <a:rPr lang="zh-CN" altLang="en-US" dirty="0"/>
              <a: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RJ-45 </a:t>
              </a:r>
              <a:r>
                <a:rPr lang="zh-CN" altLang="en-US" sz="2400" b="1">
                  <a:solidFill>
                    <a:srgbClr val="000099"/>
                  </a:solidFill>
                  <a:latin typeface="+mn-lt"/>
                  <a:ea typeface="黑体" panose="02010609060101010101"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a:t>1990</a:t>
            </a:r>
            <a:r>
              <a:rPr lang="zh-CN" altLang="zh-CN" dirty="0"/>
              <a:t>年</a:t>
            </a:r>
            <a:r>
              <a:rPr lang="en-US" altLang="zh-CN" dirty="0"/>
              <a:t> IEEE </a:t>
            </a:r>
            <a:r>
              <a:rPr lang="zh-CN" altLang="zh-CN" dirty="0"/>
              <a:t>制定出星形以太网</a:t>
            </a:r>
            <a:r>
              <a:rPr lang="en-US" altLang="zh-CN" dirty="0"/>
              <a:t> 10BASE-T </a:t>
            </a:r>
            <a:r>
              <a:rPr lang="zh-CN" altLang="zh-CN" dirty="0"/>
              <a:t>的标准</a:t>
            </a:r>
            <a:r>
              <a:rPr lang="en-US" altLang="zh-CN" dirty="0"/>
              <a:t> 802.3i</a:t>
            </a:r>
            <a:r>
              <a:rPr lang="zh-CN" altLang="en-US" dirty="0"/>
              <a:t>。</a:t>
            </a:r>
            <a:endParaRPr lang="en-US" altLang="zh-CN" dirty="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a:solidFill>
                    <a:srgbClr val="000099"/>
                  </a:solidFill>
                  <a:latin typeface="+mn-lt"/>
                  <a:ea typeface="黑体" panose="02010609060101010101" pitchFamily="2" charset="-122"/>
                </a:rPr>
                <a:t>双绞线</a:t>
              </a:r>
              <a:endParaRPr lang="zh-CN" altLang="en-US" sz="2800" b="1" dirty="0">
                <a:solidFill>
                  <a:srgbClr val="000099"/>
                </a:solidFill>
                <a:latin typeface="+mn-lt"/>
                <a:ea typeface="黑体" panose="02010609060101010101"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a:solidFill>
                    <a:srgbClr val="000099"/>
                  </a:solidFill>
                  <a:latin typeface="+mn-lt"/>
                  <a:ea typeface="黑体" panose="02010609060101010101" pitchFamily="2" charset="-122"/>
                </a:rPr>
                <a:t>基带</a:t>
              </a:r>
              <a:endParaRPr lang="zh-CN" altLang="en-US" sz="2800" b="1" dirty="0">
                <a:solidFill>
                  <a:srgbClr val="000099"/>
                </a:solidFill>
                <a:latin typeface="+mn-lt"/>
                <a:ea typeface="黑体" panose="02010609060101010101"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a:solidFill>
                    <a:srgbClr val="000099"/>
                  </a:solidFill>
                  <a:latin typeface="+mn-lt"/>
                  <a:ea typeface="黑体" panose="02010609060101010101" pitchFamily="2" charset="-122"/>
                </a:rPr>
                <a:t>速率为</a:t>
              </a:r>
              <a:r>
                <a:rPr lang="en-US" altLang="zh-CN" sz="2800" b="1" dirty="0">
                  <a:solidFill>
                    <a:srgbClr val="000099"/>
                  </a:solidFill>
                  <a:latin typeface="+mn-lt"/>
                  <a:ea typeface="黑体" panose="02010609060101010101" pitchFamily="2" charset="-122"/>
                </a:rPr>
                <a:t>10 Mbit/s </a:t>
              </a:r>
              <a:endParaRPr lang="zh-CN" altLang="en-US" sz="2800" b="1" dirty="0">
                <a:solidFill>
                  <a:srgbClr val="000099"/>
                </a:solidFill>
                <a:latin typeface="+mn-lt"/>
                <a:ea typeface="黑体" panose="02010609060101010101" pitchFamily="2" charset="-122"/>
              </a:endParaRPr>
            </a:p>
          </p:txBody>
        </p:sp>
      </p:gr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a:t>使用无屏蔽双绞线，采用星形拓扑。</a:t>
            </a:r>
            <a:endParaRPr lang="en-US" altLang="zh-CN" dirty="0"/>
          </a:p>
          <a:p>
            <a:r>
              <a:rPr lang="zh-CN" altLang="en-US" dirty="0"/>
              <a:t>每个站需要用两对双绞线，分别用于发送和接收。</a:t>
            </a:r>
            <a:endParaRPr lang="en-US" altLang="zh-CN" dirty="0"/>
          </a:p>
          <a:p>
            <a:r>
              <a:rPr lang="zh-CN" altLang="zh-CN" dirty="0"/>
              <a:t>双绞线的两端使用</a:t>
            </a:r>
            <a:r>
              <a:rPr lang="en-US" altLang="zh-CN" dirty="0"/>
              <a:t> RJ-45 </a:t>
            </a:r>
            <a:r>
              <a:rPr lang="zh-CN" altLang="zh-CN" dirty="0"/>
              <a:t>插头</a:t>
            </a:r>
            <a:r>
              <a:rPr lang="zh-CN" altLang="en-US" dirty="0"/>
              <a:t>。</a:t>
            </a:r>
          </a:p>
          <a:p>
            <a:r>
              <a:rPr lang="zh-CN" altLang="en-US" dirty="0"/>
              <a:t>集线器使用了大规模集成电路芯片，因此</a:t>
            </a:r>
            <a:r>
              <a:rPr lang="zh-CN" altLang="zh-CN" dirty="0"/>
              <a:t>集线器的可靠性提高</a:t>
            </a:r>
            <a:r>
              <a:rPr lang="zh-CN" altLang="en-US" dirty="0"/>
              <a:t>。 </a:t>
            </a:r>
            <a:endParaRPr lang="en-US" altLang="zh-CN" dirty="0"/>
          </a:p>
          <a:p>
            <a:r>
              <a:rPr lang="en-US" altLang="zh-CN" dirty="0"/>
              <a:t>10BASE-T </a:t>
            </a:r>
            <a:r>
              <a:rPr lang="zh-CN" altLang="en-US" dirty="0"/>
              <a:t>的通信距离稍短，每个站到集线器的距离不超过 </a:t>
            </a:r>
            <a:r>
              <a:rPr lang="en-US" altLang="zh-CN" dirty="0"/>
              <a:t>100 m</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lgn="ctr"/>
            <a:r>
              <a:rPr lang="en-US" altLang="zh-CN" sz="3600" dirty="0"/>
              <a:t>10BASE-T</a:t>
            </a:r>
            <a:r>
              <a:rPr lang="zh-CN" altLang="en-US" sz="3600" dirty="0"/>
              <a:t>以太网在局域网中的统治地位</a:t>
            </a:r>
          </a:p>
        </p:txBody>
      </p:sp>
      <p:sp>
        <p:nvSpPr>
          <p:cNvPr id="428035" name="Rectangle 3"/>
          <p:cNvSpPr>
            <a:spLocks noGrp="1" noChangeArrowheads="1"/>
          </p:cNvSpPr>
          <p:nvPr>
            <p:ph idx="1"/>
          </p:nvPr>
        </p:nvSpPr>
        <p:spPr>
          <a:xfrm>
            <a:off x="495300" y="1196752"/>
            <a:ext cx="9066212" cy="5112568"/>
          </a:xfrm>
        </p:spPr>
        <p:txBody>
          <a:bodyPr/>
          <a:lstStyle/>
          <a:p>
            <a:r>
              <a:rPr lang="zh-CN" altLang="en-US" dirty="0"/>
              <a:t>这种 </a:t>
            </a:r>
            <a:r>
              <a:rPr lang="en-US" altLang="zh-CN" dirty="0"/>
              <a:t>10 Mbit/s </a:t>
            </a:r>
            <a:r>
              <a:rPr lang="zh-CN" altLang="en-US" dirty="0"/>
              <a:t>速率的无屏蔽双绞线星形网的出现，既降低了成本，又提高了可靠性。 具有很高的性价比。</a:t>
            </a:r>
          </a:p>
          <a:p>
            <a:r>
              <a:rPr lang="en-US" altLang="zh-CN" dirty="0"/>
              <a:t>10BASE-T </a:t>
            </a:r>
            <a:r>
              <a:rPr lang="zh-CN" altLang="en-US" dirty="0"/>
              <a:t>双绞线以太网的出现，是局域网发展史上的一个非常重要的里程碑，</a:t>
            </a:r>
            <a:r>
              <a:rPr lang="zh-CN" altLang="en-US" dirty="0">
                <a:solidFill>
                  <a:srgbClr val="FF0000"/>
                </a:solidFill>
              </a:rPr>
              <a:t>它为以太网在局域网中的统治地位奠定了牢固的基础。</a:t>
            </a:r>
            <a:endParaRPr lang="en-US" altLang="zh-CN" dirty="0">
              <a:solidFill>
                <a:srgbClr val="FF0000"/>
              </a:solidFill>
            </a:endParaRPr>
          </a:p>
          <a:p>
            <a:r>
              <a:rPr lang="zh-CN" altLang="zh-CN" dirty="0"/>
              <a:t>从此以太网的拓扑就从总线</a:t>
            </a:r>
            <a:r>
              <a:rPr lang="zh-CN" altLang="en-US" dirty="0"/>
              <a:t>形</a:t>
            </a:r>
            <a:r>
              <a:rPr lang="zh-CN" altLang="zh-CN" dirty="0"/>
              <a:t>变为更加方便的星</a:t>
            </a:r>
            <a:r>
              <a:rPr lang="zh-CN" altLang="en-US" dirty="0"/>
              <a:t>形</a:t>
            </a:r>
            <a:r>
              <a:rPr lang="zh-CN" altLang="zh-CN" dirty="0"/>
              <a:t>网络，而以太网也就在局域网中占据了统治地位。</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sz="2900" dirty="0"/>
              <a:t>(1) </a:t>
            </a:r>
            <a:r>
              <a:rPr lang="zh-CN" altLang="en-US" sz="2900" dirty="0"/>
              <a:t>集线器是使用电子器件来模拟实际电缆线的工作，因此整个系统仍然像一个传统的以太网那样运行。 </a:t>
            </a:r>
          </a:p>
          <a:p>
            <a:r>
              <a:rPr lang="en-US" altLang="zh-CN" sz="2900" dirty="0">
                <a:solidFill>
                  <a:srgbClr val="0000CC"/>
                </a:solidFill>
              </a:rPr>
              <a:t>(2) </a:t>
            </a:r>
            <a:r>
              <a:rPr lang="zh-CN" altLang="en-US" sz="2900" dirty="0">
                <a:solidFill>
                  <a:srgbClr val="0000CC"/>
                </a:solidFill>
              </a:rPr>
              <a:t>使用集线器的以太网在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a:t>(3) </a:t>
            </a:r>
            <a:r>
              <a:rPr lang="zh-CN" altLang="en-US" sz="2900" dirty="0"/>
              <a:t>集线器很像一个多接口的转发器，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集线器采用了专门的芯片，进行自适应串音回波抵消</a:t>
            </a:r>
            <a:r>
              <a:rPr lang="zh-CN" altLang="en-US" sz="2900" dirty="0"/>
              <a:t>，减少了</a:t>
            </a:r>
            <a:r>
              <a:rPr lang="zh-CN" altLang="zh-CN" sz="2900" dirty="0"/>
              <a:t>近端串音</a:t>
            </a:r>
            <a:r>
              <a:rPr lang="zh-CN" altLang="en-US" sz="29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1599406" y="1801019"/>
            <a:ext cx="6708907" cy="3160712"/>
            <a:chOff x="1442906" y="2212976"/>
            <a:chExt cx="6708907" cy="3160712"/>
          </a:xfrm>
        </p:grpSpPr>
        <p:grpSp>
          <p:nvGrpSpPr>
            <p:cNvPr id="430083" name="Group 3"/>
            <p:cNvGrpSpPr/>
            <p:nvPr/>
          </p:nvGrpSpPr>
          <p:grpSpPr bwMode="auto">
            <a:xfrm rot="-3098467">
              <a:off x="2022145" y="3956249"/>
              <a:ext cx="1127125" cy="98028"/>
              <a:chOff x="1548" y="1476"/>
              <a:chExt cx="1338" cy="120"/>
            </a:xfrm>
          </p:grpSpPr>
          <p:sp>
            <p:nvSpPr>
              <p:cNvPr id="430084" name="Freeform 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85" name="Freeform 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86" name="Group 6"/>
            <p:cNvGrpSpPr/>
            <p:nvPr/>
          </p:nvGrpSpPr>
          <p:grpSpPr bwMode="auto">
            <a:xfrm rot="-3098467">
              <a:off x="2458972" y="3956249"/>
              <a:ext cx="1127125" cy="98028"/>
              <a:chOff x="1548" y="1476"/>
              <a:chExt cx="1338" cy="120"/>
            </a:xfrm>
          </p:grpSpPr>
          <p:sp>
            <p:nvSpPr>
              <p:cNvPr id="430087" name="Freeform 7"/>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88" name="Freeform 8"/>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89" name="Group 9"/>
            <p:cNvGrpSpPr/>
            <p:nvPr/>
          </p:nvGrpSpPr>
          <p:grpSpPr bwMode="auto">
            <a:xfrm rot="3701259" flipH="1">
              <a:off x="6306079" y="3949965"/>
              <a:ext cx="1001712" cy="96308"/>
              <a:chOff x="1548" y="1476"/>
              <a:chExt cx="1338" cy="120"/>
            </a:xfrm>
          </p:grpSpPr>
          <p:sp>
            <p:nvSpPr>
              <p:cNvPr id="430090" name="Freeform 10"/>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1" name="Freeform 11"/>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92" name="Group 12"/>
            <p:cNvGrpSpPr/>
            <p:nvPr/>
          </p:nvGrpSpPr>
          <p:grpSpPr bwMode="auto">
            <a:xfrm rot="3701259" flipH="1">
              <a:off x="6817718" y="3969743"/>
              <a:ext cx="1001713" cy="98028"/>
              <a:chOff x="1548" y="1476"/>
              <a:chExt cx="1338" cy="120"/>
            </a:xfrm>
          </p:grpSpPr>
          <p:sp>
            <p:nvSpPr>
              <p:cNvPr id="430093" name="Freeform 13"/>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4" name="Freeform 14"/>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2" name="Freeform 22"/>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3" name="Freeform 23"/>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4" name="Freeform 24"/>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5" name="Freeform 25"/>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anose="02010609060101010101" pitchFamily="2" charset="-122"/>
                </a:rPr>
                <a:t>集</a:t>
              </a:r>
            </a:p>
            <a:p>
              <a:pPr defTabSz="762000" eaLnBrk="0" hangingPunct="0">
                <a:lnSpc>
                  <a:spcPct val="90000"/>
                </a:lnSpc>
              </a:pPr>
              <a:r>
                <a:rPr kumimoji="1" lang="zh-CN" altLang="en-US" sz="2800" b="1" dirty="0">
                  <a:solidFill>
                    <a:srgbClr val="000099"/>
                  </a:solidFill>
                  <a:latin typeface="+mn-lt"/>
                  <a:ea typeface="黑体" panose="02010609060101010101" pitchFamily="2" charset="-122"/>
                </a:rPr>
                <a:t>线</a:t>
              </a:r>
            </a:p>
            <a:p>
              <a:pPr defTabSz="762000" eaLnBrk="0" hangingPunct="0">
                <a:lnSpc>
                  <a:spcPct val="90000"/>
                </a:lnSpc>
              </a:pPr>
              <a:r>
                <a:rPr kumimoji="1" lang="zh-CN" altLang="en-US" sz="2800" b="1" dirty="0">
                  <a:solidFill>
                    <a:srgbClr val="000099"/>
                  </a:solidFill>
                  <a:latin typeface="+mn-lt"/>
                  <a:ea typeface="黑体" panose="02010609060101010101" pitchFamily="2"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双绞线</a:t>
              </a:r>
            </a:p>
          </p:txBody>
        </p:sp>
        <p:grpSp>
          <p:nvGrpSpPr>
            <p:cNvPr id="430134" name="Group 54"/>
            <p:cNvGrpSpPr/>
            <p:nvPr/>
          </p:nvGrpSpPr>
          <p:grpSpPr bwMode="auto">
            <a:xfrm rot="5400000" flipH="1">
              <a:off x="4703168" y="3946724"/>
              <a:ext cx="876300" cy="98028"/>
              <a:chOff x="1548" y="1476"/>
              <a:chExt cx="1338" cy="120"/>
            </a:xfrm>
          </p:grpSpPr>
          <p:sp>
            <p:nvSpPr>
              <p:cNvPr id="430135" name="Freeform 5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6" name="Freeform 5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137" name="Group 57"/>
            <p:cNvGrpSpPr/>
            <p:nvPr/>
          </p:nvGrpSpPr>
          <p:grpSpPr bwMode="auto">
            <a:xfrm rot="5400000" flipH="1">
              <a:off x="4206942" y="3958630"/>
              <a:ext cx="874712" cy="98029"/>
              <a:chOff x="1548" y="1476"/>
              <a:chExt cx="1338" cy="120"/>
            </a:xfrm>
          </p:grpSpPr>
          <p:sp>
            <p:nvSpPr>
              <p:cNvPr id="430138" name="Freeform 5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9" name="Freeform 5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25603" name="Rectangle 2"/>
          <p:cNvSpPr>
            <a:spLocks noGrp="1" noChangeArrowheads="1"/>
          </p:cNvSpPr>
          <p:nvPr>
            <p:ph type="title"/>
          </p:nvPr>
        </p:nvSpPr>
        <p:spPr/>
        <p:txBody>
          <a:bodyPr/>
          <a:lstStyle/>
          <a:p>
            <a:pPr eaLnBrk="1" hangingPunct="1"/>
            <a:r>
              <a:rPr lang="zh-CN" altLang="en-US"/>
              <a:t>帧同步</a:t>
            </a:r>
          </a:p>
        </p:txBody>
      </p:sp>
      <p:sp>
        <p:nvSpPr>
          <p:cNvPr id="25604" name="Text Box 3"/>
          <p:cNvSpPr txBox="1">
            <a:spLocks noChangeArrowheads="1"/>
          </p:cNvSpPr>
          <p:nvPr/>
        </p:nvSpPr>
        <p:spPr bwMode="auto">
          <a:xfrm>
            <a:off x="632520" y="1196752"/>
            <a:ext cx="845485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altLang="zh-CN" sz="2400" b="1" dirty="0" err="1">
                <a:solidFill>
                  <a:srgbClr val="000000"/>
                </a:solidFill>
                <a:latin typeface="Times New Roman" panose="02020603050405020304" pitchFamily="18" charset="0"/>
              </a:rPr>
              <a:t>帧同步是为了使接受方能够从收到的比特流中准确区别出一帧的开始和结束</a:t>
            </a:r>
            <a:r>
              <a:rPr lang="en-US" altLang="zh-CN" sz="2400" b="1" dirty="0">
                <a:solidFill>
                  <a:srgbClr val="000000"/>
                </a:solidFill>
                <a:latin typeface="Times New Roman" panose="02020603050405020304" pitchFamily="18" charset="0"/>
              </a:rPr>
              <a:t>。</a:t>
            </a:r>
          </a:p>
          <a:p>
            <a:pPr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帧的结构设计必须要有帧首和帧尾的标识方法，以标识帧的开始和结束，还要包括校验信息和帧序号，以便检测出传输中出现的差错和保持帧传输的有序性。</a:t>
            </a:r>
          </a:p>
          <a:p>
            <a:pPr eaLnBrk="1" hangingPunct="1">
              <a:spcBef>
                <a:spcPct val="50000"/>
              </a:spcBef>
              <a:buFont typeface="Wingdings" panose="05000000000000000000" pitchFamily="2" charset="2"/>
              <a:buBlip>
                <a:blip r:embed="rId2"/>
              </a:buBlip>
            </a:pPr>
            <a:r>
              <a:rPr lang="en-US" altLang="zh-CN" sz="2400" b="1" dirty="0" err="1">
                <a:solidFill>
                  <a:srgbClr val="000000"/>
                </a:solidFill>
                <a:latin typeface="Times New Roman" panose="02020603050405020304" pitchFamily="18" charset="0"/>
              </a:rPr>
              <a:t>实现帧同步的方法有四种</a:t>
            </a:r>
            <a:r>
              <a:rPr lang="en-US" altLang="zh-CN" sz="2400" b="1" dirty="0">
                <a:solidFill>
                  <a:srgbClr val="000000"/>
                </a:solidFill>
                <a:latin typeface="Times New Roman" panose="02020603050405020304" pitchFamily="18" charset="0"/>
              </a:rPr>
              <a:t>：</a:t>
            </a:r>
          </a:p>
          <a:p>
            <a:pPr lvl="1" eaLnBrk="1" hangingPunct="1">
              <a:spcBef>
                <a:spcPct val="50000"/>
              </a:spcBef>
              <a:buFont typeface="Wingdings" panose="05000000000000000000" pitchFamily="2" charset="2"/>
              <a:buBlip>
                <a:blip r:embed="rId2"/>
              </a:buBlip>
            </a:pPr>
            <a:r>
              <a:rPr lang="en-US" altLang="zh-CN" sz="2400" b="1" dirty="0" err="1">
                <a:solidFill>
                  <a:srgbClr val="000000"/>
                </a:solidFill>
                <a:latin typeface="Times New Roman" panose="02020603050405020304" pitchFamily="18" charset="0"/>
              </a:rPr>
              <a:t>字节计数法</a:t>
            </a:r>
            <a:r>
              <a:rPr lang="en-US" altLang="zh-CN" sz="2400" b="1" dirty="0">
                <a:solidFill>
                  <a:srgbClr val="000000"/>
                </a:solidFill>
                <a:latin typeface="Times New Roman" panose="02020603050405020304" pitchFamily="18" charset="0"/>
              </a:rPr>
              <a:t> </a:t>
            </a:r>
          </a:p>
          <a:p>
            <a:pPr lvl="1" eaLnBrk="1" hangingPunct="1">
              <a:spcBef>
                <a:spcPct val="50000"/>
              </a:spcBef>
              <a:buFont typeface="Wingdings" panose="05000000000000000000" pitchFamily="2" charset="2"/>
              <a:buBlip>
                <a:blip r:embed="rId2"/>
              </a:buBlip>
            </a:pPr>
            <a:r>
              <a:rPr lang="en-US" altLang="zh-CN" sz="2400" b="1" dirty="0" err="1">
                <a:solidFill>
                  <a:srgbClr val="000000"/>
                </a:solidFill>
                <a:latin typeface="Times New Roman" panose="02020603050405020304" pitchFamily="18" charset="0"/>
              </a:rPr>
              <a:t>字符填充法</a:t>
            </a:r>
            <a:r>
              <a:rPr lang="en-US" altLang="zh-CN" sz="2400" b="1" dirty="0">
                <a:solidFill>
                  <a:srgbClr val="000000"/>
                </a:solidFill>
                <a:latin typeface="Times New Roman" panose="02020603050405020304" pitchFamily="18" charset="0"/>
              </a:rPr>
              <a:t> </a:t>
            </a:r>
          </a:p>
          <a:p>
            <a:pPr lvl="1" eaLnBrk="1" hangingPunct="1">
              <a:spcBef>
                <a:spcPct val="50000"/>
              </a:spcBef>
              <a:buFont typeface="Wingdings" panose="05000000000000000000" pitchFamily="2" charset="2"/>
              <a:buBlip>
                <a:blip r:embed="rId2"/>
              </a:buBlip>
            </a:pPr>
            <a:r>
              <a:rPr lang="en-US" altLang="zh-CN" sz="2400" b="1" dirty="0" err="1">
                <a:solidFill>
                  <a:srgbClr val="000000"/>
                </a:solidFill>
                <a:latin typeface="Times New Roman" panose="02020603050405020304" pitchFamily="18" charset="0"/>
              </a:rPr>
              <a:t>比特填充法</a:t>
            </a:r>
            <a:r>
              <a:rPr lang="en-US" altLang="zh-CN" sz="2400" b="1" dirty="0">
                <a:solidFill>
                  <a:srgbClr val="000000"/>
                </a:solidFill>
                <a:latin typeface="Times New Roman" panose="02020603050405020304" pitchFamily="18" charset="0"/>
              </a:rPr>
              <a:t> </a:t>
            </a:r>
          </a:p>
          <a:p>
            <a:pPr lvl="1" eaLnBrk="1" hangingPunct="1">
              <a:spcBef>
                <a:spcPct val="50000"/>
              </a:spcBef>
              <a:buFont typeface="Wingdings" panose="05000000000000000000" pitchFamily="2" charset="2"/>
              <a:buBlip>
                <a:blip r:embed="rId2"/>
              </a:buBlip>
            </a:pPr>
            <a:r>
              <a:rPr lang="en-US" altLang="zh-CN" sz="2400" b="1" dirty="0" err="1">
                <a:solidFill>
                  <a:srgbClr val="000000"/>
                </a:solidFill>
                <a:latin typeface="Times New Roman" panose="02020603050405020304" pitchFamily="18" charset="0"/>
              </a:rPr>
              <a:t>违法编码法</a:t>
            </a:r>
            <a:r>
              <a:rPr lang="en-US" altLang="zh-CN" sz="2400" b="1" dirty="0">
                <a:solidFill>
                  <a:srgbClr val="000000"/>
                </a:solidFill>
                <a:latin typeface="Times New Roman" panose="02020603050405020304" pitchFamily="18" charset="0"/>
              </a:rPr>
              <a:t> </a:t>
            </a:r>
            <a:endParaRPr lang="zh-CN" altLang="en-US" sz="2400" b="1" dirty="0">
              <a:solidFill>
                <a:srgbClr val="000000"/>
              </a:solidFill>
              <a:latin typeface="Times New Roman" panose="02020603050405020304" pitchFamily="18"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a:t>3.3.4  </a:t>
            </a:r>
            <a:r>
              <a:rPr lang="zh-CN" altLang="en-US" dirty="0"/>
              <a:t>以太网的信道利用率 </a:t>
            </a:r>
          </a:p>
        </p:txBody>
      </p:sp>
      <p:sp>
        <p:nvSpPr>
          <p:cNvPr id="431107" name="Rectangle 3"/>
          <p:cNvSpPr>
            <a:spLocks noGrp="1" noChangeArrowheads="1"/>
          </p:cNvSpPr>
          <p:nvPr>
            <p:ph idx="1"/>
          </p:nvPr>
        </p:nvSpPr>
        <p:spPr/>
        <p:txBody>
          <a:bodyPr/>
          <a:lstStyle/>
          <a:p>
            <a:r>
              <a:rPr lang="zh-CN" altLang="zh-CN" dirty="0"/>
              <a:t>多个站在以太网上同时工作就可能会发生碰撞。</a:t>
            </a:r>
            <a:endParaRPr lang="en-US" altLang="zh-CN" dirty="0"/>
          </a:p>
          <a:p>
            <a:r>
              <a:rPr lang="zh-CN" altLang="zh-CN" dirty="0"/>
              <a:t>当发生碰撞时，信道资源实际上是被浪费了。因此，当扣除碰撞所造成的信道损失后，</a:t>
            </a:r>
            <a:r>
              <a:rPr lang="zh-CN" altLang="zh-CN" dirty="0">
                <a:solidFill>
                  <a:srgbClr val="FF0000"/>
                </a:solidFill>
              </a:rPr>
              <a:t>以太网总的信道利用率并不能达到</a:t>
            </a:r>
            <a:r>
              <a:rPr lang="en-US" altLang="zh-CN" dirty="0">
                <a:solidFill>
                  <a:srgbClr val="FF0000"/>
                </a:solidFill>
              </a:rPr>
              <a:t> 100%</a:t>
            </a:r>
            <a:r>
              <a:rPr lang="zh-CN" altLang="zh-CN" dirty="0">
                <a:solidFill>
                  <a:srgbClr val="FF0000"/>
                </a:solidFill>
              </a:rPr>
              <a:t>。</a:t>
            </a:r>
            <a:endParaRPr lang="en-US" altLang="zh-CN" dirty="0">
              <a:solidFill>
                <a:srgbClr val="FF0000"/>
              </a:solidFill>
            </a:endParaRPr>
          </a:p>
          <a:p>
            <a:r>
              <a:rPr lang="zh-CN" altLang="en-US" dirty="0">
                <a:sym typeface="Symbol" panose="05050102010706020507"/>
              </a:rPr>
              <a:t>假设</a:t>
            </a:r>
            <a:r>
              <a:rPr lang="zh-CN" altLang="en-US" i="1" dirty="0">
                <a:sym typeface="Symbol" panose="05050102010706020507"/>
              </a:rPr>
              <a:t> </a:t>
            </a:r>
            <a:r>
              <a:rPr lang="en-US" altLang="zh-CN" i="1" dirty="0">
                <a:sym typeface="Symbol" panose="05050102010706020507"/>
              </a:rPr>
              <a:t> </a:t>
            </a:r>
            <a:r>
              <a:rPr lang="zh-CN" altLang="zh-CN" dirty="0"/>
              <a:t>是以太网单程端到端传播时延</a:t>
            </a:r>
            <a:r>
              <a:rPr lang="zh-CN" altLang="en-US" dirty="0"/>
              <a:t>。则争用期长度为 </a:t>
            </a:r>
            <a:r>
              <a:rPr lang="en-US" altLang="zh-CN" dirty="0"/>
              <a:t>2</a:t>
            </a:r>
            <a:r>
              <a:rPr lang="en-US" altLang="zh-CN" i="1" dirty="0">
                <a:sym typeface="Symbol" panose="05050102010706020507" pitchFamily="18" charset="2"/>
              </a:rPr>
              <a:t></a:t>
            </a:r>
            <a:r>
              <a:rPr lang="zh-CN" altLang="en-US" dirty="0"/>
              <a:t>，即端到端传播时延的两倍。检测到碰撞后不发送干扰信号。</a:t>
            </a:r>
          </a:p>
          <a:p>
            <a:r>
              <a:rPr lang="zh-CN" altLang="en-US" dirty="0"/>
              <a:t>设帧长为 </a:t>
            </a:r>
            <a:r>
              <a:rPr lang="en-US" altLang="zh-CN" i="1" dirty="0">
                <a:latin typeface="Times New Roman" panose="02020603050405020304" pitchFamily="18" charset="0"/>
              </a:rPr>
              <a:t>L</a:t>
            </a:r>
            <a:r>
              <a:rPr lang="en-US" altLang="zh-CN" dirty="0"/>
              <a:t> </a:t>
            </a:r>
            <a:r>
              <a:rPr lang="en-US" altLang="zh-CN" dirty="0">
                <a:latin typeface="Times New Roman" panose="02020603050405020304" pitchFamily="18" charset="0"/>
              </a:rPr>
              <a:t>(bit)</a:t>
            </a:r>
            <a:r>
              <a:rPr lang="zh-CN" altLang="en-US" dirty="0">
                <a:latin typeface="Times New Roman" panose="02020603050405020304" pitchFamily="18" charset="0"/>
              </a:rPr>
              <a:t>，</a:t>
            </a:r>
            <a:r>
              <a:rPr lang="zh-CN" altLang="en-US" dirty="0"/>
              <a:t>数据发送速率为 </a:t>
            </a:r>
            <a:r>
              <a:rPr lang="en-US" altLang="zh-CN" i="1" dirty="0">
                <a:latin typeface="Times New Roman" panose="02020603050405020304" pitchFamily="18" charset="0"/>
              </a:rPr>
              <a:t>C </a:t>
            </a:r>
            <a:r>
              <a:rPr lang="en-US" altLang="zh-CN" dirty="0">
                <a:latin typeface="Times New Roman" panose="02020603050405020304" pitchFamily="18" charset="0"/>
              </a:rPr>
              <a:t>(bit/s)</a:t>
            </a:r>
            <a:r>
              <a:rPr lang="zh-CN" altLang="en-US" dirty="0">
                <a:latin typeface="Times New Roman" panose="02020603050405020304" pitchFamily="18" charset="0"/>
              </a:rPr>
              <a:t>，则</a:t>
            </a:r>
            <a:r>
              <a:rPr lang="zh-CN" altLang="en-US" dirty="0"/>
              <a:t>帧的发送时间为 </a:t>
            </a:r>
            <a:r>
              <a:rPr lang="en-US" altLang="zh-CN" dirty="0">
                <a:latin typeface="Times New Roman" panose="02020603050405020304" pitchFamily="18" charset="0"/>
              </a:rPr>
              <a:t> </a:t>
            </a:r>
            <a:r>
              <a:rPr lang="en-US" altLang="zh-CN" i="1" dirty="0">
                <a:latin typeface="Times New Roman" panose="02020603050405020304" pitchFamily="18" charset="0"/>
              </a:rPr>
              <a:t>T</a:t>
            </a:r>
            <a:r>
              <a:rPr lang="en-US" altLang="zh-CN" baseline="-25000" dirty="0">
                <a:latin typeface="Times New Roman" panose="02020603050405020304" pitchFamily="18" charset="0"/>
              </a:rPr>
              <a:t>0</a:t>
            </a:r>
            <a:r>
              <a:rPr lang="en-US" altLang="zh-CN" dirty="0">
                <a:latin typeface="Times New Roman" panose="02020603050405020304" pitchFamily="18" charset="0"/>
              </a:rPr>
              <a:t> = </a:t>
            </a:r>
            <a:r>
              <a:rPr lang="en-US" altLang="zh-CN" i="1" dirty="0">
                <a:latin typeface="Times New Roman" panose="02020603050405020304" pitchFamily="18" charset="0"/>
              </a:rPr>
              <a:t>L</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 (s)</a:t>
            </a:r>
            <a:r>
              <a:rPr lang="zh-CN" altLang="en-US" dirty="0">
                <a:latin typeface="Times New Roman" panose="02020603050405020304" pitchFamily="18" charset="0"/>
              </a:rPr>
              <a:t>。</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a:t>以太网信道被占用的情况</a:t>
            </a:r>
          </a:p>
        </p:txBody>
      </p:sp>
      <p:sp>
        <p:nvSpPr>
          <p:cNvPr id="432131" name="Rectangle 3"/>
          <p:cNvSpPr>
            <a:spLocks noGrp="1" noChangeArrowheads="1"/>
          </p:cNvSpPr>
          <p:nvPr>
            <p:ph idx="1"/>
          </p:nvPr>
        </p:nvSpPr>
        <p:spPr/>
        <p:txBody>
          <a:bodyPr/>
          <a:lstStyle/>
          <a:p>
            <a:r>
              <a:rPr lang="zh-CN" altLang="zh-CN" sz="2800" dirty="0"/>
              <a:t>一个站在发送帧时出现了碰撞。经过一个争用期</a:t>
            </a:r>
            <a:r>
              <a:rPr lang="en-US" altLang="zh-CN" sz="2800" dirty="0"/>
              <a:t> 2</a:t>
            </a:r>
            <a:r>
              <a:rPr lang="en-US" altLang="zh-CN" sz="2800" i="1" dirty="0">
                <a:sym typeface="Symbol" panose="05050102010706020507"/>
              </a:rPr>
              <a:t> </a:t>
            </a:r>
            <a:r>
              <a:rPr lang="zh-CN" altLang="zh-CN" sz="2800" dirty="0"/>
              <a:t>后</a:t>
            </a:r>
            <a:r>
              <a:rPr lang="zh-CN" altLang="en-US" sz="2800" dirty="0"/>
              <a:t>，</a:t>
            </a:r>
            <a:r>
              <a:rPr lang="zh-CN" altLang="zh-CN" sz="2800" dirty="0"/>
              <a:t>可能又出现了碰撞。这样经过若干个争用期后，一个站发送成功了。假定发送帧需要的时间是</a:t>
            </a:r>
            <a:r>
              <a:rPr lang="en-US" altLang="zh-CN" sz="2800" dirty="0"/>
              <a:t> </a:t>
            </a:r>
            <a:r>
              <a:rPr lang="en-US" altLang="zh-CN" sz="2800" i="1" dirty="0"/>
              <a:t>T</a:t>
            </a:r>
            <a:r>
              <a:rPr lang="en-US" altLang="zh-CN" sz="2800" baseline="-25000" dirty="0"/>
              <a:t>0</a:t>
            </a:r>
            <a:r>
              <a:rPr lang="zh-CN" altLang="zh-CN" sz="2800" dirty="0"/>
              <a:t>。</a:t>
            </a:r>
            <a:endParaRPr lang="en-US" altLang="zh-CN" sz="2800" dirty="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4" name="Freeform 16"/>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anose="02010609060101010101" pitchFamily="2" charset="-122"/>
                  </a:rPr>
                  <a:t>T</a:t>
                </a:r>
                <a:r>
                  <a:rPr kumimoji="1" lang="en-US" altLang="zh-CN" b="1" baseline="-25000">
                    <a:solidFill>
                      <a:srgbClr val="000099"/>
                    </a:solidFill>
                    <a:latin typeface="+mn-lt"/>
                    <a:ea typeface="黑体" panose="02010609060101010101" pitchFamily="2" charset="-122"/>
                  </a:rPr>
                  <a:t>0</a:t>
                </a:r>
                <a:endParaRPr kumimoji="1" lang="en-US" altLang="zh-CN" b="1">
                  <a:solidFill>
                    <a:srgbClr val="000099"/>
                  </a:solidFill>
                  <a:latin typeface="+mn-lt"/>
                  <a:ea typeface="黑体" panose="02010609060101010101"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anose="02010609060101010101" pitchFamily="2" charset="-122"/>
                    <a:sym typeface="Symbol" panose="05050102010706020507"/>
                  </a:rPr>
                  <a:t></a:t>
                </a:r>
                <a:endParaRPr kumimoji="1" lang="en-US" altLang="zh-CN" sz="2000" b="1" i="1" kern="0" dirty="0">
                  <a:solidFill>
                    <a:srgbClr val="000099"/>
                  </a:solidFill>
                  <a:ea typeface="黑体" panose="02010609060101010101"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anose="02010609060101010101"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anose="02010609060101010101" pitchFamily="2" charset="-122"/>
                  </a:rPr>
                  <a:t>发送一帧所需的平均时间</a:t>
                </a:r>
                <a:endParaRPr kumimoji="1" lang="zh-CN" altLang="en-US" sz="2400" b="1">
                  <a:solidFill>
                    <a:srgbClr val="000099"/>
                  </a:solidFill>
                  <a:latin typeface="+mn-lt"/>
                  <a:ea typeface="黑体" panose="02010609060101010101"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p:txBody>
          <a:bodyPr/>
          <a:lstStyle/>
          <a:p>
            <a:r>
              <a:rPr lang="zh-CN" altLang="zh-CN" dirty="0"/>
              <a:t>注意到，成功发送一个帧需要占用信道的时间是</a:t>
            </a:r>
            <a:r>
              <a:rPr lang="en-US" altLang="zh-CN" dirty="0"/>
              <a:t> </a:t>
            </a:r>
            <a:r>
              <a:rPr lang="en-US" altLang="zh-CN" i="1" dirty="0">
                <a:solidFill>
                  <a:srgbClr val="FF0000"/>
                </a:solidFill>
              </a:rPr>
              <a:t>T</a:t>
            </a:r>
            <a:r>
              <a:rPr lang="en-US" altLang="zh-CN" baseline="-25000" dirty="0">
                <a:solidFill>
                  <a:srgbClr val="FF0000"/>
                </a:solidFill>
              </a:rPr>
              <a:t>0</a:t>
            </a:r>
            <a:r>
              <a:rPr lang="en-US" altLang="zh-CN" dirty="0">
                <a:solidFill>
                  <a:srgbClr val="FF0000"/>
                </a:solidFill>
              </a:rPr>
              <a:t> + </a:t>
            </a:r>
            <a:r>
              <a:rPr lang="en-US" altLang="zh-CN" i="1" dirty="0">
                <a:solidFill>
                  <a:srgbClr val="FF0000"/>
                </a:solidFill>
                <a:sym typeface="Symbol" panose="05050102010706020507"/>
              </a:rPr>
              <a:t></a:t>
            </a:r>
            <a:r>
              <a:rPr lang="zh-CN" altLang="zh-CN" dirty="0">
                <a:solidFill>
                  <a:srgbClr val="FF0000"/>
                </a:solidFill>
              </a:rPr>
              <a:t>，</a:t>
            </a:r>
            <a:r>
              <a:rPr lang="zh-CN" altLang="zh-CN" dirty="0"/>
              <a:t>比这个帧的发送时间要多一个单程端到端时延</a:t>
            </a:r>
            <a:r>
              <a:rPr lang="en-US" altLang="zh-CN" i="1" dirty="0">
                <a:sym typeface="Symbol" panose="05050102010706020507"/>
              </a:rPr>
              <a:t></a:t>
            </a:r>
            <a:r>
              <a:rPr lang="zh-CN" altLang="zh-CN" dirty="0"/>
              <a:t>。</a:t>
            </a:r>
            <a:endParaRPr lang="en-US" altLang="zh-CN" dirty="0"/>
          </a:p>
          <a:p>
            <a:r>
              <a:rPr lang="zh-CN" altLang="zh-CN" dirty="0"/>
              <a:t>这是因为当一个站发送完最后一个比特时，这个比特还要在以太网上传播。</a:t>
            </a:r>
            <a:endParaRPr lang="en-US" altLang="zh-CN" dirty="0"/>
          </a:p>
          <a:p>
            <a:r>
              <a:rPr lang="zh-CN" altLang="zh-CN" dirty="0"/>
              <a:t>在最极端的情况下，发送站在传输媒体的一端，而比特在媒体上传输到另一端所需的时间是</a:t>
            </a:r>
            <a:r>
              <a:rPr lang="en-US" altLang="zh-CN" dirty="0"/>
              <a:t> </a:t>
            </a:r>
            <a:r>
              <a:rPr lang="en-US" altLang="zh-CN" i="1" dirty="0">
                <a:sym typeface="Symbol" panose="05050102010706020507"/>
              </a:rPr>
              <a:t></a:t>
            </a:r>
            <a:r>
              <a:rPr lang="en-US" altLang="zh-CN" dirty="0">
                <a:sym typeface="Symbol" panose="05050102010706020507"/>
              </a:rPr>
              <a:t> </a:t>
            </a:r>
            <a:r>
              <a:rPr lang="zh-CN" altLang="en-US" dirty="0">
                <a:sym typeface="Symbol" panose="05050102010706020507"/>
              </a:rPr>
              <a:t>。</a:t>
            </a: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a:t>参数 </a:t>
            </a:r>
            <a:r>
              <a:rPr lang="en-US" altLang="el-GR" i="1" dirty="0">
                <a:ea typeface="宋体" panose="02010600030101010101" pitchFamily="2" charset="-122"/>
              </a:rPr>
              <a:t>a</a:t>
            </a:r>
            <a:r>
              <a:rPr lang="en-US" altLang="zh-CN" i="1" dirty="0">
                <a:ea typeface="宋体" panose="02010600030101010101" pitchFamily="2" charset="-122"/>
              </a:rPr>
              <a:t> </a:t>
            </a:r>
            <a:r>
              <a:rPr lang="zh-CN" altLang="en-US" dirty="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anose="05050102010706020507" pitchFamily="18" charset="2"/>
              </a:rPr>
              <a:t> </a:t>
            </a:r>
            <a:r>
              <a:rPr lang="zh-CN" altLang="en-US" dirty="0"/>
              <a:t>与 </a:t>
            </a:r>
            <a:r>
              <a:rPr lang="en-US" altLang="zh-CN" i="1" dirty="0"/>
              <a:t>T</a:t>
            </a:r>
            <a:r>
              <a:rPr lang="en-US" altLang="zh-CN" baseline="-25000" dirty="0"/>
              <a:t>0 </a:t>
            </a:r>
            <a:r>
              <a:rPr lang="zh-CN" altLang="en-US" dirty="0"/>
              <a:t>之比。</a:t>
            </a:r>
            <a:endParaRPr lang="en-US" altLang="zh-CN" dirty="0"/>
          </a:p>
          <a:p>
            <a:r>
              <a:rPr lang="zh-CN" altLang="en-US" dirty="0"/>
              <a:t>在以太网中定义了参数 </a:t>
            </a:r>
            <a:r>
              <a:rPr lang="en-US" altLang="el-GR" i="1" dirty="0">
                <a:ea typeface="宋体" panose="02010600030101010101" pitchFamily="2" charset="-122"/>
              </a:rPr>
              <a:t>a</a:t>
            </a:r>
            <a:r>
              <a:rPr lang="zh-CN" altLang="en-US" dirty="0"/>
              <a:t>，它是以太网单程端到端时延 </a:t>
            </a:r>
            <a:r>
              <a:rPr lang="zh-CN" altLang="en-US" i="1" dirty="0">
                <a:sym typeface="Symbol" panose="05050102010706020507" pitchFamily="18" charset="2"/>
              </a:rPr>
              <a:t> </a:t>
            </a:r>
            <a:r>
              <a:rPr lang="zh-CN" altLang="en-US" dirty="0"/>
              <a:t>与帧的发送时间 </a:t>
            </a:r>
            <a:r>
              <a:rPr lang="en-US" altLang="zh-CN" i="1" dirty="0"/>
              <a:t>T</a:t>
            </a:r>
            <a:r>
              <a:rPr lang="en-US" altLang="zh-CN" baseline="-25000" dirty="0"/>
              <a:t>0 </a:t>
            </a:r>
            <a:r>
              <a:rPr lang="zh-CN" altLang="en-US" dirty="0"/>
              <a:t>之比： </a:t>
            </a:r>
          </a:p>
        </p:txBody>
      </p:sp>
      <p:graphicFrame>
        <p:nvGraphicFramePr>
          <p:cNvPr id="641030" name="Object 6"/>
          <p:cNvGraphicFramePr>
            <a:graphicFrameLocks noChangeAspect="1"/>
          </p:cNvGraphicFramePr>
          <p:nvPr/>
        </p:nvGraphicFramePr>
        <p:xfrm>
          <a:off x="3506190" y="3500812"/>
          <a:ext cx="2044065" cy="792480"/>
        </p:xfrm>
        <a:graphic>
          <a:graphicData uri="http://schemas.openxmlformats.org/presentationml/2006/ole">
            <mc:AlternateContent xmlns:mc="http://schemas.openxmlformats.org/markup-compatibility/2006">
              <mc:Choice xmlns:v="urn:schemas-microsoft-com:vml" Requires="v">
                <p:oleObj spid="_x0000_s3075" name="公式" r:id="rId3" imgW="545465" imgH="228600" progId="Equation.3">
                  <p:embed/>
                </p:oleObj>
              </mc:Choice>
              <mc:Fallback>
                <p:oleObj name="公式" r:id="rId3" imgW="545465" imgH="228600" progId="Equation.3">
                  <p:embed/>
                  <p:pic>
                    <p:nvPicPr>
                      <p:cNvPr id="641030" name="Object 6"/>
                      <p:cNvPicPr>
                        <a:picLocks noChangeAspect="1" noChangeArrowheads="1"/>
                      </p:cNvPicPr>
                      <p:nvPr/>
                    </p:nvPicPr>
                    <p:blipFill>
                      <a:blip r:embed="rId4"/>
                      <a:srcRect/>
                      <a:stretch>
                        <a:fillRect/>
                      </a:stretch>
                    </p:blipFill>
                    <p:spPr bwMode="auto">
                      <a:xfrm>
                        <a:off x="3506190" y="3500812"/>
                        <a:ext cx="2044065" cy="792480"/>
                      </a:xfrm>
                      <a:prstGeom prst="rect">
                        <a:avLst/>
                      </a:prstGeom>
                      <a:solidFill>
                        <a:schemeClr val="bg1"/>
                      </a:solidFill>
                    </p:spPr>
                  </p:pic>
                </p:oleObj>
              </mc:Fallback>
            </mc:AlternateContent>
          </a:graphicData>
        </a:graphic>
      </p:graphicFrame>
      <p:sp>
        <p:nvSpPr>
          <p:cNvPr id="641033" name="Text Box 9"/>
          <p:cNvSpPr txBox="1">
            <a:spLocks noChangeArrowheads="1"/>
          </p:cNvSpPr>
          <p:nvPr/>
        </p:nvSpPr>
        <p:spPr bwMode="auto">
          <a:xfrm>
            <a:off x="992561" y="4437112"/>
            <a:ext cx="8208912" cy="1791335"/>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anose="05000000000000000000" pitchFamily="2" charset="2"/>
              <a:buChar char="l"/>
            </a:pPr>
            <a:r>
              <a:rPr lang="en-US" altLang="el-GR" sz="2400" i="1" dirty="0">
                <a:solidFill>
                  <a:srgbClr val="000066"/>
                </a:solidFill>
                <a:ea typeface="宋体" panose="02010600030101010101" pitchFamily="2" charset="-122"/>
              </a:rPr>
              <a:t>a</a:t>
            </a:r>
            <a:r>
              <a:rPr lang="el-GR" altLang="zh-CN" sz="2400" i="1" dirty="0">
                <a:solidFill>
                  <a:srgbClr val="000066"/>
                </a:solidFill>
                <a:ea typeface="宋体" panose="02010600030101010101" pitchFamily="2" charset="-122"/>
              </a:rPr>
              <a:t> </a:t>
            </a:r>
            <a:r>
              <a:rPr lang="en-US" altLang="zh-CN" sz="2400" b="1" dirty="0">
                <a:solidFill>
                  <a:srgbClr val="000066"/>
                </a:solidFill>
                <a:latin typeface="+mn-lt"/>
                <a:ea typeface="黑体" panose="02010609060101010101" pitchFamily="2" charset="-122"/>
              </a:rPr>
              <a:t>→0</a:t>
            </a:r>
            <a:r>
              <a:rPr lang="zh-CN" altLang="en-US" sz="2400" b="1" dirty="0">
                <a:solidFill>
                  <a:srgbClr val="000066"/>
                </a:solidFill>
                <a:latin typeface="+mn-lt"/>
                <a:ea typeface="黑体" panose="02010609060101010101" pitchFamily="2" charset="-122"/>
              </a:rPr>
              <a:t>，表示一发生碰撞就立即可以检测出来， 并立即停止发送，因而信道利用率很高。</a:t>
            </a:r>
          </a:p>
          <a:p>
            <a:pPr marL="342900" indent="-342900">
              <a:lnSpc>
                <a:spcPct val="110000"/>
              </a:lnSpc>
              <a:spcBef>
                <a:spcPts val="600"/>
              </a:spcBef>
              <a:buSzPct val="80000"/>
              <a:buFont typeface="Wingdings" panose="05000000000000000000" pitchFamily="2" charset="2"/>
              <a:buChar char="l"/>
            </a:pPr>
            <a:r>
              <a:rPr lang="en-US" altLang="el-GR" sz="2400" i="1" dirty="0">
                <a:solidFill>
                  <a:srgbClr val="000066"/>
                </a:solidFill>
                <a:ea typeface="宋体" panose="02010600030101010101" pitchFamily="2" charset="-122"/>
              </a:rPr>
              <a:t>a</a:t>
            </a:r>
            <a:r>
              <a:rPr lang="en-US" altLang="zh-CN" sz="2400" b="1" i="1" dirty="0">
                <a:solidFill>
                  <a:srgbClr val="000066"/>
                </a:solidFill>
                <a:latin typeface="+mn-lt"/>
                <a:ea typeface="黑体" panose="02010609060101010101" pitchFamily="2" charset="-122"/>
              </a:rPr>
              <a:t> </a:t>
            </a:r>
            <a:r>
              <a:rPr lang="zh-CN" altLang="en-US" sz="2400" b="1" dirty="0">
                <a:solidFill>
                  <a:srgbClr val="000066"/>
                </a:solidFill>
                <a:latin typeface="+mn-lt"/>
                <a:ea typeface="黑体" panose="02010609060101010101" pitchFamily="2" charset="-122"/>
              </a:rPr>
              <a:t>越大，表明争用期所占的比例增大，每发生一次碰撞就浪费许多信道资源，使得信道利用率明显降低。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对以太网参数 </a:t>
            </a:r>
            <a:r>
              <a:rPr lang="en-US" altLang="el-GR" i="1" dirty="0">
                <a:ea typeface="宋体" panose="02010600030101010101" pitchFamily="2" charset="-122"/>
              </a:rPr>
              <a:t>a</a:t>
            </a:r>
            <a:r>
              <a:rPr lang="en-US" altLang="zh-CN" i="1" dirty="0">
                <a:ea typeface="宋体" panose="02010600030101010101" pitchFamily="2" charset="-122"/>
              </a:rPr>
              <a:t> </a:t>
            </a:r>
            <a:r>
              <a:rPr lang="zh-CN" altLang="en-US" dirty="0"/>
              <a:t>的要求</a:t>
            </a:r>
          </a:p>
        </p:txBody>
      </p:sp>
      <p:sp>
        <p:nvSpPr>
          <p:cNvPr id="642051" name="Rectangle 3"/>
          <p:cNvSpPr>
            <a:spLocks noGrp="1" noChangeArrowheads="1"/>
          </p:cNvSpPr>
          <p:nvPr>
            <p:ph idx="1"/>
          </p:nvPr>
        </p:nvSpPr>
        <p:spPr/>
        <p:txBody>
          <a:bodyPr/>
          <a:lstStyle/>
          <a:p>
            <a:r>
              <a:rPr lang="zh-CN" altLang="en-US" dirty="0"/>
              <a:t>为提高利用率，</a:t>
            </a:r>
            <a:r>
              <a:rPr lang="zh-CN" altLang="zh-CN" dirty="0"/>
              <a:t>以太网的参数</a:t>
            </a:r>
            <a:r>
              <a:rPr lang="en-US" altLang="el-GR" i="1" dirty="0">
                <a:solidFill>
                  <a:srgbClr val="FF0000"/>
                </a:solidFill>
                <a:ea typeface="宋体" panose="02010600030101010101" pitchFamily="2" charset="-122"/>
                <a:sym typeface="+mn-ea"/>
              </a:rPr>
              <a:t>a</a:t>
            </a:r>
            <a:r>
              <a:rPr lang="en-US" altLang="zh-CN" i="1" dirty="0">
                <a:solidFill>
                  <a:srgbClr val="FF0000"/>
                </a:solidFill>
                <a:ea typeface="宋体" panose="02010600030101010101" pitchFamily="2" charset="-122"/>
                <a:sym typeface="+mn-ea"/>
              </a:rPr>
              <a:t> </a:t>
            </a:r>
            <a:r>
              <a:rPr lang="zh-CN" altLang="zh-CN" dirty="0"/>
              <a:t>的值应当尽可能小些</a:t>
            </a:r>
            <a:r>
              <a:rPr lang="zh-CN" altLang="en-US" dirty="0"/>
              <a:t>。</a:t>
            </a:r>
            <a:endParaRPr lang="en-US" altLang="zh-CN" dirty="0"/>
          </a:p>
          <a:p>
            <a:r>
              <a:rPr lang="zh-CN" altLang="en-US" dirty="0">
                <a:solidFill>
                  <a:srgbClr val="FF0000"/>
                </a:solidFill>
              </a:rPr>
              <a:t>对以太网参数 </a:t>
            </a:r>
            <a:r>
              <a:rPr lang="en-US" i="1" dirty="0">
                <a:solidFill>
                  <a:srgbClr val="FF0000"/>
                </a:solidFill>
                <a:ea typeface="宋体" panose="02010600030101010101" pitchFamily="2" charset="-122"/>
              </a:rPr>
              <a:t>a</a:t>
            </a:r>
            <a:r>
              <a:rPr lang="zh-CN" altLang="en-US" dirty="0">
                <a:solidFill>
                  <a:srgbClr val="FF0000"/>
                </a:solidFill>
              </a:rPr>
              <a:t>的要求是：</a:t>
            </a:r>
            <a:endParaRPr lang="en-US" altLang="zh-CN" dirty="0">
              <a:solidFill>
                <a:srgbClr val="FF0000"/>
              </a:solidFill>
            </a:endParaRPr>
          </a:p>
          <a:p>
            <a:pPr lvl="1"/>
            <a:r>
              <a:rPr lang="zh-CN" altLang="en-US" dirty="0"/>
              <a:t>当数据率一定时，以太网的连线的长度受到限制，否则 </a:t>
            </a:r>
            <a:r>
              <a:rPr lang="zh-CN" altLang="en-US" i="1" dirty="0">
                <a:sym typeface="Symbol" panose="05050102010706020507"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panose="02010600030101010101" pitchFamily="2" charset="-122"/>
              </a:rPr>
              <a:t>α</a:t>
            </a:r>
            <a:r>
              <a:rPr lang="en-US" altLang="zh-CN" i="1" dirty="0"/>
              <a:t> </a:t>
            </a:r>
            <a:r>
              <a:rPr lang="zh-CN" altLang="en-US" dirty="0"/>
              <a:t>值太大。 </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anose="05050102010706020507"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a:solidFill>
                  <a:srgbClr val="FF0000"/>
                </a:solidFill>
              </a:rPr>
              <a:t>S</a:t>
            </a:r>
            <a:r>
              <a:rPr lang="en-US" altLang="zh-CN" sz="2800" baseline="-25000" dirty="0" err="1">
                <a:solidFill>
                  <a:srgbClr val="FF0000"/>
                </a:solidFill>
              </a:rPr>
              <a:t>max</a:t>
            </a:r>
            <a:r>
              <a:rPr lang="en-US" altLang="zh-CN" sz="2800" dirty="0">
                <a:solidFill>
                  <a:srgbClr val="FF0000"/>
                </a:solidFill>
              </a:rPr>
              <a:t> </a:t>
            </a:r>
            <a:r>
              <a:rPr lang="zh-CN" altLang="en-US" sz="2800" dirty="0">
                <a:solidFill>
                  <a:srgbClr val="FF0000"/>
                </a:solidFill>
              </a:rPr>
              <a:t>为：</a:t>
            </a:r>
            <a:r>
              <a:rPr lang="zh-CN" altLang="en-US" sz="2800" dirty="0"/>
              <a:t> </a:t>
            </a:r>
          </a:p>
        </p:txBody>
      </p:sp>
      <p:graphicFrame>
        <p:nvGraphicFramePr>
          <p:cNvPr id="436232" name="Object 8"/>
          <p:cNvGraphicFramePr>
            <a:graphicFrameLocks noChangeAspect="1"/>
          </p:cNvGraphicFramePr>
          <p:nvPr/>
        </p:nvGraphicFramePr>
        <p:xfrm>
          <a:off x="848544" y="4797152"/>
          <a:ext cx="3302696" cy="1008112"/>
        </p:xfrm>
        <a:graphic>
          <a:graphicData uri="http://schemas.openxmlformats.org/presentationml/2006/ole">
            <mc:AlternateContent xmlns:mc="http://schemas.openxmlformats.org/markup-compatibility/2006">
              <mc:Choice xmlns:v="urn:schemas-microsoft-com:vml" Requires="v">
                <p:oleObj spid="_x0000_s4099" name="公式" r:id="rId4" imgW="1282700" imgH="431800" progId="Equation.3">
                  <p:embed/>
                </p:oleObj>
              </mc:Choice>
              <mc:Fallback>
                <p:oleObj name="公式" r:id="rId4" imgW="1282700" imgH="431800" progId="Equation.3">
                  <p:embed/>
                  <p:pic>
                    <p:nvPicPr>
                      <p:cNvPr id="43623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44" y="4797152"/>
                        <a:ext cx="3302696"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4448944" y="4298320"/>
            <a:ext cx="5400600" cy="1938992"/>
          </a:xfrm>
          <a:prstGeom prst="rect">
            <a:avLst/>
          </a:prstGeom>
          <a:solidFill>
            <a:srgbClr val="FFFF66"/>
          </a:solidFill>
          <a:ln>
            <a:solidFill>
              <a:srgbClr val="000066"/>
            </a:solidFill>
          </a:ln>
        </p:spPr>
        <p:txBody>
          <a:bodyPr wrap="square">
            <a:spAutoFit/>
          </a:bodyPr>
          <a:lstStyle/>
          <a:p>
            <a:pPr marL="179705" indent="-179705">
              <a:buSzPct val="80000"/>
              <a:buFont typeface="Wingdings" panose="05000000000000000000" pitchFamily="2" charset="2"/>
              <a:buChar char="l"/>
            </a:pPr>
            <a:r>
              <a:rPr lang="zh-CN" altLang="zh-CN" sz="2400" b="1" dirty="0">
                <a:solidFill>
                  <a:srgbClr val="000066"/>
                </a:solidFill>
                <a:latin typeface="+mn-lt"/>
                <a:ea typeface="黑体" panose="02010609060101010101" pitchFamily="2" charset="-122"/>
              </a:rPr>
              <a:t>只有当参数</a:t>
            </a:r>
            <a:r>
              <a:rPr lang="en-US" altLang="zh-CN" sz="2400" b="1" dirty="0">
                <a:solidFill>
                  <a:srgbClr val="000066"/>
                </a:solidFill>
                <a:latin typeface="+mn-lt"/>
                <a:ea typeface="黑体" panose="02010609060101010101" pitchFamily="2" charset="-122"/>
              </a:rPr>
              <a:t> </a:t>
            </a:r>
            <a:r>
              <a:rPr lang="en-US" altLang="zh-CN" sz="2400" b="1" i="1" dirty="0">
                <a:solidFill>
                  <a:srgbClr val="000066"/>
                </a:solidFill>
                <a:latin typeface="+mn-lt"/>
                <a:ea typeface="黑体" panose="02010609060101010101" pitchFamily="2" charset="-122"/>
              </a:rPr>
              <a:t>a </a:t>
            </a:r>
            <a:r>
              <a:rPr lang="zh-CN" altLang="zh-CN" sz="2400" b="1" dirty="0">
                <a:solidFill>
                  <a:srgbClr val="000066"/>
                </a:solidFill>
                <a:latin typeface="+mn-lt"/>
                <a:ea typeface="黑体" panose="02010609060101010101" pitchFamily="2" charset="-122"/>
              </a:rPr>
              <a:t>远小于</a:t>
            </a:r>
            <a:r>
              <a:rPr lang="en-US" altLang="zh-CN" sz="2400" b="1" dirty="0">
                <a:solidFill>
                  <a:srgbClr val="000066"/>
                </a:solidFill>
                <a:latin typeface="+mn-lt"/>
                <a:ea typeface="黑体" panose="02010609060101010101" pitchFamily="2" charset="-122"/>
              </a:rPr>
              <a:t> 1 </a:t>
            </a:r>
            <a:r>
              <a:rPr lang="zh-CN" altLang="zh-CN" sz="2400" b="1" dirty="0">
                <a:solidFill>
                  <a:srgbClr val="000066"/>
                </a:solidFill>
                <a:latin typeface="+mn-lt"/>
                <a:ea typeface="黑体" panose="02010609060101010101" pitchFamily="2" charset="-122"/>
              </a:rPr>
              <a:t>才能得到尽可能高的极限信道利用率</a:t>
            </a:r>
            <a:r>
              <a:rPr lang="zh-CN" altLang="en-US" sz="2400" b="1" dirty="0">
                <a:solidFill>
                  <a:srgbClr val="000066"/>
                </a:solidFill>
                <a:latin typeface="+mn-lt"/>
                <a:ea typeface="黑体" panose="02010609060101010101" pitchFamily="2" charset="-122"/>
              </a:rPr>
              <a:t>。</a:t>
            </a:r>
            <a:endParaRPr lang="en-US" altLang="zh-CN" sz="2400" b="1" dirty="0">
              <a:solidFill>
                <a:srgbClr val="000066"/>
              </a:solidFill>
              <a:latin typeface="+mn-lt"/>
              <a:ea typeface="黑体" panose="02010609060101010101" pitchFamily="2" charset="-122"/>
            </a:endParaRPr>
          </a:p>
          <a:p>
            <a:pPr marL="179705" indent="-179705">
              <a:buSzPct val="80000"/>
              <a:buFont typeface="Wingdings" panose="05000000000000000000" pitchFamily="2" charset="2"/>
              <a:buChar char="l"/>
            </a:pPr>
            <a:r>
              <a:rPr lang="zh-CN" altLang="zh-CN" sz="2400" b="1" dirty="0">
                <a:solidFill>
                  <a:srgbClr val="000066"/>
                </a:solidFill>
                <a:latin typeface="+mn-lt"/>
                <a:ea typeface="黑体" panose="02010609060101010101" pitchFamily="2" charset="-122"/>
              </a:rPr>
              <a:t>据统计，当以太网的利用率达到</a:t>
            </a:r>
            <a:r>
              <a:rPr lang="en-US" altLang="zh-CN" sz="2400" b="1" dirty="0">
                <a:solidFill>
                  <a:srgbClr val="000066"/>
                </a:solidFill>
                <a:latin typeface="+mn-lt"/>
                <a:ea typeface="黑体" panose="02010609060101010101" pitchFamily="2" charset="-122"/>
              </a:rPr>
              <a:t> 30%</a:t>
            </a:r>
            <a:r>
              <a:rPr lang="zh-CN" altLang="zh-CN" sz="2400" b="1" dirty="0">
                <a:solidFill>
                  <a:srgbClr val="000066"/>
                </a:solidFill>
                <a:latin typeface="+mn-lt"/>
                <a:ea typeface="黑体" panose="02010609060101010101" pitchFamily="2" charset="-122"/>
              </a:rPr>
              <a:t>时就已经处于重载的情况。很多的网络容量被网上的碰撞消耗掉了。</a:t>
            </a:r>
            <a:endParaRPr lang="zh-CN" altLang="en-US" sz="2400" b="1" dirty="0">
              <a:solidFill>
                <a:srgbClr val="000066"/>
              </a:solidFill>
              <a:latin typeface="+mn-lt"/>
              <a:ea typeface="黑体" panose="02010609060101010101" pitchFamily="2"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以太网的</a:t>
            </a:r>
            <a:r>
              <a:rPr lang="en-US" altLang="zh-CN" dirty="0"/>
              <a:t> MAC </a:t>
            </a:r>
            <a:r>
              <a:rPr lang="zh-CN" altLang="zh-CN" dirty="0"/>
              <a:t>层</a:t>
            </a:r>
            <a:endParaRPr lang="zh-CN" altLang="en-US" dirty="0"/>
          </a:p>
        </p:txBody>
      </p:sp>
      <p:sp>
        <p:nvSpPr>
          <p:cNvPr id="3" name="内容占位符 2"/>
          <p:cNvSpPr>
            <a:spLocks noGrp="1"/>
          </p:cNvSpPr>
          <p:nvPr>
            <p:ph idx="1"/>
          </p:nvPr>
        </p:nvSpPr>
        <p:spPr/>
        <p:txBody>
          <a:bodyPr/>
          <a:lstStyle/>
          <a:p>
            <a:pPr marL="0" indent="0">
              <a:buNone/>
            </a:pPr>
            <a:r>
              <a:rPr lang="zh-CN" altLang="en-US" dirty="0"/>
              <a:t>重点介绍：</a:t>
            </a:r>
            <a:endParaRPr lang="en-US" altLang="zh-CN" dirty="0"/>
          </a:p>
          <a:p>
            <a:r>
              <a:rPr lang="en-US" altLang="zh-CN" dirty="0"/>
              <a:t>1.  MAC </a:t>
            </a:r>
            <a:r>
              <a:rPr lang="zh-CN" altLang="zh-CN" dirty="0"/>
              <a:t>层的硬件地址</a:t>
            </a:r>
            <a:endParaRPr lang="en-US" altLang="zh-CN" dirty="0"/>
          </a:p>
          <a:p>
            <a:r>
              <a:rPr lang="en-US" altLang="zh-CN" dirty="0"/>
              <a:t>2.  MAC </a:t>
            </a:r>
            <a:r>
              <a:rPr lang="zh-CN" altLang="zh-CN" dirty="0"/>
              <a:t>帧的格式</a:t>
            </a:r>
            <a:endParaRPr lang="zh-CN" alt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a:t>1.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anose="02010609060101010101" pitchFamily="2" charset="-122"/>
              </a:rPr>
              <a:t>请注意，如果连接在局域网上的主机或路由器安装有多个适配器，那么这样的主机或路由器就有多个“地址”。更准确些说，</a:t>
            </a:r>
            <a:r>
              <a:rPr lang="zh-CN" altLang="en-US" sz="2800" b="1" dirty="0">
                <a:solidFill>
                  <a:srgbClr val="0000FF"/>
                </a:solidFill>
                <a:latin typeface="+mn-lt"/>
                <a:ea typeface="黑体" panose="02010609060101010101" pitchFamily="2" charset="-122"/>
              </a:rPr>
              <a:t>这种 </a:t>
            </a:r>
            <a:r>
              <a:rPr lang="en-US" altLang="zh-CN" sz="2800" b="1" dirty="0">
                <a:solidFill>
                  <a:srgbClr val="0000FF"/>
                </a:solidFill>
                <a:latin typeface="+mn-lt"/>
                <a:ea typeface="黑体" panose="02010609060101010101" pitchFamily="2" charset="-122"/>
              </a:rPr>
              <a:t>48 </a:t>
            </a:r>
            <a:r>
              <a:rPr lang="zh-CN" altLang="en-US" sz="2800" b="1" dirty="0">
                <a:solidFill>
                  <a:srgbClr val="0000FF"/>
                </a:solidFill>
                <a:latin typeface="+mn-lt"/>
                <a:ea typeface="黑体" panose="02010609060101010101" pitchFamily="2" charset="-122"/>
              </a:rPr>
              <a:t>位“地址”应当是某个接口的标识符。</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sz="2800" dirty="0"/>
              <a:t>IEEE 802 </a:t>
            </a:r>
            <a:r>
              <a:rPr lang="zh-CN" altLang="zh-CN" sz="2800" dirty="0"/>
              <a:t>标准规定</a:t>
            </a:r>
            <a:r>
              <a:rPr lang="en-US" altLang="zh-CN" sz="2800" dirty="0"/>
              <a:t> MAC </a:t>
            </a:r>
            <a:r>
              <a:rPr lang="zh-CN" altLang="zh-CN" sz="2800" dirty="0"/>
              <a:t>地址字段可采用</a:t>
            </a:r>
            <a:r>
              <a:rPr lang="en-US" altLang="zh-CN" sz="2800" dirty="0"/>
              <a:t> 6 </a:t>
            </a:r>
            <a:r>
              <a:rPr lang="zh-CN" altLang="zh-CN" sz="2800" dirty="0"/>
              <a:t>字节</a:t>
            </a:r>
            <a:r>
              <a:rPr lang="en-US" altLang="zh-CN" sz="2800" dirty="0"/>
              <a:t> ( 48</a:t>
            </a:r>
            <a:r>
              <a:rPr lang="zh-CN" altLang="zh-CN" sz="2800" dirty="0"/>
              <a:t>位</a:t>
            </a:r>
            <a:r>
              <a:rPr lang="en-US" altLang="zh-CN" sz="2800" dirty="0"/>
              <a:t>) </a:t>
            </a:r>
            <a:r>
              <a:rPr lang="zh-CN" altLang="zh-CN" sz="2800" dirty="0"/>
              <a:t>或</a:t>
            </a:r>
            <a:r>
              <a:rPr lang="en-US" altLang="zh-CN" sz="2800" dirty="0"/>
              <a:t> 2</a:t>
            </a:r>
            <a:r>
              <a:rPr lang="zh-CN" altLang="zh-CN" sz="2800" dirty="0"/>
              <a:t>字节</a:t>
            </a:r>
            <a:r>
              <a:rPr lang="en-US" altLang="zh-CN" sz="2800" dirty="0"/>
              <a:t> (16</a:t>
            </a:r>
            <a:r>
              <a:rPr lang="zh-CN" altLang="zh-CN" sz="2800" dirty="0"/>
              <a:t>位</a:t>
            </a:r>
            <a:r>
              <a:rPr lang="en-US" altLang="zh-CN" sz="2800" dirty="0"/>
              <a:t>) </a:t>
            </a:r>
            <a:r>
              <a:rPr lang="zh-CN" altLang="zh-CN" sz="2800" dirty="0"/>
              <a:t>这两种中的一种</a:t>
            </a:r>
            <a:r>
              <a:rPr lang="zh-CN" altLang="en-US" sz="2800" dirty="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负责向厂家分配地址字段 </a:t>
            </a:r>
            <a:r>
              <a:rPr lang="en-US" altLang="zh-CN" sz="2800" dirty="0"/>
              <a:t>6 </a:t>
            </a:r>
            <a:r>
              <a:rPr lang="zh-CN" altLang="zh-CN" sz="2800" dirty="0"/>
              <a:t>个字节中的前三个字节</a:t>
            </a:r>
            <a:r>
              <a:rPr lang="en-US" altLang="zh-CN" sz="2800" dirty="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a:t>)</a:t>
            </a:r>
            <a:r>
              <a:rPr lang="zh-CN" altLang="en-US" sz="2800" dirty="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a:t>地址字段 </a:t>
            </a:r>
            <a:r>
              <a:rPr lang="en-US" altLang="zh-CN" sz="2800" dirty="0"/>
              <a:t>6 </a:t>
            </a:r>
            <a:r>
              <a:rPr lang="zh-CN" altLang="zh-CN" sz="2800" dirty="0"/>
              <a:t>个字节</a:t>
            </a:r>
            <a:r>
              <a:rPr lang="zh-CN" altLang="en-US" sz="2800" dirty="0"/>
              <a:t>中的后三个字节 </a:t>
            </a:r>
            <a:r>
              <a:rPr lang="en-US" altLang="zh-CN" sz="2800" dirty="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a:t>) </a:t>
            </a:r>
            <a:r>
              <a:rPr lang="zh-CN" altLang="en-US" sz="2800" dirty="0"/>
              <a:t>由厂家自行指派，称为</a:t>
            </a:r>
            <a:r>
              <a:rPr lang="zh-CN" altLang="en-US" sz="2800" dirty="0">
                <a:solidFill>
                  <a:srgbClr val="0000FF"/>
                </a:solidFill>
              </a:rPr>
              <a:t>扩展唯一标识符，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a:ln>
                      <a:noFill/>
                    </a:ln>
                    <a:solidFill>
                      <a:srgbClr val="0000CC"/>
                    </a:solidFill>
                    <a:effectLst/>
                    <a:latin typeface="+mn-lt"/>
                    <a:ea typeface="黑体" panose="02010609060101010101"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2400" b="1" dirty="0">
                    <a:solidFill>
                      <a:srgbClr val="0000CC"/>
                    </a:solidFill>
                    <a:latin typeface="+mn-lt"/>
                    <a:ea typeface="黑体" panose="02010609060101010101" pitchFamily="2" charset="-122"/>
                  </a:rPr>
                  <a:t>扩展</a:t>
                </a:r>
                <a:r>
                  <a:rPr kumimoji="0" lang="zh-CN" altLang="en-US" sz="2400" b="1" i="0" u="none" strike="noStrike" cap="none" normalizeH="0" baseline="0" dirty="0">
                    <a:ln>
                      <a:noFill/>
                    </a:ln>
                    <a:solidFill>
                      <a:srgbClr val="0000CC"/>
                    </a:solidFill>
                    <a:effectLst/>
                    <a:latin typeface="+mn-lt"/>
                    <a:ea typeface="黑体" panose="02010609060101010101"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a:latin typeface="+mn-lt"/>
                    <a:ea typeface="黑体" panose="02010609060101010101" pitchFamily="2" charset="-122"/>
                  </a:rPr>
                  <a:t>3 </a:t>
                </a:r>
                <a:r>
                  <a:rPr lang="zh-CN" altLang="en-US" sz="2000" b="1" dirty="0">
                    <a:latin typeface="+mn-lt"/>
                    <a:ea typeface="黑体" panose="02010609060101010101" pitchFamily="2" charset="-122"/>
                  </a:rPr>
                  <a:t>字节 （</a:t>
                </a:r>
                <a:r>
                  <a:rPr lang="en-US" altLang="zh-CN" sz="2000" b="1" dirty="0">
                    <a:latin typeface="+mn-lt"/>
                    <a:ea typeface="黑体" panose="02010609060101010101" pitchFamily="2" charset="-122"/>
                  </a:rPr>
                  <a:t>24 </a:t>
                </a:r>
                <a:r>
                  <a:rPr lang="zh-CN" altLang="en-US" sz="2000" b="1" dirty="0">
                    <a:latin typeface="+mn-lt"/>
                    <a:ea typeface="黑体" panose="02010609060101010101" pitchFamily="2" charset="-122"/>
                  </a:rPr>
                  <a:t>位）</a:t>
                </a: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a:latin typeface="+mn-lt"/>
                    <a:ea typeface="黑体" panose="02010609060101010101" pitchFamily="2" charset="-122"/>
                  </a:rPr>
                  <a:t>3 </a:t>
                </a:r>
                <a:r>
                  <a:rPr lang="zh-CN" altLang="en-US" sz="2000" b="1" dirty="0">
                    <a:latin typeface="+mn-lt"/>
                    <a:ea typeface="黑体" panose="02010609060101010101" pitchFamily="2" charset="-122"/>
                  </a:rPr>
                  <a:t>字节 （</a:t>
                </a:r>
                <a:r>
                  <a:rPr lang="en-US" altLang="zh-CN" sz="2000" b="1" dirty="0">
                    <a:latin typeface="+mn-lt"/>
                    <a:ea typeface="黑体" panose="02010609060101010101" pitchFamily="2" charset="-122"/>
                  </a:rPr>
                  <a:t>24 </a:t>
                </a:r>
                <a:r>
                  <a:rPr lang="zh-CN" altLang="en-US" sz="2000" b="1" dirty="0">
                    <a:latin typeface="+mn-lt"/>
                    <a:ea typeface="黑体" panose="02010609060101010101" pitchFamily="2" charset="-122"/>
                  </a:rPr>
                  <a:t>位）</a:t>
                </a: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anose="02010609060101010101" pitchFamily="2" charset="-122"/>
                </a:rPr>
                <a:t>48 </a:t>
              </a:r>
              <a:r>
                <a:rPr lang="zh-CN" altLang="en-US" sz="2400" b="1" dirty="0">
                  <a:latin typeface="+mn-lt"/>
                  <a:ea typeface="黑体" panose="02010609060101010101" pitchFamily="2" charset="-122"/>
                </a:rPr>
                <a:t>位的 </a:t>
              </a:r>
              <a:r>
                <a:rPr lang="en-US" altLang="zh-CN" sz="2400" b="1" dirty="0">
                  <a:latin typeface="+mn-lt"/>
                  <a:ea typeface="黑体" panose="02010609060101010101" pitchFamily="2" charset="-122"/>
                </a:rPr>
                <a:t>MAC </a:t>
              </a:r>
              <a:r>
                <a:rPr lang="zh-CN" altLang="en-US" sz="2400" b="1" dirty="0">
                  <a:latin typeface="+mn-lt"/>
                  <a:ea typeface="黑体" panose="02010609060101010101" pitchFamily="2" charset="-122"/>
                </a:rPr>
                <a:t>地址</a:t>
              </a:r>
            </a:p>
          </p:txBody>
        </p:sp>
      </p:gr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1200"/>
              </a:spcBef>
            </a:pPr>
            <a:r>
              <a:rPr lang="zh-CN" altLang="en-US" dirty="0"/>
              <a:t>一个地址块可以生成 </a:t>
            </a:r>
            <a:r>
              <a:rPr lang="en-US" altLang="zh-CN" dirty="0"/>
              <a:t>2</a:t>
            </a:r>
            <a:r>
              <a:rPr lang="en-US" altLang="zh-CN" baseline="30000" dirty="0"/>
              <a:t>24</a:t>
            </a:r>
            <a:r>
              <a:rPr lang="en-US" altLang="zh-CN" dirty="0"/>
              <a:t> </a:t>
            </a:r>
            <a:r>
              <a:rPr lang="zh-CN" altLang="en-US" dirty="0"/>
              <a:t>个不同的地址。这种 </a:t>
            </a:r>
            <a:r>
              <a:rPr lang="en-US" altLang="zh-CN" dirty="0"/>
              <a:t>48 </a:t>
            </a:r>
            <a:r>
              <a:rPr lang="zh-CN" altLang="en-US" dirty="0"/>
              <a:t>位地址称为 </a:t>
            </a:r>
            <a:r>
              <a:rPr lang="en-US" altLang="zh-CN" dirty="0"/>
              <a:t>MAC-48</a:t>
            </a:r>
            <a:r>
              <a:rPr lang="zh-CN" altLang="en-US" dirty="0"/>
              <a:t>，它的通用名称是 </a:t>
            </a:r>
            <a:r>
              <a:rPr lang="en-US" altLang="zh-CN" dirty="0"/>
              <a:t>EUI-48</a:t>
            </a:r>
            <a:r>
              <a:rPr lang="zh-CN" altLang="en-US" dirty="0"/>
              <a:t>。</a:t>
            </a:r>
          </a:p>
          <a:p>
            <a:pPr>
              <a:spcBef>
                <a:spcPts val="1200"/>
              </a:spcBef>
            </a:pPr>
            <a:r>
              <a:rPr lang="zh-CN" altLang="zh-CN" dirty="0"/>
              <a:t>生产适配器时</a:t>
            </a:r>
            <a:r>
              <a:rPr lang="zh-CN" altLang="en-US" dirty="0"/>
              <a:t>，</a:t>
            </a:r>
            <a:r>
              <a:rPr lang="en-US" altLang="zh-CN" dirty="0"/>
              <a:t>6 </a:t>
            </a:r>
            <a:r>
              <a:rPr lang="zh-CN" altLang="zh-CN" dirty="0"/>
              <a:t>字节的</a:t>
            </a:r>
            <a:r>
              <a:rPr lang="en-US" altLang="zh-CN" dirty="0"/>
              <a:t> MAC </a:t>
            </a:r>
            <a:r>
              <a:rPr lang="zh-CN" altLang="zh-CN" dirty="0"/>
              <a:t>地址已被固化在适配器的</a:t>
            </a:r>
            <a:r>
              <a:rPr lang="en-US" altLang="zh-CN" dirty="0"/>
              <a:t> ROM</a:t>
            </a:r>
            <a:r>
              <a:rPr lang="zh-CN" altLang="en-US" dirty="0"/>
              <a:t>，</a:t>
            </a:r>
            <a:r>
              <a:rPr lang="zh-CN" altLang="zh-CN" dirty="0"/>
              <a:t>因此，</a:t>
            </a:r>
            <a:r>
              <a:rPr lang="en-US" altLang="zh-CN" dirty="0"/>
              <a:t>MAC </a:t>
            </a:r>
            <a:r>
              <a:rPr lang="zh-CN" altLang="zh-CN" dirty="0"/>
              <a:t>地址也叫作</a:t>
            </a:r>
            <a:r>
              <a:rPr lang="zh-CN" altLang="zh-CN" dirty="0">
                <a:solidFill>
                  <a:srgbClr val="FF0000"/>
                </a:solidFill>
              </a:rPr>
              <a:t>硬件地址</a:t>
            </a:r>
            <a:r>
              <a:rPr lang="en-US" altLang="zh-CN" dirty="0">
                <a:solidFill>
                  <a:srgbClr val="FF0000"/>
                </a:solidFill>
              </a:rPr>
              <a:t> </a:t>
            </a:r>
            <a:r>
              <a:rPr lang="en-US" altLang="zh-CN" dirty="0"/>
              <a:t>(hardware address)</a:t>
            </a:r>
            <a:r>
              <a:rPr lang="zh-CN" altLang="zh-CN" dirty="0"/>
              <a:t>或</a:t>
            </a:r>
            <a:r>
              <a:rPr lang="zh-CN" altLang="zh-CN" dirty="0">
                <a:solidFill>
                  <a:srgbClr val="FF0000"/>
                </a:solidFill>
              </a:rPr>
              <a:t>物理地址</a:t>
            </a:r>
            <a:r>
              <a:rPr lang="zh-CN" altLang="en-US" dirty="0">
                <a:solidFill>
                  <a:srgbClr val="FF0000"/>
                </a:solidFill>
              </a:rPr>
              <a:t>。</a:t>
            </a:r>
            <a:endParaRPr lang="en-US" altLang="zh-CN" dirty="0">
              <a:solidFill>
                <a:srgbClr val="FF0000"/>
              </a:solidFill>
            </a:endParaRPr>
          </a:p>
          <a:p>
            <a:pPr>
              <a:spcBef>
                <a:spcPts val="1200"/>
              </a:spcBef>
            </a:pPr>
            <a:r>
              <a:rPr lang="zh-CN" altLang="en-US" dirty="0"/>
              <a:t>“</a:t>
            </a:r>
            <a:r>
              <a:rPr lang="en-US" altLang="zh-CN" dirty="0"/>
              <a:t>MAC</a:t>
            </a:r>
            <a:r>
              <a:rPr lang="zh-CN" altLang="en-US" dirty="0"/>
              <a:t>地址”实际上就是适配器地址或适配器标识符 </a:t>
            </a:r>
            <a:r>
              <a:rPr lang="en-US" altLang="zh-CN" dirty="0"/>
              <a:t>EUI-48</a:t>
            </a:r>
            <a:r>
              <a:rPr lang="zh-CN" alt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26627" name="Rectangle 2"/>
          <p:cNvSpPr>
            <a:spLocks noGrp="1" noChangeArrowheads="1"/>
          </p:cNvSpPr>
          <p:nvPr>
            <p:ph type="title"/>
          </p:nvPr>
        </p:nvSpPr>
        <p:spPr/>
        <p:txBody>
          <a:bodyPr/>
          <a:lstStyle/>
          <a:p>
            <a:pPr eaLnBrk="1" hangingPunct="1"/>
            <a:r>
              <a:rPr lang="zh-CN" altLang="en-US"/>
              <a:t>字节计数法</a:t>
            </a:r>
          </a:p>
        </p:txBody>
      </p:sp>
      <p:sp>
        <p:nvSpPr>
          <p:cNvPr id="26628" name="Text Box 3"/>
          <p:cNvSpPr txBox="1">
            <a:spLocks noChangeArrowheads="1"/>
          </p:cNvSpPr>
          <p:nvPr/>
        </p:nvSpPr>
        <p:spPr bwMode="auto">
          <a:xfrm>
            <a:off x="818621" y="1557338"/>
            <a:ext cx="826875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以一个特殊字符表征一帧的开始（如</a:t>
            </a:r>
            <a:r>
              <a:rPr lang="en-US" altLang="zh-CN" sz="2400" b="1" dirty="0">
                <a:solidFill>
                  <a:srgbClr val="000000"/>
                </a:solidFill>
                <a:latin typeface="Times New Roman" panose="02020603050405020304" pitchFamily="18" charset="0"/>
              </a:rPr>
              <a:t>SOH</a:t>
            </a:r>
            <a:r>
              <a:rPr lang="zh-CN" altLang="en-US" sz="2400" b="1" dirty="0">
                <a:solidFill>
                  <a:srgbClr val="000000"/>
                </a:solidFill>
                <a:latin typeface="Times New Roman" panose="02020603050405020304" pitchFamily="18" charset="0"/>
              </a:rPr>
              <a:t>控制字符），并用一个专门字段来标明一帧的字节数。接收方可以通过表征帧开始的特殊字符区别出帧的开始，并从专门字段中获知该帧的字节数，从而确定帧的终止位置。</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采用这种帧同步的方法不会引起数据信息与其它控制信息的混淆，因而不必采用任何措施即可实现数据的透明性，任何数据都可不受限制地传输。</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注意：</a:t>
            </a:r>
            <a:r>
              <a:rPr lang="en-US" altLang="zh-CN" sz="2400" b="1" dirty="0">
                <a:solidFill>
                  <a:srgbClr val="000000"/>
                </a:solidFill>
                <a:latin typeface="Times New Roman" panose="02020603050405020304" pitchFamily="18" charset="0"/>
              </a:rPr>
              <a:t>Start Of Header</a:t>
            </a:r>
            <a:r>
              <a:rPr lang="zh-CN" altLang="en-US" sz="2400" b="1" dirty="0">
                <a:solidFill>
                  <a:srgbClr val="000000"/>
                </a:solidFill>
                <a:latin typeface="Times New Roman" panose="02020603050405020304" pitchFamily="18" charset="0"/>
              </a:rPr>
              <a:t>（首部开始），请注意，</a:t>
            </a:r>
            <a:r>
              <a:rPr lang="en-US" altLang="zh-CN" sz="2400" b="1" dirty="0">
                <a:solidFill>
                  <a:srgbClr val="000000"/>
                </a:solidFill>
                <a:latin typeface="Times New Roman" panose="02020603050405020304" pitchFamily="18" charset="0"/>
              </a:rPr>
              <a:t>SOH</a:t>
            </a:r>
            <a:r>
              <a:rPr lang="zh-CN" altLang="en-US" sz="2400" b="1" dirty="0">
                <a:solidFill>
                  <a:srgbClr val="000000"/>
                </a:solidFill>
                <a:latin typeface="Times New Roman" panose="02020603050405020304" pitchFamily="18" charset="0"/>
              </a:rPr>
              <a:t>都是</a:t>
            </a:r>
            <a:r>
              <a:rPr lang="en-US" altLang="zh-CN" sz="2400" b="1" dirty="0">
                <a:solidFill>
                  <a:srgbClr val="000000"/>
                </a:solidFill>
                <a:latin typeface="Times New Roman" panose="02020603050405020304" pitchFamily="18" charset="0"/>
              </a:rPr>
              <a:t>ASCII</a:t>
            </a:r>
            <a:r>
              <a:rPr lang="zh-CN" altLang="en-US" sz="2400" b="1" dirty="0">
                <a:solidFill>
                  <a:srgbClr val="000000"/>
                </a:solidFill>
                <a:latin typeface="Times New Roman" panose="02020603050405020304" pitchFamily="18" charset="0"/>
              </a:rPr>
              <a:t>码中的控制字符。</a:t>
            </a:r>
            <a:r>
              <a:rPr lang="en-US" altLang="zh-CN" sz="2400" b="1" dirty="0">
                <a:solidFill>
                  <a:srgbClr val="000000"/>
                </a:solidFill>
                <a:latin typeface="Times New Roman" panose="02020603050405020304" pitchFamily="18" charset="0"/>
              </a:rPr>
              <a:t>SOH</a:t>
            </a:r>
            <a:r>
              <a:rPr lang="zh-CN" altLang="en-US" sz="2400" b="1" dirty="0">
                <a:solidFill>
                  <a:srgbClr val="000000"/>
                </a:solidFill>
                <a:latin typeface="Times New Roman" panose="02020603050405020304" pitchFamily="18" charset="0"/>
              </a:rPr>
              <a:t>的十六进制编码是</a:t>
            </a:r>
            <a:r>
              <a:rPr lang="en-US" altLang="zh-CN" sz="2400" b="1" dirty="0">
                <a:solidFill>
                  <a:srgbClr val="000000"/>
                </a:solidFill>
                <a:latin typeface="Times New Roman" panose="02020603050405020304" pitchFamily="18" charset="0"/>
              </a:rPr>
              <a:t>01</a:t>
            </a:r>
            <a:r>
              <a:rPr lang="zh-CN" altLang="en-US" sz="2400" b="1" dirty="0">
                <a:solidFill>
                  <a:srgbClr val="000000"/>
                </a:solidFill>
                <a:latin typeface="Times New Roman" panose="02020603050405020304" pitchFamily="18" charset="0"/>
              </a:rPr>
              <a:t>。</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单站地址，组地址，广播地址</a:t>
            </a:r>
          </a:p>
        </p:txBody>
      </p:sp>
      <p:sp>
        <p:nvSpPr>
          <p:cNvPr id="3" name="内容占位符 2"/>
          <p:cNvSpPr>
            <a:spLocks noGrp="1"/>
          </p:cNvSpPr>
          <p:nvPr>
            <p:ph idx="1"/>
          </p:nvPr>
        </p:nvSpPr>
        <p:spPr/>
        <p:txBody>
          <a:bodyPr/>
          <a:lstStyle/>
          <a:p>
            <a:r>
              <a:rPr lang="en-US" altLang="zh-CN" sz="2800" dirty="0"/>
              <a:t>IEEE</a:t>
            </a:r>
            <a:r>
              <a:rPr lang="zh-CN" altLang="zh-CN" sz="2800" dirty="0"/>
              <a:t>规定地址字段的第一字节的最低位为</a:t>
            </a:r>
            <a:r>
              <a:rPr lang="en-US" altLang="zh-CN" sz="2800" dirty="0"/>
              <a:t> I/G </a:t>
            </a:r>
            <a:r>
              <a:rPr lang="zh-CN" altLang="zh-CN" sz="2800" dirty="0"/>
              <a:t>位。</a:t>
            </a:r>
            <a:r>
              <a:rPr lang="en-US" altLang="zh-CN" sz="2800" dirty="0"/>
              <a:t>I/G </a:t>
            </a:r>
            <a:r>
              <a:rPr lang="zh-CN" altLang="zh-CN" sz="2800" dirty="0"/>
              <a:t>表示</a:t>
            </a:r>
            <a:r>
              <a:rPr lang="en-US" altLang="zh-CN" sz="2800" dirty="0"/>
              <a:t> Individual / Group</a:t>
            </a:r>
            <a:r>
              <a:rPr lang="zh-CN" altLang="zh-CN" sz="2800" dirty="0"/>
              <a:t>。</a:t>
            </a:r>
            <a:endParaRPr lang="en-US" altLang="zh-CN" sz="2800" dirty="0"/>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=0 </a:t>
            </a:r>
            <a:r>
              <a:rPr lang="zh-CN" altLang="zh-CN" sz="2800" dirty="0">
                <a:solidFill>
                  <a:srgbClr val="0000FF"/>
                </a:solidFill>
              </a:rPr>
              <a:t>时，</a:t>
            </a:r>
            <a:r>
              <a:rPr lang="zh-CN" altLang="zh-CN" sz="2800" dirty="0"/>
              <a:t>地址字段表示一个</a:t>
            </a:r>
            <a:r>
              <a:rPr lang="zh-CN" altLang="zh-CN" sz="2800" dirty="0">
                <a:solidFill>
                  <a:srgbClr val="FF0000"/>
                </a:solidFill>
              </a:rPr>
              <a:t>单站地址。</a:t>
            </a:r>
            <a:endParaRPr lang="en-US" altLang="zh-CN" sz="2800" dirty="0">
              <a:solidFill>
                <a:srgbClr val="FF0000"/>
              </a:solidFill>
            </a:endParaRPr>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=1 </a:t>
            </a:r>
            <a:r>
              <a:rPr lang="zh-CN" altLang="zh-CN" sz="2800" dirty="0">
                <a:solidFill>
                  <a:srgbClr val="0000FF"/>
                </a:solidFill>
              </a:rPr>
              <a:t>时</a:t>
            </a:r>
            <a:r>
              <a:rPr lang="zh-CN" altLang="en-US" sz="2800" dirty="0">
                <a:solidFill>
                  <a:srgbClr val="0000FF"/>
                </a:solidFill>
              </a:rPr>
              <a:t>，</a:t>
            </a:r>
            <a:r>
              <a:rPr lang="zh-CN" altLang="zh-CN" sz="2800" dirty="0"/>
              <a:t>表示</a:t>
            </a:r>
            <a:r>
              <a:rPr lang="zh-CN" altLang="zh-CN" sz="2800" dirty="0">
                <a:solidFill>
                  <a:srgbClr val="FF0000"/>
                </a:solidFill>
              </a:rPr>
              <a:t>组地址，</a:t>
            </a:r>
            <a:r>
              <a:rPr lang="zh-CN" altLang="zh-CN" sz="2800" dirty="0"/>
              <a:t>用来进行多播（以前曾译为组播）。</a:t>
            </a:r>
            <a:r>
              <a:rPr lang="zh-CN" altLang="en-US" sz="2800" dirty="0"/>
              <a:t>此时</a:t>
            </a:r>
            <a:r>
              <a:rPr lang="zh-CN" altLang="zh-CN" sz="2800" dirty="0"/>
              <a:t>，</a:t>
            </a:r>
            <a:r>
              <a:rPr lang="en-US" altLang="zh-CN" sz="2800" dirty="0"/>
              <a:t>IEEE </a:t>
            </a:r>
            <a:r>
              <a:rPr lang="zh-CN" altLang="zh-CN" sz="2800" dirty="0"/>
              <a:t>只分配地址字段前三个字节中的</a:t>
            </a:r>
            <a:r>
              <a:rPr lang="en-US" altLang="zh-CN" sz="2800" dirty="0"/>
              <a:t>23</a:t>
            </a:r>
            <a:r>
              <a:rPr lang="zh-CN" altLang="zh-CN" sz="2800" dirty="0"/>
              <a:t>位。</a:t>
            </a:r>
            <a:endParaRPr lang="en-US" altLang="zh-CN" sz="2800" dirty="0"/>
          </a:p>
          <a:p>
            <a:r>
              <a:rPr lang="zh-CN" altLang="zh-CN" sz="2800" dirty="0"/>
              <a:t>当</a:t>
            </a:r>
            <a:r>
              <a:rPr lang="en-US" altLang="zh-CN" sz="2800" dirty="0"/>
              <a:t> I/G </a:t>
            </a:r>
            <a:r>
              <a:rPr lang="zh-CN" altLang="zh-CN" sz="2800" dirty="0"/>
              <a:t>位分别为</a:t>
            </a:r>
            <a:r>
              <a:rPr lang="en-US" altLang="zh-CN" sz="2800" dirty="0"/>
              <a:t> 0 </a:t>
            </a:r>
            <a:r>
              <a:rPr lang="zh-CN" altLang="zh-CN" sz="2800" dirty="0"/>
              <a:t>和</a:t>
            </a:r>
            <a:r>
              <a:rPr lang="en-US" altLang="zh-CN" sz="2800" dirty="0"/>
              <a:t> 1 </a:t>
            </a:r>
            <a:r>
              <a:rPr lang="zh-CN" altLang="zh-CN" sz="2800" dirty="0"/>
              <a:t>时，一个地址块可分别生成</a:t>
            </a:r>
            <a:r>
              <a:rPr lang="en-US" altLang="zh-CN" sz="2800" dirty="0"/>
              <a:t> 2</a:t>
            </a:r>
            <a:r>
              <a:rPr lang="en-US" altLang="zh-CN" sz="2800" baseline="30000" dirty="0"/>
              <a:t>24</a:t>
            </a:r>
            <a:r>
              <a:rPr lang="en-US" altLang="zh-CN" sz="2800" dirty="0"/>
              <a:t> </a:t>
            </a:r>
            <a:r>
              <a:rPr lang="zh-CN" altLang="zh-CN" sz="2800" dirty="0"/>
              <a:t>个单个站地址和</a:t>
            </a:r>
            <a:r>
              <a:rPr lang="en-US" altLang="zh-CN" sz="2800" dirty="0"/>
              <a:t> 2</a:t>
            </a:r>
            <a:r>
              <a:rPr lang="en-US" altLang="zh-CN" sz="2800" baseline="30000" dirty="0"/>
              <a:t>24</a:t>
            </a:r>
            <a:r>
              <a:rPr lang="en-US" altLang="zh-CN" sz="2800" dirty="0"/>
              <a:t> </a:t>
            </a:r>
            <a:r>
              <a:rPr lang="zh-CN" altLang="zh-CN" sz="2800" dirty="0"/>
              <a:t>个组地址。</a:t>
            </a:r>
            <a:endParaRPr lang="en-US" altLang="zh-CN" sz="2800" dirty="0"/>
          </a:p>
          <a:p>
            <a:r>
              <a:rPr lang="zh-CN" altLang="en-US" sz="2800" dirty="0"/>
              <a:t>所有 </a:t>
            </a:r>
            <a:r>
              <a:rPr lang="en-US" altLang="zh-CN" sz="2800" dirty="0"/>
              <a:t>48 </a:t>
            </a:r>
            <a:r>
              <a:rPr lang="zh-CN" altLang="en-US" sz="2800" dirty="0"/>
              <a:t>位都为 </a:t>
            </a:r>
            <a:r>
              <a:rPr lang="en-US" altLang="zh-CN" sz="2800" dirty="0"/>
              <a:t>1 </a:t>
            </a:r>
            <a:r>
              <a:rPr lang="zh-CN" altLang="en-US" sz="2800" dirty="0"/>
              <a:t>时，为广播地址。只能作为目的地址使用。</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全球管理</a:t>
            </a:r>
            <a:r>
              <a:rPr lang="zh-CN" altLang="en-US" dirty="0"/>
              <a:t>与本地</a:t>
            </a:r>
            <a:r>
              <a:rPr lang="zh-CN" altLang="zh-CN" dirty="0"/>
              <a:t>管理</a:t>
            </a:r>
            <a:endParaRPr lang="zh-CN" altLang="en-US" dirty="0"/>
          </a:p>
        </p:txBody>
      </p:sp>
      <p:sp>
        <p:nvSpPr>
          <p:cNvPr id="3" name="内容占位符 2"/>
          <p:cNvSpPr>
            <a:spLocks noGrp="1"/>
          </p:cNvSpPr>
          <p:nvPr>
            <p:ph idx="1"/>
          </p:nvPr>
        </p:nvSpPr>
        <p:spPr/>
        <p:txBody>
          <a:bodyPr/>
          <a:lstStyle/>
          <a:p>
            <a:r>
              <a:rPr lang="en-US" altLang="zh-CN" dirty="0"/>
              <a:t>IEEE </a:t>
            </a:r>
            <a:r>
              <a:rPr lang="zh-CN" altLang="zh-CN" dirty="0"/>
              <a:t>把地址字段第</a:t>
            </a:r>
            <a:r>
              <a:rPr lang="zh-CN" altLang="en-US" dirty="0"/>
              <a:t>一</a:t>
            </a:r>
            <a:r>
              <a:rPr lang="zh-CN" altLang="zh-CN" dirty="0"/>
              <a:t>字节的最低第</a:t>
            </a:r>
            <a:r>
              <a:rPr lang="en-US" altLang="zh-CN" dirty="0"/>
              <a:t> 2 </a:t>
            </a:r>
            <a:r>
              <a:rPr lang="zh-CN" altLang="zh-CN" dirty="0"/>
              <a:t>位规定为</a:t>
            </a:r>
            <a:r>
              <a:rPr lang="en-US" altLang="zh-CN" dirty="0"/>
              <a:t> G/L </a:t>
            </a:r>
            <a:r>
              <a:rPr lang="zh-CN" altLang="zh-CN" dirty="0"/>
              <a:t>位，表示</a:t>
            </a:r>
            <a:r>
              <a:rPr lang="en-US" altLang="zh-CN" dirty="0"/>
              <a:t> Global / Local</a:t>
            </a:r>
            <a:r>
              <a:rPr lang="zh-CN" altLang="zh-CN" dirty="0"/>
              <a:t>。</a:t>
            </a:r>
            <a:endParaRPr lang="en-US" altLang="zh-CN" dirty="0"/>
          </a:p>
          <a:p>
            <a:r>
              <a:rPr lang="zh-CN" altLang="en-US" dirty="0">
                <a:solidFill>
                  <a:srgbClr val="0000FF"/>
                </a:solidFill>
              </a:rPr>
              <a:t>当 </a:t>
            </a:r>
            <a:r>
              <a:rPr lang="en-US" altLang="zh-CN" dirty="0">
                <a:solidFill>
                  <a:srgbClr val="0000FF"/>
                </a:solidFill>
              </a:rPr>
              <a:t>G/L</a:t>
            </a:r>
            <a:r>
              <a:rPr lang="zh-CN" altLang="zh-CN" dirty="0">
                <a:solidFill>
                  <a:srgbClr val="0000FF"/>
                </a:solidFill>
              </a:rPr>
              <a:t>位</a:t>
            </a:r>
            <a:r>
              <a:rPr lang="en-US" altLang="zh-CN" dirty="0">
                <a:solidFill>
                  <a:srgbClr val="0000FF"/>
                </a:solidFill>
              </a:rPr>
              <a:t>=0 </a:t>
            </a:r>
            <a:r>
              <a:rPr lang="zh-CN" altLang="zh-CN" dirty="0">
                <a:solidFill>
                  <a:srgbClr val="0000FF"/>
                </a:solidFill>
              </a:rPr>
              <a:t>时</a:t>
            </a:r>
            <a:r>
              <a:rPr lang="zh-CN" altLang="en-US" dirty="0"/>
              <a:t>，</a:t>
            </a:r>
            <a:r>
              <a:rPr lang="zh-CN" altLang="zh-CN" dirty="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购买的</a:t>
            </a:r>
            <a:r>
              <a:rPr lang="en-US" altLang="zh-CN" dirty="0"/>
              <a:t> OUI </a:t>
            </a:r>
            <a:r>
              <a:rPr lang="zh-CN" altLang="zh-CN" dirty="0"/>
              <a:t>都属于全球管理。</a:t>
            </a:r>
            <a:endParaRPr lang="en-US" altLang="zh-CN" dirty="0"/>
          </a:p>
          <a:p>
            <a:r>
              <a:rPr lang="zh-CN" altLang="en-US" dirty="0">
                <a:solidFill>
                  <a:srgbClr val="0000FF"/>
                </a:solidFill>
              </a:rPr>
              <a:t>当 </a:t>
            </a:r>
            <a:r>
              <a:rPr lang="en-US" altLang="zh-CN" dirty="0">
                <a:solidFill>
                  <a:srgbClr val="0000FF"/>
                </a:solidFill>
              </a:rPr>
              <a:t>G/L</a:t>
            </a:r>
            <a:r>
              <a:rPr lang="zh-CN" altLang="zh-CN" dirty="0">
                <a:solidFill>
                  <a:srgbClr val="0000FF"/>
                </a:solidFill>
              </a:rPr>
              <a:t>位</a:t>
            </a:r>
            <a:r>
              <a:rPr lang="en-US" altLang="zh-CN" dirty="0">
                <a:solidFill>
                  <a:srgbClr val="0000FF"/>
                </a:solidFill>
              </a:rPr>
              <a:t>=1 </a:t>
            </a:r>
            <a:r>
              <a:rPr lang="zh-CN" altLang="zh-CN" dirty="0">
                <a:solidFill>
                  <a:srgbClr val="0000FF"/>
                </a:solidFill>
              </a:rPr>
              <a:t>时</a:t>
            </a:r>
            <a:r>
              <a:rPr lang="zh-CN" altLang="en-US" dirty="0">
                <a:solidFill>
                  <a:srgbClr val="0000FF"/>
                </a:solidFill>
              </a:rPr>
              <a:t>，</a:t>
            </a:r>
            <a:r>
              <a:rPr lang="zh-CN" altLang="en-US" dirty="0"/>
              <a:t> </a:t>
            </a:r>
            <a:r>
              <a:rPr lang="zh-CN" altLang="zh-CN" dirty="0"/>
              <a:t>是</a:t>
            </a:r>
            <a:r>
              <a:rPr lang="zh-CN" altLang="zh-CN" dirty="0">
                <a:solidFill>
                  <a:srgbClr val="FF0000"/>
                </a:solidFill>
              </a:rPr>
              <a:t>本地管理，</a:t>
            </a:r>
            <a:r>
              <a:rPr lang="zh-CN" altLang="zh-CN" dirty="0"/>
              <a:t>这时用户可任意分配网络上的地址。</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单播 </a:t>
            </a:r>
            <a:r>
              <a:rPr lang="en-US" altLang="zh-CN" dirty="0"/>
              <a:t>(unicast) </a:t>
            </a:r>
            <a:r>
              <a:rPr lang="zh-CN" altLang="en-US" dirty="0"/>
              <a:t>帧（一对一）</a:t>
            </a:r>
          </a:p>
          <a:p>
            <a:pPr lvl="1"/>
            <a:r>
              <a:rPr lang="zh-CN" altLang="en-US" dirty="0">
                <a:solidFill>
                  <a:srgbClr val="FF0000"/>
                </a:solidFill>
              </a:rPr>
              <a:t>广播 </a:t>
            </a:r>
            <a:r>
              <a:rPr lang="en-US" altLang="zh-CN" dirty="0"/>
              <a:t>(broadcast) </a:t>
            </a:r>
            <a:r>
              <a:rPr lang="zh-CN" altLang="en-US" dirty="0"/>
              <a:t>帧（一对全体）</a:t>
            </a:r>
          </a:p>
          <a:p>
            <a:pPr lvl="1"/>
            <a:r>
              <a:rPr lang="zh-CN" altLang="en-US" dirty="0">
                <a:solidFill>
                  <a:srgbClr val="FF0000"/>
                </a:solidFill>
              </a:rPr>
              <a:t>多播 </a:t>
            </a:r>
            <a:r>
              <a:rPr lang="en-US" altLang="zh-CN" dirty="0"/>
              <a:t>(multicast) </a:t>
            </a:r>
            <a:r>
              <a:rPr lang="zh-CN" altLang="en-US" dirty="0"/>
              <a:t>帧（一对多）</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t>所有的适配器都至少能够识别前两种帧，即</a:t>
            </a:r>
            <a:r>
              <a:rPr lang="zh-CN" altLang="zh-CN" dirty="0">
                <a:solidFill>
                  <a:srgbClr val="FF0000"/>
                </a:solidFill>
              </a:rPr>
              <a:t>能够识别单播</a:t>
            </a:r>
            <a:r>
              <a:rPr lang="zh-CN" altLang="en-US" dirty="0">
                <a:solidFill>
                  <a:srgbClr val="FF0000"/>
                </a:solidFill>
              </a:rPr>
              <a:t>地址</a:t>
            </a:r>
            <a:r>
              <a:rPr lang="zh-CN" altLang="zh-CN" dirty="0">
                <a:solidFill>
                  <a:srgbClr val="FF0000"/>
                </a:solidFill>
              </a:rPr>
              <a:t>和广播地址。</a:t>
            </a:r>
            <a:endParaRPr lang="en-US" altLang="zh-CN" dirty="0">
              <a:solidFill>
                <a:srgbClr val="FF0000"/>
              </a:solidFill>
            </a:endParaRPr>
          </a:p>
          <a:p>
            <a:r>
              <a:rPr lang="zh-CN" altLang="zh-CN" dirty="0"/>
              <a:t>有的适配器可用编程方法识别多播地址</a:t>
            </a:r>
            <a:r>
              <a:rPr lang="zh-CN" altLang="en-US" dirty="0"/>
              <a:t>。</a:t>
            </a:r>
            <a:endParaRPr lang="en-US" altLang="zh-CN" dirty="0"/>
          </a:p>
          <a:p>
            <a:r>
              <a:rPr lang="zh-CN" altLang="zh-CN" dirty="0">
                <a:solidFill>
                  <a:srgbClr val="0000FF"/>
                </a:solidFill>
              </a:rPr>
              <a:t>只有目的地址才能使用广播地址和多播地址。</a:t>
            </a:r>
            <a:endParaRPr lang="en-US" altLang="zh-CN" dirty="0">
              <a:solidFill>
                <a:srgbClr val="0000FF"/>
              </a:solidFill>
            </a:endParaRPr>
          </a:p>
          <a:p>
            <a:r>
              <a:rPr lang="zh-CN" altLang="en-US" dirty="0"/>
              <a:t>以</a:t>
            </a:r>
            <a:r>
              <a:rPr lang="zh-CN" altLang="zh-CN" dirty="0">
                <a:solidFill>
                  <a:srgbClr val="FF0000"/>
                </a:solidFill>
              </a:rPr>
              <a:t>混杂方式</a:t>
            </a:r>
            <a:r>
              <a:rPr lang="en-US" altLang="zh-CN" dirty="0">
                <a:solidFill>
                  <a:srgbClr val="FF0000"/>
                </a:solidFill>
              </a:rPr>
              <a:t> </a:t>
            </a:r>
            <a:r>
              <a:rPr lang="en-US" altLang="zh-CN" dirty="0"/>
              <a:t>(promiscuous mode) </a:t>
            </a:r>
            <a:r>
              <a:rPr lang="zh-CN" altLang="en-US" dirty="0"/>
              <a:t>工作的</a:t>
            </a:r>
            <a:r>
              <a:rPr lang="zh-CN" altLang="zh-CN" dirty="0"/>
              <a:t>以太网适配器只要“听到”有帧在以太网上传输就都接收下来</a:t>
            </a:r>
            <a:r>
              <a:rPr lang="zh-CN" altLang="en-US" dirty="0"/>
              <a:t>。</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常用的以太网 </a:t>
            </a:r>
            <a:r>
              <a:rPr lang="en-US" altLang="zh-CN" dirty="0"/>
              <a:t>MAC </a:t>
            </a:r>
            <a:r>
              <a:rPr lang="zh-CN" altLang="en-US" dirty="0"/>
              <a:t>帧格式有两种标准 ：</a:t>
            </a:r>
          </a:p>
          <a:p>
            <a:pPr lvl="1"/>
            <a:r>
              <a:rPr lang="en-US" altLang="zh-CN" dirty="0">
                <a:solidFill>
                  <a:srgbClr val="0000FF"/>
                </a:solidFill>
                <a:latin typeface="Arial" panose="020B0604020202020204" pitchFamily="34" charset="0"/>
                <a:ea typeface="黑体" panose="02010609060101010101" pitchFamily="2" charset="-122"/>
              </a:rPr>
              <a:t>DIX Ethernet V2 </a:t>
            </a:r>
            <a:r>
              <a:rPr lang="zh-CN" altLang="en-US" dirty="0">
                <a:solidFill>
                  <a:srgbClr val="0000FF"/>
                </a:solidFill>
                <a:latin typeface="Arial" panose="020B0604020202020204" pitchFamily="34" charset="0"/>
                <a:ea typeface="黑体" panose="02010609060101010101" pitchFamily="2" charset="-122"/>
              </a:rPr>
              <a:t>标准</a:t>
            </a:r>
          </a:p>
          <a:p>
            <a:pPr lvl="1"/>
            <a:r>
              <a:rPr lang="en-US" altLang="zh-CN" dirty="0">
                <a:solidFill>
                  <a:srgbClr val="0000FF"/>
                </a:solidFill>
                <a:latin typeface="Arial" panose="020B0604020202020204" pitchFamily="34" charset="0"/>
                <a:ea typeface="黑体" panose="02010609060101010101" pitchFamily="2" charset="-122"/>
              </a:rPr>
              <a:t>IEEE </a:t>
            </a:r>
            <a:r>
              <a:rPr lang="zh-CN" altLang="en-US" dirty="0">
                <a:solidFill>
                  <a:srgbClr val="0000FF"/>
                </a:solidFill>
                <a:latin typeface="Arial" panose="020B0604020202020204" pitchFamily="34" charset="0"/>
                <a:ea typeface="黑体" panose="02010609060101010101" pitchFamily="2" charset="-122"/>
              </a:rPr>
              <a:t>的 </a:t>
            </a:r>
            <a:r>
              <a:rPr lang="en-US" altLang="zh-CN" dirty="0">
                <a:solidFill>
                  <a:srgbClr val="0000FF"/>
                </a:solidFill>
                <a:latin typeface="Arial" panose="020B0604020202020204" pitchFamily="34" charset="0"/>
                <a:ea typeface="黑体" panose="02010609060101010101" pitchFamily="2" charset="-122"/>
              </a:rPr>
              <a:t>802.3 </a:t>
            </a:r>
            <a:r>
              <a:rPr lang="zh-CN" altLang="en-US" dirty="0">
                <a:solidFill>
                  <a:srgbClr val="0000FF"/>
                </a:solidFill>
                <a:latin typeface="Arial" panose="020B0604020202020204" pitchFamily="34" charset="0"/>
                <a:ea typeface="黑体" panose="02010609060101010101"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panose="020B0604020202020204" pitchFamily="34" charset="0"/>
              </a:rPr>
              <a:t>以太网</a:t>
            </a:r>
            <a:r>
              <a:rPr lang="en-US" altLang="zh-CN" dirty="0">
                <a:latin typeface="Arial" panose="020B0604020202020204" pitchFamily="34" charset="0"/>
              </a:rPr>
              <a:t>V2</a:t>
            </a:r>
            <a:r>
              <a:rPr lang="zh-CN" altLang="en-US" dirty="0">
                <a:latin typeface="Arial" panose="020B0604020202020204" pitchFamily="34" charset="0"/>
              </a:rPr>
              <a:t>的 </a:t>
            </a:r>
            <a:r>
              <a:rPr lang="en-US" altLang="zh-CN" dirty="0">
                <a:latin typeface="Arial" panose="020B0604020202020204" pitchFamily="34" charset="0"/>
              </a:rPr>
              <a:t>MAC </a:t>
            </a:r>
            <a:r>
              <a:rPr lang="zh-CN" altLang="en-US" dirty="0">
                <a:latin typeface="Arial" panose="020B0604020202020204" pitchFamily="34"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以太网 </a:t>
            </a:r>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r>
              <a:rPr kumimoji="1" lang="zh-CN" altLang="en-US" sz="2000" b="1">
                <a:solidFill>
                  <a:srgbClr val="000099"/>
                </a:solidFill>
                <a:latin typeface="+mn-lt"/>
                <a:ea typeface="黑体" panose="02010609060101010101"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10101010101010           101010101010 10101011</a:t>
            </a: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7 </a:t>
            </a:r>
            <a:r>
              <a:rPr kumimoji="1" lang="zh-CN" altLang="en-US" sz="1600" b="1">
                <a:solidFill>
                  <a:srgbClr val="000099"/>
                </a:solidFill>
                <a:latin typeface="+mn-lt"/>
                <a:ea typeface="黑体" panose="02010609060101010101"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 </a:t>
            </a:r>
            <a:r>
              <a:rPr kumimoji="1" lang="zh-CN" altLang="en-US" sz="1600" b="1" dirty="0">
                <a:solidFill>
                  <a:srgbClr val="000099"/>
                </a:solidFill>
                <a:latin typeface="+mn-lt"/>
                <a:ea typeface="黑体" panose="02010609060101010101"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8 </a:t>
            </a:r>
            <a:r>
              <a:rPr kumimoji="1" lang="zh-CN" altLang="en-US" sz="1600" b="1">
                <a:solidFill>
                  <a:srgbClr val="000099"/>
                </a:solidFill>
                <a:latin typeface="+mn-lt"/>
                <a:ea typeface="黑体" panose="02010609060101010101"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anose="02010609060101010101"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anose="02010609060101010101"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IP</a:t>
            </a:r>
            <a:r>
              <a:rPr kumimoji="1" lang="zh-CN" altLang="en-US" sz="2000" b="1" dirty="0">
                <a:solidFill>
                  <a:srgbClr val="000099"/>
                </a:solidFill>
                <a:latin typeface="+mn-lt"/>
                <a:ea typeface="黑体" panose="02010609060101010101"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45549" name="Group 109"/>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anose="02010609060101010101" pitchFamily="2" charset="-122"/>
              </a:rPr>
              <a:t>MAC </a:t>
            </a:r>
            <a:r>
              <a:rPr kumimoji="1" lang="zh-CN" altLang="en-US" sz="2000" b="1" dirty="0">
                <a:solidFill>
                  <a:srgbClr val="C00000"/>
                </a:solidFill>
                <a:latin typeface="+mn-lt"/>
                <a:ea typeface="黑体" panose="02010609060101010101" pitchFamily="2" charset="-122"/>
              </a:rPr>
              <a:t>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79" name="Group 15"/>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81" name="Group 17"/>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grpSp>
        </p:grpSp>
        <p:grpSp>
          <p:nvGrpSpPr>
            <p:cNvPr id="446498" name="Group 34"/>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目的地址字段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9" name="Group 15"/>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4" name="Group 17"/>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grpSp>
        </p:grpSp>
        <p:grpSp>
          <p:nvGrpSpPr>
            <p:cNvPr id="50" name="Group 34"/>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源地址字段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ln>
          <a:effectLst/>
        </p:spPr>
        <p:txBody>
          <a:bodyPr wrap="none">
            <a:spAutoFit/>
          </a:bodyPr>
          <a:lstStyle/>
          <a:p>
            <a:pPr algn="ctr"/>
            <a:r>
              <a:rPr lang="zh-CN" altLang="en-US" sz="2400" b="1" dirty="0">
                <a:solidFill>
                  <a:srgbClr val="000066"/>
                </a:solidFill>
                <a:latin typeface="+mn-lt"/>
                <a:ea typeface="黑体" panose="02010609060101010101" pitchFamily="2" charset="-122"/>
              </a:rPr>
              <a:t>类型字段用来标志</a:t>
            </a:r>
            <a:r>
              <a:rPr lang="zh-CN" altLang="en-US" sz="2400" b="1" dirty="0">
                <a:solidFill>
                  <a:srgbClr val="C00000"/>
                </a:solidFill>
                <a:latin typeface="+mn-lt"/>
                <a:ea typeface="黑体" panose="02010609060101010101" pitchFamily="2" charset="-122"/>
              </a:rPr>
              <a:t>上一层</a:t>
            </a:r>
            <a:r>
              <a:rPr lang="zh-CN" altLang="en-US" sz="2400" b="1" dirty="0">
                <a:solidFill>
                  <a:srgbClr val="000066"/>
                </a:solidFill>
                <a:latin typeface="+mn-lt"/>
                <a:ea typeface="黑体" panose="02010609060101010101" pitchFamily="2" charset="-122"/>
              </a:rPr>
              <a:t>使用的是什么协议，</a:t>
            </a:r>
          </a:p>
          <a:p>
            <a:pPr algn="ctr"/>
            <a:r>
              <a:rPr lang="zh-CN" altLang="en-US" sz="2400" b="1" dirty="0">
                <a:solidFill>
                  <a:srgbClr val="000066"/>
                </a:solidFill>
                <a:latin typeface="+mn-lt"/>
                <a:ea typeface="黑体" panose="02010609060101010101" pitchFamily="2" charset="-122"/>
              </a:rPr>
              <a:t>以便把收到的 </a:t>
            </a:r>
            <a:r>
              <a:rPr lang="en-US" altLang="zh-CN" sz="2400" b="1" dirty="0">
                <a:solidFill>
                  <a:srgbClr val="000066"/>
                </a:solidFill>
                <a:latin typeface="+mn-lt"/>
                <a:ea typeface="黑体" panose="02010609060101010101" pitchFamily="2" charset="-122"/>
              </a:rPr>
              <a:t>MAC </a:t>
            </a:r>
            <a:r>
              <a:rPr lang="zh-CN" altLang="en-US" sz="2400" b="1" dirty="0">
                <a:solidFill>
                  <a:srgbClr val="000066"/>
                </a:solidFill>
                <a:latin typeface="+mn-lt"/>
                <a:ea typeface="黑体" panose="02010609060101010101"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anose="02010609060101010101" pitchFamily="2" charset="-122"/>
              </a:rPr>
              <a:t>类型字段 </a:t>
            </a:r>
            <a:r>
              <a:rPr lang="en-US" altLang="zh-CN" sz="2400" b="1" dirty="0">
                <a:solidFill>
                  <a:srgbClr val="000099"/>
                </a:solidFill>
                <a:latin typeface="+mn-lt"/>
                <a:ea typeface="黑体" panose="02010609060101010101" pitchFamily="2" charset="-122"/>
              </a:rPr>
              <a:t>2 </a:t>
            </a:r>
            <a:r>
              <a:rPr lang="zh-CN" altLang="en-US" sz="2400" b="1" dirty="0">
                <a:solidFill>
                  <a:srgbClr val="000099"/>
                </a:solidFill>
                <a:latin typeface="+mn-lt"/>
                <a:ea typeface="黑体" panose="02010609060101010101" pitchFamily="2" charset="-122"/>
              </a:rPr>
              <a:t>字节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C00000"/>
                </a:solidFill>
                <a:latin typeface="+mn-lt"/>
                <a:ea typeface="黑体" panose="02010609060101010101"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anose="05050102010706020507"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en-US" altLang="zh-CN" sz="2000" dirty="0">
                <a:solidFill>
                  <a:srgbClr val="000066"/>
                </a:solidFill>
              </a:rPr>
              <a:t>=  </a:t>
            </a:r>
            <a:r>
              <a:rPr lang="zh-CN" altLang="en-US" sz="2000" dirty="0">
                <a:solidFill>
                  <a:srgbClr val="000066"/>
                </a:solidFill>
              </a:rPr>
              <a:t>数据字段的最小长度（</a:t>
            </a:r>
            <a:r>
              <a:rPr lang="en-US" altLang="zh-CN" sz="2000" dirty="0">
                <a:solidFill>
                  <a:srgbClr val="000066"/>
                </a:solidFill>
              </a:rPr>
              <a:t>46</a:t>
            </a:r>
            <a:r>
              <a:rPr lang="zh-CN" altLang="en-US" sz="2000" dirty="0">
                <a:solidFill>
                  <a:srgbClr val="000066"/>
                </a:solidFill>
              </a:rPr>
              <a:t>字节）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数据字段 </a:t>
            </a:r>
            <a:r>
              <a:rPr lang="en-US" altLang="zh-CN" sz="2400" b="1">
                <a:solidFill>
                  <a:srgbClr val="000099"/>
                </a:solidFill>
                <a:latin typeface="+mn-lt"/>
                <a:ea typeface="黑体" panose="02010609060101010101" pitchFamily="2" charset="-122"/>
              </a:rPr>
              <a:t>46 ~ 1500 </a:t>
            </a:r>
            <a:r>
              <a:rPr lang="zh-CN" altLang="en-US" sz="2400" b="1">
                <a:solidFill>
                  <a:srgbClr val="000099"/>
                </a:solidFill>
                <a:latin typeface="+mn-lt"/>
                <a:ea typeface="黑体" panose="02010609060101010101" pitchFamily="2" charset="-122"/>
              </a:rPr>
              <a:t>字节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27651" name="Rectangle 2"/>
          <p:cNvSpPr>
            <a:spLocks noGrp="1" noChangeArrowheads="1"/>
          </p:cNvSpPr>
          <p:nvPr>
            <p:ph type="title"/>
          </p:nvPr>
        </p:nvSpPr>
        <p:spPr/>
        <p:txBody>
          <a:bodyPr/>
          <a:lstStyle/>
          <a:p>
            <a:pPr eaLnBrk="1" hangingPunct="1"/>
            <a:r>
              <a:rPr lang="zh-CN" altLang="en-US"/>
              <a:t>字符填充法</a:t>
            </a:r>
          </a:p>
        </p:txBody>
      </p:sp>
      <p:sp>
        <p:nvSpPr>
          <p:cNvPr id="27652" name="Text Box 3"/>
          <p:cNvSpPr txBox="1">
            <a:spLocks noChangeArrowheads="1"/>
          </p:cNvSpPr>
          <p:nvPr/>
        </p:nvSpPr>
        <p:spPr bwMode="auto">
          <a:xfrm>
            <a:off x="818621" y="1557338"/>
            <a:ext cx="826875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使用特定字符界定一帧的起始与终止。为了不使数据信息位中出现与特定字符相同的字符，可在特写字符前填充一个转义控制字符（如</a:t>
            </a:r>
            <a:r>
              <a:rPr lang="en-US" altLang="zh-CN" sz="2400" b="1" dirty="0">
                <a:solidFill>
                  <a:srgbClr val="000000"/>
                </a:solidFill>
                <a:latin typeface="Times New Roman" panose="02020603050405020304" pitchFamily="18" charset="0"/>
              </a:rPr>
              <a:t>ESC</a:t>
            </a:r>
            <a:r>
              <a:rPr lang="zh-CN" altLang="en-US" sz="2400" b="1" dirty="0">
                <a:solidFill>
                  <a:srgbClr val="000000"/>
                </a:solidFill>
                <a:latin typeface="Times New Roman" panose="02020603050405020304" pitchFamily="18" charset="0"/>
              </a:rPr>
              <a:t>）以示区别，从而达到数据的透明性。由于这种方法的特定字符依赖于所采用的字符编码集，故兼容性较差。</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1" name="Group 15"/>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6" name="Group 17"/>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grpSp>
        </p:grpSp>
        <p:grpSp>
          <p:nvGrpSpPr>
            <p:cNvPr id="52" name="Group 34"/>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anose="02010609060101010101" pitchFamily="2" charset="-122"/>
              </a:rPr>
              <a:t>FCS </a:t>
            </a:r>
            <a:r>
              <a:rPr lang="zh-CN" altLang="en-US" sz="2400" b="1">
                <a:solidFill>
                  <a:srgbClr val="000099"/>
                </a:solidFill>
                <a:latin typeface="+mn-lt"/>
                <a:ea typeface="黑体" panose="02010609060101010101" pitchFamily="2" charset="-122"/>
              </a:rPr>
              <a:t>字段 </a:t>
            </a:r>
            <a:r>
              <a:rPr lang="en-US" altLang="zh-CN" sz="2400" b="1">
                <a:solidFill>
                  <a:srgbClr val="000099"/>
                </a:solidFill>
                <a:latin typeface="+mn-lt"/>
                <a:ea typeface="黑体" panose="02010609060101010101" pitchFamily="2" charset="-122"/>
              </a:rPr>
              <a:t>4 </a:t>
            </a:r>
            <a:r>
              <a:rPr lang="zh-CN" altLang="en-US" sz="2400" b="1">
                <a:solidFill>
                  <a:srgbClr val="000099"/>
                </a:solidFill>
                <a:latin typeface="+mn-lt"/>
                <a:ea typeface="黑体" panose="02010609060101010101" pitchFamily="2" charset="-122"/>
              </a:rPr>
              <a:t>字节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ln>
          <a:effectLst/>
        </p:spPr>
        <p:txBody>
          <a:bodyPr wrap="square">
            <a:spAutoFit/>
          </a:bodyPr>
          <a:lstStyle>
            <a:defPPr>
              <a:defRPr lang="en-US"/>
            </a:defPPr>
            <a:lvl1pPr algn="ctr">
              <a:defRPr sz="2400" b="1">
                <a:solidFill>
                  <a:srgbClr val="000099"/>
                </a:solidFill>
                <a:latin typeface="+mn-lt"/>
                <a:ea typeface="黑体" panose="02010609060101010101" pitchFamily="2" charset="-122"/>
              </a:defRPr>
            </a:lvl1pPr>
          </a:lstStyle>
          <a:p>
            <a:pPr algn="l"/>
            <a:r>
              <a:rPr lang="zh-CN" altLang="en-US" dirty="0">
                <a:solidFill>
                  <a:srgbClr val="000066"/>
                </a:solidFill>
              </a:rPr>
              <a:t>在帧的前面插入（硬件生成）的 </a:t>
            </a:r>
            <a:r>
              <a:rPr lang="en-US" altLang="zh-CN" dirty="0">
                <a:solidFill>
                  <a:srgbClr val="000066"/>
                </a:solidFill>
              </a:rPr>
              <a:t>8 </a:t>
            </a:r>
            <a:r>
              <a:rPr lang="zh-CN" altLang="en-US" dirty="0">
                <a:solidFill>
                  <a:srgbClr val="000066"/>
                </a:solidFill>
              </a:rPr>
              <a:t>字节中，第一个字段共 </a:t>
            </a:r>
            <a:r>
              <a:rPr lang="en-US" altLang="zh-CN" dirty="0">
                <a:solidFill>
                  <a:srgbClr val="000066"/>
                </a:solidFill>
              </a:rPr>
              <a:t>7 </a:t>
            </a:r>
            <a:r>
              <a:rPr lang="zh-CN" altLang="en-US" dirty="0">
                <a:solidFill>
                  <a:srgbClr val="000066"/>
                </a:solidFill>
              </a:rPr>
              <a:t>个字节，是前同步码，用来迅速实现 </a:t>
            </a:r>
            <a:r>
              <a:rPr lang="en-US" altLang="zh-CN" dirty="0">
                <a:solidFill>
                  <a:srgbClr val="000066"/>
                </a:solidFill>
              </a:rPr>
              <a:t>MAC </a:t>
            </a:r>
            <a:r>
              <a:rPr lang="zh-CN" altLang="en-US" dirty="0">
                <a:solidFill>
                  <a:srgbClr val="000066"/>
                </a:solidFill>
              </a:rPr>
              <a:t>帧的比特同步。第二个字段 </a:t>
            </a:r>
            <a:r>
              <a:rPr lang="en-US" altLang="zh-CN" dirty="0">
                <a:solidFill>
                  <a:srgbClr val="000066"/>
                </a:solidFill>
              </a:rPr>
              <a:t>1 </a:t>
            </a:r>
            <a:r>
              <a:rPr lang="zh-CN" altLang="en-US" dirty="0">
                <a:solidFill>
                  <a:srgbClr val="000066"/>
                </a:solidFill>
              </a:rPr>
              <a:t>个字节是帧开始定界符，表示后面的信息就是 </a:t>
            </a:r>
            <a:r>
              <a:rPr lang="en-US" altLang="zh-CN" dirty="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ln>
          <a:effectLst/>
        </p:spPr>
        <p:txBody>
          <a:bodyPr wrap="square">
            <a:spAutoFit/>
          </a:bodyPr>
          <a:lstStyle/>
          <a:p>
            <a:pPr algn="ctr"/>
            <a:r>
              <a:rPr lang="zh-CN" altLang="en-US" sz="2400" b="1" dirty="0">
                <a:solidFill>
                  <a:srgbClr val="000099"/>
                </a:solidFill>
                <a:latin typeface="+mn-lt"/>
                <a:ea typeface="黑体" panose="02010609060101010101" pitchFamily="2" charset="-122"/>
              </a:rPr>
              <a:t>为了达到比特同步，</a:t>
            </a:r>
          </a:p>
          <a:p>
            <a:pPr algn="ctr"/>
            <a:r>
              <a:rPr lang="zh-CN" altLang="en-US" sz="2400" b="1" dirty="0">
                <a:solidFill>
                  <a:srgbClr val="000099"/>
                </a:solidFill>
                <a:latin typeface="+mn-lt"/>
                <a:ea typeface="黑体" panose="02010609060101010101" pitchFamily="2" charset="-122"/>
              </a:rPr>
              <a:t>在传输媒体上实际传送的</a:t>
            </a:r>
          </a:p>
          <a:p>
            <a:pPr algn="ctr"/>
            <a:r>
              <a:rPr lang="zh-CN" altLang="en-US" sz="2400" b="1" dirty="0">
                <a:solidFill>
                  <a:srgbClr val="000099"/>
                </a:solidFill>
                <a:latin typeface="+mn-lt"/>
                <a:ea typeface="黑体" panose="02010609060101010101" pitchFamily="2" charset="-122"/>
              </a:rPr>
              <a:t>要比 </a:t>
            </a:r>
            <a:r>
              <a:rPr lang="en-US" altLang="zh-CN" sz="2400" b="1" dirty="0">
                <a:solidFill>
                  <a:srgbClr val="000099"/>
                </a:solidFill>
                <a:latin typeface="+mn-lt"/>
                <a:ea typeface="黑体" panose="02010609060101010101" pitchFamily="2" charset="-122"/>
              </a:rPr>
              <a:t>MAC </a:t>
            </a:r>
            <a:r>
              <a:rPr lang="zh-CN" altLang="en-US" sz="2400" b="1" dirty="0">
                <a:solidFill>
                  <a:srgbClr val="000099"/>
                </a:solidFill>
                <a:latin typeface="+mn-lt"/>
                <a:ea typeface="黑体" panose="02010609060101010101" pitchFamily="2" charset="-122"/>
              </a:rPr>
              <a:t>帧还多 </a:t>
            </a:r>
            <a:r>
              <a:rPr lang="en-US" altLang="zh-CN" sz="2400" b="1" dirty="0">
                <a:solidFill>
                  <a:srgbClr val="000099"/>
                </a:solidFill>
                <a:latin typeface="+mn-lt"/>
                <a:ea typeface="黑体" panose="02010609060101010101" pitchFamily="2" charset="-122"/>
              </a:rPr>
              <a:t>8 </a:t>
            </a:r>
            <a:r>
              <a:rPr lang="zh-CN" altLang="en-US" sz="2400" b="1" dirty="0">
                <a:solidFill>
                  <a:srgbClr val="000099"/>
                </a:solidFill>
                <a:latin typeface="+mn-lt"/>
                <a:ea typeface="黑体" panose="02010609060101010101"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67" name="Group 15"/>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72" name="Group 17"/>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grpSp>
        </p:grpSp>
        <p:grpSp>
          <p:nvGrpSpPr>
            <p:cNvPr id="68" name="Group 34"/>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grpSp>
      <p:grpSp>
        <p:nvGrpSpPr>
          <p:cNvPr id="451622" name="Group 38"/>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10101010101010     101010101010 10101011</a:t>
              </a: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7 </a:t>
              </a:r>
              <a:r>
                <a:rPr kumimoji="1" lang="zh-CN" altLang="en-US" b="1">
                  <a:solidFill>
                    <a:srgbClr val="000099"/>
                  </a:solidFill>
                  <a:latin typeface="+mn-lt"/>
                  <a:ea typeface="黑体" panose="02010609060101010101"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 </a:t>
              </a:r>
              <a:r>
                <a:rPr kumimoji="1" lang="zh-CN" altLang="en-US" b="1" dirty="0">
                  <a:solidFill>
                    <a:srgbClr val="000099"/>
                  </a:solidFill>
                  <a:latin typeface="+mn-lt"/>
                  <a:ea typeface="黑体" panose="02010609060101010101"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dirty="0">
                  <a:solidFill>
                    <a:srgbClr val="000099"/>
                  </a:solidFill>
                  <a:latin typeface="+mn-lt"/>
                  <a:ea typeface="黑体" panose="02010609060101010101" pitchFamily="2" charset="-122"/>
                </a:rPr>
                <a:t>…</a:t>
              </a:r>
            </a:p>
          </p:txBody>
        </p:sp>
        <p:grpSp>
          <p:nvGrpSpPr>
            <p:cNvPr id="451633" name="Group 49"/>
            <p:cNvGrpSpPr/>
            <p:nvPr/>
          </p:nvGrpSpPr>
          <p:grpSpPr bwMode="auto">
            <a:xfrm>
              <a:off x="158" y="2659"/>
              <a:ext cx="817" cy="625"/>
              <a:chOff x="158" y="2659"/>
              <a:chExt cx="817" cy="625"/>
            </a:xfrm>
          </p:grpSpPr>
          <p:grpSp>
            <p:nvGrpSpPr>
              <p:cNvPr id="451634" name="Group 50"/>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8 </a:t>
                  </a:r>
                  <a:r>
                    <a:rPr kumimoji="1" lang="zh-CN" altLang="en-US" b="1">
                      <a:solidFill>
                        <a:srgbClr val="000099"/>
                      </a:solidFill>
                      <a:latin typeface="+mn-lt"/>
                      <a:ea typeface="黑体" panose="02010609060101010101"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插入</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anose="02010609060101010101" pitchFamily="2" charset="-122"/>
              </a:rPr>
              <a:t>对于检查出的无效 </a:t>
            </a:r>
            <a:r>
              <a:rPr lang="en-US" altLang="zh-CN" sz="3200" b="1" dirty="0">
                <a:solidFill>
                  <a:schemeClr val="bg1"/>
                </a:solidFill>
                <a:latin typeface="+mn-lt"/>
                <a:ea typeface="黑体" panose="02010609060101010101" pitchFamily="2" charset="-122"/>
              </a:rPr>
              <a:t>MAC </a:t>
            </a:r>
            <a:r>
              <a:rPr lang="zh-CN" altLang="en-US" sz="3200" b="1" dirty="0">
                <a:solidFill>
                  <a:schemeClr val="bg1"/>
                </a:solidFill>
                <a:latin typeface="+mn-lt"/>
                <a:ea typeface="黑体" panose="02010609060101010101" pitchFamily="2" charset="-122"/>
              </a:rPr>
              <a:t>帧就简单地丢弃。以太网不负责重传丢弃的帧。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a:t>IEEE 802.3 MAC </a:t>
            </a:r>
            <a:r>
              <a:rPr lang="zh-CN" altLang="en-US" dirty="0"/>
              <a:t>帧格式</a:t>
            </a:r>
          </a:p>
        </p:txBody>
      </p:sp>
      <p:sp>
        <p:nvSpPr>
          <p:cNvPr id="453634" name="Rectangle 2"/>
          <p:cNvSpPr>
            <a:spLocks noGrp="1" noChangeArrowheads="1"/>
          </p:cNvSpPr>
          <p:nvPr>
            <p:ph idx="1"/>
          </p:nvPr>
        </p:nvSpPr>
        <p:spPr/>
        <p:txBody>
          <a:bodyPr/>
          <a:lstStyle/>
          <a:p>
            <a:pPr marL="0" indent="0">
              <a:buNone/>
            </a:pPr>
            <a:r>
              <a:rPr lang="zh-CN" altLang="zh-CN" sz="2800" dirty="0"/>
              <a:t>与以太网</a:t>
            </a:r>
            <a:r>
              <a:rPr lang="en-US" altLang="zh-CN" sz="2800" dirty="0"/>
              <a:t>V2 MAC </a:t>
            </a:r>
            <a:r>
              <a:rPr lang="zh-CN" altLang="zh-CN" sz="2800" dirty="0"/>
              <a:t>帧格式</a:t>
            </a:r>
            <a:r>
              <a:rPr lang="zh-CN" altLang="en-US" sz="2800" dirty="0"/>
              <a:t>相似，</a:t>
            </a:r>
            <a:r>
              <a:rPr lang="zh-CN" altLang="zh-CN" sz="2800" dirty="0"/>
              <a:t>区别</a:t>
            </a:r>
            <a:r>
              <a:rPr lang="zh-CN" altLang="en-US" sz="2800" dirty="0"/>
              <a:t>在于：</a:t>
            </a:r>
            <a:endParaRPr lang="en-US" altLang="zh-CN" sz="2800" dirty="0"/>
          </a:p>
          <a:p>
            <a:r>
              <a:rPr lang="en-US" altLang="zh-CN" sz="2800" dirty="0"/>
              <a:t>(1) IEEE 802.3 </a:t>
            </a:r>
            <a:r>
              <a:rPr lang="zh-CN" altLang="zh-CN" sz="2800" dirty="0"/>
              <a:t>规定的</a:t>
            </a:r>
            <a:r>
              <a:rPr lang="en-US" altLang="zh-CN" sz="2800" dirty="0"/>
              <a:t> MAC </a:t>
            </a:r>
            <a:r>
              <a:rPr lang="zh-CN" altLang="zh-CN" sz="2800" dirty="0"/>
              <a:t>帧的第三个字段是“</a:t>
            </a:r>
            <a:r>
              <a:rPr lang="zh-CN" altLang="zh-CN" sz="2800" dirty="0">
                <a:solidFill>
                  <a:srgbClr val="FF0000"/>
                </a:solidFill>
              </a:rPr>
              <a:t>长度</a:t>
            </a:r>
            <a:r>
              <a:rPr lang="en-US" altLang="zh-CN" sz="2800" dirty="0">
                <a:solidFill>
                  <a:srgbClr val="FF0000"/>
                </a:solidFill>
              </a:rPr>
              <a:t> / </a:t>
            </a:r>
            <a:r>
              <a:rPr lang="zh-CN" altLang="zh-CN" sz="2800" dirty="0">
                <a:solidFill>
                  <a:srgbClr val="FF0000"/>
                </a:solidFill>
              </a:rPr>
              <a:t>类型</a:t>
            </a:r>
            <a:r>
              <a:rPr lang="zh-CN" altLang="zh-CN" sz="2800" dirty="0"/>
              <a:t>”。</a:t>
            </a:r>
            <a:endParaRPr lang="en-US" altLang="zh-CN" sz="2800" dirty="0"/>
          </a:p>
          <a:p>
            <a:pPr lvl="1"/>
            <a:r>
              <a:rPr lang="zh-CN" altLang="zh-CN" sz="2400" dirty="0"/>
              <a:t>当这个字段值大于</a:t>
            </a:r>
            <a:r>
              <a:rPr lang="en-US" altLang="zh-CN" sz="2400" dirty="0"/>
              <a:t> 0x0600 </a:t>
            </a:r>
            <a:r>
              <a:rPr lang="zh-CN" altLang="zh-CN" sz="2400" dirty="0"/>
              <a:t>时（相当于十进制的</a:t>
            </a:r>
            <a:r>
              <a:rPr lang="en-US" altLang="zh-CN" sz="2400" dirty="0"/>
              <a:t>1536</a:t>
            </a:r>
            <a:r>
              <a:rPr lang="zh-CN" altLang="zh-CN" sz="2400" dirty="0"/>
              <a:t>），就表示“类型”。这样的帧和以太网</a:t>
            </a:r>
            <a:r>
              <a:rPr lang="en-US" altLang="zh-CN" sz="2400" dirty="0"/>
              <a:t>V2 MAC </a:t>
            </a:r>
            <a:r>
              <a:rPr lang="zh-CN" altLang="zh-CN" sz="2400" dirty="0"/>
              <a:t>帧完全一样。</a:t>
            </a:r>
            <a:endParaRPr lang="en-US" altLang="zh-CN" sz="2400" dirty="0"/>
          </a:p>
          <a:p>
            <a:pPr lvl="1"/>
            <a:r>
              <a:rPr lang="zh-CN" altLang="zh-CN" sz="2400" dirty="0"/>
              <a:t>当这个字段值小于</a:t>
            </a:r>
            <a:r>
              <a:rPr lang="en-US" altLang="zh-CN" sz="2400" dirty="0"/>
              <a:t> 0x0600 </a:t>
            </a:r>
            <a:r>
              <a:rPr lang="zh-CN" altLang="zh-CN" sz="2400" dirty="0"/>
              <a:t>时才表示“长度”</a:t>
            </a:r>
            <a:r>
              <a:rPr lang="zh-CN" altLang="en-US" sz="2400" dirty="0"/>
              <a:t>。</a:t>
            </a:r>
            <a:endParaRPr lang="en-US" altLang="zh-CN" sz="2400" dirty="0"/>
          </a:p>
          <a:p>
            <a:r>
              <a:rPr lang="en-US" altLang="zh-CN" sz="2800" dirty="0"/>
              <a:t>(2) </a:t>
            </a:r>
            <a:r>
              <a:rPr lang="zh-CN" altLang="zh-CN" sz="2800" dirty="0"/>
              <a:t>当“长度</a:t>
            </a:r>
            <a:r>
              <a:rPr lang="en-US" altLang="zh-CN" sz="2800" dirty="0"/>
              <a:t>/</a:t>
            </a:r>
            <a:r>
              <a:rPr lang="zh-CN" altLang="zh-CN" sz="2800" dirty="0"/>
              <a:t>类型”字段值小于</a:t>
            </a:r>
            <a:r>
              <a:rPr lang="en-US" altLang="zh-CN" sz="2800" dirty="0"/>
              <a:t> 0x0600 </a:t>
            </a:r>
            <a:r>
              <a:rPr lang="zh-CN" altLang="zh-CN" sz="2800" dirty="0"/>
              <a:t>时，数据字段必须装入上面的逻辑链路控制</a:t>
            </a:r>
            <a:r>
              <a:rPr lang="en-US" altLang="zh-CN" sz="2800" dirty="0"/>
              <a:t> LLC </a:t>
            </a:r>
            <a:r>
              <a:rPr lang="zh-CN" altLang="zh-CN" sz="2800" dirty="0"/>
              <a:t>子层的</a:t>
            </a:r>
            <a:r>
              <a:rPr lang="en-US" altLang="zh-CN" sz="2800" dirty="0"/>
              <a:t> LLC </a:t>
            </a:r>
            <a:r>
              <a:rPr lang="zh-CN" altLang="zh-CN" sz="2800" dirty="0"/>
              <a:t>帧。</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anose="02010609060101010101" pitchFamily="2" charset="-122"/>
              </a:rPr>
              <a:t>现在市场上流行的都是以太网</a:t>
            </a:r>
            <a:r>
              <a:rPr lang="en-US" altLang="zh-CN" sz="2800" b="1" dirty="0">
                <a:solidFill>
                  <a:srgbClr val="000066"/>
                </a:solidFill>
                <a:latin typeface="+mn-lt"/>
                <a:ea typeface="黑体" panose="02010609060101010101" pitchFamily="2" charset="-122"/>
              </a:rPr>
              <a:t>V2 </a:t>
            </a:r>
            <a:r>
              <a:rPr lang="zh-CN" altLang="zh-CN" sz="2800" b="1" dirty="0">
                <a:solidFill>
                  <a:srgbClr val="000066"/>
                </a:solidFill>
                <a:latin typeface="+mn-lt"/>
                <a:ea typeface="黑体" panose="02010609060101010101" pitchFamily="2" charset="-122"/>
              </a:rPr>
              <a:t>的</a:t>
            </a:r>
            <a:r>
              <a:rPr lang="en-US" altLang="zh-CN" sz="2800" b="1" dirty="0">
                <a:solidFill>
                  <a:srgbClr val="000066"/>
                </a:solidFill>
                <a:latin typeface="+mn-lt"/>
                <a:ea typeface="黑体" panose="02010609060101010101" pitchFamily="2" charset="-122"/>
              </a:rPr>
              <a:t> MAC </a:t>
            </a:r>
            <a:r>
              <a:rPr lang="zh-CN" altLang="zh-CN" sz="2800" b="1" dirty="0">
                <a:solidFill>
                  <a:srgbClr val="000066"/>
                </a:solidFill>
                <a:latin typeface="+mn-lt"/>
                <a:ea typeface="黑体" panose="02010609060101010101" pitchFamily="2" charset="-122"/>
              </a:rPr>
              <a:t>帧，但大家也常常把它称为</a:t>
            </a:r>
            <a:r>
              <a:rPr lang="en-US" altLang="zh-CN" sz="2800" b="1" dirty="0">
                <a:solidFill>
                  <a:srgbClr val="000066"/>
                </a:solidFill>
                <a:latin typeface="+mn-lt"/>
                <a:ea typeface="黑体" panose="02010609060101010101" pitchFamily="2" charset="-122"/>
              </a:rPr>
              <a:t> IEEE 802.3 </a:t>
            </a:r>
            <a:r>
              <a:rPr lang="zh-CN" altLang="zh-CN" sz="2800" b="1" dirty="0">
                <a:solidFill>
                  <a:srgbClr val="000066"/>
                </a:solidFill>
                <a:latin typeface="+mn-lt"/>
                <a:ea typeface="黑体" panose="02010609060101010101" pitchFamily="2" charset="-122"/>
              </a:rPr>
              <a:t>标准的</a:t>
            </a:r>
            <a:r>
              <a:rPr lang="en-US" altLang="zh-CN" sz="2800" b="1" dirty="0">
                <a:solidFill>
                  <a:srgbClr val="000066"/>
                </a:solidFill>
                <a:latin typeface="+mn-lt"/>
                <a:ea typeface="黑体" panose="02010609060101010101" pitchFamily="2" charset="-122"/>
              </a:rPr>
              <a:t> MAC </a:t>
            </a:r>
            <a:r>
              <a:rPr lang="zh-CN" altLang="zh-CN" sz="2800" b="1" dirty="0">
                <a:solidFill>
                  <a:srgbClr val="000066"/>
                </a:solidFill>
                <a:latin typeface="+mn-lt"/>
                <a:ea typeface="黑体" panose="02010609060101010101" pitchFamily="2" charset="-122"/>
              </a:rPr>
              <a:t>帧</a:t>
            </a:r>
            <a:r>
              <a:rPr lang="zh-CN" altLang="en-US" sz="2800" b="1" dirty="0">
                <a:solidFill>
                  <a:srgbClr val="000066"/>
                </a:solidFill>
                <a:latin typeface="+mn-lt"/>
                <a:ea typeface="黑体" panose="02010609060101010101" pitchFamily="2" charset="-122"/>
              </a:rPr>
              <a:t>。</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a:t>3.4.3  </a:t>
            </a:r>
            <a:r>
              <a:rPr lang="zh-CN" altLang="zh-CN" dirty="0"/>
              <a:t>虚拟局域网</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a:t>3.4.1  </a:t>
            </a:r>
            <a:r>
              <a:rPr lang="zh-CN" altLang="en-US" dirty="0"/>
              <a:t>在物理层扩展以太网</a:t>
            </a:r>
          </a:p>
        </p:txBody>
      </p:sp>
      <p:sp>
        <p:nvSpPr>
          <p:cNvPr id="653316" name="Rectangle 4"/>
          <p:cNvSpPr>
            <a:spLocks noGrp="1" noChangeArrowheads="1"/>
          </p:cNvSpPr>
          <p:nvPr>
            <p:ph idx="1"/>
          </p:nvPr>
        </p:nvSpPr>
        <p:spPr>
          <a:noFill/>
        </p:spPr>
        <p:txBody>
          <a:bodyPr/>
          <a:lstStyle/>
          <a:p>
            <a:r>
              <a:rPr lang="zh-CN" altLang="en-US" dirty="0">
                <a:solidFill>
                  <a:srgbClr val="FF0000"/>
                </a:solidFill>
              </a:rPr>
              <a:t>使用光纤扩展</a:t>
            </a:r>
            <a:endParaRPr lang="en-US" altLang="zh-CN" dirty="0">
              <a:solidFill>
                <a:srgbClr val="FF0000"/>
              </a:solidFill>
            </a:endParaRPr>
          </a:p>
          <a:p>
            <a:pPr lvl="1"/>
            <a:r>
              <a:rPr lang="zh-CN" altLang="en-US" dirty="0"/>
              <a:t>主机使用光纤</a:t>
            </a:r>
            <a:r>
              <a:rPr lang="zh-CN" altLang="zh-CN" dirty="0"/>
              <a:t>（通常是一对光纤）</a:t>
            </a:r>
            <a:r>
              <a:rPr lang="zh-CN" altLang="en-US" dirty="0"/>
              <a:t>和一对光纤调制解调器连接到集线器。 </a:t>
            </a:r>
            <a:endParaRPr lang="en-US" altLang="zh-CN" dirty="0"/>
          </a:p>
          <a:p>
            <a:pPr lvl="1"/>
            <a:r>
              <a:rPr lang="zh-CN" altLang="zh-CN" dirty="0"/>
              <a:t>很容易使主机和几公里以外的集线器相连接</a:t>
            </a:r>
            <a:r>
              <a:rPr lang="zh-CN" altLang="en-US" dirty="0"/>
              <a:t>。</a:t>
            </a:r>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panose="020B0604020202020204" pitchFamily="34" charset="0"/>
              <a:ea typeface="黑体" panose="02010609060101010101"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a:latin typeface="+mn-lt"/>
                <a:ea typeface="黑体" panose="02010609060101010101" pitchFamily="2" charset="-122"/>
              </a:rPr>
              <a:t>主机使用光纤和一对光纤调制解调器连接到集线器</a:t>
            </a:r>
            <a:endParaRPr lang="zh-CN" altLang="en-US" sz="2400" b="1" dirty="0">
              <a:latin typeface="+mn-lt"/>
              <a:ea typeface="黑体" panose="02010609060101010101"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anose="02010609060101010101" pitchFamily="2" charset="-122"/>
                </a:rPr>
                <a:t>以太网</a:t>
              </a:r>
            </a:p>
            <a:p>
              <a:pPr>
                <a:lnSpc>
                  <a:spcPct val="90000"/>
                </a:lnSpc>
              </a:pPr>
              <a:r>
                <a:rPr lang="zh-CN" altLang="en-US" sz="2400" b="1" dirty="0">
                  <a:solidFill>
                    <a:srgbClr val="000099"/>
                  </a:solidFill>
                  <a:latin typeface="+mn-lt"/>
                  <a:ea typeface="黑体" panose="02010609060101010101"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anose="02010609060101010101"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p>
            <a:p>
              <a:pPr algn="ctr">
                <a:lnSpc>
                  <a:spcPct val="90000"/>
                </a:lnSpc>
              </a:pPr>
              <a:r>
                <a:rPr lang="zh-CN" altLang="en-US" sz="2400" b="1" dirty="0">
                  <a:solidFill>
                    <a:srgbClr val="000099"/>
                  </a:solidFill>
                  <a:latin typeface="+mn-lt"/>
                  <a:ea typeface="黑体" panose="02010609060101010101"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p>
            <a:p>
              <a:pPr algn="ctr">
                <a:lnSpc>
                  <a:spcPct val="90000"/>
                </a:lnSpc>
              </a:pPr>
              <a:r>
                <a:rPr lang="zh-CN" altLang="en-US" sz="2400" b="1" dirty="0">
                  <a:solidFill>
                    <a:srgbClr val="000099"/>
                  </a:solidFill>
                  <a:latin typeface="+mn-lt"/>
                  <a:ea typeface="黑体" panose="02010609060101010101"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anose="02010609060101010101" pitchFamily="2" charset="-122"/>
                </a:rPr>
                <a:t>主机</a:t>
              </a:r>
            </a:p>
          </p:txBody>
        </p:sp>
      </p:gr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a:t>3.4.1  </a:t>
            </a:r>
            <a:r>
              <a:rPr lang="zh-CN" altLang="en-US" dirty="0"/>
              <a:t>在物理层扩展以太网</a:t>
            </a:r>
          </a:p>
        </p:txBody>
      </p:sp>
      <p:sp>
        <p:nvSpPr>
          <p:cNvPr id="644098" name="Rectangle 2"/>
          <p:cNvSpPr>
            <a:spLocks noGrp="1" noChangeArrowheads="1"/>
          </p:cNvSpPr>
          <p:nvPr>
            <p:ph idx="1"/>
          </p:nvPr>
        </p:nvSpPr>
        <p:spPr/>
        <p:txBody>
          <a:bodyPr/>
          <a:lstStyle/>
          <a:p>
            <a:r>
              <a:rPr lang="zh-CN" altLang="en-US" dirty="0">
                <a:solidFill>
                  <a:srgbClr val="FF0000"/>
                </a:solidFill>
              </a:rPr>
              <a:t>使用集线器扩展</a:t>
            </a:r>
            <a:endParaRPr lang="en-US" altLang="zh-CN" dirty="0">
              <a:solidFill>
                <a:srgbClr val="FF0000"/>
              </a:solidFill>
            </a:endParaRPr>
          </a:p>
          <a:p>
            <a:pPr lvl="1"/>
            <a:r>
              <a:rPr lang="zh-CN" altLang="en-US" dirty="0"/>
              <a:t>使用多个集线器可连成更大的、</a:t>
            </a:r>
            <a:r>
              <a:rPr lang="zh-CN" altLang="zh-CN" dirty="0"/>
              <a:t>多级</a:t>
            </a:r>
            <a:r>
              <a:rPr lang="zh-CN" altLang="en-US" dirty="0"/>
              <a:t>星形</a:t>
            </a:r>
            <a:r>
              <a:rPr lang="zh-CN" altLang="zh-CN" dirty="0"/>
              <a:t>结构的以太网</a:t>
            </a:r>
            <a:r>
              <a:rPr lang="zh-CN" altLang="en-US" dirty="0"/>
              <a:t>。</a:t>
            </a:r>
            <a:endParaRPr lang="en-US" altLang="zh-CN" dirty="0"/>
          </a:p>
          <a:p>
            <a:pPr lvl="1"/>
            <a:r>
              <a:rPr lang="zh-CN" altLang="zh-CN" dirty="0"/>
              <a:t>例如，一个学院的三个系各有一个</a:t>
            </a:r>
            <a:r>
              <a:rPr lang="en-US" altLang="zh-CN" dirty="0"/>
              <a:t> 10BASE-T </a:t>
            </a:r>
            <a:r>
              <a:rPr lang="zh-CN" altLang="zh-CN" dirty="0"/>
              <a:t>以太网</a:t>
            </a:r>
            <a:r>
              <a:rPr lang="zh-CN" altLang="en-US" dirty="0"/>
              <a:t>，</a:t>
            </a:r>
            <a:r>
              <a:rPr lang="zh-CN" altLang="zh-CN" dirty="0"/>
              <a:t>可通过一个主干集线器把各系的以太网连接起来，成为一个更大的以太网</a:t>
            </a:r>
            <a:r>
              <a:rPr lang="zh-CN" altLang="en-US" dirty="0"/>
              <a:t>。</a:t>
            </a:r>
            <a:endParaRPr lang="zh-CN" altLang="en-US" dirty="0">
              <a:solidFill>
                <a:srgbClr val="0000FF"/>
              </a:solidFil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rPr>
                <a:t>三个独立的碰撞域</a:t>
              </a:r>
            </a:p>
          </p:txBody>
        </p:sp>
        <p:sp>
          <p:nvSpPr>
            <p:cNvPr id="47" name="AutoShape 77"/>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anose="02010609060101010101" pitchFamily="2" charset="-122"/>
                  </a:rPr>
                  <a:t> 一系 </a:t>
                </a: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anose="02010609060101010101" pitchFamily="2" charset="-122"/>
                  </a:rPr>
                  <a:t> 二系 </a:t>
                </a: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anose="02010609060101010101" pitchFamily="2" charset="-122"/>
                  </a:rPr>
                  <a:t> 三系 </a:t>
                </a: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anose="02010609060101010101"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anose="02010609060101010101"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a:latin typeface="+mn-lt"/>
                <a:ea typeface="黑体" panose="02010609060101010101" pitchFamily="2" charset="-122"/>
              </a:rPr>
              <a:t>三个独立的以太网</a:t>
            </a:r>
            <a:endParaRPr lang="en-US" altLang="zh-CN" sz="2400" b="1" dirty="0">
              <a:latin typeface="+mn-lt"/>
              <a:ea typeface="黑体" panose="02010609060101010101"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a:latin typeface="+mn-lt"/>
                <a:ea typeface="黑体" panose="02010609060101010101" pitchFamily="2" charset="-122"/>
              </a:rPr>
              <a:t>一个扩展的以太网</a:t>
            </a:r>
            <a:endParaRPr lang="zh-CN" altLang="en-US" sz="2400" b="1" dirty="0">
              <a:latin typeface="+mn-lt"/>
              <a:ea typeface="黑体" panose="02010609060101010101" pitchFamily="2" charset="-122"/>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用集线器扩展以太网 </a:t>
            </a:r>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anose="02010609060101010101" pitchFamily="2" charset="-122"/>
              </a:rPr>
              <a:t>使原来属于不同碰撞域的</a:t>
            </a:r>
            <a:r>
              <a:rPr lang="zh-CN" altLang="en-US" dirty="0"/>
              <a:t>以太网</a:t>
            </a:r>
            <a:r>
              <a:rPr lang="zh-CN" altLang="en-US" dirty="0">
                <a:ea typeface="黑体" panose="02010609060101010101" pitchFamily="2" charset="-122"/>
              </a:rPr>
              <a:t>上的计算机能够进行跨碰撞域的通信。</a:t>
            </a:r>
          </a:p>
          <a:p>
            <a:pPr lvl="1">
              <a:lnSpc>
                <a:spcPct val="110000"/>
              </a:lnSpc>
            </a:pPr>
            <a:r>
              <a:rPr lang="zh-CN" altLang="en-US" dirty="0">
                <a:ea typeface="黑体" panose="02010609060101010101" pitchFamily="2" charset="-122"/>
              </a:rPr>
              <a:t>扩大了</a:t>
            </a:r>
            <a:r>
              <a:rPr lang="zh-CN" altLang="en-US" dirty="0"/>
              <a:t>以太网覆</a:t>
            </a:r>
            <a:r>
              <a:rPr lang="zh-CN" altLang="en-US" dirty="0">
                <a:ea typeface="黑体" panose="02010609060101010101"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扩展以太网更常用的方法是在数据链路层进行</a:t>
            </a:r>
            <a:r>
              <a:rPr lang="zh-CN" altLang="en-US" sz="2800" dirty="0"/>
              <a:t>。</a:t>
            </a:r>
            <a:endParaRPr lang="en-US" altLang="zh-CN" sz="2800" dirty="0"/>
          </a:p>
          <a:p>
            <a:r>
              <a:rPr lang="zh-CN" altLang="en-US" sz="2800" dirty="0"/>
              <a:t>早期使用</a:t>
            </a:r>
            <a:r>
              <a:rPr lang="zh-CN" altLang="en-US" sz="2800" dirty="0">
                <a:solidFill>
                  <a:srgbClr val="FF0000"/>
                </a:solidFill>
              </a:rPr>
              <a:t>网桥，</a:t>
            </a:r>
            <a:r>
              <a:rPr lang="zh-CN" altLang="en-US" sz="2800" dirty="0"/>
              <a:t>现在使用以太网</a:t>
            </a:r>
            <a:r>
              <a:rPr lang="zh-CN" altLang="en-US" sz="2800" dirty="0">
                <a:solidFill>
                  <a:srgbClr val="FF0000"/>
                </a:solidFill>
              </a:rPr>
              <a:t>交换机。</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zh-CN" altLang="en-US" sz="2400" b="1" dirty="0">
                <a:solidFill>
                  <a:srgbClr val="C00000"/>
                </a:solidFill>
                <a:latin typeface="+mn-lt"/>
                <a:ea typeface="黑体" panose="02010609060101010101" pitchFamily="2" charset="-122"/>
              </a:rPr>
              <a:t>网桥</a:t>
            </a:r>
            <a:r>
              <a:rPr lang="zh-CN" altLang="en-US" sz="2400" b="1" dirty="0">
                <a:solidFill>
                  <a:srgbClr val="000099"/>
                </a:solidFill>
                <a:latin typeface="+mn-lt"/>
                <a:ea typeface="黑体" panose="02010609060101010101" pitchFamily="2" charset="-122"/>
              </a:rPr>
              <a:t>工作在数据链路层。</a:t>
            </a:r>
            <a:endParaRPr lang="en-US" altLang="zh-CN" sz="2400" b="1" dirty="0">
              <a:solidFill>
                <a:srgbClr val="000099"/>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en-US" sz="2400" b="1" dirty="0">
                <a:solidFill>
                  <a:srgbClr val="C00000"/>
                </a:solidFill>
                <a:latin typeface="+mn-lt"/>
                <a:ea typeface="黑体" panose="02010609060101010101" pitchFamily="2" charset="-122"/>
              </a:rPr>
              <a:t>它根据 </a:t>
            </a:r>
            <a:r>
              <a:rPr lang="en-US" altLang="zh-CN" sz="2400" b="1" dirty="0">
                <a:solidFill>
                  <a:srgbClr val="C00000"/>
                </a:solidFill>
                <a:latin typeface="+mn-lt"/>
                <a:ea typeface="黑体" panose="02010609060101010101" pitchFamily="2" charset="-122"/>
              </a:rPr>
              <a:t>MAC </a:t>
            </a:r>
            <a:r>
              <a:rPr lang="zh-CN" altLang="en-US" sz="2400" b="1" dirty="0">
                <a:solidFill>
                  <a:srgbClr val="C00000"/>
                </a:solidFill>
                <a:latin typeface="+mn-lt"/>
                <a:ea typeface="黑体" panose="02010609060101010101" pitchFamily="2" charset="-122"/>
              </a:rPr>
              <a:t>帧的目的地址对收到的帧进行</a:t>
            </a:r>
            <a:r>
              <a:rPr lang="zh-CN" altLang="zh-CN" sz="2400" b="1" dirty="0">
                <a:solidFill>
                  <a:srgbClr val="C00000"/>
                </a:solidFill>
                <a:latin typeface="+mn-lt"/>
                <a:ea typeface="黑体" panose="02010609060101010101" pitchFamily="2" charset="-122"/>
              </a:rPr>
              <a:t>转发和过滤</a:t>
            </a:r>
            <a:r>
              <a:rPr lang="zh-CN" altLang="en-US" sz="2400" b="1" dirty="0">
                <a:solidFill>
                  <a:srgbClr val="C00000"/>
                </a:solidFill>
                <a:latin typeface="+mn-lt"/>
                <a:ea typeface="黑体" panose="02010609060101010101" pitchFamily="2" charset="-122"/>
              </a:rPr>
              <a:t>。</a:t>
            </a:r>
          </a:p>
          <a:p>
            <a:pPr marL="360680" indent="-360680">
              <a:lnSpc>
                <a:spcPct val="110000"/>
              </a:lnSpc>
              <a:buSzPct val="80000"/>
              <a:buFont typeface="Wingdings" panose="05000000000000000000" pitchFamily="2" charset="2"/>
              <a:buChar char="l"/>
            </a:pPr>
            <a:r>
              <a:rPr lang="zh-CN" altLang="en-US" sz="2400" b="1" dirty="0">
                <a:solidFill>
                  <a:srgbClr val="000099"/>
                </a:solidFill>
                <a:latin typeface="+mn-lt"/>
                <a:ea typeface="黑体" panose="02010609060101010101" pitchFamily="2" charset="-122"/>
              </a:rPr>
              <a:t>当网桥收到一个帧时，并不是向所有的接口转发此帧，而是先检查此帧的目的 </a:t>
            </a:r>
            <a:r>
              <a:rPr lang="en-US" altLang="zh-CN" sz="2400" b="1" dirty="0">
                <a:solidFill>
                  <a:srgbClr val="000099"/>
                </a:solidFill>
                <a:latin typeface="+mn-lt"/>
                <a:ea typeface="黑体" panose="02010609060101010101" pitchFamily="2" charset="-122"/>
              </a:rPr>
              <a:t>MAC </a:t>
            </a:r>
            <a:r>
              <a:rPr lang="zh-CN" altLang="en-US" sz="2400" b="1" dirty="0">
                <a:solidFill>
                  <a:srgbClr val="000099"/>
                </a:solidFill>
                <a:latin typeface="+mn-lt"/>
                <a:ea typeface="黑体" panose="02010609060101010101" pitchFamily="2" charset="-122"/>
              </a:rPr>
              <a:t>地址，然后再确定将该帧转发到哪一个接口，或</a:t>
            </a:r>
            <a:r>
              <a:rPr lang="zh-CN" altLang="zh-CN" sz="2400" b="1" dirty="0">
                <a:solidFill>
                  <a:srgbClr val="000099"/>
                </a:solidFill>
                <a:latin typeface="+mn-lt"/>
                <a:ea typeface="黑体" panose="02010609060101010101" pitchFamily="2" charset="-122"/>
              </a:rPr>
              <a:t>把它</a:t>
            </a:r>
            <a:r>
              <a:rPr lang="zh-CN" altLang="en-US" sz="2400" b="1" dirty="0">
                <a:solidFill>
                  <a:srgbClr val="000099"/>
                </a:solidFill>
                <a:latin typeface="+mn-lt"/>
                <a:ea typeface="黑体" panose="02010609060101010101" pitchFamily="2" charset="-122"/>
              </a:rPr>
              <a:t>丢弃。 </a:t>
            </a: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en-US" altLang="zh-CN" sz="2400" b="1" dirty="0">
                <a:solidFill>
                  <a:srgbClr val="000099"/>
                </a:solidFill>
                <a:latin typeface="+mn-lt"/>
                <a:ea typeface="黑体" panose="02010609060101010101" pitchFamily="2" charset="-122"/>
              </a:rPr>
              <a:t>1990 </a:t>
            </a:r>
            <a:r>
              <a:rPr lang="zh-CN" altLang="en-US" sz="2400" b="1" dirty="0">
                <a:solidFill>
                  <a:srgbClr val="000099"/>
                </a:solidFill>
                <a:latin typeface="+mn-lt"/>
                <a:ea typeface="黑体" panose="02010609060101010101" pitchFamily="2" charset="-122"/>
              </a:rPr>
              <a:t>年问世的</a:t>
            </a:r>
            <a:r>
              <a:rPr lang="zh-CN" altLang="en-US" sz="2400" b="1" dirty="0">
                <a:solidFill>
                  <a:srgbClr val="C00000"/>
                </a:solidFill>
                <a:latin typeface="+mn-lt"/>
                <a:ea typeface="黑体" panose="02010609060101010101" pitchFamily="2" charset="-122"/>
              </a:rPr>
              <a:t>交换式集线器 </a:t>
            </a:r>
            <a:r>
              <a:rPr lang="en-US" altLang="zh-CN" sz="2400" b="1" dirty="0">
                <a:solidFill>
                  <a:srgbClr val="000099"/>
                </a:solidFill>
                <a:latin typeface="+mn-lt"/>
                <a:ea typeface="黑体" panose="02010609060101010101" pitchFamily="2" charset="-122"/>
              </a:rPr>
              <a:t>(switching hub) </a:t>
            </a:r>
            <a:r>
              <a:rPr lang="zh-CN" altLang="en-US" sz="2400" b="1" dirty="0">
                <a:solidFill>
                  <a:srgbClr val="000099"/>
                </a:solidFill>
                <a:latin typeface="+mn-lt"/>
                <a:ea typeface="黑体" panose="02010609060101010101" pitchFamily="2" charset="-122"/>
              </a:rPr>
              <a:t>可明显地提高以太网的性能。</a:t>
            </a:r>
            <a:endParaRPr lang="en-US" altLang="zh-CN" sz="2400" b="1" dirty="0">
              <a:solidFill>
                <a:srgbClr val="000099"/>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zh-CN" sz="2400" b="1" dirty="0">
                <a:solidFill>
                  <a:srgbClr val="C00000"/>
                </a:solidFill>
                <a:latin typeface="+mn-lt"/>
                <a:ea typeface="黑体" panose="02010609060101010101" pitchFamily="2" charset="-122"/>
              </a:rPr>
              <a:t>交换式集线器</a:t>
            </a:r>
            <a:r>
              <a:rPr lang="zh-CN" altLang="zh-CN" sz="2400" b="1" dirty="0">
                <a:solidFill>
                  <a:srgbClr val="000099"/>
                </a:solidFill>
                <a:latin typeface="+mn-lt"/>
                <a:ea typeface="黑体" panose="02010609060101010101" pitchFamily="2" charset="-122"/>
              </a:rPr>
              <a:t>常称为</a:t>
            </a:r>
            <a:r>
              <a:rPr lang="zh-CN" altLang="zh-CN" sz="2400" b="1" dirty="0">
                <a:solidFill>
                  <a:srgbClr val="C00000"/>
                </a:solidFill>
                <a:latin typeface="+mn-lt"/>
                <a:ea typeface="黑体" panose="02010609060101010101" pitchFamily="2" charset="-122"/>
              </a:rPr>
              <a:t>以太网交换机</a:t>
            </a:r>
            <a:r>
              <a:rPr lang="en-US" altLang="zh-CN" sz="2400" b="1" dirty="0">
                <a:solidFill>
                  <a:srgbClr val="C00000"/>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rPr>
              <a:t>(switch) </a:t>
            </a:r>
            <a:r>
              <a:rPr lang="zh-CN" altLang="zh-CN" sz="2400" b="1" dirty="0">
                <a:solidFill>
                  <a:srgbClr val="000099"/>
                </a:solidFill>
                <a:latin typeface="+mn-lt"/>
                <a:ea typeface="黑体" panose="02010609060101010101" pitchFamily="2" charset="-122"/>
              </a:rPr>
              <a:t>或</a:t>
            </a:r>
            <a:r>
              <a:rPr lang="zh-CN" altLang="zh-CN" sz="2400" b="1" dirty="0">
                <a:solidFill>
                  <a:srgbClr val="C00000"/>
                </a:solidFill>
                <a:latin typeface="+mn-lt"/>
                <a:ea typeface="黑体" panose="02010609060101010101" pitchFamily="2" charset="-122"/>
              </a:rPr>
              <a:t>第二层交换机</a:t>
            </a:r>
            <a:r>
              <a:rPr lang="en-US" altLang="zh-CN" sz="2400" b="1" dirty="0">
                <a:solidFill>
                  <a:srgbClr val="C00000"/>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rPr>
              <a:t>(L2 switch)</a:t>
            </a:r>
            <a:r>
              <a:rPr lang="zh-CN" altLang="zh-CN" sz="2400" b="1" dirty="0">
                <a:solidFill>
                  <a:srgbClr val="000099"/>
                </a:solidFill>
                <a:latin typeface="+mn-lt"/>
                <a:ea typeface="黑体" panose="02010609060101010101" pitchFamily="2" charset="-122"/>
              </a:rPr>
              <a:t>，强调这种交换机工作在数据链路层</a:t>
            </a:r>
            <a:r>
              <a:rPr lang="zh-CN" altLang="en-US" sz="2400" b="1" dirty="0">
                <a:solidFill>
                  <a:srgbClr val="000099"/>
                </a:solidFill>
                <a:latin typeface="+mn-lt"/>
                <a:ea typeface="黑体" panose="02010609060101010101" pitchFamily="2"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页脚占位符 3"/>
          <p:cNvSpPr>
            <a:spLocks noGrp="1"/>
          </p:cNvSpPr>
          <p:nvPr>
            <p:ph type="ftr" sz="quarter" idx="10"/>
          </p:nvPr>
        </p:nvSpPr>
        <p:spPr/>
        <p:txBody>
          <a:bodyPr/>
          <a:lstStyle/>
          <a:p>
            <a:pPr>
              <a:defRPr/>
            </a:pPr>
            <a:endParaRPr lang="en-US"/>
          </a:p>
        </p:txBody>
      </p:sp>
      <p:sp>
        <p:nvSpPr>
          <p:cNvPr id="28675" name="Rectangle 2"/>
          <p:cNvSpPr>
            <a:spLocks noGrp="1" noChangeArrowheads="1"/>
          </p:cNvSpPr>
          <p:nvPr>
            <p:ph type="title"/>
          </p:nvPr>
        </p:nvSpPr>
        <p:spPr/>
        <p:txBody>
          <a:bodyPr/>
          <a:lstStyle/>
          <a:p>
            <a:pPr eaLnBrk="1" hangingPunct="1"/>
            <a:r>
              <a:rPr lang="en-US" altLang="zh-CN"/>
              <a:t>IBM</a:t>
            </a:r>
            <a:r>
              <a:rPr lang="zh-CN" altLang="en-US"/>
              <a:t>的二进制同步通信规程</a:t>
            </a:r>
            <a:r>
              <a:rPr lang="en-US" altLang="zh-CN"/>
              <a:t>BSC</a:t>
            </a:r>
            <a:endParaRPr lang="zh-CN" altLang="en-US"/>
          </a:p>
        </p:txBody>
      </p:sp>
      <p:graphicFrame>
        <p:nvGraphicFramePr>
          <p:cNvPr id="147770" name="Group 314"/>
          <p:cNvGraphicFramePr>
            <a:graphicFrameLocks noGrp="1"/>
          </p:cNvGraphicFramePr>
          <p:nvPr/>
        </p:nvGraphicFramePr>
        <p:xfrm>
          <a:off x="825500" y="1844675"/>
          <a:ext cx="8420100" cy="3581401"/>
        </p:xfrm>
        <a:graphic>
          <a:graphicData uri="http://schemas.openxmlformats.org/drawingml/2006/table">
            <a:tbl>
              <a:tblPr/>
              <a:tblGrid>
                <a:gridCol w="990600">
                  <a:extLst>
                    <a:ext uri="{9D8B030D-6E8A-4147-A177-3AD203B41FA5}">
                      <a16:colId xmlns:a16="http://schemas.microsoft.com/office/drawing/2014/main" val="20000"/>
                    </a:ext>
                  </a:extLst>
                </a:gridCol>
                <a:gridCol w="90805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2228850">
                  <a:extLst>
                    <a:ext uri="{9D8B030D-6E8A-4147-A177-3AD203B41FA5}">
                      <a16:colId xmlns:a16="http://schemas.microsoft.com/office/drawing/2014/main" val="20005"/>
                    </a:ext>
                  </a:extLst>
                </a:gridCol>
              </a:tblGrid>
              <a:tr h="555625">
                <a:tc gridSpan="6">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专用</a:t>
                      </a:r>
                      <a:r>
                        <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ASCII</a:t>
                      </a:r>
                      <a:r>
                        <a:rPr kumimoji="0"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码集的控制字符</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cap="flat">
                      <a:noFill/>
                    </a:lnL>
                    <a:lnR cap="flat">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758825">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标记</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名称</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ASCII</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码值</a:t>
                      </a:r>
                    </a:p>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（十六进制）</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标记</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名称</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ASCII</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码值</a:t>
                      </a:r>
                    </a:p>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（十六进制）</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SOH</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序始</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01H</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ACK</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确认</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06H</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2438">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STX</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文始</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02H</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DLE</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转义</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10H</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4025">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ETX</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文终</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03H</a:t>
                      </a:r>
                      <a:endParaRPr kumimoji="0"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NAK</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否认</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15H</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2438">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EOT</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送毕</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04H</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SYN</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同步</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16H</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54025">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ENQ</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询问</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05H</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ETB</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块终</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17H</a:t>
                      </a:r>
                      <a:endPar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以太网交换机实质上就是一个</a:t>
            </a:r>
            <a:r>
              <a:rPr lang="zh-CN" altLang="zh-CN" dirty="0">
                <a:solidFill>
                  <a:srgbClr val="FF0000"/>
                </a:solidFill>
              </a:rPr>
              <a:t>多接口的网桥</a:t>
            </a:r>
            <a:r>
              <a:rPr lang="zh-CN" altLang="en-US" dirty="0">
                <a:solidFill>
                  <a:srgbClr val="FF0000"/>
                </a:solidFill>
              </a:rPr>
              <a:t>。</a:t>
            </a:r>
            <a:endParaRPr lang="en-US" altLang="zh-CN" dirty="0">
              <a:solidFill>
                <a:srgbClr val="FF0000"/>
              </a:solidFill>
            </a:endParaRPr>
          </a:p>
          <a:p>
            <a:pPr lvl="1"/>
            <a:r>
              <a:rPr lang="zh-CN" altLang="zh-CN" dirty="0"/>
              <a:t>通常都有十几个或更多的接口</a:t>
            </a:r>
            <a:r>
              <a:rPr lang="zh-CN" altLang="en-US" dirty="0"/>
              <a:t>。</a:t>
            </a:r>
            <a:endParaRPr lang="en-US" altLang="zh-CN" dirty="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a:t>以太网交换</a:t>
            </a:r>
            <a:r>
              <a:rPr lang="zh-CN" altLang="zh-CN" dirty="0">
                <a:solidFill>
                  <a:srgbClr val="FF0000"/>
                </a:solidFill>
              </a:rPr>
              <a:t>机具有并行性</a:t>
            </a:r>
            <a:r>
              <a:rPr lang="zh-CN" altLang="en-US" dirty="0">
                <a:solidFill>
                  <a:srgbClr val="FF0000"/>
                </a:solidFill>
              </a:rPr>
              <a:t>。</a:t>
            </a:r>
            <a:endParaRPr lang="en-US" altLang="zh-CN" dirty="0">
              <a:solidFill>
                <a:srgbClr val="FF0000"/>
              </a:solidFill>
            </a:endParaRPr>
          </a:p>
          <a:p>
            <a:pPr lvl="1"/>
            <a:r>
              <a:rPr lang="zh-CN" altLang="zh-CN" dirty="0"/>
              <a:t>能同时连通多对接口，使多对主机能同时通信</a:t>
            </a:r>
            <a:r>
              <a:rPr lang="zh-CN" altLang="en-US" dirty="0"/>
              <a:t>。</a:t>
            </a:r>
            <a:endParaRPr lang="en-US" altLang="zh-CN" dirty="0"/>
          </a:p>
          <a:p>
            <a:r>
              <a:rPr lang="zh-CN" altLang="zh-CN" dirty="0">
                <a:solidFill>
                  <a:srgbClr val="0000FF"/>
                </a:solidFill>
              </a:rPr>
              <a:t>相互通信的主机都是独占传输媒体，无碰撞地传输数据。</a:t>
            </a:r>
            <a:endParaRPr lang="en-US" altLang="zh-CN" dirty="0">
              <a:solidFill>
                <a:srgbClr val="0000FF"/>
              </a:solidFill>
            </a:endParaRPr>
          </a:p>
          <a:p>
            <a:endParaRPr lang="zh-CN" alt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a:t>。</a:t>
            </a:r>
            <a:endParaRPr lang="en-US" altLang="zh-CN" dirty="0"/>
          </a:p>
          <a:p>
            <a:r>
              <a:rPr lang="zh-CN" altLang="zh-CN" dirty="0"/>
              <a:t>以太网交换机是一种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endParaRPr lang="en-US" altLang="zh-CN" dirty="0"/>
          </a:p>
          <a:p>
            <a:r>
              <a:rPr lang="zh-CN" altLang="zh-CN" dirty="0"/>
              <a:t>以太网交换机使用了</a:t>
            </a:r>
            <a:r>
              <a:rPr lang="zh-CN" altLang="zh-CN" dirty="0">
                <a:solidFill>
                  <a:srgbClr val="FF0000"/>
                </a:solidFill>
              </a:rPr>
              <a:t>专用的交换结构芯片，</a:t>
            </a:r>
            <a:r>
              <a:rPr lang="zh-CN" altLang="zh-CN" dirty="0"/>
              <a:t>用硬件转发，其转发速率要比使用软件转发的网桥快很多。</a:t>
            </a:r>
            <a:endParaRPr lang="en-US" altLang="zh-CN"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以太网交换机的</a:t>
            </a:r>
            <a:r>
              <a:rPr lang="zh-CN" altLang="en-US" dirty="0"/>
              <a:t>优点</a:t>
            </a:r>
          </a:p>
        </p:txBody>
      </p:sp>
      <p:sp>
        <p:nvSpPr>
          <p:cNvPr id="3" name="内容占位符 2"/>
          <p:cNvSpPr>
            <a:spLocks noGrp="1"/>
          </p:cNvSpPr>
          <p:nvPr>
            <p:ph idx="1"/>
          </p:nvPr>
        </p:nvSpPr>
        <p:spPr/>
        <p:txBody>
          <a:bodyPr/>
          <a:lstStyle/>
          <a:p>
            <a:r>
              <a:rPr lang="zh-CN" altLang="en-US" sz="2800" dirty="0"/>
              <a:t>用户独享带宽，增加了总容量。</a:t>
            </a:r>
            <a:endParaRPr lang="en-US" altLang="zh-CN" sz="2800" dirty="0"/>
          </a:p>
          <a:p>
            <a:pPr lvl="1"/>
            <a:r>
              <a:rPr lang="zh-CN" altLang="en-US" sz="2400" dirty="0"/>
              <a:t>对于普通 </a:t>
            </a:r>
            <a:r>
              <a:rPr lang="en-US" altLang="zh-CN" sz="2400" dirty="0"/>
              <a:t>10 </a:t>
            </a:r>
            <a:r>
              <a:rPr lang="en-US" altLang="zh-CN" sz="2400" dirty="0" err="1"/>
              <a:t>Mbit</a:t>
            </a:r>
            <a:r>
              <a:rPr lang="en-US" altLang="zh-CN" sz="2400" dirty="0"/>
              <a:t>/s </a:t>
            </a:r>
            <a:r>
              <a:rPr lang="zh-CN" altLang="en-US" sz="2400" dirty="0"/>
              <a:t>的共享式以太网，若共有 </a:t>
            </a:r>
            <a:r>
              <a:rPr lang="en-US" altLang="zh-CN" sz="2400" i="1" dirty="0"/>
              <a:t>N </a:t>
            </a:r>
            <a:r>
              <a:rPr lang="zh-CN" altLang="en-US" sz="2400" dirty="0"/>
              <a:t>个用户，则每个用户占有的平均带宽只有总带宽 </a:t>
            </a:r>
            <a:r>
              <a:rPr lang="en-US" altLang="zh-CN" sz="2400" dirty="0"/>
              <a:t>(10 Mbit/s)</a:t>
            </a:r>
            <a:r>
              <a:rPr lang="zh-CN" altLang="en-US" sz="2400" dirty="0"/>
              <a:t>的 </a:t>
            </a:r>
            <a:r>
              <a:rPr lang="en-US" altLang="zh-CN" sz="2400" i="1" dirty="0"/>
              <a:t>N </a:t>
            </a:r>
            <a:r>
              <a:rPr lang="zh-CN" altLang="en-US" sz="2400" dirty="0"/>
              <a:t>分之一。</a:t>
            </a:r>
            <a:endParaRPr lang="en-US" altLang="zh-CN" sz="2400" dirty="0"/>
          </a:p>
          <a:p>
            <a:pPr lvl="1"/>
            <a:r>
              <a:rPr lang="zh-CN" altLang="en-US" sz="2400" dirty="0"/>
              <a:t>使用以太网交换机时，虽然在每个接口到主机的带宽还是 </a:t>
            </a:r>
            <a:r>
              <a:rPr lang="en-US" altLang="zh-CN" sz="2400" dirty="0"/>
              <a:t>10 </a:t>
            </a:r>
            <a:r>
              <a:rPr lang="en-US" altLang="zh-CN" sz="2400" dirty="0" err="1"/>
              <a:t>Mbit</a:t>
            </a:r>
            <a:r>
              <a:rPr lang="en-US" altLang="zh-CN" sz="2400" dirty="0"/>
              <a:t>/s</a:t>
            </a:r>
            <a:r>
              <a:rPr lang="zh-CN" altLang="en-US" sz="2400" dirty="0"/>
              <a:t>，但由于一个用户在通信时是独占而不是和其他网络用户共享传输媒体的带宽，因此对于拥有 </a:t>
            </a:r>
            <a:r>
              <a:rPr lang="en-US" altLang="zh-CN" sz="2400" i="1" dirty="0"/>
              <a:t>N </a:t>
            </a:r>
            <a:r>
              <a:rPr lang="zh-CN" altLang="en-US" sz="2400" dirty="0"/>
              <a:t>个接口的交换机的总容量为 </a:t>
            </a:r>
            <a:r>
              <a:rPr lang="en-US" altLang="zh-CN" sz="2400" i="1" dirty="0"/>
              <a:t>N</a:t>
            </a:r>
            <a:r>
              <a:rPr lang="en-US" altLang="zh-CN" sz="2400" dirty="0">
                <a:sym typeface="Symbol" panose="05050102010706020507" pitchFamily="18" charset="2"/>
              </a:rPr>
              <a:t></a:t>
            </a:r>
            <a:r>
              <a:rPr lang="en-US" altLang="zh-CN" sz="2400" dirty="0"/>
              <a:t>10 </a:t>
            </a:r>
            <a:r>
              <a:rPr lang="en-US" altLang="zh-CN" sz="2400" dirty="0" err="1"/>
              <a:t>Mbit</a:t>
            </a:r>
            <a:r>
              <a:rPr lang="en-US" altLang="zh-CN" sz="2400" dirty="0"/>
              <a:t>/s</a:t>
            </a:r>
            <a:r>
              <a:rPr lang="zh-CN" altLang="en-US" sz="2400" dirty="0"/>
              <a:t>。</a:t>
            </a:r>
            <a:endParaRPr lang="en-US" altLang="zh-CN" sz="2000" dirty="0"/>
          </a:p>
          <a:p>
            <a:r>
              <a:rPr lang="zh-CN" altLang="zh-CN" sz="2800" dirty="0"/>
              <a:t>从共享总线以太网转到交换式以太网时，所有接入设备的软件和硬件、适配器等都不需要</a:t>
            </a:r>
            <a:r>
              <a:rPr lang="zh-CN" altLang="en-US" sz="2800" dirty="0"/>
              <a:t>做</a:t>
            </a:r>
            <a:r>
              <a:rPr lang="zh-CN" altLang="zh-CN" sz="2800" dirty="0"/>
              <a:t>任何改动。</a:t>
            </a:r>
          </a:p>
          <a:p>
            <a:r>
              <a:rPr lang="zh-CN" altLang="zh-CN" sz="2800" dirty="0"/>
              <a:t>以太网交换机一般都具有多种速率的接口，方便了各种不同情况的用户。</a:t>
            </a:r>
          </a:p>
          <a:p>
            <a:endParaRPr lang="zh-CN" altLang="en-US" sz="2800"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以太网交换机</a:t>
            </a:r>
            <a:r>
              <a:rPr lang="zh-CN" altLang="en-US" dirty="0"/>
              <a:t>的交换方式</a:t>
            </a:r>
          </a:p>
        </p:txBody>
      </p:sp>
      <p:sp>
        <p:nvSpPr>
          <p:cNvPr id="3" name="内容占位符 2"/>
          <p:cNvSpPr>
            <a:spLocks noGrp="1"/>
          </p:cNvSpPr>
          <p:nvPr>
            <p:ph idx="1"/>
          </p:nvPr>
        </p:nvSpPr>
        <p:spPr/>
        <p:txBody>
          <a:bodyPr/>
          <a:lstStyle/>
          <a:p>
            <a:r>
              <a:rPr lang="zh-CN" altLang="zh-CN" dirty="0">
                <a:solidFill>
                  <a:srgbClr val="FF0000"/>
                </a:solidFill>
              </a:rPr>
              <a:t>存储转发方式</a:t>
            </a:r>
            <a:endParaRPr lang="en-US" altLang="zh-CN" dirty="0">
              <a:solidFill>
                <a:srgbClr val="FF0000"/>
              </a:solidFill>
            </a:endParaRPr>
          </a:p>
          <a:p>
            <a:pPr lvl="1"/>
            <a:r>
              <a:rPr lang="zh-CN" altLang="zh-CN" dirty="0"/>
              <a:t>把整个数据帧先缓存后再进行处理</a:t>
            </a:r>
            <a:r>
              <a:rPr lang="zh-CN" altLang="en-US" dirty="0"/>
              <a:t>。</a:t>
            </a:r>
            <a:endParaRPr lang="en-US" altLang="zh-CN" dirty="0"/>
          </a:p>
          <a:p>
            <a:r>
              <a:rPr lang="zh-CN" altLang="zh-CN" dirty="0">
                <a:solidFill>
                  <a:srgbClr val="FF0000"/>
                </a:solidFill>
              </a:rPr>
              <a:t>直通</a:t>
            </a:r>
            <a:r>
              <a:rPr lang="en-US" altLang="zh-CN" dirty="0">
                <a:solidFill>
                  <a:srgbClr val="FF0000"/>
                </a:solidFill>
              </a:rPr>
              <a:t> (cut-through) </a:t>
            </a:r>
            <a:r>
              <a:rPr lang="zh-CN" altLang="zh-CN" dirty="0">
                <a:solidFill>
                  <a:srgbClr val="FF0000"/>
                </a:solidFill>
              </a:rPr>
              <a:t>方式</a:t>
            </a:r>
            <a:endParaRPr lang="en-US" altLang="zh-CN" dirty="0">
              <a:solidFill>
                <a:srgbClr val="FF0000"/>
              </a:solidFill>
            </a:endParaRPr>
          </a:p>
          <a:p>
            <a:pPr lvl="1"/>
            <a:r>
              <a:rPr lang="zh-CN" altLang="zh-CN" dirty="0"/>
              <a:t>接收数据帧的同时就</a:t>
            </a:r>
            <a:r>
              <a:rPr lang="zh-CN" altLang="zh-CN" dirty="0">
                <a:solidFill>
                  <a:srgbClr val="0000FF"/>
                </a:solidFill>
              </a:rPr>
              <a:t>立即按数据帧的目的</a:t>
            </a:r>
            <a:r>
              <a:rPr lang="en-US" altLang="zh-CN" dirty="0">
                <a:solidFill>
                  <a:srgbClr val="0000FF"/>
                </a:solidFill>
              </a:rPr>
              <a:t> MAC </a:t>
            </a:r>
            <a:r>
              <a:rPr lang="zh-CN" altLang="zh-CN" dirty="0">
                <a:solidFill>
                  <a:srgbClr val="0000FF"/>
                </a:solidFill>
              </a:rPr>
              <a:t>地址</a:t>
            </a:r>
            <a:r>
              <a:rPr lang="zh-CN" altLang="zh-CN" dirty="0"/>
              <a:t>决定该帧的转发接口，因而提高了帧的转发速度</a:t>
            </a:r>
            <a:r>
              <a:rPr lang="zh-CN" altLang="en-US" dirty="0"/>
              <a:t>。</a:t>
            </a:r>
            <a:endParaRPr lang="en-US" altLang="zh-CN" dirty="0"/>
          </a:p>
          <a:p>
            <a:pPr lvl="1"/>
            <a:r>
              <a:rPr lang="zh-CN" altLang="zh-CN" dirty="0">
                <a:solidFill>
                  <a:srgbClr val="FF0000"/>
                </a:solidFill>
              </a:rPr>
              <a:t>缺点</a:t>
            </a:r>
            <a:r>
              <a:rPr lang="zh-CN" altLang="zh-CN" dirty="0"/>
              <a:t>是它不检查差错就直接将帧转发出去，因此有可能也将一些无效帧转发给其他的站</a:t>
            </a:r>
            <a:r>
              <a:rPr lang="zh-CN" altLang="en-US" dirty="0"/>
              <a:t>。</a:t>
            </a:r>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anose="02010609060101010101" pitchFamily="2" charset="-122"/>
              </a:rPr>
              <a:t>在某些情况下，仍需要采用基于软件的存储转发方式进行交换，例如，当需要进行线路速率匹配、协议转换或差错检测时</a:t>
            </a:r>
            <a:r>
              <a:rPr lang="zh-CN" altLang="en-US" sz="2400" b="1" dirty="0">
                <a:solidFill>
                  <a:srgbClr val="000066"/>
                </a:solidFill>
                <a:latin typeface="+mn-lt"/>
                <a:ea typeface="黑体" panose="02010609060101010101" pitchFamily="2" charset="-122"/>
              </a:rPr>
              <a:t>。</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en-US" dirty="0"/>
              <a:t>运行自学习算法自动维护</a:t>
            </a:r>
            <a:r>
              <a:rPr lang="zh-CN" altLang="en-US" dirty="0">
                <a:solidFill>
                  <a:srgbClr val="FF0000"/>
                </a:solidFill>
              </a:rPr>
              <a:t>交换表。</a:t>
            </a:r>
            <a:endParaRPr lang="en-US" altLang="zh-CN" dirty="0">
              <a:solidFill>
                <a:srgbClr val="FF0000"/>
              </a:solidFill>
            </a:endParaRPr>
          </a:p>
          <a:p>
            <a:r>
              <a:rPr lang="zh-CN" altLang="zh-CN" dirty="0"/>
              <a:t>开始</a:t>
            </a:r>
            <a:r>
              <a:rPr lang="zh-CN" altLang="en-US" dirty="0"/>
              <a:t>时</a:t>
            </a:r>
            <a:r>
              <a:rPr lang="zh-CN" altLang="zh-CN" dirty="0"/>
              <a:t>，以太网交换机里面的交换表是空的</a:t>
            </a:r>
            <a:r>
              <a:rPr lang="zh-CN" altLang="en-US" dirty="0"/>
              <a:t>。</a:t>
            </a:r>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接口   有效时间</a:t>
              </a:r>
            </a:p>
            <a:p>
              <a:pPr defTabSz="762000" eaLnBrk="0" hangingPunct="0">
                <a:lnSpc>
                  <a:spcPct val="115000"/>
                </a:lnSpc>
              </a:pPr>
              <a:r>
                <a:rPr kumimoji="1" lang="zh-CN" altLang="en-US" sz="1600" b="1" dirty="0">
                  <a:latin typeface="+mn-lt"/>
                  <a:ea typeface="黑体" panose="02010609060101010101" pitchFamily="2" charset="-122"/>
                </a:rPr>
                <a:t>   </a:t>
              </a:r>
              <a:endParaRPr kumimoji="1" lang="en-US" altLang="zh-CN" sz="1600" b="1" baseline="-25000" dirty="0">
                <a:latin typeface="+mn-lt"/>
                <a:ea typeface="黑体" panose="02010609060101010101"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19" name="组合 57"/>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2" name="组合 58"/>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5" name="组合 61"/>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8" name="组合 64"/>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anose="02010609060101010101" pitchFamily="2" charset="-122"/>
                </a:rPr>
                <a:t>交换表一开始是空的</a:t>
              </a:r>
            </a:p>
          </p:txBody>
        </p:sp>
      </p:gr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按照以下自学习算法</a:t>
            </a:r>
            <a:br>
              <a:rPr lang="en-US" altLang="zh-CN" sz="3200" dirty="0"/>
            </a:br>
            <a:r>
              <a:rPr lang="zh-CN" altLang="en-US" sz="3200" dirty="0"/>
              <a:t>处理收到的帧和建立交换表</a:t>
            </a:r>
          </a:p>
        </p:txBody>
      </p:sp>
      <p:sp>
        <p:nvSpPr>
          <p:cNvPr id="3" name="内容占位符 2"/>
          <p:cNvSpPr>
            <a:spLocks noGrp="1"/>
          </p:cNvSpPr>
          <p:nvPr>
            <p:ph idx="1"/>
          </p:nvPr>
        </p:nvSpPr>
        <p:spPr/>
        <p:txBody>
          <a:bodyPr/>
          <a:lstStyle/>
          <a:p>
            <a:r>
              <a:rPr lang="en-US" altLang="zh-CN" sz="2800" dirty="0"/>
              <a:t>A </a:t>
            </a:r>
            <a:r>
              <a:rPr lang="zh-CN" altLang="zh-CN" sz="2800" dirty="0"/>
              <a:t>先向</a:t>
            </a:r>
            <a:r>
              <a:rPr lang="en-US" altLang="zh-CN" sz="2800" dirty="0"/>
              <a:t> B </a:t>
            </a:r>
            <a:r>
              <a:rPr lang="zh-CN" altLang="zh-CN" sz="2800" dirty="0"/>
              <a:t>发送一帧，从接口</a:t>
            </a:r>
            <a:r>
              <a:rPr lang="en-US" altLang="zh-CN" sz="2800" dirty="0"/>
              <a:t> 1 </a:t>
            </a:r>
            <a:r>
              <a:rPr lang="zh-CN" altLang="zh-CN" sz="2800" dirty="0"/>
              <a:t>进入到交换机。</a:t>
            </a:r>
            <a:endParaRPr lang="en-US" altLang="zh-CN" sz="2800" dirty="0"/>
          </a:p>
          <a:p>
            <a:r>
              <a:rPr lang="zh-CN" altLang="zh-CN" sz="2800" dirty="0"/>
              <a:t>交换机收到帧后，</a:t>
            </a:r>
            <a:r>
              <a:rPr lang="zh-CN" altLang="zh-CN" sz="2800" dirty="0">
                <a:solidFill>
                  <a:srgbClr val="FF0000"/>
                </a:solidFill>
              </a:rPr>
              <a:t>先查找交换表，</a:t>
            </a:r>
            <a:r>
              <a:rPr lang="zh-CN" altLang="zh-CN" sz="2800" dirty="0">
                <a:solidFill>
                  <a:srgbClr val="0000FF"/>
                </a:solidFill>
              </a:rPr>
              <a:t>没有查到应从哪个接口转发这个帧。</a:t>
            </a:r>
            <a:endParaRPr lang="en-US" altLang="zh-CN" sz="2800" dirty="0">
              <a:solidFill>
                <a:srgbClr val="0000FF"/>
              </a:solidFill>
            </a:endParaRPr>
          </a:p>
          <a:p>
            <a:r>
              <a:rPr lang="zh-CN" altLang="zh-CN" sz="2800" dirty="0">
                <a:solidFill>
                  <a:srgbClr val="0000FF"/>
                </a:solidFill>
              </a:rPr>
              <a:t>交换机把这个帧的</a:t>
            </a:r>
            <a:r>
              <a:rPr lang="zh-CN" altLang="zh-CN" sz="2800" dirty="0">
                <a:solidFill>
                  <a:srgbClr val="FF0000"/>
                </a:solidFill>
              </a:rPr>
              <a:t>源地址</a:t>
            </a:r>
            <a:r>
              <a:rPr lang="en-US" altLang="zh-CN" sz="2800" dirty="0">
                <a:solidFill>
                  <a:srgbClr val="FF0000"/>
                </a:solidFill>
              </a:rPr>
              <a:t> A </a:t>
            </a:r>
            <a:r>
              <a:rPr lang="zh-CN" altLang="zh-CN" sz="2800" dirty="0">
                <a:solidFill>
                  <a:srgbClr val="0000FF"/>
                </a:solidFill>
              </a:rPr>
              <a:t>和</a:t>
            </a:r>
            <a:r>
              <a:rPr lang="zh-CN" altLang="zh-CN" sz="2800" dirty="0">
                <a:solidFill>
                  <a:srgbClr val="FF0000"/>
                </a:solidFill>
              </a:rPr>
              <a:t>接口</a:t>
            </a:r>
            <a:r>
              <a:rPr lang="en-US" altLang="zh-CN" sz="2800" dirty="0">
                <a:solidFill>
                  <a:srgbClr val="FF0000"/>
                </a:solidFill>
              </a:rPr>
              <a:t>1  </a:t>
            </a:r>
            <a:r>
              <a:rPr lang="zh-CN" altLang="zh-CN" sz="2800" dirty="0">
                <a:solidFill>
                  <a:srgbClr val="FF0000"/>
                </a:solidFill>
              </a:rPr>
              <a:t>写入交换表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a:t>C </a:t>
            </a:r>
            <a:r>
              <a:rPr lang="zh-CN" altLang="zh-CN" sz="2800" dirty="0"/>
              <a:t>和</a:t>
            </a:r>
            <a:r>
              <a:rPr lang="en-US" altLang="zh-CN" sz="2800" dirty="0"/>
              <a:t> D </a:t>
            </a:r>
            <a:r>
              <a:rPr lang="zh-CN" altLang="zh-CN" sz="2800" dirty="0"/>
              <a:t>将丢弃这个帧，因为目的地址不对。只</a:t>
            </a:r>
            <a:r>
              <a:rPr lang="en-US" altLang="zh-CN" sz="2800" dirty="0"/>
              <a:t> B </a:t>
            </a:r>
            <a:r>
              <a:rPr lang="zh-CN" altLang="zh-CN" sz="2800" dirty="0"/>
              <a:t>才收下这个目的地址正确的帧。这也称为</a:t>
            </a:r>
            <a:r>
              <a:rPr lang="zh-CN" altLang="zh-CN" sz="2800" dirty="0">
                <a:solidFill>
                  <a:srgbClr val="FF0000"/>
                </a:solidFill>
              </a:rPr>
              <a:t>过滤。</a:t>
            </a:r>
          </a:p>
          <a:p>
            <a:r>
              <a:rPr lang="zh-CN" altLang="zh-CN" sz="2800" dirty="0"/>
              <a:t>从新写入交换表的项目</a:t>
            </a:r>
            <a:r>
              <a:rPr lang="en-US" altLang="zh-CN" sz="2800" dirty="0"/>
              <a:t> (A, 1) </a:t>
            </a:r>
            <a:r>
              <a:rPr lang="zh-CN" altLang="zh-CN" sz="2800" dirty="0"/>
              <a:t>可以看出，以后不管从哪一个接口收到帧，只要其目的地址是</a:t>
            </a:r>
            <a:r>
              <a:rPr lang="en-US" altLang="zh-CN" sz="2800" dirty="0"/>
              <a:t>A</a:t>
            </a:r>
            <a:r>
              <a:rPr lang="zh-CN" altLang="zh-CN" sz="2800" dirty="0"/>
              <a:t>，就应当把收到的帧从接口</a:t>
            </a:r>
            <a:r>
              <a:rPr lang="en-US" altLang="zh-CN" sz="2800" dirty="0"/>
              <a:t>1</a:t>
            </a:r>
            <a:r>
              <a:rPr lang="zh-CN" altLang="zh-CN" sz="2800" dirty="0"/>
              <a:t>转发出去。</a:t>
            </a:r>
          </a:p>
          <a:p>
            <a:endParaRPr lang="zh-CN" altLang="en-US" sz="2800"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按照以下自学习算法</a:t>
            </a:r>
            <a:br>
              <a:rPr lang="en-US" altLang="zh-CN" sz="3200" dirty="0"/>
            </a:br>
            <a:r>
              <a:rPr lang="zh-CN" altLang="en-US" sz="3200" dirty="0"/>
              <a:t>处理收到的帧和建立交换表</a:t>
            </a:r>
          </a:p>
        </p:txBody>
      </p:sp>
      <p:sp>
        <p:nvSpPr>
          <p:cNvPr id="3" name="内容占位符 2"/>
          <p:cNvSpPr>
            <a:spLocks noGrp="1"/>
          </p:cNvSpPr>
          <p:nvPr>
            <p:ph idx="1"/>
          </p:nvPr>
        </p:nvSpPr>
        <p:spPr/>
        <p:txBody>
          <a:bodyPr/>
          <a:lstStyle/>
          <a:p>
            <a:r>
              <a:rPr lang="en-US" altLang="zh-CN" sz="2800" dirty="0"/>
              <a:t>B </a:t>
            </a:r>
            <a:r>
              <a:rPr lang="zh-CN" altLang="zh-CN" sz="2800" dirty="0"/>
              <a:t>通过接口</a:t>
            </a:r>
            <a:r>
              <a:rPr lang="en-US" altLang="zh-CN" sz="2800" dirty="0"/>
              <a:t> 3 </a:t>
            </a:r>
            <a:r>
              <a:rPr lang="zh-CN" altLang="zh-CN" sz="2800" dirty="0"/>
              <a:t>向</a:t>
            </a:r>
            <a:r>
              <a:rPr lang="en-US" altLang="zh-CN" sz="2800" dirty="0"/>
              <a:t> A </a:t>
            </a:r>
            <a:r>
              <a:rPr lang="zh-CN" altLang="zh-CN" sz="2800" dirty="0"/>
              <a:t>发送一帧。</a:t>
            </a:r>
            <a:endParaRPr lang="en-US" altLang="zh-CN" sz="2800" dirty="0"/>
          </a:p>
          <a:p>
            <a:r>
              <a:rPr lang="zh-CN" altLang="zh-CN" sz="2800" dirty="0"/>
              <a:t>交换机查找交换表，</a:t>
            </a:r>
            <a:r>
              <a:rPr lang="zh-CN" altLang="zh-CN" sz="2800" dirty="0">
                <a:solidFill>
                  <a:srgbClr val="0000FF"/>
                </a:solidFill>
              </a:rPr>
              <a:t>发现交换表中的</a:t>
            </a:r>
            <a:r>
              <a:rPr lang="en-US" altLang="zh-CN" sz="2800" dirty="0">
                <a:solidFill>
                  <a:srgbClr val="0000FF"/>
                </a:solidFill>
              </a:rPr>
              <a:t> MAC </a:t>
            </a:r>
            <a:r>
              <a:rPr lang="zh-CN" altLang="zh-CN" sz="2800" dirty="0">
                <a:solidFill>
                  <a:srgbClr val="0000FF"/>
                </a:solidFill>
              </a:rPr>
              <a:t>地址有</a:t>
            </a:r>
            <a:r>
              <a:rPr lang="en-US" altLang="zh-CN" sz="2800" dirty="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的帧（即目的地址为</a:t>
            </a:r>
            <a:r>
              <a:rPr lang="en-US" altLang="zh-CN" sz="2800" dirty="0"/>
              <a:t> A </a:t>
            </a:r>
            <a:r>
              <a:rPr lang="zh-CN" altLang="zh-CN" sz="2800" dirty="0"/>
              <a:t>的帧）应从接口</a:t>
            </a:r>
            <a:r>
              <a:rPr lang="en-US" altLang="zh-CN" sz="2800" dirty="0"/>
              <a:t>1</a:t>
            </a:r>
            <a:r>
              <a:rPr lang="zh-CN" altLang="zh-CN" sz="2800" dirty="0"/>
              <a:t>转发。</a:t>
            </a:r>
            <a:r>
              <a:rPr lang="zh-CN" altLang="zh-CN" sz="2800" dirty="0">
                <a:solidFill>
                  <a:srgbClr val="0000FF"/>
                </a:solidFill>
              </a:rPr>
              <a:t>于是就把这个帧传送到接口</a:t>
            </a:r>
            <a:r>
              <a:rPr lang="en-US" altLang="zh-CN" sz="2800" dirty="0">
                <a:solidFill>
                  <a:srgbClr val="0000FF"/>
                </a:solidFill>
              </a:rPr>
              <a:t> 1 </a:t>
            </a:r>
            <a:r>
              <a:rPr lang="zh-CN" altLang="zh-CN" sz="2800" dirty="0">
                <a:solidFill>
                  <a:srgbClr val="0000FF"/>
                </a:solidFill>
              </a:rPr>
              <a:t>转发给</a:t>
            </a:r>
            <a:r>
              <a:rPr lang="en-US" altLang="zh-CN" sz="2800" dirty="0">
                <a:solidFill>
                  <a:srgbClr val="0000FF"/>
                </a:solidFill>
              </a:rPr>
              <a:t> A</a:t>
            </a:r>
            <a:r>
              <a:rPr lang="zh-CN" altLang="zh-CN" sz="2800" dirty="0">
                <a:solidFill>
                  <a:srgbClr val="0000FF"/>
                </a:solidFill>
              </a:rPr>
              <a:t>。</a:t>
            </a:r>
            <a:r>
              <a:rPr lang="zh-CN" altLang="zh-CN" sz="2800" dirty="0"/>
              <a:t>显然，现在已经没有必要再广播收到的帧。</a:t>
            </a:r>
            <a:endParaRPr lang="en-US" altLang="zh-CN" sz="2800" dirty="0"/>
          </a:p>
          <a:p>
            <a:r>
              <a:rPr lang="zh-CN" altLang="zh-CN" sz="2800" dirty="0"/>
              <a:t>交换表这时新增加的项目</a:t>
            </a:r>
            <a:r>
              <a:rPr lang="en-US" altLang="zh-CN" sz="2800" dirty="0"/>
              <a:t> (B, 3)</a:t>
            </a:r>
            <a:r>
              <a:rPr lang="zh-CN" altLang="zh-CN" sz="2800" dirty="0"/>
              <a:t>，表明今后如有发送给</a:t>
            </a:r>
            <a:r>
              <a:rPr lang="en-US" altLang="zh-CN" sz="2800" dirty="0"/>
              <a:t> B </a:t>
            </a:r>
            <a:r>
              <a:rPr lang="zh-CN" altLang="zh-CN" sz="2800" dirty="0"/>
              <a:t>的帧，就应当从接口</a:t>
            </a:r>
            <a:r>
              <a:rPr lang="en-US" altLang="zh-CN" sz="2800" dirty="0"/>
              <a:t> 3 </a:t>
            </a:r>
            <a:r>
              <a:rPr lang="zh-CN" altLang="zh-CN" sz="2800" dirty="0"/>
              <a:t>转发出去。</a:t>
            </a:r>
            <a:endParaRPr lang="en-US" altLang="zh-CN" sz="2800" dirty="0"/>
          </a:p>
          <a:p>
            <a:r>
              <a:rPr lang="zh-CN" altLang="zh-CN" sz="2800" dirty="0"/>
              <a:t>经过一段时间后，</a:t>
            </a:r>
            <a:r>
              <a:rPr lang="zh-CN" altLang="zh-CN" sz="2800" dirty="0">
                <a:solidFill>
                  <a:srgbClr val="0000FF"/>
                </a:solidFill>
              </a:rPr>
              <a:t>只要主机</a:t>
            </a:r>
            <a:r>
              <a:rPr lang="en-US" altLang="zh-CN" sz="2800" dirty="0">
                <a:solidFill>
                  <a:srgbClr val="0000FF"/>
                </a:solidFill>
              </a:rPr>
              <a:t> C </a:t>
            </a:r>
            <a:r>
              <a:rPr lang="zh-CN" altLang="zh-CN" sz="2800" dirty="0">
                <a:solidFill>
                  <a:srgbClr val="0000FF"/>
                </a:solidFill>
              </a:rPr>
              <a:t>和</a:t>
            </a:r>
            <a:r>
              <a:rPr lang="en-US" altLang="zh-CN" sz="2800" dirty="0">
                <a:solidFill>
                  <a:srgbClr val="0000FF"/>
                </a:solidFill>
              </a:rPr>
              <a:t> D </a:t>
            </a:r>
            <a:r>
              <a:rPr lang="zh-CN" altLang="zh-CN" sz="2800" dirty="0">
                <a:solidFill>
                  <a:srgbClr val="0000FF"/>
                </a:solidFill>
              </a:rPr>
              <a:t>也向其他主机发送帧，</a:t>
            </a:r>
            <a:r>
              <a:rPr lang="zh-CN" altLang="zh-CN" sz="2800" dirty="0"/>
              <a:t>以太网交换机中的交换表就会把转发到</a:t>
            </a:r>
            <a:r>
              <a:rPr lang="en-US" altLang="zh-CN" sz="2800" dirty="0"/>
              <a:t> C </a:t>
            </a:r>
            <a:r>
              <a:rPr lang="zh-CN" altLang="zh-CN" sz="2800" dirty="0"/>
              <a:t>或</a:t>
            </a:r>
            <a:r>
              <a:rPr lang="en-US" altLang="zh-CN" sz="2800" dirty="0"/>
              <a:t> D </a:t>
            </a:r>
            <a:r>
              <a:rPr lang="zh-CN" altLang="zh-CN" sz="2800" dirty="0"/>
              <a:t>应当经过的接口号（</a:t>
            </a:r>
            <a:r>
              <a:rPr lang="en-US" altLang="zh-CN" sz="2800" dirty="0"/>
              <a:t>2 </a:t>
            </a:r>
            <a:r>
              <a:rPr lang="zh-CN" altLang="zh-CN" sz="2800" dirty="0"/>
              <a:t>或</a:t>
            </a:r>
            <a:r>
              <a:rPr lang="en-US" altLang="zh-CN" sz="2800" dirty="0"/>
              <a:t> 4</a:t>
            </a:r>
            <a:r>
              <a:rPr lang="zh-CN" altLang="zh-CN" sz="2800" dirty="0"/>
              <a:t>）写入到交换表中</a:t>
            </a:r>
            <a:r>
              <a:rPr lang="zh-CN" altLang="en-US" sz="2800" dirty="0"/>
              <a:t>。</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按照以下自学习算法</a:t>
            </a:r>
            <a:br>
              <a:rPr lang="en-US" altLang="zh-CN" sz="3200" dirty="0"/>
            </a:br>
            <a:r>
              <a:rPr lang="zh-CN" altLang="en-US" sz="3200" dirty="0"/>
              <a:t>处理收到的帧和建立交换表</a:t>
            </a:r>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接口   有效时间</a:t>
              </a:r>
            </a:p>
            <a:p>
              <a:pPr defTabSz="762000" eaLnBrk="0" hangingPunct="0">
                <a:lnSpc>
                  <a:spcPct val="115000"/>
                </a:lnSpc>
              </a:pPr>
              <a:r>
                <a:rPr kumimoji="1" lang="zh-CN" altLang="en-US" sz="1600" b="1" dirty="0">
                  <a:latin typeface="+mn-lt"/>
                  <a:ea typeface="黑体" panose="02010609060101010101" pitchFamily="2" charset="-122"/>
                </a:rPr>
                <a:t>       </a:t>
              </a:r>
              <a:r>
                <a:rPr kumimoji="1" lang="en-US" altLang="zh-CN" sz="1600" b="1" dirty="0">
                  <a:latin typeface="+mn-lt"/>
                  <a:ea typeface="黑体" panose="02010609060101010101" pitchFamily="2" charset="-122"/>
                </a:rPr>
                <a:t>A           1</a:t>
              </a:r>
            </a:p>
            <a:p>
              <a:pPr defTabSz="762000" eaLnBrk="0" hangingPunct="0">
                <a:lnSpc>
                  <a:spcPct val="115000"/>
                </a:lnSpc>
              </a:pPr>
              <a:r>
                <a:rPr kumimoji="1" lang="en-US" altLang="zh-CN" sz="1600" b="1" dirty="0">
                  <a:latin typeface="+mn-lt"/>
                  <a:ea typeface="黑体" panose="02010609060101010101" pitchFamily="2" charset="-122"/>
                </a:rPr>
                <a:t>       B           3</a:t>
              </a: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20" name="组合 57"/>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3" name="组合 58"/>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6" name="组合 61"/>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9" name="组合 64"/>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a:latin typeface="+mn-lt"/>
                  <a:ea typeface="黑体" panose="02010609060101010101" pitchFamily="2" charset="-122"/>
                </a:rPr>
                <a:t>交换了两帧后的交换表</a:t>
              </a:r>
              <a:endParaRPr lang="en-US" altLang="zh-CN" sz="2400" b="1" dirty="0">
                <a:latin typeface="+mn-lt"/>
                <a:ea typeface="黑体" panose="02010609060101010101"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anose="02010609060101010101" pitchFamily="2" charset="-122"/>
                </a:rPr>
                <a:t>A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B</a:t>
              </a:r>
            </a:p>
            <a:p>
              <a:pPr defTabSz="762000" eaLnBrk="0" hangingPunct="0">
                <a:spcBef>
                  <a:spcPts val="300"/>
                </a:spcBef>
              </a:pPr>
              <a:r>
                <a:rPr kumimoji="1" lang="en-US" altLang="zh-CN" b="1" dirty="0">
                  <a:latin typeface="+mn-lt"/>
                  <a:ea typeface="黑体" panose="02010609060101010101" pitchFamily="2" charset="-122"/>
                </a:rPr>
                <a:t>B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a:latin typeface="+mn-lt"/>
                <a:ea typeface="黑体" panose="02010609060101010101"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anose="02010609060101010101" pitchFamily="2" charset="-122"/>
              </a:rPr>
              <a:t>有效时间。</a:t>
            </a:r>
            <a:r>
              <a:rPr lang="zh-CN" altLang="zh-CN" sz="2400" b="1" dirty="0">
                <a:solidFill>
                  <a:srgbClr val="0000FF"/>
                </a:solidFill>
                <a:latin typeface="+mn-lt"/>
                <a:ea typeface="黑体" panose="02010609060101010101" pitchFamily="2" charset="-122"/>
              </a:rPr>
              <a:t>过期的项目就自动被删除。</a:t>
            </a:r>
            <a:endParaRPr lang="zh-CN" altLang="en-US" sz="2400" b="1" dirty="0">
              <a:solidFill>
                <a:srgbClr val="0000FF"/>
              </a:solidFill>
              <a:latin typeface="+mn-lt"/>
              <a:ea typeface="黑体" panose="02010609060101010101"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anose="02010609060101010101" pitchFamily="2" charset="-122"/>
              </a:rPr>
              <a:t>以太网交换机的这种自学习方法使得以太网交换机能够即插即用，不必人工进行配置，因此非常方便。</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交换机自学习和转发帧的步骤归纳 </a:t>
            </a:r>
          </a:p>
        </p:txBody>
      </p:sp>
      <p:sp>
        <p:nvSpPr>
          <p:cNvPr id="650243" name="Rectangle 3"/>
          <p:cNvSpPr>
            <a:spLocks noGrp="1" noChangeArrowheads="1"/>
          </p:cNvSpPr>
          <p:nvPr>
            <p:ph idx="1"/>
          </p:nvPr>
        </p:nvSpPr>
        <p:spPr/>
        <p:txBody>
          <a:bodyPr/>
          <a:lstStyle/>
          <a:p>
            <a:r>
              <a:rPr lang="zh-CN" altLang="en-US" sz="2800" dirty="0"/>
              <a:t>交换机收到一帧后先进行</a:t>
            </a:r>
            <a:r>
              <a:rPr lang="zh-CN" altLang="en-US" sz="2800" dirty="0">
                <a:solidFill>
                  <a:srgbClr val="FF0000"/>
                </a:solidFill>
              </a:rPr>
              <a:t>自学习。</a:t>
            </a:r>
            <a:r>
              <a:rPr lang="zh-CN" altLang="en-US" sz="2800" dirty="0"/>
              <a:t>查找交换表中与收到帧的</a:t>
            </a:r>
            <a:r>
              <a:rPr lang="zh-CN" altLang="en-US" sz="2800" dirty="0">
                <a:solidFill>
                  <a:srgbClr val="FF0000"/>
                </a:solidFill>
              </a:rPr>
              <a:t>源地址有无相匹配</a:t>
            </a:r>
            <a:r>
              <a:rPr lang="zh-CN" altLang="en-US" sz="2800" dirty="0"/>
              <a:t>的项目。</a:t>
            </a:r>
            <a:endParaRPr lang="en-US" altLang="zh-CN" sz="2800" dirty="0"/>
          </a:p>
          <a:p>
            <a:pPr lvl="1"/>
            <a:r>
              <a:rPr lang="zh-CN" altLang="en-US" sz="2400" dirty="0"/>
              <a:t>如没有，就在交换表中增加一个项目（源地址、进入的接口和有效时间）。</a:t>
            </a:r>
            <a:endParaRPr lang="en-US" altLang="zh-CN" sz="2400" dirty="0"/>
          </a:p>
          <a:p>
            <a:pPr lvl="1"/>
            <a:r>
              <a:rPr lang="zh-CN" altLang="en-US" sz="2400" dirty="0"/>
              <a:t>如有，则把原有的项目进行更新（进入的接口或有效时间）。</a:t>
            </a:r>
          </a:p>
          <a:p>
            <a:r>
              <a:rPr lang="zh-CN" altLang="en-US" sz="2800" dirty="0">
                <a:solidFill>
                  <a:srgbClr val="FF0000"/>
                </a:solidFill>
              </a:rPr>
              <a:t>转发帧。</a:t>
            </a:r>
            <a:r>
              <a:rPr lang="zh-CN" altLang="en-US" sz="2800" dirty="0"/>
              <a:t>查找交换表中与收到帧的</a:t>
            </a:r>
            <a:r>
              <a:rPr lang="zh-CN" altLang="en-US" sz="2800" dirty="0">
                <a:solidFill>
                  <a:srgbClr val="FF0000"/>
                </a:solidFill>
              </a:rPr>
              <a:t>目的地址有无相匹配</a:t>
            </a:r>
            <a:r>
              <a:rPr lang="zh-CN" altLang="en-US" sz="2800" dirty="0"/>
              <a:t>的项目。</a:t>
            </a:r>
          </a:p>
          <a:p>
            <a:pPr lvl="1"/>
            <a:r>
              <a:rPr lang="zh-CN" altLang="en-US" sz="2400" dirty="0">
                <a:ea typeface="黑体" panose="02010609060101010101" pitchFamily="2" charset="-122"/>
              </a:rPr>
              <a:t>如没有，则向所有其他接口（进入的接口除外）转发。</a:t>
            </a:r>
          </a:p>
          <a:p>
            <a:pPr lvl="1"/>
            <a:r>
              <a:rPr lang="zh-CN" altLang="en-US" sz="2400" dirty="0">
                <a:ea typeface="黑体" panose="02010609060101010101" pitchFamily="2" charset="-122"/>
              </a:rPr>
              <a:t>如有，则按</a:t>
            </a:r>
            <a:r>
              <a:rPr lang="zh-CN" altLang="en-US" sz="2400" dirty="0"/>
              <a:t>交换</a:t>
            </a:r>
            <a:r>
              <a:rPr lang="zh-CN" altLang="en-US" sz="2400" dirty="0">
                <a:ea typeface="黑体" panose="02010609060101010101" pitchFamily="2" charset="-122"/>
              </a:rPr>
              <a:t>表中给出的接口进行转发。</a:t>
            </a:r>
          </a:p>
          <a:p>
            <a:pPr lvl="1"/>
            <a:r>
              <a:rPr lang="zh-CN" altLang="en-US" sz="2400" dirty="0">
                <a:ea typeface="黑体" panose="02010609060101010101" pitchFamily="2" charset="-122"/>
              </a:rPr>
              <a:t>若交换表中给出的接口就是该帧进入交换机的接口，则应丢弃这个帧（因为这时不需要经过交换机进行转发）。</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p>
        </p:txBody>
      </p:sp>
      <p:sp>
        <p:nvSpPr>
          <p:cNvPr id="466946" name="Rectangle 2"/>
          <p:cNvSpPr>
            <a:spLocks noGrp="1" noChangeArrowheads="1"/>
          </p:cNvSpPr>
          <p:nvPr>
            <p:ph idx="1"/>
          </p:nvPr>
        </p:nvSpPr>
        <p:spPr/>
        <p:txBody>
          <a:bodyPr/>
          <a:lstStyle/>
          <a:p>
            <a:r>
              <a:rPr lang="zh-CN" altLang="en-US" sz="2800" dirty="0">
                <a:solidFill>
                  <a:srgbClr val="FF0000"/>
                </a:solidFill>
              </a:rPr>
              <a:t>增加冗余链路时，</a:t>
            </a:r>
            <a:r>
              <a:rPr lang="zh-CN" altLang="zh-CN" sz="2800" dirty="0">
                <a:solidFill>
                  <a:srgbClr val="FF0000"/>
                </a:solidFill>
              </a:rPr>
              <a:t>自学习的过程就可能导致以太网帧在网络的某个环路中无限制地兜圈子</a:t>
            </a:r>
            <a:r>
              <a:rPr lang="zh-CN" altLang="en-US" sz="2800" dirty="0">
                <a:solidFill>
                  <a:srgbClr val="FF0000"/>
                </a:solidFill>
              </a:rPr>
              <a:t>。</a:t>
            </a:r>
            <a:endParaRPr lang="en-US" altLang="zh-CN" sz="2800" dirty="0">
              <a:solidFill>
                <a:srgbClr val="FF0000"/>
              </a:solidFill>
            </a:endParaRPr>
          </a:p>
          <a:p>
            <a:r>
              <a:rPr lang="zh-CN" altLang="en-US" sz="2800" dirty="0"/>
              <a:t>如图，</a:t>
            </a:r>
            <a:r>
              <a:rPr lang="zh-CN" altLang="zh-CN" sz="2800" dirty="0"/>
              <a:t>假定开始</a:t>
            </a:r>
            <a:r>
              <a:rPr lang="zh-CN" altLang="en-US" sz="2800" dirty="0"/>
              <a:t>时，</a:t>
            </a:r>
            <a:r>
              <a:rPr lang="zh-CN" altLang="zh-CN" sz="2800" dirty="0"/>
              <a:t>交换机</a:t>
            </a:r>
            <a:r>
              <a:rPr lang="en-US" altLang="zh-CN" sz="2800" dirty="0"/>
              <a:t> #1 </a:t>
            </a:r>
            <a:r>
              <a:rPr lang="zh-CN" altLang="en-US" sz="2800" dirty="0"/>
              <a:t>和 </a:t>
            </a:r>
            <a:r>
              <a:rPr lang="en-US" altLang="zh-CN" sz="2800" dirty="0"/>
              <a:t>#2 </a:t>
            </a:r>
            <a:r>
              <a:rPr lang="zh-CN" altLang="en-US" sz="2800" dirty="0"/>
              <a:t>的交换表都是空的，</a:t>
            </a:r>
            <a:r>
              <a:rPr lang="zh-CN" altLang="zh-CN" sz="2800" dirty="0"/>
              <a:t>主机</a:t>
            </a:r>
            <a:r>
              <a:rPr lang="en-US" altLang="zh-CN" sz="2800" dirty="0"/>
              <a:t> A </a:t>
            </a:r>
            <a:r>
              <a:rPr lang="zh-CN" altLang="zh-CN" sz="2800" dirty="0"/>
              <a:t>通过接口交换机</a:t>
            </a:r>
            <a:r>
              <a:rPr lang="en-US" altLang="zh-CN" sz="2800" dirty="0"/>
              <a:t>  #1 </a:t>
            </a:r>
            <a:r>
              <a:rPr lang="zh-CN" altLang="zh-CN" sz="2800" dirty="0"/>
              <a:t>向主机</a:t>
            </a:r>
            <a:r>
              <a:rPr lang="en-US" altLang="zh-CN" sz="2800" dirty="0"/>
              <a:t> B </a:t>
            </a:r>
            <a:r>
              <a:rPr lang="zh-CN" altLang="zh-CN" sz="2800" dirty="0"/>
              <a:t>发送一帧。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交换机 </a:t>
              </a:r>
              <a:r>
                <a:rPr kumimoji="1" lang="en-US" altLang="zh-CN" sz="2400" b="1" dirty="0">
                  <a:solidFill>
                    <a:srgbClr val="000099"/>
                  </a:solidFill>
                  <a:latin typeface="+mn-lt"/>
                  <a:ea typeface="黑体" panose="02010609060101010101"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A</a:t>
              </a:r>
              <a:endParaRPr kumimoji="1" lang="en-US" altLang="zh-CN" sz="2400" b="1" baseline="-25000" dirty="0">
                <a:solidFill>
                  <a:srgbClr val="000099"/>
                </a:solidFill>
                <a:latin typeface="+mn-lt"/>
                <a:ea typeface="黑体" panose="02010609060101010101" pitchFamily="2" charset="-122"/>
              </a:endParaRPr>
            </a:p>
          </p:txBody>
        </p:sp>
        <p:grpSp>
          <p:nvGrpSpPr>
            <p:cNvPr id="60" name="组合 57"/>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63" name="组合 58"/>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66" name="组合 61"/>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69" name="组合 64"/>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C</a:t>
              </a:r>
              <a:endParaRPr kumimoji="1" lang="en-US" altLang="zh-CN" sz="2400" b="1" baseline="-25000">
                <a:solidFill>
                  <a:srgbClr val="000099"/>
                </a:solidFill>
                <a:latin typeface="+mn-lt"/>
                <a:ea typeface="黑体" panose="02010609060101010101"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交换机 </a:t>
              </a:r>
              <a:r>
                <a:rPr kumimoji="1" lang="en-US" altLang="zh-CN" sz="2400" b="1" dirty="0">
                  <a:solidFill>
                    <a:srgbClr val="000099"/>
                  </a:solidFill>
                  <a:latin typeface="+mn-lt"/>
                  <a:ea typeface="黑体" panose="02010609060101010101" pitchFamily="2" charset="-122"/>
                </a:rPr>
                <a:t>#2</a:t>
              </a:r>
            </a:p>
          </p:txBody>
        </p:sp>
        <p:grpSp>
          <p:nvGrpSpPr>
            <p:cNvPr id="78" name="组合 57"/>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81" name="组合 58"/>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84" name="组合 61"/>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87" name="组合 64"/>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D</a:t>
              </a:r>
              <a:endParaRPr kumimoji="1" lang="en-US" altLang="zh-CN" sz="2400" b="1" baseline="-25000">
                <a:solidFill>
                  <a:srgbClr val="000099"/>
                </a:solidFill>
                <a:latin typeface="+mn-lt"/>
                <a:ea typeface="黑体" panose="02010609060101010101"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B</a:t>
              </a:r>
              <a:endParaRPr kumimoji="1" lang="en-US" altLang="zh-CN" sz="2400" b="1" baseline="-25000" dirty="0">
                <a:solidFill>
                  <a:srgbClr val="000099"/>
                </a:solidFill>
                <a:latin typeface="+mn-lt"/>
                <a:ea typeface="黑体" panose="02010609060101010101" pitchFamily="2"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29699" name="Rectangle 2"/>
          <p:cNvSpPr>
            <a:spLocks noGrp="1" noChangeArrowheads="1"/>
          </p:cNvSpPr>
          <p:nvPr>
            <p:ph type="title"/>
          </p:nvPr>
        </p:nvSpPr>
        <p:spPr/>
        <p:txBody>
          <a:bodyPr/>
          <a:lstStyle/>
          <a:p>
            <a:pPr eaLnBrk="1" hangingPunct="1"/>
            <a:r>
              <a:rPr lang="zh-CN" altLang="en-US"/>
              <a:t>比特填充法</a:t>
            </a:r>
          </a:p>
        </p:txBody>
      </p:sp>
      <p:sp>
        <p:nvSpPr>
          <p:cNvPr id="29700" name="Text Box 3"/>
          <p:cNvSpPr txBox="1">
            <a:spLocks noChangeArrowheads="1"/>
          </p:cNvSpPr>
          <p:nvPr/>
        </p:nvSpPr>
        <p:spPr bwMode="auto">
          <a:xfrm>
            <a:off x="632520" y="1557338"/>
            <a:ext cx="845485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用一组特定的比特组合（如</a:t>
            </a:r>
            <a:r>
              <a:rPr lang="en-US" altLang="zh-CN" sz="2400" b="1" dirty="0">
                <a:solidFill>
                  <a:srgbClr val="000000"/>
                </a:solidFill>
                <a:latin typeface="Times New Roman" panose="02020603050405020304" pitchFamily="18" charset="0"/>
              </a:rPr>
              <a:t>HDLC</a:t>
            </a:r>
            <a:r>
              <a:rPr lang="zh-CN" altLang="en-US" sz="2400" b="1" dirty="0">
                <a:solidFill>
                  <a:srgbClr val="000000"/>
                </a:solidFill>
                <a:latin typeface="Times New Roman" panose="02020603050405020304" pitchFamily="18" charset="0"/>
              </a:rPr>
              <a:t>中为</a:t>
            </a:r>
            <a:r>
              <a:rPr lang="en-US" altLang="zh-CN" sz="2400" b="1" dirty="0">
                <a:solidFill>
                  <a:srgbClr val="000000"/>
                </a:solidFill>
                <a:latin typeface="Times New Roman" panose="02020603050405020304" pitchFamily="18" charset="0"/>
              </a:rPr>
              <a:t>01111110</a:t>
            </a:r>
            <a:r>
              <a:rPr lang="zh-CN" altLang="en-US" sz="2400" b="1" dirty="0">
                <a:solidFill>
                  <a:srgbClr val="000000"/>
                </a:solidFill>
                <a:latin typeface="Times New Roman" panose="02020603050405020304" pitchFamily="18" charset="0"/>
              </a:rPr>
              <a:t>）标志一帧的起始与终止。为了不使数据信息中出现与特定的比特组合相同的比特串，可以在数据信息位中填充某一比特位，使两者不致混淆，从而实现数据的透明性。</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比特填充法很容易由硬件来实现，其性能也优于字符填充法。</a:t>
            </a:r>
            <a:endParaRPr lang="en-US" altLang="zh-CN" sz="2400" b="1" dirty="0">
              <a:solidFill>
                <a:srgbClr val="000000"/>
              </a:solidFill>
              <a:latin typeface="Times New Roman" panose="02020603050405020304" pitchFamily="18" charset="0"/>
            </a:endParaRPr>
          </a:p>
          <a:p>
            <a:pPr eaLnBrk="1" hangingPunct="1">
              <a:spcBef>
                <a:spcPct val="50000"/>
              </a:spcBef>
              <a:buFont typeface="Arial" panose="020B0604020202020204" pitchFamily="34" charset="0"/>
              <a:buBlip>
                <a:blip r:embed="rId2"/>
              </a:buBlip>
            </a:pPr>
            <a:r>
              <a:rPr lang="zh-CN" altLang="en-US" sz="2400" b="1" dirty="0">
                <a:solidFill>
                  <a:srgbClr val="000000"/>
                </a:solidFill>
                <a:latin typeface="Times New Roman" panose="02020603050405020304" pitchFamily="18" charset="0"/>
              </a:rPr>
              <a:t>方法：在帧的传输起始标志和结束标志之间，每当出现</a:t>
            </a:r>
            <a:r>
              <a:rPr lang="en-US" altLang="zh-CN" sz="2400" b="1" dirty="0">
                <a:solidFill>
                  <a:srgbClr val="000000"/>
                </a:solidFill>
                <a:latin typeface="Times New Roman" panose="02020603050405020304" pitchFamily="18" charset="0"/>
              </a:rPr>
              <a:t>5</a:t>
            </a:r>
            <a:r>
              <a:rPr lang="zh-CN" altLang="en-US" sz="2400" b="1" dirty="0">
                <a:solidFill>
                  <a:srgbClr val="000000"/>
                </a:solidFill>
                <a:latin typeface="Times New Roman" panose="02020603050405020304" pitchFamily="18" charset="0"/>
              </a:rPr>
              <a:t>个</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之后，发送器就会插入一个附加的</a:t>
            </a:r>
            <a:r>
              <a:rPr lang="en-US" altLang="zh-CN" sz="2400" b="1" dirty="0">
                <a:solidFill>
                  <a:srgbClr val="000000"/>
                </a:solidFill>
                <a:latin typeface="Times New Roman" panose="02020603050405020304" pitchFamily="18" charset="0"/>
              </a:rPr>
              <a:t>0</a:t>
            </a:r>
            <a:r>
              <a:rPr lang="zh-CN" altLang="en-US" sz="2400" b="1" dirty="0">
                <a:solidFill>
                  <a:srgbClr val="000000"/>
                </a:solidFill>
                <a:latin typeface="Times New Roman" panose="02020603050405020304" pitchFamily="18" charset="0"/>
              </a:rPr>
              <a:t>。一旦有</a:t>
            </a:r>
            <a:r>
              <a:rPr lang="en-US" altLang="zh-CN" sz="2400" b="1" dirty="0">
                <a:solidFill>
                  <a:srgbClr val="000000"/>
                </a:solidFill>
                <a:latin typeface="Times New Roman" panose="02020603050405020304" pitchFamily="18" charset="0"/>
              </a:rPr>
              <a:t>5</a:t>
            </a:r>
            <a:r>
              <a:rPr lang="zh-CN" altLang="en-US" sz="2400" b="1" dirty="0">
                <a:solidFill>
                  <a:srgbClr val="000000"/>
                </a:solidFill>
                <a:latin typeface="Times New Roman" panose="02020603050405020304" pitchFamily="18" charset="0"/>
              </a:rPr>
              <a:t>个</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模式出现，就会检查第</a:t>
            </a:r>
            <a:r>
              <a:rPr lang="en-US" altLang="zh-CN" sz="2400" b="1" dirty="0">
                <a:solidFill>
                  <a:srgbClr val="000000"/>
                </a:solidFill>
                <a:latin typeface="Times New Roman" panose="02020603050405020304" pitchFamily="18" charset="0"/>
              </a:rPr>
              <a:t>6</a:t>
            </a:r>
            <a:r>
              <a:rPr lang="zh-CN" altLang="en-US" sz="2400" b="1" dirty="0">
                <a:solidFill>
                  <a:srgbClr val="000000"/>
                </a:solidFill>
                <a:latin typeface="Times New Roman" panose="02020603050405020304" pitchFamily="18" charset="0"/>
              </a:rPr>
              <a:t>个比特。若为</a:t>
            </a:r>
            <a:r>
              <a:rPr lang="en-US" altLang="zh-CN" sz="2400" b="1" dirty="0">
                <a:solidFill>
                  <a:srgbClr val="000000"/>
                </a:solidFill>
                <a:latin typeface="Times New Roman" panose="02020603050405020304" pitchFamily="18" charset="0"/>
              </a:rPr>
              <a:t>0</a:t>
            </a:r>
            <a:r>
              <a:rPr lang="zh-CN" altLang="en-US" sz="2400" b="1" dirty="0">
                <a:solidFill>
                  <a:srgbClr val="000000"/>
                </a:solidFill>
                <a:latin typeface="Times New Roman" panose="02020603050405020304" pitchFamily="18" charset="0"/>
              </a:rPr>
              <a:t>，该比特将被删除。若为</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，且第</a:t>
            </a:r>
            <a:r>
              <a:rPr lang="en-US" altLang="zh-CN" sz="2400" b="1" dirty="0">
                <a:solidFill>
                  <a:srgbClr val="000000"/>
                </a:solidFill>
                <a:latin typeface="Times New Roman" panose="02020603050405020304" pitchFamily="18" charset="0"/>
              </a:rPr>
              <a:t>7</a:t>
            </a:r>
            <a:r>
              <a:rPr lang="zh-CN" altLang="en-US" sz="2400" b="1" dirty="0">
                <a:solidFill>
                  <a:srgbClr val="000000"/>
                </a:solidFill>
                <a:latin typeface="Times New Roman" panose="02020603050405020304" pitchFamily="18" charset="0"/>
              </a:rPr>
              <a:t>个比特为</a:t>
            </a:r>
            <a:r>
              <a:rPr lang="en-US" altLang="zh-CN" sz="2400" b="1" dirty="0">
                <a:solidFill>
                  <a:srgbClr val="000000"/>
                </a:solidFill>
                <a:latin typeface="Times New Roman" panose="02020603050405020304" pitchFamily="18" charset="0"/>
              </a:rPr>
              <a:t>0</a:t>
            </a:r>
            <a:r>
              <a:rPr lang="zh-CN" altLang="en-US" sz="2400" b="1" dirty="0">
                <a:solidFill>
                  <a:srgbClr val="000000"/>
                </a:solidFill>
                <a:latin typeface="Times New Roman" panose="02020603050405020304" pitchFamily="18" charset="0"/>
              </a:rPr>
              <a:t>，那么这个组合被认为是标志字段。若第六位和第七位都为</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，则此时处于异常终止状态。</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p>
        </p:txBody>
      </p:sp>
      <p:sp>
        <p:nvSpPr>
          <p:cNvPr id="466946" name="Rectangle 2"/>
          <p:cNvSpPr>
            <a:spLocks noGrp="1" noChangeArrowheads="1"/>
          </p:cNvSpPr>
          <p:nvPr>
            <p:ph idx="1"/>
          </p:nvPr>
        </p:nvSpPr>
        <p:spPr/>
        <p:txBody>
          <a:bodyPr/>
          <a:lstStyle/>
          <a:p>
            <a:r>
              <a:rPr lang="zh-CN" altLang="en-US" sz="2600" dirty="0"/>
              <a:t>按交换机自学习和转发方法，该</a:t>
            </a:r>
            <a:r>
              <a:rPr lang="zh-CN" altLang="zh-CN" sz="2600" dirty="0"/>
              <a:t>帧的</a:t>
            </a:r>
            <a:r>
              <a:rPr lang="zh-CN" altLang="en-US" sz="2600" dirty="0"/>
              <a:t>某个</a:t>
            </a:r>
            <a:r>
              <a:rPr lang="zh-CN" altLang="zh-CN" sz="2600" dirty="0"/>
              <a:t>走向</a:t>
            </a:r>
            <a:r>
              <a:rPr lang="zh-CN" altLang="en-US" sz="2600" dirty="0"/>
              <a:t>如下</a:t>
            </a:r>
            <a:r>
              <a:rPr lang="zh-CN" altLang="zh-CN" sz="2600" dirty="0"/>
              <a:t>：离开交换机</a:t>
            </a:r>
            <a:r>
              <a:rPr lang="en-US" altLang="zh-CN" sz="2600" dirty="0"/>
              <a:t> #1 </a:t>
            </a:r>
            <a:r>
              <a:rPr lang="zh-CN" altLang="zh-CN" sz="2600" dirty="0"/>
              <a:t>的接口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 </a:t>
            </a:r>
            <a:r>
              <a:rPr lang="zh-CN" altLang="zh-CN" sz="2600" dirty="0"/>
              <a:t>接口</a:t>
            </a:r>
            <a:r>
              <a:rPr lang="en-US" altLang="zh-CN" sz="2600" dirty="0"/>
              <a:t> 2 </a:t>
            </a:r>
            <a:r>
              <a:rPr lang="zh-CN" altLang="zh-CN" sz="2600" dirty="0"/>
              <a:t>→</a:t>
            </a:r>
            <a:r>
              <a:rPr lang="en-US" altLang="zh-CN" sz="2600" dirty="0"/>
              <a:t> </a:t>
            </a:r>
            <a:r>
              <a:rPr lang="zh-CN" altLang="zh-CN" sz="2600" dirty="0"/>
              <a:t>交换机</a:t>
            </a:r>
            <a:r>
              <a:rPr lang="en-US" altLang="zh-CN" sz="2600" dirty="0"/>
              <a:t> #1 </a:t>
            </a:r>
            <a:r>
              <a:rPr lang="zh-CN" altLang="zh-CN" sz="2600" dirty="0"/>
              <a:t>的接口</a:t>
            </a:r>
            <a:r>
              <a:rPr lang="en-US" altLang="zh-CN" sz="2600" dirty="0"/>
              <a:t> 4 </a:t>
            </a:r>
            <a:r>
              <a:rPr lang="zh-CN" altLang="zh-CN" sz="2600" dirty="0"/>
              <a:t>→</a:t>
            </a:r>
            <a:r>
              <a:rPr lang="en-US" altLang="zh-CN" sz="2600" dirty="0"/>
              <a:t> </a:t>
            </a:r>
            <a:r>
              <a:rPr lang="zh-CN" altLang="zh-CN" sz="2600" dirty="0"/>
              <a:t>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交换机 </a:t>
              </a:r>
              <a:r>
                <a:rPr kumimoji="1" lang="en-US" altLang="zh-CN" sz="2400" b="1" dirty="0">
                  <a:solidFill>
                    <a:srgbClr val="000099"/>
                  </a:solidFill>
                  <a:latin typeface="+mn-lt"/>
                  <a:ea typeface="黑体" panose="02010609060101010101"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A</a:t>
              </a:r>
              <a:endParaRPr kumimoji="1" lang="en-US" altLang="zh-CN" sz="2400" b="1" baseline="-25000">
                <a:solidFill>
                  <a:srgbClr val="000099"/>
                </a:solidFill>
                <a:latin typeface="+mn-lt"/>
                <a:ea typeface="黑体" panose="02010609060101010101" pitchFamily="2" charset="-122"/>
              </a:endParaRPr>
            </a:p>
          </p:txBody>
        </p:sp>
        <p:grpSp>
          <p:nvGrpSpPr>
            <p:cNvPr id="60" name="组合 57"/>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63" name="组合 58"/>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66" name="组合 61"/>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69" name="组合 64"/>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C</a:t>
              </a:r>
              <a:endParaRPr kumimoji="1" lang="en-US" altLang="zh-CN" sz="2400" b="1" baseline="-25000">
                <a:solidFill>
                  <a:srgbClr val="000099"/>
                </a:solidFill>
                <a:latin typeface="+mn-lt"/>
                <a:ea typeface="黑体" panose="02010609060101010101"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交换机 </a:t>
              </a:r>
              <a:r>
                <a:rPr kumimoji="1" lang="en-US" altLang="zh-CN" sz="2400" b="1" dirty="0">
                  <a:solidFill>
                    <a:srgbClr val="000099"/>
                  </a:solidFill>
                  <a:latin typeface="+mn-lt"/>
                  <a:ea typeface="黑体" panose="02010609060101010101" pitchFamily="2" charset="-122"/>
                </a:rPr>
                <a:t>#2</a:t>
              </a:r>
            </a:p>
          </p:txBody>
        </p:sp>
        <p:grpSp>
          <p:nvGrpSpPr>
            <p:cNvPr id="78" name="组合 57"/>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81" name="组合 58"/>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84" name="组合 61"/>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87" name="组合 64"/>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D</a:t>
              </a:r>
              <a:endParaRPr kumimoji="1" lang="en-US" altLang="zh-CN" sz="2400" b="1" baseline="-25000">
                <a:solidFill>
                  <a:srgbClr val="000099"/>
                </a:solidFill>
                <a:latin typeface="+mn-lt"/>
                <a:ea typeface="黑体" panose="02010609060101010101"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B</a:t>
              </a:r>
              <a:endParaRPr kumimoji="1" lang="en-US" altLang="zh-CN" sz="2400" b="1" baseline="-25000">
                <a:solidFill>
                  <a:srgbClr val="000099"/>
                </a:solidFill>
                <a:latin typeface="+mn-lt"/>
                <a:ea typeface="黑体" panose="02010609060101010101"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anose="02010609060101010101"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anose="02010609060101010101"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a:latin typeface="+mn-lt"/>
                <a:ea typeface="黑体" panose="02010609060101010101" pitchFamily="2" charset="-122"/>
              </a:rPr>
              <a:t>在两个交换机之间兜圈子的帧</a:t>
            </a:r>
            <a:endParaRPr lang="zh-CN" altLang="en-US" sz="2400" b="1" dirty="0">
              <a:latin typeface="+mn-lt"/>
              <a:ea typeface="黑体" panose="02010609060101010101" pitchFamily="2" charset="-122"/>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p>
        </p:txBody>
      </p:sp>
      <p:sp>
        <p:nvSpPr>
          <p:cNvPr id="466946" name="Rectangle 2"/>
          <p:cNvSpPr>
            <a:spLocks noGrp="1" noChangeArrowheads="1"/>
          </p:cNvSpPr>
          <p:nvPr>
            <p:ph idx="1"/>
          </p:nvPr>
        </p:nvSpPr>
        <p:spPr/>
        <p:txBody>
          <a:bodyPr/>
          <a:lstStyle/>
          <a:p>
            <a:r>
              <a:rPr lang="en-US" altLang="zh-CN" dirty="0"/>
              <a:t>IEEE 802.1D </a:t>
            </a:r>
            <a:r>
              <a:rPr lang="zh-CN" altLang="zh-CN" dirty="0"/>
              <a:t>标准制定了一个</a:t>
            </a:r>
            <a:r>
              <a:rPr lang="zh-CN" altLang="zh-CN" dirty="0">
                <a:solidFill>
                  <a:srgbClr val="FF0000"/>
                </a:solidFill>
              </a:rPr>
              <a:t>生成树协议</a:t>
            </a:r>
            <a:r>
              <a:rPr lang="en-US" altLang="zh-CN" dirty="0">
                <a:solidFill>
                  <a:srgbClr val="FF0000"/>
                </a:solidFill>
              </a:rPr>
              <a:t> STP  </a:t>
            </a:r>
            <a:r>
              <a:rPr lang="en-US" altLang="zh-CN" dirty="0"/>
              <a:t>(Spanning Tree Protocol)</a:t>
            </a:r>
            <a:r>
              <a:rPr lang="zh-CN" altLang="zh-CN" dirty="0"/>
              <a:t>。</a:t>
            </a:r>
            <a:endParaRPr lang="en-US" altLang="zh-CN" dirty="0"/>
          </a:p>
          <a:p>
            <a:r>
              <a:rPr lang="zh-CN" altLang="zh-CN" dirty="0"/>
              <a:t>其要点是</a:t>
            </a:r>
            <a:r>
              <a:rPr lang="zh-CN" altLang="en-US" dirty="0"/>
              <a:t>：</a:t>
            </a:r>
            <a:r>
              <a:rPr lang="zh-CN" altLang="zh-CN" dirty="0">
                <a:solidFill>
                  <a:srgbClr val="0000FF"/>
                </a:solidFill>
              </a:rPr>
              <a:t>不改变网络的实际拓扑，但在逻辑上则切断某些链路，使得从一台主机到所有其他主机的路径是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a:t>以太网</a:t>
            </a:r>
            <a:endParaRPr lang="zh-CN" altLang="en-US" dirty="0"/>
          </a:p>
        </p:txBody>
      </p:sp>
      <p:sp>
        <p:nvSpPr>
          <p:cNvPr id="3" name="内容占位符 2"/>
          <p:cNvSpPr>
            <a:spLocks noGrp="1"/>
          </p:cNvSpPr>
          <p:nvPr>
            <p:ph idx="1"/>
          </p:nvPr>
        </p:nvSpPr>
        <p:spPr/>
        <p:txBody>
          <a:bodyPr/>
          <a:lstStyle/>
          <a:p>
            <a:r>
              <a:rPr lang="zh-CN" altLang="en-US" dirty="0"/>
              <a:t>早期，</a:t>
            </a:r>
            <a:r>
              <a:rPr lang="zh-CN" altLang="zh-CN" dirty="0"/>
              <a:t>以太网采用无源的总线结构。</a:t>
            </a:r>
            <a:endParaRPr lang="en-US" altLang="zh-CN" dirty="0"/>
          </a:p>
          <a:p>
            <a:r>
              <a:rPr lang="zh-CN" altLang="en-US" dirty="0"/>
              <a:t>现在，</a:t>
            </a:r>
            <a:r>
              <a:rPr lang="zh-CN" altLang="zh-CN" dirty="0"/>
              <a:t>采用以太网交换机的星形结构成为以太网的首选拓扑</a:t>
            </a:r>
            <a:r>
              <a:rPr lang="zh-CN" altLang="en-US" dirty="0"/>
              <a:t>。</a:t>
            </a:r>
            <a:endParaRPr lang="en-US" altLang="zh-CN" dirty="0"/>
          </a:p>
          <a:p>
            <a:r>
              <a:rPr lang="zh-CN" altLang="zh-CN" dirty="0"/>
              <a:t>总线以太网使用</a:t>
            </a:r>
            <a:r>
              <a:rPr lang="en-US" altLang="zh-CN" dirty="0"/>
              <a:t> CSMA/CD </a:t>
            </a:r>
            <a:r>
              <a:rPr lang="zh-CN" altLang="zh-CN" dirty="0"/>
              <a:t>协议，以半双工方式工作。</a:t>
            </a:r>
            <a:endParaRPr lang="en-US" altLang="zh-CN" dirty="0"/>
          </a:p>
          <a:p>
            <a:r>
              <a:rPr lang="zh-CN" altLang="zh-CN" dirty="0"/>
              <a:t>以太网交换机不使用共享总线，没有碰撞问题，因此不使用</a:t>
            </a:r>
            <a:r>
              <a:rPr lang="en-US" altLang="zh-CN" dirty="0"/>
              <a:t> CSMA/CD </a:t>
            </a:r>
            <a:r>
              <a:rPr lang="zh-CN" altLang="zh-CN" dirty="0"/>
              <a:t>协议，而是以全双工方式工作。</a:t>
            </a:r>
            <a:r>
              <a:rPr lang="zh-CN" altLang="en-US" dirty="0">
                <a:solidFill>
                  <a:srgbClr val="FF0000"/>
                </a:solidFill>
              </a:rPr>
              <a:t>但</a:t>
            </a:r>
            <a:r>
              <a:rPr lang="zh-CN" altLang="zh-CN" dirty="0">
                <a:solidFill>
                  <a:srgbClr val="FF0000"/>
                </a:solidFill>
              </a:rPr>
              <a:t>仍然采用以太网的帧结构。</a:t>
            </a:r>
          </a:p>
          <a:p>
            <a:endParaRPr lang="en-US" altLang="zh-CN"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利用以太网交换机可以很方便地实现虚拟局域网</a:t>
            </a:r>
            <a:r>
              <a:rPr lang="en-US" altLang="zh-CN" sz="2800" dirty="0"/>
              <a:t> VLAN (Virtual LAN)</a:t>
            </a:r>
            <a:r>
              <a:rPr lang="zh-CN" altLang="zh-CN" sz="2800" dirty="0"/>
              <a:t>。</a:t>
            </a:r>
            <a:endParaRPr lang="en-US" altLang="zh-CN" sz="2800" dirty="0"/>
          </a:p>
          <a:p>
            <a:pPr>
              <a:lnSpc>
                <a:spcPct val="100000"/>
              </a:lnSpc>
            </a:pPr>
            <a:r>
              <a:rPr lang="zh-CN" altLang="zh-CN" sz="2800" dirty="0">
                <a:solidFill>
                  <a:srgbClr val="FF0000"/>
                </a:solidFill>
              </a:rPr>
              <a:t>虚拟局域网</a:t>
            </a:r>
            <a:r>
              <a:rPr lang="en-US" altLang="zh-CN" sz="2800" dirty="0">
                <a:solidFill>
                  <a:srgbClr val="FF0000"/>
                </a:solidFill>
              </a:rPr>
              <a:t> VLAN </a:t>
            </a:r>
            <a:r>
              <a:rPr lang="zh-CN" altLang="zh-CN" sz="2800" dirty="0"/>
              <a:t>是由一些局域网网段构成的</a:t>
            </a:r>
            <a:r>
              <a:rPr lang="zh-CN" altLang="zh-CN" sz="2800" dirty="0">
                <a:solidFill>
                  <a:srgbClr val="0000FF"/>
                </a:solidFill>
              </a:rPr>
              <a:t>与物理位置无关的逻辑组，</a:t>
            </a:r>
            <a:r>
              <a:rPr lang="zh-CN" altLang="zh-CN" sz="2800" dirty="0"/>
              <a:t>而这些网段具有某些共同的需求。每一个</a:t>
            </a:r>
            <a:r>
              <a:rPr lang="en-US" altLang="zh-CN" sz="2800" dirty="0"/>
              <a:t> VLAN </a:t>
            </a:r>
            <a:r>
              <a:rPr lang="zh-CN" altLang="zh-CN" sz="2800" dirty="0"/>
              <a:t>的帧都有一个明确的标识符，指明发送这个帧的计算机是属于哪一个</a:t>
            </a:r>
            <a:r>
              <a:rPr lang="en-US" altLang="zh-CN" sz="2800" dirty="0"/>
              <a:t> VLAN</a:t>
            </a:r>
            <a:r>
              <a:rPr lang="zh-CN" altLang="zh-CN" sz="2800" dirty="0"/>
              <a:t>。</a:t>
            </a:r>
          </a:p>
          <a:p>
            <a:pPr>
              <a:lnSpc>
                <a:spcPct val="100000"/>
              </a:lnSpc>
            </a:pPr>
            <a:r>
              <a:rPr lang="zh-CN" altLang="zh-CN" sz="2800" dirty="0">
                <a:solidFill>
                  <a:srgbClr val="FF0000"/>
                </a:solidFill>
              </a:rPr>
              <a:t>虚拟局域网其实只是局域网给用户提供的一种服务，而并不是一种新型局域网。</a:t>
            </a:r>
            <a:endParaRPr lang="en-US" altLang="zh-CN" sz="2800" dirty="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a:p>
          <a:p>
            <a:pPr>
              <a:lnSpc>
                <a:spcPct val="100000"/>
              </a:lnSpc>
            </a:pPr>
            <a:endParaRPr lang="zh-CN" altLang="en-US" sz="2800"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en-US" altLang="en-US">
                <a:solidFill>
                  <a:srgbClr val="FF0000"/>
                </a:solidFill>
              </a:rPr>
              <a:t>VLAN的概念</a:t>
            </a:r>
            <a:endParaRPr lang="zh-CN" altLang="en-US">
              <a:solidFill>
                <a:srgbClr val="FF0000"/>
              </a:solidFill>
            </a:endParaRPr>
          </a:p>
        </p:txBody>
      </p:sp>
      <p:sp>
        <p:nvSpPr>
          <p:cNvPr id="206852" name="Text Box 3"/>
          <p:cNvSpPr txBox="1">
            <a:spLocks noChangeArrowheads="1"/>
          </p:cNvSpPr>
          <p:nvPr/>
        </p:nvSpPr>
        <p:spPr bwMode="auto">
          <a:xfrm>
            <a:off x="818621" y="1557339"/>
            <a:ext cx="858004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虚拟局域网（</a:t>
            </a:r>
            <a:r>
              <a:rPr lang="en-US" altLang="zh-CN" sz="2400" b="1" dirty="0">
                <a:solidFill>
                  <a:srgbClr val="000000"/>
                </a:solidFill>
                <a:latin typeface="Times New Roman" panose="02020603050405020304" pitchFamily="18" charset="0"/>
              </a:rPr>
              <a:t>Virtual Local Area Network</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将一个物理交换机通过配置变成多个逻辑上的交换机。</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每一个逻辑交换机连接一个局域网（子网）</a:t>
            </a:r>
          </a:p>
        </p:txBody>
      </p:sp>
      <p:grpSp>
        <p:nvGrpSpPr>
          <p:cNvPr id="206853" name="Group 4"/>
          <p:cNvGrpSpPr/>
          <p:nvPr/>
        </p:nvGrpSpPr>
        <p:grpSpPr bwMode="auto">
          <a:xfrm>
            <a:off x="2144581" y="3213100"/>
            <a:ext cx="5276321" cy="3384550"/>
            <a:chOff x="1247" y="1933"/>
            <a:chExt cx="3068" cy="2132"/>
          </a:xfrm>
        </p:grpSpPr>
        <p:sp>
          <p:nvSpPr>
            <p:cNvPr id="327684" name="Oval 4"/>
            <p:cNvSpPr>
              <a:spLocks noChangeArrowheads="1"/>
            </p:cNvSpPr>
            <p:nvPr/>
          </p:nvSpPr>
          <p:spPr bwMode="auto">
            <a:xfrm rot="20052838">
              <a:off x="2927" y="1933"/>
              <a:ext cx="1304" cy="2132"/>
            </a:xfrm>
            <a:prstGeom prst="ellipse">
              <a:avLst/>
            </a:prstGeom>
            <a:gradFill rotWithShape="1">
              <a:gsLst>
                <a:gs pos="0">
                  <a:srgbClr val="66FF66">
                    <a:gamma/>
                    <a:tint val="22353"/>
                    <a:invGamma/>
                  </a:srgbClr>
                </a:gs>
                <a:gs pos="100000">
                  <a:srgbClr val="66FF66"/>
                </a:gs>
              </a:gsLst>
              <a:lin ang="2700000" scaled="1"/>
            </a:gradFill>
            <a:ln w="9525" algn="ctr">
              <a:solidFill>
                <a:srgbClr val="66FF66"/>
              </a:solidFill>
              <a:round/>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685" name="Oval 5"/>
            <p:cNvSpPr>
              <a:spLocks noChangeArrowheads="1"/>
            </p:cNvSpPr>
            <p:nvPr/>
          </p:nvSpPr>
          <p:spPr bwMode="auto">
            <a:xfrm rot="1503527">
              <a:off x="1619" y="1933"/>
              <a:ext cx="1303" cy="2132"/>
            </a:xfrm>
            <a:prstGeom prst="ellipse">
              <a:avLst/>
            </a:prstGeom>
            <a:gradFill rotWithShape="1">
              <a:gsLst>
                <a:gs pos="0">
                  <a:srgbClr val="FFFF00"/>
                </a:gs>
                <a:gs pos="100000">
                  <a:srgbClr val="FFFF00">
                    <a:gamma/>
                    <a:tint val="15686"/>
                    <a:invGamma/>
                  </a:srgbClr>
                </a:gs>
              </a:gsLst>
              <a:lin ang="18900000" scaled="1"/>
            </a:gradFill>
            <a:ln w="9525" algn="ctr">
              <a:solidFill>
                <a:srgbClr val="FFFF00"/>
              </a:solidFill>
              <a:round/>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686" name="Rectangle 6"/>
            <p:cNvSpPr>
              <a:spLocks noChangeArrowheads="1"/>
            </p:cNvSpPr>
            <p:nvPr/>
          </p:nvSpPr>
          <p:spPr bwMode="auto">
            <a:xfrm>
              <a:off x="2116" y="1973"/>
              <a:ext cx="1581" cy="281"/>
            </a:xfrm>
            <a:prstGeom prst="rect">
              <a:avLst/>
            </a:prstGeom>
            <a:solidFill>
              <a:srgbClr val="FFFFFF"/>
            </a:solidFill>
            <a:ln w="9525" algn="ctr">
              <a:solidFill>
                <a:srgbClr val="333399"/>
              </a:solidFill>
              <a:miter lim="800000"/>
            </a:ln>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687" name="Freeform 7"/>
            <p:cNvSpPr/>
            <p:nvPr/>
          </p:nvSpPr>
          <p:spPr bwMode="auto">
            <a:xfrm>
              <a:off x="2353" y="2054"/>
              <a:ext cx="160" cy="159"/>
            </a:xfrm>
            <a:custGeom>
              <a:avLst/>
              <a:gdLst>
                <a:gd name="T0" fmla="*/ 76088 w 454"/>
                <a:gd name="T1" fmla="*/ 0 h 499"/>
                <a:gd name="T2" fmla="*/ 0 w 454"/>
                <a:gd name="T3" fmla="*/ 68794 h 499"/>
                <a:gd name="T4" fmla="*/ 0 w 454"/>
                <a:gd name="T5" fmla="*/ 252413 h 499"/>
                <a:gd name="T6" fmla="*/ 254000 w 454"/>
                <a:gd name="T7" fmla="*/ 252413 h 499"/>
                <a:gd name="T8" fmla="*/ 254000 w 454"/>
                <a:gd name="T9" fmla="*/ 68794 h 499"/>
                <a:gd name="T10" fmla="*/ 177352 w 454"/>
                <a:gd name="T11" fmla="*/ 0 h 499"/>
                <a:gd name="T12" fmla="*/ 76088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688" name="Freeform 8"/>
            <p:cNvSpPr/>
            <p:nvPr/>
          </p:nvSpPr>
          <p:spPr bwMode="auto">
            <a:xfrm>
              <a:off x="2669" y="2054"/>
              <a:ext cx="159" cy="159"/>
            </a:xfrm>
            <a:custGeom>
              <a:avLst/>
              <a:gdLst>
                <a:gd name="T0" fmla="*/ 75612 w 454"/>
                <a:gd name="T1" fmla="*/ 0 h 499"/>
                <a:gd name="T2" fmla="*/ 0 w 454"/>
                <a:gd name="T3" fmla="*/ 68794 h 499"/>
                <a:gd name="T4" fmla="*/ 0 w 454"/>
                <a:gd name="T5" fmla="*/ 252413 h 499"/>
                <a:gd name="T6" fmla="*/ 252412 w 454"/>
                <a:gd name="T7" fmla="*/ 252413 h 499"/>
                <a:gd name="T8" fmla="*/ 252412 w 454"/>
                <a:gd name="T9" fmla="*/ 68794 h 499"/>
                <a:gd name="T10" fmla="*/ 176244 w 454"/>
                <a:gd name="T11" fmla="*/ 0 h 499"/>
                <a:gd name="T12" fmla="*/ 75612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689" name="Freeform 9"/>
            <p:cNvSpPr/>
            <p:nvPr/>
          </p:nvSpPr>
          <p:spPr bwMode="auto">
            <a:xfrm>
              <a:off x="2986" y="2054"/>
              <a:ext cx="157" cy="159"/>
            </a:xfrm>
            <a:custGeom>
              <a:avLst/>
              <a:gdLst>
                <a:gd name="T0" fmla="*/ 74662 w 454"/>
                <a:gd name="T1" fmla="*/ 0 h 499"/>
                <a:gd name="T2" fmla="*/ 0 w 454"/>
                <a:gd name="T3" fmla="*/ 68794 h 499"/>
                <a:gd name="T4" fmla="*/ 0 w 454"/>
                <a:gd name="T5" fmla="*/ 252413 h 499"/>
                <a:gd name="T6" fmla="*/ 249238 w 454"/>
                <a:gd name="T7" fmla="*/ 252413 h 499"/>
                <a:gd name="T8" fmla="*/ 249238 w 454"/>
                <a:gd name="T9" fmla="*/ 68794 h 499"/>
                <a:gd name="T10" fmla="*/ 174027 w 454"/>
                <a:gd name="T11" fmla="*/ 0 h 499"/>
                <a:gd name="T12" fmla="*/ 74662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690" name="Freeform 10"/>
            <p:cNvSpPr/>
            <p:nvPr/>
          </p:nvSpPr>
          <p:spPr bwMode="auto">
            <a:xfrm>
              <a:off x="3302" y="2054"/>
              <a:ext cx="158" cy="159"/>
            </a:xfrm>
            <a:custGeom>
              <a:avLst/>
              <a:gdLst>
                <a:gd name="T0" fmla="*/ 75137 w 454"/>
                <a:gd name="T1" fmla="*/ 0 h 499"/>
                <a:gd name="T2" fmla="*/ 0 w 454"/>
                <a:gd name="T3" fmla="*/ 68794 h 499"/>
                <a:gd name="T4" fmla="*/ 0 w 454"/>
                <a:gd name="T5" fmla="*/ 252413 h 499"/>
                <a:gd name="T6" fmla="*/ 250825 w 454"/>
                <a:gd name="T7" fmla="*/ 252413 h 499"/>
                <a:gd name="T8" fmla="*/ 250825 w 454"/>
                <a:gd name="T9" fmla="*/ 68794 h 499"/>
                <a:gd name="T10" fmla="*/ 175136 w 454"/>
                <a:gd name="T11" fmla="*/ 0 h 499"/>
                <a:gd name="T12" fmla="*/ 75137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06861" name="Text Box 11"/>
            <p:cNvSpPr txBox="1">
              <a:spLocks noChangeArrowheads="1"/>
            </p:cNvSpPr>
            <p:nvPr/>
          </p:nvSpPr>
          <p:spPr bwMode="auto">
            <a:xfrm>
              <a:off x="1563" y="2095"/>
              <a:ext cx="55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1400" b="1">
                  <a:solidFill>
                    <a:srgbClr val="000000"/>
                  </a:solidFill>
                </a:rPr>
                <a:t>交换机</a:t>
              </a:r>
            </a:p>
          </p:txBody>
        </p:sp>
        <p:sp>
          <p:nvSpPr>
            <p:cNvPr id="327692" name="Line 12"/>
            <p:cNvSpPr>
              <a:spLocks noChangeShapeType="1"/>
            </p:cNvSpPr>
            <p:nvPr/>
          </p:nvSpPr>
          <p:spPr bwMode="auto">
            <a:xfrm flipH="1" flipV="1">
              <a:off x="2551" y="2817"/>
              <a:ext cx="198" cy="0"/>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693" name="Line 13"/>
            <p:cNvSpPr>
              <a:spLocks noChangeShapeType="1"/>
            </p:cNvSpPr>
            <p:nvPr/>
          </p:nvSpPr>
          <p:spPr bwMode="auto">
            <a:xfrm flipV="1">
              <a:off x="3065" y="2214"/>
              <a:ext cx="0" cy="603"/>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694" name="Line 14"/>
            <p:cNvSpPr>
              <a:spLocks noChangeShapeType="1"/>
            </p:cNvSpPr>
            <p:nvPr/>
          </p:nvSpPr>
          <p:spPr bwMode="auto">
            <a:xfrm flipV="1">
              <a:off x="2749" y="2214"/>
              <a:ext cx="0" cy="603"/>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695" name="Line 15"/>
            <p:cNvSpPr>
              <a:spLocks noChangeShapeType="1"/>
            </p:cNvSpPr>
            <p:nvPr/>
          </p:nvSpPr>
          <p:spPr bwMode="auto">
            <a:xfrm flipV="1">
              <a:off x="2551" y="2817"/>
              <a:ext cx="0" cy="363"/>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696" name="Line 16"/>
            <p:cNvSpPr>
              <a:spLocks noChangeShapeType="1"/>
            </p:cNvSpPr>
            <p:nvPr/>
          </p:nvSpPr>
          <p:spPr bwMode="auto">
            <a:xfrm flipH="1" flipV="1">
              <a:off x="3065" y="2817"/>
              <a:ext cx="198" cy="0"/>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697" name="Line 17"/>
            <p:cNvSpPr>
              <a:spLocks noChangeShapeType="1"/>
            </p:cNvSpPr>
            <p:nvPr/>
          </p:nvSpPr>
          <p:spPr bwMode="auto">
            <a:xfrm flipV="1">
              <a:off x="3262" y="2817"/>
              <a:ext cx="0" cy="363"/>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698" name="Line 18"/>
            <p:cNvSpPr>
              <a:spLocks noChangeShapeType="1"/>
            </p:cNvSpPr>
            <p:nvPr/>
          </p:nvSpPr>
          <p:spPr bwMode="auto">
            <a:xfrm flipV="1">
              <a:off x="3380" y="2214"/>
              <a:ext cx="0" cy="524"/>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699" name="Line 19"/>
            <p:cNvSpPr>
              <a:spLocks noChangeShapeType="1"/>
            </p:cNvSpPr>
            <p:nvPr/>
          </p:nvSpPr>
          <p:spPr bwMode="auto">
            <a:xfrm flipV="1">
              <a:off x="2433" y="2214"/>
              <a:ext cx="0" cy="524"/>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700" name="Line 20"/>
            <p:cNvSpPr>
              <a:spLocks noChangeShapeType="1"/>
            </p:cNvSpPr>
            <p:nvPr/>
          </p:nvSpPr>
          <p:spPr bwMode="auto">
            <a:xfrm flipH="1" flipV="1">
              <a:off x="1800" y="2738"/>
              <a:ext cx="633" cy="0"/>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701" name="Line 21"/>
            <p:cNvSpPr>
              <a:spLocks noChangeShapeType="1"/>
            </p:cNvSpPr>
            <p:nvPr/>
          </p:nvSpPr>
          <p:spPr bwMode="auto">
            <a:xfrm flipH="1" flipV="1">
              <a:off x="3380" y="2738"/>
              <a:ext cx="634" cy="0"/>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702" name="Line 22"/>
            <p:cNvSpPr>
              <a:spLocks noChangeShapeType="1"/>
            </p:cNvSpPr>
            <p:nvPr/>
          </p:nvSpPr>
          <p:spPr bwMode="auto">
            <a:xfrm flipV="1">
              <a:off x="1800" y="2738"/>
              <a:ext cx="0" cy="443"/>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7703" name="Line 23"/>
            <p:cNvSpPr>
              <a:spLocks noChangeShapeType="1"/>
            </p:cNvSpPr>
            <p:nvPr/>
          </p:nvSpPr>
          <p:spPr bwMode="auto">
            <a:xfrm flipV="1">
              <a:off x="4013" y="2738"/>
              <a:ext cx="0" cy="443"/>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pic>
          <p:nvPicPr>
            <p:cNvPr id="206874" name="Picture 24" descr="台式电脑"/>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6" y="3139"/>
              <a:ext cx="459"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75" name="Picture 25" descr="台式电脑"/>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5" y="3139"/>
              <a:ext cx="46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76" name="Picture 26" descr="台式电脑"/>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7" y="3139"/>
              <a:ext cx="46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77" name="Picture 27" descr="台式电脑"/>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 y="3139"/>
              <a:ext cx="46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78" name="Line 28"/>
            <p:cNvSpPr>
              <a:spLocks noChangeShapeType="1"/>
            </p:cNvSpPr>
            <p:nvPr/>
          </p:nvSpPr>
          <p:spPr bwMode="auto">
            <a:xfrm flipV="1">
              <a:off x="1721" y="2738"/>
              <a:ext cx="0" cy="361"/>
            </a:xfrm>
            <a:prstGeom prst="line">
              <a:avLst/>
            </a:prstGeom>
            <a:noFill/>
            <a:ln w="28575">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879" name="Line 29"/>
            <p:cNvSpPr>
              <a:spLocks noChangeShapeType="1"/>
            </p:cNvSpPr>
            <p:nvPr/>
          </p:nvSpPr>
          <p:spPr bwMode="auto">
            <a:xfrm>
              <a:off x="2472" y="2817"/>
              <a:ext cx="0" cy="322"/>
            </a:xfrm>
            <a:prstGeom prst="line">
              <a:avLst/>
            </a:prstGeom>
            <a:noFill/>
            <a:ln w="28575">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880" name="Line 30"/>
            <p:cNvSpPr>
              <a:spLocks noChangeShapeType="1"/>
            </p:cNvSpPr>
            <p:nvPr/>
          </p:nvSpPr>
          <p:spPr bwMode="auto">
            <a:xfrm flipV="1">
              <a:off x="2353" y="2295"/>
              <a:ext cx="0" cy="362"/>
            </a:xfrm>
            <a:prstGeom prst="line">
              <a:avLst/>
            </a:prstGeom>
            <a:noFill/>
            <a:ln w="28575">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881" name="Line 31"/>
            <p:cNvSpPr>
              <a:spLocks noChangeShapeType="1"/>
            </p:cNvSpPr>
            <p:nvPr/>
          </p:nvSpPr>
          <p:spPr bwMode="auto">
            <a:xfrm>
              <a:off x="2669" y="2295"/>
              <a:ext cx="0" cy="362"/>
            </a:xfrm>
            <a:prstGeom prst="line">
              <a:avLst/>
            </a:prstGeom>
            <a:noFill/>
            <a:ln w="28575">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882" name="Text Box 32"/>
            <p:cNvSpPr txBox="1">
              <a:spLocks noChangeArrowheads="1"/>
            </p:cNvSpPr>
            <p:nvPr/>
          </p:nvSpPr>
          <p:spPr bwMode="auto">
            <a:xfrm>
              <a:off x="1247" y="2979"/>
              <a:ext cx="5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1400" b="1">
                  <a:solidFill>
                    <a:srgbClr val="000000"/>
                  </a:solidFill>
                </a:rPr>
                <a:t>广播帧</a:t>
              </a:r>
            </a:p>
          </p:txBody>
        </p:sp>
        <p:sp>
          <p:nvSpPr>
            <p:cNvPr id="206883" name="Text Box 39"/>
            <p:cNvSpPr txBox="1">
              <a:spLocks noChangeArrowheads="1"/>
            </p:cNvSpPr>
            <p:nvPr/>
          </p:nvSpPr>
          <p:spPr bwMode="auto">
            <a:xfrm>
              <a:off x="1998" y="2979"/>
              <a:ext cx="5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1400" b="1">
                  <a:solidFill>
                    <a:srgbClr val="000000"/>
                  </a:solidFill>
                </a:rPr>
                <a:t>广播帧</a:t>
              </a:r>
            </a:p>
          </p:txBody>
        </p:sp>
        <p:sp>
          <p:nvSpPr>
            <p:cNvPr id="206884" name="Line 40"/>
            <p:cNvSpPr>
              <a:spLocks noChangeShapeType="1"/>
            </p:cNvSpPr>
            <p:nvPr/>
          </p:nvSpPr>
          <p:spPr bwMode="auto">
            <a:xfrm flipV="1">
              <a:off x="1721" y="2657"/>
              <a:ext cx="593" cy="0"/>
            </a:xfrm>
            <a:prstGeom prst="line">
              <a:avLst/>
            </a:prstGeom>
            <a:noFill/>
            <a:ln w="28575">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885" name="Line 41"/>
            <p:cNvSpPr>
              <a:spLocks noChangeShapeType="1"/>
            </p:cNvSpPr>
            <p:nvPr/>
          </p:nvSpPr>
          <p:spPr bwMode="auto">
            <a:xfrm flipH="1" flipV="1">
              <a:off x="2472" y="2738"/>
              <a:ext cx="237" cy="0"/>
            </a:xfrm>
            <a:prstGeom prst="line">
              <a:avLst/>
            </a:prstGeom>
            <a:noFill/>
            <a:ln w="28575">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886" name="Text Box 42"/>
            <p:cNvSpPr txBox="1">
              <a:spLocks noChangeArrowheads="1"/>
            </p:cNvSpPr>
            <p:nvPr/>
          </p:nvSpPr>
          <p:spPr bwMode="auto">
            <a:xfrm>
              <a:off x="1761" y="3702"/>
              <a:ext cx="55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000000"/>
                  </a:solidFill>
                </a:rPr>
                <a:t>VLAN 10</a:t>
              </a:r>
            </a:p>
          </p:txBody>
        </p:sp>
        <p:sp>
          <p:nvSpPr>
            <p:cNvPr id="206887" name="Text Box 43"/>
            <p:cNvSpPr txBox="1">
              <a:spLocks noChangeArrowheads="1"/>
            </p:cNvSpPr>
            <p:nvPr/>
          </p:nvSpPr>
          <p:spPr bwMode="auto">
            <a:xfrm>
              <a:off x="3500" y="3662"/>
              <a:ext cx="55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000000"/>
                  </a:solidFill>
                </a:rPr>
                <a:t>VLAN 20</a:t>
              </a:r>
            </a:p>
          </p:txBody>
        </p:sp>
      </p:gr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2"/>
          <p:cNvSpPr>
            <a:spLocks noGrp="1" noChangeArrowheads="1"/>
          </p:cNvSpPr>
          <p:nvPr>
            <p:ph type="title"/>
          </p:nvPr>
        </p:nvSpPr>
        <p:spPr/>
        <p:txBody>
          <a:bodyPr/>
          <a:lstStyle/>
          <a:p>
            <a:pPr eaLnBrk="1" hangingPunct="1"/>
            <a:r>
              <a:rPr lang="en-US" altLang="en-US"/>
              <a:t>VLAN的特点</a:t>
            </a:r>
            <a:endParaRPr lang="zh-CN" altLang="en-US"/>
          </a:p>
        </p:txBody>
      </p:sp>
      <p:sp>
        <p:nvSpPr>
          <p:cNvPr id="207876" name="Text Box 3"/>
          <p:cNvSpPr txBox="1">
            <a:spLocks noChangeArrowheads="1"/>
          </p:cNvSpPr>
          <p:nvPr/>
        </p:nvSpPr>
        <p:spPr bwMode="auto">
          <a:xfrm>
            <a:off x="818621" y="1844359"/>
            <a:ext cx="8268758"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的特点：</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基于逻辑的分组</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在同一</a:t>
            </a: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内和真实局域网相同</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不受物理位置限制</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减少结点在网络中移动带来的管理代价</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2"/>
          <p:cNvSpPr>
            <a:spLocks noGrp="1" noChangeArrowheads="1"/>
          </p:cNvSpPr>
          <p:nvPr>
            <p:ph type="title"/>
          </p:nvPr>
        </p:nvSpPr>
        <p:spPr/>
        <p:txBody>
          <a:bodyPr/>
          <a:lstStyle/>
          <a:p>
            <a:pPr eaLnBrk="1" hangingPunct="1"/>
            <a:r>
              <a:rPr lang="en-US" altLang="zh-CN"/>
              <a:t>与物理位置无关的VLAN</a:t>
            </a:r>
            <a:endParaRPr lang="zh-CN" altLang="en-US"/>
          </a:p>
        </p:txBody>
      </p:sp>
      <p:grpSp>
        <p:nvGrpSpPr>
          <p:cNvPr id="208900" name="Group 44"/>
          <p:cNvGrpSpPr/>
          <p:nvPr/>
        </p:nvGrpSpPr>
        <p:grpSpPr bwMode="auto">
          <a:xfrm>
            <a:off x="507339" y="1196976"/>
            <a:ext cx="8268758" cy="4752975"/>
            <a:chOff x="295" y="754"/>
            <a:chExt cx="4808" cy="2994"/>
          </a:xfrm>
        </p:grpSpPr>
        <p:sp>
          <p:nvSpPr>
            <p:cNvPr id="330756" name="Oval 4"/>
            <p:cNvSpPr>
              <a:spLocks noChangeArrowheads="1"/>
            </p:cNvSpPr>
            <p:nvPr/>
          </p:nvSpPr>
          <p:spPr bwMode="auto">
            <a:xfrm>
              <a:off x="3243" y="822"/>
              <a:ext cx="771" cy="2857"/>
            </a:xfrm>
            <a:prstGeom prst="ellipse">
              <a:avLst/>
            </a:prstGeom>
            <a:gradFill rotWithShape="1">
              <a:gsLst>
                <a:gs pos="0">
                  <a:srgbClr val="66FF66">
                    <a:gamma/>
                    <a:tint val="33725"/>
                    <a:invGamma/>
                  </a:srgbClr>
                </a:gs>
                <a:gs pos="100000">
                  <a:srgbClr val="66FF66"/>
                </a:gs>
              </a:gsLst>
              <a:lin ang="2700000" scaled="1"/>
            </a:gradFill>
            <a:ln w="9525" algn="ctr">
              <a:solidFill>
                <a:srgbClr val="66FF66"/>
              </a:solidFill>
              <a:round/>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0757" name="Oval 5"/>
            <p:cNvSpPr>
              <a:spLocks noChangeArrowheads="1"/>
            </p:cNvSpPr>
            <p:nvPr/>
          </p:nvSpPr>
          <p:spPr bwMode="auto">
            <a:xfrm>
              <a:off x="4332" y="822"/>
              <a:ext cx="771" cy="2857"/>
            </a:xfrm>
            <a:prstGeom prst="ellipse">
              <a:avLst/>
            </a:prstGeom>
            <a:gradFill rotWithShape="1">
              <a:gsLst>
                <a:gs pos="0">
                  <a:srgbClr val="E3E3E3"/>
                </a:gs>
                <a:gs pos="100000">
                  <a:srgbClr val="808080"/>
                </a:gs>
              </a:gsLst>
              <a:lin ang="2700000" scaled="1"/>
            </a:gradFill>
            <a:ln w="9525" algn="ctr">
              <a:solidFill>
                <a:srgbClr val="808080"/>
              </a:solidFill>
              <a:round/>
            </a:ln>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grpSp>
          <p:nvGrpSpPr>
            <p:cNvPr id="208903" name="Group 6"/>
            <p:cNvGrpSpPr/>
            <p:nvPr/>
          </p:nvGrpSpPr>
          <p:grpSpPr bwMode="auto">
            <a:xfrm>
              <a:off x="295" y="754"/>
              <a:ext cx="2449" cy="2994"/>
              <a:chOff x="295" y="981"/>
              <a:chExt cx="1724" cy="2359"/>
            </a:xfrm>
          </p:grpSpPr>
          <p:pic>
            <p:nvPicPr>
              <p:cNvPr id="208938" name="Picture 7" descr="办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981"/>
                <a:ext cx="1724" cy="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0760" name="Rectangle 8"/>
              <p:cNvSpPr>
                <a:spLocks noChangeArrowheads="1"/>
              </p:cNvSpPr>
              <p:nvPr/>
            </p:nvSpPr>
            <p:spPr bwMode="auto">
              <a:xfrm>
                <a:off x="295" y="981"/>
                <a:ext cx="1724" cy="2359"/>
              </a:xfrm>
              <a:prstGeom prst="rect">
                <a:avLst/>
              </a:prstGeom>
              <a:solidFill>
                <a:srgbClr val="FFFFFF">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grpSp>
        <p:sp>
          <p:nvSpPr>
            <p:cNvPr id="330761" name="Oval 9"/>
            <p:cNvSpPr>
              <a:spLocks noChangeArrowheads="1"/>
            </p:cNvSpPr>
            <p:nvPr/>
          </p:nvSpPr>
          <p:spPr bwMode="auto">
            <a:xfrm>
              <a:off x="2154" y="822"/>
              <a:ext cx="771" cy="2857"/>
            </a:xfrm>
            <a:prstGeom prst="ellipse">
              <a:avLst/>
            </a:prstGeom>
            <a:gradFill rotWithShape="1">
              <a:gsLst>
                <a:gs pos="0">
                  <a:srgbClr val="FFB3E6">
                    <a:gamma/>
                    <a:tint val="15686"/>
                    <a:invGamma/>
                  </a:srgbClr>
                </a:gs>
                <a:gs pos="100000">
                  <a:srgbClr val="FFB3E6"/>
                </a:gs>
              </a:gsLst>
              <a:lin ang="2700000" scaled="1"/>
            </a:gradFill>
            <a:ln w="9525" algn="ctr">
              <a:solidFill>
                <a:srgbClr val="FFB3E6"/>
              </a:solidFill>
              <a:round/>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0762" name="Line 10"/>
            <p:cNvSpPr>
              <a:spLocks noChangeShapeType="1"/>
            </p:cNvSpPr>
            <p:nvPr/>
          </p:nvSpPr>
          <p:spPr bwMode="auto">
            <a:xfrm>
              <a:off x="1701" y="1298"/>
              <a:ext cx="635" cy="0"/>
            </a:xfrm>
            <a:prstGeom prst="line">
              <a:avLst/>
            </a:prstGeom>
            <a:noFill/>
            <a:ln w="28575">
              <a:solidFill>
                <a:srgbClr val="FF0000"/>
              </a:solidFill>
              <a:prstDash val="sysDot"/>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0763" name="Line 11"/>
            <p:cNvSpPr>
              <a:spLocks noChangeShapeType="1"/>
            </p:cNvSpPr>
            <p:nvPr/>
          </p:nvSpPr>
          <p:spPr bwMode="auto">
            <a:xfrm>
              <a:off x="1701" y="1366"/>
              <a:ext cx="1723" cy="0"/>
            </a:xfrm>
            <a:prstGeom prst="line">
              <a:avLst/>
            </a:prstGeom>
            <a:noFill/>
            <a:ln w="28575">
              <a:solidFill>
                <a:srgbClr val="008000"/>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08907" name="Line 12"/>
            <p:cNvSpPr>
              <a:spLocks noChangeShapeType="1"/>
            </p:cNvSpPr>
            <p:nvPr/>
          </p:nvSpPr>
          <p:spPr bwMode="auto">
            <a:xfrm>
              <a:off x="1610" y="1434"/>
              <a:ext cx="2903" cy="0"/>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30765" name="Line 13"/>
            <p:cNvSpPr>
              <a:spLocks noChangeShapeType="1"/>
            </p:cNvSpPr>
            <p:nvPr/>
          </p:nvSpPr>
          <p:spPr bwMode="auto">
            <a:xfrm>
              <a:off x="1701" y="2137"/>
              <a:ext cx="635" cy="0"/>
            </a:xfrm>
            <a:prstGeom prst="line">
              <a:avLst/>
            </a:prstGeom>
            <a:noFill/>
            <a:ln w="28575">
              <a:solidFill>
                <a:srgbClr val="FF0000"/>
              </a:solidFill>
              <a:prstDash val="sysDot"/>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0766" name="Line 14"/>
            <p:cNvSpPr>
              <a:spLocks noChangeShapeType="1"/>
            </p:cNvSpPr>
            <p:nvPr/>
          </p:nvSpPr>
          <p:spPr bwMode="auto">
            <a:xfrm>
              <a:off x="1701" y="2205"/>
              <a:ext cx="1723" cy="0"/>
            </a:xfrm>
            <a:prstGeom prst="line">
              <a:avLst/>
            </a:prstGeom>
            <a:noFill/>
            <a:ln w="28575">
              <a:solidFill>
                <a:srgbClr val="008000"/>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08910" name="Line 15"/>
            <p:cNvSpPr>
              <a:spLocks noChangeShapeType="1"/>
            </p:cNvSpPr>
            <p:nvPr/>
          </p:nvSpPr>
          <p:spPr bwMode="auto">
            <a:xfrm>
              <a:off x="1610" y="2273"/>
              <a:ext cx="2903" cy="0"/>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30768" name="Line 16"/>
            <p:cNvSpPr>
              <a:spLocks noChangeShapeType="1"/>
            </p:cNvSpPr>
            <p:nvPr/>
          </p:nvSpPr>
          <p:spPr bwMode="auto">
            <a:xfrm>
              <a:off x="1701" y="3022"/>
              <a:ext cx="635" cy="0"/>
            </a:xfrm>
            <a:prstGeom prst="line">
              <a:avLst/>
            </a:prstGeom>
            <a:noFill/>
            <a:ln w="28575">
              <a:solidFill>
                <a:srgbClr val="FF0000"/>
              </a:solidFill>
              <a:prstDash val="sysDot"/>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0769" name="Line 17"/>
            <p:cNvSpPr>
              <a:spLocks noChangeShapeType="1"/>
            </p:cNvSpPr>
            <p:nvPr/>
          </p:nvSpPr>
          <p:spPr bwMode="auto">
            <a:xfrm>
              <a:off x="1701" y="3090"/>
              <a:ext cx="1723" cy="0"/>
            </a:xfrm>
            <a:prstGeom prst="line">
              <a:avLst/>
            </a:prstGeom>
            <a:noFill/>
            <a:ln w="28575">
              <a:solidFill>
                <a:srgbClr val="008000"/>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08913" name="Line 18"/>
            <p:cNvSpPr>
              <a:spLocks noChangeShapeType="1"/>
            </p:cNvSpPr>
            <p:nvPr/>
          </p:nvSpPr>
          <p:spPr bwMode="auto">
            <a:xfrm>
              <a:off x="1610" y="3158"/>
              <a:ext cx="2903" cy="0"/>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30771" name="Line 19"/>
            <p:cNvSpPr>
              <a:spLocks noChangeShapeType="1"/>
            </p:cNvSpPr>
            <p:nvPr/>
          </p:nvSpPr>
          <p:spPr bwMode="auto">
            <a:xfrm flipH="1" flipV="1">
              <a:off x="930" y="1298"/>
              <a:ext cx="272" cy="0"/>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0772" name="Line 20"/>
            <p:cNvSpPr>
              <a:spLocks noChangeShapeType="1"/>
            </p:cNvSpPr>
            <p:nvPr/>
          </p:nvSpPr>
          <p:spPr bwMode="auto">
            <a:xfrm flipH="1" flipV="1">
              <a:off x="930" y="2115"/>
              <a:ext cx="272" cy="0"/>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0773" name="Line 21"/>
            <p:cNvSpPr>
              <a:spLocks noChangeShapeType="1"/>
            </p:cNvSpPr>
            <p:nvPr/>
          </p:nvSpPr>
          <p:spPr bwMode="auto">
            <a:xfrm flipH="1" flipV="1">
              <a:off x="930" y="2251"/>
              <a:ext cx="272" cy="0"/>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0774" name="Line 22"/>
            <p:cNvSpPr>
              <a:spLocks noChangeShapeType="1"/>
            </p:cNvSpPr>
            <p:nvPr/>
          </p:nvSpPr>
          <p:spPr bwMode="auto">
            <a:xfrm flipH="1" flipV="1">
              <a:off x="930" y="3067"/>
              <a:ext cx="272" cy="0"/>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0775" name="Line 23"/>
            <p:cNvSpPr>
              <a:spLocks noChangeShapeType="1"/>
            </p:cNvSpPr>
            <p:nvPr/>
          </p:nvSpPr>
          <p:spPr bwMode="auto">
            <a:xfrm flipH="1" flipV="1">
              <a:off x="930" y="1298"/>
              <a:ext cx="0" cy="817"/>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0776" name="Line 24"/>
            <p:cNvSpPr>
              <a:spLocks noChangeShapeType="1"/>
            </p:cNvSpPr>
            <p:nvPr/>
          </p:nvSpPr>
          <p:spPr bwMode="auto">
            <a:xfrm flipH="1" flipV="1">
              <a:off x="930" y="2250"/>
              <a:ext cx="0" cy="817"/>
            </a:xfrm>
            <a:prstGeom prst="line">
              <a:avLst/>
            </a:prstGeom>
            <a:noFill/>
            <a:ln w="38100">
              <a:solidFill>
                <a:srgbClr val="E85298"/>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pic>
          <p:nvPicPr>
            <p:cNvPr id="208920" name="Picture 25" descr="接入交换机"/>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1" y="2851"/>
              <a:ext cx="591"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21" name="Picture 26" descr="接入交换机"/>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1" y="1966"/>
              <a:ext cx="591"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22" name="Picture 27" descr="接入交换机"/>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1" y="1117"/>
              <a:ext cx="591"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23" name="Picture 28" descr="台式电脑"/>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7" y="1117"/>
              <a:ext cx="5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24" name="Picture 29" descr="台式电脑"/>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2" y="1933"/>
              <a:ext cx="5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25" name="Picture 30" descr="台式电脑"/>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7" y="2795"/>
              <a:ext cx="5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26" name="Picture 31" descr="台式电脑"/>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5" y="1117"/>
              <a:ext cx="5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27" name="Picture 32" descr="台式电脑"/>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0" y="1933"/>
              <a:ext cx="5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28" name="Picture 33" descr="台式电脑"/>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5" y="2795"/>
              <a:ext cx="5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29" name="Picture 34" descr="台式电脑"/>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8" y="1117"/>
              <a:ext cx="5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30" name="Picture 35" descr="台式电脑"/>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3" y="1933"/>
              <a:ext cx="5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31" name="Picture 36" descr="台式电脑"/>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8" y="2795"/>
              <a:ext cx="5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32" name="Text Box 37"/>
            <p:cNvSpPr txBox="1">
              <a:spLocks noChangeArrowheads="1"/>
            </p:cNvSpPr>
            <p:nvPr/>
          </p:nvSpPr>
          <p:spPr bwMode="auto">
            <a:xfrm>
              <a:off x="2290" y="3521"/>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000000"/>
                  </a:solidFill>
                </a:rPr>
                <a:t>工程部</a:t>
              </a:r>
            </a:p>
          </p:txBody>
        </p:sp>
        <p:sp>
          <p:nvSpPr>
            <p:cNvPr id="208933" name="Text Box 38"/>
            <p:cNvSpPr txBox="1">
              <a:spLocks noChangeArrowheads="1"/>
            </p:cNvSpPr>
            <p:nvPr/>
          </p:nvSpPr>
          <p:spPr bwMode="auto">
            <a:xfrm>
              <a:off x="3424" y="3521"/>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000000"/>
                  </a:solidFill>
                </a:rPr>
                <a:t>销售部</a:t>
              </a:r>
            </a:p>
          </p:txBody>
        </p:sp>
        <p:sp>
          <p:nvSpPr>
            <p:cNvPr id="208934" name="Text Box 39"/>
            <p:cNvSpPr txBox="1">
              <a:spLocks noChangeArrowheads="1"/>
            </p:cNvSpPr>
            <p:nvPr/>
          </p:nvSpPr>
          <p:spPr bwMode="auto">
            <a:xfrm>
              <a:off x="4513" y="3521"/>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000000"/>
                  </a:solidFill>
                </a:rPr>
                <a:t>财务部</a:t>
              </a:r>
            </a:p>
          </p:txBody>
        </p:sp>
        <p:sp>
          <p:nvSpPr>
            <p:cNvPr id="208935" name="Text Box 40"/>
            <p:cNvSpPr txBox="1">
              <a:spLocks noChangeArrowheads="1"/>
            </p:cNvSpPr>
            <p:nvPr/>
          </p:nvSpPr>
          <p:spPr bwMode="auto">
            <a:xfrm>
              <a:off x="430" y="2976"/>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000000"/>
                  </a:solidFill>
                </a:rPr>
                <a:t>一层</a:t>
              </a:r>
            </a:p>
          </p:txBody>
        </p:sp>
        <p:sp>
          <p:nvSpPr>
            <p:cNvPr id="208936" name="Text Box 41"/>
            <p:cNvSpPr txBox="1">
              <a:spLocks noChangeArrowheads="1"/>
            </p:cNvSpPr>
            <p:nvPr/>
          </p:nvSpPr>
          <p:spPr bwMode="auto">
            <a:xfrm>
              <a:off x="430" y="2069"/>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000000"/>
                  </a:solidFill>
                </a:rPr>
                <a:t>二层</a:t>
              </a:r>
            </a:p>
          </p:txBody>
        </p:sp>
        <p:sp>
          <p:nvSpPr>
            <p:cNvPr id="208937" name="Text Box 42"/>
            <p:cNvSpPr txBox="1">
              <a:spLocks noChangeArrowheads="1"/>
            </p:cNvSpPr>
            <p:nvPr/>
          </p:nvSpPr>
          <p:spPr bwMode="auto">
            <a:xfrm>
              <a:off x="430" y="1207"/>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000000"/>
                  </a:solidFill>
                </a:rPr>
                <a:t>三层</a:t>
              </a:r>
            </a:p>
          </p:txBody>
        </p:sp>
      </p:gr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2"/>
          <p:cNvSpPr>
            <a:spLocks noGrp="1" noChangeArrowheads="1"/>
          </p:cNvSpPr>
          <p:nvPr>
            <p:ph type="title"/>
          </p:nvPr>
        </p:nvSpPr>
        <p:spPr/>
        <p:txBody>
          <a:bodyPr/>
          <a:lstStyle/>
          <a:p>
            <a:pPr eaLnBrk="1" hangingPunct="1"/>
            <a:r>
              <a:rPr lang="en-US" altLang="en-US"/>
              <a:t>VLAN具有的功能</a:t>
            </a:r>
            <a:endParaRPr lang="zh-CN" altLang="en-US"/>
          </a:p>
        </p:txBody>
      </p:sp>
      <p:sp>
        <p:nvSpPr>
          <p:cNvPr id="209924" name="Text Box 3"/>
          <p:cNvSpPr txBox="1">
            <a:spLocks noChangeArrowheads="1"/>
          </p:cNvSpPr>
          <p:nvPr/>
        </p:nvSpPr>
        <p:spPr bwMode="auto">
          <a:xfrm>
            <a:off x="704528" y="1651494"/>
            <a:ext cx="826875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控制网络广播、提高网络性能；</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分隔网段、确保网络安全；</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简化网络管理、提高组网灵活性。</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a:solidFill>
                  <a:srgbClr val="000099"/>
                </a:solidFill>
                <a:latin typeface="+mn-lt"/>
                <a:ea typeface="黑体" panose="02010609060101010101" pitchFamily="2" charset="-122"/>
              </a:rPr>
              <a:t>10 </a:t>
            </a:r>
            <a:r>
              <a:rPr lang="zh-CN" altLang="en-US" sz="2400" b="1" dirty="0">
                <a:solidFill>
                  <a:srgbClr val="000099"/>
                </a:solidFill>
                <a:latin typeface="+mn-lt"/>
                <a:ea typeface="黑体" panose="02010609060101010101" pitchFamily="2" charset="-122"/>
              </a:rPr>
              <a:t>台计算机划分为三个虚拟局域网：</a:t>
            </a:r>
            <a:endParaRPr lang="en-US" altLang="zh-CN" sz="2400" b="1" dirty="0">
              <a:solidFill>
                <a:srgbClr val="000099"/>
              </a:solidFill>
              <a:latin typeface="+mn-lt"/>
              <a:ea typeface="黑体" panose="02010609060101010101" pitchFamily="2" charset="-122"/>
            </a:endParaRPr>
          </a:p>
          <a:p>
            <a:pPr algn="ctr"/>
            <a:r>
              <a:rPr lang="en-US" altLang="zh-CN" sz="2400" b="1" dirty="0">
                <a:solidFill>
                  <a:srgbClr val="000099"/>
                </a:solidFill>
                <a:latin typeface="+mn-lt"/>
                <a:ea typeface="黑体" panose="02010609060101010101" pitchFamily="2" charset="-122"/>
              </a:rPr>
              <a:t> VLAN</a:t>
            </a:r>
            <a:r>
              <a:rPr lang="en-US" altLang="zh-CN" sz="2400" b="1" baseline="-25000" dirty="0">
                <a:solidFill>
                  <a:srgbClr val="000099"/>
                </a:solidFill>
                <a:latin typeface="+mn-lt"/>
                <a:ea typeface="黑体" panose="02010609060101010101" pitchFamily="2" charset="-122"/>
              </a:rPr>
              <a:t>1</a:t>
            </a:r>
            <a:r>
              <a:rPr lang="en-US" altLang="zh-CN" sz="2400" b="1" dirty="0">
                <a:solidFill>
                  <a:srgbClr val="000099"/>
                </a:solidFill>
                <a:latin typeface="+mn-lt"/>
                <a:ea typeface="黑体" panose="02010609060101010101" pitchFamily="2" charset="-122"/>
              </a:rPr>
              <a:t>, VLAN</a:t>
            </a:r>
            <a:r>
              <a:rPr lang="en-US" altLang="zh-CN" sz="2400" b="1" baseline="-25000" dirty="0">
                <a:solidFill>
                  <a:srgbClr val="000099"/>
                </a:solidFill>
                <a:latin typeface="+mn-lt"/>
                <a:ea typeface="黑体" panose="02010609060101010101" pitchFamily="2" charset="-122"/>
              </a:rPr>
              <a:t>2 </a:t>
            </a:r>
            <a:r>
              <a:rPr lang="zh-CN" altLang="en-US" sz="2400" b="1" dirty="0">
                <a:solidFill>
                  <a:srgbClr val="000099"/>
                </a:solidFill>
                <a:latin typeface="+mn-lt"/>
                <a:ea typeface="黑体" panose="02010609060101010101" pitchFamily="2" charset="-122"/>
              </a:rPr>
              <a:t>和 </a:t>
            </a:r>
            <a:r>
              <a:rPr lang="en-US" altLang="zh-CN" sz="2400" b="1" dirty="0">
                <a:solidFill>
                  <a:srgbClr val="000099"/>
                </a:solidFill>
                <a:latin typeface="+mn-lt"/>
                <a:ea typeface="黑体" panose="02010609060101010101" pitchFamily="2" charset="-122"/>
              </a:rPr>
              <a:t>VLAN</a:t>
            </a:r>
            <a:r>
              <a:rPr lang="en-US" altLang="zh-CN" sz="2400" b="1" baseline="-25000" dirty="0">
                <a:solidFill>
                  <a:srgbClr val="000099"/>
                </a:solidFill>
                <a:latin typeface="+mn-lt"/>
                <a:ea typeface="黑体" panose="02010609060101010101" pitchFamily="2" charset="-122"/>
              </a:rPr>
              <a:t>3</a:t>
            </a:r>
            <a:endParaRPr lang="en-US" altLang="zh-CN" sz="2400" b="1" dirty="0">
              <a:solidFill>
                <a:srgbClr val="000099"/>
              </a:solidFill>
              <a:latin typeface="+mn-lt"/>
              <a:ea typeface="黑体" panose="02010609060101010101" pitchFamily="2" charset="-122"/>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anose="02010609060101010101"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30723" name="Rectangle 2"/>
          <p:cNvSpPr>
            <a:spLocks noGrp="1" noChangeArrowheads="1"/>
          </p:cNvSpPr>
          <p:nvPr>
            <p:ph type="title"/>
          </p:nvPr>
        </p:nvSpPr>
        <p:spPr/>
        <p:txBody>
          <a:bodyPr/>
          <a:lstStyle/>
          <a:p>
            <a:pPr eaLnBrk="1" hangingPunct="1"/>
            <a:r>
              <a:rPr lang="en-US" altLang="en-US"/>
              <a:t>违法编码法</a:t>
            </a:r>
            <a:endParaRPr lang="zh-CN" altLang="en-US"/>
          </a:p>
        </p:txBody>
      </p:sp>
      <p:sp>
        <p:nvSpPr>
          <p:cNvPr id="30724" name="Text Box 3"/>
          <p:cNvSpPr txBox="1">
            <a:spLocks noChangeArrowheads="1"/>
          </p:cNvSpPr>
          <p:nvPr/>
        </p:nvSpPr>
        <p:spPr bwMode="auto">
          <a:xfrm>
            <a:off x="818621" y="1557339"/>
            <a:ext cx="8268758"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35000"/>
              </a:spcBef>
              <a:buFont typeface="Wingdings" panose="05000000000000000000" pitchFamily="2" charset="2"/>
              <a:buBlip>
                <a:blip r:embed="rId2"/>
              </a:buBlip>
            </a:pPr>
            <a:r>
              <a:rPr lang="en-US" altLang="zh-CN" sz="2400" b="1" dirty="0" err="1">
                <a:solidFill>
                  <a:srgbClr val="000000"/>
                </a:solidFill>
                <a:latin typeface="Times New Roman" panose="02020603050405020304" pitchFamily="18" charset="0"/>
              </a:rPr>
              <a:t>采用特定的比特编码方法界定帧的起始与终止，一般在物理层实现</a:t>
            </a:r>
            <a:r>
              <a:rPr lang="en-US" altLang="zh-CN" sz="2400" b="1" dirty="0">
                <a:solidFill>
                  <a:srgbClr val="000000"/>
                </a:solidFill>
                <a:latin typeface="Times New Roman" panose="02020603050405020304" pitchFamily="18" charset="0"/>
              </a:rPr>
              <a:t>。</a:t>
            </a:r>
          </a:p>
          <a:p>
            <a:pPr eaLnBrk="1" hangingPunct="1">
              <a:spcBef>
                <a:spcPct val="35000"/>
              </a:spcBef>
              <a:buFont typeface="Wingdings" panose="05000000000000000000" pitchFamily="2" charset="2"/>
              <a:buBlip>
                <a:blip r:embed="rId2"/>
              </a:buBlip>
            </a:pPr>
            <a:r>
              <a:rPr lang="en-US" altLang="zh-CN" sz="2400" b="1" dirty="0" err="1">
                <a:solidFill>
                  <a:srgbClr val="000000"/>
                </a:solidFill>
                <a:latin typeface="Times New Roman" panose="02020603050405020304" pitchFamily="18" charset="0"/>
              </a:rPr>
              <a:t>曼彻斯特编码和差分曼彻斯特编码属于违法编码法</a:t>
            </a:r>
            <a:r>
              <a:rPr lang="en-US" altLang="zh-CN" sz="2400" b="1" dirty="0">
                <a:solidFill>
                  <a:srgbClr val="000000"/>
                </a:solidFill>
                <a:latin typeface="Times New Roman" panose="02020603050405020304" pitchFamily="18" charset="0"/>
              </a:rPr>
              <a:t>。</a:t>
            </a:r>
          </a:p>
          <a:p>
            <a:pPr eaLnBrk="1" hangingPunct="1">
              <a:spcBef>
                <a:spcPct val="35000"/>
              </a:spcBef>
              <a:buFont typeface="Wingdings" panose="05000000000000000000" pitchFamily="2" charset="2"/>
              <a:buBlip>
                <a:blip r:embed="rId2"/>
              </a:buBlip>
            </a:pPr>
            <a:endParaRPr lang="en-US" altLang="zh-CN" sz="2400" b="1" dirty="0">
              <a:solidFill>
                <a:srgbClr val="000000"/>
              </a:solidFill>
              <a:latin typeface="Times New Roman" panose="02020603050405020304" pitchFamily="18" charset="0"/>
            </a:endParaRPr>
          </a:p>
          <a:p>
            <a:pPr eaLnBrk="1" hangingPunct="1">
              <a:spcBef>
                <a:spcPct val="35000"/>
              </a:spcBef>
              <a:buFont typeface="Wingdings" panose="05000000000000000000" pitchFamily="2" charset="2"/>
              <a:buBlip>
                <a:blip r:embed="rId2"/>
              </a:buBlip>
            </a:pPr>
            <a:r>
              <a:rPr lang="en-US" altLang="zh-CN" sz="2400" b="1" dirty="0" err="1">
                <a:solidFill>
                  <a:srgbClr val="000000"/>
                </a:solidFill>
                <a:latin typeface="Times New Roman" panose="02020603050405020304" pitchFamily="18" charset="0"/>
              </a:rPr>
              <a:t>目前较普遍使用的帧同步方法为</a:t>
            </a:r>
            <a:r>
              <a:rPr lang="en-US" altLang="zh-CN" sz="2400" b="1" dirty="0">
                <a:solidFill>
                  <a:srgbClr val="000000"/>
                </a:solidFill>
                <a:latin typeface="Times New Roman" panose="02020603050405020304" pitchFamily="18" charset="0"/>
              </a:rPr>
              <a:t>：</a:t>
            </a:r>
          </a:p>
          <a:p>
            <a:pPr lvl="1" eaLnBrk="1" hangingPunct="1">
              <a:spcBef>
                <a:spcPct val="35000"/>
              </a:spcBef>
              <a:buFont typeface="Wingdings" panose="05000000000000000000" pitchFamily="2" charset="2"/>
              <a:buBlip>
                <a:blip r:embed="rId2"/>
              </a:buBlip>
            </a:pPr>
            <a:r>
              <a:rPr lang="en-US" altLang="zh-CN" sz="2400" b="1" dirty="0" err="1">
                <a:solidFill>
                  <a:srgbClr val="000000"/>
                </a:solidFill>
                <a:latin typeface="Times New Roman" panose="02020603050405020304" pitchFamily="18" charset="0"/>
              </a:rPr>
              <a:t>比特填充法（如HDLC</a:t>
            </a:r>
            <a:r>
              <a:rPr lang="en-US" altLang="zh-CN" sz="2400" b="1" dirty="0">
                <a:solidFill>
                  <a:srgbClr val="000000"/>
                </a:solidFill>
                <a:latin typeface="Times New Roman" panose="02020603050405020304" pitchFamily="18" charset="0"/>
              </a:rPr>
              <a:t>）</a:t>
            </a:r>
          </a:p>
          <a:p>
            <a:pPr lvl="1" eaLnBrk="1" hangingPunct="1">
              <a:spcBef>
                <a:spcPct val="35000"/>
              </a:spcBef>
              <a:buFont typeface="Wingdings" panose="05000000000000000000" pitchFamily="2" charset="2"/>
              <a:buBlip>
                <a:blip r:embed="rId2"/>
              </a:buBlip>
            </a:pPr>
            <a:r>
              <a:rPr lang="en-US" altLang="zh-CN" sz="2400" b="1" dirty="0" err="1">
                <a:solidFill>
                  <a:srgbClr val="000000"/>
                </a:solidFill>
                <a:latin typeface="Times New Roman" panose="02020603050405020304" pitchFamily="18" charset="0"/>
              </a:rPr>
              <a:t>违法编码法（如以太网</a:t>
            </a:r>
            <a:r>
              <a:rPr lang="en-US" altLang="zh-CN" sz="2400" b="1" dirty="0">
                <a:solidFill>
                  <a:srgbClr val="000000"/>
                </a:solidFill>
                <a:latin typeface="Times New Roman" panose="02020603050405020304" pitchFamily="18" charset="0"/>
              </a:rPr>
              <a:t>）。</a:t>
            </a:r>
            <a:endParaRPr lang="zh-CN" altLang="en-US" sz="2400" b="1" dirty="0">
              <a:solidFill>
                <a:srgbClr val="000000"/>
              </a:solidFill>
              <a:latin typeface="Times New Roman" panose="02020603050405020304" pitchFamily="18" charset="0"/>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a:solidFill>
                  <a:srgbClr val="0000FF"/>
                </a:solidFill>
              </a:rPr>
              <a:t>A</a:t>
            </a:r>
            <a:r>
              <a:rPr lang="en-US" altLang="zh-CN" baseline="-25000" dirty="0">
                <a:solidFill>
                  <a:srgbClr val="0000FF"/>
                </a:solidFill>
              </a:rPr>
              <a:t>1</a:t>
            </a:r>
            <a:r>
              <a:rPr lang="zh-CN" altLang="en-US" dirty="0">
                <a:solidFill>
                  <a:srgbClr val="0000FF"/>
                </a:solidFill>
              </a:rPr>
              <a:t>，</a:t>
            </a:r>
            <a:r>
              <a:rPr lang="en-US" altLang="zh-CN" dirty="0">
                <a:solidFill>
                  <a:srgbClr val="0000FF"/>
                </a:solidFill>
              </a:rPr>
              <a:t>A</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sz="2000" dirty="0"/>
              <a:t>虚拟局域网限制了接收广播信息的工作站数，使得网络</a:t>
            </a:r>
            <a:r>
              <a:rPr lang="zh-CN" altLang="en-US" sz="2000" dirty="0">
                <a:solidFill>
                  <a:srgbClr val="0000FF"/>
                </a:solidFill>
              </a:rPr>
              <a:t>不会因传播过多的广播信息</a:t>
            </a:r>
            <a:r>
              <a:rPr lang="en-US" altLang="zh-CN" sz="2000" dirty="0">
                <a:solidFill>
                  <a:srgbClr val="0000FF"/>
                </a:solidFill>
              </a:rPr>
              <a:t>(</a:t>
            </a:r>
            <a:r>
              <a:rPr lang="zh-CN" altLang="en-US" sz="2000" dirty="0">
                <a:solidFill>
                  <a:srgbClr val="0000FF"/>
                </a:solidFill>
              </a:rPr>
              <a:t>即“广播风暴”</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p:txBody>
          <a:bodyPr/>
          <a:lstStyle/>
          <a:p>
            <a:r>
              <a:rPr lang="en-US" altLang="zh-CN" dirty="0"/>
              <a:t>IEEE </a:t>
            </a:r>
            <a:r>
              <a:rPr lang="zh-CN" altLang="zh-CN" dirty="0"/>
              <a:t>批准了</a:t>
            </a:r>
            <a:r>
              <a:rPr lang="en-US" altLang="zh-CN" dirty="0"/>
              <a:t> 802.3ac </a:t>
            </a:r>
            <a:r>
              <a:rPr lang="zh-CN" altLang="zh-CN" dirty="0"/>
              <a:t>标准，</a:t>
            </a:r>
            <a:r>
              <a:rPr lang="zh-CN" altLang="en-US" dirty="0"/>
              <a:t>该</a:t>
            </a:r>
            <a:r>
              <a:rPr lang="zh-CN" altLang="zh-CN" dirty="0"/>
              <a:t>标准定义了以太网的帧格式的扩展，</a:t>
            </a:r>
            <a:r>
              <a:rPr lang="zh-CN" altLang="en-US" dirty="0"/>
              <a:t>以</a:t>
            </a:r>
            <a:r>
              <a:rPr lang="zh-CN" altLang="zh-CN" dirty="0"/>
              <a:t>支持虚拟局域网</a:t>
            </a:r>
            <a:r>
              <a:rPr lang="zh-CN" altLang="en-US" dirty="0"/>
              <a:t>。</a:t>
            </a:r>
            <a:endParaRPr lang="en-US" altLang="zh-CN" dirty="0"/>
          </a:p>
          <a:p>
            <a:r>
              <a:rPr lang="zh-CN" altLang="zh-CN" dirty="0"/>
              <a:t>虚拟局域网协议允许在以太网的帧格式中插入一个</a:t>
            </a:r>
            <a:r>
              <a:rPr lang="en-US" altLang="zh-CN" dirty="0"/>
              <a:t>4</a:t>
            </a:r>
            <a:r>
              <a:rPr lang="zh-CN" altLang="zh-CN" dirty="0"/>
              <a:t>字节的标识符，称为</a:t>
            </a:r>
            <a:r>
              <a:rPr lang="en-US" altLang="zh-CN" dirty="0"/>
              <a:t> </a:t>
            </a:r>
            <a:r>
              <a:rPr lang="en-US" altLang="zh-CN" dirty="0">
                <a:solidFill>
                  <a:srgbClr val="FF0000"/>
                </a:solidFill>
              </a:rPr>
              <a:t>VLAN </a:t>
            </a:r>
            <a:r>
              <a:rPr lang="zh-CN" altLang="zh-CN" dirty="0">
                <a:solidFill>
                  <a:srgbClr val="FF0000"/>
                </a:solidFill>
              </a:rPr>
              <a:t>标记</a:t>
            </a:r>
            <a:r>
              <a:rPr lang="en-US" altLang="zh-CN" dirty="0">
                <a:solidFill>
                  <a:srgbClr val="FF0000"/>
                </a:solidFill>
              </a:rPr>
              <a:t> </a:t>
            </a:r>
            <a:r>
              <a:rPr lang="en-US" altLang="zh-CN" dirty="0"/>
              <a:t>(tag)</a:t>
            </a:r>
            <a:r>
              <a:rPr lang="zh-CN" altLang="zh-CN" dirty="0"/>
              <a:t>，用来指明发送该帧的计算机属于哪一个虚拟局域网。</a:t>
            </a:r>
            <a:endParaRPr lang="en-US" altLang="zh-CN" dirty="0"/>
          </a:p>
          <a:p>
            <a:r>
              <a:rPr lang="zh-CN" altLang="zh-CN" dirty="0"/>
              <a:t>插入</a:t>
            </a:r>
            <a:r>
              <a:rPr lang="en-US" altLang="zh-CN" dirty="0"/>
              <a:t> VLAN </a:t>
            </a:r>
            <a:r>
              <a:rPr lang="zh-CN" altLang="zh-CN" dirty="0"/>
              <a:t>标记得出的帧称为</a:t>
            </a:r>
            <a:r>
              <a:rPr lang="en-US" altLang="zh-CN" dirty="0"/>
              <a:t> </a:t>
            </a:r>
            <a:r>
              <a:rPr lang="en-US" altLang="zh-CN" dirty="0">
                <a:solidFill>
                  <a:srgbClr val="FF0000"/>
                </a:solidFill>
              </a:rPr>
              <a:t>802.1Q </a:t>
            </a:r>
            <a:r>
              <a:rPr lang="zh-CN" altLang="zh-CN" dirty="0">
                <a:solidFill>
                  <a:srgbClr val="FF0000"/>
                </a:solidFill>
              </a:rPr>
              <a:t>帧</a:t>
            </a:r>
            <a:r>
              <a:rPr lang="en-US" altLang="zh-CN" dirty="0"/>
              <a:t> </a:t>
            </a:r>
            <a:r>
              <a:rPr lang="zh-CN" altLang="en-US" dirty="0"/>
              <a:t>或 </a:t>
            </a:r>
            <a:r>
              <a:rPr lang="zh-CN" altLang="en-US" dirty="0">
                <a:solidFill>
                  <a:srgbClr val="FF0000"/>
                </a:solidFill>
              </a:rPr>
              <a:t>带标记的以太网帧</a:t>
            </a:r>
            <a:r>
              <a:rPr lang="zh-CN" altLang="zh-CN" dirty="0">
                <a:solidFill>
                  <a:srgbClr val="FF0000"/>
                </a:solidFill>
              </a:rPr>
              <a:t>。</a:t>
            </a:r>
            <a:endParaRPr lang="en-US" altLang="zh-CN" dirty="0">
              <a:solidFill>
                <a:srgbClr val="FF0000"/>
              </a:solidFill>
            </a:endParaRPr>
          </a:p>
          <a:p>
            <a:endParaRPr lang="en-US" altLang="zh-CN" dirty="0"/>
          </a:p>
          <a:p>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虚拟局域网使用的以太网帧格式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a:latin typeface="+mn-lt"/>
                <a:ea typeface="黑体" panose="02010609060101010101" pitchFamily="2" charset="-122"/>
              </a:rPr>
              <a:t>插入</a:t>
            </a:r>
            <a:r>
              <a:rPr lang="en-US" altLang="zh-CN" sz="2400" b="1" dirty="0">
                <a:latin typeface="+mn-lt"/>
                <a:ea typeface="黑体" panose="02010609060101010101" pitchFamily="2" charset="-122"/>
              </a:rPr>
              <a:t> VLAN </a:t>
            </a:r>
            <a:r>
              <a:rPr lang="zh-CN" altLang="zh-CN" sz="2400" b="1" dirty="0">
                <a:latin typeface="+mn-lt"/>
                <a:ea typeface="黑体" panose="02010609060101010101" pitchFamily="2" charset="-122"/>
              </a:rPr>
              <a:t>标记后变成了</a:t>
            </a:r>
            <a:r>
              <a:rPr lang="en-US" altLang="zh-CN" sz="2400" b="1" dirty="0">
                <a:latin typeface="+mn-lt"/>
                <a:ea typeface="黑体" panose="02010609060101010101" pitchFamily="2" charset="-122"/>
              </a:rPr>
              <a:t> 802.1Q </a:t>
            </a:r>
            <a:r>
              <a:rPr lang="zh-CN" altLang="zh-CN" sz="2400" b="1" dirty="0">
                <a:latin typeface="+mn-lt"/>
                <a:ea typeface="黑体" panose="02010609060101010101" pitchFamily="2" charset="-122"/>
              </a:rPr>
              <a:t>帧</a:t>
            </a:r>
            <a:endParaRPr lang="zh-CN" altLang="en-US" sz="2400" b="1" dirty="0">
              <a:latin typeface="+mn-lt"/>
              <a:ea typeface="黑体" panose="02010609060101010101"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a:solidFill>
                      <a:srgbClr val="0000CC"/>
                    </a:solidFill>
                    <a:latin typeface="+mn-lt"/>
                    <a:ea typeface="黑体" panose="02010609060101010101" pitchFamily="2" charset="-122"/>
                  </a:rPr>
                  <a:t>以太网</a:t>
                </a:r>
                <a:endParaRPr kumimoji="1" lang="en-US" altLang="zh-CN" sz="2000" b="1" dirty="0">
                  <a:solidFill>
                    <a:srgbClr val="0000CC"/>
                  </a:solidFill>
                  <a:latin typeface="+mn-lt"/>
                  <a:ea typeface="黑体" panose="02010609060101010101" pitchFamily="2" charset="-122"/>
                </a:endParaRPr>
              </a:p>
              <a:p>
                <a:pPr algn="ctr" defTabSz="762000">
                  <a:lnSpc>
                    <a:spcPct val="80000"/>
                  </a:lnSpc>
                </a:pPr>
                <a:r>
                  <a:rPr kumimoji="1" lang="en-US" altLang="zh-CN" sz="2000" b="1" dirty="0">
                    <a:solidFill>
                      <a:srgbClr val="0000CC"/>
                    </a:solidFill>
                    <a:latin typeface="+mn-lt"/>
                    <a:ea typeface="黑体" panose="02010609060101010101" pitchFamily="2" charset="-122"/>
                  </a:rPr>
                  <a:t>MAC</a:t>
                </a:r>
                <a:r>
                  <a:rPr kumimoji="1" lang="zh-CN" altLang="en-US" sz="2000" b="1" dirty="0">
                    <a:solidFill>
                      <a:srgbClr val="0000CC"/>
                    </a:solidFill>
                    <a:latin typeface="+mn-lt"/>
                    <a:ea typeface="黑体" panose="02010609060101010101" pitchFamily="2" charset="-122"/>
                  </a:rPr>
                  <a:t>帧</a:t>
                </a: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CC"/>
                    </a:solidFill>
                    <a:latin typeface="+mn-lt"/>
                    <a:ea typeface="黑体" panose="02010609060101010101" pitchFamily="2" charset="-122"/>
                  </a:rPr>
                  <a:t>字节</a:t>
                </a:r>
                <a:endParaRPr kumimoji="1" lang="en-US" altLang="zh-CN" sz="2000" b="1" dirty="0">
                  <a:solidFill>
                    <a:srgbClr val="0000CC"/>
                  </a:solidFill>
                  <a:latin typeface="+mn-lt"/>
                  <a:ea typeface="黑体" panose="02010609060101010101"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anose="020B0604030504040204" pitchFamily="34" charset="0"/>
                    <a:ea typeface="黑体" panose="02010609060101010101"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anose="020B0604030504040204" pitchFamily="34" charset="0"/>
                    <a:ea typeface="黑体" panose="02010609060101010101"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4</a:t>
                </a:r>
              </a:p>
            </p:txBody>
          </p:sp>
          <p:sp>
            <p:nvSpPr>
              <p:cNvPr id="52"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a:solidFill>
                      <a:srgbClr val="0000CC"/>
                    </a:solidFill>
                    <a:latin typeface="+mn-lt"/>
                    <a:ea typeface="黑体" panose="02010609060101010101" pitchFamily="2" charset="-122"/>
                  </a:rPr>
                  <a:t>VLAN</a:t>
                </a:r>
                <a:r>
                  <a:rPr lang="zh-CN" altLang="zh-CN" b="1" dirty="0">
                    <a:solidFill>
                      <a:srgbClr val="0000CC"/>
                    </a:solidFill>
                    <a:latin typeface="+mn-lt"/>
                    <a:ea typeface="黑体" panose="02010609060101010101" pitchFamily="2" charset="-122"/>
                  </a:rPr>
                  <a:t>标识符</a:t>
                </a:r>
                <a:endParaRPr lang="en-US" altLang="zh-CN" b="1" dirty="0">
                  <a:solidFill>
                    <a:srgbClr val="0000CC"/>
                  </a:solidFill>
                  <a:latin typeface="+mn-lt"/>
                  <a:ea typeface="黑体" panose="02010609060101010101" pitchFamily="2" charset="-122"/>
                </a:endParaRPr>
              </a:p>
              <a:p>
                <a:pPr algn="ctr" defTabSz="762000"/>
                <a:r>
                  <a:rPr kumimoji="1" lang="en-US" altLang="zh-CN" b="1" dirty="0">
                    <a:solidFill>
                      <a:srgbClr val="0000CC"/>
                    </a:solidFill>
                    <a:latin typeface="+mn-lt"/>
                    <a:ea typeface="黑体" panose="02010609060101010101" pitchFamily="2" charset="-122"/>
                  </a:rPr>
                  <a:t>12 </a:t>
                </a:r>
                <a:r>
                  <a:rPr kumimoji="1" lang="zh-CN" altLang="en-US" b="1" dirty="0">
                    <a:solidFill>
                      <a:srgbClr val="0000CC"/>
                    </a:solidFill>
                    <a:latin typeface="+mn-lt"/>
                    <a:ea typeface="黑体" panose="02010609060101010101" pitchFamily="2" charset="-122"/>
                  </a:rPr>
                  <a:t>位</a:t>
                </a:r>
                <a:r>
                  <a:rPr kumimoji="1" lang="en-US" altLang="zh-CN" b="1" dirty="0">
                    <a:solidFill>
                      <a:srgbClr val="0000CC"/>
                    </a:solidFill>
                    <a:latin typeface="+mn-lt"/>
                    <a:ea typeface="黑体" panose="02010609060101010101" pitchFamily="2" charset="-122"/>
                  </a:rPr>
                  <a:t> (4096</a:t>
                </a:r>
                <a:r>
                  <a:rPr kumimoji="1" lang="zh-CN" altLang="en-US" b="1" dirty="0">
                    <a:solidFill>
                      <a:srgbClr val="0000CC"/>
                    </a:solidFill>
                    <a:latin typeface="+mn-lt"/>
                    <a:ea typeface="黑体" panose="02010609060101010101" pitchFamily="2" charset="-122"/>
                  </a:rPr>
                  <a:t>个</a:t>
                </a:r>
                <a:r>
                  <a:rPr kumimoji="1" lang="en-US" altLang="zh-CN" b="1" dirty="0">
                    <a:solidFill>
                      <a:srgbClr val="0000CC"/>
                    </a:solidFill>
                    <a:latin typeface="+mn-lt"/>
                    <a:ea typeface="黑体" panose="02010609060101010101" pitchFamily="2" charset="-122"/>
                  </a:rPr>
                  <a:t>VLAN)</a:t>
                </a: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a:solidFill>
                      <a:srgbClr val="0000CC"/>
                    </a:solidFill>
                    <a:latin typeface="+mn-lt"/>
                    <a:ea typeface="黑体" panose="02010609060101010101" pitchFamily="2" charset="-122"/>
                  </a:rPr>
                  <a:t>用户优先级</a:t>
                </a:r>
                <a:endParaRPr kumimoji="1" lang="en-US" altLang="zh-CN" b="1" dirty="0">
                  <a:solidFill>
                    <a:srgbClr val="0000CC"/>
                  </a:solidFill>
                  <a:latin typeface="+mn-lt"/>
                  <a:ea typeface="黑体" panose="02010609060101010101" pitchFamily="2" charset="-122"/>
                </a:endParaRPr>
              </a:p>
              <a:p>
                <a:pPr algn="ctr" defTabSz="762000"/>
                <a:r>
                  <a:rPr kumimoji="1" lang="en-US" altLang="zh-CN" b="1" dirty="0">
                    <a:solidFill>
                      <a:srgbClr val="0000CC"/>
                    </a:solidFill>
                    <a:latin typeface="+mn-lt"/>
                    <a:ea typeface="黑体" panose="02010609060101010101" pitchFamily="2" charset="-122"/>
                  </a:rPr>
                  <a:t>3 </a:t>
                </a:r>
                <a:r>
                  <a:rPr kumimoji="1" lang="zh-CN" altLang="en-US" b="1" dirty="0">
                    <a:solidFill>
                      <a:srgbClr val="0000CC"/>
                    </a:solidFill>
                    <a:latin typeface="+mn-lt"/>
                    <a:ea typeface="黑体" panose="02010609060101010101" pitchFamily="2" charset="-122"/>
                  </a:rPr>
                  <a:t>位</a:t>
                </a:r>
                <a:endParaRPr kumimoji="1" lang="en-US" altLang="zh-CN" b="1" dirty="0">
                  <a:solidFill>
                    <a:srgbClr val="0000CC"/>
                  </a:solidFill>
                  <a:latin typeface="+mn-lt"/>
                  <a:ea typeface="黑体" panose="02010609060101010101"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anose="02010609060101010101" pitchFamily="2" charset="-122"/>
                  </a:rPr>
                  <a:t>规范格式指示符</a:t>
                </a:r>
                <a:r>
                  <a:rPr kumimoji="1" lang="en-US" altLang="zh-CN" b="1" dirty="0">
                    <a:solidFill>
                      <a:srgbClr val="0000CC"/>
                    </a:solidFill>
                    <a:latin typeface="+mn-lt"/>
                    <a:ea typeface="黑体" panose="02010609060101010101" pitchFamily="2" charset="-122"/>
                  </a:rPr>
                  <a:t>( CFI )</a:t>
                </a:r>
              </a:p>
              <a:p>
                <a:pPr algn="ctr" defTabSz="762000"/>
                <a:r>
                  <a:rPr kumimoji="1" lang="en-US" altLang="zh-CN" b="1" dirty="0">
                    <a:solidFill>
                      <a:srgbClr val="0000CC"/>
                    </a:solidFill>
                    <a:latin typeface="+mn-lt"/>
                    <a:ea typeface="黑体" panose="02010609060101010101" pitchFamily="2" charset="-122"/>
                  </a:rPr>
                  <a:t>1 </a:t>
                </a:r>
                <a:r>
                  <a:rPr kumimoji="1" lang="zh-CN" altLang="en-US" b="1" dirty="0">
                    <a:solidFill>
                      <a:srgbClr val="0000CC"/>
                    </a:solidFill>
                    <a:latin typeface="+mn-lt"/>
                    <a:ea typeface="黑体" panose="02010609060101010101" pitchFamily="2" charset="-122"/>
                  </a:rPr>
                  <a:t>位</a:t>
                </a:r>
                <a:r>
                  <a:rPr kumimoji="1" lang="en-US" altLang="zh-CN" b="1" dirty="0">
                    <a:solidFill>
                      <a:srgbClr val="0000CC"/>
                    </a:solidFill>
                    <a:latin typeface="+mn-lt"/>
                    <a:ea typeface="黑体" panose="02010609060101010101" pitchFamily="2" charset="-122"/>
                  </a:rPr>
                  <a:t> </a:t>
                </a: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宋体" panose="02010600030101010101" pitchFamily="2" charset="-122"/>
                  </a:rPr>
                  <a:t>802.1Q</a:t>
                </a:r>
              </a:p>
              <a:p>
                <a:pPr algn="ctr"/>
                <a:r>
                  <a:rPr lang="en-US" altLang="zh-CN" b="1">
                    <a:ea typeface="宋体" panose="02010600030101010101" pitchFamily="2" charset="-122"/>
                  </a:rPr>
                  <a:t>tag</a:t>
                </a: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长度</a:t>
                </a:r>
                <a:r>
                  <a:rPr kumimoji="1" lang="en-US" altLang="zh-CN" sz="2000" b="1" dirty="0">
                    <a:solidFill>
                      <a:srgbClr val="000099"/>
                    </a:solidFill>
                    <a:ea typeface="黑体" panose="02010609060101010101" pitchFamily="2" charset="-122"/>
                  </a:rPr>
                  <a:t>/</a:t>
                </a:r>
                <a:r>
                  <a:rPr kumimoji="1" lang="zh-CN" altLang="en-US" sz="2000" b="1" dirty="0">
                    <a:solidFill>
                      <a:srgbClr val="000099"/>
                    </a:solidFill>
                    <a:ea typeface="黑体" panose="02010609060101010101"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anose="02010609060101010101" pitchFamily="2" charset="-122"/>
                  </a:rPr>
                  <a:t>数      据</a:t>
                </a: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rgbClr val="000099"/>
                    </a:solidFill>
                    <a:ea typeface="宋体" panose="02010600030101010101" pitchFamily="2" charset="-122"/>
                  </a:rPr>
                  <a:t>FCS</a:t>
                </a: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anose="020B0604030504040204" pitchFamily="34" charset="0"/>
                    <a:ea typeface="黑体" panose="02010609060101010101" pitchFamily="2" charset="-122"/>
                  </a:rPr>
                  <a:t>2 </a:t>
                </a:r>
                <a:r>
                  <a:rPr kumimoji="1" lang="zh-CN" altLang="en-US" sz="2000" b="1" dirty="0">
                    <a:solidFill>
                      <a:srgbClr val="CC0000"/>
                    </a:solidFill>
                    <a:latin typeface="Tahoma" panose="020B0604030504040204" pitchFamily="34" charset="0"/>
                    <a:ea typeface="黑体" panose="02010609060101010101" pitchFamily="2" charset="-122"/>
                  </a:rPr>
                  <a:t>字节</a:t>
                </a:r>
                <a:endParaRPr kumimoji="1" lang="en-US" altLang="zh-CN" sz="2000" b="1" dirty="0">
                  <a:solidFill>
                    <a:srgbClr val="CC0000"/>
                  </a:solidFill>
                  <a:latin typeface="Tahoma" panose="020B0604030504040204" pitchFamily="34" charset="0"/>
                  <a:ea typeface="黑体" panose="02010609060101010101"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anose="020B0604030504040204" pitchFamily="34" charset="0"/>
                    <a:ea typeface="黑体" panose="02010609060101010101" pitchFamily="2" charset="-122"/>
                  </a:rPr>
                  <a:t>2 </a:t>
                </a:r>
                <a:r>
                  <a:rPr kumimoji="1" lang="zh-CN" altLang="en-US" sz="2000" b="1" dirty="0">
                    <a:solidFill>
                      <a:srgbClr val="CC0000"/>
                    </a:solidFill>
                    <a:latin typeface="Tahoma" panose="020B0604030504040204" pitchFamily="34" charset="0"/>
                    <a:ea typeface="黑体" panose="02010609060101010101" pitchFamily="2" charset="-122"/>
                  </a:rPr>
                  <a:t>字节</a:t>
                </a:r>
                <a:endParaRPr kumimoji="1" lang="en-US" altLang="zh-CN" sz="2000" b="1" dirty="0">
                  <a:solidFill>
                    <a:srgbClr val="CC0000"/>
                  </a:solidFill>
                  <a:latin typeface="Tahoma" panose="020B0604030504040204" pitchFamily="34" charset="0"/>
                  <a:ea typeface="黑体" panose="02010609060101010101"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ln>
                <a:effectLst>
                  <a:outerShdw dist="35921" dir="2700000" algn="ctr" rotWithShape="0">
                    <a:schemeClr val="bg2"/>
                  </a:outerShdw>
                </a:effectLst>
              </p:spPr>
              <p:txBody>
                <a:bodyPr wrap="none" anchor="ctr"/>
                <a:lstStyle/>
                <a:p>
                  <a:endParaRPr lang="zh-CN" altLang="en-US" sz="1600">
                    <a:ea typeface="宋体" panose="02010600030101010101"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1483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Tahoma" panose="020B0604030504040204" pitchFamily="34" charset="0"/>
                      <a:ea typeface="宋体" panose="02010600030101010101" pitchFamily="2" charset="-122"/>
                    </a:rPr>
                    <a:t>802.1Q</a:t>
                  </a:r>
                  <a:r>
                    <a:rPr lang="zh-CN" altLang="en-US" sz="2000" b="1" dirty="0">
                      <a:latin typeface="Tahoma" panose="020B0604030504040204" pitchFamily="34" charset="0"/>
                      <a:ea typeface="宋体" panose="02010600030101010101" pitchFamily="2" charset="-122"/>
                    </a:rPr>
                    <a:t>标记类型</a:t>
                  </a:r>
                  <a:endParaRPr lang="en-US" altLang="zh-CN" sz="2000" b="1" dirty="0">
                    <a:latin typeface="Tahoma" panose="020B0604030504040204" pitchFamily="34" charset="0"/>
                    <a:ea typeface="宋体" panose="02010600030101010101"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000" b="1" dirty="0">
                      <a:latin typeface="Tahoma" panose="020B0604030504040204" pitchFamily="34" charset="0"/>
                      <a:ea typeface="宋体" panose="02010600030101010101" pitchFamily="2" charset="-122"/>
                    </a:rPr>
                    <a:t>0</a:t>
                  </a:r>
                  <a:r>
                    <a:rPr lang="en-US" altLang="zh-CN" sz="1600" b="1" dirty="0">
                      <a:latin typeface="Tahoma" panose="020B0604030504040204" pitchFamily="34" charset="0"/>
                      <a:ea typeface="宋体" panose="02010600030101010101" pitchFamily="2" charset="-122"/>
                    </a:rPr>
                    <a:t>X</a:t>
                  </a:r>
                  <a:r>
                    <a:rPr lang="en-US" altLang="zh-CN" sz="2000" b="1" dirty="0">
                      <a:latin typeface="Tahoma" panose="020B0604030504040204" pitchFamily="34" charset="0"/>
                      <a:ea typeface="宋体" panose="02010600030101010101" pitchFamily="2" charset="-122"/>
                    </a:rPr>
                    <a:t>8100</a:t>
                  </a:r>
                </a:p>
                <a:p>
                  <a:pPr algn="ctr"/>
                  <a:r>
                    <a:rPr kumimoji="1" lang="en-US" altLang="zh-CN" sz="1600" b="1" dirty="0">
                      <a:solidFill>
                        <a:srgbClr val="000099"/>
                      </a:solidFill>
                      <a:ea typeface="黑体" panose="02010609060101010101" pitchFamily="2" charset="-122"/>
                    </a:rPr>
                    <a:t>(1 0 0 0 0 0 0 1  0 0 0 0 0 0 0 0)</a:t>
                  </a:r>
                  <a:endParaRPr lang="en-US" altLang="zh-CN" sz="1600" b="1" dirty="0">
                    <a:latin typeface="Tahoma" panose="020B0604030504040204" pitchFamily="34" charset="0"/>
                    <a:ea typeface="宋体" panose="02010600030101010101"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Tahoma" panose="020B0604030504040204" pitchFamily="34" charset="0"/>
                      <a:ea typeface="宋体" panose="02010600030101010101"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Tahoma" panose="020B0604030504040204" pitchFamily="34" charset="0"/>
                      <a:ea typeface="宋体" panose="02010600030101010101"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000" b="1" dirty="0">
                      <a:latin typeface="Tahoma" panose="020B0604030504040204" pitchFamily="34" charset="0"/>
                      <a:ea typeface="宋体" panose="02010600030101010101" pitchFamily="2" charset="-122"/>
                    </a:rPr>
                    <a:t>TCI (</a:t>
                  </a:r>
                  <a:r>
                    <a:rPr lang="zh-CN" altLang="en-US" sz="2000" b="1" dirty="0">
                      <a:latin typeface="Tahoma" panose="020B0604030504040204" pitchFamily="34" charset="0"/>
                      <a:ea typeface="宋体" panose="02010600030101010101" pitchFamily="2" charset="-122"/>
                    </a:rPr>
                    <a:t>标记控制信息</a:t>
                  </a:r>
                  <a:r>
                    <a:rPr lang="en-US" altLang="zh-CN" sz="2000" b="1" dirty="0">
                      <a:latin typeface="Tahoma" panose="020B0604030504040204" pitchFamily="34" charset="0"/>
                      <a:ea typeface="宋体" panose="02010600030101010101"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a:solidFill>
                  <a:srgbClr val="000099"/>
                </a:solidFill>
                <a:latin typeface="+mn-lt"/>
                <a:ea typeface="黑体" panose="02010609060101010101" pitchFamily="2" charset="-122"/>
              </a:rPr>
              <a:t>以太网</a:t>
            </a:r>
            <a:r>
              <a:rPr lang="en-US" altLang="zh-CN" sz="2000" b="1" dirty="0">
                <a:solidFill>
                  <a:srgbClr val="000099"/>
                </a:solidFill>
                <a:latin typeface="+mn-lt"/>
                <a:ea typeface="黑体" panose="02010609060101010101" pitchFamily="2" charset="-122"/>
              </a:rPr>
              <a:t> MAC </a:t>
            </a:r>
            <a:r>
              <a:rPr lang="zh-CN" altLang="en-US" sz="2000" b="1" dirty="0">
                <a:solidFill>
                  <a:srgbClr val="000099"/>
                </a:solidFill>
                <a:latin typeface="+mn-lt"/>
                <a:ea typeface="黑体" panose="02010609060101010101" pitchFamily="2" charset="-122"/>
              </a:rPr>
              <a:t>帧</a:t>
            </a:r>
            <a:r>
              <a:rPr lang="zh-CN" altLang="zh-CN" sz="2000" b="1" dirty="0">
                <a:solidFill>
                  <a:srgbClr val="000099"/>
                </a:solidFill>
                <a:latin typeface="+mn-lt"/>
                <a:ea typeface="黑体" panose="02010609060101010101" pitchFamily="2" charset="-122"/>
              </a:rPr>
              <a:t>的最大帧长从原来的</a:t>
            </a:r>
            <a:r>
              <a:rPr lang="en-US" altLang="zh-CN" sz="2000" b="1" dirty="0">
                <a:solidFill>
                  <a:srgbClr val="000099"/>
                </a:solidFill>
                <a:latin typeface="+mn-lt"/>
                <a:ea typeface="黑体" panose="02010609060101010101" pitchFamily="2" charset="-122"/>
              </a:rPr>
              <a:t> 1518 </a:t>
            </a:r>
            <a:r>
              <a:rPr lang="zh-CN" altLang="zh-CN" sz="2000" b="1" dirty="0">
                <a:solidFill>
                  <a:srgbClr val="000099"/>
                </a:solidFill>
                <a:latin typeface="+mn-lt"/>
                <a:ea typeface="黑体" panose="02010609060101010101" pitchFamily="2" charset="-122"/>
              </a:rPr>
              <a:t>字节变为</a:t>
            </a:r>
            <a:r>
              <a:rPr lang="en-US" altLang="zh-CN" sz="2000" b="1" dirty="0">
                <a:solidFill>
                  <a:srgbClr val="000099"/>
                </a:solidFill>
                <a:latin typeface="+mn-lt"/>
                <a:ea typeface="黑体" panose="02010609060101010101" pitchFamily="2" charset="-122"/>
              </a:rPr>
              <a:t> 1522</a:t>
            </a:r>
            <a:r>
              <a:rPr lang="zh-CN" altLang="zh-CN" sz="2000" b="1" dirty="0">
                <a:solidFill>
                  <a:srgbClr val="000099"/>
                </a:solidFill>
                <a:latin typeface="+mn-lt"/>
                <a:ea typeface="黑体" panose="02010609060101010101" pitchFamily="2" charset="-122"/>
              </a:rPr>
              <a:t>字节</a:t>
            </a:r>
            <a:r>
              <a:rPr lang="zh-CN" altLang="en-US" sz="2000" b="1" dirty="0">
                <a:solidFill>
                  <a:srgbClr val="000099"/>
                </a:solidFill>
                <a:latin typeface="+mn-lt"/>
                <a:ea typeface="黑体" panose="02010609060101010101" pitchFamily="2" charset="-122"/>
              </a:rPr>
              <a:t>。</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2"/>
          <p:cNvSpPr>
            <a:spLocks noGrp="1" noChangeArrowheads="1"/>
          </p:cNvSpPr>
          <p:nvPr>
            <p:ph type="title"/>
          </p:nvPr>
        </p:nvSpPr>
        <p:spPr/>
        <p:txBody>
          <a:bodyPr/>
          <a:lstStyle/>
          <a:p>
            <a:pPr eaLnBrk="1" hangingPunct="1"/>
            <a:r>
              <a:rPr lang="en-US" altLang="en-US"/>
              <a:t>基于端口的VLAN</a:t>
            </a:r>
            <a:endParaRPr lang="zh-CN" altLang="en-US"/>
          </a:p>
        </p:txBody>
      </p:sp>
      <p:sp>
        <p:nvSpPr>
          <p:cNvPr id="210948" name="Text Box 3"/>
          <p:cNvSpPr txBox="1">
            <a:spLocks noChangeArrowheads="1"/>
          </p:cNvSpPr>
          <p:nvPr/>
        </p:nvSpPr>
        <p:spPr bwMode="auto">
          <a:xfrm>
            <a:off x="344488" y="1557338"/>
            <a:ext cx="8742891"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创建新</a:t>
            </a:r>
            <a:r>
              <a:rPr lang="en-US" altLang="zh-CN" sz="2400" b="1" dirty="0">
                <a:solidFill>
                  <a:srgbClr val="000000"/>
                </a:solidFill>
                <a:latin typeface="Times New Roman" panose="02020603050405020304" pitchFamily="18" charset="0"/>
              </a:rPr>
              <a:t>VLAN</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手工将端口加入到新</a:t>
            </a: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中，即可实现基于端口的</a:t>
            </a:r>
            <a:r>
              <a:rPr lang="en-US" altLang="zh-CN" sz="2400" b="1" dirty="0">
                <a:solidFill>
                  <a:srgbClr val="000000"/>
                </a:solidFill>
                <a:latin typeface="Times New Roman" panose="02020603050405020304" pitchFamily="18" charset="0"/>
              </a:rPr>
              <a:t>VLAN</a:t>
            </a:r>
          </a:p>
          <a:p>
            <a:pPr eaLnBrk="1" hangingPunct="1">
              <a:spcBef>
                <a:spcPct val="50000"/>
              </a:spcBef>
              <a:buFont typeface="Wingdings" panose="05000000000000000000" pitchFamily="2" charset="2"/>
              <a:buBlip>
                <a:blip r:embed="rId2"/>
              </a:buBlip>
            </a:pPr>
            <a:endParaRPr lang="zh-CN" altLang="en-US" sz="2400" b="1" dirty="0">
              <a:solidFill>
                <a:srgbClr val="000000"/>
              </a:solidFill>
              <a:latin typeface="Times New Roman" panose="02020603050405020304" pitchFamily="18" charset="0"/>
            </a:endParaRPr>
          </a:p>
          <a:p>
            <a:pPr eaLnBrk="1" hangingPunct="1">
              <a:spcBef>
                <a:spcPct val="50000"/>
              </a:spcBef>
              <a:buFont typeface="Wingdings" panose="05000000000000000000" pitchFamily="2" charset="2"/>
              <a:buBlip>
                <a:blip r:embed="rId2"/>
              </a:buBlip>
            </a:pPr>
            <a:endParaRPr lang="zh-CN" altLang="en-US" sz="2400" dirty="0">
              <a:solidFill>
                <a:srgbClr val="000000"/>
              </a:solidFill>
              <a:latin typeface="Times New Roman" panose="02020603050405020304" pitchFamily="18" charset="0"/>
            </a:endParaRPr>
          </a:p>
          <a:p>
            <a:pPr eaLnBrk="1" hangingPunct="1">
              <a:spcBef>
                <a:spcPct val="50000"/>
              </a:spcBef>
              <a:buFont typeface="Wingdings" panose="05000000000000000000" pitchFamily="2" charset="2"/>
              <a:buBlip>
                <a:blip r:embed="rId2"/>
              </a:buBlip>
            </a:pPr>
            <a:endParaRPr lang="zh-CN" altLang="en-US" sz="2400" dirty="0">
              <a:solidFill>
                <a:srgbClr val="000000"/>
              </a:solidFill>
              <a:latin typeface="Times New Roman" panose="02020603050405020304" pitchFamily="18" charset="0"/>
            </a:endParaRPr>
          </a:p>
          <a:p>
            <a:pPr eaLnBrk="1" hangingPunct="1">
              <a:spcBef>
                <a:spcPct val="50000"/>
              </a:spcBef>
              <a:buFont typeface="Wingdings" panose="05000000000000000000" pitchFamily="2" charset="2"/>
              <a:buBlip>
                <a:blip r:embed="rId2"/>
              </a:buBlip>
            </a:pPr>
            <a:endParaRPr lang="zh-CN" altLang="en-US" sz="2400" dirty="0">
              <a:solidFill>
                <a:srgbClr val="000000"/>
              </a:solidFill>
              <a:latin typeface="Times New Roman" panose="02020603050405020304" pitchFamily="18" charset="0"/>
            </a:endParaRPr>
          </a:p>
          <a:p>
            <a:pPr eaLnBrk="1" hangingPunct="1">
              <a:spcBef>
                <a:spcPct val="50000"/>
              </a:spcBef>
              <a:buFont typeface="Wingdings" panose="05000000000000000000" pitchFamily="2" charset="2"/>
              <a:buBlip>
                <a:blip r:embed="rId2"/>
              </a:buBlip>
            </a:pPr>
            <a:endParaRPr lang="zh-CN" altLang="en-US" sz="2400" dirty="0">
              <a:solidFill>
                <a:srgbClr val="000000"/>
              </a:solidFill>
              <a:latin typeface="Times New Roman" panose="02020603050405020304" pitchFamily="18" charset="0"/>
            </a:endParaRP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默认情况下，交换机所有端口属于</a:t>
            </a:r>
            <a:r>
              <a:rPr lang="en-US" altLang="zh-CN" sz="2400" b="1" dirty="0">
                <a:solidFill>
                  <a:srgbClr val="000000"/>
                </a:solidFill>
                <a:latin typeface="Times New Roman" panose="02020603050405020304" pitchFamily="18" charset="0"/>
              </a:rPr>
              <a:t>VLAN1</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Default VLAN</a:t>
            </a:r>
            <a:r>
              <a:rPr lang="zh-CN" altLang="en-US" sz="2400" b="1" dirty="0">
                <a:solidFill>
                  <a:srgbClr val="000000"/>
                </a:solidFill>
                <a:latin typeface="Times New Roman" panose="02020603050405020304" pitchFamily="18" charset="0"/>
              </a:rPr>
              <a:t>）</a:t>
            </a:r>
          </a:p>
        </p:txBody>
      </p:sp>
      <p:grpSp>
        <p:nvGrpSpPr>
          <p:cNvPr id="210949" name="组合 2"/>
          <p:cNvGrpSpPr/>
          <p:nvPr/>
        </p:nvGrpSpPr>
        <p:grpSpPr bwMode="auto">
          <a:xfrm>
            <a:off x="1308762" y="2909888"/>
            <a:ext cx="7654792" cy="2338263"/>
            <a:chOff x="991481" y="3198118"/>
            <a:chExt cx="7066332" cy="2338835"/>
          </a:xfrm>
        </p:grpSpPr>
        <p:sp>
          <p:nvSpPr>
            <p:cNvPr id="333828" name="Freeform 4"/>
            <p:cNvSpPr/>
            <p:nvPr/>
          </p:nvSpPr>
          <p:spPr bwMode="auto">
            <a:xfrm>
              <a:off x="1185166" y="3860267"/>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29" name="Freeform 5"/>
            <p:cNvSpPr/>
            <p:nvPr/>
          </p:nvSpPr>
          <p:spPr bwMode="auto">
            <a:xfrm>
              <a:off x="1761458" y="3860267"/>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30" name="Freeform 6"/>
            <p:cNvSpPr/>
            <p:nvPr/>
          </p:nvSpPr>
          <p:spPr bwMode="auto">
            <a:xfrm>
              <a:off x="2337751" y="3860267"/>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31" name="Freeform 7"/>
            <p:cNvSpPr/>
            <p:nvPr/>
          </p:nvSpPr>
          <p:spPr bwMode="auto">
            <a:xfrm>
              <a:off x="2914044" y="3860267"/>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10954" name="Text Box 8"/>
            <p:cNvSpPr txBox="1">
              <a:spLocks noChangeArrowheads="1"/>
            </p:cNvSpPr>
            <p:nvPr/>
          </p:nvSpPr>
          <p:spPr bwMode="auto">
            <a:xfrm>
              <a:off x="4644008" y="5229101"/>
              <a:ext cx="1008063" cy="30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FF0000"/>
                  </a:solidFill>
                </a:rPr>
                <a:t>VLAN 10</a:t>
              </a:r>
            </a:p>
          </p:txBody>
        </p:sp>
        <p:sp>
          <p:nvSpPr>
            <p:cNvPr id="210955" name="Text Box 9"/>
            <p:cNvSpPr txBox="1">
              <a:spLocks noChangeArrowheads="1"/>
            </p:cNvSpPr>
            <p:nvPr/>
          </p:nvSpPr>
          <p:spPr bwMode="auto">
            <a:xfrm>
              <a:off x="1187450" y="3573339"/>
              <a:ext cx="6767513" cy="30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400" b="1">
                  <a:solidFill>
                    <a:srgbClr val="000000"/>
                  </a:solidFill>
                </a:rPr>
                <a:t>2          4          6         8         10       12        14        16        18       20        22        24</a:t>
              </a:r>
            </a:p>
          </p:txBody>
        </p:sp>
        <p:sp>
          <p:nvSpPr>
            <p:cNvPr id="210956" name="Text Box 10"/>
            <p:cNvSpPr txBox="1">
              <a:spLocks noChangeArrowheads="1"/>
            </p:cNvSpPr>
            <p:nvPr/>
          </p:nvSpPr>
          <p:spPr bwMode="auto">
            <a:xfrm>
              <a:off x="6875463" y="3198118"/>
              <a:ext cx="1008062" cy="30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FF0000"/>
                  </a:solidFill>
                </a:rPr>
                <a:t>VLAN 20</a:t>
              </a:r>
            </a:p>
          </p:txBody>
        </p:sp>
        <p:sp>
          <p:nvSpPr>
            <p:cNvPr id="333835" name="Freeform 11"/>
            <p:cNvSpPr/>
            <p:nvPr/>
          </p:nvSpPr>
          <p:spPr bwMode="auto">
            <a:xfrm>
              <a:off x="3488749" y="3860267"/>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36" name="Freeform 12"/>
            <p:cNvSpPr/>
            <p:nvPr/>
          </p:nvSpPr>
          <p:spPr bwMode="auto">
            <a:xfrm>
              <a:off x="4065042" y="3860267"/>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37" name="Freeform 13"/>
            <p:cNvSpPr/>
            <p:nvPr/>
          </p:nvSpPr>
          <p:spPr bwMode="auto">
            <a:xfrm>
              <a:off x="4641334" y="3860267"/>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38" name="Freeform 14"/>
            <p:cNvSpPr/>
            <p:nvPr/>
          </p:nvSpPr>
          <p:spPr bwMode="auto">
            <a:xfrm>
              <a:off x="5217627" y="3860267"/>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39" name="Freeform 15"/>
            <p:cNvSpPr/>
            <p:nvPr/>
          </p:nvSpPr>
          <p:spPr bwMode="auto">
            <a:xfrm>
              <a:off x="5793919" y="3860267"/>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40" name="Freeform 16"/>
            <p:cNvSpPr/>
            <p:nvPr/>
          </p:nvSpPr>
          <p:spPr bwMode="auto">
            <a:xfrm>
              <a:off x="6370213" y="3860267"/>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41" name="Freeform 17"/>
            <p:cNvSpPr/>
            <p:nvPr/>
          </p:nvSpPr>
          <p:spPr bwMode="auto">
            <a:xfrm>
              <a:off x="6946505" y="3860267"/>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42" name="Freeform 18"/>
            <p:cNvSpPr/>
            <p:nvPr/>
          </p:nvSpPr>
          <p:spPr bwMode="auto">
            <a:xfrm>
              <a:off x="7522798" y="3860267"/>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43" name="Freeform 19"/>
            <p:cNvSpPr/>
            <p:nvPr/>
          </p:nvSpPr>
          <p:spPr bwMode="auto">
            <a:xfrm>
              <a:off x="1185166" y="4508125"/>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44" name="Freeform 20"/>
            <p:cNvSpPr/>
            <p:nvPr/>
          </p:nvSpPr>
          <p:spPr bwMode="auto">
            <a:xfrm>
              <a:off x="1761458" y="4508125"/>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45" name="Freeform 21"/>
            <p:cNvSpPr/>
            <p:nvPr/>
          </p:nvSpPr>
          <p:spPr bwMode="auto">
            <a:xfrm>
              <a:off x="2337751" y="4508125"/>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46" name="Freeform 22"/>
            <p:cNvSpPr/>
            <p:nvPr/>
          </p:nvSpPr>
          <p:spPr bwMode="auto">
            <a:xfrm>
              <a:off x="2914044" y="4508125"/>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47" name="Freeform 23"/>
            <p:cNvSpPr/>
            <p:nvPr/>
          </p:nvSpPr>
          <p:spPr bwMode="auto">
            <a:xfrm>
              <a:off x="3488749" y="4508125"/>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48" name="Freeform 24"/>
            <p:cNvSpPr/>
            <p:nvPr/>
          </p:nvSpPr>
          <p:spPr bwMode="auto">
            <a:xfrm>
              <a:off x="4065042" y="4508125"/>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49" name="Freeform 25"/>
            <p:cNvSpPr/>
            <p:nvPr/>
          </p:nvSpPr>
          <p:spPr bwMode="auto">
            <a:xfrm>
              <a:off x="4641334" y="4508125"/>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50" name="Freeform 26"/>
            <p:cNvSpPr/>
            <p:nvPr/>
          </p:nvSpPr>
          <p:spPr bwMode="auto">
            <a:xfrm>
              <a:off x="5217627" y="4508125"/>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51" name="Freeform 27"/>
            <p:cNvSpPr/>
            <p:nvPr/>
          </p:nvSpPr>
          <p:spPr bwMode="auto">
            <a:xfrm>
              <a:off x="5793919" y="4508125"/>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52" name="Freeform 28"/>
            <p:cNvSpPr/>
            <p:nvPr/>
          </p:nvSpPr>
          <p:spPr bwMode="auto">
            <a:xfrm>
              <a:off x="6370213" y="4508125"/>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53" name="Freeform 29"/>
            <p:cNvSpPr/>
            <p:nvPr/>
          </p:nvSpPr>
          <p:spPr bwMode="auto">
            <a:xfrm>
              <a:off x="6946505" y="4508125"/>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54" name="Freeform 30"/>
            <p:cNvSpPr/>
            <p:nvPr/>
          </p:nvSpPr>
          <p:spPr bwMode="auto">
            <a:xfrm>
              <a:off x="7522798" y="4508125"/>
              <a:ext cx="288940" cy="287408"/>
            </a:xfrm>
            <a:custGeom>
              <a:avLst/>
              <a:gdLst>
                <a:gd name="T0" fmla="*/ 86555 w 454"/>
                <a:gd name="T1" fmla="*/ 0 h 499"/>
                <a:gd name="T2" fmla="*/ 0 w 454"/>
                <a:gd name="T3" fmla="*/ 78332 h 499"/>
                <a:gd name="T4" fmla="*/ 0 w 454"/>
                <a:gd name="T5" fmla="*/ 287408 h 499"/>
                <a:gd name="T6" fmla="*/ 288940 w 454"/>
                <a:gd name="T7" fmla="*/ 287408 h 499"/>
                <a:gd name="T8" fmla="*/ 288940 w 454"/>
                <a:gd name="T9" fmla="*/ 78332 h 499"/>
                <a:gd name="T10" fmla="*/ 201749 w 454"/>
                <a:gd name="T11" fmla="*/ 0 h 499"/>
                <a:gd name="T12" fmla="*/ 86555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99"/>
                </a:gs>
                <a:gs pos="50000">
                  <a:srgbClr val="9191C8"/>
                </a:gs>
                <a:gs pos="100000">
                  <a:srgbClr val="333399"/>
                </a:gs>
              </a:gsLst>
              <a:lin ang="2700000" scaled="1"/>
            </a:gradFill>
            <a:ln w="9525">
              <a:solidFill>
                <a:srgbClr val="333399"/>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10977" name="Text Box 31"/>
            <p:cNvSpPr txBox="1">
              <a:spLocks noChangeArrowheads="1"/>
            </p:cNvSpPr>
            <p:nvPr/>
          </p:nvSpPr>
          <p:spPr bwMode="auto">
            <a:xfrm>
              <a:off x="1187450" y="4779839"/>
              <a:ext cx="6767513" cy="30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400" b="1">
                  <a:solidFill>
                    <a:srgbClr val="000000"/>
                  </a:solidFill>
                </a:rPr>
                <a:t>1          3          5         7          9         11        13        15       17        19        21       23</a:t>
              </a:r>
            </a:p>
          </p:txBody>
        </p:sp>
        <p:sp>
          <p:nvSpPr>
            <p:cNvPr id="333861" name="Line 37"/>
            <p:cNvSpPr>
              <a:spLocks noChangeShapeType="1"/>
            </p:cNvSpPr>
            <p:nvPr/>
          </p:nvSpPr>
          <p:spPr bwMode="auto">
            <a:xfrm>
              <a:off x="3930097" y="4371567"/>
              <a:ext cx="2305171" cy="0"/>
            </a:xfrm>
            <a:prstGeom prst="line">
              <a:avLst/>
            </a:prstGeom>
            <a:noFill/>
            <a:ln w="19050">
              <a:solidFill>
                <a:srgbClr val="FF0000"/>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62" name="Line 38"/>
            <p:cNvSpPr>
              <a:spLocks noChangeShapeType="1"/>
            </p:cNvSpPr>
            <p:nvPr/>
          </p:nvSpPr>
          <p:spPr bwMode="auto">
            <a:xfrm>
              <a:off x="3923747" y="4371567"/>
              <a:ext cx="0" cy="685968"/>
            </a:xfrm>
            <a:prstGeom prst="line">
              <a:avLst/>
            </a:prstGeom>
            <a:noFill/>
            <a:ln w="19050">
              <a:solidFill>
                <a:srgbClr val="FF0000"/>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63" name="Line 39"/>
            <p:cNvSpPr>
              <a:spLocks noChangeShapeType="1"/>
            </p:cNvSpPr>
            <p:nvPr/>
          </p:nvSpPr>
          <p:spPr bwMode="auto">
            <a:xfrm>
              <a:off x="3930097" y="5051183"/>
              <a:ext cx="2298820" cy="6352"/>
            </a:xfrm>
            <a:prstGeom prst="line">
              <a:avLst/>
            </a:prstGeom>
            <a:noFill/>
            <a:ln w="19050">
              <a:solidFill>
                <a:srgbClr val="FF0000"/>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64" name="Line 40"/>
            <p:cNvSpPr>
              <a:spLocks noChangeShapeType="1"/>
            </p:cNvSpPr>
            <p:nvPr/>
          </p:nvSpPr>
          <p:spPr bwMode="auto">
            <a:xfrm flipV="1">
              <a:off x="6298771" y="4365215"/>
              <a:ext cx="0" cy="692319"/>
            </a:xfrm>
            <a:prstGeom prst="line">
              <a:avLst/>
            </a:prstGeom>
            <a:noFill/>
            <a:ln w="19050">
              <a:solidFill>
                <a:srgbClr val="FF0000"/>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65" name="Line 41"/>
            <p:cNvSpPr>
              <a:spLocks noChangeShapeType="1"/>
            </p:cNvSpPr>
            <p:nvPr/>
          </p:nvSpPr>
          <p:spPr bwMode="auto">
            <a:xfrm>
              <a:off x="6298771" y="5055947"/>
              <a:ext cx="1655850" cy="0"/>
            </a:xfrm>
            <a:prstGeom prst="line">
              <a:avLst/>
            </a:prstGeom>
            <a:noFill/>
            <a:ln w="19050">
              <a:solidFill>
                <a:srgbClr val="FF0000"/>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66" name="Line 42"/>
            <p:cNvSpPr>
              <a:spLocks noChangeShapeType="1"/>
            </p:cNvSpPr>
            <p:nvPr/>
          </p:nvSpPr>
          <p:spPr bwMode="auto">
            <a:xfrm>
              <a:off x="6228917" y="4371567"/>
              <a:ext cx="0" cy="685968"/>
            </a:xfrm>
            <a:prstGeom prst="line">
              <a:avLst/>
            </a:prstGeom>
            <a:noFill/>
            <a:ln w="19050">
              <a:solidFill>
                <a:srgbClr val="FF0000"/>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67" name="Line 43"/>
            <p:cNvSpPr>
              <a:spLocks noChangeShapeType="1"/>
            </p:cNvSpPr>
            <p:nvPr/>
          </p:nvSpPr>
          <p:spPr bwMode="auto">
            <a:xfrm>
              <a:off x="6298771" y="4365215"/>
              <a:ext cx="503264" cy="0"/>
            </a:xfrm>
            <a:prstGeom prst="line">
              <a:avLst/>
            </a:prstGeom>
            <a:noFill/>
            <a:ln w="19050">
              <a:solidFill>
                <a:srgbClr val="FF0000"/>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68" name="Line 44"/>
            <p:cNvSpPr>
              <a:spLocks noChangeShapeType="1"/>
            </p:cNvSpPr>
            <p:nvPr/>
          </p:nvSpPr>
          <p:spPr bwMode="auto">
            <a:xfrm>
              <a:off x="6802035" y="3572860"/>
              <a:ext cx="0" cy="792356"/>
            </a:xfrm>
            <a:prstGeom prst="line">
              <a:avLst/>
            </a:prstGeom>
            <a:noFill/>
            <a:ln w="19050">
              <a:solidFill>
                <a:srgbClr val="FF0000"/>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69" name="Line 45"/>
            <p:cNvSpPr>
              <a:spLocks noChangeShapeType="1"/>
            </p:cNvSpPr>
            <p:nvPr/>
          </p:nvSpPr>
          <p:spPr bwMode="auto">
            <a:xfrm>
              <a:off x="6802035" y="3572860"/>
              <a:ext cx="1152585" cy="0"/>
            </a:xfrm>
            <a:prstGeom prst="line">
              <a:avLst/>
            </a:prstGeom>
            <a:noFill/>
            <a:ln w="19050">
              <a:solidFill>
                <a:srgbClr val="FF0000"/>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3870" name="Line 46"/>
            <p:cNvSpPr>
              <a:spLocks noChangeShapeType="1"/>
            </p:cNvSpPr>
            <p:nvPr/>
          </p:nvSpPr>
          <p:spPr bwMode="auto">
            <a:xfrm flipH="1">
              <a:off x="7954621" y="3572860"/>
              <a:ext cx="0" cy="1484675"/>
            </a:xfrm>
            <a:prstGeom prst="line">
              <a:avLst/>
            </a:prstGeom>
            <a:noFill/>
            <a:ln w="19050">
              <a:solidFill>
                <a:srgbClr val="FF0000"/>
              </a:solidFill>
              <a:round/>
            </a:ln>
            <a:effectLst/>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48" name="矩形 47"/>
            <p:cNvSpPr/>
            <p:nvPr/>
          </p:nvSpPr>
          <p:spPr bwMode="auto">
            <a:xfrm>
              <a:off x="991481" y="3464883"/>
              <a:ext cx="7066332" cy="369422"/>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spAutoFit/>
            </a:bodyPr>
            <a:lstStyle/>
            <a:p>
              <a:pPr marL="342900" indent="-342900">
                <a:lnSpc>
                  <a:spcPct val="150000"/>
                </a:lnSpc>
                <a:spcBef>
                  <a:spcPct val="50000"/>
                </a:spcBef>
                <a:buFont typeface="Wingdings" panose="05000000000000000000" pitchFamily="2" charset="2"/>
                <a:buNone/>
                <a:defRPr/>
              </a:pPr>
              <a:endParaRPr lang="zh-CN" altLang="en-US" sz="1200">
                <a:solidFill>
                  <a:schemeClr val="tx1"/>
                </a:solidFill>
              </a:endParaRPr>
            </a:p>
          </p:txBody>
        </p:sp>
      </p:gr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2"/>
          <p:cNvSpPr>
            <a:spLocks noGrp="1" noChangeArrowheads="1"/>
          </p:cNvSpPr>
          <p:nvPr>
            <p:ph type="title"/>
          </p:nvPr>
        </p:nvSpPr>
        <p:spPr/>
        <p:txBody>
          <a:bodyPr/>
          <a:lstStyle/>
          <a:p>
            <a:pPr eaLnBrk="1" hangingPunct="1"/>
            <a:r>
              <a:rPr lang="en-US" altLang="en-US"/>
              <a:t>多交换机同VLAN的通信</a:t>
            </a:r>
            <a:endParaRPr lang="zh-CN" altLang="en-US"/>
          </a:p>
        </p:txBody>
      </p:sp>
      <p:sp>
        <p:nvSpPr>
          <p:cNvPr id="211972" name="Text Box 3"/>
          <p:cNvSpPr txBox="1">
            <a:spLocks noChangeArrowheads="1"/>
          </p:cNvSpPr>
          <p:nvPr/>
        </p:nvSpPr>
        <p:spPr bwMode="auto">
          <a:xfrm>
            <a:off x="818621" y="1557339"/>
            <a:ext cx="826875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为了实现在互联线缆上承载多个</a:t>
            </a: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的数据帧，需要一种能够区分不同</a:t>
            </a: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数据帧的方式</a:t>
            </a:r>
          </a:p>
          <a:p>
            <a:pPr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802.1Q</a:t>
            </a:r>
            <a:r>
              <a:rPr lang="zh-CN" altLang="en-US" sz="2400" b="1" dirty="0">
                <a:solidFill>
                  <a:srgbClr val="000000"/>
                </a:solidFill>
                <a:latin typeface="Times New Roman" panose="02020603050405020304" pitchFamily="18" charset="0"/>
              </a:rPr>
              <a:t>规定了</a:t>
            </a: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的标签信息及标签格式，用来区别不同</a:t>
            </a: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的数据帧</a:t>
            </a:r>
          </a:p>
        </p:txBody>
      </p:sp>
      <p:grpSp>
        <p:nvGrpSpPr>
          <p:cNvPr id="211973" name="组合 1"/>
          <p:cNvGrpSpPr/>
          <p:nvPr/>
        </p:nvGrpSpPr>
        <p:grpSpPr bwMode="auto">
          <a:xfrm>
            <a:off x="1276086" y="3330576"/>
            <a:ext cx="6875727" cy="2477969"/>
            <a:chOff x="1178076" y="3329930"/>
            <a:chExt cx="6346252" cy="2478615"/>
          </a:xfrm>
        </p:grpSpPr>
        <p:sp>
          <p:nvSpPr>
            <p:cNvPr id="211974" name="Text Box 4"/>
            <p:cNvSpPr txBox="1">
              <a:spLocks noChangeArrowheads="1"/>
            </p:cNvSpPr>
            <p:nvPr/>
          </p:nvSpPr>
          <p:spPr bwMode="auto">
            <a:xfrm>
              <a:off x="2074863" y="3329930"/>
              <a:ext cx="1058862" cy="30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FF0000"/>
                  </a:solidFill>
                </a:rPr>
                <a:t>VLAN 10</a:t>
              </a:r>
            </a:p>
          </p:txBody>
        </p:sp>
        <p:sp>
          <p:nvSpPr>
            <p:cNvPr id="335877" name="Freeform 5"/>
            <p:cNvSpPr/>
            <p:nvPr/>
          </p:nvSpPr>
          <p:spPr bwMode="auto">
            <a:xfrm>
              <a:off x="1801908" y="3798365"/>
              <a:ext cx="238104" cy="227071"/>
            </a:xfrm>
            <a:custGeom>
              <a:avLst/>
              <a:gdLst>
                <a:gd name="T0" fmla="*/ 71326 w 454"/>
                <a:gd name="T1" fmla="*/ 0 h 499"/>
                <a:gd name="T2" fmla="*/ 0 w 454"/>
                <a:gd name="T3" fmla="*/ 61887 h 499"/>
                <a:gd name="T4" fmla="*/ 0 w 454"/>
                <a:gd name="T5" fmla="*/ 227071 h 499"/>
                <a:gd name="T6" fmla="*/ 238104 w 454"/>
                <a:gd name="T7" fmla="*/ 227071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878" name="Freeform 6"/>
            <p:cNvSpPr/>
            <p:nvPr/>
          </p:nvSpPr>
          <p:spPr bwMode="auto">
            <a:xfrm>
              <a:off x="2276527" y="3798365"/>
              <a:ext cx="238104" cy="227071"/>
            </a:xfrm>
            <a:custGeom>
              <a:avLst/>
              <a:gdLst>
                <a:gd name="T0" fmla="*/ 71326 w 454"/>
                <a:gd name="T1" fmla="*/ 0 h 499"/>
                <a:gd name="T2" fmla="*/ 0 w 454"/>
                <a:gd name="T3" fmla="*/ 61887 h 499"/>
                <a:gd name="T4" fmla="*/ 0 w 454"/>
                <a:gd name="T5" fmla="*/ 227071 h 499"/>
                <a:gd name="T6" fmla="*/ 238104 w 454"/>
                <a:gd name="T7" fmla="*/ 227071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879" name="Freeform 7"/>
            <p:cNvSpPr/>
            <p:nvPr/>
          </p:nvSpPr>
          <p:spPr bwMode="auto">
            <a:xfrm>
              <a:off x="2752734" y="3798365"/>
              <a:ext cx="238104" cy="227071"/>
            </a:xfrm>
            <a:custGeom>
              <a:avLst/>
              <a:gdLst>
                <a:gd name="T0" fmla="*/ 71326 w 454"/>
                <a:gd name="T1" fmla="*/ 0 h 499"/>
                <a:gd name="T2" fmla="*/ 0 w 454"/>
                <a:gd name="T3" fmla="*/ 61887 h 499"/>
                <a:gd name="T4" fmla="*/ 0 w 454"/>
                <a:gd name="T5" fmla="*/ 227071 h 499"/>
                <a:gd name="T6" fmla="*/ 238104 w 454"/>
                <a:gd name="T7" fmla="*/ 227071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880" name="Freeform 8"/>
            <p:cNvSpPr/>
            <p:nvPr/>
          </p:nvSpPr>
          <p:spPr bwMode="auto">
            <a:xfrm>
              <a:off x="3227354" y="3798365"/>
              <a:ext cx="238104" cy="227071"/>
            </a:xfrm>
            <a:custGeom>
              <a:avLst/>
              <a:gdLst>
                <a:gd name="T0" fmla="*/ 71326 w 454"/>
                <a:gd name="T1" fmla="*/ 0 h 499"/>
                <a:gd name="T2" fmla="*/ 0 w 454"/>
                <a:gd name="T3" fmla="*/ 61887 h 499"/>
                <a:gd name="T4" fmla="*/ 0 w 454"/>
                <a:gd name="T5" fmla="*/ 227071 h 499"/>
                <a:gd name="T6" fmla="*/ 238104 w 454"/>
                <a:gd name="T7" fmla="*/ 227071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881" name="Freeform 9"/>
            <p:cNvSpPr/>
            <p:nvPr/>
          </p:nvSpPr>
          <p:spPr bwMode="auto">
            <a:xfrm>
              <a:off x="3701973" y="3798365"/>
              <a:ext cx="238104" cy="227071"/>
            </a:xfrm>
            <a:custGeom>
              <a:avLst/>
              <a:gdLst>
                <a:gd name="T0" fmla="*/ 71326 w 454"/>
                <a:gd name="T1" fmla="*/ 0 h 499"/>
                <a:gd name="T2" fmla="*/ 0 w 454"/>
                <a:gd name="T3" fmla="*/ 61887 h 499"/>
                <a:gd name="T4" fmla="*/ 0 w 454"/>
                <a:gd name="T5" fmla="*/ 227071 h 499"/>
                <a:gd name="T6" fmla="*/ 238104 w 454"/>
                <a:gd name="T7" fmla="*/ 227071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882" name="Freeform 10"/>
            <p:cNvSpPr/>
            <p:nvPr/>
          </p:nvSpPr>
          <p:spPr bwMode="auto">
            <a:xfrm>
              <a:off x="4176593" y="3798365"/>
              <a:ext cx="238104" cy="227071"/>
            </a:xfrm>
            <a:custGeom>
              <a:avLst/>
              <a:gdLst>
                <a:gd name="T0" fmla="*/ 71326 w 454"/>
                <a:gd name="T1" fmla="*/ 0 h 499"/>
                <a:gd name="T2" fmla="*/ 0 w 454"/>
                <a:gd name="T3" fmla="*/ 61887 h 499"/>
                <a:gd name="T4" fmla="*/ 0 w 454"/>
                <a:gd name="T5" fmla="*/ 227071 h 499"/>
                <a:gd name="T6" fmla="*/ 238104 w 454"/>
                <a:gd name="T7" fmla="*/ 227071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883" name="Freeform 11"/>
            <p:cNvSpPr/>
            <p:nvPr/>
          </p:nvSpPr>
          <p:spPr bwMode="auto">
            <a:xfrm>
              <a:off x="4651212" y="3798365"/>
              <a:ext cx="239691" cy="227071"/>
            </a:xfrm>
            <a:custGeom>
              <a:avLst/>
              <a:gdLst>
                <a:gd name="T0" fmla="*/ 71802 w 454"/>
                <a:gd name="T1" fmla="*/ 0 h 499"/>
                <a:gd name="T2" fmla="*/ 0 w 454"/>
                <a:gd name="T3" fmla="*/ 61887 h 499"/>
                <a:gd name="T4" fmla="*/ 0 w 454"/>
                <a:gd name="T5" fmla="*/ 227071 h 499"/>
                <a:gd name="T6" fmla="*/ 239691 w 454"/>
                <a:gd name="T7" fmla="*/ 227071 h 499"/>
                <a:gd name="T8" fmla="*/ 239691 w 454"/>
                <a:gd name="T9" fmla="*/ 61887 h 499"/>
                <a:gd name="T10" fmla="*/ 167361 w 454"/>
                <a:gd name="T11" fmla="*/ 0 h 499"/>
                <a:gd name="T12" fmla="*/ 71802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884" name="Freeform 12"/>
            <p:cNvSpPr/>
            <p:nvPr/>
          </p:nvSpPr>
          <p:spPr bwMode="auto">
            <a:xfrm>
              <a:off x="5127419" y="3798365"/>
              <a:ext cx="238104" cy="227071"/>
            </a:xfrm>
            <a:custGeom>
              <a:avLst/>
              <a:gdLst>
                <a:gd name="T0" fmla="*/ 71326 w 454"/>
                <a:gd name="T1" fmla="*/ 0 h 499"/>
                <a:gd name="T2" fmla="*/ 0 w 454"/>
                <a:gd name="T3" fmla="*/ 61887 h 499"/>
                <a:gd name="T4" fmla="*/ 0 w 454"/>
                <a:gd name="T5" fmla="*/ 227071 h 499"/>
                <a:gd name="T6" fmla="*/ 238104 w 454"/>
                <a:gd name="T7" fmla="*/ 227071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885" name="Freeform 13"/>
            <p:cNvSpPr/>
            <p:nvPr/>
          </p:nvSpPr>
          <p:spPr bwMode="auto">
            <a:xfrm>
              <a:off x="5602040" y="3798365"/>
              <a:ext cx="238104" cy="227071"/>
            </a:xfrm>
            <a:custGeom>
              <a:avLst/>
              <a:gdLst>
                <a:gd name="T0" fmla="*/ 71326 w 454"/>
                <a:gd name="T1" fmla="*/ 0 h 499"/>
                <a:gd name="T2" fmla="*/ 0 w 454"/>
                <a:gd name="T3" fmla="*/ 61887 h 499"/>
                <a:gd name="T4" fmla="*/ 0 w 454"/>
                <a:gd name="T5" fmla="*/ 227071 h 499"/>
                <a:gd name="T6" fmla="*/ 238104 w 454"/>
                <a:gd name="T7" fmla="*/ 227071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886" name="Freeform 14"/>
            <p:cNvSpPr/>
            <p:nvPr/>
          </p:nvSpPr>
          <p:spPr bwMode="auto">
            <a:xfrm>
              <a:off x="6078247" y="3798365"/>
              <a:ext cx="238104" cy="227071"/>
            </a:xfrm>
            <a:custGeom>
              <a:avLst/>
              <a:gdLst>
                <a:gd name="T0" fmla="*/ 71326 w 454"/>
                <a:gd name="T1" fmla="*/ 0 h 499"/>
                <a:gd name="T2" fmla="*/ 0 w 454"/>
                <a:gd name="T3" fmla="*/ 61887 h 499"/>
                <a:gd name="T4" fmla="*/ 0 w 454"/>
                <a:gd name="T5" fmla="*/ 227071 h 499"/>
                <a:gd name="T6" fmla="*/ 238104 w 454"/>
                <a:gd name="T7" fmla="*/ 227071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887" name="Freeform 15"/>
            <p:cNvSpPr/>
            <p:nvPr/>
          </p:nvSpPr>
          <p:spPr bwMode="auto">
            <a:xfrm>
              <a:off x="6552866" y="3798365"/>
              <a:ext cx="238104" cy="227071"/>
            </a:xfrm>
            <a:custGeom>
              <a:avLst/>
              <a:gdLst>
                <a:gd name="T0" fmla="*/ 71326 w 454"/>
                <a:gd name="T1" fmla="*/ 0 h 499"/>
                <a:gd name="T2" fmla="*/ 0 w 454"/>
                <a:gd name="T3" fmla="*/ 61887 h 499"/>
                <a:gd name="T4" fmla="*/ 0 w 454"/>
                <a:gd name="T5" fmla="*/ 227071 h 499"/>
                <a:gd name="T6" fmla="*/ 238104 w 454"/>
                <a:gd name="T7" fmla="*/ 227071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888" name="Freeform 16"/>
            <p:cNvSpPr/>
            <p:nvPr/>
          </p:nvSpPr>
          <p:spPr bwMode="auto">
            <a:xfrm>
              <a:off x="7027486" y="3798365"/>
              <a:ext cx="239690" cy="227071"/>
            </a:xfrm>
            <a:custGeom>
              <a:avLst/>
              <a:gdLst>
                <a:gd name="T0" fmla="*/ 71801 w 454"/>
                <a:gd name="T1" fmla="*/ 0 h 499"/>
                <a:gd name="T2" fmla="*/ 0 w 454"/>
                <a:gd name="T3" fmla="*/ 61887 h 499"/>
                <a:gd name="T4" fmla="*/ 0 w 454"/>
                <a:gd name="T5" fmla="*/ 227071 h 499"/>
                <a:gd name="T6" fmla="*/ 239690 w 454"/>
                <a:gd name="T7" fmla="*/ 227071 h 499"/>
                <a:gd name="T8" fmla="*/ 239690 w 454"/>
                <a:gd name="T9" fmla="*/ 61887 h 499"/>
                <a:gd name="T10" fmla="*/ 167361 w 454"/>
                <a:gd name="T11" fmla="*/ 0 h 499"/>
                <a:gd name="T12" fmla="*/ 71801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894" name="Rectangle 22"/>
            <p:cNvSpPr>
              <a:spLocks noChangeArrowheads="1"/>
            </p:cNvSpPr>
            <p:nvPr/>
          </p:nvSpPr>
          <p:spPr bwMode="auto">
            <a:xfrm>
              <a:off x="1743175" y="3742788"/>
              <a:ext cx="1781014" cy="339814"/>
            </a:xfrm>
            <a:prstGeom prst="rect">
              <a:avLst/>
            </a:prstGeom>
            <a:noFill/>
            <a:ln w="28575" algn="ctr">
              <a:solidFill>
                <a:srgbClr val="FF0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11988" name="Text Box 23"/>
            <p:cNvSpPr txBox="1">
              <a:spLocks noChangeArrowheads="1"/>
            </p:cNvSpPr>
            <p:nvPr/>
          </p:nvSpPr>
          <p:spPr bwMode="auto">
            <a:xfrm>
              <a:off x="3975100" y="3329930"/>
              <a:ext cx="1030288" cy="30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008000"/>
                  </a:solidFill>
                </a:rPr>
                <a:t>VLAN 20</a:t>
              </a:r>
            </a:p>
          </p:txBody>
        </p:sp>
        <p:sp>
          <p:nvSpPr>
            <p:cNvPr id="335896" name="Rectangle 24"/>
            <p:cNvSpPr>
              <a:spLocks noChangeArrowheads="1"/>
            </p:cNvSpPr>
            <p:nvPr/>
          </p:nvSpPr>
          <p:spPr bwMode="auto">
            <a:xfrm>
              <a:off x="3643241" y="3742788"/>
              <a:ext cx="1781014" cy="339814"/>
            </a:xfrm>
            <a:prstGeom prst="rect">
              <a:avLst/>
            </a:prstGeom>
            <a:noFill/>
            <a:ln w="28575" algn="ctr">
              <a:solidFill>
                <a:srgbClr val="008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11990" name="Text Box 25"/>
            <p:cNvSpPr txBox="1">
              <a:spLocks noChangeArrowheads="1"/>
            </p:cNvSpPr>
            <p:nvPr/>
          </p:nvSpPr>
          <p:spPr bwMode="auto">
            <a:xfrm>
              <a:off x="5876925" y="3329930"/>
              <a:ext cx="1000125" cy="30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000000"/>
                  </a:solidFill>
                </a:rPr>
                <a:t>VLAN 30</a:t>
              </a:r>
            </a:p>
          </p:txBody>
        </p:sp>
        <p:sp>
          <p:nvSpPr>
            <p:cNvPr id="335898" name="Rectangle 26"/>
            <p:cNvSpPr>
              <a:spLocks noChangeArrowheads="1"/>
            </p:cNvSpPr>
            <p:nvPr/>
          </p:nvSpPr>
          <p:spPr bwMode="auto">
            <a:xfrm>
              <a:off x="5543307" y="3742788"/>
              <a:ext cx="1782602" cy="339814"/>
            </a:xfrm>
            <a:prstGeom prst="rect">
              <a:avLst/>
            </a:prstGeom>
            <a:noFill/>
            <a:ln w="28575" algn="ctr">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11992" name="Text Box 27"/>
            <p:cNvSpPr txBox="1">
              <a:spLocks noChangeArrowheads="1"/>
            </p:cNvSpPr>
            <p:nvPr/>
          </p:nvSpPr>
          <p:spPr bwMode="auto">
            <a:xfrm>
              <a:off x="2124075" y="5500688"/>
              <a:ext cx="1058863" cy="30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FF0000"/>
                  </a:solidFill>
                </a:rPr>
                <a:t>VLAN 10</a:t>
              </a:r>
            </a:p>
          </p:txBody>
        </p:sp>
        <p:sp>
          <p:nvSpPr>
            <p:cNvPr id="335900" name="Freeform 28"/>
            <p:cNvSpPr/>
            <p:nvPr/>
          </p:nvSpPr>
          <p:spPr bwMode="auto">
            <a:xfrm>
              <a:off x="1801908"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01" name="Freeform 29"/>
            <p:cNvSpPr/>
            <p:nvPr/>
          </p:nvSpPr>
          <p:spPr bwMode="auto">
            <a:xfrm>
              <a:off x="2276527"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02" name="Freeform 30"/>
            <p:cNvSpPr/>
            <p:nvPr/>
          </p:nvSpPr>
          <p:spPr bwMode="auto">
            <a:xfrm>
              <a:off x="2752734"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03" name="Freeform 31"/>
            <p:cNvSpPr/>
            <p:nvPr/>
          </p:nvSpPr>
          <p:spPr bwMode="auto">
            <a:xfrm>
              <a:off x="3227354"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04" name="Freeform 32"/>
            <p:cNvSpPr/>
            <p:nvPr/>
          </p:nvSpPr>
          <p:spPr bwMode="auto">
            <a:xfrm>
              <a:off x="3701973"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05" name="Freeform 33"/>
            <p:cNvSpPr/>
            <p:nvPr/>
          </p:nvSpPr>
          <p:spPr bwMode="auto">
            <a:xfrm>
              <a:off x="4176593"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06" name="Freeform 34"/>
            <p:cNvSpPr/>
            <p:nvPr/>
          </p:nvSpPr>
          <p:spPr bwMode="auto">
            <a:xfrm>
              <a:off x="4651212" y="5055993"/>
              <a:ext cx="239691" cy="225484"/>
            </a:xfrm>
            <a:custGeom>
              <a:avLst/>
              <a:gdLst>
                <a:gd name="T0" fmla="*/ 71802 w 454"/>
                <a:gd name="T1" fmla="*/ 0 h 499"/>
                <a:gd name="T2" fmla="*/ 0 w 454"/>
                <a:gd name="T3" fmla="*/ 61455 h 499"/>
                <a:gd name="T4" fmla="*/ 0 w 454"/>
                <a:gd name="T5" fmla="*/ 225484 h 499"/>
                <a:gd name="T6" fmla="*/ 239691 w 454"/>
                <a:gd name="T7" fmla="*/ 225484 h 499"/>
                <a:gd name="T8" fmla="*/ 239691 w 454"/>
                <a:gd name="T9" fmla="*/ 61455 h 499"/>
                <a:gd name="T10" fmla="*/ 167361 w 454"/>
                <a:gd name="T11" fmla="*/ 0 h 499"/>
                <a:gd name="T12" fmla="*/ 71802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07" name="Freeform 35"/>
            <p:cNvSpPr/>
            <p:nvPr/>
          </p:nvSpPr>
          <p:spPr bwMode="auto">
            <a:xfrm>
              <a:off x="5127419"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08" name="Freeform 36"/>
            <p:cNvSpPr/>
            <p:nvPr/>
          </p:nvSpPr>
          <p:spPr bwMode="auto">
            <a:xfrm>
              <a:off x="5602040"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09" name="Freeform 37"/>
            <p:cNvSpPr/>
            <p:nvPr/>
          </p:nvSpPr>
          <p:spPr bwMode="auto">
            <a:xfrm>
              <a:off x="6078247"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10" name="Freeform 38"/>
            <p:cNvSpPr/>
            <p:nvPr/>
          </p:nvSpPr>
          <p:spPr bwMode="auto">
            <a:xfrm>
              <a:off x="6552866"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11" name="Freeform 39"/>
            <p:cNvSpPr/>
            <p:nvPr/>
          </p:nvSpPr>
          <p:spPr bwMode="auto">
            <a:xfrm>
              <a:off x="7027486" y="5055993"/>
              <a:ext cx="239690" cy="225484"/>
            </a:xfrm>
            <a:custGeom>
              <a:avLst/>
              <a:gdLst>
                <a:gd name="T0" fmla="*/ 71801 w 454"/>
                <a:gd name="T1" fmla="*/ 0 h 499"/>
                <a:gd name="T2" fmla="*/ 0 w 454"/>
                <a:gd name="T3" fmla="*/ 61455 h 499"/>
                <a:gd name="T4" fmla="*/ 0 w 454"/>
                <a:gd name="T5" fmla="*/ 225484 h 499"/>
                <a:gd name="T6" fmla="*/ 239690 w 454"/>
                <a:gd name="T7" fmla="*/ 225484 h 499"/>
                <a:gd name="T8" fmla="*/ 239690 w 454"/>
                <a:gd name="T9" fmla="*/ 61455 h 499"/>
                <a:gd name="T10" fmla="*/ 167361 w 454"/>
                <a:gd name="T11" fmla="*/ 0 h 499"/>
                <a:gd name="T12" fmla="*/ 71801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17" name="Rectangle 45"/>
            <p:cNvSpPr>
              <a:spLocks noChangeArrowheads="1"/>
            </p:cNvSpPr>
            <p:nvPr/>
          </p:nvSpPr>
          <p:spPr bwMode="auto">
            <a:xfrm>
              <a:off x="1743175" y="4998828"/>
              <a:ext cx="1781014" cy="341401"/>
            </a:xfrm>
            <a:prstGeom prst="rect">
              <a:avLst/>
            </a:prstGeom>
            <a:noFill/>
            <a:ln w="28575" algn="ctr">
              <a:solidFill>
                <a:srgbClr val="FF0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12006" name="Text Box 46"/>
            <p:cNvSpPr txBox="1">
              <a:spLocks noChangeArrowheads="1"/>
            </p:cNvSpPr>
            <p:nvPr/>
          </p:nvSpPr>
          <p:spPr bwMode="auto">
            <a:xfrm>
              <a:off x="4024313" y="5500688"/>
              <a:ext cx="1174750" cy="30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008000"/>
                  </a:solidFill>
                </a:rPr>
                <a:t>VLAN 20</a:t>
              </a:r>
            </a:p>
          </p:txBody>
        </p:sp>
        <p:sp>
          <p:nvSpPr>
            <p:cNvPr id="335919" name="Rectangle 47"/>
            <p:cNvSpPr>
              <a:spLocks noChangeArrowheads="1"/>
            </p:cNvSpPr>
            <p:nvPr/>
          </p:nvSpPr>
          <p:spPr bwMode="auto">
            <a:xfrm>
              <a:off x="3643241" y="4998828"/>
              <a:ext cx="1781014" cy="341401"/>
            </a:xfrm>
            <a:prstGeom prst="rect">
              <a:avLst/>
            </a:prstGeom>
            <a:noFill/>
            <a:ln w="28575" algn="ctr">
              <a:solidFill>
                <a:srgbClr val="008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12008" name="Text Box 48"/>
            <p:cNvSpPr txBox="1">
              <a:spLocks noChangeArrowheads="1"/>
            </p:cNvSpPr>
            <p:nvPr/>
          </p:nvSpPr>
          <p:spPr bwMode="auto">
            <a:xfrm>
              <a:off x="5926138" y="5500688"/>
              <a:ext cx="1073150" cy="30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000000"/>
                  </a:solidFill>
                </a:rPr>
                <a:t>VLAN 30</a:t>
              </a:r>
            </a:p>
          </p:txBody>
        </p:sp>
        <p:sp>
          <p:nvSpPr>
            <p:cNvPr id="335921" name="Rectangle 49"/>
            <p:cNvSpPr>
              <a:spLocks noChangeArrowheads="1"/>
            </p:cNvSpPr>
            <p:nvPr/>
          </p:nvSpPr>
          <p:spPr bwMode="auto">
            <a:xfrm>
              <a:off x="5543307" y="4998828"/>
              <a:ext cx="1782602" cy="341401"/>
            </a:xfrm>
            <a:prstGeom prst="rect">
              <a:avLst/>
            </a:prstGeom>
            <a:noFill/>
            <a:ln w="28575" algn="ctr">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22" name="Freeform 50"/>
            <p:cNvSpPr/>
            <p:nvPr/>
          </p:nvSpPr>
          <p:spPr bwMode="auto">
            <a:xfrm>
              <a:off x="1357448" y="3798365"/>
              <a:ext cx="238104" cy="227071"/>
            </a:xfrm>
            <a:custGeom>
              <a:avLst/>
              <a:gdLst>
                <a:gd name="T0" fmla="*/ 71326 w 454"/>
                <a:gd name="T1" fmla="*/ 0 h 499"/>
                <a:gd name="T2" fmla="*/ 0 w 454"/>
                <a:gd name="T3" fmla="*/ 61887 h 499"/>
                <a:gd name="T4" fmla="*/ 0 w 454"/>
                <a:gd name="T5" fmla="*/ 227071 h 499"/>
                <a:gd name="T6" fmla="*/ 238104 w 454"/>
                <a:gd name="T7" fmla="*/ 227071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23" name="Freeform 51"/>
            <p:cNvSpPr/>
            <p:nvPr/>
          </p:nvSpPr>
          <p:spPr bwMode="auto">
            <a:xfrm>
              <a:off x="1355860" y="5055993"/>
              <a:ext cx="239691" cy="225484"/>
            </a:xfrm>
            <a:custGeom>
              <a:avLst/>
              <a:gdLst>
                <a:gd name="T0" fmla="*/ 71802 w 454"/>
                <a:gd name="T1" fmla="*/ 0 h 499"/>
                <a:gd name="T2" fmla="*/ 0 w 454"/>
                <a:gd name="T3" fmla="*/ 61455 h 499"/>
                <a:gd name="T4" fmla="*/ 0 w 454"/>
                <a:gd name="T5" fmla="*/ 225484 h 499"/>
                <a:gd name="T6" fmla="*/ 239691 w 454"/>
                <a:gd name="T7" fmla="*/ 225484 h 499"/>
                <a:gd name="T8" fmla="*/ 239691 w 454"/>
                <a:gd name="T9" fmla="*/ 61455 h 499"/>
                <a:gd name="T10" fmla="*/ 167361 w 454"/>
                <a:gd name="T11" fmla="*/ 0 h 499"/>
                <a:gd name="T12" fmla="*/ 71802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27" name="Rectangle 55"/>
            <p:cNvSpPr>
              <a:spLocks noChangeArrowheads="1"/>
            </p:cNvSpPr>
            <p:nvPr/>
          </p:nvSpPr>
          <p:spPr bwMode="auto">
            <a:xfrm>
              <a:off x="1446340" y="4033376"/>
              <a:ext cx="60320" cy="114330"/>
            </a:xfrm>
            <a:prstGeom prst="rect">
              <a:avLst/>
            </a:prstGeom>
            <a:solidFill>
              <a:srgbClr val="FF0000"/>
            </a:solidFill>
            <a:ln w="9525" algn="ctr">
              <a:solidFill>
                <a:srgbClr val="FF0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28" name="Rectangle 56"/>
            <p:cNvSpPr>
              <a:spLocks noChangeArrowheads="1"/>
            </p:cNvSpPr>
            <p:nvPr/>
          </p:nvSpPr>
          <p:spPr bwMode="auto">
            <a:xfrm>
              <a:off x="1446340" y="4147706"/>
              <a:ext cx="60320" cy="112741"/>
            </a:xfrm>
            <a:prstGeom prst="rect">
              <a:avLst/>
            </a:prstGeom>
            <a:solidFill>
              <a:srgbClr val="008000"/>
            </a:solidFill>
            <a:ln w="9525" algn="ctr">
              <a:solidFill>
                <a:srgbClr val="008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29" name="Rectangle 57"/>
            <p:cNvSpPr>
              <a:spLocks noChangeArrowheads="1"/>
            </p:cNvSpPr>
            <p:nvPr/>
          </p:nvSpPr>
          <p:spPr bwMode="auto">
            <a:xfrm>
              <a:off x="1446340" y="4260447"/>
              <a:ext cx="60320" cy="114330"/>
            </a:xfrm>
            <a:prstGeom prst="rect">
              <a:avLst/>
            </a:prstGeom>
            <a:solidFill>
              <a:srgbClr val="000000"/>
            </a:solidFill>
            <a:ln w="9525" algn="ctr">
              <a:solidFill>
                <a:srgbClr val="000000"/>
              </a:solidFill>
              <a:miter lim="800000"/>
            </a:ln>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30" name="Rectangle 58"/>
            <p:cNvSpPr>
              <a:spLocks noChangeArrowheads="1"/>
            </p:cNvSpPr>
            <p:nvPr/>
          </p:nvSpPr>
          <p:spPr bwMode="auto">
            <a:xfrm>
              <a:off x="1446340" y="4374777"/>
              <a:ext cx="60320" cy="112742"/>
            </a:xfrm>
            <a:prstGeom prst="rect">
              <a:avLst/>
            </a:prstGeom>
            <a:solidFill>
              <a:srgbClr val="FF0000"/>
            </a:solidFill>
            <a:ln w="9525" algn="ctr">
              <a:solidFill>
                <a:srgbClr val="FF0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31" name="Rectangle 59"/>
            <p:cNvSpPr>
              <a:spLocks noChangeArrowheads="1"/>
            </p:cNvSpPr>
            <p:nvPr/>
          </p:nvSpPr>
          <p:spPr bwMode="auto">
            <a:xfrm>
              <a:off x="1446340" y="4487520"/>
              <a:ext cx="60320" cy="112741"/>
            </a:xfrm>
            <a:prstGeom prst="rect">
              <a:avLst/>
            </a:prstGeom>
            <a:solidFill>
              <a:srgbClr val="008000"/>
            </a:solidFill>
            <a:ln w="9525" algn="ctr">
              <a:solidFill>
                <a:srgbClr val="008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32" name="Rectangle 60"/>
            <p:cNvSpPr>
              <a:spLocks noChangeArrowheads="1"/>
            </p:cNvSpPr>
            <p:nvPr/>
          </p:nvSpPr>
          <p:spPr bwMode="auto">
            <a:xfrm>
              <a:off x="1446340" y="4600261"/>
              <a:ext cx="60320" cy="114330"/>
            </a:xfrm>
            <a:prstGeom prst="rect">
              <a:avLst/>
            </a:prstGeom>
            <a:solidFill>
              <a:srgbClr val="000000"/>
            </a:solidFill>
            <a:ln w="9525" algn="ctr">
              <a:solidFill>
                <a:srgbClr val="000000"/>
              </a:solidFill>
              <a:miter lim="800000"/>
            </a:ln>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33" name="Rectangle 61"/>
            <p:cNvSpPr>
              <a:spLocks noChangeArrowheads="1"/>
            </p:cNvSpPr>
            <p:nvPr/>
          </p:nvSpPr>
          <p:spPr bwMode="auto">
            <a:xfrm>
              <a:off x="1446340" y="4716179"/>
              <a:ext cx="58732" cy="114330"/>
            </a:xfrm>
            <a:prstGeom prst="rect">
              <a:avLst/>
            </a:prstGeom>
            <a:solidFill>
              <a:srgbClr val="FF0000"/>
            </a:solidFill>
            <a:ln w="9525" algn="ctr">
              <a:solidFill>
                <a:srgbClr val="FF0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34" name="Rectangle 62"/>
            <p:cNvSpPr>
              <a:spLocks noChangeArrowheads="1"/>
            </p:cNvSpPr>
            <p:nvPr/>
          </p:nvSpPr>
          <p:spPr bwMode="auto">
            <a:xfrm>
              <a:off x="1446340" y="4830509"/>
              <a:ext cx="58732" cy="112741"/>
            </a:xfrm>
            <a:prstGeom prst="rect">
              <a:avLst/>
            </a:prstGeom>
            <a:solidFill>
              <a:srgbClr val="008000"/>
            </a:solidFill>
            <a:ln w="9525" algn="ctr">
              <a:solidFill>
                <a:srgbClr val="008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5935" name="Rectangle 63"/>
            <p:cNvSpPr>
              <a:spLocks noChangeArrowheads="1"/>
            </p:cNvSpPr>
            <p:nvPr/>
          </p:nvSpPr>
          <p:spPr bwMode="auto">
            <a:xfrm>
              <a:off x="1446340" y="4943250"/>
              <a:ext cx="58732" cy="112742"/>
            </a:xfrm>
            <a:prstGeom prst="rect">
              <a:avLst/>
            </a:prstGeom>
            <a:solidFill>
              <a:srgbClr val="000000"/>
            </a:solidFill>
            <a:ln w="9525" algn="ctr">
              <a:solidFill>
                <a:srgbClr val="000000"/>
              </a:solidFill>
              <a:miter lim="800000"/>
            </a:ln>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64" name="矩形 63"/>
            <p:cNvSpPr/>
            <p:nvPr/>
          </p:nvSpPr>
          <p:spPr bwMode="auto">
            <a:xfrm>
              <a:off x="1178076" y="3617343"/>
              <a:ext cx="6336728" cy="369428"/>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spAutoFit/>
            </a:bodyPr>
            <a:lstStyle/>
            <a:p>
              <a:pPr marL="342900" indent="-342900">
                <a:lnSpc>
                  <a:spcPct val="150000"/>
                </a:lnSpc>
                <a:spcBef>
                  <a:spcPct val="50000"/>
                </a:spcBef>
                <a:buFont typeface="Wingdings" panose="05000000000000000000" pitchFamily="2" charset="2"/>
                <a:buNone/>
                <a:defRPr/>
              </a:pPr>
              <a:endParaRPr lang="zh-CN" altLang="en-US" sz="1200">
                <a:solidFill>
                  <a:schemeClr val="tx1"/>
                </a:solidFill>
              </a:endParaRPr>
            </a:p>
          </p:txBody>
        </p:sp>
        <p:sp>
          <p:nvSpPr>
            <p:cNvPr id="65" name="矩形 64"/>
            <p:cNvSpPr/>
            <p:nvPr/>
          </p:nvSpPr>
          <p:spPr bwMode="auto">
            <a:xfrm>
              <a:off x="1187600" y="4868619"/>
              <a:ext cx="6336728" cy="369428"/>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spAutoFit/>
            </a:bodyPr>
            <a:lstStyle/>
            <a:p>
              <a:pPr marL="342900" indent="-342900">
                <a:lnSpc>
                  <a:spcPct val="150000"/>
                </a:lnSpc>
                <a:spcBef>
                  <a:spcPct val="50000"/>
                </a:spcBef>
                <a:buFont typeface="Wingdings" panose="05000000000000000000" pitchFamily="2" charset="2"/>
                <a:buNone/>
                <a:defRPr/>
              </a:pPr>
              <a:endParaRPr lang="zh-CN" altLang="en-US" sz="1200">
                <a:solidFill>
                  <a:schemeClr val="tx1"/>
                </a:solidFill>
              </a:endParaRPr>
            </a:p>
          </p:txBody>
        </p:sp>
      </p:gr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2"/>
          <p:cNvSpPr>
            <a:spLocks noGrp="1" noChangeArrowheads="1"/>
          </p:cNvSpPr>
          <p:nvPr>
            <p:ph type="title"/>
          </p:nvPr>
        </p:nvSpPr>
        <p:spPr/>
        <p:txBody>
          <a:bodyPr/>
          <a:lstStyle/>
          <a:p>
            <a:pPr eaLnBrk="1" hangingPunct="1"/>
            <a:r>
              <a:rPr lang="en-US" altLang="zh-CN"/>
              <a:t>交换机的端口模式</a:t>
            </a:r>
            <a:endParaRPr lang="zh-CN" altLang="en-US"/>
          </a:p>
        </p:txBody>
      </p:sp>
      <p:sp>
        <p:nvSpPr>
          <p:cNvPr id="215044" name="Text Box 3"/>
          <p:cNvSpPr txBox="1">
            <a:spLocks noChangeArrowheads="1"/>
          </p:cNvSpPr>
          <p:nvPr/>
        </p:nvSpPr>
        <p:spPr bwMode="auto">
          <a:xfrm>
            <a:off x="818621" y="1557339"/>
            <a:ext cx="8268758" cy="2640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3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ACCESS</a:t>
            </a:r>
            <a:r>
              <a:rPr lang="zh-CN" altLang="en-US" sz="2400" b="1" dirty="0">
                <a:solidFill>
                  <a:srgbClr val="000000"/>
                </a:solidFill>
                <a:latin typeface="Times New Roman" panose="02020603050405020304" pitchFamily="18" charset="0"/>
              </a:rPr>
              <a:t>端口</a:t>
            </a:r>
          </a:p>
          <a:p>
            <a:pPr lvl="1" eaLnBrk="1" hangingPunct="1">
              <a:spcBef>
                <a:spcPct val="3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Access</a:t>
            </a:r>
            <a:r>
              <a:rPr lang="zh-CN" altLang="en-US" sz="2400" b="1" dirty="0">
                <a:solidFill>
                  <a:srgbClr val="000000"/>
                </a:solidFill>
                <a:latin typeface="Times New Roman" panose="02020603050405020304" pitchFamily="18" charset="0"/>
              </a:rPr>
              <a:t>端口只能属于一个</a:t>
            </a: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，它发送的帧不带有</a:t>
            </a: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标签，一般用于连接计算机的端口 </a:t>
            </a:r>
          </a:p>
          <a:p>
            <a:pPr eaLnBrk="1" hangingPunct="1">
              <a:spcBef>
                <a:spcPct val="3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Trunk</a:t>
            </a:r>
            <a:r>
              <a:rPr lang="zh-CN" altLang="en-US" sz="2400" b="1" dirty="0">
                <a:solidFill>
                  <a:srgbClr val="000000"/>
                </a:solidFill>
                <a:latin typeface="Times New Roman" panose="02020603050405020304" pitchFamily="18" charset="0"/>
              </a:rPr>
              <a:t>端口</a:t>
            </a:r>
          </a:p>
          <a:p>
            <a:pPr lvl="1" eaLnBrk="1" hangingPunct="1">
              <a:spcBef>
                <a:spcPct val="3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可以允许多个</a:t>
            </a: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通过，它发出的帧一般是带有</a:t>
            </a: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标签的，一般用于交换机之间连接的端口</a:t>
            </a:r>
          </a:p>
        </p:txBody>
      </p:sp>
      <p:grpSp>
        <p:nvGrpSpPr>
          <p:cNvPr id="215045" name="组合 3"/>
          <p:cNvGrpSpPr/>
          <p:nvPr/>
        </p:nvGrpSpPr>
        <p:grpSpPr bwMode="auto">
          <a:xfrm>
            <a:off x="1599407" y="4149726"/>
            <a:ext cx="6875727" cy="2477969"/>
            <a:chOff x="1178076" y="3329930"/>
            <a:chExt cx="6346252" cy="2478615"/>
          </a:xfrm>
        </p:grpSpPr>
        <p:sp>
          <p:nvSpPr>
            <p:cNvPr id="215054" name="Text Box 4"/>
            <p:cNvSpPr txBox="1">
              <a:spLocks noChangeArrowheads="1"/>
            </p:cNvSpPr>
            <p:nvPr/>
          </p:nvSpPr>
          <p:spPr bwMode="auto">
            <a:xfrm>
              <a:off x="2074863" y="3329930"/>
              <a:ext cx="1058862" cy="30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FF0000"/>
                  </a:solidFill>
                </a:rPr>
                <a:t>VLAN 10</a:t>
              </a:r>
            </a:p>
          </p:txBody>
        </p:sp>
        <p:sp>
          <p:nvSpPr>
            <p:cNvPr id="6" name="Freeform 5"/>
            <p:cNvSpPr/>
            <p:nvPr/>
          </p:nvSpPr>
          <p:spPr bwMode="auto">
            <a:xfrm>
              <a:off x="1801908" y="3798365"/>
              <a:ext cx="238104" cy="227071"/>
            </a:xfrm>
            <a:custGeom>
              <a:avLst/>
              <a:gdLst>
                <a:gd name="T0" fmla="*/ 71326 w 454"/>
                <a:gd name="T1" fmla="*/ 0 h 499"/>
                <a:gd name="T2" fmla="*/ 0 w 454"/>
                <a:gd name="T3" fmla="*/ 61887 h 499"/>
                <a:gd name="T4" fmla="*/ 0 w 454"/>
                <a:gd name="T5" fmla="*/ 227072 h 499"/>
                <a:gd name="T6" fmla="*/ 238104 w 454"/>
                <a:gd name="T7" fmla="*/ 227072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7" name="Freeform 6"/>
            <p:cNvSpPr/>
            <p:nvPr/>
          </p:nvSpPr>
          <p:spPr bwMode="auto">
            <a:xfrm>
              <a:off x="2276527" y="3798365"/>
              <a:ext cx="238104" cy="227071"/>
            </a:xfrm>
            <a:custGeom>
              <a:avLst/>
              <a:gdLst>
                <a:gd name="T0" fmla="*/ 71326 w 454"/>
                <a:gd name="T1" fmla="*/ 0 h 499"/>
                <a:gd name="T2" fmla="*/ 0 w 454"/>
                <a:gd name="T3" fmla="*/ 61887 h 499"/>
                <a:gd name="T4" fmla="*/ 0 w 454"/>
                <a:gd name="T5" fmla="*/ 227072 h 499"/>
                <a:gd name="T6" fmla="*/ 238104 w 454"/>
                <a:gd name="T7" fmla="*/ 227072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8" name="Freeform 7"/>
            <p:cNvSpPr/>
            <p:nvPr/>
          </p:nvSpPr>
          <p:spPr bwMode="auto">
            <a:xfrm>
              <a:off x="2752734" y="3798365"/>
              <a:ext cx="238104" cy="227071"/>
            </a:xfrm>
            <a:custGeom>
              <a:avLst/>
              <a:gdLst>
                <a:gd name="T0" fmla="*/ 71326 w 454"/>
                <a:gd name="T1" fmla="*/ 0 h 499"/>
                <a:gd name="T2" fmla="*/ 0 w 454"/>
                <a:gd name="T3" fmla="*/ 61887 h 499"/>
                <a:gd name="T4" fmla="*/ 0 w 454"/>
                <a:gd name="T5" fmla="*/ 227072 h 499"/>
                <a:gd name="T6" fmla="*/ 238104 w 454"/>
                <a:gd name="T7" fmla="*/ 227072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9" name="Freeform 8"/>
            <p:cNvSpPr/>
            <p:nvPr/>
          </p:nvSpPr>
          <p:spPr bwMode="auto">
            <a:xfrm>
              <a:off x="3227354" y="3798365"/>
              <a:ext cx="238104" cy="227071"/>
            </a:xfrm>
            <a:custGeom>
              <a:avLst/>
              <a:gdLst>
                <a:gd name="T0" fmla="*/ 71326 w 454"/>
                <a:gd name="T1" fmla="*/ 0 h 499"/>
                <a:gd name="T2" fmla="*/ 0 w 454"/>
                <a:gd name="T3" fmla="*/ 61887 h 499"/>
                <a:gd name="T4" fmla="*/ 0 w 454"/>
                <a:gd name="T5" fmla="*/ 227072 h 499"/>
                <a:gd name="T6" fmla="*/ 238104 w 454"/>
                <a:gd name="T7" fmla="*/ 227072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10" name="Freeform 9"/>
            <p:cNvSpPr/>
            <p:nvPr/>
          </p:nvSpPr>
          <p:spPr bwMode="auto">
            <a:xfrm>
              <a:off x="3701973" y="3798365"/>
              <a:ext cx="238104" cy="227071"/>
            </a:xfrm>
            <a:custGeom>
              <a:avLst/>
              <a:gdLst>
                <a:gd name="T0" fmla="*/ 71326 w 454"/>
                <a:gd name="T1" fmla="*/ 0 h 499"/>
                <a:gd name="T2" fmla="*/ 0 w 454"/>
                <a:gd name="T3" fmla="*/ 61887 h 499"/>
                <a:gd name="T4" fmla="*/ 0 w 454"/>
                <a:gd name="T5" fmla="*/ 227072 h 499"/>
                <a:gd name="T6" fmla="*/ 238104 w 454"/>
                <a:gd name="T7" fmla="*/ 227072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11" name="Freeform 10"/>
            <p:cNvSpPr/>
            <p:nvPr/>
          </p:nvSpPr>
          <p:spPr bwMode="auto">
            <a:xfrm>
              <a:off x="4176593" y="3798365"/>
              <a:ext cx="238104" cy="227071"/>
            </a:xfrm>
            <a:custGeom>
              <a:avLst/>
              <a:gdLst>
                <a:gd name="T0" fmla="*/ 71326 w 454"/>
                <a:gd name="T1" fmla="*/ 0 h 499"/>
                <a:gd name="T2" fmla="*/ 0 w 454"/>
                <a:gd name="T3" fmla="*/ 61887 h 499"/>
                <a:gd name="T4" fmla="*/ 0 w 454"/>
                <a:gd name="T5" fmla="*/ 227072 h 499"/>
                <a:gd name="T6" fmla="*/ 238104 w 454"/>
                <a:gd name="T7" fmla="*/ 227072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12" name="Freeform 11"/>
            <p:cNvSpPr/>
            <p:nvPr/>
          </p:nvSpPr>
          <p:spPr bwMode="auto">
            <a:xfrm>
              <a:off x="4651212" y="3798365"/>
              <a:ext cx="239691" cy="227071"/>
            </a:xfrm>
            <a:custGeom>
              <a:avLst/>
              <a:gdLst>
                <a:gd name="T0" fmla="*/ 71801 w 454"/>
                <a:gd name="T1" fmla="*/ 0 h 499"/>
                <a:gd name="T2" fmla="*/ 0 w 454"/>
                <a:gd name="T3" fmla="*/ 61887 h 499"/>
                <a:gd name="T4" fmla="*/ 0 w 454"/>
                <a:gd name="T5" fmla="*/ 227072 h 499"/>
                <a:gd name="T6" fmla="*/ 239690 w 454"/>
                <a:gd name="T7" fmla="*/ 227072 h 499"/>
                <a:gd name="T8" fmla="*/ 239690 w 454"/>
                <a:gd name="T9" fmla="*/ 61887 h 499"/>
                <a:gd name="T10" fmla="*/ 167361 w 454"/>
                <a:gd name="T11" fmla="*/ 0 h 499"/>
                <a:gd name="T12" fmla="*/ 71801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13" name="Freeform 12"/>
            <p:cNvSpPr/>
            <p:nvPr/>
          </p:nvSpPr>
          <p:spPr bwMode="auto">
            <a:xfrm>
              <a:off x="5127419" y="3798365"/>
              <a:ext cx="238104" cy="227071"/>
            </a:xfrm>
            <a:custGeom>
              <a:avLst/>
              <a:gdLst>
                <a:gd name="T0" fmla="*/ 71326 w 454"/>
                <a:gd name="T1" fmla="*/ 0 h 499"/>
                <a:gd name="T2" fmla="*/ 0 w 454"/>
                <a:gd name="T3" fmla="*/ 61887 h 499"/>
                <a:gd name="T4" fmla="*/ 0 w 454"/>
                <a:gd name="T5" fmla="*/ 227072 h 499"/>
                <a:gd name="T6" fmla="*/ 238104 w 454"/>
                <a:gd name="T7" fmla="*/ 227072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14" name="Freeform 13"/>
            <p:cNvSpPr/>
            <p:nvPr/>
          </p:nvSpPr>
          <p:spPr bwMode="auto">
            <a:xfrm>
              <a:off x="5602040" y="3798365"/>
              <a:ext cx="238104" cy="227071"/>
            </a:xfrm>
            <a:custGeom>
              <a:avLst/>
              <a:gdLst>
                <a:gd name="T0" fmla="*/ 71326 w 454"/>
                <a:gd name="T1" fmla="*/ 0 h 499"/>
                <a:gd name="T2" fmla="*/ 0 w 454"/>
                <a:gd name="T3" fmla="*/ 61887 h 499"/>
                <a:gd name="T4" fmla="*/ 0 w 454"/>
                <a:gd name="T5" fmla="*/ 227072 h 499"/>
                <a:gd name="T6" fmla="*/ 238104 w 454"/>
                <a:gd name="T7" fmla="*/ 227072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15" name="Freeform 14"/>
            <p:cNvSpPr/>
            <p:nvPr/>
          </p:nvSpPr>
          <p:spPr bwMode="auto">
            <a:xfrm>
              <a:off x="6078247" y="3798365"/>
              <a:ext cx="238104" cy="227071"/>
            </a:xfrm>
            <a:custGeom>
              <a:avLst/>
              <a:gdLst>
                <a:gd name="T0" fmla="*/ 71326 w 454"/>
                <a:gd name="T1" fmla="*/ 0 h 499"/>
                <a:gd name="T2" fmla="*/ 0 w 454"/>
                <a:gd name="T3" fmla="*/ 61887 h 499"/>
                <a:gd name="T4" fmla="*/ 0 w 454"/>
                <a:gd name="T5" fmla="*/ 227072 h 499"/>
                <a:gd name="T6" fmla="*/ 238104 w 454"/>
                <a:gd name="T7" fmla="*/ 227072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16" name="Freeform 15"/>
            <p:cNvSpPr/>
            <p:nvPr/>
          </p:nvSpPr>
          <p:spPr bwMode="auto">
            <a:xfrm>
              <a:off x="6552866" y="3798365"/>
              <a:ext cx="238104" cy="227071"/>
            </a:xfrm>
            <a:custGeom>
              <a:avLst/>
              <a:gdLst>
                <a:gd name="T0" fmla="*/ 71326 w 454"/>
                <a:gd name="T1" fmla="*/ 0 h 499"/>
                <a:gd name="T2" fmla="*/ 0 w 454"/>
                <a:gd name="T3" fmla="*/ 61887 h 499"/>
                <a:gd name="T4" fmla="*/ 0 w 454"/>
                <a:gd name="T5" fmla="*/ 227072 h 499"/>
                <a:gd name="T6" fmla="*/ 238104 w 454"/>
                <a:gd name="T7" fmla="*/ 227072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17" name="Freeform 16"/>
            <p:cNvSpPr/>
            <p:nvPr/>
          </p:nvSpPr>
          <p:spPr bwMode="auto">
            <a:xfrm>
              <a:off x="7027486" y="3798365"/>
              <a:ext cx="239690" cy="227071"/>
            </a:xfrm>
            <a:custGeom>
              <a:avLst/>
              <a:gdLst>
                <a:gd name="T0" fmla="*/ 71802 w 454"/>
                <a:gd name="T1" fmla="*/ 0 h 499"/>
                <a:gd name="T2" fmla="*/ 0 w 454"/>
                <a:gd name="T3" fmla="*/ 61887 h 499"/>
                <a:gd name="T4" fmla="*/ 0 w 454"/>
                <a:gd name="T5" fmla="*/ 227072 h 499"/>
                <a:gd name="T6" fmla="*/ 239691 w 454"/>
                <a:gd name="T7" fmla="*/ 227072 h 499"/>
                <a:gd name="T8" fmla="*/ 239691 w 454"/>
                <a:gd name="T9" fmla="*/ 61887 h 499"/>
                <a:gd name="T10" fmla="*/ 167361 w 454"/>
                <a:gd name="T11" fmla="*/ 0 h 499"/>
                <a:gd name="T12" fmla="*/ 71802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18" name="Rectangle 22"/>
            <p:cNvSpPr>
              <a:spLocks noChangeArrowheads="1"/>
            </p:cNvSpPr>
            <p:nvPr/>
          </p:nvSpPr>
          <p:spPr bwMode="auto">
            <a:xfrm>
              <a:off x="1743175" y="3742788"/>
              <a:ext cx="1781014" cy="339814"/>
            </a:xfrm>
            <a:prstGeom prst="rect">
              <a:avLst/>
            </a:prstGeom>
            <a:noFill/>
            <a:ln w="28575" algn="ctr">
              <a:solidFill>
                <a:srgbClr val="FF0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15068" name="Text Box 23"/>
            <p:cNvSpPr txBox="1">
              <a:spLocks noChangeArrowheads="1"/>
            </p:cNvSpPr>
            <p:nvPr/>
          </p:nvSpPr>
          <p:spPr bwMode="auto">
            <a:xfrm>
              <a:off x="3975100" y="3329930"/>
              <a:ext cx="1030288" cy="30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008000"/>
                  </a:solidFill>
                </a:rPr>
                <a:t>VLAN 20</a:t>
              </a:r>
            </a:p>
          </p:txBody>
        </p:sp>
        <p:sp>
          <p:nvSpPr>
            <p:cNvPr id="20" name="Rectangle 24"/>
            <p:cNvSpPr>
              <a:spLocks noChangeArrowheads="1"/>
            </p:cNvSpPr>
            <p:nvPr/>
          </p:nvSpPr>
          <p:spPr bwMode="auto">
            <a:xfrm>
              <a:off x="3643241" y="3742788"/>
              <a:ext cx="1781014" cy="339814"/>
            </a:xfrm>
            <a:prstGeom prst="rect">
              <a:avLst/>
            </a:prstGeom>
            <a:noFill/>
            <a:ln w="28575" algn="ctr">
              <a:solidFill>
                <a:srgbClr val="008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15070" name="Text Box 25"/>
            <p:cNvSpPr txBox="1">
              <a:spLocks noChangeArrowheads="1"/>
            </p:cNvSpPr>
            <p:nvPr/>
          </p:nvSpPr>
          <p:spPr bwMode="auto">
            <a:xfrm>
              <a:off x="5876925" y="3329930"/>
              <a:ext cx="1000125" cy="30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000000"/>
                  </a:solidFill>
                </a:rPr>
                <a:t>VLAN 30</a:t>
              </a:r>
            </a:p>
          </p:txBody>
        </p:sp>
        <p:sp>
          <p:nvSpPr>
            <p:cNvPr id="22" name="Rectangle 26"/>
            <p:cNvSpPr>
              <a:spLocks noChangeArrowheads="1"/>
            </p:cNvSpPr>
            <p:nvPr/>
          </p:nvSpPr>
          <p:spPr bwMode="auto">
            <a:xfrm>
              <a:off x="5543307" y="3742788"/>
              <a:ext cx="1782602" cy="339814"/>
            </a:xfrm>
            <a:prstGeom prst="rect">
              <a:avLst/>
            </a:prstGeom>
            <a:noFill/>
            <a:ln w="28575" algn="ctr">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15072" name="Text Box 27"/>
            <p:cNvSpPr txBox="1">
              <a:spLocks noChangeArrowheads="1"/>
            </p:cNvSpPr>
            <p:nvPr/>
          </p:nvSpPr>
          <p:spPr bwMode="auto">
            <a:xfrm>
              <a:off x="2124075" y="5500688"/>
              <a:ext cx="1058863" cy="30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FF0000"/>
                  </a:solidFill>
                </a:rPr>
                <a:t>VLAN 10</a:t>
              </a:r>
            </a:p>
          </p:txBody>
        </p:sp>
        <p:sp>
          <p:nvSpPr>
            <p:cNvPr id="24" name="Freeform 28"/>
            <p:cNvSpPr/>
            <p:nvPr/>
          </p:nvSpPr>
          <p:spPr bwMode="auto">
            <a:xfrm>
              <a:off x="1801908"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5" name="Freeform 29"/>
            <p:cNvSpPr/>
            <p:nvPr/>
          </p:nvSpPr>
          <p:spPr bwMode="auto">
            <a:xfrm>
              <a:off x="2276527"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6" name="Freeform 30"/>
            <p:cNvSpPr/>
            <p:nvPr/>
          </p:nvSpPr>
          <p:spPr bwMode="auto">
            <a:xfrm>
              <a:off x="2752734"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7" name="Freeform 31"/>
            <p:cNvSpPr/>
            <p:nvPr/>
          </p:nvSpPr>
          <p:spPr bwMode="auto">
            <a:xfrm>
              <a:off x="3227354"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8" name="Freeform 32"/>
            <p:cNvSpPr/>
            <p:nvPr/>
          </p:nvSpPr>
          <p:spPr bwMode="auto">
            <a:xfrm>
              <a:off x="3701973"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9" name="Freeform 33"/>
            <p:cNvSpPr/>
            <p:nvPr/>
          </p:nvSpPr>
          <p:spPr bwMode="auto">
            <a:xfrm>
              <a:off x="4176593"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0" name="Freeform 34"/>
            <p:cNvSpPr/>
            <p:nvPr/>
          </p:nvSpPr>
          <p:spPr bwMode="auto">
            <a:xfrm>
              <a:off x="4651212" y="5055993"/>
              <a:ext cx="239691" cy="225484"/>
            </a:xfrm>
            <a:custGeom>
              <a:avLst/>
              <a:gdLst>
                <a:gd name="T0" fmla="*/ 71801 w 454"/>
                <a:gd name="T1" fmla="*/ 0 h 499"/>
                <a:gd name="T2" fmla="*/ 0 w 454"/>
                <a:gd name="T3" fmla="*/ 61455 h 499"/>
                <a:gd name="T4" fmla="*/ 0 w 454"/>
                <a:gd name="T5" fmla="*/ 225484 h 499"/>
                <a:gd name="T6" fmla="*/ 239690 w 454"/>
                <a:gd name="T7" fmla="*/ 225484 h 499"/>
                <a:gd name="T8" fmla="*/ 239690 w 454"/>
                <a:gd name="T9" fmla="*/ 61455 h 499"/>
                <a:gd name="T10" fmla="*/ 167361 w 454"/>
                <a:gd name="T11" fmla="*/ 0 h 499"/>
                <a:gd name="T12" fmla="*/ 71801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1" name="Freeform 35"/>
            <p:cNvSpPr/>
            <p:nvPr/>
          </p:nvSpPr>
          <p:spPr bwMode="auto">
            <a:xfrm>
              <a:off x="5127419"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2" name="Freeform 36"/>
            <p:cNvSpPr/>
            <p:nvPr/>
          </p:nvSpPr>
          <p:spPr bwMode="auto">
            <a:xfrm>
              <a:off x="5602040"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3" name="Freeform 37"/>
            <p:cNvSpPr/>
            <p:nvPr/>
          </p:nvSpPr>
          <p:spPr bwMode="auto">
            <a:xfrm>
              <a:off x="6078247"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4" name="Freeform 38"/>
            <p:cNvSpPr/>
            <p:nvPr/>
          </p:nvSpPr>
          <p:spPr bwMode="auto">
            <a:xfrm>
              <a:off x="6552866" y="5055993"/>
              <a:ext cx="238104" cy="225484"/>
            </a:xfrm>
            <a:custGeom>
              <a:avLst/>
              <a:gdLst>
                <a:gd name="T0" fmla="*/ 71326 w 454"/>
                <a:gd name="T1" fmla="*/ 0 h 499"/>
                <a:gd name="T2" fmla="*/ 0 w 454"/>
                <a:gd name="T3" fmla="*/ 61455 h 499"/>
                <a:gd name="T4" fmla="*/ 0 w 454"/>
                <a:gd name="T5" fmla="*/ 225484 h 499"/>
                <a:gd name="T6" fmla="*/ 238104 w 454"/>
                <a:gd name="T7" fmla="*/ 225484 h 499"/>
                <a:gd name="T8" fmla="*/ 238104 w 454"/>
                <a:gd name="T9" fmla="*/ 61455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5" name="Freeform 39"/>
            <p:cNvSpPr/>
            <p:nvPr/>
          </p:nvSpPr>
          <p:spPr bwMode="auto">
            <a:xfrm>
              <a:off x="7027486" y="5055993"/>
              <a:ext cx="239690" cy="225484"/>
            </a:xfrm>
            <a:custGeom>
              <a:avLst/>
              <a:gdLst>
                <a:gd name="T0" fmla="*/ 71802 w 454"/>
                <a:gd name="T1" fmla="*/ 0 h 499"/>
                <a:gd name="T2" fmla="*/ 0 w 454"/>
                <a:gd name="T3" fmla="*/ 61455 h 499"/>
                <a:gd name="T4" fmla="*/ 0 w 454"/>
                <a:gd name="T5" fmla="*/ 225484 h 499"/>
                <a:gd name="T6" fmla="*/ 239691 w 454"/>
                <a:gd name="T7" fmla="*/ 225484 h 499"/>
                <a:gd name="T8" fmla="*/ 239691 w 454"/>
                <a:gd name="T9" fmla="*/ 61455 h 499"/>
                <a:gd name="T10" fmla="*/ 167361 w 454"/>
                <a:gd name="T11" fmla="*/ 0 h 499"/>
                <a:gd name="T12" fmla="*/ 71802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36" name="Rectangle 45"/>
            <p:cNvSpPr>
              <a:spLocks noChangeArrowheads="1"/>
            </p:cNvSpPr>
            <p:nvPr/>
          </p:nvSpPr>
          <p:spPr bwMode="auto">
            <a:xfrm>
              <a:off x="1743175" y="4998828"/>
              <a:ext cx="1781014" cy="341401"/>
            </a:xfrm>
            <a:prstGeom prst="rect">
              <a:avLst/>
            </a:prstGeom>
            <a:noFill/>
            <a:ln w="28575" algn="ctr">
              <a:solidFill>
                <a:srgbClr val="FF0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15086" name="Text Box 46"/>
            <p:cNvSpPr txBox="1">
              <a:spLocks noChangeArrowheads="1"/>
            </p:cNvSpPr>
            <p:nvPr/>
          </p:nvSpPr>
          <p:spPr bwMode="auto">
            <a:xfrm>
              <a:off x="4024313" y="5500688"/>
              <a:ext cx="1174750" cy="30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008000"/>
                  </a:solidFill>
                </a:rPr>
                <a:t>VLAN 20</a:t>
              </a:r>
            </a:p>
          </p:txBody>
        </p:sp>
        <p:sp>
          <p:nvSpPr>
            <p:cNvPr id="38" name="Rectangle 47"/>
            <p:cNvSpPr>
              <a:spLocks noChangeArrowheads="1"/>
            </p:cNvSpPr>
            <p:nvPr/>
          </p:nvSpPr>
          <p:spPr bwMode="auto">
            <a:xfrm>
              <a:off x="3643241" y="4998828"/>
              <a:ext cx="1781014" cy="341401"/>
            </a:xfrm>
            <a:prstGeom prst="rect">
              <a:avLst/>
            </a:prstGeom>
            <a:noFill/>
            <a:ln w="28575" algn="ctr">
              <a:solidFill>
                <a:srgbClr val="008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215088" name="Text Box 48"/>
            <p:cNvSpPr txBox="1">
              <a:spLocks noChangeArrowheads="1"/>
            </p:cNvSpPr>
            <p:nvPr/>
          </p:nvSpPr>
          <p:spPr bwMode="auto">
            <a:xfrm>
              <a:off x="5926138" y="5500688"/>
              <a:ext cx="1073150" cy="30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400" b="1">
                  <a:solidFill>
                    <a:srgbClr val="000000"/>
                  </a:solidFill>
                </a:rPr>
                <a:t>VLAN 30</a:t>
              </a:r>
            </a:p>
          </p:txBody>
        </p:sp>
        <p:sp>
          <p:nvSpPr>
            <p:cNvPr id="40" name="Rectangle 49"/>
            <p:cNvSpPr>
              <a:spLocks noChangeArrowheads="1"/>
            </p:cNvSpPr>
            <p:nvPr/>
          </p:nvSpPr>
          <p:spPr bwMode="auto">
            <a:xfrm>
              <a:off x="5543307" y="4998828"/>
              <a:ext cx="1782602" cy="341401"/>
            </a:xfrm>
            <a:prstGeom prst="rect">
              <a:avLst/>
            </a:prstGeom>
            <a:noFill/>
            <a:ln w="28575" algn="ctr">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41" name="Freeform 50"/>
            <p:cNvSpPr/>
            <p:nvPr/>
          </p:nvSpPr>
          <p:spPr bwMode="auto">
            <a:xfrm>
              <a:off x="1357448" y="3798365"/>
              <a:ext cx="238104" cy="227071"/>
            </a:xfrm>
            <a:custGeom>
              <a:avLst/>
              <a:gdLst>
                <a:gd name="T0" fmla="*/ 71326 w 454"/>
                <a:gd name="T1" fmla="*/ 0 h 499"/>
                <a:gd name="T2" fmla="*/ 0 w 454"/>
                <a:gd name="T3" fmla="*/ 61887 h 499"/>
                <a:gd name="T4" fmla="*/ 0 w 454"/>
                <a:gd name="T5" fmla="*/ 227072 h 499"/>
                <a:gd name="T6" fmla="*/ 238104 w 454"/>
                <a:gd name="T7" fmla="*/ 227072 h 499"/>
                <a:gd name="T8" fmla="*/ 238104 w 454"/>
                <a:gd name="T9" fmla="*/ 61887 h 499"/>
                <a:gd name="T10" fmla="*/ 166253 w 454"/>
                <a:gd name="T11" fmla="*/ 0 h 499"/>
                <a:gd name="T12" fmla="*/ 71326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42" name="Freeform 51"/>
            <p:cNvSpPr/>
            <p:nvPr/>
          </p:nvSpPr>
          <p:spPr bwMode="auto">
            <a:xfrm>
              <a:off x="1355860" y="5055993"/>
              <a:ext cx="239691" cy="225484"/>
            </a:xfrm>
            <a:custGeom>
              <a:avLst/>
              <a:gdLst>
                <a:gd name="T0" fmla="*/ 71801 w 454"/>
                <a:gd name="T1" fmla="*/ 0 h 499"/>
                <a:gd name="T2" fmla="*/ 0 w 454"/>
                <a:gd name="T3" fmla="*/ 61455 h 499"/>
                <a:gd name="T4" fmla="*/ 0 w 454"/>
                <a:gd name="T5" fmla="*/ 225484 h 499"/>
                <a:gd name="T6" fmla="*/ 239690 w 454"/>
                <a:gd name="T7" fmla="*/ 225484 h 499"/>
                <a:gd name="T8" fmla="*/ 239690 w 454"/>
                <a:gd name="T9" fmla="*/ 61455 h 499"/>
                <a:gd name="T10" fmla="*/ 167361 w 454"/>
                <a:gd name="T11" fmla="*/ 0 h 499"/>
                <a:gd name="T12" fmla="*/ 71801 w 454"/>
                <a:gd name="T13" fmla="*/ 0 h 499"/>
                <a:gd name="T14" fmla="*/ 0 60000 65536"/>
                <a:gd name="T15" fmla="*/ 0 60000 65536"/>
                <a:gd name="T16" fmla="*/ 0 60000 65536"/>
                <a:gd name="T17" fmla="*/ 0 60000 65536"/>
                <a:gd name="T18" fmla="*/ 0 60000 65536"/>
                <a:gd name="T19" fmla="*/ 0 60000 65536"/>
                <a:gd name="T20" fmla="*/ 0 60000 65536"/>
                <a:gd name="T21" fmla="*/ 0 w 454"/>
                <a:gd name="T22" fmla="*/ 0 h 499"/>
                <a:gd name="T23" fmla="*/ 454 w 454"/>
                <a:gd name="T24" fmla="*/ 499 h 4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99">
                  <a:moveTo>
                    <a:pt x="136" y="0"/>
                  </a:moveTo>
                  <a:lnTo>
                    <a:pt x="0" y="136"/>
                  </a:lnTo>
                  <a:lnTo>
                    <a:pt x="0" y="499"/>
                  </a:lnTo>
                  <a:lnTo>
                    <a:pt x="454" y="499"/>
                  </a:lnTo>
                  <a:lnTo>
                    <a:pt x="454" y="136"/>
                  </a:lnTo>
                  <a:lnTo>
                    <a:pt x="317" y="0"/>
                  </a:lnTo>
                  <a:lnTo>
                    <a:pt x="136" y="0"/>
                  </a:lnTo>
                  <a:close/>
                </a:path>
              </a:pathLst>
            </a:custGeom>
            <a:gradFill rotWithShape="1">
              <a:gsLst>
                <a:gs pos="0">
                  <a:srgbClr val="3333CC"/>
                </a:gs>
                <a:gs pos="50000">
                  <a:srgbClr val="9191C8"/>
                </a:gs>
                <a:gs pos="100000">
                  <a:srgbClr val="3333CC"/>
                </a:gs>
              </a:gsLst>
              <a:lin ang="2700000" scaled="1"/>
            </a:gradFill>
            <a:ln w="9525">
              <a:solidFill>
                <a:srgbClr val="3333CC"/>
              </a:solidFill>
              <a:round/>
            </a:ln>
          </p:spPr>
          <p:txBody>
            <a:bodyP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43" name="Rectangle 55"/>
            <p:cNvSpPr>
              <a:spLocks noChangeArrowheads="1"/>
            </p:cNvSpPr>
            <p:nvPr/>
          </p:nvSpPr>
          <p:spPr bwMode="auto">
            <a:xfrm>
              <a:off x="1446340" y="4033376"/>
              <a:ext cx="60320" cy="114330"/>
            </a:xfrm>
            <a:prstGeom prst="rect">
              <a:avLst/>
            </a:prstGeom>
            <a:solidFill>
              <a:srgbClr val="FF0000"/>
            </a:solidFill>
            <a:ln w="9525" algn="ctr">
              <a:solidFill>
                <a:srgbClr val="FF0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44" name="Rectangle 56"/>
            <p:cNvSpPr>
              <a:spLocks noChangeArrowheads="1"/>
            </p:cNvSpPr>
            <p:nvPr/>
          </p:nvSpPr>
          <p:spPr bwMode="auto">
            <a:xfrm>
              <a:off x="1446340" y="4147706"/>
              <a:ext cx="60320" cy="112741"/>
            </a:xfrm>
            <a:prstGeom prst="rect">
              <a:avLst/>
            </a:prstGeom>
            <a:solidFill>
              <a:srgbClr val="008000"/>
            </a:solidFill>
            <a:ln w="9525" algn="ctr">
              <a:solidFill>
                <a:srgbClr val="008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45" name="Rectangle 57"/>
            <p:cNvSpPr>
              <a:spLocks noChangeArrowheads="1"/>
            </p:cNvSpPr>
            <p:nvPr/>
          </p:nvSpPr>
          <p:spPr bwMode="auto">
            <a:xfrm>
              <a:off x="1446340" y="4260447"/>
              <a:ext cx="60320" cy="114330"/>
            </a:xfrm>
            <a:prstGeom prst="rect">
              <a:avLst/>
            </a:prstGeom>
            <a:solidFill>
              <a:srgbClr val="000000"/>
            </a:solidFill>
            <a:ln w="9525" algn="ctr">
              <a:solidFill>
                <a:srgbClr val="000000"/>
              </a:solidFill>
              <a:miter lim="800000"/>
            </a:ln>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46" name="Rectangle 58"/>
            <p:cNvSpPr>
              <a:spLocks noChangeArrowheads="1"/>
            </p:cNvSpPr>
            <p:nvPr/>
          </p:nvSpPr>
          <p:spPr bwMode="auto">
            <a:xfrm>
              <a:off x="1446340" y="4374777"/>
              <a:ext cx="60320" cy="112742"/>
            </a:xfrm>
            <a:prstGeom prst="rect">
              <a:avLst/>
            </a:prstGeom>
            <a:solidFill>
              <a:srgbClr val="FF0000"/>
            </a:solidFill>
            <a:ln w="9525" algn="ctr">
              <a:solidFill>
                <a:srgbClr val="FF0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47" name="Rectangle 59"/>
            <p:cNvSpPr>
              <a:spLocks noChangeArrowheads="1"/>
            </p:cNvSpPr>
            <p:nvPr/>
          </p:nvSpPr>
          <p:spPr bwMode="auto">
            <a:xfrm>
              <a:off x="1446340" y="4487520"/>
              <a:ext cx="60320" cy="112741"/>
            </a:xfrm>
            <a:prstGeom prst="rect">
              <a:avLst/>
            </a:prstGeom>
            <a:solidFill>
              <a:srgbClr val="008000"/>
            </a:solidFill>
            <a:ln w="9525" algn="ctr">
              <a:solidFill>
                <a:srgbClr val="008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48" name="Rectangle 60"/>
            <p:cNvSpPr>
              <a:spLocks noChangeArrowheads="1"/>
            </p:cNvSpPr>
            <p:nvPr/>
          </p:nvSpPr>
          <p:spPr bwMode="auto">
            <a:xfrm>
              <a:off x="1446340" y="4600261"/>
              <a:ext cx="60320" cy="114330"/>
            </a:xfrm>
            <a:prstGeom prst="rect">
              <a:avLst/>
            </a:prstGeom>
            <a:solidFill>
              <a:srgbClr val="000000"/>
            </a:solidFill>
            <a:ln w="9525" algn="ctr">
              <a:solidFill>
                <a:srgbClr val="000000"/>
              </a:solidFill>
              <a:miter lim="800000"/>
            </a:ln>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49" name="Rectangle 61"/>
            <p:cNvSpPr>
              <a:spLocks noChangeArrowheads="1"/>
            </p:cNvSpPr>
            <p:nvPr/>
          </p:nvSpPr>
          <p:spPr bwMode="auto">
            <a:xfrm>
              <a:off x="1446340" y="4716179"/>
              <a:ext cx="58732" cy="114330"/>
            </a:xfrm>
            <a:prstGeom prst="rect">
              <a:avLst/>
            </a:prstGeom>
            <a:solidFill>
              <a:srgbClr val="FF0000"/>
            </a:solidFill>
            <a:ln w="9525" algn="ctr">
              <a:solidFill>
                <a:srgbClr val="FF0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50" name="Rectangle 62"/>
            <p:cNvSpPr>
              <a:spLocks noChangeArrowheads="1"/>
            </p:cNvSpPr>
            <p:nvPr/>
          </p:nvSpPr>
          <p:spPr bwMode="auto">
            <a:xfrm>
              <a:off x="1446340" y="4830509"/>
              <a:ext cx="58732" cy="112741"/>
            </a:xfrm>
            <a:prstGeom prst="rect">
              <a:avLst/>
            </a:prstGeom>
            <a:solidFill>
              <a:srgbClr val="008000"/>
            </a:solidFill>
            <a:ln w="9525" algn="ctr">
              <a:solidFill>
                <a:srgbClr val="008000"/>
              </a:solidFill>
              <a:miter lim="800000"/>
            </a:ln>
            <a:effectLst/>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51" name="Rectangle 63"/>
            <p:cNvSpPr>
              <a:spLocks noChangeArrowheads="1"/>
            </p:cNvSpPr>
            <p:nvPr/>
          </p:nvSpPr>
          <p:spPr bwMode="auto">
            <a:xfrm>
              <a:off x="1446340" y="4943250"/>
              <a:ext cx="58732" cy="112742"/>
            </a:xfrm>
            <a:prstGeom prst="rect">
              <a:avLst/>
            </a:prstGeom>
            <a:solidFill>
              <a:srgbClr val="000000"/>
            </a:solidFill>
            <a:ln w="9525" algn="ctr">
              <a:solidFill>
                <a:srgbClr val="000000"/>
              </a:solidFill>
              <a:miter lim="800000"/>
            </a:ln>
          </p:spPr>
          <p:txBody>
            <a:bodyPr wrap="none" anchor="ctr"/>
            <a:lstStyle/>
            <a:p>
              <a:pP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52" name="矩形 51"/>
            <p:cNvSpPr/>
            <p:nvPr/>
          </p:nvSpPr>
          <p:spPr bwMode="auto">
            <a:xfrm>
              <a:off x="1178076" y="3617343"/>
              <a:ext cx="6336728" cy="369428"/>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spAutoFit/>
            </a:bodyPr>
            <a:lstStyle/>
            <a:p>
              <a:pPr marL="342900" indent="-342900">
                <a:lnSpc>
                  <a:spcPct val="150000"/>
                </a:lnSpc>
                <a:spcBef>
                  <a:spcPct val="50000"/>
                </a:spcBef>
                <a:buFont typeface="Wingdings" panose="05000000000000000000" pitchFamily="2" charset="2"/>
                <a:buNone/>
                <a:defRPr/>
              </a:pPr>
              <a:endParaRPr lang="zh-CN" altLang="en-US" sz="1200">
                <a:solidFill>
                  <a:schemeClr val="tx1"/>
                </a:solidFill>
              </a:endParaRPr>
            </a:p>
          </p:txBody>
        </p:sp>
        <p:sp>
          <p:nvSpPr>
            <p:cNvPr id="53" name="矩形 52"/>
            <p:cNvSpPr/>
            <p:nvPr/>
          </p:nvSpPr>
          <p:spPr bwMode="auto">
            <a:xfrm>
              <a:off x="1187600" y="4868619"/>
              <a:ext cx="6336728" cy="369428"/>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spAutoFit/>
            </a:bodyPr>
            <a:lstStyle/>
            <a:p>
              <a:pPr marL="342900" indent="-342900">
                <a:lnSpc>
                  <a:spcPct val="150000"/>
                </a:lnSpc>
                <a:spcBef>
                  <a:spcPct val="50000"/>
                </a:spcBef>
                <a:buFont typeface="Wingdings" panose="05000000000000000000" pitchFamily="2" charset="2"/>
                <a:buNone/>
                <a:defRPr/>
              </a:pPr>
              <a:endParaRPr lang="zh-CN" altLang="en-US" sz="1200">
                <a:solidFill>
                  <a:schemeClr val="tx1"/>
                </a:solidFill>
              </a:endParaRPr>
            </a:p>
          </p:txBody>
        </p:sp>
      </p:grpSp>
      <p:grpSp>
        <p:nvGrpSpPr>
          <p:cNvPr id="215046" name="Group 112"/>
          <p:cNvGrpSpPr/>
          <p:nvPr/>
        </p:nvGrpSpPr>
        <p:grpSpPr bwMode="auto">
          <a:xfrm>
            <a:off x="500460" y="4797425"/>
            <a:ext cx="1253728" cy="1193800"/>
            <a:chOff x="291" y="3022"/>
            <a:chExt cx="729" cy="752"/>
          </a:xfrm>
        </p:grpSpPr>
        <p:sp>
          <p:nvSpPr>
            <p:cNvPr id="55" name="TextBox 54"/>
            <p:cNvSpPr txBox="1"/>
            <p:nvPr/>
          </p:nvSpPr>
          <p:spPr>
            <a:xfrm>
              <a:off x="291" y="3260"/>
              <a:ext cx="578" cy="262"/>
            </a:xfrm>
            <a:prstGeom prst="rect">
              <a:avLst/>
            </a:prstGeom>
            <a:noFill/>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 typeface="Wingdings" panose="05000000000000000000" pitchFamily="2" charset="2"/>
                <a:buNone/>
                <a:defRPr/>
              </a:pPr>
              <a:r>
                <a:rPr lang="en-US" altLang="zh-CN" sz="1400">
                  <a:solidFill>
                    <a:srgbClr val="000000"/>
                  </a:solidFill>
                  <a:effectLst>
                    <a:outerShdw blurRad="38100" dist="38100" dir="2700000" algn="tl">
                      <a:srgbClr val="C0C0C0"/>
                    </a:outerShdw>
                  </a:effectLst>
                  <a:ea typeface="黑体" panose="02010609060101010101" pitchFamily="2" charset="-122"/>
                </a:rPr>
                <a:t>Trunk</a:t>
              </a:r>
              <a:r>
                <a:rPr lang="zh-CN" altLang="en-US" sz="1400">
                  <a:solidFill>
                    <a:srgbClr val="000000"/>
                  </a:solidFill>
                  <a:effectLst>
                    <a:outerShdw blurRad="38100" dist="38100" dir="2700000" algn="tl">
                      <a:srgbClr val="C0C0C0"/>
                    </a:outerShdw>
                  </a:effectLst>
                  <a:ea typeface="黑体" panose="02010609060101010101" pitchFamily="2" charset="-122"/>
                </a:rPr>
                <a:t>端口</a:t>
              </a:r>
            </a:p>
          </p:txBody>
        </p:sp>
        <p:cxnSp>
          <p:nvCxnSpPr>
            <p:cNvPr id="215052" name="直接箭头连接符 338943"/>
            <p:cNvCxnSpPr>
              <a:cxnSpLocks noChangeShapeType="1"/>
            </p:cNvCxnSpPr>
            <p:nvPr/>
          </p:nvCxnSpPr>
          <p:spPr bwMode="auto">
            <a:xfrm flipH="1">
              <a:off x="754" y="3022"/>
              <a:ext cx="264" cy="284"/>
            </a:xfrm>
            <a:prstGeom prst="straightConnector1">
              <a:avLst/>
            </a:prstGeom>
            <a:noFill/>
            <a:ln w="28575" algn="ctr">
              <a:solidFill>
                <a:srgbClr val="0070C0"/>
              </a:solidFill>
              <a:round/>
              <a:tailEnd type="arrow" w="med" len="med"/>
            </a:ln>
            <a:extLst>
              <a:ext uri="{909E8E84-426E-40DD-AFC4-6F175D3DCCD1}">
                <a14:hiddenFill xmlns:a14="http://schemas.microsoft.com/office/drawing/2010/main">
                  <a:noFill/>
                </a14:hiddenFill>
              </a:ext>
            </a:extLst>
          </p:spPr>
        </p:cxnSp>
        <p:cxnSp>
          <p:nvCxnSpPr>
            <p:cNvPr id="215053" name="直接箭头连接符 58"/>
            <p:cNvCxnSpPr>
              <a:cxnSpLocks noChangeShapeType="1"/>
            </p:cNvCxnSpPr>
            <p:nvPr/>
          </p:nvCxnSpPr>
          <p:spPr bwMode="auto">
            <a:xfrm flipH="1" flipV="1">
              <a:off x="754" y="3495"/>
              <a:ext cx="266" cy="279"/>
            </a:xfrm>
            <a:prstGeom prst="straightConnector1">
              <a:avLst/>
            </a:prstGeom>
            <a:noFill/>
            <a:ln w="28575" algn="ctr">
              <a:solidFill>
                <a:srgbClr val="0070C0"/>
              </a:solidFill>
              <a:round/>
              <a:tailEnd type="arrow" w="med" len="med"/>
            </a:ln>
            <a:extLst>
              <a:ext uri="{909E8E84-426E-40DD-AFC4-6F175D3DCCD1}">
                <a14:hiddenFill xmlns:a14="http://schemas.microsoft.com/office/drawing/2010/main">
                  <a:noFill/>
                </a14:hiddenFill>
              </a:ext>
            </a:extLst>
          </p:spPr>
        </p:cxnSp>
      </p:grpSp>
      <p:grpSp>
        <p:nvGrpSpPr>
          <p:cNvPr id="215047" name="Group 116"/>
          <p:cNvGrpSpPr/>
          <p:nvPr/>
        </p:nvGrpSpPr>
        <p:grpSpPr bwMode="auto">
          <a:xfrm>
            <a:off x="2221971" y="4868863"/>
            <a:ext cx="6058827" cy="793750"/>
            <a:chOff x="1292" y="3067"/>
            <a:chExt cx="3523" cy="500"/>
          </a:xfrm>
        </p:grpSpPr>
        <p:sp>
          <p:nvSpPr>
            <p:cNvPr id="2" name="TextBox 1"/>
            <p:cNvSpPr txBox="1"/>
            <p:nvPr/>
          </p:nvSpPr>
          <p:spPr>
            <a:xfrm>
              <a:off x="2707" y="3172"/>
              <a:ext cx="653" cy="262"/>
            </a:xfrm>
            <a:prstGeom prst="rect">
              <a:avLst/>
            </a:prstGeom>
            <a:noFill/>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 typeface="Wingdings" panose="05000000000000000000" pitchFamily="2" charset="2"/>
                <a:buNone/>
                <a:defRPr/>
              </a:pPr>
              <a:r>
                <a:rPr lang="en-US" altLang="zh-CN" sz="1400">
                  <a:solidFill>
                    <a:srgbClr val="000000"/>
                  </a:solidFill>
                  <a:effectLst>
                    <a:outerShdw blurRad="38100" dist="38100" dir="2700000" algn="tl">
                      <a:srgbClr val="C0C0C0"/>
                    </a:outerShdw>
                  </a:effectLst>
                  <a:ea typeface="黑体" panose="02010609060101010101" pitchFamily="2" charset="-122"/>
                </a:rPr>
                <a:t>Access</a:t>
              </a:r>
              <a:r>
                <a:rPr lang="zh-CN" altLang="en-US" sz="1400">
                  <a:solidFill>
                    <a:srgbClr val="000000"/>
                  </a:solidFill>
                  <a:effectLst>
                    <a:outerShdw blurRad="38100" dist="38100" dir="2700000" algn="tl">
                      <a:srgbClr val="C0C0C0"/>
                    </a:outerShdw>
                  </a:effectLst>
                  <a:ea typeface="黑体" panose="02010609060101010101" pitchFamily="2" charset="-122"/>
                </a:rPr>
                <a:t>端口</a:t>
              </a:r>
            </a:p>
          </p:txBody>
        </p:sp>
        <p:sp>
          <p:nvSpPr>
            <p:cNvPr id="338950" name="左大括号 338949"/>
            <p:cNvSpPr/>
            <p:nvPr/>
          </p:nvSpPr>
          <p:spPr bwMode="auto">
            <a:xfrm rot="-5400000">
              <a:off x="2961" y="1398"/>
              <a:ext cx="179" cy="3517"/>
            </a:xfrm>
            <a:prstGeom prst="leftBrace">
              <a:avLst>
                <a:gd name="adj1" fmla="val 50848"/>
                <a:gd name="adj2" fmla="val 50000"/>
              </a:avLst>
            </a:prstGeom>
            <a:noFill/>
            <a:ln w="28575" algn="ctr">
              <a:solidFill>
                <a:srgbClr val="0070C0"/>
              </a:solidFill>
              <a:round/>
            </a:ln>
            <a:extLst>
              <a:ext uri="{909E8E84-426E-40DD-AFC4-6F175D3DCCD1}">
                <a14:hiddenFill xmlns:a14="http://schemas.microsoft.com/office/drawing/2010/main">
                  <a:solidFill>
                    <a:srgbClr val="FFFFFF"/>
                  </a:solidFill>
                </a14:hiddenFill>
              </a:ext>
            </a:extLst>
          </p:spPr>
          <p:txBody>
            <a:bodyPr vert="eaVert" anchor="ctr"/>
            <a:lstStyle/>
            <a:p>
              <a:pPr algn="ct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sp>
          <p:nvSpPr>
            <p:cNvPr id="63" name="左大括号 62"/>
            <p:cNvSpPr/>
            <p:nvPr/>
          </p:nvSpPr>
          <p:spPr bwMode="auto">
            <a:xfrm rot="5400000">
              <a:off x="2964" y="1716"/>
              <a:ext cx="185" cy="3517"/>
            </a:xfrm>
            <a:prstGeom prst="leftBrace">
              <a:avLst>
                <a:gd name="adj1" fmla="val 50784"/>
                <a:gd name="adj2" fmla="val 50000"/>
              </a:avLst>
            </a:prstGeom>
            <a:noFill/>
            <a:ln w="28575" algn="ctr">
              <a:solidFill>
                <a:srgbClr val="0070C0"/>
              </a:solidFill>
              <a:round/>
            </a:ln>
            <a:extLst>
              <a:ext uri="{909E8E84-426E-40DD-AFC4-6F175D3DCCD1}">
                <a14:hiddenFill xmlns:a14="http://schemas.microsoft.com/office/drawing/2010/main">
                  <a:solidFill>
                    <a:srgbClr val="FFFFFF"/>
                  </a:solidFill>
                </a14:hiddenFill>
              </a:ext>
            </a:extLst>
          </p:spPr>
          <p:txBody>
            <a:bodyPr rot="10800000" vert="eaVert" anchor="ctr"/>
            <a:lstStyle/>
            <a:p>
              <a:pPr algn="ctr">
                <a:lnSpc>
                  <a:spcPct val="150000"/>
                </a:lnSpc>
                <a:spcBef>
                  <a:spcPct val="50000"/>
                </a:spcBef>
                <a:buFont typeface="Wingdings" panose="05000000000000000000" pitchFamily="2" charset="2"/>
                <a:buNone/>
                <a:defRPr/>
              </a:pPr>
              <a:endParaRPr lang="zh-CN" altLang="en-US" sz="1200">
                <a:effectLst>
                  <a:outerShdw blurRad="38100" dist="38100" dir="2700000" algn="tl">
                    <a:srgbClr val="000000">
                      <a:alpha val="43137"/>
                    </a:srgbClr>
                  </a:outerShdw>
                </a:effectLst>
                <a:ea typeface="黑体" panose="02010609060101010101" pitchFamily="2" charset="-122"/>
              </a:endParaRPr>
            </a:p>
          </p:txBody>
        </p:sp>
      </p:gr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2"/>
          <p:cNvSpPr>
            <a:spLocks noGrp="1" noChangeArrowheads="1"/>
          </p:cNvSpPr>
          <p:nvPr>
            <p:ph type="title"/>
          </p:nvPr>
        </p:nvSpPr>
        <p:spPr/>
        <p:txBody>
          <a:bodyPr/>
          <a:lstStyle/>
          <a:p>
            <a:pPr eaLnBrk="1" hangingPunct="1"/>
            <a:r>
              <a:rPr lang="en-US" altLang="en-US"/>
              <a:t>Port-VLAN原理</a:t>
            </a:r>
            <a:endParaRPr lang="zh-CN" altLang="en-US"/>
          </a:p>
        </p:txBody>
      </p:sp>
      <p:sp>
        <p:nvSpPr>
          <p:cNvPr id="216068" name="Text Box 3"/>
          <p:cNvSpPr txBox="1">
            <a:spLocks noChangeArrowheads="1"/>
          </p:cNvSpPr>
          <p:nvPr/>
        </p:nvSpPr>
        <p:spPr bwMode="auto">
          <a:xfrm>
            <a:off x="818621" y="1557339"/>
            <a:ext cx="8268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通过查找</a:t>
            </a:r>
            <a:r>
              <a:rPr lang="en-US" altLang="zh-CN" sz="2400" b="1" dirty="0">
                <a:solidFill>
                  <a:srgbClr val="000000"/>
                </a:solidFill>
                <a:latin typeface="Times New Roman" panose="02020603050405020304" pitchFamily="18" charset="0"/>
              </a:rPr>
              <a:t>MAC</a:t>
            </a:r>
            <a:r>
              <a:rPr lang="zh-CN" altLang="en-US" sz="2400" b="1" dirty="0">
                <a:solidFill>
                  <a:srgbClr val="000000"/>
                </a:solidFill>
                <a:latin typeface="Times New Roman" panose="02020603050405020304" pitchFamily="18" charset="0"/>
              </a:rPr>
              <a:t>地址表，交换机对发往不同</a:t>
            </a: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的数据不转发</a:t>
            </a:r>
          </a:p>
        </p:txBody>
      </p:sp>
      <p:grpSp>
        <p:nvGrpSpPr>
          <p:cNvPr id="216069" name="Group 51"/>
          <p:cNvGrpSpPr/>
          <p:nvPr/>
        </p:nvGrpSpPr>
        <p:grpSpPr bwMode="auto">
          <a:xfrm>
            <a:off x="1286404" y="2924175"/>
            <a:ext cx="5104342" cy="3168650"/>
            <a:chOff x="864" y="1752"/>
            <a:chExt cx="2968" cy="1996"/>
          </a:xfrm>
        </p:grpSpPr>
        <p:grpSp>
          <p:nvGrpSpPr>
            <p:cNvPr id="216092" name="Group 52"/>
            <p:cNvGrpSpPr/>
            <p:nvPr/>
          </p:nvGrpSpPr>
          <p:grpSpPr bwMode="auto">
            <a:xfrm>
              <a:off x="1421" y="1752"/>
              <a:ext cx="1037" cy="207"/>
              <a:chOff x="3335" y="3388"/>
              <a:chExt cx="1321" cy="354"/>
            </a:xfrm>
          </p:grpSpPr>
          <p:pic>
            <p:nvPicPr>
              <p:cNvPr id="216114" name="Picture 53" descr="Route-process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 y="3388"/>
                <a:ext cx="130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115" name="Text Box 54"/>
              <p:cNvSpPr txBox="1">
                <a:spLocks noChangeArrowheads="1"/>
              </p:cNvSpPr>
              <p:nvPr/>
            </p:nvSpPr>
            <p:spPr bwMode="auto">
              <a:xfrm>
                <a:off x="3680" y="3456"/>
                <a:ext cx="976"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buFontTx/>
                  <a:buNone/>
                </a:pPr>
                <a:endParaRPr lang="zh-CN" altLang="en-US" sz="2000" b="1">
                  <a:latin typeface="Times New Roman" panose="02020603050405020304" pitchFamily="18" charset="0"/>
                </a:endParaRPr>
              </a:p>
            </p:txBody>
          </p:sp>
        </p:grpSp>
        <p:pic>
          <p:nvPicPr>
            <p:cNvPr id="216093" name="Picture 55"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 y="2414"/>
              <a:ext cx="39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094" name="Picture 56"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 y="2414"/>
              <a:ext cx="39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095" name="Picture 57"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 y="2414"/>
              <a:ext cx="39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096" name="Line 58"/>
            <p:cNvSpPr>
              <a:spLocks noChangeShapeType="1"/>
            </p:cNvSpPr>
            <p:nvPr/>
          </p:nvSpPr>
          <p:spPr bwMode="auto">
            <a:xfrm flipH="1">
              <a:off x="1347" y="1962"/>
              <a:ext cx="309" cy="48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097" name="Line 59"/>
            <p:cNvSpPr>
              <a:spLocks noChangeShapeType="1"/>
            </p:cNvSpPr>
            <p:nvPr/>
          </p:nvSpPr>
          <p:spPr bwMode="auto">
            <a:xfrm>
              <a:off x="1802" y="1959"/>
              <a:ext cx="0" cy="490"/>
            </a:xfrm>
            <a:prstGeom prst="line">
              <a:avLst/>
            </a:prstGeom>
            <a:noFill/>
            <a:ln w="38100">
              <a:solidFill>
                <a:srgbClr val="0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098" name="Line 60"/>
            <p:cNvSpPr>
              <a:spLocks noChangeShapeType="1"/>
            </p:cNvSpPr>
            <p:nvPr/>
          </p:nvSpPr>
          <p:spPr bwMode="auto">
            <a:xfrm>
              <a:off x="2200" y="1979"/>
              <a:ext cx="234" cy="45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099" name="Text Box 61"/>
            <p:cNvSpPr txBox="1">
              <a:spLocks noChangeArrowheads="1"/>
            </p:cNvSpPr>
            <p:nvPr/>
          </p:nvSpPr>
          <p:spPr bwMode="auto">
            <a:xfrm>
              <a:off x="1247" y="1891"/>
              <a:ext cx="346" cy="2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600" b="1">
                  <a:solidFill>
                    <a:srgbClr val="000000"/>
                  </a:solidFill>
                </a:rPr>
                <a:t>F0/1</a:t>
              </a:r>
            </a:p>
          </p:txBody>
        </p:sp>
        <p:sp>
          <p:nvSpPr>
            <p:cNvPr id="216100" name="Text Box 62"/>
            <p:cNvSpPr txBox="1">
              <a:spLocks noChangeArrowheads="1"/>
            </p:cNvSpPr>
            <p:nvPr/>
          </p:nvSpPr>
          <p:spPr bwMode="auto">
            <a:xfrm>
              <a:off x="1774" y="1888"/>
              <a:ext cx="346" cy="2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600" b="1">
                  <a:solidFill>
                    <a:srgbClr val="000000"/>
                  </a:solidFill>
                </a:rPr>
                <a:t>F0/2</a:t>
              </a:r>
            </a:p>
          </p:txBody>
        </p:sp>
        <p:sp>
          <p:nvSpPr>
            <p:cNvPr id="216101" name="Text Box 63"/>
            <p:cNvSpPr txBox="1">
              <a:spLocks noChangeArrowheads="1"/>
            </p:cNvSpPr>
            <p:nvPr/>
          </p:nvSpPr>
          <p:spPr bwMode="auto">
            <a:xfrm>
              <a:off x="2207" y="1888"/>
              <a:ext cx="346" cy="2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600" b="1">
                  <a:solidFill>
                    <a:srgbClr val="000000"/>
                  </a:solidFill>
                </a:rPr>
                <a:t>F0/3</a:t>
              </a:r>
            </a:p>
          </p:txBody>
        </p:sp>
        <p:sp>
          <p:nvSpPr>
            <p:cNvPr id="216102" name="Text Box 64"/>
            <p:cNvSpPr txBox="1">
              <a:spLocks noChangeArrowheads="1"/>
            </p:cNvSpPr>
            <p:nvPr/>
          </p:nvSpPr>
          <p:spPr bwMode="auto">
            <a:xfrm>
              <a:off x="1230" y="2674"/>
              <a:ext cx="193" cy="2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600" b="1">
                  <a:solidFill>
                    <a:srgbClr val="000000"/>
                  </a:solidFill>
                </a:rPr>
                <a:t>A</a:t>
              </a:r>
            </a:p>
          </p:txBody>
        </p:sp>
        <p:sp>
          <p:nvSpPr>
            <p:cNvPr id="216103" name="Text Box 65"/>
            <p:cNvSpPr txBox="1">
              <a:spLocks noChangeArrowheads="1"/>
            </p:cNvSpPr>
            <p:nvPr/>
          </p:nvSpPr>
          <p:spPr bwMode="auto">
            <a:xfrm>
              <a:off x="1781" y="2674"/>
              <a:ext cx="193" cy="2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600" b="1">
                  <a:solidFill>
                    <a:srgbClr val="000000"/>
                  </a:solidFill>
                </a:rPr>
                <a:t>B</a:t>
              </a:r>
            </a:p>
          </p:txBody>
        </p:sp>
        <p:sp>
          <p:nvSpPr>
            <p:cNvPr id="216104" name="Text Box 66"/>
            <p:cNvSpPr txBox="1">
              <a:spLocks noChangeArrowheads="1"/>
            </p:cNvSpPr>
            <p:nvPr/>
          </p:nvSpPr>
          <p:spPr bwMode="auto">
            <a:xfrm>
              <a:off x="2399" y="2674"/>
              <a:ext cx="193" cy="2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600" b="1">
                  <a:solidFill>
                    <a:srgbClr val="000000"/>
                  </a:solidFill>
                </a:rPr>
                <a:t>C</a:t>
              </a:r>
            </a:p>
          </p:txBody>
        </p:sp>
        <p:sp>
          <p:nvSpPr>
            <p:cNvPr id="216105" name="Text Box 67"/>
            <p:cNvSpPr txBox="1">
              <a:spLocks noChangeArrowheads="1"/>
            </p:cNvSpPr>
            <p:nvPr/>
          </p:nvSpPr>
          <p:spPr bwMode="auto">
            <a:xfrm>
              <a:off x="864" y="2297"/>
              <a:ext cx="525" cy="2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600" b="1">
                  <a:solidFill>
                    <a:srgbClr val="000000"/>
                  </a:solidFill>
                </a:rPr>
                <a:t>Vlan 10</a:t>
              </a:r>
            </a:p>
          </p:txBody>
        </p:sp>
        <p:sp>
          <p:nvSpPr>
            <p:cNvPr id="216106" name="Text Box 68"/>
            <p:cNvSpPr txBox="1">
              <a:spLocks noChangeArrowheads="1"/>
            </p:cNvSpPr>
            <p:nvPr/>
          </p:nvSpPr>
          <p:spPr bwMode="auto">
            <a:xfrm>
              <a:off x="1791" y="2297"/>
              <a:ext cx="525" cy="2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600" b="1">
                  <a:solidFill>
                    <a:srgbClr val="000000"/>
                  </a:solidFill>
                </a:rPr>
                <a:t>Vlan 20</a:t>
              </a:r>
            </a:p>
          </p:txBody>
        </p:sp>
        <p:sp>
          <p:nvSpPr>
            <p:cNvPr id="216107" name="Text Box 69"/>
            <p:cNvSpPr txBox="1">
              <a:spLocks noChangeArrowheads="1"/>
            </p:cNvSpPr>
            <p:nvPr/>
          </p:nvSpPr>
          <p:spPr bwMode="auto">
            <a:xfrm>
              <a:off x="2407" y="2266"/>
              <a:ext cx="525" cy="2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600" b="1">
                  <a:solidFill>
                    <a:srgbClr val="000000"/>
                  </a:solidFill>
                </a:rPr>
                <a:t>Vlan 10</a:t>
              </a:r>
            </a:p>
          </p:txBody>
        </p:sp>
        <p:sp>
          <p:nvSpPr>
            <p:cNvPr id="216108" name="Text Box 70"/>
            <p:cNvSpPr txBox="1">
              <a:spLocks noChangeArrowheads="1"/>
            </p:cNvSpPr>
            <p:nvPr/>
          </p:nvSpPr>
          <p:spPr bwMode="auto">
            <a:xfrm>
              <a:off x="2350" y="3210"/>
              <a:ext cx="1482" cy="5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000099"/>
                  </a:solidFill>
                </a:rPr>
                <a:t>A                  B</a:t>
              </a:r>
            </a:p>
            <a:p>
              <a:pPr eaLnBrk="1" hangingPunct="1">
                <a:spcBef>
                  <a:spcPct val="50000"/>
                </a:spcBef>
                <a:buFontTx/>
                <a:buNone/>
              </a:pPr>
              <a:r>
                <a:rPr lang="en-US" altLang="zh-CN" sz="2000" b="1">
                  <a:solidFill>
                    <a:srgbClr val="000099"/>
                  </a:solidFill>
                </a:rPr>
                <a:t>A                  C</a:t>
              </a:r>
            </a:p>
          </p:txBody>
        </p:sp>
        <p:sp>
          <p:nvSpPr>
            <p:cNvPr id="216109" name="Line 71"/>
            <p:cNvSpPr>
              <a:spLocks noChangeShapeType="1"/>
            </p:cNvSpPr>
            <p:nvPr/>
          </p:nvSpPr>
          <p:spPr bwMode="auto">
            <a:xfrm>
              <a:off x="2545" y="3315"/>
              <a:ext cx="74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110" name="Line 72"/>
            <p:cNvSpPr>
              <a:spLocks noChangeShapeType="1"/>
            </p:cNvSpPr>
            <p:nvPr/>
          </p:nvSpPr>
          <p:spPr bwMode="auto">
            <a:xfrm flipH="1">
              <a:off x="2545" y="3349"/>
              <a:ext cx="703"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111" name="Line 73"/>
            <p:cNvSpPr>
              <a:spLocks noChangeShapeType="1"/>
            </p:cNvSpPr>
            <p:nvPr/>
          </p:nvSpPr>
          <p:spPr bwMode="auto">
            <a:xfrm>
              <a:off x="2545" y="3560"/>
              <a:ext cx="74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112" name="Line 74"/>
            <p:cNvSpPr>
              <a:spLocks noChangeShapeType="1"/>
            </p:cNvSpPr>
            <p:nvPr/>
          </p:nvSpPr>
          <p:spPr bwMode="auto">
            <a:xfrm flipH="1">
              <a:off x="2545" y="3594"/>
              <a:ext cx="703"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113" name="Text Box 75"/>
            <p:cNvSpPr txBox="1">
              <a:spLocks noChangeArrowheads="1"/>
            </p:cNvSpPr>
            <p:nvPr/>
          </p:nvSpPr>
          <p:spPr bwMode="auto">
            <a:xfrm>
              <a:off x="2764" y="3203"/>
              <a:ext cx="207" cy="25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000" b="1">
                  <a:solidFill>
                    <a:srgbClr val="FF0000"/>
                  </a:solidFill>
                </a:rPr>
                <a:t>X</a:t>
              </a:r>
            </a:p>
          </p:txBody>
        </p:sp>
      </p:grpSp>
      <p:graphicFrame>
        <p:nvGraphicFramePr>
          <p:cNvPr id="318540" name="Group 76"/>
          <p:cNvGraphicFramePr>
            <a:graphicFrameLocks noGrp="1"/>
          </p:cNvGraphicFramePr>
          <p:nvPr/>
        </p:nvGraphicFramePr>
        <p:xfrm>
          <a:off x="4910006" y="2419351"/>
          <a:ext cx="4418145" cy="1714501"/>
        </p:xfrm>
        <a:graphic>
          <a:graphicData uri="http://schemas.openxmlformats.org/drawingml/2006/table">
            <a:tbl>
              <a:tblPr/>
              <a:tblGrid>
                <a:gridCol w="1583928">
                  <a:extLst>
                    <a:ext uri="{9D8B030D-6E8A-4147-A177-3AD203B41FA5}">
                      <a16:colId xmlns:a16="http://schemas.microsoft.com/office/drawing/2014/main" val="20000"/>
                    </a:ext>
                  </a:extLst>
                </a:gridCol>
                <a:gridCol w="1411950">
                  <a:extLst>
                    <a:ext uri="{9D8B030D-6E8A-4147-A177-3AD203B41FA5}">
                      <a16:colId xmlns:a16="http://schemas.microsoft.com/office/drawing/2014/main" val="20001"/>
                    </a:ext>
                  </a:extLst>
                </a:gridCol>
                <a:gridCol w="1422267">
                  <a:extLst>
                    <a:ext uri="{9D8B030D-6E8A-4147-A177-3AD203B41FA5}">
                      <a16:colId xmlns:a16="http://schemas.microsoft.com/office/drawing/2014/main" val="20002"/>
                    </a:ext>
                  </a:extLst>
                </a:gridCol>
              </a:tblGrid>
              <a:tr h="503238">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16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rPr>
                        <a:t>交换机端口</a:t>
                      </a:r>
                    </a:p>
                  </a:txBody>
                  <a:tcPr marL="97500" marR="975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4001B"/>
                    </a:solid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MAC</a:t>
                      </a:r>
                      <a:r>
                        <a:rPr kumimoji="0" lang="zh-CN" altLang="en-US" sz="16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地址</a:t>
                      </a:r>
                    </a:p>
                  </a:txBody>
                  <a:tcPr marL="97500" marR="975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4001B"/>
                    </a:solid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VLAN ID</a:t>
                      </a:r>
                    </a:p>
                  </a:txBody>
                  <a:tcPr marL="97500" marR="975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4001B"/>
                    </a:solidFill>
                  </a:tcPr>
                </a:tc>
                <a:extLst>
                  <a:ext uri="{0D108BD9-81ED-4DB2-BD59-A6C34878D82A}">
                    <a16:rowId xmlns:a16="http://schemas.microsoft.com/office/drawing/2014/main" val="10000"/>
                  </a:ext>
                </a:extLst>
              </a:tr>
              <a:tr h="403225">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F0/1</a:t>
                      </a:r>
                    </a:p>
                  </a:txBody>
                  <a:tcPr marL="99060" marR="9906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FFFF"/>
                        </a:gs>
                        <a:gs pos="100000">
                          <a:srgbClr val="FFFFFF">
                            <a:gamma/>
                            <a:shade val="96078"/>
                            <a:invGamma/>
                          </a:srgbClr>
                        </a:gs>
                      </a:gsLst>
                      <a:lin ang="5400000" scaled="1"/>
                    </a:grad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A</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FFFF"/>
                        </a:gs>
                        <a:gs pos="100000">
                          <a:srgbClr val="FFFFFF">
                            <a:gamma/>
                            <a:shade val="96078"/>
                            <a:invGamma/>
                          </a:srgbClr>
                        </a:gs>
                      </a:gsLst>
                      <a:lin ang="5400000" scaled="1"/>
                    </a:grad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a:t>
                      </a:r>
                    </a:p>
                  </a:txBody>
                  <a:tcPr marL="99060" marR="9906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FFFF"/>
                        </a:gs>
                        <a:gs pos="100000">
                          <a:srgbClr val="FFFFFF">
                            <a:gamma/>
                            <a:shade val="96078"/>
                            <a:invGamma/>
                          </a:srgbClr>
                        </a:gs>
                      </a:gsLst>
                      <a:lin ang="5400000" scaled="1"/>
                    </a:gradFill>
                  </a:tcPr>
                </a:tc>
                <a:extLst>
                  <a:ext uri="{0D108BD9-81ED-4DB2-BD59-A6C34878D82A}">
                    <a16:rowId xmlns:a16="http://schemas.microsoft.com/office/drawing/2014/main" val="10001"/>
                  </a:ext>
                </a:extLst>
              </a:tr>
              <a:tr h="403225">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F0/2</a:t>
                      </a:r>
                    </a:p>
                  </a:txBody>
                  <a:tcPr marL="99060" marR="9906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FFFF"/>
                        </a:gs>
                        <a:gs pos="100000">
                          <a:srgbClr val="FFFFFF">
                            <a:gamma/>
                            <a:shade val="96078"/>
                            <a:invGamma/>
                          </a:srgbClr>
                        </a:gs>
                      </a:gsLst>
                      <a:lin ang="5400000" scaled="1"/>
                    </a:grad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B</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FFFF"/>
                        </a:gs>
                        <a:gs pos="100000">
                          <a:srgbClr val="FFFFFF">
                            <a:gamma/>
                            <a:shade val="96078"/>
                            <a:invGamma/>
                          </a:srgbClr>
                        </a:gs>
                      </a:gsLst>
                      <a:lin ang="5400000" scaled="1"/>
                    </a:grad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20</a:t>
                      </a:r>
                    </a:p>
                  </a:txBody>
                  <a:tcPr marL="99060" marR="9906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FFFF"/>
                        </a:gs>
                        <a:gs pos="100000">
                          <a:srgbClr val="FFFFFF">
                            <a:gamma/>
                            <a:shade val="96078"/>
                            <a:invGamma/>
                          </a:srgbClr>
                        </a:gs>
                      </a:gsLst>
                      <a:lin ang="5400000" scaled="1"/>
                    </a:grad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F0/3</a:t>
                      </a:r>
                    </a:p>
                  </a:txBody>
                  <a:tcPr marL="99060" marR="9906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gradFill rotWithShape="1">
                      <a:gsLst>
                        <a:gs pos="0">
                          <a:srgbClr val="FFFFFF"/>
                        </a:gs>
                        <a:gs pos="100000">
                          <a:srgbClr val="FFFFFF">
                            <a:gamma/>
                            <a:shade val="96078"/>
                            <a:invGamma/>
                          </a:srgbClr>
                        </a:gs>
                      </a:gsLst>
                      <a:lin ang="5400000" scaled="1"/>
                    </a:grad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C</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gradFill rotWithShape="1">
                      <a:gsLst>
                        <a:gs pos="0">
                          <a:srgbClr val="FFFFFF"/>
                        </a:gs>
                        <a:gs pos="100000">
                          <a:srgbClr val="FFFFFF">
                            <a:gamma/>
                            <a:shade val="96078"/>
                            <a:invGamma/>
                          </a:srgbClr>
                        </a:gs>
                      </a:gsLst>
                      <a:lin ang="5400000" scaled="1"/>
                    </a:grad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a:t>
                      </a:r>
                    </a:p>
                  </a:txBody>
                  <a:tcPr marL="99060" marR="9906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gradFill rotWithShape="1">
                      <a:gsLst>
                        <a:gs pos="0">
                          <a:srgbClr val="FFFFFF"/>
                        </a:gs>
                        <a:gs pos="100000">
                          <a:srgbClr val="FFFFFF">
                            <a:gamma/>
                            <a:shade val="96078"/>
                            <a:invGamma/>
                          </a:srgbClr>
                        </a:gs>
                      </a:gsLst>
                      <a:lin ang="5400000" scaled="1"/>
                    </a:gra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页脚占位符 3"/>
          <p:cNvSpPr>
            <a:spLocks noGrp="1"/>
          </p:cNvSpPr>
          <p:nvPr>
            <p:ph type="ftr" sz="quarter" idx="10"/>
          </p:nvPr>
        </p:nvSpPr>
        <p:spPr/>
        <p:txBody>
          <a:bodyPr/>
          <a:lstStyle/>
          <a:p>
            <a:pPr>
              <a:defRPr/>
            </a:pPr>
            <a:endParaRPr lang="en-US"/>
          </a:p>
        </p:txBody>
      </p:sp>
      <p:sp>
        <p:nvSpPr>
          <p:cNvPr id="217091" name="Rectangle 2"/>
          <p:cNvSpPr>
            <a:spLocks noGrp="1" noChangeArrowheads="1"/>
          </p:cNvSpPr>
          <p:nvPr>
            <p:ph type="title"/>
          </p:nvPr>
        </p:nvSpPr>
        <p:spPr/>
        <p:txBody>
          <a:bodyPr/>
          <a:lstStyle/>
          <a:p>
            <a:pPr eaLnBrk="1" hangingPunct="1"/>
            <a:r>
              <a:rPr lang="en-US" altLang="en-US"/>
              <a:t>802.1Q工作原理</a:t>
            </a:r>
            <a:endParaRPr lang="zh-CN" altLang="en-US"/>
          </a:p>
        </p:txBody>
      </p:sp>
      <p:sp>
        <p:nvSpPr>
          <p:cNvPr id="217092" name="Text Box 3"/>
          <p:cNvSpPr txBox="1">
            <a:spLocks noChangeArrowheads="1"/>
          </p:cNvSpPr>
          <p:nvPr/>
        </p:nvSpPr>
        <p:spPr bwMode="auto">
          <a:xfrm>
            <a:off x="818621" y="1557339"/>
            <a:ext cx="8268758"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802.1Q</a:t>
            </a:r>
            <a:r>
              <a:rPr lang="zh-CN" altLang="en-US" sz="2400" b="1" dirty="0">
                <a:solidFill>
                  <a:srgbClr val="000000"/>
                </a:solidFill>
                <a:latin typeface="Times New Roman" panose="02020603050405020304" pitchFamily="18" charset="0"/>
              </a:rPr>
              <a:t>工作特点：</a:t>
            </a:r>
          </a:p>
          <a:p>
            <a:pPr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802.1Q</a:t>
            </a:r>
            <a:r>
              <a:rPr lang="zh-CN" altLang="en-US" sz="2400" b="1" dirty="0">
                <a:solidFill>
                  <a:srgbClr val="000000"/>
                </a:solidFill>
                <a:latin typeface="Times New Roman" panose="02020603050405020304" pitchFamily="18" charset="0"/>
              </a:rPr>
              <a:t>数据帧传输对于用户是完全透明的。</a:t>
            </a:r>
          </a:p>
          <a:p>
            <a:pPr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Trunk</a:t>
            </a:r>
            <a:r>
              <a:rPr lang="zh-CN" altLang="en-US" sz="2400" b="1" dirty="0">
                <a:solidFill>
                  <a:srgbClr val="000000"/>
                </a:solidFill>
                <a:latin typeface="Times New Roman" panose="02020603050405020304" pitchFamily="18" charset="0"/>
              </a:rPr>
              <a:t>上默认会转发交换机上存在的所有</a:t>
            </a:r>
            <a:r>
              <a:rPr lang="en-US" altLang="zh-CN" sz="2400" b="1" dirty="0">
                <a:solidFill>
                  <a:srgbClr val="000000"/>
                </a:solidFill>
                <a:latin typeface="Times New Roman" panose="02020603050405020304" pitchFamily="18" charset="0"/>
              </a:rPr>
              <a:t>VLAN</a:t>
            </a:r>
            <a:r>
              <a:rPr lang="zh-CN" altLang="en-US" sz="2400" b="1" dirty="0">
                <a:solidFill>
                  <a:srgbClr val="000000"/>
                </a:solidFill>
                <a:latin typeface="Times New Roman" panose="02020603050405020304" pitchFamily="18" charset="0"/>
              </a:rPr>
              <a:t>的数据。</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交换机在从</a:t>
            </a:r>
            <a:r>
              <a:rPr lang="en-US" altLang="zh-CN" sz="2400" b="1" dirty="0">
                <a:solidFill>
                  <a:srgbClr val="000000"/>
                </a:solidFill>
                <a:latin typeface="Times New Roman" panose="02020603050405020304" pitchFamily="18" charset="0"/>
              </a:rPr>
              <a:t>Trunk</a:t>
            </a:r>
            <a:r>
              <a:rPr lang="zh-CN" altLang="en-US" sz="2400" b="1" dirty="0">
                <a:solidFill>
                  <a:srgbClr val="000000"/>
                </a:solidFill>
                <a:latin typeface="Times New Roman" panose="02020603050405020304" pitchFamily="18" charset="0"/>
              </a:rPr>
              <a:t>口转发数据前会在数据打上个</a:t>
            </a:r>
            <a:r>
              <a:rPr lang="en-US" altLang="zh-CN" sz="2400" b="1" dirty="0">
                <a:solidFill>
                  <a:srgbClr val="000000"/>
                </a:solidFill>
                <a:latin typeface="Times New Roman" panose="02020603050405020304" pitchFamily="18" charset="0"/>
              </a:rPr>
              <a:t>Tag</a:t>
            </a:r>
            <a:r>
              <a:rPr lang="zh-CN" altLang="en-US" sz="2400" b="1" dirty="0">
                <a:solidFill>
                  <a:srgbClr val="000000"/>
                </a:solidFill>
                <a:latin typeface="Times New Roman" panose="02020603050405020304" pitchFamily="18" charset="0"/>
              </a:rPr>
              <a:t>标签，在到达另一交换机后，再剥去此标签。</a:t>
            </a:r>
          </a:p>
        </p:txBody>
      </p:sp>
      <p:sp>
        <p:nvSpPr>
          <p:cNvPr id="217093" name="Line 4"/>
          <p:cNvSpPr>
            <a:spLocks noChangeShapeType="1"/>
          </p:cNvSpPr>
          <p:nvPr/>
        </p:nvSpPr>
        <p:spPr bwMode="auto">
          <a:xfrm>
            <a:off x="3088746" y="5373688"/>
            <a:ext cx="3993356" cy="0"/>
          </a:xfrm>
          <a:prstGeom prst="line">
            <a:avLst/>
          </a:prstGeom>
          <a:noFill/>
          <a:ln w="5715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217094" name="Picture 5" descr="Route-process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461" y="5086351"/>
            <a:ext cx="116945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095" name="Picture 6"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297" y="5710238"/>
            <a:ext cx="780785"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096" name="Freeform 7"/>
          <p:cNvSpPr/>
          <p:nvPr/>
        </p:nvSpPr>
        <p:spPr bwMode="auto">
          <a:xfrm>
            <a:off x="1831579" y="5302251"/>
            <a:ext cx="1136782" cy="538163"/>
          </a:xfrm>
          <a:custGeom>
            <a:avLst/>
            <a:gdLst>
              <a:gd name="T0" fmla="*/ 2147483647 w 632"/>
              <a:gd name="T1" fmla="*/ 0 h 286"/>
              <a:gd name="T2" fmla="*/ 0 w 632"/>
              <a:gd name="T3" fmla="*/ 0 h 286"/>
              <a:gd name="T4" fmla="*/ 0 w 632"/>
              <a:gd name="T5" fmla="*/ 2147483647 h 286"/>
              <a:gd name="T6" fmla="*/ 0 60000 65536"/>
              <a:gd name="T7" fmla="*/ 0 60000 65536"/>
              <a:gd name="T8" fmla="*/ 0 60000 65536"/>
            </a:gdLst>
            <a:ahLst/>
            <a:cxnLst>
              <a:cxn ang="T6">
                <a:pos x="T0" y="T1"/>
              </a:cxn>
              <a:cxn ang="T7">
                <a:pos x="T2" y="T3"/>
              </a:cxn>
              <a:cxn ang="T8">
                <a:pos x="T4" y="T5"/>
              </a:cxn>
            </a:cxnLst>
            <a:rect l="0" t="0" r="r" b="b"/>
            <a:pathLst>
              <a:path w="632" h="286">
                <a:moveTo>
                  <a:pt x="631" y="0"/>
                </a:moveTo>
                <a:lnTo>
                  <a:pt x="0" y="0"/>
                </a:lnTo>
                <a:lnTo>
                  <a:pt x="0" y="285"/>
                </a:lnTo>
              </a:path>
            </a:pathLst>
          </a:custGeom>
          <a:noFill/>
          <a:ln w="254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pic>
        <p:nvPicPr>
          <p:cNvPr id="217097" name="Picture 8" descr="Route-process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865" y="5119689"/>
            <a:ext cx="116945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098" name="Freeform 9"/>
          <p:cNvSpPr/>
          <p:nvPr/>
        </p:nvSpPr>
        <p:spPr bwMode="auto">
          <a:xfrm>
            <a:off x="7568804" y="5272089"/>
            <a:ext cx="1128183" cy="511175"/>
          </a:xfrm>
          <a:custGeom>
            <a:avLst/>
            <a:gdLst>
              <a:gd name="T0" fmla="*/ 0 w 590"/>
              <a:gd name="T1" fmla="*/ 0 h 191"/>
              <a:gd name="T2" fmla="*/ 2147483647 w 590"/>
              <a:gd name="T3" fmla="*/ 0 h 191"/>
              <a:gd name="T4" fmla="*/ 2147483647 w 590"/>
              <a:gd name="T5" fmla="*/ 2147483647 h 191"/>
              <a:gd name="T6" fmla="*/ 0 60000 65536"/>
              <a:gd name="T7" fmla="*/ 0 60000 65536"/>
              <a:gd name="T8" fmla="*/ 0 60000 65536"/>
            </a:gdLst>
            <a:ahLst/>
            <a:cxnLst>
              <a:cxn ang="T6">
                <a:pos x="T0" y="T1"/>
              </a:cxn>
              <a:cxn ang="T7">
                <a:pos x="T2" y="T3"/>
              </a:cxn>
              <a:cxn ang="T8">
                <a:pos x="T4" y="T5"/>
              </a:cxn>
            </a:cxnLst>
            <a:rect l="0" t="0" r="r" b="b"/>
            <a:pathLst>
              <a:path w="590" h="191">
                <a:moveTo>
                  <a:pt x="0" y="0"/>
                </a:moveTo>
                <a:lnTo>
                  <a:pt x="589" y="0"/>
                </a:lnTo>
                <a:lnTo>
                  <a:pt x="589" y="190"/>
                </a:lnTo>
              </a:path>
            </a:pathLst>
          </a:custGeom>
          <a:noFill/>
          <a:ln w="254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19498" name="Rectangle 10"/>
          <p:cNvSpPr>
            <a:spLocks noChangeArrowheads="1"/>
          </p:cNvSpPr>
          <p:nvPr/>
        </p:nvSpPr>
        <p:spPr bwMode="auto">
          <a:xfrm>
            <a:off x="1556412" y="6022975"/>
            <a:ext cx="510778" cy="16033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0" name="Rectangle 11"/>
          <p:cNvSpPr>
            <a:spLocks noChangeArrowheads="1"/>
          </p:cNvSpPr>
          <p:nvPr/>
        </p:nvSpPr>
        <p:spPr bwMode="auto">
          <a:xfrm>
            <a:off x="2144581" y="5783263"/>
            <a:ext cx="412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None/>
            </a:pPr>
            <a:r>
              <a:rPr kumimoji="1" lang="en-US" altLang="zh-CN" sz="1600" b="1">
                <a:latin typeface="宋体" panose="02010600030101010101" pitchFamily="2" charset="-122"/>
              </a:rPr>
              <a:t>A</a:t>
            </a:r>
          </a:p>
        </p:txBody>
      </p:sp>
      <p:sp>
        <p:nvSpPr>
          <p:cNvPr id="319500" name="Rectangle 12"/>
          <p:cNvSpPr>
            <a:spLocks noChangeArrowheads="1"/>
          </p:cNvSpPr>
          <p:nvPr/>
        </p:nvSpPr>
        <p:spPr bwMode="auto">
          <a:xfrm>
            <a:off x="2925366" y="4581526"/>
            <a:ext cx="132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None/>
              <a:defRPr/>
            </a:pPr>
            <a:r>
              <a:rPr kumimoji="1" lang="zh-CN" altLang="en-US" b="1">
                <a:effectLst>
                  <a:outerShdw blurRad="38100" dist="38100" dir="2700000" algn="tl">
                    <a:srgbClr val="C0C0C0"/>
                  </a:outerShdw>
                </a:effectLst>
                <a:latin typeface="宋体" panose="02010600030101010101" pitchFamily="2" charset="-122"/>
                <a:ea typeface="宋体" panose="02010600030101010101" pitchFamily="2" charset="-122"/>
              </a:rPr>
              <a:t>交换机</a:t>
            </a:r>
            <a:r>
              <a:rPr kumimoji="1" lang="en-US" altLang="zh-CN" b="1">
                <a:effectLst>
                  <a:outerShdw blurRad="38100" dist="38100" dir="2700000" algn="tl">
                    <a:srgbClr val="C0C0C0"/>
                  </a:outerShdw>
                </a:effectLst>
                <a:latin typeface="宋体" panose="02010600030101010101" pitchFamily="2" charset="-122"/>
                <a:ea typeface="宋体" panose="02010600030101010101" pitchFamily="2" charset="-122"/>
              </a:rPr>
              <a:t>1</a:t>
            </a:r>
          </a:p>
        </p:txBody>
      </p:sp>
      <p:sp>
        <p:nvSpPr>
          <p:cNvPr id="319501" name="Rectangle 13"/>
          <p:cNvSpPr>
            <a:spLocks noChangeArrowheads="1"/>
          </p:cNvSpPr>
          <p:nvPr/>
        </p:nvSpPr>
        <p:spPr bwMode="auto">
          <a:xfrm>
            <a:off x="6411383" y="4557713"/>
            <a:ext cx="1320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None/>
              <a:defRPr/>
            </a:pPr>
            <a:r>
              <a:rPr kumimoji="1" lang="zh-CN" altLang="en-US" b="1">
                <a:effectLst>
                  <a:outerShdw blurRad="38100" dist="38100" dir="2700000" algn="tl">
                    <a:srgbClr val="C0C0C0"/>
                  </a:outerShdw>
                </a:effectLst>
                <a:latin typeface="宋体" panose="02010600030101010101" pitchFamily="2" charset="-122"/>
                <a:ea typeface="宋体" panose="02010600030101010101" pitchFamily="2" charset="-122"/>
              </a:rPr>
              <a:t>交换机</a:t>
            </a:r>
            <a:r>
              <a:rPr kumimoji="1" lang="en-US" altLang="zh-CN" b="1">
                <a:effectLst>
                  <a:outerShdw blurRad="38100" dist="38100" dir="2700000" algn="tl">
                    <a:srgbClr val="C0C0C0"/>
                  </a:outerShdw>
                </a:effectLst>
                <a:latin typeface="宋体" panose="02010600030101010101" pitchFamily="2" charset="-122"/>
                <a:ea typeface="宋体" panose="02010600030101010101" pitchFamily="2" charset="-122"/>
              </a:rPr>
              <a:t>2</a:t>
            </a:r>
          </a:p>
        </p:txBody>
      </p:sp>
      <p:grpSp>
        <p:nvGrpSpPr>
          <p:cNvPr id="319502" name="Group 14"/>
          <p:cNvGrpSpPr/>
          <p:nvPr/>
        </p:nvGrpSpPr>
        <p:grpSpPr bwMode="auto">
          <a:xfrm>
            <a:off x="2768865" y="5230814"/>
            <a:ext cx="699956" cy="166687"/>
            <a:chOff x="1364" y="1480"/>
            <a:chExt cx="407" cy="105"/>
          </a:xfrm>
        </p:grpSpPr>
        <p:sp>
          <p:nvSpPr>
            <p:cNvPr id="217113" name="Rectangle 15"/>
            <p:cNvSpPr>
              <a:spLocks noChangeArrowheads="1"/>
            </p:cNvSpPr>
            <p:nvPr/>
          </p:nvSpPr>
          <p:spPr bwMode="auto">
            <a:xfrm>
              <a:off x="1364" y="1481"/>
              <a:ext cx="124" cy="104"/>
            </a:xfrm>
            <a:prstGeom prst="rect">
              <a:avLst/>
            </a:prstGeom>
            <a:solidFill>
              <a:srgbClr val="FFFF00"/>
            </a:solidFill>
            <a:ln w="12700">
              <a:solidFill>
                <a:schemeClr val="tx1"/>
              </a:solidFill>
              <a:miter lim="800000"/>
            </a:ln>
            <a:effectLst>
              <a:outerShdw algn="ctr" rotWithShape="0">
                <a:schemeClr val="tx1"/>
              </a:outerShdw>
            </a:effectLst>
          </p:spPr>
          <p:txBody>
            <a:bodyPr wrap="none" anchor="ctr"/>
            <a:lstStyle/>
            <a:p>
              <a:endParaRPr lang="zh-CN" altLang="en-US"/>
            </a:p>
          </p:txBody>
        </p:sp>
        <p:sp>
          <p:nvSpPr>
            <p:cNvPr id="217114" name="Rectangle 16"/>
            <p:cNvSpPr>
              <a:spLocks noChangeArrowheads="1"/>
            </p:cNvSpPr>
            <p:nvPr/>
          </p:nvSpPr>
          <p:spPr bwMode="auto">
            <a:xfrm>
              <a:off x="1474" y="1480"/>
              <a:ext cx="297" cy="101"/>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9505" name="Rectangle 17"/>
          <p:cNvSpPr>
            <a:spLocks noChangeArrowheads="1"/>
          </p:cNvSpPr>
          <p:nvPr/>
        </p:nvSpPr>
        <p:spPr bwMode="auto">
          <a:xfrm>
            <a:off x="2768864" y="5245101"/>
            <a:ext cx="233892" cy="161925"/>
          </a:xfrm>
          <a:prstGeom prst="rect">
            <a:avLst/>
          </a:prstGeom>
          <a:solidFill>
            <a:srgbClr val="FFFF00"/>
          </a:solidFill>
          <a:ln w="12700">
            <a:solidFill>
              <a:schemeClr val="tx1"/>
            </a:solidFill>
            <a:miter lim="800000"/>
          </a:ln>
          <a:effectLst>
            <a:outerShdw algn="ctr" rotWithShape="0">
              <a:schemeClr val="tx1"/>
            </a:outerShdw>
          </a:effectLst>
        </p:spPr>
        <p:txBody>
          <a:bodyPr wrap="none" anchor="ctr"/>
          <a:lstStyle/>
          <a:p>
            <a:endParaRPr lang="zh-CN" altLang="en-US"/>
          </a:p>
        </p:txBody>
      </p:sp>
      <p:pic>
        <p:nvPicPr>
          <p:cNvPr id="217105" name="Picture 18"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6595" y="5638801"/>
            <a:ext cx="78078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106" name="Rectangle 19"/>
          <p:cNvSpPr>
            <a:spLocks noChangeArrowheads="1"/>
          </p:cNvSpPr>
          <p:nvPr/>
        </p:nvSpPr>
        <p:spPr bwMode="auto">
          <a:xfrm>
            <a:off x="8072702" y="5710238"/>
            <a:ext cx="412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None/>
            </a:pPr>
            <a:r>
              <a:rPr kumimoji="1" lang="en-US" altLang="zh-CN" sz="1600" b="1">
                <a:latin typeface="宋体" panose="02010600030101010101" pitchFamily="2" charset="-122"/>
              </a:rPr>
              <a:t>B</a:t>
            </a:r>
          </a:p>
        </p:txBody>
      </p:sp>
      <p:sp>
        <p:nvSpPr>
          <p:cNvPr id="319508" name="Rectangle 20"/>
          <p:cNvSpPr>
            <a:spLocks noChangeArrowheads="1"/>
          </p:cNvSpPr>
          <p:nvPr/>
        </p:nvSpPr>
        <p:spPr bwMode="auto">
          <a:xfrm>
            <a:off x="6904964" y="5232400"/>
            <a:ext cx="213254" cy="165100"/>
          </a:xfrm>
          <a:prstGeom prst="rect">
            <a:avLst/>
          </a:prstGeom>
          <a:solidFill>
            <a:srgbClr val="FFFF00"/>
          </a:solidFill>
          <a:ln w="12700">
            <a:solidFill>
              <a:schemeClr val="tx1"/>
            </a:solidFill>
            <a:miter lim="800000"/>
          </a:ln>
          <a:effectLst>
            <a:outerShdw algn="ctr" rotWithShape="0">
              <a:schemeClr val="tx1"/>
            </a:outerShdw>
          </a:effectLst>
        </p:spPr>
        <p:txBody>
          <a:bodyPr wrap="none" anchor="ctr"/>
          <a:lstStyle/>
          <a:p>
            <a:endParaRPr lang="zh-CN" altLang="en-US"/>
          </a:p>
        </p:txBody>
      </p:sp>
      <p:sp>
        <p:nvSpPr>
          <p:cNvPr id="319509" name="Rectangle 21"/>
          <p:cNvSpPr>
            <a:spLocks noChangeArrowheads="1"/>
          </p:cNvSpPr>
          <p:nvPr/>
        </p:nvSpPr>
        <p:spPr bwMode="auto">
          <a:xfrm>
            <a:off x="7094142" y="5230814"/>
            <a:ext cx="510778" cy="1603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9" name="AutoShape 22"/>
          <p:cNvSpPr>
            <a:spLocks noChangeArrowheads="1"/>
          </p:cNvSpPr>
          <p:nvPr/>
        </p:nvSpPr>
        <p:spPr bwMode="auto">
          <a:xfrm>
            <a:off x="662121" y="4870450"/>
            <a:ext cx="1248569" cy="577850"/>
          </a:xfrm>
          <a:prstGeom prst="wedgeEllipseCallout">
            <a:avLst>
              <a:gd name="adj1" fmla="val 28926"/>
              <a:gd name="adj2" fmla="val 121977"/>
            </a:avLst>
          </a:prstGeom>
          <a:solidFill>
            <a:srgbClr val="CED3DE">
              <a:alpha val="50195"/>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buFontTx/>
              <a:buNone/>
            </a:pPr>
            <a:r>
              <a:rPr lang="zh-CN" altLang="en-US" sz="1400" b="1">
                <a:solidFill>
                  <a:srgbClr val="A4001B"/>
                </a:solidFill>
                <a:latin typeface="华文细黑" panose="02010600040101010101" pitchFamily="2" charset="-122"/>
                <a:ea typeface="华文细黑" panose="02010600040101010101" pitchFamily="2" charset="-122"/>
              </a:rPr>
              <a:t>数据帧</a:t>
            </a:r>
          </a:p>
        </p:txBody>
      </p:sp>
      <p:sp>
        <p:nvSpPr>
          <p:cNvPr id="319511" name="AutoShape 23"/>
          <p:cNvSpPr>
            <a:spLocks noChangeArrowheads="1"/>
          </p:cNvSpPr>
          <p:nvPr/>
        </p:nvSpPr>
        <p:spPr bwMode="auto">
          <a:xfrm>
            <a:off x="2144581" y="3933825"/>
            <a:ext cx="1637242" cy="577850"/>
          </a:xfrm>
          <a:prstGeom prst="wedgeEllipseCallout">
            <a:avLst>
              <a:gd name="adj1" fmla="val -5569"/>
              <a:gd name="adj2" fmla="val 150000"/>
            </a:avLst>
          </a:prstGeom>
          <a:solidFill>
            <a:srgbClr val="CED3DE">
              <a:alpha val="50195"/>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buFontTx/>
              <a:buNone/>
            </a:pPr>
            <a:r>
              <a:rPr lang="en-US" altLang="zh-CN" sz="1400" b="1">
                <a:solidFill>
                  <a:srgbClr val="A4001B"/>
                </a:solidFill>
                <a:latin typeface="华文细黑" panose="02010600040101010101" pitchFamily="2" charset="-122"/>
                <a:ea typeface="华文细黑" panose="02010600040101010101" pitchFamily="2" charset="-122"/>
              </a:rPr>
              <a:t>Tag</a:t>
            </a:r>
            <a:r>
              <a:rPr lang="zh-CN" altLang="en-US" sz="1400" b="1">
                <a:solidFill>
                  <a:srgbClr val="A4001B"/>
                </a:solidFill>
                <a:latin typeface="华文细黑" panose="02010600040101010101" pitchFamily="2" charset="-122"/>
                <a:ea typeface="华文细黑" panose="02010600040101010101" pitchFamily="2" charset="-122"/>
              </a:rPr>
              <a:t>标签</a:t>
            </a:r>
          </a:p>
        </p:txBody>
      </p:sp>
      <p:sp>
        <p:nvSpPr>
          <p:cNvPr id="319512" name="Text Box 24"/>
          <p:cNvSpPr txBox="1">
            <a:spLocks noChangeArrowheads="1"/>
          </p:cNvSpPr>
          <p:nvPr/>
        </p:nvSpPr>
        <p:spPr bwMode="auto">
          <a:xfrm>
            <a:off x="3809340" y="4921251"/>
            <a:ext cx="7697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kumimoji="1" lang="en-US" altLang="zh-CN" b="1">
                <a:effectLst>
                  <a:outerShdw blurRad="38100" dist="38100" dir="2700000" algn="tl">
                    <a:srgbClr val="C0C0C0"/>
                  </a:outerShdw>
                </a:effectLst>
                <a:latin typeface="宋体" panose="02010600030101010101" pitchFamily="2" charset="-122"/>
                <a:ea typeface="宋体" panose="02010600030101010101" pitchFamily="2" charset="-122"/>
              </a:rPr>
              <a:t>Trunk</a:t>
            </a:r>
          </a:p>
        </p:txBody>
      </p:sp>
      <p:sp>
        <p:nvSpPr>
          <p:cNvPr id="319513" name="Text Box 25"/>
          <p:cNvSpPr txBox="1">
            <a:spLocks noChangeArrowheads="1"/>
          </p:cNvSpPr>
          <p:nvPr/>
        </p:nvSpPr>
        <p:spPr bwMode="auto">
          <a:xfrm>
            <a:off x="5579004" y="4895851"/>
            <a:ext cx="7697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kumimoji="1" lang="en-US" altLang="zh-CN" b="1">
                <a:effectLst>
                  <a:outerShdw blurRad="38100" dist="38100" dir="2700000" algn="tl">
                    <a:srgbClr val="C0C0C0"/>
                  </a:outerShdw>
                </a:effectLst>
                <a:latin typeface="宋体" panose="02010600030101010101" pitchFamily="2" charset="-122"/>
                <a:ea typeface="宋体" panose="02010600030101010101" pitchFamily="2" charset="-122"/>
              </a:rPr>
              <a:t>Trunk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521 -0.0176 C -0.00764 -0.02755 -0.00556 -0.04005 -0.00312 -0.05 C -0.00312 -0.05209 -0.0026 -0.06806 -0.00382 -0.07315 C -0.00399 -0.07963 -0.00434 -0.08612 -0.00451 -0.0926 C -0.00469 -0.1 -0.0059 -0.10741 -0.00521 -0.11482 C -0.00521 -0.11528 -0.00069 -0.11297 -0.00035 -0.11297 C 0.00486 -0.11204 0.01806 -0.11135 0.02188 -0.11112 C 0.03073 -0.11227 0.03906 -0.11227 0.04826 -0.11297 C 0.05747 -0.11274 0.06684 -0.11297 0.07604 -0.11204 C 0.0783 -0.11181 0.08229 -0.10926 0.08229 -0.10903 C 0.08854 -0.10996 0.09149 -0.11065 0.09688 -0.11204 C 0.10903 -0.11065 0.12101 -0.11112 0.13299 -0.11297 C 0.1349 -0.11459 0.13924 -0.11667 0.13924 -0.11644 C 0.14219 -0.11574 0.14115 -0.11574 0.14271 -0.11574 L 0.14757 -0.11574 " pathEditMode="relative" rAng="0" ptsTypes="fffffffffffffAA">
                                      <p:cBhvr>
                                        <p:cTn id="6" dur="2000" fill="hold"/>
                                        <p:tgtEl>
                                          <p:spTgt spid="319498"/>
                                        </p:tgtEl>
                                        <p:attrNameLst>
                                          <p:attrName>ppt_x</p:attrName>
                                          <p:attrName>ppt_y</p:attrName>
                                        </p:attrNameLst>
                                      </p:cBhvr>
                                      <p:rCtr x="7517" y="-4954"/>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19505"/>
                                        </p:tgtEl>
                                        <p:attrNameLst>
                                          <p:attrName>style.visibility</p:attrName>
                                        </p:attrNameLst>
                                      </p:cBhvr>
                                      <p:to>
                                        <p:strVal val="visible"/>
                                      </p:to>
                                    </p:set>
                                    <p:animEffect transition="in" filter="wipe(left)">
                                      <p:cBhvr>
                                        <p:cTn id="11" dur="500"/>
                                        <p:tgtEl>
                                          <p:spTgt spid="31950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19511"/>
                                        </p:tgtEl>
                                        <p:attrNameLst>
                                          <p:attrName>style.visibility</p:attrName>
                                        </p:attrNameLst>
                                      </p:cBhvr>
                                      <p:to>
                                        <p:strVal val="visible"/>
                                      </p:to>
                                    </p:set>
                                    <p:animEffect transition="in" filter="fade">
                                      <p:cBhvr>
                                        <p:cTn id="14" dur="2000"/>
                                        <p:tgtEl>
                                          <p:spTgt spid="31951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502"/>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194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1950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4.44444E-6 -1.11111E-6 L 0.39427 -0.00162 " pathEditMode="relative" rAng="0" ptsTypes="AA">
                                      <p:cBhvr>
                                        <p:cTn id="26" dur="2000" fill="hold"/>
                                        <p:tgtEl>
                                          <p:spTgt spid="319502"/>
                                        </p:tgtEl>
                                        <p:attrNameLst>
                                          <p:attrName>ppt_x</p:attrName>
                                          <p:attrName>ppt_y</p:attrName>
                                        </p:attrNameLst>
                                      </p:cBhvr>
                                      <p:rCtr x="19705" y="-93"/>
                                    </p:animMotion>
                                  </p:childTnLst>
                                </p:cTn>
                              </p:par>
                            </p:childTnLst>
                          </p:cTn>
                        </p:par>
                        <p:par>
                          <p:cTn id="27" fill="hold">
                            <p:stCondLst>
                              <p:cond delay="2000"/>
                            </p:stCondLst>
                            <p:childTnLst>
                              <p:par>
                                <p:cTn id="28" presetID="1" presetClass="exit" presetSubtype="0" fill="hold" nodeType="afterEffect">
                                  <p:stCondLst>
                                    <p:cond delay="0"/>
                                  </p:stCondLst>
                                  <p:childTnLst>
                                    <p:set>
                                      <p:cBhvr>
                                        <p:cTn id="29" dur="1" fill="hold">
                                          <p:stCondLst>
                                            <p:cond delay="0"/>
                                          </p:stCondLst>
                                        </p:cTn>
                                        <p:tgtEl>
                                          <p:spTgt spid="319502"/>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31950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1950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1" nodeType="clickEffect">
                                  <p:stCondLst>
                                    <p:cond delay="0"/>
                                  </p:stCondLst>
                                  <p:childTnLst>
                                    <p:animMotion origin="layout" path="M 0.0276 -0.00417 C 0.0691 -0.00834 0.11076 -0.0125 0.12899 -0.00417 C 0.14722 0.00416 0.13802 0.0368 0.13732 0.04583 " pathEditMode="relative" ptsTypes="aaA">
                                      <p:cBhvr>
                                        <p:cTn id="37" dur="2000" fill="hold"/>
                                        <p:tgtEl>
                                          <p:spTgt spid="31950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8" grpId="0" animBg="1"/>
      <p:bldP spid="319498" grpId="1" animBg="1"/>
      <p:bldP spid="319505" grpId="0" animBg="1"/>
      <p:bldP spid="319505" grpId="1" animBg="1"/>
      <p:bldP spid="319508" grpId="0" animBg="1"/>
      <p:bldP spid="319509" grpId="0" animBg="1"/>
      <p:bldP spid="319509" grpId="1" animBg="1"/>
      <p:bldP spid="319511" grpId="0" animBg="1"/>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zh-CN" dirty="0"/>
              <a:t>高速以太网</a:t>
            </a:r>
          </a:p>
        </p:txBody>
      </p:sp>
      <p:sp>
        <p:nvSpPr>
          <p:cNvPr id="3" name="内容占位符 2"/>
          <p:cNvSpPr>
            <a:spLocks noGrp="1"/>
          </p:cNvSpPr>
          <p:nvPr>
            <p:ph idx="1"/>
          </p:nvPr>
        </p:nvSpPr>
        <p:spPr/>
        <p:txBody>
          <a:bodyPr/>
          <a:lstStyle/>
          <a:p>
            <a:r>
              <a:rPr lang="en-US" altLang="zh-CN" dirty="0"/>
              <a:t>3.5.1  100BASE-T </a:t>
            </a:r>
            <a:r>
              <a:rPr lang="zh-CN" altLang="zh-CN" dirty="0"/>
              <a:t>以太网</a:t>
            </a:r>
          </a:p>
          <a:p>
            <a:r>
              <a:rPr lang="en-US" altLang="zh-CN" dirty="0"/>
              <a:t>3.5.2  </a:t>
            </a:r>
            <a:r>
              <a:rPr lang="zh-CN" altLang="zh-CN" dirty="0"/>
              <a:t>吉比特以太网</a:t>
            </a:r>
          </a:p>
          <a:p>
            <a:r>
              <a:rPr lang="en-US" altLang="zh-CN" dirty="0"/>
              <a:t>3.5.3  10</a:t>
            </a:r>
            <a:r>
              <a:rPr lang="zh-CN" altLang="zh-CN" dirty="0"/>
              <a:t>吉比特以太网</a:t>
            </a:r>
            <a:r>
              <a:rPr lang="en-US" altLang="zh-CN" dirty="0"/>
              <a:t> (10GE) </a:t>
            </a:r>
            <a:r>
              <a:rPr lang="zh-CN" altLang="zh-CN" dirty="0"/>
              <a:t>和更快的以太网</a:t>
            </a:r>
          </a:p>
          <a:p>
            <a:r>
              <a:rPr lang="en-US" altLang="zh-CN" dirty="0"/>
              <a:t>3.5.4  </a:t>
            </a:r>
            <a:r>
              <a:rPr lang="zh-CN" altLang="zh-CN" dirty="0"/>
              <a:t>使用以太网进行宽带接入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marL="342900" indent="-342900"/>
            <a:r>
              <a:rPr lang="en-US" altLang="zh-CN" sz="3200">
                <a:solidFill>
                  <a:srgbClr val="FF0000"/>
                </a:solidFill>
                <a:latin typeface="Times New Roman" panose="02020603050405020304" pitchFamily="18" charset="0"/>
              </a:rPr>
              <a:t>违法编码法（如以太网）</a:t>
            </a:r>
            <a:endParaRPr lang="zh-CN" altLang="en-US" sz="3200">
              <a:solidFill>
                <a:srgbClr val="FF0000"/>
              </a:solidFill>
            </a:endParaRPr>
          </a:p>
        </p:txBody>
      </p:sp>
      <p:sp>
        <p:nvSpPr>
          <p:cNvPr id="31747" name="内容占位符 2"/>
          <p:cNvSpPr>
            <a:spLocks noGrp="1"/>
          </p:cNvSpPr>
          <p:nvPr>
            <p:ph idx="1"/>
          </p:nvPr>
        </p:nvSpPr>
        <p:spPr>
          <a:xfrm>
            <a:off x="200472" y="1196752"/>
            <a:ext cx="9577064" cy="4934173"/>
          </a:xfrm>
        </p:spPr>
        <p:txBody>
          <a:bodyPr/>
          <a:lstStyle/>
          <a:p>
            <a:r>
              <a:rPr lang="zh-CN" altLang="en-US" sz="2800" b="1" dirty="0"/>
              <a:t>该法在物理层采用特定的比特编码方法时采用。例如，曼彻斯特编码方法，是将数据比特“</a:t>
            </a:r>
            <a:r>
              <a:rPr lang="en-US" altLang="zh-CN" sz="2800" b="1" dirty="0"/>
              <a:t>1”</a:t>
            </a:r>
            <a:r>
              <a:rPr lang="zh-CN" altLang="en-US" sz="2800" b="1" dirty="0"/>
              <a:t>编码成“高</a:t>
            </a:r>
            <a:r>
              <a:rPr lang="en-US" altLang="zh-CN" sz="2800" b="1" dirty="0"/>
              <a:t>—</a:t>
            </a:r>
            <a:r>
              <a:rPr lang="zh-CN" altLang="en-US" sz="2800" b="1" dirty="0"/>
              <a:t>低”电平对，将数据比特“</a:t>
            </a:r>
            <a:r>
              <a:rPr lang="en-US" altLang="zh-CN" sz="2800" b="1" dirty="0"/>
              <a:t>0”</a:t>
            </a:r>
            <a:r>
              <a:rPr lang="zh-CN" altLang="en-US" sz="2800" b="1" dirty="0"/>
              <a:t>编码成“低</a:t>
            </a:r>
            <a:r>
              <a:rPr lang="en-US" altLang="zh-CN" sz="2800" b="1" dirty="0"/>
              <a:t>—</a:t>
            </a:r>
            <a:r>
              <a:rPr lang="zh-CN" altLang="en-US" sz="2800" b="1" dirty="0"/>
              <a:t>高”电平对。而“高</a:t>
            </a:r>
            <a:r>
              <a:rPr lang="en-US" altLang="zh-CN" sz="2800" b="1" dirty="0"/>
              <a:t>—</a:t>
            </a:r>
            <a:r>
              <a:rPr lang="zh-CN" altLang="en-US" sz="2800" b="1" dirty="0"/>
              <a:t>高”电平对和“低</a:t>
            </a:r>
            <a:r>
              <a:rPr lang="en-US" altLang="zh-CN" sz="2800" b="1" dirty="0"/>
              <a:t>—</a:t>
            </a:r>
            <a:r>
              <a:rPr lang="zh-CN" altLang="en-US" sz="2800" b="1" dirty="0"/>
              <a:t>低”电平对在数据比特中是违法的。可以借用这些违法编码序列来界定帧的起始与终止。局域网</a:t>
            </a:r>
            <a:r>
              <a:rPr lang="en-US" altLang="zh-CN" sz="2800" b="1" dirty="0"/>
              <a:t>IEEE 802</a:t>
            </a:r>
            <a:r>
              <a:rPr lang="zh-CN" altLang="en-US" sz="2800" b="1" dirty="0"/>
              <a:t>标准中就采用了这种方法。</a:t>
            </a:r>
            <a:r>
              <a:rPr lang="zh-CN" altLang="en-US" sz="2800" b="1" dirty="0">
                <a:solidFill>
                  <a:srgbClr val="FF0000"/>
                </a:solidFill>
              </a:rPr>
              <a:t>违法编码法不需要任何填充技术，便能实现数据的透明性，但它只适于采用冗余编码的特殊编码环境。</a:t>
            </a:r>
            <a:endParaRPr lang="en-US" altLang="zh-CN" sz="2800" b="1" dirty="0">
              <a:solidFill>
                <a:srgbClr val="FF0000"/>
              </a:solidFill>
            </a:endParaRPr>
          </a:p>
          <a:p>
            <a:r>
              <a:rPr lang="zh-CN" altLang="en-US" sz="2800" b="1" dirty="0"/>
              <a:t>由于字节计数法中</a:t>
            </a:r>
            <a:r>
              <a:rPr lang="en-US" altLang="zh-CN" sz="2800" b="1" dirty="0"/>
              <a:t>Count</a:t>
            </a:r>
            <a:r>
              <a:rPr lang="zh-CN" altLang="en-US" sz="2800" b="1" dirty="0"/>
              <a:t>字段的脆弱性（其值若有差错将导致灾难性后果）及字符填充实现上的复杂性和不兼容性，目前较普遍使用的帧同步法是比特填充法和违法编码</a:t>
            </a:r>
            <a:r>
              <a:rPr lang="zh-CN" altLang="en-US" b="1" dirty="0"/>
              <a:t>法。</a:t>
            </a:r>
          </a:p>
        </p:txBody>
      </p:sp>
      <p:sp>
        <p:nvSpPr>
          <p:cNvPr id="4" name="页脚占位符 3"/>
          <p:cNvSpPr>
            <a:spLocks noGrp="1"/>
          </p:cNvSpPr>
          <p:nvPr>
            <p:ph type="ftr" sz="quarter" idx="10"/>
          </p:nvPr>
        </p:nvSpPr>
        <p:spPr/>
        <p:txBody>
          <a:bodyPr/>
          <a:lstStyle/>
          <a:p>
            <a:pPr>
              <a:defRPr/>
            </a:pPr>
            <a:endParaRPr 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100BASE-T </a:t>
            </a:r>
            <a:r>
              <a:rPr lang="zh-CN" altLang="zh-CN" dirty="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a:t>100BASE-T </a:t>
            </a:r>
            <a:r>
              <a:rPr lang="zh-CN" altLang="en-US" dirty="0"/>
              <a:t>在双绞线上传送 </a:t>
            </a:r>
            <a:r>
              <a:rPr lang="en-US" altLang="zh-CN" dirty="0"/>
              <a:t>100 </a:t>
            </a:r>
            <a:r>
              <a:rPr lang="en-US" altLang="zh-CN" dirty="0" err="1"/>
              <a:t>Mbit</a:t>
            </a:r>
            <a:r>
              <a:rPr lang="en-US" altLang="zh-CN" dirty="0"/>
              <a:t>/s </a:t>
            </a:r>
            <a:r>
              <a:rPr lang="zh-CN" altLang="en-US" dirty="0"/>
              <a:t>基带信号的星形拓扑以太网，仍使用 </a:t>
            </a:r>
            <a:r>
              <a:rPr lang="en-US" altLang="zh-CN" dirty="0"/>
              <a:t>IEEE 802.3 </a:t>
            </a:r>
            <a:r>
              <a:rPr lang="zh-CN" altLang="en-US" dirty="0"/>
              <a:t>的</a:t>
            </a:r>
            <a:r>
              <a:rPr lang="en-US" altLang="zh-CN" dirty="0"/>
              <a:t>CSMA/CD </a:t>
            </a:r>
            <a:r>
              <a:rPr lang="zh-CN" altLang="en-US" dirty="0"/>
              <a:t>协议。</a:t>
            </a:r>
            <a:endParaRPr lang="en-US" altLang="zh-CN" dirty="0"/>
          </a:p>
          <a:p>
            <a:pPr>
              <a:lnSpc>
                <a:spcPct val="100000"/>
              </a:lnSpc>
            </a:pPr>
            <a:r>
              <a:rPr lang="en-US" altLang="zh-CN" dirty="0"/>
              <a:t>100BASE-T </a:t>
            </a:r>
            <a:r>
              <a:rPr lang="zh-CN" altLang="en-US" dirty="0"/>
              <a:t>以太网又称为</a:t>
            </a:r>
            <a:r>
              <a:rPr lang="zh-CN" altLang="en-US" dirty="0">
                <a:solidFill>
                  <a:srgbClr val="FF0000"/>
                </a:solidFill>
              </a:rPr>
              <a:t>快速以太网 </a:t>
            </a:r>
            <a:r>
              <a:rPr lang="en-US" altLang="zh-CN" dirty="0"/>
              <a:t>(Fast Ethernet)</a:t>
            </a:r>
            <a:r>
              <a:rPr lang="zh-CN" altLang="en-US" dirty="0"/>
              <a:t>。</a:t>
            </a:r>
            <a:endParaRPr lang="en-US" altLang="zh-CN" dirty="0"/>
          </a:p>
          <a:p>
            <a:pPr>
              <a:lnSpc>
                <a:spcPct val="100000"/>
              </a:lnSpc>
            </a:pPr>
            <a:r>
              <a:rPr lang="en-US" altLang="zh-CN" dirty="0"/>
              <a:t>1995 </a:t>
            </a:r>
            <a:r>
              <a:rPr lang="zh-CN" altLang="zh-CN" dirty="0"/>
              <a:t>年</a:t>
            </a:r>
            <a:r>
              <a:rPr lang="en-US" altLang="zh-CN" dirty="0"/>
              <a:t>IEEE</a:t>
            </a:r>
            <a:r>
              <a:rPr lang="zh-CN" altLang="zh-CN" dirty="0"/>
              <a:t>已把</a:t>
            </a:r>
            <a:r>
              <a:rPr lang="en-US" altLang="zh-CN" dirty="0"/>
              <a:t> 100BASE-T </a:t>
            </a:r>
            <a:r>
              <a:rPr lang="zh-CN" altLang="zh-CN" dirty="0"/>
              <a:t>的快速以太网定为正式标准，其代号为</a:t>
            </a:r>
            <a:r>
              <a:rPr lang="en-US" altLang="zh-CN" dirty="0"/>
              <a:t> </a:t>
            </a:r>
            <a:r>
              <a:rPr lang="en-US" altLang="zh-CN" dirty="0">
                <a:solidFill>
                  <a:srgbClr val="FF0000"/>
                </a:solidFill>
              </a:rPr>
              <a:t>IEEE 802.3u</a:t>
            </a:r>
            <a:r>
              <a:rPr lang="zh-CN" altLang="en-US"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a:solidFill>
                  <a:srgbClr val="FF0000"/>
                </a:solidFill>
              </a:rPr>
              <a:t>在全双工方式下工作时，不使用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anose="05050102010706020507" pitchFamily="18" charset="2"/>
              </a:rPr>
              <a:t></a:t>
            </a:r>
            <a:r>
              <a:rPr lang="en-US" altLang="zh-CN" dirty="0"/>
              <a:t>s </a:t>
            </a:r>
            <a:r>
              <a:rPr lang="zh-CN" altLang="en-US" dirty="0"/>
              <a:t>改为现在的 </a:t>
            </a:r>
            <a:r>
              <a:rPr lang="en-US" altLang="zh-CN" dirty="0"/>
              <a:t>0.96 </a:t>
            </a:r>
            <a:r>
              <a:rPr lang="en-US" altLang="zh-CN" dirty="0">
                <a:sym typeface="Symbol" panose="05050102010706020507" pitchFamily="18" charset="2"/>
              </a:rPr>
              <a:t></a:t>
            </a:r>
            <a:r>
              <a:rPr lang="en-US" altLang="zh-CN" dirty="0"/>
              <a:t>s</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a:t>Mbit</a:t>
            </a:r>
            <a:r>
              <a:rPr lang="en-US" altLang="zh-CN" sz="3200" dirty="0"/>
              <a:t>/s </a:t>
            </a:r>
            <a:r>
              <a:rPr lang="zh-CN" altLang="en-US" sz="3200" dirty="0"/>
              <a:t>以太网的三种不同的物理层标准 </a:t>
            </a:r>
          </a:p>
        </p:txBody>
      </p:sp>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panose="020B0604020202020204" pitchFamily="34" charset="0"/>
                <a:ea typeface="黑体" panose="02010609060101010101" pitchFamily="2" charset="-122"/>
              </a:rPr>
              <a:t>使用 </a:t>
            </a:r>
            <a:r>
              <a:rPr lang="en-US" altLang="zh-CN" dirty="0">
                <a:solidFill>
                  <a:srgbClr val="0000FF"/>
                </a:solidFill>
                <a:latin typeface="Arial" panose="020B0604020202020204" pitchFamily="34" charset="0"/>
                <a:ea typeface="黑体" panose="02010609060101010101" pitchFamily="2" charset="-122"/>
              </a:rPr>
              <a:t>2 </a:t>
            </a:r>
            <a:r>
              <a:rPr lang="zh-CN" altLang="en-US" dirty="0">
                <a:solidFill>
                  <a:srgbClr val="0000FF"/>
                </a:solidFill>
                <a:latin typeface="Arial" panose="020B0604020202020204" pitchFamily="34" charset="0"/>
                <a:ea typeface="黑体" panose="02010609060101010101" pitchFamily="2" charset="-122"/>
              </a:rPr>
              <a:t>对 </a:t>
            </a:r>
            <a:r>
              <a:rPr lang="en-US" altLang="zh-CN" dirty="0">
                <a:solidFill>
                  <a:srgbClr val="0000FF"/>
                </a:solidFill>
                <a:latin typeface="Arial" panose="020B0604020202020204" pitchFamily="34" charset="0"/>
                <a:ea typeface="黑体" panose="02010609060101010101" pitchFamily="2" charset="-122"/>
              </a:rPr>
              <a:t>UTP 5 </a:t>
            </a:r>
            <a:r>
              <a:rPr lang="zh-CN" altLang="en-US" dirty="0">
                <a:solidFill>
                  <a:srgbClr val="0000FF"/>
                </a:solidFill>
                <a:latin typeface="Arial" panose="020B0604020202020204" pitchFamily="34" charset="0"/>
                <a:ea typeface="黑体" panose="02010609060101010101" pitchFamily="2" charset="-122"/>
              </a:rPr>
              <a:t>类线 或 屏蔽双绞线 </a:t>
            </a:r>
            <a:r>
              <a:rPr lang="en-US" altLang="zh-CN" dirty="0">
                <a:solidFill>
                  <a:srgbClr val="0000FF"/>
                </a:solidFill>
                <a:latin typeface="Arial" panose="020B0604020202020204" pitchFamily="34" charset="0"/>
                <a:ea typeface="黑体" panose="02010609060101010101" pitchFamily="2" charset="-122"/>
              </a:rPr>
              <a:t>STP</a:t>
            </a:r>
            <a:r>
              <a:rPr lang="zh-CN" altLang="en-US" dirty="0">
                <a:solidFill>
                  <a:srgbClr val="0000FF"/>
                </a:solidFill>
                <a:latin typeface="Arial" panose="020B0604020202020204" pitchFamily="34" charset="0"/>
                <a:ea typeface="黑体" panose="02010609060101010101" pitchFamily="2" charset="-122"/>
              </a:rPr>
              <a:t>。</a:t>
            </a:r>
            <a:endParaRPr lang="en-US" altLang="zh-CN" dirty="0">
              <a:solidFill>
                <a:srgbClr val="0000FF"/>
              </a:solidFill>
              <a:latin typeface="Arial" panose="020B0604020202020204" pitchFamily="34" charset="0"/>
              <a:ea typeface="黑体" panose="02010609060101010101" pitchFamily="2" charset="-122"/>
            </a:endParaRPr>
          </a:p>
          <a:p>
            <a:pPr lvl="1"/>
            <a:r>
              <a:rPr lang="zh-CN" altLang="en-US" dirty="0">
                <a:solidFill>
                  <a:srgbClr val="0000FF"/>
                </a:solidFill>
                <a:latin typeface="Arial" panose="020B0604020202020204" pitchFamily="34" charset="0"/>
              </a:rPr>
              <a:t>网段最大长度：</a:t>
            </a:r>
            <a:r>
              <a:rPr lang="en-US" altLang="zh-CN" dirty="0">
                <a:solidFill>
                  <a:srgbClr val="0000FF"/>
                </a:solidFill>
              </a:rPr>
              <a:t>100</a:t>
            </a:r>
            <a:r>
              <a:rPr lang="zh-CN" altLang="en-US" dirty="0">
                <a:solidFill>
                  <a:srgbClr val="0000FF"/>
                </a:solidFill>
              </a:rPr>
              <a:t>米。</a:t>
            </a:r>
            <a:endParaRPr lang="en-US" altLang="zh-CN" dirty="0">
              <a:solidFill>
                <a:srgbClr val="0000FF"/>
              </a:solidFill>
            </a:endParaRPr>
          </a:p>
          <a:p>
            <a:r>
              <a:rPr lang="en-US" altLang="zh-CN" dirty="0"/>
              <a:t>100BASE-T4</a:t>
            </a:r>
          </a:p>
          <a:p>
            <a:pPr lvl="1"/>
            <a:r>
              <a:rPr lang="zh-CN" altLang="en-US" dirty="0">
                <a:solidFill>
                  <a:srgbClr val="0000FF"/>
                </a:solidFill>
                <a:latin typeface="Arial" panose="020B0604020202020204" pitchFamily="34" charset="0"/>
              </a:rPr>
              <a:t>使用 </a:t>
            </a:r>
            <a:r>
              <a:rPr lang="en-US" altLang="zh-CN" dirty="0">
                <a:solidFill>
                  <a:srgbClr val="0000FF"/>
                </a:solidFill>
                <a:latin typeface="Arial" panose="020B0604020202020204" pitchFamily="34" charset="0"/>
              </a:rPr>
              <a:t>4 </a:t>
            </a:r>
            <a:r>
              <a:rPr lang="zh-CN" altLang="en-US" dirty="0">
                <a:solidFill>
                  <a:srgbClr val="0000FF"/>
                </a:solidFill>
                <a:latin typeface="Arial" panose="020B0604020202020204" pitchFamily="34" charset="0"/>
              </a:rPr>
              <a:t>对 </a:t>
            </a:r>
            <a:r>
              <a:rPr lang="en-US" altLang="zh-CN" dirty="0">
                <a:solidFill>
                  <a:srgbClr val="0000FF"/>
                </a:solidFill>
                <a:latin typeface="Arial" panose="020B0604020202020204" pitchFamily="34" charset="0"/>
              </a:rPr>
              <a:t>UTP 3 </a:t>
            </a:r>
            <a:r>
              <a:rPr lang="zh-CN" altLang="en-US" dirty="0">
                <a:solidFill>
                  <a:srgbClr val="0000FF"/>
                </a:solidFill>
                <a:latin typeface="Arial" panose="020B0604020202020204" pitchFamily="34" charset="0"/>
              </a:rPr>
              <a:t>类线 或 </a:t>
            </a:r>
            <a:r>
              <a:rPr lang="en-US" altLang="zh-CN" dirty="0">
                <a:solidFill>
                  <a:srgbClr val="0000FF"/>
                </a:solidFill>
                <a:latin typeface="Arial" panose="020B0604020202020204" pitchFamily="34" charset="0"/>
              </a:rPr>
              <a:t>5 </a:t>
            </a:r>
            <a:r>
              <a:rPr lang="zh-CN" altLang="en-US" dirty="0">
                <a:solidFill>
                  <a:srgbClr val="0000FF"/>
                </a:solidFill>
                <a:latin typeface="Arial" panose="020B0604020202020204" pitchFamily="34" charset="0"/>
              </a:rPr>
              <a:t>类线。 </a:t>
            </a:r>
            <a:endParaRPr lang="en-US" altLang="zh-CN" dirty="0">
              <a:solidFill>
                <a:srgbClr val="0000FF"/>
              </a:solidFill>
              <a:latin typeface="Arial" panose="020B0604020202020204" pitchFamily="34" charset="0"/>
            </a:endParaRPr>
          </a:p>
          <a:p>
            <a:pPr lvl="1"/>
            <a:r>
              <a:rPr lang="zh-CN" altLang="en-US" dirty="0">
                <a:solidFill>
                  <a:srgbClr val="0000FF"/>
                </a:solidFill>
                <a:latin typeface="Arial" panose="020B0604020202020204" pitchFamily="34" charset="0"/>
              </a:rPr>
              <a:t>网段最大</a:t>
            </a:r>
            <a:r>
              <a:rPr lang="zh-CN" altLang="en-US" dirty="0">
                <a:solidFill>
                  <a:srgbClr val="0000FF"/>
                </a:solidFill>
                <a:latin typeface="Arial" panose="020B0604020202020204" pitchFamily="34" charset="0"/>
                <a:sym typeface="+mn-ea"/>
              </a:rPr>
              <a:t>长</a:t>
            </a:r>
            <a:r>
              <a:rPr lang="zh-CN" altLang="en-US" dirty="0">
                <a:solidFill>
                  <a:srgbClr val="0000FF"/>
                </a:solidFill>
                <a:latin typeface="Arial" panose="020B0604020202020204" pitchFamily="34" charset="0"/>
              </a:rPr>
              <a:t>度：</a:t>
            </a:r>
            <a:r>
              <a:rPr lang="en-US" altLang="zh-CN" dirty="0">
                <a:solidFill>
                  <a:srgbClr val="0000FF"/>
                </a:solidFill>
              </a:rPr>
              <a:t>100</a:t>
            </a:r>
            <a:r>
              <a:rPr lang="zh-CN" altLang="en-US" dirty="0">
                <a:solidFill>
                  <a:srgbClr val="0000FF"/>
                </a:solidFill>
              </a:rPr>
              <a:t>米。</a:t>
            </a:r>
          </a:p>
          <a:p>
            <a:r>
              <a:rPr lang="en-US" altLang="zh-CN" dirty="0"/>
              <a:t>100BASE-FX </a:t>
            </a:r>
          </a:p>
          <a:p>
            <a:pPr lvl="1"/>
            <a:r>
              <a:rPr lang="zh-CN" altLang="en-US" dirty="0">
                <a:solidFill>
                  <a:srgbClr val="0000FF"/>
                </a:solidFill>
                <a:latin typeface="Arial" panose="020B0604020202020204" pitchFamily="34" charset="0"/>
              </a:rPr>
              <a:t>使用 </a:t>
            </a:r>
            <a:r>
              <a:rPr lang="en-US" altLang="zh-CN" dirty="0">
                <a:solidFill>
                  <a:srgbClr val="0000FF"/>
                </a:solidFill>
                <a:latin typeface="Arial" panose="020B0604020202020204" pitchFamily="34" charset="0"/>
              </a:rPr>
              <a:t>2 </a:t>
            </a:r>
            <a:r>
              <a:rPr lang="zh-CN" altLang="en-US" dirty="0">
                <a:solidFill>
                  <a:srgbClr val="0000FF"/>
                </a:solidFill>
                <a:latin typeface="Arial" panose="020B0604020202020204" pitchFamily="34" charset="0"/>
              </a:rPr>
              <a:t>对光纤。 </a:t>
            </a:r>
            <a:endParaRPr lang="en-US" altLang="zh-CN" dirty="0">
              <a:solidFill>
                <a:srgbClr val="0000FF"/>
              </a:solidFill>
              <a:latin typeface="Arial" panose="020B0604020202020204" pitchFamily="34" charset="0"/>
            </a:endParaRPr>
          </a:p>
          <a:p>
            <a:pPr lvl="1"/>
            <a:r>
              <a:rPr lang="zh-CN" altLang="en-US" dirty="0">
                <a:solidFill>
                  <a:srgbClr val="0000FF"/>
                </a:solidFill>
                <a:latin typeface="Arial" panose="020B0604020202020204" pitchFamily="34" charset="0"/>
              </a:rPr>
              <a:t>网段最大</a:t>
            </a:r>
            <a:r>
              <a:rPr lang="zh-CN" altLang="en-US" dirty="0">
                <a:solidFill>
                  <a:srgbClr val="0000FF"/>
                </a:solidFill>
                <a:latin typeface="Arial" panose="020B0604020202020204" pitchFamily="34" charset="0"/>
                <a:sym typeface="+mn-ea"/>
              </a:rPr>
              <a:t>长</a:t>
            </a:r>
            <a:r>
              <a:rPr lang="zh-CN" altLang="en-US" dirty="0">
                <a:solidFill>
                  <a:srgbClr val="0000FF"/>
                </a:solidFill>
                <a:latin typeface="Arial" panose="020B0604020202020204" pitchFamily="34" charset="0"/>
              </a:rPr>
              <a:t>度：</a:t>
            </a:r>
            <a:r>
              <a:rPr lang="en-US" altLang="zh-CN" dirty="0">
                <a:solidFill>
                  <a:srgbClr val="0000FF"/>
                </a:solidFill>
              </a:rPr>
              <a:t>2000</a:t>
            </a:r>
            <a:r>
              <a:rPr lang="zh-CN" altLang="en-US" dirty="0">
                <a:solidFill>
                  <a:srgbClr val="0000FF"/>
                </a:solidFill>
              </a:rPr>
              <a:t>米。</a:t>
            </a:r>
            <a:endParaRPr lang="zh-CN" altLang="en-US" dirty="0">
              <a:solidFill>
                <a:srgbClr val="0000FF"/>
              </a:solidFill>
              <a:latin typeface="Arial" panose="020B0604020202020204" pitchFamily="34" charset="0"/>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xfrm>
            <a:off x="776536" y="1196752"/>
            <a:ext cx="8778180"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3000" dirty="0"/>
              <a:t>允许在 </a:t>
            </a:r>
            <a:r>
              <a:rPr lang="en-US" altLang="zh-CN" sz="3000" dirty="0"/>
              <a:t>1 </a:t>
            </a:r>
            <a:r>
              <a:rPr lang="en-US" altLang="zh-CN" sz="3000" dirty="0" err="1"/>
              <a:t>Gbit</a:t>
            </a:r>
            <a:r>
              <a:rPr lang="en-US" altLang="zh-CN" sz="3000" dirty="0"/>
              <a:t>/s </a:t>
            </a:r>
            <a:r>
              <a:rPr lang="zh-CN" altLang="en-US" sz="3000" dirty="0"/>
              <a:t>下全双工和半双工两种方式工作。</a:t>
            </a:r>
          </a:p>
          <a:p>
            <a:r>
              <a:rPr lang="zh-CN" altLang="en-US" sz="3000" dirty="0"/>
              <a:t>使用 </a:t>
            </a:r>
            <a:r>
              <a:rPr lang="en-US" altLang="zh-CN" sz="3000" dirty="0"/>
              <a:t>IEEE 802.3 </a:t>
            </a:r>
            <a:r>
              <a:rPr lang="zh-CN" altLang="en-US" sz="3000" dirty="0"/>
              <a:t>协议规定的帧格式。</a:t>
            </a:r>
          </a:p>
          <a:p>
            <a:r>
              <a:rPr lang="zh-CN" altLang="en-US" sz="3000" dirty="0">
                <a:solidFill>
                  <a:srgbClr val="FF0000"/>
                </a:solidFill>
              </a:rPr>
              <a:t>在半双工方式下使用 </a:t>
            </a:r>
            <a:r>
              <a:rPr lang="en-US" altLang="zh-CN" sz="3000" dirty="0">
                <a:solidFill>
                  <a:srgbClr val="FF0000"/>
                </a:solidFill>
              </a:rPr>
              <a:t>CSMA/CD </a:t>
            </a:r>
            <a:r>
              <a:rPr lang="zh-CN" altLang="en-US" sz="3000" dirty="0">
                <a:solidFill>
                  <a:srgbClr val="FF0000"/>
                </a:solidFill>
              </a:rPr>
              <a:t>协议，全双工方式不使用 </a:t>
            </a:r>
            <a:r>
              <a:rPr lang="en-US" altLang="zh-CN" sz="3000" dirty="0">
                <a:solidFill>
                  <a:srgbClr val="FF0000"/>
                </a:solidFill>
              </a:rPr>
              <a:t>CSMA/CD </a:t>
            </a:r>
            <a:r>
              <a:rPr lang="zh-CN" altLang="en-US" sz="3000" dirty="0">
                <a:solidFill>
                  <a:srgbClr val="FF0000"/>
                </a:solidFill>
              </a:rPr>
              <a:t>协议。</a:t>
            </a:r>
          </a:p>
          <a:p>
            <a:r>
              <a:rPr lang="zh-CN" altLang="en-US" sz="3000" dirty="0"/>
              <a:t>与 </a:t>
            </a:r>
            <a:r>
              <a:rPr lang="en-US" altLang="zh-CN" sz="3000" dirty="0"/>
              <a:t>10BASE-T </a:t>
            </a:r>
            <a:r>
              <a:rPr lang="zh-CN" altLang="en-US" sz="3000" dirty="0"/>
              <a:t>和 </a:t>
            </a:r>
            <a:r>
              <a:rPr lang="en-US" altLang="zh-CN" sz="3000" dirty="0"/>
              <a:t>100BASE-T </a:t>
            </a:r>
            <a:r>
              <a:rPr lang="zh-CN" altLang="en-US" sz="3000" dirty="0"/>
              <a:t>技术向后兼容。</a:t>
            </a:r>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anose="02010609060101010101" pitchFamily="2" charset="-122"/>
              </a:rPr>
              <a:t>吉比特以太网可用作现有网络的主干网，也可在高带宽（高速率）的应用场合中</a:t>
            </a:r>
            <a:r>
              <a:rPr lang="zh-CN" altLang="en-US" sz="2800" b="1" dirty="0">
                <a:solidFill>
                  <a:srgbClr val="000099"/>
                </a:solidFill>
                <a:latin typeface="+mn-lt"/>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sz="2800" dirty="0"/>
              <a:t>使用两种成熟的技术：一种来自现有的以太网，另一种则是美国国家标准协会</a:t>
            </a:r>
            <a:r>
              <a:rPr lang="en-US" altLang="zh-CN" sz="2800" dirty="0"/>
              <a:t> ANSI </a:t>
            </a:r>
            <a:r>
              <a:rPr lang="zh-CN" altLang="zh-CN" sz="2800" dirty="0"/>
              <a:t>制定的光纤通道</a:t>
            </a:r>
            <a:r>
              <a:rPr lang="en-US" altLang="zh-CN" sz="2800" dirty="0"/>
              <a:t> FC  (Fiber Channel)</a:t>
            </a:r>
            <a:r>
              <a:rPr lang="zh-CN" altLang="zh-CN" sz="2800" dirty="0"/>
              <a:t>。</a:t>
            </a:r>
            <a:endParaRPr lang="en-US" altLang="zh-CN" sz="2800" dirty="0"/>
          </a:p>
        </p:txBody>
      </p:sp>
      <p:graphicFrame>
        <p:nvGraphicFramePr>
          <p:cNvPr id="2" name="表格 1"/>
          <p:cNvGraphicFramePr>
            <a:graphicFrameLocks noGrp="1"/>
          </p:cNvGraphicFramePr>
          <p:nvPr/>
        </p:nvGraphicFramePr>
        <p:xfrm>
          <a:off x="704528" y="3158995"/>
          <a:ext cx="8856984" cy="2502631"/>
        </p:xfrm>
        <a:graphic>
          <a:graphicData uri="http://schemas.openxmlformats.org/drawingml/2006/table">
            <a:tbl>
              <a:tblPr firstRow="1" firstCol="1" bandRow="1"/>
              <a:tblGrid>
                <a:gridCol w="2443306">
                  <a:extLst>
                    <a:ext uri="{9D8B030D-6E8A-4147-A177-3AD203B41FA5}">
                      <a16:colId xmlns:a16="http://schemas.microsoft.com/office/drawing/2014/main" val="20000"/>
                    </a:ext>
                  </a:extLst>
                </a:gridCol>
                <a:gridCol w="992593">
                  <a:extLst>
                    <a:ext uri="{9D8B030D-6E8A-4147-A177-3AD203B41FA5}">
                      <a16:colId xmlns:a16="http://schemas.microsoft.com/office/drawing/2014/main" val="20001"/>
                    </a:ext>
                  </a:extLst>
                </a:gridCol>
                <a:gridCol w="1670831">
                  <a:extLst>
                    <a:ext uri="{9D8B030D-6E8A-4147-A177-3AD203B41FA5}">
                      <a16:colId xmlns:a16="http://schemas.microsoft.com/office/drawing/2014/main" val="20002"/>
                    </a:ext>
                  </a:extLst>
                </a:gridCol>
                <a:gridCol w="3750254">
                  <a:extLst>
                    <a:ext uri="{9D8B030D-6E8A-4147-A177-3AD203B41FA5}">
                      <a16:colId xmlns:a16="http://schemas.microsoft.com/office/drawing/2014/main" val="20003"/>
                    </a:ext>
                  </a:extLst>
                </a:gridCol>
              </a:tblGrid>
              <a:tr h="614747">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名称</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媒体</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网段最大长度</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特点</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09831">
                <a:tc>
                  <a:txBody>
                    <a:bodyPr/>
                    <a:lstStyle/>
                    <a:p>
                      <a:pPr algn="ctr">
                        <a:lnSpc>
                          <a:spcPct val="100000"/>
                        </a:lnSpc>
                        <a:spcAft>
                          <a:spcPts val="0"/>
                        </a:spcAft>
                        <a:tabLst>
                          <a:tab pos="1752600" algn="l"/>
                        </a:tabLst>
                      </a:pPr>
                      <a:r>
                        <a:rPr lang="en-US" sz="2000" b="1" dirty="0">
                          <a:solidFill>
                            <a:srgbClr val="FF0000"/>
                          </a:solidFill>
                          <a:effectLst/>
                          <a:latin typeface="+mn-lt"/>
                          <a:ea typeface="黑体" panose="02010609060101010101" pitchFamily="2" charset="-122"/>
                        </a:rPr>
                        <a:t>1000BASE-SX</a:t>
                      </a:r>
                      <a:endParaRPr lang="zh-CN" sz="2000" b="1" dirty="0">
                        <a:solidFill>
                          <a:srgbClr val="FF0000"/>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solidFill>
                            <a:srgbClr val="FF0000"/>
                          </a:solidFill>
                          <a:effectLst/>
                          <a:latin typeface="+mn-lt"/>
                          <a:ea typeface="黑体" panose="02010609060101010101"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FF0000"/>
                          </a:solidFill>
                          <a:effectLst/>
                          <a:latin typeface="+mn-lt"/>
                          <a:ea typeface="黑体" panose="02010609060101010101" pitchFamily="2" charset="-122"/>
                        </a:rPr>
                        <a:t>550 m</a:t>
                      </a:r>
                      <a:endParaRPr lang="zh-CN" sz="2000" b="1" dirty="0">
                        <a:solidFill>
                          <a:srgbClr val="FF0000"/>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solidFill>
                            <a:srgbClr val="FF0000"/>
                          </a:solidFill>
                          <a:effectLst/>
                          <a:latin typeface="+mn-lt"/>
                          <a:ea typeface="黑体" panose="02010609060101010101" pitchFamily="2" charset="-122"/>
                        </a:rPr>
                        <a:t>多模光纤（</a:t>
                      </a:r>
                      <a:r>
                        <a:rPr lang="en-US" sz="2000" b="1" dirty="0">
                          <a:solidFill>
                            <a:srgbClr val="FF0000"/>
                          </a:solidFill>
                          <a:effectLst/>
                          <a:latin typeface="+mn-lt"/>
                          <a:ea typeface="黑体" panose="02010609060101010101" pitchFamily="2" charset="-122"/>
                        </a:rPr>
                        <a:t>50</a:t>
                      </a:r>
                      <a:r>
                        <a:rPr lang="zh-CN" sz="2000" b="1" dirty="0">
                          <a:solidFill>
                            <a:srgbClr val="FF0000"/>
                          </a:solidFill>
                          <a:effectLst/>
                          <a:latin typeface="+mn-lt"/>
                          <a:ea typeface="黑体" panose="02010609060101010101" pitchFamily="2" charset="-122"/>
                        </a:rPr>
                        <a:t>和</a:t>
                      </a:r>
                      <a:r>
                        <a:rPr lang="en-US" sz="2000" b="1" dirty="0">
                          <a:solidFill>
                            <a:srgbClr val="FF0000"/>
                          </a:solidFill>
                          <a:effectLst/>
                          <a:latin typeface="+mn-lt"/>
                          <a:ea typeface="黑体" panose="02010609060101010101" pitchFamily="2" charset="-122"/>
                        </a:rPr>
                        <a:t>62.5 </a:t>
                      </a:r>
                      <a:r>
                        <a:rPr lang="en-US" sz="2000" b="1" dirty="0">
                          <a:solidFill>
                            <a:srgbClr val="FF0000"/>
                          </a:solidFill>
                          <a:effectLst/>
                          <a:latin typeface="+mn-lt"/>
                          <a:ea typeface="黑体" panose="02010609060101010101" pitchFamily="2" charset="-122"/>
                          <a:sym typeface="Symbol" panose="05050102010706020507"/>
                        </a:rPr>
                        <a:t></a:t>
                      </a:r>
                      <a:r>
                        <a:rPr lang="en-US" sz="2000" b="1" dirty="0">
                          <a:solidFill>
                            <a:srgbClr val="FF0000"/>
                          </a:solidFill>
                          <a:effectLst/>
                          <a:latin typeface="+mn-lt"/>
                          <a:ea typeface="黑体" panose="02010609060101010101" pitchFamily="2" charset="-122"/>
                        </a:rPr>
                        <a:t>m</a:t>
                      </a:r>
                      <a:r>
                        <a:rPr lang="zh-CN" sz="2000" b="1" dirty="0">
                          <a:solidFill>
                            <a:srgbClr val="FF0000"/>
                          </a:solidFill>
                          <a:effectLst/>
                          <a:latin typeface="+mn-lt"/>
                          <a:ea typeface="黑体" panose="02010609060101010101"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58012">
                <a:tc>
                  <a:txBody>
                    <a:bodyPr/>
                    <a:lstStyle/>
                    <a:p>
                      <a:pPr algn="ctr">
                        <a:lnSpc>
                          <a:spcPct val="100000"/>
                        </a:lnSpc>
                        <a:spcAft>
                          <a:spcPts val="0"/>
                        </a:spcAft>
                        <a:tabLst>
                          <a:tab pos="1752600" algn="l"/>
                        </a:tabLst>
                      </a:pPr>
                      <a:r>
                        <a:rPr lang="en-US" sz="2000" b="1" dirty="0">
                          <a:solidFill>
                            <a:srgbClr val="FF0000"/>
                          </a:solidFill>
                          <a:effectLst/>
                          <a:latin typeface="+mn-lt"/>
                          <a:ea typeface="黑体" panose="02010609060101010101" pitchFamily="2" charset="-122"/>
                        </a:rPr>
                        <a:t>1000BASE-LX</a:t>
                      </a:r>
                      <a:endParaRPr lang="zh-CN" sz="2000" b="1" dirty="0">
                        <a:solidFill>
                          <a:srgbClr val="FF0000"/>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solidFill>
                            <a:srgbClr val="FF0000"/>
                          </a:solidFill>
                          <a:effectLst/>
                          <a:latin typeface="+mn-lt"/>
                          <a:ea typeface="黑体" panose="02010609060101010101"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FF0000"/>
                          </a:solidFill>
                          <a:effectLst/>
                          <a:latin typeface="+mn-lt"/>
                          <a:ea typeface="黑体" panose="02010609060101010101" pitchFamily="2" charset="-122"/>
                        </a:rPr>
                        <a:t>5000 m</a:t>
                      </a:r>
                      <a:endParaRPr lang="zh-CN" sz="2000" b="1" dirty="0">
                        <a:solidFill>
                          <a:srgbClr val="FF0000"/>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solidFill>
                            <a:srgbClr val="FF0000"/>
                          </a:solidFill>
                          <a:effectLst/>
                          <a:latin typeface="+mn-lt"/>
                          <a:ea typeface="黑体" panose="02010609060101010101" pitchFamily="2" charset="-122"/>
                        </a:rPr>
                        <a:t>单模光纤（</a:t>
                      </a:r>
                      <a:r>
                        <a:rPr lang="en-US" sz="2000" b="1" dirty="0">
                          <a:solidFill>
                            <a:srgbClr val="FF0000"/>
                          </a:solidFill>
                          <a:effectLst/>
                          <a:latin typeface="+mn-lt"/>
                          <a:ea typeface="黑体" panose="02010609060101010101" pitchFamily="2" charset="-122"/>
                        </a:rPr>
                        <a:t>10 </a:t>
                      </a:r>
                      <a:r>
                        <a:rPr lang="en-US" sz="2000" b="1" dirty="0">
                          <a:solidFill>
                            <a:srgbClr val="FF0000"/>
                          </a:solidFill>
                          <a:effectLst/>
                          <a:latin typeface="+mn-lt"/>
                          <a:ea typeface="黑体" panose="02010609060101010101" pitchFamily="2" charset="-122"/>
                          <a:sym typeface="Symbol" panose="05050102010706020507"/>
                        </a:rPr>
                        <a:t></a:t>
                      </a:r>
                      <a:r>
                        <a:rPr lang="en-US" sz="2000" b="1" dirty="0">
                          <a:solidFill>
                            <a:srgbClr val="FF0000"/>
                          </a:solidFill>
                          <a:effectLst/>
                          <a:latin typeface="+mn-lt"/>
                          <a:ea typeface="黑体" panose="02010609060101010101" pitchFamily="2" charset="-122"/>
                        </a:rPr>
                        <a:t>m</a:t>
                      </a:r>
                      <a:r>
                        <a:rPr lang="zh-CN" sz="2000" b="1" dirty="0">
                          <a:solidFill>
                            <a:srgbClr val="FF0000"/>
                          </a:solidFill>
                          <a:effectLst/>
                          <a:latin typeface="+mn-lt"/>
                          <a:ea typeface="黑体" panose="02010609060101010101" pitchFamily="2" charset="-122"/>
                        </a:rPr>
                        <a:t>）多模光纤（</a:t>
                      </a:r>
                      <a:r>
                        <a:rPr lang="en-US" sz="2000" b="1" dirty="0">
                          <a:solidFill>
                            <a:srgbClr val="FF0000"/>
                          </a:solidFill>
                          <a:effectLst/>
                          <a:latin typeface="+mn-lt"/>
                          <a:ea typeface="黑体" panose="02010609060101010101" pitchFamily="2" charset="-122"/>
                        </a:rPr>
                        <a:t>50</a:t>
                      </a:r>
                      <a:r>
                        <a:rPr lang="zh-CN" sz="2000" b="1" dirty="0">
                          <a:solidFill>
                            <a:srgbClr val="FF0000"/>
                          </a:solidFill>
                          <a:effectLst/>
                          <a:latin typeface="+mn-lt"/>
                          <a:ea typeface="黑体" panose="02010609060101010101" pitchFamily="2" charset="-122"/>
                        </a:rPr>
                        <a:t>和</a:t>
                      </a:r>
                      <a:r>
                        <a:rPr lang="en-US" sz="2000" b="1" dirty="0">
                          <a:solidFill>
                            <a:srgbClr val="FF0000"/>
                          </a:solidFill>
                          <a:effectLst/>
                          <a:latin typeface="+mn-lt"/>
                          <a:ea typeface="黑体" panose="02010609060101010101" pitchFamily="2" charset="-122"/>
                        </a:rPr>
                        <a:t>62.5 </a:t>
                      </a:r>
                      <a:r>
                        <a:rPr lang="en-US" sz="2000" b="1" dirty="0">
                          <a:solidFill>
                            <a:srgbClr val="FF0000"/>
                          </a:solidFill>
                          <a:effectLst/>
                          <a:latin typeface="+mn-lt"/>
                          <a:ea typeface="黑体" panose="02010609060101010101" pitchFamily="2" charset="-122"/>
                          <a:sym typeface="Symbol" panose="05050102010706020507"/>
                        </a:rPr>
                        <a:t></a:t>
                      </a:r>
                      <a:r>
                        <a:rPr lang="en-US" sz="2000" b="1" dirty="0">
                          <a:solidFill>
                            <a:srgbClr val="FF0000"/>
                          </a:solidFill>
                          <a:effectLst/>
                          <a:latin typeface="+mn-lt"/>
                          <a:ea typeface="黑体" panose="02010609060101010101" pitchFamily="2" charset="-122"/>
                        </a:rPr>
                        <a:t>m</a:t>
                      </a:r>
                      <a:r>
                        <a:rPr lang="zh-CN" sz="2000" b="1" dirty="0">
                          <a:solidFill>
                            <a:srgbClr val="FF0000"/>
                          </a:solidFill>
                          <a:effectLst/>
                          <a:latin typeface="+mn-lt"/>
                          <a:ea typeface="黑体" panose="02010609060101010101"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9831">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1000BASE-CX</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25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使用</a:t>
                      </a:r>
                      <a:r>
                        <a:rPr lang="en-US" sz="2000" b="1" dirty="0">
                          <a:effectLst/>
                          <a:latin typeface="+mn-lt"/>
                          <a:ea typeface="黑体" panose="02010609060101010101" pitchFamily="2" charset="-122"/>
                        </a:rPr>
                        <a:t>2</a:t>
                      </a:r>
                      <a:r>
                        <a:rPr lang="zh-CN" sz="2000" b="1" dirty="0">
                          <a:effectLst/>
                          <a:latin typeface="+mn-lt"/>
                          <a:ea typeface="黑体" panose="02010609060101010101" pitchFamily="2" charset="-122"/>
                        </a:rPr>
                        <a:t>对屏蔽双绞线电缆</a:t>
                      </a:r>
                      <a:r>
                        <a:rPr lang="en-US" sz="2000" b="1" dirty="0">
                          <a:effectLst/>
                          <a:latin typeface="+mn-lt"/>
                          <a:ea typeface="黑体" panose="02010609060101010101" pitchFamily="2" charset="-122"/>
                        </a:rPr>
                        <a:t>STP</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10210">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1000BASE-T</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使用</a:t>
                      </a:r>
                      <a:r>
                        <a:rPr lang="en-US" sz="2000" b="1" dirty="0">
                          <a:effectLst/>
                          <a:latin typeface="+mn-lt"/>
                          <a:ea typeface="黑体" panose="02010609060101010101" pitchFamily="2" charset="-122"/>
                        </a:rPr>
                        <a:t>4</a:t>
                      </a:r>
                      <a:r>
                        <a:rPr lang="zh-CN" sz="2000" b="1" dirty="0">
                          <a:effectLst/>
                          <a:latin typeface="+mn-lt"/>
                          <a:ea typeface="黑体" panose="02010609060101010101" pitchFamily="2" charset="-122"/>
                        </a:rPr>
                        <a:t>对</a:t>
                      </a:r>
                      <a:r>
                        <a:rPr lang="en-US" sz="2000" b="1" dirty="0">
                          <a:effectLst/>
                          <a:latin typeface="+mn-lt"/>
                          <a:ea typeface="黑体" panose="02010609060101010101" pitchFamily="2" charset="-122"/>
                        </a:rPr>
                        <a:t>UTP 5</a:t>
                      </a:r>
                      <a:r>
                        <a:rPr lang="zh-CN" sz="2000" b="1" dirty="0">
                          <a:effectLst/>
                          <a:latin typeface="+mn-lt"/>
                          <a:ea typeface="黑体" panose="02010609060101010101" pitchFamily="2" charset="-122"/>
                        </a:rPr>
                        <a:t>类线</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rPr>
              <a:t>吉比特以太网物理层标准</a:t>
            </a:r>
            <a:endParaRPr kumimoji="0" lang="zh-CN" sz="2400" b="1" i="0" u="none" strike="noStrike" cap="none" normalizeH="0" baseline="0" dirty="0">
              <a:ln>
                <a:noFill/>
              </a:ln>
              <a:solidFill>
                <a:schemeClr val="tx1"/>
              </a:solidFill>
              <a:effectLst/>
              <a:latin typeface="+mn-lt"/>
              <a:ea typeface="黑体" panose="02010609060101010101" pitchFamily="2" charset="-122"/>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半双工方式工作的吉比特以太网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t>吉比特以太网工作在半双工方式时，就必须进行碰撞检测</a:t>
            </a:r>
            <a:r>
              <a:rPr lang="zh-CN" altLang="en-US" dirty="0"/>
              <a:t>。</a:t>
            </a:r>
            <a:endParaRPr lang="en-US" altLang="zh-CN" dirty="0"/>
          </a:p>
          <a:p>
            <a:r>
              <a:rPr lang="zh-CN" altLang="en-US" dirty="0"/>
              <a:t>为</a:t>
            </a:r>
            <a:r>
              <a:rPr lang="zh-CN" altLang="zh-CN" dirty="0"/>
              <a:t>保持</a:t>
            </a:r>
            <a:r>
              <a:rPr lang="en-US" altLang="zh-CN" dirty="0"/>
              <a:t> 64 </a:t>
            </a:r>
            <a:r>
              <a:rPr lang="zh-CN" altLang="en-US" dirty="0"/>
              <a:t>字节最小帧长度，以及 </a:t>
            </a:r>
            <a:r>
              <a:rPr lang="en-US" altLang="zh-CN" dirty="0"/>
              <a:t>100 </a:t>
            </a:r>
            <a:r>
              <a:rPr lang="zh-CN" altLang="en-US" dirty="0"/>
              <a:t>米的</a:t>
            </a:r>
            <a:r>
              <a:rPr lang="zh-CN" altLang="zh-CN" dirty="0"/>
              <a:t>网段的最大长度，吉比特以太网</a:t>
            </a:r>
            <a:r>
              <a:rPr lang="zh-CN" altLang="en-US" dirty="0"/>
              <a:t>增加了两个功能：</a:t>
            </a:r>
            <a:endParaRPr lang="en-US" altLang="zh-CN" dirty="0"/>
          </a:p>
          <a:p>
            <a:pPr lvl="1"/>
            <a:r>
              <a:rPr lang="zh-CN" altLang="zh-CN" dirty="0">
                <a:solidFill>
                  <a:srgbClr val="FF0000"/>
                </a:solidFill>
              </a:rPr>
              <a:t>载波延伸</a:t>
            </a:r>
            <a:r>
              <a:rPr lang="en-US" altLang="zh-CN" dirty="0">
                <a:solidFill>
                  <a:srgbClr val="0000FF"/>
                </a:solidFill>
              </a:rPr>
              <a:t> </a:t>
            </a:r>
            <a:r>
              <a:rPr lang="en-US" altLang="zh-CN" dirty="0"/>
              <a:t>(carrier extension)</a:t>
            </a:r>
          </a:p>
          <a:p>
            <a:pPr lvl="1"/>
            <a:r>
              <a:rPr lang="zh-CN" altLang="zh-CN" dirty="0">
                <a:solidFill>
                  <a:srgbClr val="FF0000"/>
                </a:solidFill>
              </a:rPr>
              <a:t>分组突发</a:t>
            </a:r>
            <a:r>
              <a:rPr lang="en-US" altLang="zh-CN" dirty="0">
                <a:solidFill>
                  <a:srgbClr val="FF0000"/>
                </a:solidFill>
              </a:rPr>
              <a:t> </a:t>
            </a:r>
            <a:r>
              <a:rPr lang="en-US" altLang="zh-CN" dirty="0"/>
              <a:t>(packet bursting)</a:t>
            </a:r>
            <a:endParaRPr lang="zh-CN" alt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字节。接收端在收到以太网的 </a:t>
            </a:r>
            <a:r>
              <a:rPr lang="en-US" altLang="zh-CN" sz="2800" dirty="0"/>
              <a:t>MAC </a:t>
            </a:r>
            <a:r>
              <a:rPr lang="zh-CN" altLang="en-US" sz="2800" dirty="0"/>
              <a:t>帧后，要将所填充的特殊字符删除后才向高层交付。</a:t>
            </a:r>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anose="02010609060101010101"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anose="02010609060101010101" pitchFamily="2" charset="-122"/>
                </a:rPr>
                <a:t>MAC </a:t>
              </a:r>
              <a:r>
                <a:rPr lang="zh-CN" altLang="en-US" sz="2000" b="1" dirty="0">
                  <a:solidFill>
                    <a:srgbClr val="000099"/>
                  </a:solidFill>
                  <a:latin typeface="+mn-lt"/>
                  <a:ea typeface="黑体" panose="02010609060101010101"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anose="02010609060101010101" pitchFamily="2" charset="-122"/>
                </a:rPr>
                <a:t>载波延伸</a:t>
              </a:r>
            </a:p>
          </p:txBody>
        </p:sp>
        <p:sp>
          <p:nvSpPr>
            <p:cNvPr id="27" name="Rectangle 27"/>
            <p:cNvSpPr>
              <a:spLocks noChangeArrowheads="1"/>
            </p:cNvSpPr>
            <p:nvPr/>
          </p:nvSpPr>
          <p:spPr bwMode="auto">
            <a:xfrm>
              <a:off x="2216696" y="5420072"/>
              <a:ext cx="6234080"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anose="02010609060101010101" pitchFamily="2" charset="-122"/>
                </a:rPr>
                <a:t>加上</a:t>
              </a:r>
              <a:r>
                <a:rPr lang="zh-CN" altLang="en-US" sz="2000" b="1" dirty="0">
                  <a:solidFill>
                    <a:srgbClr val="000099"/>
                  </a:solidFill>
                  <a:latin typeface="+mn-lt"/>
                  <a:ea typeface="黑体" panose="02010609060101010101" pitchFamily="2" charset="-122"/>
                  <a:sym typeface="Symbol" panose="05050102010706020507" pitchFamily="18" charset="2"/>
                </a:rPr>
                <a:t>载波延伸使 </a:t>
              </a:r>
              <a:r>
                <a:rPr lang="en-US" altLang="zh-CN" sz="2000" b="1" dirty="0">
                  <a:solidFill>
                    <a:srgbClr val="000099"/>
                  </a:solidFill>
                  <a:latin typeface="+mn-lt"/>
                  <a:ea typeface="黑体" panose="02010609060101010101" pitchFamily="2" charset="-122"/>
                  <a:sym typeface="Symbol" panose="05050102010706020507" pitchFamily="18" charset="2"/>
                </a:rPr>
                <a:t>MAC </a:t>
              </a:r>
              <a:r>
                <a:rPr lang="zh-CN" altLang="en-US" sz="2000" b="1" dirty="0">
                  <a:solidFill>
                    <a:srgbClr val="000099"/>
                  </a:solidFill>
                  <a:latin typeface="+mn-lt"/>
                  <a:ea typeface="黑体" panose="02010609060101010101" pitchFamily="2" charset="-122"/>
                  <a:sym typeface="Symbol" panose="05050102010706020507" pitchFamily="18" charset="2"/>
                </a:rPr>
                <a:t>帧长度 = </a:t>
              </a:r>
              <a:r>
                <a:rPr lang="zh-CN" altLang="en-US" sz="2000" b="1" dirty="0">
                  <a:solidFill>
                    <a:srgbClr val="000099"/>
                  </a:solidFill>
                  <a:latin typeface="+mn-lt"/>
                  <a:ea typeface="黑体" panose="02010609060101010101" pitchFamily="2" charset="-122"/>
                </a:rPr>
                <a:t>争用期长度</a:t>
              </a:r>
              <a:r>
                <a:rPr lang="en-US" altLang="zh-CN" sz="2000" b="1" dirty="0">
                  <a:solidFill>
                    <a:srgbClr val="000099"/>
                  </a:solidFill>
                  <a:latin typeface="+mn-lt"/>
                  <a:ea typeface="黑体" panose="02010609060101010101" pitchFamily="2" charset="-122"/>
                </a:rPr>
                <a:t>=</a:t>
              </a:r>
              <a:r>
                <a:rPr lang="zh-CN" altLang="en-US" sz="2000" b="1" dirty="0">
                  <a:solidFill>
                    <a:srgbClr val="000099"/>
                  </a:solidFill>
                  <a:latin typeface="+mn-lt"/>
                  <a:ea typeface="黑体" panose="02010609060101010101" pitchFamily="2" charset="-122"/>
                </a:rPr>
                <a:t>512 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zh-CN" altLang="zh-CN" sz="2400" b="1" dirty="0">
                <a:latin typeface="+mn-lt"/>
                <a:ea typeface="黑体" panose="02010609060101010101" pitchFamily="2" charset="-122"/>
                <a:cs typeface="Times New Roman" panose="02020603050405020304" pitchFamily="18" charset="0"/>
              </a:rPr>
              <a:t>载波延伸</a:t>
            </a:r>
            <a:endParaRPr lang="zh-CN" altLang="en-US" sz="2400" b="1" dirty="0">
              <a:latin typeface="+mn-lt"/>
              <a:ea typeface="黑体" panose="02010609060101010101" pitchFamily="2" charset="-122"/>
              <a:cs typeface="Times New Roman" panose="02020603050405020304" pitchFamily="18" charset="0"/>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t>当很多短帧要发送时，第一个短帧要采用载波延伸方法进行填充，随后的一些短帧则可一个接一个地发送，只需留有必要的帧间最小间隔即可。这样就形成了一串分组的突发，直到达到 1500 字节或稍多一些为止。</a:t>
            </a:r>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anose="02010609060101010101" pitchFamily="2" charset="-122"/>
                </a:rPr>
                <a:t>发送的</a:t>
              </a:r>
            </a:p>
            <a:p>
              <a:pPr algn="ctr">
                <a:lnSpc>
                  <a:spcPct val="90000"/>
                </a:lnSpc>
              </a:pPr>
              <a:r>
                <a:rPr lang="zh-CN" altLang="en-US" b="1">
                  <a:solidFill>
                    <a:srgbClr val="000099"/>
                  </a:solidFill>
                  <a:latin typeface="+mn-lt"/>
                  <a:ea typeface="黑体" panose="02010609060101010101"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99"/>
                  </a:solidFill>
                  <a:latin typeface="+mn-lt"/>
                  <a:ea typeface="黑体" panose="02010609060101010101" pitchFamily="2" charset="-122"/>
                </a:rPr>
                <a:t> 帧#1     </a:t>
              </a:r>
              <a:r>
                <a:rPr lang="en-US" altLang="zh-CN" b="1" i="1" dirty="0">
                  <a:solidFill>
                    <a:srgbClr val="000099"/>
                  </a:solidFill>
                  <a:latin typeface="+mn-lt"/>
                  <a:ea typeface="黑体" panose="02010609060101010101" pitchFamily="2" charset="-122"/>
                </a:rPr>
                <a:t>RRRRRRRR     </a:t>
              </a:r>
              <a:r>
                <a:rPr lang="zh-CN" altLang="en-US" b="1" dirty="0">
                  <a:solidFill>
                    <a:srgbClr val="000099"/>
                  </a:solidFill>
                  <a:ea typeface="黑体" panose="02010609060101010101" pitchFamily="2" charset="-122"/>
                </a:rPr>
                <a:t>帧</a:t>
              </a:r>
              <a:r>
                <a:rPr lang="zh-CN" altLang="en-US" b="1" dirty="0">
                  <a:solidFill>
                    <a:srgbClr val="000099"/>
                  </a:solidFill>
                  <a:latin typeface="+mn-lt"/>
                  <a:ea typeface="黑体" panose="02010609060101010101" pitchFamily="2" charset="-122"/>
                </a:rPr>
                <a:t>#2    </a:t>
              </a:r>
              <a:r>
                <a:rPr lang="en-US" altLang="zh-CN" b="1" i="1" dirty="0">
                  <a:solidFill>
                    <a:srgbClr val="000099"/>
                  </a:solidFill>
                  <a:latin typeface="+mn-lt"/>
                  <a:ea typeface="黑体" panose="02010609060101010101" pitchFamily="2" charset="-122"/>
                </a:rPr>
                <a:t>RRRR      </a:t>
              </a:r>
              <a:r>
                <a:rPr lang="zh-CN" altLang="en-US" b="1" dirty="0">
                  <a:solidFill>
                    <a:srgbClr val="000099"/>
                  </a:solidFill>
                  <a:ea typeface="黑体" panose="02010609060101010101" pitchFamily="2" charset="-122"/>
                </a:rPr>
                <a:t>帧</a:t>
              </a:r>
              <a:r>
                <a:rPr lang="zh-CN" altLang="en-US" b="1" dirty="0">
                  <a:solidFill>
                    <a:srgbClr val="000099"/>
                  </a:solidFill>
                  <a:latin typeface="+mn-lt"/>
                  <a:ea typeface="黑体" panose="02010609060101010101" pitchFamily="2" charset="-122"/>
                </a:rPr>
                <a:t>#3     </a:t>
              </a:r>
              <a:r>
                <a:rPr lang="en-US" altLang="zh-CN" b="1" i="1" dirty="0">
                  <a:solidFill>
                    <a:srgbClr val="000099"/>
                  </a:solidFill>
                  <a:latin typeface="+mn-lt"/>
                  <a:ea typeface="黑体" panose="02010609060101010101" pitchFamily="2" charset="-122"/>
                </a:rPr>
                <a:t>RRR    </a:t>
              </a:r>
              <a:r>
                <a:rPr lang="zh-CN" altLang="en-US" b="1" dirty="0">
                  <a:solidFill>
                    <a:srgbClr val="000099"/>
                  </a:solidFill>
                  <a:ea typeface="黑体" panose="02010609060101010101" pitchFamily="2" charset="-122"/>
                </a:rPr>
                <a:t>帧</a:t>
              </a:r>
              <a:r>
                <a:rPr lang="zh-CN" altLang="en-US" b="1" dirty="0">
                  <a:solidFill>
                    <a:srgbClr val="000099"/>
                  </a:solidFill>
                  <a:latin typeface="+mn-lt"/>
                  <a:ea typeface="黑体" panose="02010609060101010101" pitchFamily="2" charset="-122"/>
                </a:rPr>
                <a:t>#4</a:t>
              </a:r>
            </a:p>
          </p:txBody>
        </p:sp>
        <p:sp>
          <p:nvSpPr>
            <p:cNvPr id="32" name="Freeform 8"/>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3" name="Freeform 9"/>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4" name="Freeform 10"/>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anose="02010609060101010101"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anose="02010609060101010101"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anose="02010609060101010101"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anose="02010609060101010101" pitchFamily="2" charset="-122"/>
                </a:rPr>
                <a:t>载波</a:t>
              </a:r>
            </a:p>
            <a:p>
              <a:pPr>
                <a:lnSpc>
                  <a:spcPct val="90000"/>
                </a:lnSpc>
              </a:pPr>
              <a:r>
                <a:rPr lang="zh-CN" altLang="en-US" b="1" dirty="0">
                  <a:solidFill>
                    <a:srgbClr val="000099"/>
                  </a:solidFill>
                  <a:latin typeface="+mn-lt"/>
                  <a:ea typeface="黑体" panose="02010609060101010101" pitchFamily="2" charset="-122"/>
                </a:rPr>
                <a:t>监听 </a:t>
              </a:r>
            </a:p>
          </p:txBody>
        </p:sp>
        <p:sp>
          <p:nvSpPr>
            <p:cNvPr id="42" name="Freeform 18"/>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zh-CN" altLang="zh-CN" sz="2400" b="1" dirty="0">
                <a:latin typeface="+mn-lt"/>
                <a:ea typeface="黑体" panose="02010609060101010101" pitchFamily="2" charset="-122"/>
                <a:cs typeface="Times New Roman" panose="02020603050405020304" pitchFamily="18" charset="0"/>
              </a:rPr>
              <a:t>分组突发</a:t>
            </a:r>
            <a:endParaRPr lang="zh-CN" altLang="en-US" sz="2400" b="1" dirty="0">
              <a:latin typeface="+mn-lt"/>
              <a:ea typeface="黑体" panose="02010609060101010101" pitchFamily="2" charset="-122"/>
              <a:cs typeface="Times New Roman" panose="02020603050405020304" pitchFamily="18" charset="0"/>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全双工方式工作的吉比特以太网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 </a:t>
              </a:r>
              <a:r>
                <a:rPr kumimoji="1" lang="en-US" altLang="zh-CN" sz="2000" b="1" dirty="0" err="1">
                  <a:solidFill>
                    <a:srgbClr val="0000CC"/>
                  </a:solidFill>
                  <a:latin typeface="+mn-lt"/>
                  <a:ea typeface="黑体" panose="02010609060101010101" pitchFamily="2" charset="-122"/>
                </a:rPr>
                <a:t>Gbit</a:t>
              </a:r>
              <a:r>
                <a:rPr kumimoji="1" lang="en-US" altLang="zh-CN" sz="2000" b="1" dirty="0">
                  <a:solidFill>
                    <a:srgbClr val="0000CC"/>
                  </a:solidFill>
                  <a:latin typeface="+mn-lt"/>
                  <a:ea typeface="黑体" panose="02010609060101010101" pitchFamily="2" charset="-122"/>
                </a:rPr>
                <a:t>/s </a:t>
              </a:r>
              <a:r>
                <a:rPr kumimoji="1" lang="zh-CN" altLang="en-US" sz="2000" b="1" dirty="0">
                  <a:solidFill>
                    <a:srgbClr val="0000CC"/>
                  </a:solidFill>
                  <a:latin typeface="+mn-lt"/>
                  <a:ea typeface="黑体" panose="02010609060101010101"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anose="02010609060101010101" pitchFamily="2" charset="-122"/>
                </a:rPr>
                <a:t>吉比特</a:t>
              </a:r>
            </a:p>
            <a:p>
              <a:pPr algn="ctr"/>
              <a:r>
                <a:rPr kumimoji="1" lang="zh-CN" altLang="en-US" sz="2000" b="1">
                  <a:solidFill>
                    <a:srgbClr val="0000CC"/>
                  </a:solidFill>
                  <a:latin typeface="+mn-lt"/>
                  <a:ea typeface="黑体" panose="02010609060101010101" pitchFamily="2" charset="-122"/>
                </a:rPr>
                <a:t>交换</a:t>
              </a:r>
            </a:p>
            <a:p>
              <a:pPr algn="ctr"/>
              <a:r>
                <a:rPr kumimoji="1" lang="zh-CN" altLang="en-US" sz="2000" b="1">
                  <a:solidFill>
                    <a:srgbClr val="0000CC"/>
                  </a:solidFill>
                  <a:latin typeface="+mn-lt"/>
                  <a:ea typeface="黑体" panose="02010609060101010101"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百兆比特或吉比特集线器</a:t>
              </a:r>
            </a:p>
          </p:txBody>
        </p:sp>
        <p:sp>
          <p:nvSpPr>
            <p:cNvPr id="489494" name="Freeform 22"/>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5" name="Freeform 23"/>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100 </a:t>
              </a:r>
              <a:r>
                <a:rPr kumimoji="1" lang="en-US" altLang="zh-CN" sz="2000" b="1" dirty="0" err="1">
                  <a:solidFill>
                    <a:srgbClr val="0000CC"/>
                  </a:solidFill>
                  <a:latin typeface="+mn-lt"/>
                  <a:ea typeface="黑体" panose="02010609060101010101" pitchFamily="2" charset="-122"/>
                </a:rPr>
                <a:t>Mbit</a:t>
              </a:r>
              <a:r>
                <a:rPr kumimoji="1" lang="en-US" altLang="zh-CN" sz="2000" b="1" dirty="0">
                  <a:solidFill>
                    <a:srgbClr val="0000CC"/>
                  </a:solidFill>
                  <a:latin typeface="+mn-lt"/>
                  <a:ea typeface="黑体" panose="02010609060101010101" pitchFamily="2" charset="-122"/>
                </a:rPr>
                <a:t>/s </a:t>
              </a:r>
              <a:r>
                <a:rPr kumimoji="1" lang="zh-CN" altLang="en-US" sz="2000" b="1" dirty="0">
                  <a:solidFill>
                    <a:srgbClr val="0000CC"/>
                  </a:solidFill>
                  <a:latin typeface="+mn-lt"/>
                  <a:ea typeface="黑体" panose="02010609060101010101"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中央服务器</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如果数据中的某个字节的二进制代码恰好和</a:t>
            </a:r>
            <a:r>
              <a:rPr lang="en-US" altLang="zh-CN" sz="2800" dirty="0"/>
              <a:t> SOH </a:t>
            </a:r>
            <a:r>
              <a:rPr lang="zh-CN" altLang="zh-CN" sz="2800" dirty="0"/>
              <a:t>或</a:t>
            </a:r>
            <a:r>
              <a:rPr lang="en-US" altLang="zh-CN" sz="2800" dirty="0"/>
              <a:t> EOT </a:t>
            </a:r>
            <a:r>
              <a:rPr lang="zh-CN" altLang="zh-CN" sz="2800" dirty="0"/>
              <a:t>一样，数据链路层就会错误地“找到帧的边界”</a:t>
            </a:r>
            <a:r>
              <a:rPr lang="zh-CN" altLang="en-US" sz="2800" dirty="0"/>
              <a:t>。</a:t>
            </a:r>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anose="02010609060101010101"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出现了“</a:t>
            </a:r>
            <a:r>
              <a:rPr kumimoji="1" lang="en-US" altLang="zh-CN" sz="2400" b="1">
                <a:solidFill>
                  <a:srgbClr val="000099"/>
                </a:solidFill>
                <a:latin typeface="+mn-lt"/>
                <a:ea typeface="黑体" panose="02010609060101010101" pitchFamily="2" charset="-122"/>
              </a:rPr>
              <a:t>EOT”</a:t>
            </a:r>
          </a:p>
        </p:txBody>
      </p:sp>
      <p:sp>
        <p:nvSpPr>
          <p:cNvPr id="356361" name="AutoShape 9"/>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anose="02010609060101010101" pitchFamily="2" charset="-122"/>
              </a:rPr>
              <a:t>被接收端当作无效帧而丢弃</a:t>
            </a:r>
          </a:p>
        </p:txBody>
      </p:sp>
      <p:sp>
        <p:nvSpPr>
          <p:cNvPr id="356363" name="AutoShape 11"/>
          <p:cNvSpPr/>
          <p:nvPr/>
        </p:nvSpPr>
        <p:spPr bwMode="auto">
          <a:xfrm rot="-5400000">
            <a:off x="2557661" y="3211469"/>
            <a:ext cx="304800" cy="2911608"/>
          </a:xfrm>
          <a:prstGeom prst="leftBrace">
            <a:avLst>
              <a:gd name="adj1" fmla="val 7348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anose="02010609060101010101" pitchFamily="2" charset="-122"/>
              </a:rPr>
              <a:t>被接收端</a:t>
            </a:r>
          </a:p>
          <a:p>
            <a:pPr algn="ctr"/>
            <a:r>
              <a:rPr kumimoji="1" lang="zh-CN" altLang="en-US" sz="2400" b="1" dirty="0">
                <a:solidFill>
                  <a:srgbClr val="FF0000"/>
                </a:solidFill>
                <a:latin typeface="+mn-lt"/>
                <a:ea typeface="黑体" panose="02010609060101010101"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a:t>
            </a:r>
          </a:p>
          <a:p>
            <a:r>
              <a:rPr kumimoji="1" lang="zh-CN" altLang="en-US" sz="2400" b="1">
                <a:solidFill>
                  <a:srgbClr val="000099"/>
                </a:solidFill>
                <a:latin typeface="+mn-lt"/>
                <a:ea typeface="黑体" panose="02010609060101010101"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a:latin typeface="+mn-lt"/>
                <a:ea typeface="黑体" panose="02010609060101010101" pitchFamily="2" charset="-122"/>
              </a:rPr>
              <a:t>数据部分恰好出现与</a:t>
            </a:r>
            <a:r>
              <a:rPr lang="en-US" altLang="zh-CN" sz="2400" b="1" dirty="0">
                <a:latin typeface="+mn-lt"/>
                <a:ea typeface="黑体" panose="02010609060101010101" pitchFamily="2" charset="-122"/>
              </a:rPr>
              <a:t> EOT </a:t>
            </a:r>
            <a:r>
              <a:rPr lang="zh-CN" altLang="zh-CN" sz="2400" b="1" dirty="0">
                <a:latin typeface="+mn-lt"/>
                <a:ea typeface="黑体" panose="02010609060101010101" pitchFamily="2" charset="-122"/>
              </a:rPr>
              <a:t>一样的代码</a:t>
            </a:r>
            <a:endParaRPr lang="zh-CN" altLang="en-US" sz="2400" b="1" dirty="0">
              <a:latin typeface="+mn-lt"/>
              <a:ea typeface="黑体" panose="02010609060101010101" pitchFamily="2" charset="-122"/>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a:t>3.5.3   10 </a:t>
            </a:r>
            <a:r>
              <a:rPr lang="zh-CN" altLang="en-US" sz="3600" dirty="0"/>
              <a:t>吉比特以太网和更快的以太网</a:t>
            </a:r>
          </a:p>
        </p:txBody>
      </p:sp>
      <p:sp>
        <p:nvSpPr>
          <p:cNvPr id="490499" name="Rectangle 3"/>
          <p:cNvSpPr>
            <a:spLocks noGrp="1" noChangeArrowheads="1"/>
          </p:cNvSpPr>
          <p:nvPr>
            <p:ph idx="1"/>
          </p:nvPr>
        </p:nvSpPr>
        <p:spPr/>
        <p:txBody>
          <a:bodyPr/>
          <a:lstStyle/>
          <a:p>
            <a:r>
              <a:rPr lang="en-US" altLang="zh-CN" dirty="0"/>
              <a:t>10 </a:t>
            </a:r>
            <a:r>
              <a:rPr lang="zh-CN" altLang="en-US" dirty="0"/>
              <a:t>吉比特以太网（</a:t>
            </a:r>
            <a:r>
              <a:rPr lang="en-US" altLang="zh-CN" dirty="0"/>
              <a:t>10GE</a:t>
            </a:r>
            <a:r>
              <a:rPr lang="zh-CN" altLang="en-US" dirty="0"/>
              <a:t>）</a:t>
            </a:r>
            <a:r>
              <a:rPr lang="zh-CN" altLang="zh-CN" dirty="0"/>
              <a:t>并非把吉比特以太网的速率简单地提高到</a:t>
            </a:r>
            <a:r>
              <a:rPr lang="en-US" altLang="zh-CN" dirty="0"/>
              <a:t>10</a:t>
            </a:r>
            <a:r>
              <a:rPr lang="zh-CN" altLang="zh-CN" dirty="0"/>
              <a:t>倍</a:t>
            </a:r>
            <a:r>
              <a:rPr lang="zh-CN" altLang="en-US" dirty="0"/>
              <a:t>，其主要特点有：</a:t>
            </a:r>
            <a:endParaRPr lang="en-US" altLang="zh-CN" dirty="0"/>
          </a:p>
          <a:p>
            <a:pPr lvl="1"/>
            <a:r>
              <a:rPr lang="zh-CN" altLang="en-US" dirty="0"/>
              <a:t>与 </a:t>
            </a:r>
            <a:r>
              <a:rPr lang="en-US" altLang="zh-CN" dirty="0"/>
              <a:t>10 </a:t>
            </a:r>
            <a:r>
              <a:rPr lang="en-US" altLang="zh-CN" dirty="0" err="1"/>
              <a:t>Mbit</a:t>
            </a:r>
            <a:r>
              <a:rPr lang="en-US" altLang="zh-CN" dirty="0"/>
              <a:t>/s</a:t>
            </a:r>
            <a:r>
              <a:rPr lang="zh-CN" altLang="en-US" dirty="0"/>
              <a:t>、</a:t>
            </a:r>
            <a:r>
              <a:rPr lang="en-US" altLang="zh-CN" dirty="0"/>
              <a:t>100 </a:t>
            </a:r>
            <a:r>
              <a:rPr lang="en-US" altLang="zh-CN" dirty="0" err="1"/>
              <a:t>Mbit</a:t>
            </a:r>
            <a:r>
              <a:rPr lang="en-US" altLang="zh-CN" dirty="0"/>
              <a:t>/s </a:t>
            </a:r>
            <a:r>
              <a:rPr lang="zh-CN" altLang="en-US" dirty="0"/>
              <a:t>和 </a:t>
            </a:r>
            <a:r>
              <a:rPr lang="en-US" altLang="zh-CN" dirty="0"/>
              <a:t>1 </a:t>
            </a:r>
            <a:r>
              <a:rPr lang="en-US" altLang="zh-CN" dirty="0" err="1"/>
              <a:t>Gbit</a:t>
            </a:r>
            <a:r>
              <a:rPr lang="en-US" altLang="zh-CN" dirty="0"/>
              <a:t>/s </a:t>
            </a:r>
            <a:r>
              <a:rPr lang="zh-CN" altLang="en-US" dirty="0"/>
              <a:t>以太网的帧格式完全相同。</a:t>
            </a:r>
          </a:p>
          <a:p>
            <a:pPr lvl="1"/>
            <a:r>
              <a:rPr lang="zh-CN" altLang="en-US" dirty="0"/>
              <a:t>保留了 </a:t>
            </a:r>
            <a:r>
              <a:rPr lang="en-US" altLang="zh-CN" dirty="0"/>
              <a:t>802.3 </a:t>
            </a:r>
            <a:r>
              <a:rPr lang="zh-CN" altLang="en-US" dirty="0"/>
              <a:t>标准规定的以太网最小和最大帧长，便于升级。</a:t>
            </a:r>
          </a:p>
          <a:p>
            <a:pPr lvl="1"/>
            <a:r>
              <a:rPr lang="zh-CN" altLang="en-US" dirty="0">
                <a:solidFill>
                  <a:srgbClr val="FF0000"/>
                </a:solidFill>
              </a:rPr>
              <a:t>只工作在全双工方式，</a:t>
            </a:r>
            <a:r>
              <a:rPr lang="zh-CN" altLang="en-US" dirty="0"/>
              <a:t>因此没有争用问题，也不使用 </a:t>
            </a:r>
            <a:r>
              <a:rPr lang="en-US" altLang="zh-CN" dirty="0"/>
              <a:t>CSMA/CD </a:t>
            </a:r>
            <a:r>
              <a:rPr lang="zh-CN" altLang="en-US" dirty="0"/>
              <a:t>协议。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吉比特以太网的物理层</a:t>
            </a:r>
          </a:p>
        </p:txBody>
      </p:sp>
      <p:graphicFrame>
        <p:nvGraphicFramePr>
          <p:cNvPr id="4" name="内容占位符 3"/>
          <p:cNvGraphicFramePr>
            <a:graphicFrameLocks noGrp="1"/>
          </p:cNvGraphicFramePr>
          <p:nvPr>
            <p:ph idx="1"/>
          </p:nvPr>
        </p:nvGraphicFramePr>
        <p:xfrm>
          <a:off x="632520" y="2105209"/>
          <a:ext cx="8928992" cy="3027016"/>
        </p:xfrm>
        <a:graphic>
          <a:graphicData uri="http://schemas.openxmlformats.org/drawingml/2006/table">
            <a:tbl>
              <a:tblPr firstRow="1" firstCol="1" lastRow="1" lastCol="1" bandRow="1" bandCol="1"/>
              <a:tblGrid>
                <a:gridCol w="20162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3960440">
                  <a:extLst>
                    <a:ext uri="{9D8B030D-6E8A-4147-A177-3AD203B41FA5}">
                      <a16:colId xmlns:a16="http://schemas.microsoft.com/office/drawing/2014/main" val="20003"/>
                    </a:ext>
                  </a:extLst>
                </a:gridCol>
              </a:tblGrid>
              <a:tr h="603711">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anose="02010609060101010101"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48466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10GBASE-SR</a:t>
                      </a:r>
                      <a:endParaRPr lang="zh-CN" sz="20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300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anose="02010609060101010101" pitchFamily="2" charset="-122"/>
                        </a:rPr>
                        <a:t>多模光纤（</a:t>
                      </a:r>
                      <a:r>
                        <a:rPr lang="en-US" sz="2000" b="1">
                          <a:effectLst/>
                          <a:latin typeface="+mn-lt"/>
                          <a:ea typeface="黑体" panose="02010609060101010101" pitchFamily="2" charset="-122"/>
                        </a:rPr>
                        <a:t>0.85 </a:t>
                      </a:r>
                      <a:r>
                        <a:rPr lang="en-US" sz="2000" b="1">
                          <a:effectLst/>
                          <a:latin typeface="+mn-lt"/>
                          <a:ea typeface="黑体" panose="02010609060101010101" pitchFamily="2" charset="-122"/>
                          <a:sym typeface="Symbol" panose="05050102010706020507"/>
                        </a:rPr>
                        <a:t></a:t>
                      </a:r>
                      <a:r>
                        <a:rPr lang="en-US" sz="2000" b="1">
                          <a:effectLst/>
                          <a:latin typeface="+mn-lt"/>
                          <a:ea typeface="黑体" panose="02010609060101010101" pitchFamily="2" charset="-122"/>
                        </a:rPr>
                        <a:t>m</a:t>
                      </a:r>
                      <a:r>
                        <a:rPr lang="zh-CN" sz="2000" b="1">
                          <a:effectLst/>
                          <a:latin typeface="+mn-lt"/>
                          <a:ea typeface="黑体" panose="02010609060101010101"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4661">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10GBASE-LR</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 km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anose="02010609060101010101" pitchFamily="2" charset="-122"/>
                        </a:rPr>
                        <a:t>单模光纤（</a:t>
                      </a:r>
                      <a:r>
                        <a:rPr lang="en-US" sz="2000" b="1">
                          <a:effectLst/>
                          <a:latin typeface="+mn-lt"/>
                          <a:ea typeface="黑体" panose="02010609060101010101" pitchFamily="2" charset="-122"/>
                        </a:rPr>
                        <a:t>1.3 </a:t>
                      </a:r>
                      <a:r>
                        <a:rPr lang="en-US" sz="2000" b="1">
                          <a:effectLst/>
                          <a:latin typeface="+mn-lt"/>
                          <a:ea typeface="黑体" panose="02010609060101010101" pitchFamily="2" charset="-122"/>
                          <a:sym typeface="Symbol" panose="05050102010706020507"/>
                        </a:rPr>
                        <a:t></a:t>
                      </a:r>
                      <a:r>
                        <a:rPr lang="en-US" sz="2000" b="1">
                          <a:effectLst/>
                          <a:latin typeface="+mn-lt"/>
                          <a:ea typeface="黑体" panose="02010609060101010101" pitchFamily="2" charset="-122"/>
                        </a:rPr>
                        <a:t>m</a:t>
                      </a:r>
                      <a:r>
                        <a:rPr lang="zh-CN" sz="2000" b="1">
                          <a:effectLst/>
                          <a:latin typeface="+mn-lt"/>
                          <a:ea typeface="黑体" panose="02010609060101010101"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4661">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10GBASE-ER</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40 km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anose="02010609060101010101" pitchFamily="2" charset="-122"/>
                        </a:rPr>
                        <a:t>单模光纤（</a:t>
                      </a:r>
                      <a:r>
                        <a:rPr lang="en-US" sz="2000" b="1" dirty="0">
                          <a:effectLst/>
                          <a:latin typeface="+mn-lt"/>
                          <a:ea typeface="黑体" panose="02010609060101010101" pitchFamily="2" charset="-122"/>
                        </a:rPr>
                        <a:t>1.5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4661">
                <a:tc>
                  <a:txBody>
                    <a:bodyPr/>
                    <a:lstStyle/>
                    <a:p>
                      <a:pPr algn="just">
                        <a:lnSpc>
                          <a:spcPct val="100000"/>
                        </a:lnSpc>
                        <a:spcAft>
                          <a:spcPts val="0"/>
                        </a:spcAft>
                        <a:tabLst>
                          <a:tab pos="1752600" algn="l"/>
                        </a:tabLst>
                      </a:pPr>
                      <a:r>
                        <a:rPr lang="pt-BR" sz="2000" b="1">
                          <a:effectLst/>
                          <a:latin typeface="+mn-lt"/>
                          <a:ea typeface="黑体" panose="02010609060101010101" pitchFamily="2" charset="-122"/>
                        </a:rPr>
                        <a:t>10GBASE-CX4</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15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anose="02010609060101010101" pitchFamily="2" charset="-122"/>
                        </a:rPr>
                        <a:t>使用</a:t>
                      </a:r>
                      <a:r>
                        <a:rPr lang="pt-BR" sz="2000" b="1" dirty="0">
                          <a:effectLst/>
                          <a:latin typeface="+mn-lt"/>
                          <a:ea typeface="黑体" panose="02010609060101010101" pitchFamily="2" charset="-122"/>
                        </a:rPr>
                        <a:t>4</a:t>
                      </a:r>
                      <a:r>
                        <a:rPr lang="zh-CN" sz="2000" b="1" dirty="0">
                          <a:effectLst/>
                          <a:latin typeface="+mn-lt"/>
                          <a:ea typeface="黑体" panose="02010609060101010101" pitchFamily="2" charset="-122"/>
                        </a:rPr>
                        <a:t>对双芯同轴电缆</a:t>
                      </a:r>
                      <a:r>
                        <a:rPr lang="pt-BR" sz="2000" b="1" dirty="0">
                          <a:effectLst/>
                          <a:latin typeface="+mn-lt"/>
                          <a:ea typeface="黑体" panose="02010609060101010101" pitchFamily="2" charset="-122"/>
                        </a:rPr>
                        <a:t>(twinax)</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466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10GBASE-T</a:t>
                      </a:r>
                      <a:endParaRPr lang="zh-CN" sz="20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100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anose="02010609060101010101" pitchFamily="2" charset="-122"/>
                        </a:rPr>
                        <a:t>使用</a:t>
                      </a:r>
                      <a:r>
                        <a:rPr lang="pt-BR" sz="2000" b="1" dirty="0">
                          <a:effectLst/>
                          <a:latin typeface="+mn-lt"/>
                          <a:ea typeface="黑体" panose="02010609060101010101" pitchFamily="2" charset="-122"/>
                        </a:rPr>
                        <a:t>4</a:t>
                      </a:r>
                      <a:r>
                        <a:rPr lang="zh-CN" sz="2000" b="1" dirty="0">
                          <a:effectLst/>
                          <a:latin typeface="+mn-lt"/>
                          <a:ea typeface="黑体" panose="02010609060101010101" pitchFamily="2" charset="-122"/>
                        </a:rPr>
                        <a:t>对</a:t>
                      </a:r>
                      <a:r>
                        <a:rPr lang="pt-BR" sz="2000" b="1" dirty="0">
                          <a:effectLst/>
                          <a:latin typeface="+mn-lt"/>
                          <a:ea typeface="黑体" panose="02010609060101010101" pitchFamily="2" charset="-122"/>
                        </a:rPr>
                        <a:t>6A</a:t>
                      </a:r>
                      <a:r>
                        <a:rPr lang="zh-CN" sz="2000" b="1" dirty="0">
                          <a:effectLst/>
                          <a:latin typeface="+mn-lt"/>
                          <a:ea typeface="黑体" panose="02010609060101010101" pitchFamily="2" charset="-122"/>
                        </a:rPr>
                        <a:t>类</a:t>
                      </a:r>
                      <a:r>
                        <a:rPr lang="pt-BR" sz="2000" b="1" dirty="0">
                          <a:effectLst/>
                          <a:latin typeface="+mn-lt"/>
                          <a:ea typeface="黑体" panose="02010609060101010101" pitchFamily="2" charset="-122"/>
                        </a:rPr>
                        <a:t>UTP</a:t>
                      </a:r>
                      <a:r>
                        <a:rPr lang="zh-CN" sz="2000" b="1" dirty="0">
                          <a:effectLst/>
                          <a:latin typeface="+mn-lt"/>
                          <a:ea typeface="黑体" panose="02010609060101010101" pitchFamily="2" charset="-122"/>
                        </a:rPr>
                        <a:t>双绞线</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en-US" altLang="zh-CN" sz="2400" b="1" dirty="0">
                <a:latin typeface="+mn-lt"/>
                <a:ea typeface="黑体" panose="02010609060101010101" pitchFamily="2" charset="-122"/>
                <a:cs typeface="Times New Roman" panose="02020603050405020304" pitchFamily="18" charset="0"/>
              </a:rPr>
              <a:t>10GE</a:t>
            </a:r>
            <a:r>
              <a:rPr lang="zh-CN" altLang="en-US" sz="2400" b="1" dirty="0">
                <a:latin typeface="+mn-lt"/>
                <a:ea typeface="黑体" panose="02010609060101010101" pitchFamily="2" charset="-122"/>
                <a:cs typeface="Times New Roman" panose="02020603050405020304" pitchFamily="18" charset="0"/>
              </a:rPr>
              <a:t>的物理层标准</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更快的以太网</a:t>
            </a:r>
          </a:p>
        </p:txBody>
      </p:sp>
      <p:sp>
        <p:nvSpPr>
          <p:cNvPr id="3" name="内容占位符 2"/>
          <p:cNvSpPr>
            <a:spLocks noGrp="1"/>
          </p:cNvSpPr>
          <p:nvPr>
            <p:ph idx="1"/>
          </p:nvPr>
        </p:nvSpPr>
        <p:spPr/>
        <p:txBody>
          <a:bodyPr/>
          <a:lstStyle/>
          <a:p>
            <a:r>
              <a:rPr lang="zh-CN" altLang="zh-CN" sz="2600" dirty="0"/>
              <a:t>以太网的技术发展得很快。</a:t>
            </a:r>
            <a:endParaRPr lang="en-US" altLang="zh-CN" sz="2600" dirty="0"/>
          </a:p>
          <a:p>
            <a:r>
              <a:rPr lang="zh-CN" altLang="zh-CN" sz="2600" dirty="0"/>
              <a:t>在</a:t>
            </a:r>
            <a:r>
              <a:rPr lang="en-US" altLang="zh-CN" sz="2600" dirty="0"/>
              <a:t> 10GE </a:t>
            </a:r>
            <a:r>
              <a:rPr lang="zh-CN" altLang="zh-CN" sz="2600" dirty="0"/>
              <a:t>之后又制订了</a:t>
            </a:r>
            <a:r>
              <a:rPr lang="en-US" altLang="zh-CN" sz="2600" dirty="0"/>
              <a:t> 40GE/100GE</a:t>
            </a:r>
            <a:r>
              <a:rPr lang="zh-CN" altLang="zh-CN" sz="2600" dirty="0"/>
              <a:t>（即</a:t>
            </a:r>
            <a:r>
              <a:rPr lang="en-US" altLang="zh-CN" sz="2600" dirty="0"/>
              <a:t> 40 </a:t>
            </a:r>
            <a:r>
              <a:rPr lang="zh-CN" altLang="zh-CN" sz="2600" dirty="0"/>
              <a:t>吉比特以太网和</a:t>
            </a:r>
            <a:r>
              <a:rPr lang="en-US" altLang="zh-CN" sz="2600" dirty="0"/>
              <a:t> 100 </a:t>
            </a:r>
            <a:r>
              <a:rPr lang="zh-CN" altLang="zh-CN" sz="2600" dirty="0"/>
              <a:t>吉比特以太网）的标准</a:t>
            </a:r>
            <a:r>
              <a:rPr lang="en-US" altLang="zh-CN" sz="2600" dirty="0"/>
              <a:t> IEEE 802.3ba-2010 </a:t>
            </a:r>
            <a:r>
              <a:rPr lang="zh-CN" altLang="en-US" sz="2600" dirty="0"/>
              <a:t>和 </a:t>
            </a:r>
            <a:r>
              <a:rPr lang="en-US" altLang="zh-CN" sz="2600" dirty="0"/>
              <a:t>802.3bm-2015</a:t>
            </a:r>
            <a:r>
              <a:rPr lang="zh-CN" altLang="en-US" sz="2600" dirty="0"/>
              <a:t>。</a:t>
            </a:r>
            <a:endParaRPr lang="en-US" altLang="zh-CN" sz="2600" dirty="0"/>
          </a:p>
          <a:p>
            <a:r>
              <a:rPr lang="en-US" altLang="zh-CN" sz="2600" dirty="0"/>
              <a:t>40GE/100GE </a:t>
            </a:r>
            <a:r>
              <a:rPr lang="zh-CN" altLang="zh-CN" sz="2600" dirty="0"/>
              <a:t>只工作在全双工的传输方式（因而不使用</a:t>
            </a:r>
            <a:r>
              <a:rPr lang="en-US" altLang="zh-CN" sz="2600" dirty="0"/>
              <a:t> CSMA/CD</a:t>
            </a:r>
            <a:r>
              <a:rPr lang="zh-CN" altLang="zh-CN" sz="2600" dirty="0"/>
              <a:t>协议），并仍保持了以太网的帧格式以及</a:t>
            </a:r>
            <a:r>
              <a:rPr lang="en-US" altLang="zh-CN" sz="2600" dirty="0"/>
              <a:t> 802.3 </a:t>
            </a:r>
            <a:r>
              <a:rPr lang="zh-CN" altLang="zh-CN" sz="2600" dirty="0"/>
              <a:t>标准规定的以太网最小和最大帧长。</a:t>
            </a:r>
            <a:endParaRPr lang="en-US" altLang="zh-CN" sz="2600" dirty="0"/>
          </a:p>
          <a:p>
            <a:r>
              <a:rPr lang="en-US" altLang="zh-CN" sz="2600" dirty="0"/>
              <a:t>100GE </a:t>
            </a:r>
            <a:r>
              <a:rPr lang="zh-CN" altLang="zh-CN" sz="2600" dirty="0"/>
              <a:t>在使用单模光纤传输时，仍然可以达到</a:t>
            </a:r>
            <a:r>
              <a:rPr lang="en-US" altLang="zh-CN" sz="2600" dirty="0"/>
              <a:t> 40 km</a:t>
            </a:r>
            <a:r>
              <a:rPr lang="zh-CN" altLang="zh-CN" sz="2600" dirty="0"/>
              <a:t>的传输距离，但这</a:t>
            </a:r>
            <a:r>
              <a:rPr lang="zh-CN" altLang="en-US" sz="2600" dirty="0"/>
              <a:t>时</a:t>
            </a:r>
            <a:r>
              <a:rPr lang="zh-CN" altLang="zh-CN" sz="2600" dirty="0"/>
              <a:t>需要波分复用（使用</a:t>
            </a:r>
            <a:r>
              <a:rPr lang="en-US" altLang="zh-CN" sz="2600" dirty="0"/>
              <a:t> 4 </a:t>
            </a:r>
            <a:r>
              <a:rPr lang="zh-CN" altLang="zh-CN" sz="2600" dirty="0"/>
              <a:t>个波长复用一根光纤，每一个波长的有效传输速率是</a:t>
            </a:r>
            <a:r>
              <a:rPr lang="en-US" altLang="zh-CN" sz="2600" dirty="0"/>
              <a:t> 25 </a:t>
            </a:r>
            <a:r>
              <a:rPr lang="en-US" altLang="zh-CN" sz="2600" dirty="0" err="1"/>
              <a:t>Gbits</a:t>
            </a:r>
            <a:r>
              <a:rPr lang="en-US" altLang="zh-CN" sz="2600" dirty="0"/>
              <a:t>/s</a:t>
            </a:r>
            <a:r>
              <a:rPr lang="zh-CN" altLang="zh-CN" sz="2600" dirty="0"/>
              <a:t>）</a:t>
            </a:r>
            <a:endParaRPr lang="en-US" altLang="zh-CN" sz="2600" dirty="0"/>
          </a:p>
          <a:p>
            <a:endParaRPr lang="zh-CN" altLang="en-US" sz="2600"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40GE/100GE </a:t>
            </a:r>
            <a:r>
              <a:rPr lang="zh-CN" altLang="en-US" dirty="0"/>
              <a:t>的物理层</a:t>
            </a:r>
          </a:p>
        </p:txBody>
      </p:sp>
      <p:graphicFrame>
        <p:nvGraphicFramePr>
          <p:cNvPr id="4" name="表格 3"/>
          <p:cNvGraphicFramePr>
            <a:graphicFrameLocks noGrp="1"/>
          </p:cNvGraphicFramePr>
          <p:nvPr/>
        </p:nvGraphicFramePr>
        <p:xfrm>
          <a:off x="776536" y="1946448"/>
          <a:ext cx="8496944" cy="3236137"/>
        </p:xfrm>
        <a:graphic>
          <a:graphicData uri="http://schemas.openxmlformats.org/drawingml/2006/table">
            <a:tbl>
              <a:tblPr firstRow="1" firstCol="1" lastRow="1" lastCol="1" bandRow="1" bandCol="1"/>
              <a:tblGrid>
                <a:gridCol w="3456384">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anose="02010609060101010101" pitchFamily="2" charset="-122"/>
                        </a:rPr>
                        <a:t>物理层</a:t>
                      </a:r>
                      <a:endParaRPr lang="zh-CN" sz="24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a:effectLst/>
                          <a:latin typeface="+mn-lt"/>
                          <a:ea typeface="黑体" panose="02010609060101010101" pitchFamily="2" charset="-122"/>
                        </a:rPr>
                        <a:t>40GE</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a:effectLst/>
                          <a:latin typeface="+mn-lt"/>
                          <a:ea typeface="黑体" panose="02010609060101010101" pitchFamily="2" charset="-122"/>
                        </a:rPr>
                        <a:t>100GE</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a:t>
                      </a:r>
                      <a:r>
                        <a:rPr lang="zh-CN" sz="2000" b="1" kern="1200" dirty="0">
                          <a:solidFill>
                            <a:schemeClr val="tx1"/>
                          </a:solidFill>
                          <a:effectLst/>
                          <a:latin typeface="+mn-lt"/>
                          <a:ea typeface="黑体" panose="02010609060101010101" pitchFamily="2" charset="-122"/>
                          <a:cs typeface="+mn-cs"/>
                        </a:rPr>
                        <a:t>背板上</a:t>
                      </a:r>
                      <a:r>
                        <a:rPr lang="zh-CN" sz="2000" b="1" kern="1200" dirty="0">
                          <a:effectLst/>
                          <a:latin typeface="+mn-lt"/>
                          <a:ea typeface="黑体" panose="02010609060101010101" pitchFamily="2" charset="-122"/>
                        </a:rPr>
                        <a:t>传输至少超过</a:t>
                      </a:r>
                      <a:r>
                        <a:rPr lang="en-US" sz="2000" b="1" kern="1200" dirty="0">
                          <a:effectLst/>
                          <a:latin typeface="+mn-lt"/>
                          <a:ea typeface="黑体" panose="02010609060101010101" pitchFamily="2" charset="-122"/>
                        </a:rPr>
                        <a:t>1 m </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40GBASE-KR4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 </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8483">
                <a:tc>
                  <a:txBody>
                    <a:bodyPr/>
                    <a:lstStyle/>
                    <a:p>
                      <a:pPr marL="0" algn="just" defTabSz="914400" rtl="0" eaLnBrk="1" latinLnBrk="0" hangingPunct="1">
                        <a:lnSpc>
                          <a:spcPct val="100000"/>
                        </a:lnSpc>
                        <a:spcAft>
                          <a:spcPts val="0"/>
                        </a:spcAft>
                        <a:tabLst>
                          <a:tab pos="1752600" algn="l"/>
                        </a:tabLst>
                      </a:pPr>
                      <a:r>
                        <a:rPr lang="zh-CN" sz="2000" b="1" kern="1200">
                          <a:effectLst/>
                          <a:latin typeface="+mn-lt"/>
                          <a:ea typeface="黑体" panose="02010609060101010101" pitchFamily="2" charset="-122"/>
                        </a:rPr>
                        <a:t>在铜缆上传输至少超过</a:t>
                      </a:r>
                      <a:r>
                        <a:rPr lang="en-US" sz="2000" b="1" kern="1200">
                          <a:effectLst/>
                          <a:latin typeface="+mn-lt"/>
                          <a:ea typeface="黑体" panose="02010609060101010101" pitchFamily="2" charset="-122"/>
                        </a:rPr>
                        <a:t>7 m</a:t>
                      </a:r>
                      <a:endParaRPr lang="zh-CN" sz="2000" b="1" kern="120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40GBASE-CR4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100GBASE-CR10</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8483">
                <a:tc>
                  <a:txBody>
                    <a:bodyPr/>
                    <a:lstStyle/>
                    <a:p>
                      <a:pPr marL="0" algn="just" defTabSz="914400" rtl="0" eaLnBrk="1" latinLnBrk="0" hangingPunct="1">
                        <a:lnSpc>
                          <a:spcPct val="100000"/>
                        </a:lnSpc>
                        <a:spcAft>
                          <a:spcPts val="0"/>
                        </a:spcAft>
                        <a:tabLst>
                          <a:tab pos="1752600" algn="l"/>
                        </a:tabLst>
                      </a:pPr>
                      <a:r>
                        <a:rPr lang="zh-CN" sz="2000" b="1" kern="1200">
                          <a:effectLst/>
                          <a:latin typeface="+mn-lt"/>
                          <a:ea typeface="黑体" panose="02010609060101010101" pitchFamily="2" charset="-122"/>
                        </a:rPr>
                        <a:t>在多模光纤上传输至少</a:t>
                      </a:r>
                      <a:r>
                        <a:rPr lang="en-US" sz="2000" b="1" kern="1200">
                          <a:effectLst/>
                          <a:latin typeface="+mn-lt"/>
                          <a:ea typeface="黑体" panose="02010609060101010101" pitchFamily="2" charset="-122"/>
                        </a:rPr>
                        <a:t>100 m</a:t>
                      </a:r>
                      <a:endParaRPr lang="zh-CN" sz="2000" b="1" kern="120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40GBASE-SR4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100GBASE-SR10</a:t>
                      </a:r>
                    </a:p>
                    <a:p>
                      <a:pPr algn="just">
                        <a:lnSpc>
                          <a:spcPct val="100000"/>
                        </a:lnSpc>
                        <a:spcAft>
                          <a:spcPts val="0"/>
                        </a:spcAft>
                        <a:tabLst>
                          <a:tab pos="1752600" algn="l"/>
                        </a:tabLst>
                      </a:pPr>
                      <a:r>
                        <a:rPr lang="en-US" altLang="zh-CN" sz="2000" b="1" dirty="0">
                          <a:effectLst/>
                          <a:latin typeface="+mn-lt"/>
                          <a:ea typeface="黑体" panose="02010609060101010101" pitchFamily="2" charset="-122"/>
                        </a:rPr>
                        <a:t>100GBASE-SR4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在单模光纤上传输至少</a:t>
                      </a:r>
                      <a:r>
                        <a:rPr lang="en-US" sz="2000" b="1" kern="1200" dirty="0">
                          <a:effectLst/>
                          <a:latin typeface="+mn-lt"/>
                          <a:ea typeface="黑体" panose="02010609060101010101" pitchFamily="2" charset="-122"/>
                        </a:rPr>
                        <a:t>10 km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40GBASE-LR4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100GBASE-LR4</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在单模光纤上传输至少</a:t>
                      </a:r>
                      <a:r>
                        <a:rPr lang="en-US" sz="2000" b="1" kern="1200" dirty="0">
                          <a:effectLst/>
                          <a:latin typeface="+mn-lt"/>
                          <a:ea typeface="黑体" panose="02010609060101010101" pitchFamily="2" charset="-122"/>
                        </a:rPr>
                        <a:t>40 km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40GBASE-ER </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100GBASE-ER4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784648" y="1485429"/>
            <a:ext cx="662473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en-US" altLang="zh-CN" sz="2400" b="1" dirty="0">
                <a:latin typeface="+mn-lt"/>
                <a:ea typeface="黑体" panose="02010609060101010101" pitchFamily="2" charset="-122"/>
                <a:cs typeface="Times New Roman" panose="02020603050405020304" pitchFamily="18" charset="0"/>
              </a:rPr>
              <a:t>40GE/100GE </a:t>
            </a:r>
            <a:r>
              <a:rPr lang="zh-CN" altLang="en-US" sz="2400" b="1" dirty="0">
                <a:latin typeface="+mn-lt"/>
                <a:ea typeface="黑体" panose="02010609060101010101" pitchFamily="2" charset="-122"/>
                <a:cs typeface="Times New Roman" panose="02020603050405020304" pitchFamily="18" charset="0"/>
              </a:rPr>
              <a:t>的物理层标准</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a:t>以太网的工作范围已经从局域网（校园网、企业网）扩大到城域网和广域网，从而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这种工作方式的好处有： </a:t>
            </a:r>
          </a:p>
          <a:p>
            <a:pPr lvl="1"/>
            <a:r>
              <a:rPr lang="zh-CN" altLang="en-US" dirty="0">
                <a:solidFill>
                  <a:srgbClr val="0000FF"/>
                </a:solidFill>
                <a:latin typeface="Arial" panose="020B0604020202020204" pitchFamily="34" charset="0"/>
              </a:rPr>
              <a:t>技术成熟；</a:t>
            </a:r>
          </a:p>
          <a:p>
            <a:pPr lvl="1"/>
            <a:r>
              <a:rPr lang="zh-CN" altLang="en-US" dirty="0">
                <a:solidFill>
                  <a:srgbClr val="0000FF"/>
                </a:solidFill>
                <a:latin typeface="Arial" panose="020B0604020202020204" pitchFamily="34" charset="0"/>
                <a:ea typeface="黑体" panose="02010609060101010101" pitchFamily="2" charset="-122"/>
              </a:rPr>
              <a:t>互操作性很好；</a:t>
            </a:r>
          </a:p>
          <a:p>
            <a:pPr lvl="1"/>
            <a:r>
              <a:rPr lang="zh-CN" altLang="en-US" dirty="0">
                <a:solidFill>
                  <a:srgbClr val="0000FF"/>
                </a:solidFill>
                <a:latin typeface="Arial" panose="020B0604020202020204" pitchFamily="34" charset="0"/>
                <a:ea typeface="黑体" panose="02010609060101010101" pitchFamily="2" charset="-122"/>
              </a:rPr>
              <a:t>在广域网中使用以太网时价格便宜；</a:t>
            </a:r>
          </a:p>
          <a:p>
            <a:pPr lvl="1"/>
            <a:r>
              <a:rPr lang="zh-CN" altLang="en-US" dirty="0">
                <a:solidFill>
                  <a:srgbClr val="0000FF"/>
                </a:solidFill>
                <a:latin typeface="Arial" panose="020B0604020202020204" pitchFamily="34" charset="0"/>
                <a:ea typeface="黑体" panose="02010609060101010101" pitchFamily="2" charset="-122"/>
              </a:rPr>
              <a:t>采用统一的以太网帧格式，简化了操作和管理。</a:t>
            </a:r>
            <a:r>
              <a:rPr lang="zh-CN" altLang="en-US" sz="3200" dirty="0">
                <a:solidFill>
                  <a:srgbClr val="0000FF"/>
                </a:solidFill>
              </a:rPr>
              <a:t>   </a:t>
            </a:r>
            <a:r>
              <a:rPr lang="zh-CN" altLang="en-US" dirty="0">
                <a:solidFill>
                  <a:srgbClr val="0000FF"/>
                </a:solidFill>
              </a:rPr>
              <a:t>  </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a:t>Mbit</a:t>
            </a:r>
            <a:r>
              <a:rPr lang="en-US" altLang="zh-CN" sz="3600" dirty="0"/>
              <a:t>/s </a:t>
            </a:r>
            <a:r>
              <a:rPr lang="zh-CN" altLang="en-US" sz="3600" dirty="0"/>
              <a:t>到</a:t>
            </a:r>
            <a:r>
              <a:rPr lang="en-US" altLang="zh-CN" sz="3600" dirty="0"/>
              <a:t>100 </a:t>
            </a:r>
            <a:r>
              <a:rPr lang="en-US" altLang="zh-CN" sz="3600" dirty="0" err="1"/>
              <a:t>Gbit</a:t>
            </a:r>
            <a:r>
              <a:rPr lang="en-US" altLang="zh-CN" sz="3600" dirty="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a:t>以太网从 </a:t>
            </a:r>
            <a:r>
              <a:rPr lang="en-US" altLang="zh-CN" dirty="0"/>
              <a:t>10 </a:t>
            </a:r>
            <a:r>
              <a:rPr lang="en-US" altLang="zh-CN" dirty="0" err="1"/>
              <a:t>Mbit</a:t>
            </a:r>
            <a:r>
              <a:rPr lang="en-US" altLang="zh-CN" dirty="0"/>
              <a:t>/s </a:t>
            </a:r>
            <a:r>
              <a:rPr lang="zh-CN" altLang="en-US" dirty="0"/>
              <a:t>到 </a:t>
            </a:r>
            <a:r>
              <a:rPr lang="en-US" altLang="zh-CN" dirty="0"/>
              <a:t>100 </a:t>
            </a:r>
            <a:r>
              <a:rPr lang="en-US" altLang="zh-CN" dirty="0" err="1"/>
              <a:t>Gbit</a:t>
            </a:r>
            <a:r>
              <a:rPr lang="en-US" altLang="zh-CN" dirty="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a:solidFill>
                  <a:srgbClr val="0000FF"/>
                </a:solidFill>
              </a:rPr>
              <a:t>Gbit</a:t>
            </a:r>
            <a:r>
              <a:rPr lang="en-US" altLang="zh-CN" dirty="0">
                <a:solidFill>
                  <a:srgbClr val="0000FF"/>
                </a:solidFill>
              </a:rPr>
              <a:t>/s</a:t>
            </a:r>
            <a:r>
              <a:rPr lang="zh-CN" altLang="en-US" dirty="0">
                <a:solidFill>
                  <a:srgbClr val="0000FF"/>
                </a:solidFill>
              </a:rPr>
              <a:t>）；</a:t>
            </a: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p>
          <a:p>
            <a:pPr lvl="1"/>
            <a:r>
              <a:rPr lang="zh-CN" altLang="en-US" dirty="0">
                <a:solidFill>
                  <a:srgbClr val="0000FF"/>
                </a:solidFill>
              </a:rPr>
              <a:t>易于安装；</a:t>
            </a:r>
          </a:p>
          <a:p>
            <a:pPr lvl="1"/>
            <a:r>
              <a:rPr lang="zh-CN" altLang="en-US" dirty="0">
                <a:solidFill>
                  <a:srgbClr val="0000FF"/>
                </a:solidFill>
              </a:rPr>
              <a:t>稳健性好。</a:t>
            </a:r>
            <a:r>
              <a:rPr lang="zh-CN" altLang="en-US" dirty="0"/>
              <a:t> </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a:t>IEEE </a:t>
            </a:r>
            <a:r>
              <a:rPr lang="zh-CN" altLang="zh-CN" dirty="0"/>
              <a:t>在</a:t>
            </a:r>
            <a:r>
              <a:rPr lang="en-US" altLang="zh-CN" dirty="0"/>
              <a:t> 2001 </a:t>
            </a:r>
            <a:r>
              <a:rPr lang="zh-CN" altLang="zh-CN" dirty="0"/>
              <a:t>年初成立了</a:t>
            </a:r>
            <a:r>
              <a:rPr lang="en-US" altLang="zh-CN" dirty="0"/>
              <a:t> 802.3EFM </a:t>
            </a:r>
            <a:r>
              <a:rPr lang="zh-CN" altLang="zh-CN" dirty="0"/>
              <a:t>工作组，专门研究高速以太网的宽带接入技术问题。</a:t>
            </a:r>
            <a:endParaRPr lang="en-US" altLang="zh-CN" dirty="0"/>
          </a:p>
          <a:p>
            <a:r>
              <a:rPr lang="zh-CN" altLang="zh-CN" dirty="0"/>
              <a:t>以太网宽带接入</a:t>
            </a:r>
            <a:r>
              <a:rPr lang="zh-CN" altLang="en-US" dirty="0"/>
              <a:t>具有以下特点：</a:t>
            </a:r>
            <a:endParaRPr lang="en-US" altLang="zh-CN" dirty="0"/>
          </a:p>
          <a:p>
            <a:pPr lvl="1"/>
            <a:r>
              <a:rPr lang="zh-CN" altLang="zh-CN" dirty="0"/>
              <a:t>可以提供</a:t>
            </a:r>
            <a:r>
              <a:rPr lang="zh-CN" altLang="zh-CN" dirty="0">
                <a:solidFill>
                  <a:srgbClr val="FF0000"/>
                </a:solidFill>
              </a:rPr>
              <a:t>双向</a:t>
            </a:r>
            <a:r>
              <a:rPr lang="zh-CN" altLang="zh-CN" dirty="0"/>
              <a:t>的宽带通信</a:t>
            </a:r>
            <a:r>
              <a:rPr lang="zh-CN" altLang="en-US" dirty="0"/>
              <a:t>。</a:t>
            </a:r>
            <a:endParaRPr lang="en-US" altLang="zh-CN" dirty="0"/>
          </a:p>
          <a:p>
            <a:pPr lvl="1"/>
            <a:r>
              <a:rPr lang="zh-CN" altLang="zh-CN" dirty="0"/>
              <a:t>可以根据用户对带宽的需求灵活地进行带宽</a:t>
            </a:r>
            <a:r>
              <a:rPr lang="zh-CN" altLang="zh-CN" dirty="0">
                <a:solidFill>
                  <a:srgbClr val="FF0000"/>
                </a:solidFill>
              </a:rPr>
              <a:t>升级</a:t>
            </a:r>
            <a:r>
              <a:rPr lang="zh-CN" altLang="en-US" dirty="0">
                <a:solidFill>
                  <a:srgbClr val="FF0000"/>
                </a:solidFill>
              </a:rPr>
              <a:t>。</a:t>
            </a:r>
            <a:endParaRPr lang="en-US" altLang="zh-CN" dirty="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endParaRPr lang="en-US" altLang="zh-CN" dirty="0"/>
          </a:p>
          <a:p>
            <a:pPr lvl="1"/>
            <a:r>
              <a:rPr lang="zh-CN" altLang="en-US" dirty="0">
                <a:solidFill>
                  <a:srgbClr val="FF0000"/>
                </a:solidFill>
              </a:rPr>
              <a:t>但是不支持</a:t>
            </a:r>
            <a:r>
              <a:rPr lang="zh-CN" altLang="zh-CN" dirty="0">
                <a:solidFill>
                  <a:srgbClr val="FF0000"/>
                </a:solidFill>
              </a:rPr>
              <a:t>用户身份鉴别</a:t>
            </a:r>
            <a:r>
              <a:rPr lang="zh-CN" altLang="en-US"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Ethernet) </a:t>
            </a:r>
            <a:r>
              <a:rPr lang="zh-CN" altLang="en-US" sz="2800" dirty="0"/>
              <a:t>的</a:t>
            </a:r>
            <a:r>
              <a:rPr lang="zh-CN" altLang="zh-CN" sz="2800" dirty="0"/>
              <a:t>意思是“在以太网上运行</a:t>
            </a:r>
            <a:r>
              <a:rPr lang="en-US" altLang="zh-CN" sz="2800" dirty="0"/>
              <a:t> PPP</a:t>
            </a:r>
            <a:r>
              <a:rPr lang="zh-CN" altLang="zh-CN" sz="2800" dirty="0"/>
              <a:t>”</a:t>
            </a:r>
            <a:r>
              <a:rPr lang="zh-CN" altLang="en-US" sz="2800" dirty="0"/>
              <a:t>，它</a:t>
            </a:r>
            <a:r>
              <a:rPr lang="zh-CN" altLang="zh-CN" sz="2800" dirty="0"/>
              <a:t>把</a:t>
            </a:r>
            <a:r>
              <a:rPr lang="en-US" altLang="zh-CN" sz="2800" dirty="0"/>
              <a:t> PPP </a:t>
            </a:r>
            <a:r>
              <a:rPr lang="zh-CN" altLang="zh-CN" sz="2800" dirty="0"/>
              <a:t>协议</a:t>
            </a:r>
            <a:r>
              <a:rPr lang="zh-CN" altLang="en-US" sz="2800" dirty="0"/>
              <a:t>与以太网协议结合起来 </a:t>
            </a:r>
            <a:r>
              <a:rPr lang="en-US" altLang="zh-CN" sz="2800" dirty="0"/>
              <a:t>—— </a:t>
            </a:r>
            <a:r>
              <a:rPr lang="zh-CN" altLang="en-US" sz="2800" dirty="0"/>
              <a:t>将 </a:t>
            </a:r>
            <a:r>
              <a:rPr lang="en-US" altLang="zh-CN" sz="2800" dirty="0"/>
              <a:t>PPP </a:t>
            </a:r>
            <a:r>
              <a:rPr lang="zh-CN" altLang="zh-CN" sz="2800" dirty="0"/>
              <a:t>帧再封装到以太网中来传输</a:t>
            </a:r>
            <a:r>
              <a:rPr lang="zh-CN" altLang="en-US" sz="2800" dirty="0"/>
              <a:t>。</a:t>
            </a:r>
            <a:endParaRPr lang="en-US" altLang="zh-CN" sz="2800" dirty="0"/>
          </a:p>
          <a:p>
            <a:r>
              <a:rPr lang="zh-CN" altLang="zh-CN" sz="2800" dirty="0"/>
              <a:t>现在的光纤宽带接入</a:t>
            </a:r>
            <a:r>
              <a:rPr lang="en-US" altLang="zh-CN" sz="2800" dirty="0"/>
              <a:t> </a:t>
            </a:r>
            <a:r>
              <a:rPr lang="en-US" altLang="zh-CN" sz="2800" dirty="0" err="1"/>
              <a:t>FTTx</a:t>
            </a:r>
            <a:r>
              <a:rPr lang="en-US" altLang="zh-CN" sz="2800" dirty="0"/>
              <a:t> </a:t>
            </a:r>
            <a:r>
              <a:rPr lang="zh-CN" altLang="zh-CN" sz="2800" dirty="0"/>
              <a:t>都要使用</a:t>
            </a:r>
            <a:r>
              <a:rPr lang="en-US" altLang="zh-CN" sz="2800" dirty="0"/>
              <a:t> </a:t>
            </a:r>
            <a:r>
              <a:rPr lang="en-US" altLang="zh-CN" sz="2800" dirty="0" err="1"/>
              <a:t>PPPoE</a:t>
            </a:r>
            <a:r>
              <a:rPr lang="en-US" altLang="zh-CN" sz="2800" dirty="0"/>
              <a:t> </a:t>
            </a:r>
            <a:r>
              <a:rPr lang="zh-CN" altLang="zh-CN" sz="2800" dirty="0"/>
              <a:t>的方式进行接入。在</a:t>
            </a:r>
            <a:r>
              <a:rPr lang="en-US" altLang="zh-CN" sz="2800" dirty="0"/>
              <a:t> </a:t>
            </a:r>
            <a:r>
              <a:rPr lang="en-US" altLang="zh-CN" sz="2800" dirty="0" err="1"/>
              <a:t>PPPoE</a:t>
            </a:r>
            <a:r>
              <a:rPr lang="en-US" altLang="zh-CN" sz="2800" dirty="0"/>
              <a:t> </a:t>
            </a:r>
            <a:r>
              <a:rPr lang="zh-CN" altLang="zh-CN" sz="2800" dirty="0"/>
              <a:t>弹出的窗口中键入在网络运营商购买的用户名和密码，就可以进行宽带上网了</a:t>
            </a:r>
            <a:r>
              <a:rPr lang="zh-CN" altLang="en-US" sz="2800" dirty="0"/>
              <a:t>。</a:t>
            </a:r>
            <a:endParaRPr lang="en-US" altLang="zh-CN" sz="2800" dirty="0"/>
          </a:p>
          <a:p>
            <a:r>
              <a:rPr lang="zh-CN" altLang="zh-CN" sz="2800" dirty="0"/>
              <a:t>利用</a:t>
            </a:r>
            <a:r>
              <a:rPr lang="en-US" altLang="zh-CN" sz="2800" dirty="0"/>
              <a:t> ADSL </a:t>
            </a:r>
            <a:r>
              <a:rPr lang="zh-CN" altLang="zh-CN" sz="2800" dirty="0"/>
              <a:t>进行宽带上网时，从用户个人电脑到家中的</a:t>
            </a:r>
            <a:r>
              <a:rPr lang="en-US" altLang="zh-CN" sz="2800" dirty="0"/>
              <a:t> ADSL </a:t>
            </a:r>
            <a:r>
              <a:rPr lang="zh-CN" altLang="zh-CN" sz="2800" dirty="0"/>
              <a:t>调制解调器之间，也是使用</a:t>
            </a:r>
            <a:r>
              <a:rPr lang="en-US" altLang="zh-CN" sz="2800" dirty="0"/>
              <a:t> RJ-45 </a:t>
            </a:r>
            <a:r>
              <a:rPr lang="zh-CN" altLang="zh-CN" sz="2800" dirty="0"/>
              <a:t>和</a:t>
            </a:r>
            <a:r>
              <a:rPr lang="en-US" altLang="zh-CN" sz="2800" dirty="0"/>
              <a:t> 5 </a:t>
            </a:r>
            <a:r>
              <a:rPr lang="zh-CN" altLang="zh-CN" sz="2800" dirty="0"/>
              <a:t>类线（即以太网使用的网线）进行连接的，并且也是使用</a:t>
            </a:r>
            <a:r>
              <a:rPr lang="en-US" altLang="zh-CN" sz="2800" dirty="0"/>
              <a:t> </a:t>
            </a:r>
            <a:r>
              <a:rPr lang="en-US" altLang="zh-CN" sz="2800" dirty="0" err="1"/>
              <a:t>PPPoE</a:t>
            </a:r>
            <a:r>
              <a:rPr lang="en-US" altLang="zh-CN" sz="2800" dirty="0"/>
              <a:t> </a:t>
            </a:r>
            <a:r>
              <a:rPr lang="zh-CN" altLang="zh-CN" sz="2800" dirty="0"/>
              <a:t>弹出的窗口进行拨号连接的。</a:t>
            </a:r>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字节填充 </a:t>
            </a:r>
            <a:r>
              <a:rPr lang="en-US" altLang="zh-CN" sz="2800" dirty="0"/>
              <a:t>(byte stuffing) </a:t>
            </a:r>
            <a:r>
              <a:rPr lang="zh-CN" altLang="en-US" sz="2800" dirty="0"/>
              <a:t>或</a:t>
            </a:r>
            <a:r>
              <a:rPr lang="zh-CN" altLang="en-US" sz="2800" dirty="0">
                <a:solidFill>
                  <a:srgbClr val="FF0000"/>
                </a:solidFill>
              </a:rPr>
              <a:t>字符填充 </a:t>
            </a:r>
            <a:r>
              <a:rPr lang="en-US" altLang="zh-CN" sz="2800" dirty="0"/>
              <a:t>(character stuffing)</a:t>
            </a:r>
            <a:r>
              <a:rPr lang="zh-CN" altLang="en-US" sz="2800" dirty="0"/>
              <a:t>。</a:t>
            </a:r>
            <a:endParaRPr lang="en-US" altLang="zh-CN" sz="2800" dirty="0"/>
          </a:p>
          <a:p>
            <a:r>
              <a:rPr lang="zh-CN" altLang="en-US" sz="2800" dirty="0"/>
              <a:t>发送端的数据链路层在数据中出现控制字符“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 </a:t>
            </a:r>
            <a:r>
              <a:rPr lang="en-US" altLang="zh-CN" sz="2800" dirty="0"/>
              <a:t>(</a:t>
            </a:r>
            <a:r>
              <a:rPr lang="zh-CN" altLang="en-US" sz="2800" dirty="0"/>
              <a:t>其十六进制编码是 </a:t>
            </a:r>
            <a:r>
              <a:rPr lang="en-US" altLang="zh-CN" sz="2800" dirty="0"/>
              <a:t>1B)</a:t>
            </a:r>
            <a:r>
              <a:rPr lang="zh-CN" altLang="en-US" sz="2800" dirty="0"/>
              <a:t>。</a:t>
            </a:r>
          </a:p>
          <a:p>
            <a:r>
              <a:rPr lang="zh-CN" altLang="en-US" sz="2800" dirty="0"/>
              <a:t>接收端的数据链路层在将数据送往网络层之前删除插入的转义字符。</a:t>
            </a:r>
          </a:p>
          <a:p>
            <a:r>
              <a:rPr lang="zh-CN" altLang="en-US" sz="2800" dirty="0"/>
              <a:t>如果转义字符也出现在数据当中，那么应在转义字符前面插入一个转义字符 </a:t>
            </a:r>
            <a:r>
              <a:rPr lang="en-US" altLang="zh-CN" sz="2800" dirty="0"/>
              <a:t>ESC</a:t>
            </a:r>
            <a:r>
              <a:rPr lang="zh-CN" altLang="en-US" sz="2800" dirty="0"/>
              <a:t>。当接收端收到连续的两个转义字符时，就删除其中前面的一个。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p>
        </p:txBody>
      </p:sp>
      <p:sp>
        <p:nvSpPr>
          <p:cNvPr id="360453" name="Freeform 5"/>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4" name="Freeform 6"/>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5" name="Freeform 7"/>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6" name="Freeform 8"/>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p>
        </p:txBody>
      </p:sp>
      <p:sp>
        <p:nvSpPr>
          <p:cNvPr id="360472" name="Freeform 24"/>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6" name="Freeform 28"/>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8" name="Freeform 30"/>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发送</a:t>
            </a:r>
          </a:p>
          <a:p>
            <a:r>
              <a:rPr kumimoji="1" lang="zh-CN" altLang="en-US" b="1" dirty="0">
                <a:solidFill>
                  <a:srgbClr val="000099"/>
                </a:solidFill>
                <a:latin typeface="+mn-lt"/>
                <a:ea typeface="黑体" panose="02010609060101010101"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a:latin typeface="+mn-lt"/>
                <a:ea typeface="黑体" panose="02010609060101010101" pitchFamily="2" charset="-122"/>
              </a:rPr>
              <a:t>用字节填充法解决透明传输的问题</a:t>
            </a:r>
            <a:endParaRPr lang="zh-CN" altLang="en-US" sz="2400" b="1" dirty="0">
              <a:latin typeface="+mn-lt"/>
              <a:ea typeface="黑体" panose="0201060906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spcBef>
                <a:spcPct val="50000"/>
              </a:spcBef>
              <a:buBlip>
                <a:blip r:embed="rId2"/>
              </a:buBlip>
            </a:pPr>
            <a:r>
              <a:rPr lang="zh-CN" altLang="en-US" dirty="0">
                <a:solidFill>
                  <a:srgbClr val="000000"/>
                </a:solidFill>
                <a:latin typeface="Times New Roman" panose="02020603050405020304" pitchFamily="18" charset="0"/>
              </a:rPr>
              <a:t>差错控制是数据链路层的主要功能之一，但不是数据链路层所特有的功能。在网络层和传输层也都有差错控制能力，只是差错控制的对象不同。</a:t>
            </a:r>
          </a:p>
          <a:p>
            <a:pPr>
              <a:spcBef>
                <a:spcPct val="50000"/>
              </a:spcBef>
              <a:buBlip>
                <a:blip r:embed="rId2"/>
              </a:buBlip>
            </a:pPr>
            <a:r>
              <a:rPr lang="zh-CN" altLang="en-US" dirty="0">
                <a:solidFill>
                  <a:srgbClr val="000000"/>
                </a:solidFill>
                <a:latin typeface="Times New Roman" panose="02020603050405020304" pitchFamily="18" charset="0"/>
              </a:rPr>
              <a:t>数据链路层的差错控制是保证相邻结点之间的传输差错控制在所允许的最小范围内。</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a:t>少 </a:t>
            </a:r>
            <a:r>
              <a:rPr lang="en-US" altLang="zh-CN" dirty="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a:p>
          <a:p>
            <a:r>
              <a:rPr lang="zh-CN" altLang="en-US" dirty="0"/>
              <a:t>将</a:t>
            </a:r>
            <a:r>
              <a:rPr lang="zh-CN" altLang="zh-CN" dirty="0"/>
              <a:t>余数</a:t>
            </a:r>
            <a:r>
              <a:rPr lang="en-US" altLang="zh-CN" dirty="0"/>
              <a:t> </a:t>
            </a:r>
            <a:r>
              <a:rPr lang="en-US" altLang="zh-CN" i="1" dirty="0"/>
              <a:t>R </a:t>
            </a:r>
            <a:r>
              <a:rPr lang="zh-CN" altLang="zh-CN" dirty="0"/>
              <a:t>作为冗余码拼接在数据</a:t>
            </a:r>
            <a:r>
              <a:rPr lang="en-US" altLang="zh-CN" dirty="0"/>
              <a:t> </a:t>
            </a:r>
            <a:r>
              <a:rPr lang="en-US" altLang="zh-CN" i="1" dirty="0"/>
              <a:t>M </a:t>
            </a:r>
            <a:r>
              <a:rPr lang="zh-CN" altLang="zh-CN" dirty="0"/>
              <a:t>后面发送出去</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anose="05000000000000000000"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anose="05000000000000000000"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60680" indent="-360680">
              <a:buNone/>
            </a:pPr>
            <a:r>
              <a:rPr lang="en-US" altLang="zh-CN" dirty="0"/>
              <a:t>	</a:t>
            </a:r>
            <a:r>
              <a:rPr lang="zh-CN" altLang="en-US" dirty="0"/>
              <a:t>数据链路层使用的信道主要有以下两种类型：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方式，因此过程比较复杂。广播信道上连接的主机很多，因此必须使用专用的共享信道协议来协调这些主机的数据发送。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ea typeface="宋体" panose="02010600030101010101" pitchFamily="2" charset="-122"/>
                </a:rPr>
                <a:t>P</a:t>
              </a:r>
              <a:r>
                <a:rPr lang="en-US" altLang="zh-CN" sz="2400" b="1" dirty="0">
                  <a:ea typeface="宋体" panose="02010600030101010101" pitchFamily="2" charset="-122"/>
                </a:rPr>
                <a:t> (</a:t>
              </a:r>
              <a:r>
                <a:rPr lang="zh-CN" altLang="en-US" sz="2400" b="1" dirty="0">
                  <a:ea typeface="宋体" panose="02010600030101010101" pitchFamily="2" charset="-122"/>
                </a:rPr>
                <a:t>除数</a:t>
              </a:r>
              <a:r>
                <a:rPr lang="en-US" altLang="zh-CN" sz="2400" b="1" dirty="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panose="02010600030101010101" pitchFamily="2" charset="-122"/>
                </a:rPr>
                <a:t>110100</a:t>
              </a:r>
              <a:endParaRPr lang="en-US" altLang="zh-CN" sz="2800" b="1" dirty="0">
                <a:latin typeface="Times New Roman" panose="02020603050405020304" pitchFamily="18" charset="0"/>
                <a:ea typeface="宋体" panose="02010600030101010101" pitchFamily="2"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a:ea typeface="宋体" panose="02010600030101010101" pitchFamily="2" charset="-122"/>
                </a:rPr>
                <a:t>101001</a:t>
              </a:r>
              <a:r>
                <a:rPr lang="en-US" altLang="zh-CN" sz="2800" b="1" dirty="0">
                  <a:solidFill>
                    <a:srgbClr val="FF0000"/>
                  </a:solidFill>
                  <a:ea typeface="宋体" panose="02010600030101010101" pitchFamily="2" charset="-122"/>
                </a:rPr>
                <a:t>000</a:t>
              </a:r>
              <a:endParaRPr lang="en-US" altLang="zh-CN" sz="2800" b="1" dirty="0">
                <a:solidFill>
                  <a:srgbClr val="FF0000"/>
                </a:solidFill>
                <a:latin typeface="Times New Roman" panose="02020603050405020304" pitchFamily="18" charset="0"/>
                <a:ea typeface="宋体" panose="02010600030101010101" pitchFamily="2"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a:t>2</a:t>
              </a:r>
              <a:r>
                <a:rPr lang="en-US" altLang="zh-CN" sz="2400" b="1" i="1" baseline="30000" dirty="0"/>
                <a:t>n</a:t>
              </a:r>
              <a:r>
                <a:rPr lang="en-US" altLang="zh-CN" sz="2400" b="1" i="1" dirty="0"/>
                <a:t>M </a:t>
              </a:r>
              <a:r>
                <a:rPr lang="en-US" altLang="zh-CN" sz="2400" b="1" dirty="0"/>
                <a:t>(</a:t>
              </a:r>
              <a:r>
                <a:rPr lang="zh-CN" altLang="en-US" sz="2400" b="1" dirty="0"/>
                <a:t>被除数</a:t>
              </a:r>
              <a:r>
                <a:rPr lang="en-US" altLang="zh-CN" sz="2400" b="1" dirty="0"/>
                <a:t>)</a:t>
              </a:r>
              <a:endParaRPr lang="en-US" altLang="zh-CN" sz="2400" b="1" dirty="0">
                <a:latin typeface="Courier New" panose="02070309020205020404"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0111</a:t>
              </a:r>
              <a:endParaRPr lang="en-US" altLang="zh-CN" sz="2800" b="1" dirty="0">
                <a:latin typeface="Times New Roman" panose="02020603050405020304" pitchFamily="18" charset="0"/>
                <a:ea typeface="宋体" panose="02010600030101010101" pitchFamily="2"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0110</a:t>
              </a:r>
              <a:endParaRPr lang="en-US" altLang="zh-CN" sz="2800" b="1" dirty="0">
                <a:latin typeface="Times New Roman" panose="02020603050405020304" pitchFamily="18" charset="0"/>
                <a:ea typeface="宋体" panose="02010600030101010101" pitchFamily="2"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1100</a:t>
              </a:r>
              <a:endParaRPr lang="en-US" altLang="zh-CN" sz="2800" b="1" dirty="0">
                <a:latin typeface="Times New Roman" panose="02020603050405020304" pitchFamily="18" charset="0"/>
                <a:ea typeface="宋体" panose="02010600030101010101" pitchFamily="2"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1101</a:t>
              </a:r>
              <a:endParaRPr lang="en-US" altLang="zh-CN" sz="2800" b="1" dirty="0">
                <a:latin typeface="Times New Roman" panose="02020603050405020304" pitchFamily="18" charset="0"/>
                <a:ea typeface="宋体" panose="02010600030101010101" pitchFamily="2"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001</a:t>
              </a:r>
              <a:endParaRPr lang="en-US" altLang="zh-CN" sz="2800" b="1" dirty="0">
                <a:latin typeface="Times New Roman" panose="02020603050405020304" pitchFamily="18" charset="0"/>
                <a:ea typeface="宋体" panose="02010600030101010101" pitchFamily="2"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a:t>R</a:t>
              </a:r>
              <a:r>
                <a:rPr lang="en-US" altLang="zh-CN" sz="2400" b="1" dirty="0"/>
                <a:t> (</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anose="02020603050405020304" pitchFamily="18" charset="0"/>
                <a:ea typeface="宋体" panose="02010600030101010101" pitchFamily="2" charset="-122"/>
              </a:endParaRPr>
            </a:p>
          </p:txBody>
        </p:sp>
        <p:sp>
          <p:nvSpPr>
            <p:cNvPr id="51"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ea typeface="宋体" panose="02010600030101010101" pitchFamily="2" charset="-122"/>
                </a:rPr>
                <a:t>Q</a:t>
              </a:r>
              <a:r>
                <a:rPr lang="en-US" altLang="zh-CN" sz="2400" b="1" dirty="0">
                  <a:ea typeface="宋体" panose="02010600030101010101" pitchFamily="2" charset="-122"/>
                </a:rPr>
                <a:t> (</a:t>
              </a:r>
              <a:r>
                <a:rPr lang="zh-CN" altLang="en-US" sz="2400" b="1" dirty="0">
                  <a:ea typeface="宋体" panose="02010600030101010101" pitchFamily="2" charset="-122"/>
                </a:rPr>
                <a:t>商</a:t>
              </a:r>
              <a:r>
                <a:rPr lang="en-US" altLang="zh-CN" sz="2400" b="1" dirty="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a:t>FCS </a:t>
            </a:r>
            <a:r>
              <a:rPr lang="zh-CN" altLang="en-US" dirty="0"/>
              <a:t>并不等同。</a:t>
            </a:r>
          </a:p>
          <a:p>
            <a:pPr lvl="1"/>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是一种常用的检错方法，而 </a:t>
            </a:r>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是添加在数据后面的冗余码。</a:t>
            </a:r>
          </a:p>
          <a:p>
            <a:pPr lvl="1"/>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可以用 </a:t>
            </a:r>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这种方法得出，但 </a:t>
            </a:r>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并非用来获得 </a:t>
            </a:r>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的唯一方法。</a:t>
            </a:r>
            <a:r>
              <a:rPr lang="zh-CN" altLang="en-US" dirty="0">
                <a:solidFill>
                  <a:srgbClr val="000099"/>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a:solidFill>
                  <a:srgbClr val="FF0000"/>
                </a:solidFill>
              </a:rPr>
              <a:t>接受 </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anose="05050102010706020507"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，那么出现检测不到差错的概率就很小很小。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无差错接受 </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zh-CN" dirty="0"/>
              <a:t>应当明确，</a:t>
            </a:r>
            <a:r>
              <a:rPr lang="zh-CN" altLang="zh-CN" dirty="0">
                <a:solidFill>
                  <a:srgbClr val="FF0000"/>
                </a:solidFill>
              </a:rPr>
              <a:t>“无比特差错”与“无传输差错”</a:t>
            </a:r>
            <a:r>
              <a:rPr lang="zh-CN" altLang="en-US" dirty="0">
                <a:solidFill>
                  <a:srgbClr val="FF0000"/>
                </a:solidFill>
              </a:rPr>
              <a:t>是</a:t>
            </a:r>
            <a:r>
              <a:rPr lang="zh-CN" altLang="zh-CN" dirty="0">
                <a:solidFill>
                  <a:srgbClr val="FF0000"/>
                </a:solidFill>
              </a:rPr>
              <a:t>不</a:t>
            </a:r>
            <a:r>
              <a:rPr lang="zh-CN" altLang="en-US" dirty="0">
                <a:solidFill>
                  <a:srgbClr val="FF0000"/>
                </a:solidFill>
              </a:rPr>
              <a:t>同</a:t>
            </a:r>
            <a:r>
              <a:rPr lang="zh-CN" altLang="zh-CN" dirty="0">
                <a:solidFill>
                  <a:srgbClr val="FF0000"/>
                </a:solidFill>
              </a:rPr>
              <a:t>的概念。</a:t>
            </a:r>
            <a:endParaRPr lang="en-US" altLang="zh-CN" dirty="0">
              <a:solidFill>
                <a:srgbClr val="FF0000"/>
              </a:solidFill>
            </a:endParaRPr>
          </a:p>
          <a:p>
            <a:pPr algn="just"/>
            <a:r>
              <a:rPr lang="zh-CN" altLang="zh-CN" dirty="0">
                <a:solidFill>
                  <a:srgbClr val="0000FF"/>
                </a:solidFill>
              </a:rPr>
              <a:t>在数据链路层使用</a:t>
            </a:r>
            <a:r>
              <a:rPr lang="en-US" altLang="zh-CN" dirty="0">
                <a:solidFill>
                  <a:srgbClr val="0000FF"/>
                </a:solidFill>
              </a:rPr>
              <a:t> CRC </a:t>
            </a:r>
            <a:r>
              <a:rPr lang="zh-CN" altLang="zh-CN" dirty="0">
                <a:solidFill>
                  <a:srgbClr val="0000FF"/>
                </a:solidFill>
              </a:rPr>
              <a:t>检验，能够实现无比特差错的传输，但这还不是可靠传输。</a:t>
            </a:r>
            <a:endParaRPr lang="en-US" altLang="zh-CN" dirty="0">
              <a:solidFill>
                <a:srgbClr val="0000FF"/>
              </a:solidFill>
            </a:endParaRPr>
          </a:p>
          <a:p>
            <a:pPr algn="just"/>
            <a:r>
              <a:rPr lang="zh-CN" altLang="zh-CN" dirty="0"/>
              <a:t>本章介绍的数据链路层协议都不是可靠传输的协议。</a:t>
            </a:r>
            <a:endParaRPr lang="en-US" altLang="zh-CN" dirty="0">
              <a:solidFill>
                <a:srgbClr val="0000FF"/>
              </a:solidFill>
            </a:endParaRPr>
          </a:p>
          <a:p>
            <a:pPr algn="just"/>
            <a:endParaRPr lang="zh-CN" altLang="zh-CN" dirty="0"/>
          </a:p>
          <a:p>
            <a:pPr algn="just"/>
            <a:endParaRPr lang="zh-CN" altLang="en-US" dirty="0">
              <a:solidFill>
                <a:srgbClr val="C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流量控制</a:t>
            </a:r>
          </a:p>
        </p:txBody>
      </p:sp>
      <p:sp>
        <p:nvSpPr>
          <p:cNvPr id="3" name="内容占位符 2"/>
          <p:cNvSpPr>
            <a:spLocks noGrp="1"/>
          </p:cNvSpPr>
          <p:nvPr>
            <p:ph idx="1"/>
          </p:nvPr>
        </p:nvSpPr>
        <p:spPr/>
        <p:txBody>
          <a:bodyPr/>
          <a:lstStyle/>
          <a:p>
            <a:pPr>
              <a:spcBef>
                <a:spcPct val="50000"/>
              </a:spcBef>
              <a:buBlip>
                <a:blip r:embed="rId2"/>
              </a:buBlip>
            </a:pPr>
            <a:r>
              <a:rPr lang="en-US" altLang="zh-CN" sz="3000" dirty="0" err="1">
                <a:solidFill>
                  <a:srgbClr val="000000"/>
                </a:solidFill>
                <a:latin typeface="Times New Roman" panose="02020603050405020304" pitchFamily="18" charset="0"/>
              </a:rPr>
              <a:t>流量控制也不是数据链路层所特有的功能，在其它高层协议中也有流量控制功能</a:t>
            </a:r>
            <a:r>
              <a:rPr lang="en-US" altLang="zh-CN" sz="3000" dirty="0">
                <a:solidFill>
                  <a:srgbClr val="000000"/>
                </a:solidFill>
                <a:latin typeface="Times New Roman" panose="02020603050405020304" pitchFamily="18" charset="0"/>
              </a:rPr>
              <a:t>。</a:t>
            </a:r>
          </a:p>
          <a:p>
            <a:pPr>
              <a:spcBef>
                <a:spcPct val="50000"/>
              </a:spcBef>
              <a:buBlip>
                <a:blip r:embed="rId2"/>
              </a:buBlip>
            </a:pPr>
            <a:r>
              <a:rPr lang="en-US" altLang="zh-CN" sz="3000" dirty="0">
                <a:solidFill>
                  <a:srgbClr val="000000"/>
                </a:solidFill>
                <a:latin typeface="Times New Roman" panose="02020603050405020304" pitchFamily="18" charset="0"/>
              </a:rPr>
              <a:t>数据链路层的流量控制是相邻结点之间的数据链路的流量控制。相邻结点的收发双方会由于设备工作速率、缓冲区空间等差异，会出现发送方的发送速率大于接收方的接收速率现象。此时若不进行发送方速率控制就会造成帧丢失。</a:t>
            </a:r>
          </a:p>
          <a:p>
            <a:pPr>
              <a:spcBef>
                <a:spcPct val="50000"/>
              </a:spcBef>
              <a:buBlip>
                <a:blip r:embed="rId2"/>
              </a:buBlip>
            </a:pPr>
            <a:r>
              <a:rPr lang="en-US" altLang="zh-CN" sz="3000" dirty="0" err="1">
                <a:solidFill>
                  <a:srgbClr val="000000"/>
                </a:solidFill>
                <a:latin typeface="Times New Roman" panose="02020603050405020304" pitchFamily="18" charset="0"/>
              </a:rPr>
              <a:t>数据链路层的流量控制实际上是对发送数据流量的控制，使发送方的发送速率不至于超过接收方的接收能力，达到收发双方速率匹配</a:t>
            </a:r>
            <a:r>
              <a:rPr lang="en-US" altLang="zh-CN" dirty="0">
                <a:solidFill>
                  <a:srgbClr val="000000"/>
                </a:solidFill>
                <a:latin typeface="Times New Roman" panose="02020603050405020304" pitchFamily="18" charset="0"/>
              </a:rPr>
              <a:t>。</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寻址</a:t>
            </a:r>
          </a:p>
        </p:txBody>
      </p:sp>
      <p:sp>
        <p:nvSpPr>
          <p:cNvPr id="3" name="内容占位符 2"/>
          <p:cNvSpPr>
            <a:spLocks noGrp="1"/>
          </p:cNvSpPr>
          <p:nvPr>
            <p:ph idx="1"/>
          </p:nvPr>
        </p:nvSpPr>
        <p:spPr/>
        <p:txBody>
          <a:bodyPr/>
          <a:lstStyle/>
          <a:p>
            <a:pPr>
              <a:spcBef>
                <a:spcPct val="50000"/>
              </a:spcBef>
              <a:buBlip>
                <a:blip r:embed="rId2"/>
              </a:buBlip>
            </a:pPr>
            <a:r>
              <a:rPr lang="en-US" altLang="zh-CN" dirty="0" err="1">
                <a:solidFill>
                  <a:srgbClr val="000000"/>
                </a:solidFill>
                <a:latin typeface="Times New Roman" panose="02020603050405020304" pitchFamily="18" charset="0"/>
              </a:rPr>
              <a:t>在点－点式的链路上不存在寻址问题</a:t>
            </a:r>
            <a:r>
              <a:rPr lang="en-US" altLang="zh-CN" dirty="0">
                <a:solidFill>
                  <a:srgbClr val="000000"/>
                </a:solidFill>
                <a:latin typeface="Times New Roman" panose="02020603050405020304" pitchFamily="18" charset="0"/>
              </a:rPr>
              <a:t>。</a:t>
            </a:r>
          </a:p>
          <a:p>
            <a:pPr>
              <a:spcBef>
                <a:spcPct val="50000"/>
              </a:spcBef>
              <a:buBlip>
                <a:blip r:embed="rId2"/>
              </a:buBlip>
            </a:pPr>
            <a:r>
              <a:rPr lang="en-US" altLang="zh-CN" dirty="0" err="1">
                <a:solidFill>
                  <a:srgbClr val="000000"/>
                </a:solidFill>
                <a:latin typeface="Times New Roman" panose="02020603050405020304" pitchFamily="18" charset="0"/>
              </a:rPr>
              <a:t>在多点连接的情况下，发送方必须保证每帧能正确地传送到接收方，而接收方也应知道发送方的地址</a:t>
            </a:r>
            <a:r>
              <a:rPr lang="en-US" altLang="zh-CN" dirty="0">
                <a:solidFill>
                  <a:srgbClr val="000000"/>
                </a:solidFill>
                <a:latin typeface="Times New Roman" panose="02020603050405020304" pitchFamily="18" charset="0"/>
              </a:rPr>
              <a:t>。</a:t>
            </a:r>
            <a:endParaRPr lang="zh-CN" altLang="en-US" dirty="0">
              <a:solidFill>
                <a:srgbClr val="000000"/>
              </a:solidFill>
              <a:latin typeface="Times New Roman" panose="02020603050405020304" pitchFamily="18" charset="0"/>
            </a:endParaRP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dirty="0"/>
              <a:t>数据链路控制</a:t>
            </a:r>
          </a:p>
        </p:txBody>
      </p:sp>
      <p:sp>
        <p:nvSpPr>
          <p:cNvPr id="35844" name="Text Box 3"/>
          <p:cNvSpPr txBox="1">
            <a:spLocks noChangeArrowheads="1"/>
          </p:cNvSpPr>
          <p:nvPr/>
        </p:nvSpPr>
        <p:spPr bwMode="auto">
          <a:xfrm>
            <a:off x="818621" y="1557339"/>
            <a:ext cx="8268758" cy="397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数据链路的管理主要是提供各种服务质量参数，包括检测到不可纠正错误的平均时间、漏检差错率、传输延迟和吞吐量等，以及对异常情况的处理。</a:t>
            </a:r>
          </a:p>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常用的差错控制方法采用</a:t>
            </a:r>
            <a:r>
              <a:rPr lang="zh-CN" altLang="en-US" sz="2400" b="1" dirty="0">
                <a:solidFill>
                  <a:srgbClr val="FF0000"/>
                </a:solidFill>
                <a:sym typeface="Arial" panose="020B0604020202020204" pitchFamily="34" charset="0"/>
              </a:rPr>
              <a:t>自动重发请求</a:t>
            </a:r>
            <a:r>
              <a:rPr lang="zh-CN" altLang="en-US" sz="2400" b="1" dirty="0">
                <a:solidFill>
                  <a:srgbClr val="000000"/>
                </a:solidFill>
                <a:sym typeface="Arial" panose="020B0604020202020204" pitchFamily="34" charset="0"/>
              </a:rPr>
              <a:t>（</a:t>
            </a:r>
            <a:r>
              <a:rPr lang="en-US" altLang="zh-CN" sz="2400" b="1" dirty="0">
                <a:solidFill>
                  <a:srgbClr val="000000"/>
                </a:solidFill>
                <a:sym typeface="Arial" panose="020B0604020202020204" pitchFamily="34" charset="0"/>
              </a:rPr>
              <a:t>ARQ</a:t>
            </a:r>
            <a:r>
              <a:rPr lang="zh-CN" altLang="en-US" sz="2400" b="1" dirty="0">
                <a:solidFill>
                  <a:srgbClr val="000000"/>
                </a:solidFill>
                <a:sym typeface="Arial" panose="020B0604020202020204" pitchFamily="34" charset="0"/>
              </a:rPr>
              <a:t>）技术和</a:t>
            </a:r>
            <a:r>
              <a:rPr lang="zh-CN" altLang="en-US" sz="2400" b="1" dirty="0">
                <a:solidFill>
                  <a:srgbClr val="FF0000"/>
                </a:solidFill>
                <a:sym typeface="Arial" panose="020B0604020202020204" pitchFamily="34" charset="0"/>
              </a:rPr>
              <a:t>前向纠错技术</a:t>
            </a:r>
            <a:r>
              <a:rPr lang="zh-CN" altLang="en-US" sz="2400" b="1" dirty="0">
                <a:solidFill>
                  <a:srgbClr val="000000"/>
                </a:solidFill>
                <a:sym typeface="Arial" panose="020B0604020202020204" pitchFamily="34" charset="0"/>
              </a:rPr>
              <a:t>（</a:t>
            </a:r>
            <a:r>
              <a:rPr lang="en-US" altLang="zh-CN" sz="2400" b="1" dirty="0">
                <a:solidFill>
                  <a:srgbClr val="000000"/>
                </a:solidFill>
                <a:sym typeface="Arial" panose="020B0604020202020204" pitchFamily="34" charset="0"/>
              </a:rPr>
              <a:t>FEC</a:t>
            </a:r>
            <a:r>
              <a:rPr lang="zh-CN" altLang="en-US" sz="2400" b="1" dirty="0">
                <a:solidFill>
                  <a:srgbClr val="000000"/>
                </a:solidFill>
                <a:sym typeface="Arial" panose="020B0604020202020204" pitchFamily="34" charset="0"/>
              </a:rPr>
              <a:t>）；</a:t>
            </a:r>
          </a:p>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常用的流量控制方法采用</a:t>
            </a:r>
            <a:r>
              <a:rPr lang="zh-CN" altLang="en-US" sz="2400" b="1" dirty="0">
                <a:solidFill>
                  <a:srgbClr val="FF0000"/>
                </a:solidFill>
                <a:sym typeface="Arial" panose="020B0604020202020204" pitchFamily="34" charset="0"/>
              </a:rPr>
              <a:t>停等协议</a:t>
            </a:r>
            <a:r>
              <a:rPr lang="zh-CN" altLang="en-US" sz="2400" b="1" dirty="0">
                <a:solidFill>
                  <a:srgbClr val="000000"/>
                </a:solidFill>
                <a:sym typeface="Arial" panose="020B0604020202020204" pitchFamily="34" charset="0"/>
              </a:rPr>
              <a:t>和</a:t>
            </a:r>
            <a:r>
              <a:rPr lang="zh-CN" altLang="en-US" sz="2400" b="1" dirty="0">
                <a:solidFill>
                  <a:srgbClr val="FF0000"/>
                </a:solidFill>
                <a:sym typeface="Arial" panose="020B0604020202020204" pitchFamily="34" charset="0"/>
              </a:rPr>
              <a:t>滑动窗口</a:t>
            </a:r>
            <a:r>
              <a:rPr lang="zh-CN" altLang="en-US" sz="2400" b="1" dirty="0">
                <a:solidFill>
                  <a:srgbClr val="000000"/>
                </a:solidFill>
                <a:sym typeface="Arial" panose="020B0604020202020204" pitchFamily="34" charset="0"/>
              </a:rPr>
              <a:t>协议。</a:t>
            </a:r>
          </a:p>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在一些链路控制规程中，差错控制和流量控制是分开考虑和分别采取措施的，但是在更多的一些链路控制规程中，两者是综合考虑合并解决的。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dirty="0"/>
              <a:t>停等协议</a:t>
            </a:r>
          </a:p>
        </p:txBody>
      </p:sp>
      <p:sp>
        <p:nvSpPr>
          <p:cNvPr id="38916" name="Text Box 3"/>
          <p:cNvSpPr txBox="1">
            <a:spLocks noChangeArrowheads="1"/>
          </p:cNvSpPr>
          <p:nvPr/>
        </p:nvSpPr>
        <p:spPr bwMode="auto">
          <a:xfrm>
            <a:off x="488504" y="1557338"/>
            <a:ext cx="859887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altLang="zh-CN" sz="2800" b="1" dirty="0" err="1">
                <a:solidFill>
                  <a:srgbClr val="000000"/>
                </a:solidFill>
                <a:latin typeface="Times New Roman" panose="02020603050405020304" pitchFamily="18" charset="0"/>
                <a:sym typeface="Arial" panose="020B0604020202020204" pitchFamily="34" charset="0"/>
              </a:rPr>
              <a:t>停待协议（Stop</a:t>
            </a:r>
            <a:r>
              <a:rPr lang="en-US" altLang="zh-CN" sz="2800" b="1" dirty="0">
                <a:solidFill>
                  <a:srgbClr val="000000"/>
                </a:solidFill>
                <a:latin typeface="Times New Roman" panose="02020603050405020304" pitchFamily="18" charset="0"/>
                <a:sym typeface="Arial" panose="020B0604020202020204" pitchFamily="34" charset="0"/>
              </a:rPr>
              <a:t> and </a:t>
            </a:r>
            <a:r>
              <a:rPr lang="en-US" altLang="zh-CN" sz="2800" b="1" dirty="0" err="1">
                <a:solidFill>
                  <a:srgbClr val="000000"/>
                </a:solidFill>
                <a:latin typeface="Times New Roman" panose="02020603050405020304" pitchFamily="18" charset="0"/>
                <a:sym typeface="Arial" panose="020B0604020202020204" pitchFamily="34" charset="0"/>
              </a:rPr>
              <a:t>Wait）是最基本最简单的流量控制协议</a:t>
            </a:r>
            <a:r>
              <a:rPr lang="en-US" altLang="zh-CN" sz="2800" b="1" dirty="0">
                <a:solidFill>
                  <a:srgbClr val="000000"/>
                </a:solidFill>
                <a:latin typeface="Times New Roman" panose="02020603050405020304" pitchFamily="18" charset="0"/>
                <a:sym typeface="Arial" panose="020B0604020202020204" pitchFamily="34" charset="0"/>
              </a:rPr>
              <a:t>。</a:t>
            </a:r>
          </a:p>
          <a:p>
            <a:pPr eaLnBrk="1" hangingPunct="1">
              <a:spcBef>
                <a:spcPct val="50000"/>
              </a:spcBef>
              <a:buFont typeface="Wingdings" panose="05000000000000000000" pitchFamily="2" charset="2"/>
              <a:buBlip>
                <a:blip r:embed="rId2"/>
              </a:buBlip>
            </a:pPr>
            <a:r>
              <a:rPr lang="en-US" altLang="zh-CN" sz="2800" b="1" dirty="0" err="1">
                <a:solidFill>
                  <a:srgbClr val="000000"/>
                </a:solidFill>
                <a:latin typeface="Times New Roman" panose="02020603050405020304" pitchFamily="18" charset="0"/>
                <a:sym typeface="Arial" panose="020B0604020202020204" pitchFamily="34" charset="0"/>
              </a:rPr>
              <a:t>它的工作原理是这样的：发送方发出一帧，然后等待应答信号到达后再发送下一帧；接收方每收到一帧后送回一个应答信号（ACK</a:t>
            </a:r>
            <a:r>
              <a:rPr lang="en-US" altLang="zh-CN" sz="2800" b="1" dirty="0">
                <a:solidFill>
                  <a:srgbClr val="000000"/>
                </a:solidFill>
                <a:latin typeface="Times New Roman" panose="02020603050405020304" pitchFamily="18" charset="0"/>
                <a:sym typeface="Arial" panose="020B0604020202020204" pitchFamily="34" charset="0"/>
              </a:rPr>
              <a:t>），</a:t>
            </a:r>
            <a:r>
              <a:rPr lang="en-US" altLang="zh-CN" sz="2800" b="1" dirty="0" err="1">
                <a:solidFill>
                  <a:srgbClr val="000000"/>
                </a:solidFill>
                <a:latin typeface="Times New Roman" panose="02020603050405020304" pitchFamily="18" charset="0"/>
                <a:sym typeface="Arial" panose="020B0604020202020204" pitchFamily="34" charset="0"/>
              </a:rPr>
              <a:t>表示愿意接受下一帧，如果接收方不送回应答，则发送方必须等待</a:t>
            </a:r>
            <a:r>
              <a:rPr lang="en-US" altLang="zh-CN" sz="2800" b="1" dirty="0">
                <a:solidFill>
                  <a:srgbClr val="000000"/>
                </a:solidFill>
                <a:latin typeface="Times New Roman" panose="02020603050405020304" pitchFamily="18" charset="0"/>
                <a:sym typeface="Arial" panose="020B0604020202020204" pitchFamily="34" charset="0"/>
              </a:rPr>
              <a:t>。</a:t>
            </a:r>
          </a:p>
          <a:p>
            <a:pPr eaLnBrk="1" hangingPunct="1">
              <a:spcBef>
                <a:spcPct val="50000"/>
              </a:spcBef>
              <a:buFont typeface="Wingdings" panose="05000000000000000000" pitchFamily="2" charset="2"/>
              <a:buBlip>
                <a:blip r:embed="rId2"/>
              </a:buBlip>
            </a:pPr>
            <a:r>
              <a:rPr lang="en-US" altLang="zh-CN" sz="2800" b="1" dirty="0" err="1">
                <a:solidFill>
                  <a:srgbClr val="000000"/>
                </a:solidFill>
                <a:latin typeface="Times New Roman" panose="02020603050405020304" pitchFamily="18" charset="0"/>
                <a:sym typeface="Arial" panose="020B0604020202020204" pitchFamily="34" charset="0"/>
              </a:rPr>
              <a:t>在源和目标之间的数据流动是由接受方来控制的</a:t>
            </a:r>
            <a:r>
              <a:rPr lang="en-US" altLang="zh-CN" sz="2800" b="1" dirty="0">
                <a:solidFill>
                  <a:srgbClr val="000000"/>
                </a:solidFill>
                <a:latin typeface="Times New Roman" panose="02020603050405020304" pitchFamily="18" charset="0"/>
                <a:sym typeface="Arial" panose="020B0604020202020204" pitchFamily="34" charset="0"/>
              </a:rPr>
              <a:t>。</a:t>
            </a:r>
            <a:endParaRPr lang="zh-CN" altLang="en-US" sz="2800" b="1" dirty="0">
              <a:solidFill>
                <a:srgbClr val="000000"/>
              </a:solidFill>
              <a:latin typeface="Times New Roman" panose="02020603050405020304" pitchFamily="18" charset="0"/>
              <a:sym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43011" name="Rectangle 2"/>
          <p:cNvSpPr>
            <a:spLocks noGrp="1" noChangeArrowheads="1"/>
          </p:cNvSpPr>
          <p:nvPr>
            <p:ph type="title"/>
          </p:nvPr>
        </p:nvSpPr>
        <p:spPr/>
        <p:txBody>
          <a:bodyPr/>
          <a:lstStyle/>
          <a:p>
            <a:pPr eaLnBrk="1" hangingPunct="1"/>
            <a:r>
              <a:rPr lang="zh-CN" altLang="en-US" dirty="0"/>
              <a:t>滑动窗口协议</a:t>
            </a:r>
          </a:p>
        </p:txBody>
      </p:sp>
      <p:sp>
        <p:nvSpPr>
          <p:cNvPr id="43012" name="Text Box 3"/>
          <p:cNvSpPr txBox="1">
            <a:spLocks noChangeArrowheads="1"/>
          </p:cNvSpPr>
          <p:nvPr/>
        </p:nvSpPr>
        <p:spPr bwMode="auto">
          <a:xfrm>
            <a:off x="818621" y="1557338"/>
            <a:ext cx="8268758"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在停等协议中，发送端一次只允许发送一个数据帧，然后等待对方响应，才可以继续发送。显然这样的链路利用率不高，尤其是当链路过长时，利用率显著下降。</a:t>
            </a:r>
          </a:p>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为了提高信道的有效利用率，滑动窗口协议对此作出了改进。滑动窗口协议采用的是不等待确认帧返回就连续发送多个帧的方案。</a:t>
            </a:r>
            <a:endParaRPr lang="zh-CN" altLang="en-US" sz="2400" dirty="0">
              <a:solidFill>
                <a:srgbClr val="000000"/>
              </a:solidFill>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anose="02010609060101010101"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9" name="Freeform 9"/>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38250" name="Group 10"/>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260" name="Group 20"/>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电话网</a:t>
            </a:r>
          </a:p>
        </p:txBody>
      </p:sp>
      <p:grpSp>
        <p:nvGrpSpPr>
          <p:cNvPr id="138293" name="Group 53"/>
          <p:cNvGrpSpPr/>
          <p:nvPr/>
        </p:nvGrpSpPr>
        <p:grpSpPr bwMode="auto">
          <a:xfrm>
            <a:off x="449386" y="2403624"/>
            <a:ext cx="720593" cy="546100"/>
            <a:chOff x="624" y="2968"/>
            <a:chExt cx="1331" cy="920"/>
          </a:xfrm>
        </p:grpSpPr>
        <p:sp>
          <p:nvSpPr>
            <p:cNvPr id="138294" name="Freeform 54"/>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295" name="Freeform 55"/>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6" name="Freeform 56"/>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7" name="Freeform 57"/>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8" name="Freeform 58"/>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9" name="Freeform 59"/>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0" name="Freeform 60"/>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1" name="Freeform 61"/>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2" name="Freeform 62"/>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3" name="Freeform 63"/>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4" name="Freeform 64"/>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5" name="Freeform 65"/>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06" name="Group 66"/>
            <p:cNvGrpSpPr/>
            <p:nvPr/>
          </p:nvGrpSpPr>
          <p:grpSpPr bwMode="auto">
            <a:xfrm>
              <a:off x="700" y="3526"/>
              <a:ext cx="515" cy="270"/>
              <a:chOff x="700" y="3526"/>
              <a:chExt cx="515" cy="270"/>
            </a:xfrm>
          </p:grpSpPr>
          <p:grpSp>
            <p:nvGrpSpPr>
              <p:cNvPr id="138307" name="Group 67"/>
              <p:cNvGrpSpPr/>
              <p:nvPr/>
            </p:nvGrpSpPr>
            <p:grpSpPr bwMode="auto">
              <a:xfrm>
                <a:off x="737" y="3534"/>
                <a:ext cx="49" cy="23"/>
                <a:chOff x="737" y="3534"/>
                <a:chExt cx="49" cy="23"/>
              </a:xfrm>
            </p:grpSpPr>
            <p:sp>
              <p:nvSpPr>
                <p:cNvPr id="138308" name="Freeform 68"/>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9" name="Freeform 69"/>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0" name="Freeform 70"/>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11" name="Group 71"/>
              <p:cNvGrpSpPr/>
              <p:nvPr/>
            </p:nvGrpSpPr>
            <p:grpSpPr bwMode="auto">
              <a:xfrm>
                <a:off x="748" y="3547"/>
                <a:ext cx="50" cy="23"/>
                <a:chOff x="748" y="3547"/>
                <a:chExt cx="50" cy="23"/>
              </a:xfrm>
            </p:grpSpPr>
            <p:sp>
              <p:nvSpPr>
                <p:cNvPr id="138312" name="Freeform 72"/>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3" name="Freeform 73"/>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4" name="Freeform 74"/>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315" name="Freeform 75"/>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6" name="Freeform 76"/>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7" name="Freeform 77"/>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8" name="Freeform 78"/>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19" name="Group 79"/>
              <p:cNvGrpSpPr/>
              <p:nvPr/>
            </p:nvGrpSpPr>
            <p:grpSpPr bwMode="auto">
              <a:xfrm>
                <a:off x="872" y="3547"/>
                <a:ext cx="50" cy="23"/>
                <a:chOff x="872" y="3547"/>
                <a:chExt cx="50" cy="23"/>
              </a:xfrm>
            </p:grpSpPr>
            <p:sp>
              <p:nvSpPr>
                <p:cNvPr id="138320" name="Freeform 80"/>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1" name="Freeform 81"/>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2" name="Freeform 82"/>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23" name="Group 83"/>
              <p:cNvGrpSpPr/>
              <p:nvPr/>
            </p:nvGrpSpPr>
            <p:grpSpPr bwMode="auto">
              <a:xfrm>
                <a:off x="885" y="3559"/>
                <a:ext cx="50" cy="23"/>
                <a:chOff x="885" y="3559"/>
                <a:chExt cx="50" cy="23"/>
              </a:xfrm>
            </p:grpSpPr>
            <p:sp>
              <p:nvSpPr>
                <p:cNvPr id="138324" name="Freeform 84"/>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5" name="Freeform 85"/>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6" name="Freeform 86"/>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27" name="Group 87"/>
              <p:cNvGrpSpPr/>
              <p:nvPr/>
            </p:nvGrpSpPr>
            <p:grpSpPr bwMode="auto">
              <a:xfrm>
                <a:off x="898" y="3571"/>
                <a:ext cx="49" cy="23"/>
                <a:chOff x="898" y="3571"/>
                <a:chExt cx="49" cy="23"/>
              </a:xfrm>
            </p:grpSpPr>
            <p:sp>
              <p:nvSpPr>
                <p:cNvPr id="138328" name="Freeform 88"/>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9" name="Freeform 89"/>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0" name="Freeform 90"/>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31" name="Group 91"/>
              <p:cNvGrpSpPr/>
              <p:nvPr/>
            </p:nvGrpSpPr>
            <p:grpSpPr bwMode="auto">
              <a:xfrm>
                <a:off x="911" y="3585"/>
                <a:ext cx="49" cy="23"/>
                <a:chOff x="911" y="3585"/>
                <a:chExt cx="49" cy="23"/>
              </a:xfrm>
            </p:grpSpPr>
            <p:sp>
              <p:nvSpPr>
                <p:cNvPr id="138332" name="Freeform 92"/>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3" name="Freeform 93"/>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4" name="Freeform 94"/>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35" name="Group 95"/>
              <p:cNvGrpSpPr/>
              <p:nvPr/>
            </p:nvGrpSpPr>
            <p:grpSpPr bwMode="auto">
              <a:xfrm>
                <a:off x="923" y="3600"/>
                <a:ext cx="99" cy="73"/>
                <a:chOff x="923" y="3600"/>
                <a:chExt cx="99" cy="73"/>
              </a:xfrm>
            </p:grpSpPr>
            <p:grpSp>
              <p:nvGrpSpPr>
                <p:cNvPr id="138336" name="Group 96"/>
                <p:cNvGrpSpPr/>
                <p:nvPr/>
              </p:nvGrpSpPr>
              <p:grpSpPr bwMode="auto">
                <a:xfrm>
                  <a:off x="923" y="3600"/>
                  <a:ext cx="49" cy="23"/>
                  <a:chOff x="923" y="3600"/>
                  <a:chExt cx="49" cy="23"/>
                </a:xfrm>
              </p:grpSpPr>
              <p:sp>
                <p:nvSpPr>
                  <p:cNvPr id="138337" name="Freeform 97"/>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8" name="Freeform 98"/>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9" name="Freeform 99"/>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0" name="Group 100"/>
                <p:cNvGrpSpPr/>
                <p:nvPr/>
              </p:nvGrpSpPr>
              <p:grpSpPr bwMode="auto">
                <a:xfrm>
                  <a:off x="935" y="3612"/>
                  <a:ext cx="48" cy="23"/>
                  <a:chOff x="935" y="3612"/>
                  <a:chExt cx="48" cy="23"/>
                </a:xfrm>
              </p:grpSpPr>
              <p:sp>
                <p:nvSpPr>
                  <p:cNvPr id="138341" name="Freeform 101"/>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2" name="Freeform 102"/>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3" name="Freeform 103"/>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4" name="Group 104"/>
                <p:cNvGrpSpPr/>
                <p:nvPr/>
              </p:nvGrpSpPr>
              <p:grpSpPr bwMode="auto">
                <a:xfrm>
                  <a:off x="947" y="3625"/>
                  <a:ext cx="50" cy="22"/>
                  <a:chOff x="947" y="3625"/>
                  <a:chExt cx="50" cy="22"/>
                </a:xfrm>
              </p:grpSpPr>
              <p:sp>
                <p:nvSpPr>
                  <p:cNvPr id="138345" name="Freeform 105"/>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6" name="Freeform 106"/>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7" name="Freeform 107"/>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8" name="Group 108"/>
                <p:cNvGrpSpPr/>
                <p:nvPr/>
              </p:nvGrpSpPr>
              <p:grpSpPr bwMode="auto">
                <a:xfrm>
                  <a:off x="960" y="3637"/>
                  <a:ext cx="50" cy="23"/>
                  <a:chOff x="960" y="3637"/>
                  <a:chExt cx="50" cy="23"/>
                </a:xfrm>
              </p:grpSpPr>
              <p:sp>
                <p:nvSpPr>
                  <p:cNvPr id="138349" name="Freeform 109"/>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0" name="Freeform 110"/>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1" name="Freeform 111"/>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52" name="Group 112"/>
                <p:cNvGrpSpPr/>
                <p:nvPr/>
              </p:nvGrpSpPr>
              <p:grpSpPr bwMode="auto">
                <a:xfrm>
                  <a:off x="973" y="3650"/>
                  <a:ext cx="49" cy="23"/>
                  <a:chOff x="973" y="3650"/>
                  <a:chExt cx="49" cy="23"/>
                </a:xfrm>
              </p:grpSpPr>
              <p:sp>
                <p:nvSpPr>
                  <p:cNvPr id="138353" name="Freeform 113"/>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4" name="Freeform 114"/>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5" name="Freeform 115"/>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356" name="Group 116"/>
              <p:cNvGrpSpPr/>
              <p:nvPr/>
            </p:nvGrpSpPr>
            <p:grpSpPr bwMode="auto">
              <a:xfrm>
                <a:off x="985" y="3665"/>
                <a:ext cx="100" cy="73"/>
                <a:chOff x="985" y="3665"/>
                <a:chExt cx="100" cy="73"/>
              </a:xfrm>
            </p:grpSpPr>
            <p:grpSp>
              <p:nvGrpSpPr>
                <p:cNvPr id="138357" name="Group 117"/>
                <p:cNvGrpSpPr/>
                <p:nvPr/>
              </p:nvGrpSpPr>
              <p:grpSpPr bwMode="auto">
                <a:xfrm>
                  <a:off x="985" y="3665"/>
                  <a:ext cx="50" cy="23"/>
                  <a:chOff x="985" y="3665"/>
                  <a:chExt cx="50" cy="23"/>
                </a:xfrm>
              </p:grpSpPr>
              <p:sp>
                <p:nvSpPr>
                  <p:cNvPr id="138358" name="Freeform 118"/>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9" name="Freeform 119"/>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0" name="Freeform 120"/>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1" name="Group 121"/>
                <p:cNvGrpSpPr/>
                <p:nvPr/>
              </p:nvGrpSpPr>
              <p:grpSpPr bwMode="auto">
                <a:xfrm>
                  <a:off x="997" y="3677"/>
                  <a:ext cx="49" cy="23"/>
                  <a:chOff x="997" y="3677"/>
                  <a:chExt cx="49" cy="23"/>
                </a:xfrm>
              </p:grpSpPr>
              <p:sp>
                <p:nvSpPr>
                  <p:cNvPr id="138362" name="Freeform 122"/>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3" name="Freeform 123"/>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4" name="Freeform 124"/>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5" name="Group 125"/>
                <p:cNvGrpSpPr/>
                <p:nvPr/>
              </p:nvGrpSpPr>
              <p:grpSpPr bwMode="auto">
                <a:xfrm>
                  <a:off x="1010" y="3690"/>
                  <a:ext cx="48" cy="23"/>
                  <a:chOff x="1010" y="3690"/>
                  <a:chExt cx="48" cy="23"/>
                </a:xfrm>
              </p:grpSpPr>
              <p:sp>
                <p:nvSpPr>
                  <p:cNvPr id="138366" name="Freeform 126"/>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7" name="Freeform 127"/>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8" name="Freeform 128"/>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9" name="Group 129"/>
                <p:cNvGrpSpPr/>
                <p:nvPr/>
              </p:nvGrpSpPr>
              <p:grpSpPr bwMode="auto">
                <a:xfrm>
                  <a:off x="1023" y="3703"/>
                  <a:ext cx="49" cy="22"/>
                  <a:chOff x="1023" y="3703"/>
                  <a:chExt cx="49" cy="22"/>
                </a:xfrm>
              </p:grpSpPr>
              <p:sp>
                <p:nvSpPr>
                  <p:cNvPr id="138370" name="Freeform 130"/>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1" name="Freeform 131"/>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2" name="Freeform 132"/>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73" name="Group 133"/>
                <p:cNvGrpSpPr/>
                <p:nvPr/>
              </p:nvGrpSpPr>
              <p:grpSpPr bwMode="auto">
                <a:xfrm>
                  <a:off x="1036" y="3716"/>
                  <a:ext cx="49" cy="22"/>
                  <a:chOff x="1036" y="3716"/>
                  <a:chExt cx="49" cy="22"/>
                </a:xfrm>
              </p:grpSpPr>
              <p:sp>
                <p:nvSpPr>
                  <p:cNvPr id="138374" name="Freeform 134"/>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5" name="Freeform 135"/>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6" name="Freeform 136"/>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377" name="Group 137"/>
              <p:cNvGrpSpPr/>
              <p:nvPr/>
            </p:nvGrpSpPr>
            <p:grpSpPr bwMode="auto">
              <a:xfrm>
                <a:off x="1046" y="3727"/>
                <a:ext cx="49" cy="23"/>
                <a:chOff x="1046" y="3727"/>
                <a:chExt cx="49" cy="23"/>
              </a:xfrm>
            </p:grpSpPr>
            <p:sp>
              <p:nvSpPr>
                <p:cNvPr id="138378" name="Freeform 138"/>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9" name="Freeform 139"/>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0" name="Freeform 140"/>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81" name="Group 141"/>
              <p:cNvGrpSpPr/>
              <p:nvPr/>
            </p:nvGrpSpPr>
            <p:grpSpPr bwMode="auto">
              <a:xfrm>
                <a:off x="1058" y="3739"/>
                <a:ext cx="50" cy="23"/>
                <a:chOff x="1058" y="3739"/>
                <a:chExt cx="50" cy="23"/>
              </a:xfrm>
            </p:grpSpPr>
            <p:sp>
              <p:nvSpPr>
                <p:cNvPr id="138382" name="Freeform 142"/>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3" name="Freeform 143"/>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4" name="Freeform 144"/>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85" name="Group 145"/>
              <p:cNvGrpSpPr/>
              <p:nvPr/>
            </p:nvGrpSpPr>
            <p:grpSpPr bwMode="auto">
              <a:xfrm>
                <a:off x="1072" y="3753"/>
                <a:ext cx="48" cy="22"/>
                <a:chOff x="1072" y="3753"/>
                <a:chExt cx="48" cy="22"/>
              </a:xfrm>
            </p:grpSpPr>
            <p:sp>
              <p:nvSpPr>
                <p:cNvPr id="138386" name="Freeform 146"/>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7" name="Freeform 147"/>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8" name="Freeform 148"/>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389" name="Freeform 149"/>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0" name="Freeform 150"/>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1" name="Freeform 151"/>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92" name="Group 152"/>
              <p:cNvGrpSpPr/>
              <p:nvPr/>
            </p:nvGrpSpPr>
            <p:grpSpPr bwMode="auto">
              <a:xfrm>
                <a:off x="832" y="3547"/>
                <a:ext cx="49" cy="23"/>
                <a:chOff x="832" y="3547"/>
                <a:chExt cx="49" cy="23"/>
              </a:xfrm>
            </p:grpSpPr>
            <p:sp>
              <p:nvSpPr>
                <p:cNvPr id="138393" name="Freeform 153"/>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4" name="Freeform 154"/>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5" name="Freeform 155"/>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96" name="Group 156"/>
              <p:cNvGrpSpPr/>
              <p:nvPr/>
            </p:nvGrpSpPr>
            <p:grpSpPr bwMode="auto">
              <a:xfrm>
                <a:off x="844" y="3560"/>
                <a:ext cx="49" cy="22"/>
                <a:chOff x="844" y="3560"/>
                <a:chExt cx="49" cy="22"/>
              </a:xfrm>
            </p:grpSpPr>
            <p:sp>
              <p:nvSpPr>
                <p:cNvPr id="138397" name="Freeform 157"/>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8" name="Freeform 158"/>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9" name="Freeform 159"/>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0" name="Group 160"/>
              <p:cNvGrpSpPr/>
              <p:nvPr/>
            </p:nvGrpSpPr>
            <p:grpSpPr bwMode="auto">
              <a:xfrm>
                <a:off x="857" y="3572"/>
                <a:ext cx="50" cy="23"/>
                <a:chOff x="857" y="3572"/>
                <a:chExt cx="50" cy="23"/>
              </a:xfrm>
            </p:grpSpPr>
            <p:sp>
              <p:nvSpPr>
                <p:cNvPr id="138401" name="Freeform 161"/>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2" name="Freeform 162"/>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3" name="Freeform 163"/>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4" name="Group 164"/>
              <p:cNvGrpSpPr/>
              <p:nvPr/>
            </p:nvGrpSpPr>
            <p:grpSpPr bwMode="auto">
              <a:xfrm>
                <a:off x="870" y="3585"/>
                <a:ext cx="48" cy="23"/>
                <a:chOff x="870" y="3585"/>
                <a:chExt cx="48" cy="23"/>
              </a:xfrm>
            </p:grpSpPr>
            <p:sp>
              <p:nvSpPr>
                <p:cNvPr id="138405" name="Freeform 165"/>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6" name="Freeform 166"/>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7" name="Freeform 167"/>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8" name="Group 168"/>
              <p:cNvGrpSpPr/>
              <p:nvPr/>
            </p:nvGrpSpPr>
            <p:grpSpPr bwMode="auto">
              <a:xfrm>
                <a:off x="882" y="3600"/>
                <a:ext cx="100" cy="73"/>
                <a:chOff x="882" y="3600"/>
                <a:chExt cx="100" cy="73"/>
              </a:xfrm>
            </p:grpSpPr>
            <p:grpSp>
              <p:nvGrpSpPr>
                <p:cNvPr id="138409" name="Group 169"/>
                <p:cNvGrpSpPr/>
                <p:nvPr/>
              </p:nvGrpSpPr>
              <p:grpSpPr bwMode="auto">
                <a:xfrm>
                  <a:off x="882" y="3600"/>
                  <a:ext cx="49" cy="23"/>
                  <a:chOff x="882" y="3600"/>
                  <a:chExt cx="49" cy="23"/>
                </a:xfrm>
              </p:grpSpPr>
              <p:sp>
                <p:nvSpPr>
                  <p:cNvPr id="138410" name="Freeform 170"/>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1" name="Freeform 171"/>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2" name="Freeform 172"/>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13" name="Group 173"/>
                <p:cNvGrpSpPr/>
                <p:nvPr/>
              </p:nvGrpSpPr>
              <p:grpSpPr bwMode="auto">
                <a:xfrm>
                  <a:off x="894" y="3612"/>
                  <a:ext cx="49" cy="23"/>
                  <a:chOff x="894" y="3612"/>
                  <a:chExt cx="49" cy="23"/>
                </a:xfrm>
              </p:grpSpPr>
              <p:sp>
                <p:nvSpPr>
                  <p:cNvPr id="138414" name="Freeform 174"/>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5" name="Freeform 175"/>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6" name="Freeform 176"/>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17" name="Group 177"/>
                <p:cNvGrpSpPr/>
                <p:nvPr/>
              </p:nvGrpSpPr>
              <p:grpSpPr bwMode="auto">
                <a:xfrm>
                  <a:off x="907" y="3625"/>
                  <a:ext cx="49" cy="23"/>
                  <a:chOff x="907" y="3625"/>
                  <a:chExt cx="49" cy="23"/>
                </a:xfrm>
              </p:grpSpPr>
              <p:sp>
                <p:nvSpPr>
                  <p:cNvPr id="138418" name="Freeform 178"/>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9" name="Freeform 179"/>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0" name="Freeform 180"/>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21" name="Group 181"/>
                <p:cNvGrpSpPr/>
                <p:nvPr/>
              </p:nvGrpSpPr>
              <p:grpSpPr bwMode="auto">
                <a:xfrm>
                  <a:off x="919" y="3638"/>
                  <a:ext cx="49" cy="22"/>
                  <a:chOff x="919" y="3638"/>
                  <a:chExt cx="49" cy="22"/>
                </a:xfrm>
              </p:grpSpPr>
              <p:sp>
                <p:nvSpPr>
                  <p:cNvPr id="138422" name="Freeform 182"/>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3" name="Freeform 183"/>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4" name="Freeform 184"/>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25" name="Group 185"/>
                <p:cNvGrpSpPr/>
                <p:nvPr/>
              </p:nvGrpSpPr>
              <p:grpSpPr bwMode="auto">
                <a:xfrm>
                  <a:off x="932" y="3651"/>
                  <a:ext cx="50" cy="22"/>
                  <a:chOff x="932" y="3651"/>
                  <a:chExt cx="50" cy="22"/>
                </a:xfrm>
              </p:grpSpPr>
              <p:sp>
                <p:nvSpPr>
                  <p:cNvPr id="138426" name="Freeform 186"/>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7" name="Freeform 187"/>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8" name="Freeform 188"/>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429" name="Group 189"/>
              <p:cNvGrpSpPr/>
              <p:nvPr/>
            </p:nvGrpSpPr>
            <p:grpSpPr bwMode="auto">
              <a:xfrm>
                <a:off x="944" y="3665"/>
                <a:ext cx="99" cy="74"/>
                <a:chOff x="944" y="3665"/>
                <a:chExt cx="99" cy="74"/>
              </a:xfrm>
            </p:grpSpPr>
            <p:grpSp>
              <p:nvGrpSpPr>
                <p:cNvPr id="138430" name="Group 190"/>
                <p:cNvGrpSpPr/>
                <p:nvPr/>
              </p:nvGrpSpPr>
              <p:grpSpPr bwMode="auto">
                <a:xfrm>
                  <a:off x="944" y="3665"/>
                  <a:ext cx="49" cy="23"/>
                  <a:chOff x="944" y="3665"/>
                  <a:chExt cx="49" cy="23"/>
                </a:xfrm>
              </p:grpSpPr>
              <p:sp>
                <p:nvSpPr>
                  <p:cNvPr id="138431" name="Freeform 191"/>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2" name="Freeform 192"/>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3" name="Freeform 193"/>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34" name="Group 194"/>
                <p:cNvGrpSpPr/>
                <p:nvPr/>
              </p:nvGrpSpPr>
              <p:grpSpPr bwMode="auto">
                <a:xfrm>
                  <a:off x="957" y="3678"/>
                  <a:ext cx="48" cy="23"/>
                  <a:chOff x="957" y="3678"/>
                  <a:chExt cx="48" cy="23"/>
                </a:xfrm>
              </p:grpSpPr>
              <p:sp>
                <p:nvSpPr>
                  <p:cNvPr id="138435" name="Freeform 195"/>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6" name="Freeform 196"/>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7" name="Freeform 197"/>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38" name="Group 198"/>
                <p:cNvGrpSpPr/>
                <p:nvPr/>
              </p:nvGrpSpPr>
              <p:grpSpPr bwMode="auto">
                <a:xfrm>
                  <a:off x="969" y="3690"/>
                  <a:ext cx="49" cy="23"/>
                  <a:chOff x="969" y="3690"/>
                  <a:chExt cx="49" cy="23"/>
                </a:xfrm>
              </p:grpSpPr>
              <p:sp>
                <p:nvSpPr>
                  <p:cNvPr id="138439" name="Freeform 199"/>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0" name="Freeform 200"/>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1" name="Freeform 201"/>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42" name="Group 202"/>
                <p:cNvGrpSpPr/>
                <p:nvPr/>
              </p:nvGrpSpPr>
              <p:grpSpPr bwMode="auto">
                <a:xfrm>
                  <a:off x="982" y="3703"/>
                  <a:ext cx="49" cy="23"/>
                  <a:chOff x="982" y="3703"/>
                  <a:chExt cx="49" cy="23"/>
                </a:xfrm>
              </p:grpSpPr>
              <p:sp>
                <p:nvSpPr>
                  <p:cNvPr id="138443" name="Freeform 203"/>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4" name="Freeform 204"/>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5" name="Freeform 205"/>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46" name="Group 206"/>
                <p:cNvGrpSpPr/>
                <p:nvPr/>
              </p:nvGrpSpPr>
              <p:grpSpPr bwMode="auto">
                <a:xfrm>
                  <a:off x="995" y="3716"/>
                  <a:ext cx="48" cy="23"/>
                  <a:chOff x="995" y="3716"/>
                  <a:chExt cx="48" cy="23"/>
                </a:xfrm>
              </p:grpSpPr>
              <p:sp>
                <p:nvSpPr>
                  <p:cNvPr id="138447" name="Freeform 207"/>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8" name="Freeform 208"/>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9" name="Freeform 209"/>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450" name="Group 210"/>
              <p:cNvGrpSpPr/>
              <p:nvPr/>
            </p:nvGrpSpPr>
            <p:grpSpPr bwMode="auto">
              <a:xfrm>
                <a:off x="1005" y="3727"/>
                <a:ext cx="49" cy="23"/>
                <a:chOff x="1005" y="3727"/>
                <a:chExt cx="49" cy="23"/>
              </a:xfrm>
            </p:grpSpPr>
            <p:sp>
              <p:nvSpPr>
                <p:cNvPr id="138451" name="Freeform 211"/>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2" name="Freeform 212"/>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3" name="Freeform 213"/>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54" name="Group 214"/>
              <p:cNvGrpSpPr/>
              <p:nvPr/>
            </p:nvGrpSpPr>
            <p:grpSpPr bwMode="auto">
              <a:xfrm>
                <a:off x="1018" y="3740"/>
                <a:ext cx="49" cy="22"/>
                <a:chOff x="1018" y="3740"/>
                <a:chExt cx="49" cy="22"/>
              </a:xfrm>
            </p:grpSpPr>
            <p:sp>
              <p:nvSpPr>
                <p:cNvPr id="138455" name="Freeform 215"/>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6" name="Freeform 216"/>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7" name="Freeform 217"/>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58" name="Group 218"/>
              <p:cNvGrpSpPr/>
              <p:nvPr/>
            </p:nvGrpSpPr>
            <p:grpSpPr bwMode="auto">
              <a:xfrm>
                <a:off x="1030" y="3753"/>
                <a:ext cx="49" cy="23"/>
                <a:chOff x="1030" y="3753"/>
                <a:chExt cx="49" cy="23"/>
              </a:xfrm>
            </p:grpSpPr>
            <p:sp>
              <p:nvSpPr>
                <p:cNvPr id="138459" name="Freeform 219"/>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0" name="Freeform 220"/>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1" name="Freeform 221"/>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462" name="Freeform 222"/>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3" name="Freeform 223"/>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4" name="Freeform 224"/>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465" name="Group 225"/>
              <p:cNvGrpSpPr/>
              <p:nvPr/>
            </p:nvGrpSpPr>
            <p:grpSpPr bwMode="auto">
              <a:xfrm>
                <a:off x="790" y="3547"/>
                <a:ext cx="49" cy="23"/>
                <a:chOff x="790" y="3547"/>
                <a:chExt cx="49" cy="23"/>
              </a:xfrm>
            </p:grpSpPr>
            <p:sp>
              <p:nvSpPr>
                <p:cNvPr id="138466" name="Freeform 226"/>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7" name="Freeform 227"/>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8" name="Freeform 228"/>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69" name="Group 229"/>
              <p:cNvGrpSpPr/>
              <p:nvPr/>
            </p:nvGrpSpPr>
            <p:grpSpPr bwMode="auto">
              <a:xfrm>
                <a:off x="803" y="3560"/>
                <a:ext cx="49" cy="22"/>
                <a:chOff x="803" y="3560"/>
                <a:chExt cx="49" cy="22"/>
              </a:xfrm>
            </p:grpSpPr>
            <p:sp>
              <p:nvSpPr>
                <p:cNvPr id="138470" name="Freeform 230"/>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1" name="Freeform 231"/>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2" name="Freeform 232"/>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73" name="Group 233"/>
              <p:cNvGrpSpPr/>
              <p:nvPr/>
            </p:nvGrpSpPr>
            <p:grpSpPr bwMode="auto">
              <a:xfrm>
                <a:off x="815" y="3572"/>
                <a:ext cx="50" cy="23"/>
                <a:chOff x="815" y="3572"/>
                <a:chExt cx="50" cy="23"/>
              </a:xfrm>
            </p:grpSpPr>
            <p:sp>
              <p:nvSpPr>
                <p:cNvPr id="138474" name="Freeform 234"/>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5" name="Freeform 235"/>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6" name="Freeform 236"/>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77" name="Group 237"/>
              <p:cNvGrpSpPr/>
              <p:nvPr/>
            </p:nvGrpSpPr>
            <p:grpSpPr bwMode="auto">
              <a:xfrm>
                <a:off x="828" y="3585"/>
                <a:ext cx="49" cy="23"/>
                <a:chOff x="828" y="3585"/>
                <a:chExt cx="49" cy="23"/>
              </a:xfrm>
            </p:grpSpPr>
            <p:sp>
              <p:nvSpPr>
                <p:cNvPr id="138478" name="Freeform 238"/>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9" name="Freeform 239"/>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0" name="Freeform 240"/>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81" name="Group 241"/>
              <p:cNvGrpSpPr/>
              <p:nvPr/>
            </p:nvGrpSpPr>
            <p:grpSpPr bwMode="auto">
              <a:xfrm>
                <a:off x="840" y="3600"/>
                <a:ext cx="100" cy="73"/>
                <a:chOff x="840" y="3600"/>
                <a:chExt cx="100" cy="73"/>
              </a:xfrm>
            </p:grpSpPr>
            <p:grpSp>
              <p:nvGrpSpPr>
                <p:cNvPr id="138482" name="Group 242"/>
                <p:cNvGrpSpPr/>
                <p:nvPr/>
              </p:nvGrpSpPr>
              <p:grpSpPr bwMode="auto">
                <a:xfrm>
                  <a:off x="840" y="3600"/>
                  <a:ext cx="49" cy="23"/>
                  <a:chOff x="840" y="3600"/>
                  <a:chExt cx="49" cy="23"/>
                </a:xfrm>
              </p:grpSpPr>
              <p:sp>
                <p:nvSpPr>
                  <p:cNvPr id="138483" name="Freeform 243"/>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4" name="Freeform 244"/>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5" name="Freeform 245"/>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86" name="Group 246"/>
                <p:cNvGrpSpPr/>
                <p:nvPr/>
              </p:nvGrpSpPr>
              <p:grpSpPr bwMode="auto">
                <a:xfrm>
                  <a:off x="853" y="3612"/>
                  <a:ext cx="48" cy="23"/>
                  <a:chOff x="853" y="3612"/>
                  <a:chExt cx="48" cy="23"/>
                </a:xfrm>
              </p:grpSpPr>
              <p:sp>
                <p:nvSpPr>
                  <p:cNvPr id="138487" name="Freeform 247"/>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8" name="Freeform 248"/>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9" name="Freeform 249"/>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0" name="Group 250"/>
                <p:cNvGrpSpPr/>
                <p:nvPr/>
              </p:nvGrpSpPr>
              <p:grpSpPr bwMode="auto">
                <a:xfrm>
                  <a:off x="865" y="3625"/>
                  <a:ext cx="49" cy="23"/>
                  <a:chOff x="865" y="3625"/>
                  <a:chExt cx="49" cy="23"/>
                </a:xfrm>
              </p:grpSpPr>
              <p:sp>
                <p:nvSpPr>
                  <p:cNvPr id="138491" name="Freeform 251"/>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2" name="Freeform 252"/>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3" name="Freeform 253"/>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4" name="Group 254"/>
                <p:cNvGrpSpPr/>
                <p:nvPr/>
              </p:nvGrpSpPr>
              <p:grpSpPr bwMode="auto">
                <a:xfrm>
                  <a:off x="878" y="3638"/>
                  <a:ext cx="49" cy="22"/>
                  <a:chOff x="878" y="3638"/>
                  <a:chExt cx="49" cy="22"/>
                </a:xfrm>
              </p:grpSpPr>
              <p:sp>
                <p:nvSpPr>
                  <p:cNvPr id="138495" name="Freeform 255"/>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6" name="Freeform 256"/>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7" name="Freeform 257"/>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8" name="Group 258"/>
                <p:cNvGrpSpPr/>
                <p:nvPr/>
              </p:nvGrpSpPr>
              <p:grpSpPr bwMode="auto">
                <a:xfrm>
                  <a:off x="890" y="3651"/>
                  <a:ext cx="50" cy="22"/>
                  <a:chOff x="890" y="3651"/>
                  <a:chExt cx="50" cy="22"/>
                </a:xfrm>
              </p:grpSpPr>
              <p:sp>
                <p:nvSpPr>
                  <p:cNvPr id="138499" name="Freeform 259"/>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0" name="Freeform 260"/>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1" name="Freeform 261"/>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02" name="Group 262"/>
              <p:cNvGrpSpPr/>
              <p:nvPr/>
            </p:nvGrpSpPr>
            <p:grpSpPr bwMode="auto">
              <a:xfrm>
                <a:off x="903" y="3665"/>
                <a:ext cx="99" cy="74"/>
                <a:chOff x="903" y="3665"/>
                <a:chExt cx="99" cy="74"/>
              </a:xfrm>
            </p:grpSpPr>
            <p:grpSp>
              <p:nvGrpSpPr>
                <p:cNvPr id="138503" name="Group 263"/>
                <p:cNvGrpSpPr/>
                <p:nvPr/>
              </p:nvGrpSpPr>
              <p:grpSpPr bwMode="auto">
                <a:xfrm>
                  <a:off x="903" y="3665"/>
                  <a:ext cx="49" cy="23"/>
                  <a:chOff x="903" y="3665"/>
                  <a:chExt cx="49" cy="23"/>
                </a:xfrm>
              </p:grpSpPr>
              <p:sp>
                <p:nvSpPr>
                  <p:cNvPr id="138504" name="Freeform 264"/>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5" name="Freeform 265"/>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6" name="Freeform 266"/>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07" name="Group 267"/>
                <p:cNvGrpSpPr/>
                <p:nvPr/>
              </p:nvGrpSpPr>
              <p:grpSpPr bwMode="auto">
                <a:xfrm>
                  <a:off x="914" y="3678"/>
                  <a:ext cx="49" cy="23"/>
                  <a:chOff x="914" y="3678"/>
                  <a:chExt cx="49" cy="23"/>
                </a:xfrm>
              </p:grpSpPr>
              <p:sp>
                <p:nvSpPr>
                  <p:cNvPr id="138508" name="Freeform 268"/>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9" name="Freeform 269"/>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0" name="Freeform 270"/>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1" name="Group 271"/>
                <p:cNvGrpSpPr/>
                <p:nvPr/>
              </p:nvGrpSpPr>
              <p:grpSpPr bwMode="auto">
                <a:xfrm>
                  <a:off x="928" y="3690"/>
                  <a:ext cx="48" cy="23"/>
                  <a:chOff x="928" y="3690"/>
                  <a:chExt cx="48" cy="23"/>
                </a:xfrm>
              </p:grpSpPr>
              <p:sp>
                <p:nvSpPr>
                  <p:cNvPr id="138512" name="Freeform 272"/>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3" name="Freeform 273"/>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4" name="Freeform 274"/>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5" name="Group 275"/>
                <p:cNvGrpSpPr/>
                <p:nvPr/>
              </p:nvGrpSpPr>
              <p:grpSpPr bwMode="auto">
                <a:xfrm>
                  <a:off x="940" y="3703"/>
                  <a:ext cx="49" cy="23"/>
                  <a:chOff x="940" y="3703"/>
                  <a:chExt cx="49" cy="23"/>
                </a:xfrm>
              </p:grpSpPr>
              <p:sp>
                <p:nvSpPr>
                  <p:cNvPr id="138516" name="Freeform 276"/>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7" name="Freeform 277"/>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8" name="Freeform 278"/>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9" name="Group 279"/>
                <p:cNvGrpSpPr/>
                <p:nvPr/>
              </p:nvGrpSpPr>
              <p:grpSpPr bwMode="auto">
                <a:xfrm>
                  <a:off x="953" y="3716"/>
                  <a:ext cx="49" cy="23"/>
                  <a:chOff x="953" y="3716"/>
                  <a:chExt cx="49" cy="23"/>
                </a:xfrm>
              </p:grpSpPr>
              <p:sp>
                <p:nvSpPr>
                  <p:cNvPr id="138520" name="Freeform 280"/>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1" name="Freeform 281"/>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2" name="Freeform 282"/>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23" name="Group 283"/>
              <p:cNvGrpSpPr/>
              <p:nvPr/>
            </p:nvGrpSpPr>
            <p:grpSpPr bwMode="auto">
              <a:xfrm>
                <a:off x="963" y="3727"/>
                <a:ext cx="49" cy="23"/>
                <a:chOff x="963" y="3727"/>
                <a:chExt cx="49" cy="23"/>
              </a:xfrm>
            </p:grpSpPr>
            <p:sp>
              <p:nvSpPr>
                <p:cNvPr id="138524" name="Freeform 284"/>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5" name="Freeform 285"/>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6" name="Freeform 286"/>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27" name="Group 287"/>
              <p:cNvGrpSpPr/>
              <p:nvPr/>
            </p:nvGrpSpPr>
            <p:grpSpPr bwMode="auto">
              <a:xfrm>
                <a:off x="976" y="3740"/>
                <a:ext cx="50" cy="22"/>
                <a:chOff x="976" y="3740"/>
                <a:chExt cx="50" cy="22"/>
              </a:xfrm>
            </p:grpSpPr>
            <p:sp>
              <p:nvSpPr>
                <p:cNvPr id="138528" name="Freeform 288"/>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9" name="Freeform 289"/>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0" name="Freeform 290"/>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1" name="Group 291"/>
              <p:cNvGrpSpPr/>
              <p:nvPr/>
            </p:nvGrpSpPr>
            <p:grpSpPr bwMode="auto">
              <a:xfrm>
                <a:off x="761" y="3560"/>
                <a:ext cx="50" cy="22"/>
                <a:chOff x="761" y="3560"/>
                <a:chExt cx="50" cy="22"/>
              </a:xfrm>
            </p:grpSpPr>
            <p:sp>
              <p:nvSpPr>
                <p:cNvPr id="138532" name="Freeform 292"/>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3" name="Freeform 293"/>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4" name="Freeform 294"/>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5" name="Group 295"/>
              <p:cNvGrpSpPr/>
              <p:nvPr/>
            </p:nvGrpSpPr>
            <p:grpSpPr bwMode="auto">
              <a:xfrm>
                <a:off x="774" y="3572"/>
                <a:ext cx="49" cy="23"/>
                <a:chOff x="774" y="3572"/>
                <a:chExt cx="49" cy="23"/>
              </a:xfrm>
            </p:grpSpPr>
            <p:sp>
              <p:nvSpPr>
                <p:cNvPr id="138536" name="Freeform 296"/>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7" name="Freeform 297"/>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8" name="Freeform 298"/>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9" name="Group 299"/>
              <p:cNvGrpSpPr/>
              <p:nvPr/>
            </p:nvGrpSpPr>
            <p:grpSpPr bwMode="auto">
              <a:xfrm>
                <a:off x="787" y="3585"/>
                <a:ext cx="49" cy="23"/>
                <a:chOff x="787" y="3585"/>
                <a:chExt cx="49" cy="23"/>
              </a:xfrm>
            </p:grpSpPr>
            <p:sp>
              <p:nvSpPr>
                <p:cNvPr id="138540" name="Freeform 300"/>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1" name="Freeform 301"/>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2" name="Freeform 302"/>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43" name="Group 303"/>
              <p:cNvGrpSpPr/>
              <p:nvPr/>
            </p:nvGrpSpPr>
            <p:grpSpPr bwMode="auto">
              <a:xfrm>
                <a:off x="799" y="3600"/>
                <a:ext cx="99" cy="73"/>
                <a:chOff x="799" y="3600"/>
                <a:chExt cx="99" cy="73"/>
              </a:xfrm>
            </p:grpSpPr>
            <p:grpSp>
              <p:nvGrpSpPr>
                <p:cNvPr id="138544" name="Group 304"/>
                <p:cNvGrpSpPr/>
                <p:nvPr/>
              </p:nvGrpSpPr>
              <p:grpSpPr bwMode="auto">
                <a:xfrm>
                  <a:off x="799" y="3600"/>
                  <a:ext cx="48" cy="23"/>
                  <a:chOff x="799" y="3600"/>
                  <a:chExt cx="48" cy="23"/>
                </a:xfrm>
              </p:grpSpPr>
              <p:sp>
                <p:nvSpPr>
                  <p:cNvPr id="138545" name="Freeform 305"/>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6" name="Freeform 306"/>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7" name="Freeform 307"/>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48" name="Group 308"/>
                <p:cNvGrpSpPr/>
                <p:nvPr/>
              </p:nvGrpSpPr>
              <p:grpSpPr bwMode="auto">
                <a:xfrm>
                  <a:off x="811" y="3612"/>
                  <a:ext cx="48" cy="23"/>
                  <a:chOff x="811" y="3612"/>
                  <a:chExt cx="48" cy="23"/>
                </a:xfrm>
              </p:grpSpPr>
              <p:sp>
                <p:nvSpPr>
                  <p:cNvPr id="138549" name="Freeform 309"/>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0" name="Freeform 310"/>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1" name="Freeform 311"/>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52" name="Group 312"/>
                <p:cNvGrpSpPr/>
                <p:nvPr/>
              </p:nvGrpSpPr>
              <p:grpSpPr bwMode="auto">
                <a:xfrm>
                  <a:off x="823" y="3625"/>
                  <a:ext cx="49" cy="23"/>
                  <a:chOff x="823" y="3625"/>
                  <a:chExt cx="49" cy="23"/>
                </a:xfrm>
              </p:grpSpPr>
              <p:sp>
                <p:nvSpPr>
                  <p:cNvPr id="138553" name="Freeform 313"/>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4" name="Freeform 314"/>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5" name="Freeform 315"/>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56" name="Group 316"/>
                <p:cNvGrpSpPr/>
                <p:nvPr/>
              </p:nvGrpSpPr>
              <p:grpSpPr bwMode="auto">
                <a:xfrm>
                  <a:off x="836" y="3638"/>
                  <a:ext cx="50" cy="22"/>
                  <a:chOff x="836" y="3638"/>
                  <a:chExt cx="50" cy="22"/>
                </a:xfrm>
              </p:grpSpPr>
              <p:sp>
                <p:nvSpPr>
                  <p:cNvPr id="138557" name="Freeform 317"/>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8" name="Freeform 318"/>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9" name="Freeform 319"/>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60" name="Group 320"/>
                <p:cNvGrpSpPr/>
                <p:nvPr/>
              </p:nvGrpSpPr>
              <p:grpSpPr bwMode="auto">
                <a:xfrm>
                  <a:off x="849" y="3651"/>
                  <a:ext cx="49" cy="22"/>
                  <a:chOff x="849" y="3651"/>
                  <a:chExt cx="49" cy="22"/>
                </a:xfrm>
              </p:grpSpPr>
              <p:sp>
                <p:nvSpPr>
                  <p:cNvPr id="138561" name="Freeform 321"/>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2" name="Freeform 322"/>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3" name="Freeform 323"/>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64" name="Group 324"/>
              <p:cNvGrpSpPr/>
              <p:nvPr/>
            </p:nvGrpSpPr>
            <p:grpSpPr bwMode="auto">
              <a:xfrm>
                <a:off x="861" y="3665"/>
                <a:ext cx="99" cy="74"/>
                <a:chOff x="861" y="3665"/>
                <a:chExt cx="99" cy="74"/>
              </a:xfrm>
            </p:grpSpPr>
            <p:grpSp>
              <p:nvGrpSpPr>
                <p:cNvPr id="138565" name="Group 325"/>
                <p:cNvGrpSpPr/>
                <p:nvPr/>
              </p:nvGrpSpPr>
              <p:grpSpPr bwMode="auto">
                <a:xfrm>
                  <a:off x="861" y="3665"/>
                  <a:ext cx="50" cy="23"/>
                  <a:chOff x="861" y="3665"/>
                  <a:chExt cx="50" cy="23"/>
                </a:xfrm>
              </p:grpSpPr>
              <p:sp>
                <p:nvSpPr>
                  <p:cNvPr id="138566" name="Freeform 326"/>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7" name="Freeform 327"/>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8" name="Freeform 328"/>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69" name="Group 329"/>
                <p:cNvGrpSpPr/>
                <p:nvPr/>
              </p:nvGrpSpPr>
              <p:grpSpPr bwMode="auto">
                <a:xfrm>
                  <a:off x="873" y="3678"/>
                  <a:ext cx="49" cy="23"/>
                  <a:chOff x="873" y="3678"/>
                  <a:chExt cx="49" cy="23"/>
                </a:xfrm>
              </p:grpSpPr>
              <p:sp>
                <p:nvSpPr>
                  <p:cNvPr id="138570" name="Freeform 330"/>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1" name="Freeform 331"/>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2" name="Freeform 332"/>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73" name="Group 333"/>
                <p:cNvGrpSpPr/>
                <p:nvPr/>
              </p:nvGrpSpPr>
              <p:grpSpPr bwMode="auto">
                <a:xfrm>
                  <a:off x="886" y="3690"/>
                  <a:ext cx="49" cy="23"/>
                  <a:chOff x="886" y="3690"/>
                  <a:chExt cx="49" cy="23"/>
                </a:xfrm>
              </p:grpSpPr>
              <p:sp>
                <p:nvSpPr>
                  <p:cNvPr id="138574" name="Freeform 334"/>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5" name="Freeform 335"/>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6" name="Freeform 336"/>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77" name="Group 337"/>
                <p:cNvGrpSpPr/>
                <p:nvPr/>
              </p:nvGrpSpPr>
              <p:grpSpPr bwMode="auto">
                <a:xfrm>
                  <a:off x="899" y="3703"/>
                  <a:ext cx="48" cy="23"/>
                  <a:chOff x="899" y="3703"/>
                  <a:chExt cx="48" cy="23"/>
                </a:xfrm>
              </p:grpSpPr>
              <p:sp>
                <p:nvSpPr>
                  <p:cNvPr id="138578" name="Freeform 338"/>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9" name="Freeform 339"/>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0" name="Freeform 340"/>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81" name="Group 341"/>
                <p:cNvGrpSpPr/>
                <p:nvPr/>
              </p:nvGrpSpPr>
              <p:grpSpPr bwMode="auto">
                <a:xfrm>
                  <a:off x="912" y="3716"/>
                  <a:ext cx="48" cy="23"/>
                  <a:chOff x="912" y="3716"/>
                  <a:chExt cx="48" cy="23"/>
                </a:xfrm>
              </p:grpSpPr>
              <p:sp>
                <p:nvSpPr>
                  <p:cNvPr id="138582" name="Freeform 342"/>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3" name="Freeform 343"/>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4" name="Freeform 344"/>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85" name="Group 345"/>
              <p:cNvGrpSpPr/>
              <p:nvPr/>
            </p:nvGrpSpPr>
            <p:grpSpPr bwMode="auto">
              <a:xfrm>
                <a:off x="922" y="3727"/>
                <a:ext cx="49" cy="23"/>
                <a:chOff x="922" y="3727"/>
                <a:chExt cx="49" cy="23"/>
              </a:xfrm>
            </p:grpSpPr>
            <p:sp>
              <p:nvSpPr>
                <p:cNvPr id="138586" name="Freeform 346"/>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7" name="Freeform 347"/>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8" name="Freeform 348"/>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89" name="Group 349"/>
              <p:cNvGrpSpPr/>
              <p:nvPr/>
            </p:nvGrpSpPr>
            <p:grpSpPr bwMode="auto">
              <a:xfrm>
                <a:off x="895" y="3526"/>
                <a:ext cx="44" cy="23"/>
                <a:chOff x="895" y="3526"/>
                <a:chExt cx="44" cy="23"/>
              </a:xfrm>
            </p:grpSpPr>
            <p:sp>
              <p:nvSpPr>
                <p:cNvPr id="138590" name="Freeform 350"/>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1" name="Freeform 351"/>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2" name="Freeform 352"/>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93" name="Group 353"/>
              <p:cNvGrpSpPr/>
              <p:nvPr/>
            </p:nvGrpSpPr>
            <p:grpSpPr bwMode="auto">
              <a:xfrm>
                <a:off x="907" y="3540"/>
                <a:ext cx="45" cy="22"/>
                <a:chOff x="907" y="3540"/>
                <a:chExt cx="45" cy="22"/>
              </a:xfrm>
            </p:grpSpPr>
            <p:sp>
              <p:nvSpPr>
                <p:cNvPr id="138594" name="Freeform 354"/>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5" name="Freeform 355"/>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6" name="Freeform 356"/>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97" name="Group 357"/>
              <p:cNvGrpSpPr/>
              <p:nvPr/>
            </p:nvGrpSpPr>
            <p:grpSpPr bwMode="auto">
              <a:xfrm>
                <a:off x="920" y="3553"/>
                <a:ext cx="45" cy="23"/>
                <a:chOff x="920" y="3553"/>
                <a:chExt cx="45" cy="23"/>
              </a:xfrm>
            </p:grpSpPr>
            <p:sp>
              <p:nvSpPr>
                <p:cNvPr id="138598" name="Freeform 358"/>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9" name="Freeform 359"/>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0" name="Freeform 360"/>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01" name="Group 361"/>
              <p:cNvGrpSpPr/>
              <p:nvPr/>
            </p:nvGrpSpPr>
            <p:grpSpPr bwMode="auto">
              <a:xfrm>
                <a:off x="934" y="3566"/>
                <a:ext cx="44" cy="23"/>
                <a:chOff x="934" y="3566"/>
                <a:chExt cx="44" cy="23"/>
              </a:xfrm>
            </p:grpSpPr>
            <p:sp>
              <p:nvSpPr>
                <p:cNvPr id="138602" name="Freeform 362"/>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3" name="Freeform 363"/>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4" name="Freeform 364"/>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05" name="Group 365"/>
              <p:cNvGrpSpPr/>
              <p:nvPr/>
            </p:nvGrpSpPr>
            <p:grpSpPr bwMode="auto">
              <a:xfrm>
                <a:off x="949" y="3579"/>
                <a:ext cx="83" cy="63"/>
                <a:chOff x="949" y="3579"/>
                <a:chExt cx="83" cy="63"/>
              </a:xfrm>
            </p:grpSpPr>
            <p:grpSp>
              <p:nvGrpSpPr>
                <p:cNvPr id="138606" name="Group 366"/>
                <p:cNvGrpSpPr/>
                <p:nvPr/>
              </p:nvGrpSpPr>
              <p:grpSpPr bwMode="auto">
                <a:xfrm>
                  <a:off x="949" y="3579"/>
                  <a:ext cx="44" cy="23"/>
                  <a:chOff x="949" y="3579"/>
                  <a:chExt cx="44" cy="23"/>
                </a:xfrm>
              </p:grpSpPr>
              <p:sp>
                <p:nvSpPr>
                  <p:cNvPr id="138607" name="Freeform 367"/>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8" name="Freeform 368"/>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9" name="Freeform 369"/>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0" name="Group 370"/>
                <p:cNvGrpSpPr/>
                <p:nvPr/>
              </p:nvGrpSpPr>
              <p:grpSpPr bwMode="auto">
                <a:xfrm>
                  <a:off x="961" y="3592"/>
                  <a:ext cx="45" cy="23"/>
                  <a:chOff x="961" y="3592"/>
                  <a:chExt cx="45" cy="23"/>
                </a:xfrm>
              </p:grpSpPr>
              <p:sp>
                <p:nvSpPr>
                  <p:cNvPr id="138611" name="Freeform 371"/>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2" name="Freeform 372"/>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3" name="Freeform 373"/>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4" name="Group 374"/>
                <p:cNvGrpSpPr/>
                <p:nvPr/>
              </p:nvGrpSpPr>
              <p:grpSpPr bwMode="auto">
                <a:xfrm>
                  <a:off x="974" y="3606"/>
                  <a:ext cx="44" cy="23"/>
                  <a:chOff x="974" y="3606"/>
                  <a:chExt cx="44" cy="23"/>
                </a:xfrm>
              </p:grpSpPr>
              <p:sp>
                <p:nvSpPr>
                  <p:cNvPr id="138615" name="Freeform 375"/>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6" name="Freeform 376"/>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7" name="Freeform 377"/>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8" name="Group 378"/>
                <p:cNvGrpSpPr/>
                <p:nvPr/>
              </p:nvGrpSpPr>
              <p:grpSpPr bwMode="auto">
                <a:xfrm>
                  <a:off x="987" y="3619"/>
                  <a:ext cx="45" cy="23"/>
                  <a:chOff x="987" y="3619"/>
                  <a:chExt cx="45" cy="23"/>
                </a:xfrm>
              </p:grpSpPr>
              <p:sp>
                <p:nvSpPr>
                  <p:cNvPr id="138619" name="Freeform 379"/>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0" name="Freeform 380"/>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1" name="Freeform 381"/>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622" name="Group 382"/>
              <p:cNvGrpSpPr/>
              <p:nvPr/>
            </p:nvGrpSpPr>
            <p:grpSpPr bwMode="auto">
              <a:xfrm>
                <a:off x="1002" y="3632"/>
                <a:ext cx="83" cy="63"/>
                <a:chOff x="1002" y="3632"/>
                <a:chExt cx="83" cy="63"/>
              </a:xfrm>
            </p:grpSpPr>
            <p:grpSp>
              <p:nvGrpSpPr>
                <p:cNvPr id="138623" name="Group 383"/>
                <p:cNvGrpSpPr/>
                <p:nvPr/>
              </p:nvGrpSpPr>
              <p:grpSpPr bwMode="auto">
                <a:xfrm>
                  <a:off x="1002" y="3632"/>
                  <a:ext cx="44" cy="22"/>
                  <a:chOff x="1002" y="3632"/>
                  <a:chExt cx="44" cy="22"/>
                </a:xfrm>
              </p:grpSpPr>
              <p:sp>
                <p:nvSpPr>
                  <p:cNvPr id="138624" name="Freeform 384"/>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5" name="Freeform 385"/>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6" name="Freeform 386"/>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27" name="Group 387"/>
                <p:cNvGrpSpPr/>
                <p:nvPr/>
              </p:nvGrpSpPr>
              <p:grpSpPr bwMode="auto">
                <a:xfrm>
                  <a:off x="1014" y="3645"/>
                  <a:ext cx="44" cy="23"/>
                  <a:chOff x="1014" y="3645"/>
                  <a:chExt cx="44" cy="23"/>
                </a:xfrm>
              </p:grpSpPr>
              <p:sp>
                <p:nvSpPr>
                  <p:cNvPr id="138628" name="Freeform 388"/>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9" name="Freeform 389"/>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0" name="Freeform 390"/>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31" name="Group 391"/>
                <p:cNvGrpSpPr/>
                <p:nvPr/>
              </p:nvGrpSpPr>
              <p:grpSpPr bwMode="auto">
                <a:xfrm>
                  <a:off x="1027" y="3659"/>
                  <a:ext cx="45" cy="23"/>
                  <a:chOff x="1027" y="3659"/>
                  <a:chExt cx="45" cy="23"/>
                </a:xfrm>
              </p:grpSpPr>
              <p:sp>
                <p:nvSpPr>
                  <p:cNvPr id="138632" name="Freeform 392"/>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3" name="Freeform 393"/>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4" name="Freeform 394"/>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35" name="Group 395"/>
                <p:cNvGrpSpPr/>
                <p:nvPr/>
              </p:nvGrpSpPr>
              <p:grpSpPr bwMode="auto">
                <a:xfrm>
                  <a:off x="1040" y="3672"/>
                  <a:ext cx="45" cy="23"/>
                  <a:chOff x="1040" y="3672"/>
                  <a:chExt cx="45" cy="23"/>
                </a:xfrm>
              </p:grpSpPr>
              <p:sp>
                <p:nvSpPr>
                  <p:cNvPr id="138636" name="Freeform 396"/>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7" name="Freeform 397"/>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8" name="Freeform 398"/>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639" name="Group 399"/>
              <p:cNvGrpSpPr/>
              <p:nvPr/>
            </p:nvGrpSpPr>
            <p:grpSpPr bwMode="auto">
              <a:xfrm>
                <a:off x="1054" y="3685"/>
                <a:ext cx="45" cy="23"/>
                <a:chOff x="1054" y="3685"/>
                <a:chExt cx="45" cy="23"/>
              </a:xfrm>
            </p:grpSpPr>
            <p:sp>
              <p:nvSpPr>
                <p:cNvPr id="138640" name="Freeform 400"/>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1" name="Freeform 401"/>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2" name="Freeform 402"/>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43" name="Group 403"/>
              <p:cNvGrpSpPr/>
              <p:nvPr/>
            </p:nvGrpSpPr>
            <p:grpSpPr bwMode="auto">
              <a:xfrm>
                <a:off x="1067" y="3698"/>
                <a:ext cx="45" cy="23"/>
                <a:chOff x="1067" y="3698"/>
                <a:chExt cx="45" cy="23"/>
              </a:xfrm>
            </p:grpSpPr>
            <p:sp>
              <p:nvSpPr>
                <p:cNvPr id="138644" name="Freeform 404"/>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5" name="Freeform 405"/>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6" name="Freeform 406"/>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47" name="Group 407"/>
              <p:cNvGrpSpPr/>
              <p:nvPr/>
            </p:nvGrpSpPr>
            <p:grpSpPr bwMode="auto">
              <a:xfrm>
                <a:off x="1079" y="3712"/>
                <a:ext cx="44" cy="23"/>
                <a:chOff x="1079" y="3712"/>
                <a:chExt cx="44" cy="23"/>
              </a:xfrm>
            </p:grpSpPr>
            <p:sp>
              <p:nvSpPr>
                <p:cNvPr id="138648" name="Freeform 408"/>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9" name="Freeform 409"/>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0" name="Freeform 410"/>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1" name="Group 411"/>
              <p:cNvGrpSpPr/>
              <p:nvPr/>
            </p:nvGrpSpPr>
            <p:grpSpPr bwMode="auto">
              <a:xfrm>
                <a:off x="1093" y="3725"/>
                <a:ext cx="45" cy="23"/>
                <a:chOff x="1093" y="3725"/>
                <a:chExt cx="45" cy="23"/>
              </a:xfrm>
            </p:grpSpPr>
            <p:sp>
              <p:nvSpPr>
                <p:cNvPr id="138652" name="Freeform 412"/>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3" name="Freeform 413"/>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4" name="Freeform 414"/>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5" name="Group 415"/>
              <p:cNvGrpSpPr/>
              <p:nvPr/>
            </p:nvGrpSpPr>
            <p:grpSpPr bwMode="auto">
              <a:xfrm>
                <a:off x="1108" y="3739"/>
                <a:ext cx="44" cy="23"/>
                <a:chOff x="1108" y="3739"/>
                <a:chExt cx="44" cy="23"/>
              </a:xfrm>
            </p:grpSpPr>
            <p:sp>
              <p:nvSpPr>
                <p:cNvPr id="138656" name="Freeform 416"/>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7" name="Freeform 417"/>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8" name="Freeform 418"/>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9" name="Group 419"/>
              <p:cNvGrpSpPr/>
              <p:nvPr/>
            </p:nvGrpSpPr>
            <p:grpSpPr bwMode="auto">
              <a:xfrm>
                <a:off x="1121" y="3753"/>
                <a:ext cx="45" cy="23"/>
                <a:chOff x="1121" y="3753"/>
                <a:chExt cx="45" cy="23"/>
              </a:xfrm>
            </p:grpSpPr>
            <p:sp>
              <p:nvSpPr>
                <p:cNvPr id="138660" name="Freeform 420"/>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1" name="Freeform 421"/>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2" name="Freeform 422"/>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63" name="Group 423"/>
              <p:cNvGrpSpPr/>
              <p:nvPr/>
            </p:nvGrpSpPr>
            <p:grpSpPr bwMode="auto">
              <a:xfrm>
                <a:off x="1133" y="3767"/>
                <a:ext cx="44" cy="23"/>
                <a:chOff x="1133" y="3767"/>
                <a:chExt cx="44" cy="23"/>
              </a:xfrm>
            </p:grpSpPr>
            <p:sp>
              <p:nvSpPr>
                <p:cNvPr id="138664" name="Freeform 424"/>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5" name="Freeform 425"/>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6" name="Freeform 426"/>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667" name="Freeform 427"/>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8" name="Freeform 428"/>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9" name="Freeform 429"/>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0" name="Freeform 430"/>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1" name="Freeform 431"/>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2" name="Freeform 432"/>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3" name="Freeform 433"/>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4" name="Freeform 434"/>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5" name="Freeform 435"/>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6" name="Freeform 436"/>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7" name="Freeform 437"/>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678" name="Group 438"/>
              <p:cNvGrpSpPr/>
              <p:nvPr/>
            </p:nvGrpSpPr>
            <p:grpSpPr bwMode="auto">
              <a:xfrm>
                <a:off x="700" y="3535"/>
                <a:ext cx="49" cy="24"/>
                <a:chOff x="700" y="3535"/>
                <a:chExt cx="49" cy="24"/>
              </a:xfrm>
            </p:grpSpPr>
            <p:sp>
              <p:nvSpPr>
                <p:cNvPr id="138679" name="Freeform 439"/>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0" name="Freeform 440"/>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1" name="Freeform 441"/>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82" name="Group 442"/>
              <p:cNvGrpSpPr/>
              <p:nvPr/>
            </p:nvGrpSpPr>
            <p:grpSpPr bwMode="auto">
              <a:xfrm>
                <a:off x="714" y="3551"/>
                <a:ext cx="49" cy="22"/>
                <a:chOff x="714" y="3551"/>
                <a:chExt cx="49" cy="22"/>
              </a:xfrm>
            </p:grpSpPr>
            <p:sp>
              <p:nvSpPr>
                <p:cNvPr id="138683" name="Freeform 443"/>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4" name="Freeform 444"/>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5" name="Freeform 445"/>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86" name="Group 446"/>
              <p:cNvGrpSpPr/>
              <p:nvPr/>
            </p:nvGrpSpPr>
            <p:grpSpPr bwMode="auto">
              <a:xfrm>
                <a:off x="728" y="3564"/>
                <a:ext cx="48" cy="23"/>
                <a:chOff x="728" y="3564"/>
                <a:chExt cx="48" cy="23"/>
              </a:xfrm>
            </p:grpSpPr>
            <p:sp>
              <p:nvSpPr>
                <p:cNvPr id="138687" name="Freeform 447"/>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8" name="Freeform 448"/>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9" name="Freeform 449"/>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0" name="Group 450"/>
              <p:cNvGrpSpPr/>
              <p:nvPr/>
            </p:nvGrpSpPr>
            <p:grpSpPr bwMode="auto">
              <a:xfrm>
                <a:off x="742" y="3582"/>
                <a:ext cx="49" cy="23"/>
                <a:chOff x="742" y="3582"/>
                <a:chExt cx="49" cy="23"/>
              </a:xfrm>
            </p:grpSpPr>
            <p:sp>
              <p:nvSpPr>
                <p:cNvPr id="138691" name="Freeform 451"/>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2" name="Freeform 452"/>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3" name="Freeform 453"/>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4" name="Group 454"/>
              <p:cNvGrpSpPr/>
              <p:nvPr/>
            </p:nvGrpSpPr>
            <p:grpSpPr bwMode="auto">
              <a:xfrm>
                <a:off x="752" y="3597"/>
                <a:ext cx="133" cy="106"/>
                <a:chOff x="752" y="3597"/>
                <a:chExt cx="133" cy="106"/>
              </a:xfrm>
            </p:grpSpPr>
            <p:sp>
              <p:nvSpPr>
                <p:cNvPr id="138695" name="Freeform 455"/>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6" name="Freeform 456"/>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7" name="Freeform 457"/>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8" name="Group 458"/>
              <p:cNvGrpSpPr/>
              <p:nvPr/>
            </p:nvGrpSpPr>
            <p:grpSpPr bwMode="auto">
              <a:xfrm>
                <a:off x="844" y="3694"/>
                <a:ext cx="48" cy="23"/>
                <a:chOff x="844" y="3694"/>
                <a:chExt cx="48" cy="23"/>
              </a:xfrm>
            </p:grpSpPr>
            <p:sp>
              <p:nvSpPr>
                <p:cNvPr id="138699" name="Freeform 459"/>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0" name="Freeform 460"/>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1" name="Freeform 461"/>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02" name="Group 462"/>
              <p:cNvGrpSpPr/>
              <p:nvPr/>
            </p:nvGrpSpPr>
            <p:grpSpPr bwMode="auto">
              <a:xfrm>
                <a:off x="857" y="3710"/>
                <a:ext cx="49" cy="22"/>
                <a:chOff x="857" y="3710"/>
                <a:chExt cx="49" cy="22"/>
              </a:xfrm>
            </p:grpSpPr>
            <p:sp>
              <p:nvSpPr>
                <p:cNvPr id="138703" name="Freeform 463"/>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4" name="Freeform 464"/>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5" name="Freeform 465"/>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06" name="Group 466"/>
              <p:cNvGrpSpPr/>
              <p:nvPr/>
            </p:nvGrpSpPr>
            <p:grpSpPr bwMode="auto">
              <a:xfrm>
                <a:off x="1086" y="3766"/>
                <a:ext cx="49" cy="23"/>
                <a:chOff x="1086" y="3766"/>
                <a:chExt cx="49" cy="23"/>
              </a:xfrm>
            </p:grpSpPr>
            <p:sp>
              <p:nvSpPr>
                <p:cNvPr id="138707" name="Freeform 467"/>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8" name="Freeform 468"/>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9" name="Freeform 469"/>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10" name="Group 470"/>
              <p:cNvGrpSpPr/>
              <p:nvPr/>
            </p:nvGrpSpPr>
            <p:grpSpPr bwMode="auto">
              <a:xfrm>
                <a:off x="934" y="3740"/>
                <a:ext cx="48" cy="23"/>
                <a:chOff x="934" y="3740"/>
                <a:chExt cx="48" cy="23"/>
              </a:xfrm>
            </p:grpSpPr>
            <p:sp>
              <p:nvSpPr>
                <p:cNvPr id="138711" name="Freeform 471"/>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2" name="Freeform 472"/>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3" name="Freeform 473"/>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14" name="Group 474"/>
              <p:cNvGrpSpPr/>
              <p:nvPr/>
            </p:nvGrpSpPr>
            <p:grpSpPr bwMode="auto">
              <a:xfrm>
                <a:off x="943" y="3754"/>
                <a:ext cx="49" cy="23"/>
                <a:chOff x="943" y="3754"/>
                <a:chExt cx="49" cy="23"/>
              </a:xfrm>
            </p:grpSpPr>
            <p:sp>
              <p:nvSpPr>
                <p:cNvPr id="138715" name="Freeform 475"/>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6" name="Freeform 476"/>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7" name="Freeform 477"/>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718" name="Freeform 478"/>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9" name="Freeform 479"/>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0" name="Freeform 480"/>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21" name="Group 481"/>
            <p:cNvGrpSpPr/>
            <p:nvPr/>
          </p:nvGrpSpPr>
          <p:grpSpPr bwMode="auto">
            <a:xfrm>
              <a:off x="920" y="3821"/>
              <a:ext cx="413" cy="50"/>
              <a:chOff x="920" y="3821"/>
              <a:chExt cx="413" cy="50"/>
            </a:xfrm>
          </p:grpSpPr>
          <p:sp>
            <p:nvSpPr>
              <p:cNvPr id="138722" name="Freeform 482"/>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23" name="Freeform 483"/>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b="1">
                  <a:solidFill>
                    <a:srgbClr val="000099"/>
                  </a:solidFill>
                  <a:latin typeface="+mn-lt"/>
                  <a:ea typeface="黑体" panose="02010609060101010101" pitchFamily="2" charset="-122"/>
                </a:endParaRPr>
              </a:p>
            </p:txBody>
          </p:sp>
        </p:grpSp>
        <p:grpSp>
          <p:nvGrpSpPr>
            <p:cNvPr id="138726" name="Group 486"/>
            <p:cNvGrpSpPr/>
            <p:nvPr/>
          </p:nvGrpSpPr>
          <p:grpSpPr bwMode="auto">
            <a:xfrm>
              <a:off x="1227" y="3477"/>
              <a:ext cx="508" cy="321"/>
              <a:chOff x="1227" y="3477"/>
              <a:chExt cx="508" cy="321"/>
            </a:xfrm>
          </p:grpSpPr>
          <p:sp>
            <p:nvSpPr>
              <p:cNvPr id="138727" name="Freeform 487"/>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28" name="Freeform 488"/>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9" name="Freeform 489"/>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anose="02010609060101010101" pitchFamily="2" charset="-122"/>
                </a:endParaRPr>
              </a:p>
            </p:txBody>
          </p:sp>
          <p:sp>
            <p:nvSpPr>
              <p:cNvPr id="138731" name="Freeform 491"/>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2" name="Freeform 492"/>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3" name="Freeform 493"/>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4" name="Freeform 494"/>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5" name="Freeform 495"/>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6" name="Freeform 496"/>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7" name="Freeform 497"/>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8" name="Freeform 498"/>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9" name="Freeform 499"/>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40" name="Freeform 500"/>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3" name="Freeform 503"/>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746" name="Group 506"/>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anose="02010609060101010101" pitchFamily="2" charset="-122"/>
              </a:rPr>
              <a:t>主机</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1</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向</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2</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发送数据</a:t>
            </a:r>
            <a:endParaRPr kumimoji="1" lang="zh-CN" altLang="en-US" sz="3200" b="1" baseline="-25000" dirty="0">
              <a:solidFill>
                <a:srgbClr val="000099"/>
              </a:solidFill>
              <a:latin typeface="+mn-lt"/>
              <a:ea typeface="黑体" panose="02010609060101010101" pitchFamily="2" charset="-122"/>
            </a:endParaRPr>
          </a:p>
        </p:txBody>
      </p:sp>
      <p:grpSp>
        <p:nvGrpSpPr>
          <p:cNvPr id="138827" name="Group 587"/>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5" name="Freeform 525"/>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8" name="Freeform 528"/>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6" name="Freeform 526"/>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7" name="Freeform 527"/>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7" name="Freeform 537"/>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8" name="Freeform 538"/>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9" name="Freeform 539"/>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0" name="Freeform 540"/>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anose="02010609060101010101"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8" name="Freeform 548"/>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0" name="Freeform 550"/>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5" name="Freeform 555"/>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7" name="Freeform 557"/>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2" name="Freeform 562"/>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4" name="Freeform 564"/>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anose="02010609060101010101" pitchFamily="2" charset="-122"/>
                </a:rPr>
                <a:t>物理层</a:t>
              </a:r>
            </a:p>
          </p:txBody>
        </p:sp>
        <p:sp>
          <p:nvSpPr>
            <p:cNvPr id="138812" name="Freeform 572"/>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3" name="Freeform 573"/>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4" name="Freeform 574"/>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5" name="Freeform 575"/>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anose="02010609060101010101" pitchFamily="2" charset="-122"/>
              </a:rPr>
              <a:t>从层次上来看数据的流动</a:t>
            </a:r>
          </a:p>
        </p:txBody>
      </p:sp>
      <p:sp>
        <p:nvSpPr>
          <p:cNvPr id="138823" name="Freeform 583"/>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a:latin typeface="+mn-lt"/>
                <a:ea typeface="黑体" panose="02010609060101010101" pitchFamily="2" charset="-122"/>
              </a:rPr>
              <a:t>数据链路层的地位</a:t>
            </a:r>
            <a:endParaRPr lang="zh-CN" altLang="en-US" sz="2400" b="1" dirty="0">
              <a:latin typeface="+mn-lt"/>
              <a:ea typeface="黑体" panose="02010609060101010101"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a:solidFill>
                  <a:schemeClr val="bg1"/>
                </a:solidFill>
                <a:latin typeface="+mn-lt"/>
                <a:ea typeface="黑体" panose="02010609060101010101" pitchFamily="2" charset="-122"/>
              </a:rPr>
              <a:t>H</a:t>
            </a:r>
            <a:r>
              <a:rPr lang="en-US" altLang="zh-CN" sz="2000" b="1" baseline="-25000" dirty="0">
                <a:solidFill>
                  <a:schemeClr val="bg1"/>
                </a:solidFill>
                <a:latin typeface="+mn-lt"/>
                <a:ea typeface="黑体" panose="02010609060101010101" pitchFamily="2" charset="-122"/>
              </a:rPr>
              <a:t>1</a:t>
            </a:r>
            <a:r>
              <a:rPr lang="en-US" altLang="zh-CN" sz="2000" b="1" dirty="0">
                <a:solidFill>
                  <a:schemeClr val="bg1"/>
                </a:solidFill>
                <a:latin typeface="+mn-lt"/>
                <a:ea typeface="黑体" panose="02010609060101010101" pitchFamily="2" charset="-122"/>
              </a:rPr>
              <a:t> </a:t>
            </a:r>
            <a:r>
              <a:rPr lang="zh-CN" altLang="en-US" sz="2000" b="1" dirty="0">
                <a:solidFill>
                  <a:schemeClr val="bg1"/>
                </a:solidFill>
                <a:latin typeface="+mn-lt"/>
                <a:ea typeface="黑体" panose="02010609060101010101" pitchFamily="2" charset="-122"/>
              </a:rPr>
              <a:t>到</a:t>
            </a:r>
            <a:r>
              <a:rPr lang="en-US" altLang="zh-CN" sz="2000" b="1" dirty="0">
                <a:solidFill>
                  <a:schemeClr val="bg1"/>
                </a:solidFill>
                <a:latin typeface="+mn-lt"/>
                <a:ea typeface="黑体" panose="02010609060101010101" pitchFamily="2" charset="-122"/>
              </a:rPr>
              <a:t>H</a:t>
            </a:r>
            <a:r>
              <a:rPr lang="en-US" altLang="zh-CN" sz="2000" b="1" baseline="-25000" dirty="0">
                <a:solidFill>
                  <a:schemeClr val="bg1"/>
                </a:solidFill>
                <a:latin typeface="+mn-lt"/>
                <a:ea typeface="黑体" panose="02010609060101010101" pitchFamily="2" charset="-122"/>
              </a:rPr>
              <a:t>2</a:t>
            </a:r>
            <a:r>
              <a:rPr lang="en-US" altLang="zh-CN" sz="2000" b="1" dirty="0">
                <a:solidFill>
                  <a:schemeClr val="bg1"/>
                </a:solidFill>
                <a:latin typeface="+mn-lt"/>
                <a:ea typeface="黑体" panose="02010609060101010101" pitchFamily="2" charset="-122"/>
              </a:rPr>
              <a:t> </a:t>
            </a:r>
            <a:r>
              <a:rPr lang="zh-CN" altLang="zh-CN" sz="2000" b="1" dirty="0">
                <a:solidFill>
                  <a:schemeClr val="bg1"/>
                </a:solidFill>
                <a:latin typeface="+mn-lt"/>
                <a:ea typeface="黑体" panose="02010609060101010101" pitchFamily="2" charset="-122"/>
              </a:rPr>
              <a:t>所经过的网络可以是多种的</a:t>
            </a:r>
            <a:endParaRPr lang="zh-CN" altLang="en-US" sz="20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44035" name="Rectangle 2"/>
          <p:cNvSpPr>
            <a:spLocks noGrp="1" noChangeArrowheads="1"/>
          </p:cNvSpPr>
          <p:nvPr>
            <p:ph type="title"/>
          </p:nvPr>
        </p:nvSpPr>
        <p:spPr/>
        <p:txBody>
          <a:bodyPr/>
          <a:lstStyle/>
          <a:p>
            <a:pPr eaLnBrk="1" hangingPunct="1"/>
            <a:r>
              <a:rPr lang="zh-CN" altLang="en-US"/>
              <a:t>滑动窗口</a:t>
            </a:r>
          </a:p>
        </p:txBody>
      </p:sp>
      <p:sp>
        <p:nvSpPr>
          <p:cNvPr id="44036" name="Text Box 3"/>
          <p:cNvSpPr txBox="1">
            <a:spLocks noChangeArrowheads="1"/>
          </p:cNvSpPr>
          <p:nvPr/>
        </p:nvSpPr>
        <p:spPr bwMode="auto">
          <a:xfrm>
            <a:off x="818621" y="1557338"/>
            <a:ext cx="8022811"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由于允许连续发送多个未被确认的帧 ，帧号就需采用多位二进制才能加以区分。因为凡被发出去且尚未被确认的帧都可能出错或丢失而要求重发，因而这些帧都要保留下来。这就要求发送方有较大的发送缓冲区保留可能要求重发的未被确认的帧。</a:t>
            </a:r>
          </a:p>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发送窗口就是指示发送方已发送但尚未确认的帧序号队列的界，其上、下界分别称为发送窗口的上、下沿，上、下沿的步距称为窗口尺寸。</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45059" name="Rectangle 2"/>
          <p:cNvSpPr>
            <a:spLocks noGrp="1" noChangeArrowheads="1"/>
          </p:cNvSpPr>
          <p:nvPr>
            <p:ph type="title"/>
          </p:nvPr>
        </p:nvSpPr>
        <p:spPr/>
        <p:txBody>
          <a:bodyPr/>
          <a:lstStyle/>
          <a:p>
            <a:pPr eaLnBrk="1" hangingPunct="1"/>
            <a:r>
              <a:rPr lang="zh-CN" altLang="en-US"/>
              <a:t>滑动窗口协议图例</a:t>
            </a:r>
          </a:p>
        </p:txBody>
      </p:sp>
      <p:sp>
        <p:nvSpPr>
          <p:cNvPr id="45060" name="Text Box 3"/>
          <p:cNvSpPr txBox="1">
            <a:spLocks noChangeArrowheads="1"/>
          </p:cNvSpPr>
          <p:nvPr/>
        </p:nvSpPr>
        <p:spPr bwMode="auto">
          <a:xfrm>
            <a:off x="818621" y="1557338"/>
            <a:ext cx="826875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3"/>
              </a:buBlip>
            </a:pPr>
            <a:r>
              <a:rPr lang="zh-CN" altLang="en-US" sz="2400" b="1" dirty="0">
                <a:solidFill>
                  <a:srgbClr val="000000"/>
                </a:solidFill>
                <a:sym typeface="Arial" panose="020B0604020202020204" pitchFamily="34" charset="0"/>
              </a:rPr>
              <a:t>假设发送窗口尺寸为</a:t>
            </a:r>
            <a:r>
              <a:rPr lang="en-US" altLang="zh-CN" sz="2400" b="1" dirty="0">
                <a:solidFill>
                  <a:srgbClr val="000000"/>
                </a:solidFill>
                <a:sym typeface="Arial" panose="020B0604020202020204" pitchFamily="34" charset="0"/>
              </a:rPr>
              <a:t>2</a:t>
            </a:r>
            <a:r>
              <a:rPr lang="zh-CN" altLang="en-US" sz="2400" b="1" dirty="0">
                <a:solidFill>
                  <a:srgbClr val="000000"/>
                </a:solidFill>
                <a:sym typeface="Arial" panose="020B0604020202020204" pitchFamily="34" charset="0"/>
              </a:rPr>
              <a:t>，接收窗口尺寸为</a:t>
            </a:r>
            <a:r>
              <a:rPr lang="en-US" altLang="zh-CN" sz="2400" b="1" dirty="0">
                <a:solidFill>
                  <a:srgbClr val="000000"/>
                </a:solidFill>
                <a:sym typeface="Arial" panose="020B0604020202020204" pitchFamily="34" charset="0"/>
              </a:rPr>
              <a:t>1</a:t>
            </a:r>
            <a:endParaRPr lang="zh-CN" altLang="en-US" sz="2400" b="1" dirty="0">
              <a:solidFill>
                <a:srgbClr val="000000"/>
              </a:solidFill>
              <a:sym typeface="Arial" panose="020B0604020202020204" pitchFamily="34" charset="0"/>
            </a:endParaRPr>
          </a:p>
        </p:txBody>
      </p:sp>
      <p:pic>
        <p:nvPicPr>
          <p:cNvPr id="4506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39" y="2492376"/>
            <a:ext cx="859380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46083" name="Rectangle 2"/>
          <p:cNvSpPr>
            <a:spLocks noGrp="1" noChangeArrowheads="1"/>
          </p:cNvSpPr>
          <p:nvPr>
            <p:ph type="title"/>
          </p:nvPr>
        </p:nvSpPr>
        <p:spPr/>
        <p:txBody>
          <a:bodyPr/>
          <a:lstStyle/>
          <a:p>
            <a:pPr eaLnBrk="1" hangingPunct="1"/>
            <a:r>
              <a:rPr lang="zh-CN" altLang="en-US" dirty="0"/>
              <a:t>差错控制</a:t>
            </a:r>
          </a:p>
        </p:txBody>
      </p:sp>
      <p:sp>
        <p:nvSpPr>
          <p:cNvPr id="46084" name="Text Box 3"/>
          <p:cNvSpPr txBox="1">
            <a:spLocks noChangeArrowheads="1"/>
          </p:cNvSpPr>
          <p:nvPr/>
        </p:nvSpPr>
        <p:spPr bwMode="auto">
          <a:xfrm>
            <a:off x="632520" y="1268760"/>
            <a:ext cx="8670883"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sym typeface="Arial" panose="020B0604020202020204" pitchFamily="34" charset="0"/>
              </a:rPr>
              <a:t>差错控制是检测和纠正传输错误的机制。前面我们假定没有传输错误，实际情况不可能是这样，在数据传输过程中有的帧可能丢失，有的帧可能包含错误的比特，这样的帧经接收器校验后会被拒绝。</a:t>
            </a:r>
          </a:p>
          <a:p>
            <a:pPr eaLnBrk="1" hangingPunct="1">
              <a:spcBef>
                <a:spcPct val="50000"/>
              </a:spcBef>
              <a:buFont typeface="Wingdings" panose="05000000000000000000" pitchFamily="2" charset="2"/>
              <a:buBlip>
                <a:blip r:embed="rId2"/>
              </a:buBlip>
            </a:pPr>
            <a:r>
              <a:rPr lang="zh-CN" altLang="en-US" sz="2800" b="1" dirty="0">
                <a:solidFill>
                  <a:srgbClr val="000000"/>
                </a:solidFill>
                <a:sym typeface="Arial" panose="020B0604020202020204" pitchFamily="34" charset="0"/>
              </a:rPr>
              <a:t>通常应付传输差错的办法如下：</a:t>
            </a:r>
          </a:p>
          <a:p>
            <a:pPr lvl="1" eaLnBrk="1" hangingPunct="1">
              <a:spcBef>
                <a:spcPct val="50000"/>
              </a:spcBef>
              <a:buFont typeface="Wingdings" panose="05000000000000000000" pitchFamily="2" charset="2"/>
              <a:buBlip>
                <a:blip r:embed="rId2"/>
              </a:buBlip>
            </a:pPr>
            <a:r>
              <a:rPr lang="zh-CN" altLang="en-US" sz="2800" b="1" dirty="0">
                <a:solidFill>
                  <a:srgbClr val="000000"/>
                </a:solidFill>
                <a:sym typeface="Arial" panose="020B0604020202020204" pitchFamily="34" charset="0"/>
              </a:rPr>
              <a:t>肯定应答</a:t>
            </a:r>
          </a:p>
          <a:p>
            <a:pPr lvl="1" eaLnBrk="1" hangingPunct="1">
              <a:spcBef>
                <a:spcPct val="50000"/>
              </a:spcBef>
              <a:buFont typeface="Wingdings" panose="05000000000000000000" pitchFamily="2" charset="2"/>
              <a:buBlip>
                <a:blip r:embed="rId2"/>
              </a:buBlip>
            </a:pPr>
            <a:r>
              <a:rPr lang="zh-CN" altLang="en-US" sz="2800" b="1" dirty="0">
                <a:solidFill>
                  <a:srgbClr val="000000"/>
                </a:solidFill>
                <a:sym typeface="Arial" panose="020B0604020202020204" pitchFamily="34" charset="0"/>
              </a:rPr>
              <a:t>否定应答重发</a:t>
            </a:r>
          </a:p>
          <a:p>
            <a:pPr lvl="1" eaLnBrk="1" hangingPunct="1">
              <a:spcBef>
                <a:spcPct val="50000"/>
              </a:spcBef>
              <a:buFont typeface="Wingdings" panose="05000000000000000000" pitchFamily="2" charset="2"/>
              <a:buBlip>
                <a:blip r:embed="rId2"/>
              </a:buBlip>
            </a:pPr>
            <a:r>
              <a:rPr lang="zh-CN" altLang="en-US" sz="2800" b="1" dirty="0">
                <a:solidFill>
                  <a:srgbClr val="000000"/>
                </a:solidFill>
                <a:sym typeface="Arial" panose="020B0604020202020204" pitchFamily="34" charset="0"/>
              </a:rPr>
              <a:t>超时重发</a:t>
            </a:r>
          </a:p>
          <a:p>
            <a:pPr eaLnBrk="1" hangingPunct="1">
              <a:spcBef>
                <a:spcPct val="50000"/>
              </a:spcBef>
              <a:buFont typeface="Wingdings" panose="05000000000000000000" pitchFamily="2" charset="2"/>
              <a:buBlip>
                <a:blip r:embed="rId2"/>
              </a:buBlip>
            </a:pPr>
            <a:endParaRPr lang="zh-CN" altLang="en-US" sz="2400" dirty="0">
              <a:solidFill>
                <a:srgbClr val="000000"/>
              </a:solidFill>
              <a:sym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b="1"/>
          </a:p>
        </p:txBody>
      </p:sp>
      <p:sp>
        <p:nvSpPr>
          <p:cNvPr id="47107" name="Rectangle 2"/>
          <p:cNvSpPr>
            <a:spLocks noGrp="1" noChangeArrowheads="1"/>
          </p:cNvSpPr>
          <p:nvPr>
            <p:ph type="title"/>
          </p:nvPr>
        </p:nvSpPr>
        <p:spPr/>
        <p:txBody>
          <a:bodyPr/>
          <a:lstStyle/>
          <a:p>
            <a:pPr eaLnBrk="1" hangingPunct="1"/>
            <a:r>
              <a:rPr lang="en-US" altLang="zh-CN"/>
              <a:t>Automatic Repeat reQuest</a:t>
            </a:r>
            <a:endParaRPr lang="zh-CN" altLang="en-US"/>
          </a:p>
        </p:txBody>
      </p:sp>
      <p:sp>
        <p:nvSpPr>
          <p:cNvPr id="47108" name="Text Box 3"/>
          <p:cNvSpPr txBox="1">
            <a:spLocks noChangeArrowheads="1"/>
          </p:cNvSpPr>
          <p:nvPr/>
        </p:nvSpPr>
        <p:spPr bwMode="auto">
          <a:xfrm>
            <a:off x="818621" y="1557339"/>
            <a:ext cx="826875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sym typeface="Arial" panose="020B0604020202020204" pitchFamily="34" charset="0"/>
              </a:rPr>
              <a:t>肯定应答、否定应答重发、超时重发这种技术的主要思想是利用差错检测技术自动对丢失帧和错误帧请求重发，称之为</a:t>
            </a:r>
            <a:r>
              <a:rPr lang="zh-CN" altLang="en-US" sz="2800" b="1" dirty="0">
                <a:solidFill>
                  <a:srgbClr val="FF0000"/>
                </a:solidFill>
                <a:sym typeface="Arial" panose="020B0604020202020204" pitchFamily="34" charset="0"/>
              </a:rPr>
              <a:t>自动请求重发</a:t>
            </a:r>
            <a:r>
              <a:rPr lang="en-US" altLang="zh-CN" sz="2800" b="1" dirty="0">
                <a:solidFill>
                  <a:srgbClr val="FF0000"/>
                </a:solidFill>
                <a:sym typeface="Arial" panose="020B0604020202020204" pitchFamily="34" charset="0"/>
              </a:rPr>
              <a:t>ARQ</a:t>
            </a:r>
            <a:r>
              <a:rPr lang="zh-CN" altLang="en-US" sz="2800" b="1" dirty="0">
                <a:solidFill>
                  <a:srgbClr val="000000"/>
                </a:solidFill>
                <a:sym typeface="Arial" panose="020B0604020202020204" pitchFamily="34" charset="0"/>
              </a:rPr>
              <a:t>技术。</a:t>
            </a:r>
          </a:p>
          <a:p>
            <a:pPr eaLnBrk="1" hangingPunct="1">
              <a:spcBef>
                <a:spcPct val="50000"/>
              </a:spcBef>
              <a:buFont typeface="Wingdings" panose="05000000000000000000" pitchFamily="2" charset="2"/>
              <a:buBlip>
                <a:blip r:embed="rId2"/>
              </a:buBlip>
            </a:pPr>
            <a:r>
              <a:rPr lang="zh-CN" altLang="en-US" sz="2800" b="1" dirty="0">
                <a:solidFill>
                  <a:srgbClr val="000000"/>
                </a:solidFill>
                <a:sym typeface="Arial" panose="020B0604020202020204" pitchFamily="34" charset="0"/>
              </a:rPr>
              <a:t>结合流控技术，可以组成三种形式的</a:t>
            </a:r>
            <a:r>
              <a:rPr lang="en-US" altLang="zh-CN" sz="2800" b="1" dirty="0">
                <a:solidFill>
                  <a:srgbClr val="000000"/>
                </a:solidFill>
                <a:sym typeface="Arial" panose="020B0604020202020204" pitchFamily="34" charset="0"/>
              </a:rPr>
              <a:t>ARQ</a:t>
            </a:r>
            <a:r>
              <a:rPr lang="zh-CN" altLang="en-US" sz="2800" b="1" dirty="0">
                <a:solidFill>
                  <a:srgbClr val="000000"/>
                </a:solidFill>
                <a:sym typeface="Arial" panose="020B0604020202020204" pitchFamily="34" charset="0"/>
              </a:rPr>
              <a:t>协议。</a:t>
            </a:r>
          </a:p>
          <a:p>
            <a:pPr lvl="1" eaLnBrk="1" hangingPunct="1">
              <a:spcBef>
                <a:spcPct val="50000"/>
              </a:spcBef>
              <a:buFont typeface="Wingdings" panose="05000000000000000000" pitchFamily="2" charset="2"/>
              <a:buBlip>
                <a:blip r:embed="rId2"/>
              </a:buBlip>
            </a:pPr>
            <a:r>
              <a:rPr lang="zh-CN" altLang="en-US" sz="2800" b="1" dirty="0">
                <a:solidFill>
                  <a:srgbClr val="000000"/>
                </a:solidFill>
                <a:sym typeface="Arial" panose="020B0604020202020204" pitchFamily="34" charset="0"/>
              </a:rPr>
              <a:t>停等</a:t>
            </a:r>
            <a:r>
              <a:rPr lang="en-US" altLang="zh-CN" sz="2800" b="1" dirty="0">
                <a:solidFill>
                  <a:srgbClr val="000000"/>
                </a:solidFill>
                <a:sym typeface="Arial" panose="020B0604020202020204" pitchFamily="34" charset="0"/>
              </a:rPr>
              <a:t>ARQ</a:t>
            </a:r>
          </a:p>
          <a:p>
            <a:pPr lvl="1" eaLnBrk="1" hangingPunct="1">
              <a:spcBef>
                <a:spcPct val="50000"/>
              </a:spcBef>
              <a:buFont typeface="Wingdings" panose="05000000000000000000" pitchFamily="2" charset="2"/>
              <a:buBlip>
                <a:blip r:embed="rId2"/>
              </a:buBlip>
            </a:pPr>
            <a:r>
              <a:rPr lang="zh-CN" altLang="en-US" sz="2800" b="1" dirty="0">
                <a:solidFill>
                  <a:srgbClr val="000000"/>
                </a:solidFill>
                <a:sym typeface="Arial" panose="020B0604020202020204" pitchFamily="34" charset="0"/>
              </a:rPr>
              <a:t>后退</a:t>
            </a:r>
            <a:r>
              <a:rPr lang="en-US" altLang="zh-CN" sz="2800" b="1" dirty="0">
                <a:solidFill>
                  <a:srgbClr val="000000"/>
                </a:solidFill>
                <a:sym typeface="Arial" panose="020B0604020202020204" pitchFamily="34" charset="0"/>
              </a:rPr>
              <a:t>N</a:t>
            </a:r>
            <a:r>
              <a:rPr lang="zh-CN" altLang="en-US" sz="2800" b="1" dirty="0">
                <a:solidFill>
                  <a:srgbClr val="000000"/>
                </a:solidFill>
                <a:sym typeface="Arial" panose="020B0604020202020204" pitchFamily="34" charset="0"/>
              </a:rPr>
              <a:t>帧</a:t>
            </a:r>
            <a:r>
              <a:rPr lang="en-US" altLang="zh-CN" sz="2800" b="1" dirty="0">
                <a:solidFill>
                  <a:srgbClr val="000000"/>
                </a:solidFill>
                <a:sym typeface="Arial" panose="020B0604020202020204" pitchFamily="34" charset="0"/>
              </a:rPr>
              <a:t>ARQ</a:t>
            </a:r>
          </a:p>
          <a:p>
            <a:pPr lvl="1" eaLnBrk="1" hangingPunct="1">
              <a:spcBef>
                <a:spcPct val="50000"/>
              </a:spcBef>
              <a:buFont typeface="Wingdings" panose="05000000000000000000" pitchFamily="2" charset="2"/>
              <a:buBlip>
                <a:blip r:embed="rId2"/>
              </a:buBlip>
            </a:pPr>
            <a:r>
              <a:rPr lang="zh-CN" altLang="en-US" sz="2800" b="1" dirty="0">
                <a:solidFill>
                  <a:srgbClr val="000000"/>
                </a:solidFill>
                <a:sym typeface="Arial" panose="020B0604020202020204" pitchFamily="34" charset="0"/>
              </a:rPr>
              <a:t>选择重发</a:t>
            </a:r>
            <a:r>
              <a:rPr lang="en-US" altLang="zh-CN" sz="2800" b="1" dirty="0">
                <a:solidFill>
                  <a:srgbClr val="000000"/>
                </a:solidFill>
                <a:sym typeface="Arial" panose="020B0604020202020204" pitchFamily="34" charset="0"/>
              </a:rPr>
              <a:t>ARQ</a:t>
            </a:r>
            <a:r>
              <a:rPr lang="zh-CN" altLang="en-US" sz="2800" b="1" dirty="0">
                <a:solidFill>
                  <a:srgbClr val="000000"/>
                </a:solidFill>
                <a:sym typeface="Arial" panose="020B0604020202020204" pitchFamily="34"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48131" name="Rectangle 2"/>
          <p:cNvSpPr>
            <a:spLocks noGrp="1" noChangeArrowheads="1"/>
          </p:cNvSpPr>
          <p:nvPr>
            <p:ph type="title"/>
          </p:nvPr>
        </p:nvSpPr>
        <p:spPr/>
        <p:txBody>
          <a:bodyPr/>
          <a:lstStyle/>
          <a:p>
            <a:pPr eaLnBrk="1" hangingPunct="1"/>
            <a:r>
              <a:rPr lang="zh-CN" altLang="en-US"/>
              <a:t>停等</a:t>
            </a:r>
            <a:r>
              <a:rPr lang="en-US" altLang="zh-CN"/>
              <a:t>ARQ</a:t>
            </a:r>
            <a:r>
              <a:rPr lang="zh-CN" altLang="en-US"/>
              <a:t>协议</a:t>
            </a:r>
          </a:p>
        </p:txBody>
      </p:sp>
      <p:sp>
        <p:nvSpPr>
          <p:cNvPr id="48132" name="Text Box 3"/>
          <p:cNvSpPr txBox="1">
            <a:spLocks noChangeArrowheads="1"/>
          </p:cNvSpPr>
          <p:nvPr/>
        </p:nvSpPr>
        <p:spPr bwMode="auto">
          <a:xfrm>
            <a:off x="818621" y="1557339"/>
            <a:ext cx="826875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停等</a:t>
            </a:r>
            <a:r>
              <a:rPr lang="en-US" altLang="zh-CN" sz="2400" b="1" dirty="0">
                <a:solidFill>
                  <a:srgbClr val="000000"/>
                </a:solidFill>
                <a:sym typeface="Arial" panose="020B0604020202020204" pitchFamily="34" charset="0"/>
              </a:rPr>
              <a:t>ARQ</a:t>
            </a:r>
            <a:r>
              <a:rPr lang="zh-CN" altLang="en-US" sz="2400" b="1" dirty="0">
                <a:solidFill>
                  <a:srgbClr val="000000"/>
                </a:solidFill>
                <a:sym typeface="Arial" panose="020B0604020202020204" pitchFamily="34" charset="0"/>
              </a:rPr>
              <a:t>协议是</a:t>
            </a:r>
            <a:r>
              <a:rPr lang="zh-CN" altLang="en-US" sz="2400" b="1" dirty="0">
                <a:solidFill>
                  <a:srgbClr val="FF0000"/>
                </a:solidFill>
                <a:sym typeface="Arial" panose="020B0604020202020204" pitchFamily="34" charset="0"/>
              </a:rPr>
              <a:t>停等流控技术和自动请求重发技术</a:t>
            </a:r>
            <a:r>
              <a:rPr lang="zh-CN" altLang="en-US" sz="2400" b="1" dirty="0">
                <a:solidFill>
                  <a:srgbClr val="000000"/>
                </a:solidFill>
                <a:sym typeface="Arial" panose="020B0604020202020204" pitchFamily="34" charset="0"/>
              </a:rPr>
              <a:t>的结合。</a:t>
            </a:r>
          </a:p>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根据停等</a:t>
            </a:r>
            <a:r>
              <a:rPr lang="en-US" altLang="zh-CN" sz="2400" b="1" dirty="0">
                <a:solidFill>
                  <a:srgbClr val="000000"/>
                </a:solidFill>
                <a:sym typeface="Arial" panose="020B0604020202020204" pitchFamily="34" charset="0"/>
              </a:rPr>
              <a:t>ARQ</a:t>
            </a:r>
            <a:r>
              <a:rPr lang="zh-CN" altLang="en-US" sz="2400" b="1" dirty="0">
                <a:solidFill>
                  <a:srgbClr val="000000"/>
                </a:solidFill>
                <a:sym typeface="Arial" panose="020B0604020202020204" pitchFamily="34" charset="0"/>
              </a:rPr>
              <a:t>协议，发送站在发出一个帧后必须等待应答信号，收到肯定应答信号</a:t>
            </a:r>
            <a:r>
              <a:rPr lang="en-US" altLang="zh-CN" sz="2400" b="1" dirty="0">
                <a:solidFill>
                  <a:srgbClr val="000000"/>
                </a:solidFill>
                <a:sym typeface="Arial" panose="020B0604020202020204" pitchFamily="34" charset="0"/>
              </a:rPr>
              <a:t>ACK</a:t>
            </a:r>
            <a:r>
              <a:rPr lang="zh-CN" altLang="en-US" sz="2400" b="1" dirty="0">
                <a:solidFill>
                  <a:srgbClr val="000000"/>
                </a:solidFill>
                <a:sym typeface="Arial" panose="020B0604020202020204" pitchFamily="34" charset="0"/>
              </a:rPr>
              <a:t>后继续发送下一帧；收到否定应答信号</a:t>
            </a:r>
            <a:r>
              <a:rPr lang="en-US" altLang="zh-CN" sz="2400" b="1" dirty="0">
                <a:solidFill>
                  <a:srgbClr val="FF0000"/>
                </a:solidFill>
                <a:sym typeface="Arial" panose="020B0604020202020204" pitchFamily="34" charset="0"/>
              </a:rPr>
              <a:t>NAK</a:t>
            </a:r>
            <a:r>
              <a:rPr lang="zh-CN" altLang="en-US" sz="2400" b="1" dirty="0">
                <a:solidFill>
                  <a:srgbClr val="FF0000"/>
                </a:solidFill>
                <a:sym typeface="Arial" panose="020B0604020202020204" pitchFamily="34" charset="0"/>
              </a:rPr>
              <a:t>或超时（</a:t>
            </a:r>
            <a:r>
              <a:rPr lang="zh-CN" altLang="en-US" sz="2400" b="1" dirty="0">
                <a:solidFill>
                  <a:srgbClr val="000000"/>
                </a:solidFill>
                <a:sym typeface="Arial" panose="020B0604020202020204" pitchFamily="34" charset="0"/>
              </a:rPr>
              <a:t>可能是帧丢失也可能是应答信号丢失）的情况下重新发送原来的帧。</a:t>
            </a:r>
          </a:p>
        </p:txBody>
      </p:sp>
      <p:pic>
        <p:nvPicPr>
          <p:cNvPr id="481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48" y="4365625"/>
            <a:ext cx="9419298"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49155" name="Rectangle 2"/>
          <p:cNvSpPr>
            <a:spLocks noGrp="1" noChangeArrowheads="1"/>
          </p:cNvSpPr>
          <p:nvPr>
            <p:ph type="title"/>
          </p:nvPr>
        </p:nvSpPr>
        <p:spPr/>
        <p:txBody>
          <a:bodyPr/>
          <a:lstStyle/>
          <a:p>
            <a:pPr eaLnBrk="1" hangingPunct="1"/>
            <a:r>
              <a:rPr lang="zh-CN" altLang="en-US" dirty="0"/>
              <a:t>后退</a:t>
            </a:r>
            <a:r>
              <a:rPr lang="en-US" altLang="zh-CN" dirty="0"/>
              <a:t>N</a:t>
            </a:r>
            <a:r>
              <a:rPr lang="zh-CN" altLang="en-US" dirty="0"/>
              <a:t>帧</a:t>
            </a:r>
            <a:r>
              <a:rPr lang="en-US" altLang="zh-CN" dirty="0"/>
              <a:t>ARQ</a:t>
            </a:r>
            <a:r>
              <a:rPr lang="zh-CN" altLang="en-US" dirty="0"/>
              <a:t>协议</a:t>
            </a:r>
          </a:p>
        </p:txBody>
      </p:sp>
      <p:sp>
        <p:nvSpPr>
          <p:cNvPr id="49156" name="Text Box 3"/>
          <p:cNvSpPr txBox="1">
            <a:spLocks noChangeArrowheads="1"/>
          </p:cNvSpPr>
          <p:nvPr/>
        </p:nvSpPr>
        <p:spPr bwMode="auto">
          <a:xfrm>
            <a:off x="272480" y="958756"/>
            <a:ext cx="914501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3"/>
              </a:buBlip>
            </a:pPr>
            <a:r>
              <a:rPr lang="zh-CN" altLang="en-US" sz="2800" b="1" dirty="0">
                <a:solidFill>
                  <a:srgbClr val="000000"/>
                </a:solidFill>
                <a:sym typeface="Arial" panose="020B0604020202020204" pitchFamily="34" charset="0"/>
              </a:rPr>
              <a:t>后退</a:t>
            </a:r>
            <a:r>
              <a:rPr lang="en-US" altLang="zh-CN" sz="2800" b="1" dirty="0">
                <a:solidFill>
                  <a:srgbClr val="000000"/>
                </a:solidFill>
                <a:sym typeface="Arial" panose="020B0604020202020204" pitchFamily="34" charset="0"/>
              </a:rPr>
              <a:t>N</a:t>
            </a:r>
            <a:r>
              <a:rPr lang="zh-CN" altLang="en-US" sz="2800" b="1" dirty="0">
                <a:solidFill>
                  <a:srgbClr val="000000"/>
                </a:solidFill>
                <a:sym typeface="Arial" panose="020B0604020202020204" pitchFamily="34" charset="0"/>
              </a:rPr>
              <a:t>帧</a:t>
            </a:r>
            <a:r>
              <a:rPr lang="en-US" altLang="zh-CN" sz="2800" b="1" dirty="0">
                <a:solidFill>
                  <a:srgbClr val="000000"/>
                </a:solidFill>
                <a:sym typeface="Arial" panose="020B0604020202020204" pitchFamily="34" charset="0"/>
              </a:rPr>
              <a:t>ARQ</a:t>
            </a:r>
            <a:r>
              <a:rPr lang="zh-CN" altLang="en-US" sz="2800" b="1" dirty="0">
                <a:solidFill>
                  <a:srgbClr val="000000"/>
                </a:solidFill>
                <a:sym typeface="Arial" panose="020B0604020202020204" pitchFamily="34" charset="0"/>
              </a:rPr>
              <a:t>协议是</a:t>
            </a:r>
            <a:r>
              <a:rPr lang="zh-CN" altLang="en-US" sz="2800" b="1" dirty="0">
                <a:solidFill>
                  <a:srgbClr val="FF0000"/>
                </a:solidFill>
                <a:sym typeface="Arial" panose="020B0604020202020204" pitchFamily="34" charset="0"/>
              </a:rPr>
              <a:t>滑动窗口技术</a:t>
            </a:r>
            <a:r>
              <a:rPr lang="zh-CN" altLang="en-US" sz="2800" b="1" dirty="0">
                <a:solidFill>
                  <a:srgbClr val="000000"/>
                </a:solidFill>
                <a:sym typeface="Arial" panose="020B0604020202020204" pitchFamily="34" charset="0"/>
              </a:rPr>
              <a:t>和</a:t>
            </a:r>
            <a:r>
              <a:rPr lang="zh-CN" altLang="en-US" sz="2800" b="1" dirty="0">
                <a:solidFill>
                  <a:srgbClr val="FF0000"/>
                </a:solidFill>
                <a:sym typeface="Arial" panose="020B0604020202020204" pitchFamily="34" charset="0"/>
              </a:rPr>
              <a:t>自动请求重发</a:t>
            </a:r>
            <a:r>
              <a:rPr lang="zh-CN" altLang="en-US" sz="2800" b="1" dirty="0">
                <a:solidFill>
                  <a:srgbClr val="000000"/>
                </a:solidFill>
                <a:sym typeface="Arial" panose="020B0604020202020204" pitchFamily="34" charset="0"/>
              </a:rPr>
              <a:t>技术的结合，后退</a:t>
            </a:r>
            <a:r>
              <a:rPr lang="en-US" altLang="zh-CN" sz="2800" b="1" dirty="0">
                <a:solidFill>
                  <a:srgbClr val="000000"/>
                </a:solidFill>
                <a:sym typeface="Arial" panose="020B0604020202020204" pitchFamily="34" charset="0"/>
              </a:rPr>
              <a:t>N</a:t>
            </a:r>
            <a:r>
              <a:rPr lang="zh-CN" altLang="en-US" sz="2800" b="1" dirty="0">
                <a:solidFill>
                  <a:srgbClr val="000000"/>
                </a:solidFill>
                <a:sym typeface="Arial" panose="020B0604020202020204" pitchFamily="34" charset="0"/>
              </a:rPr>
              <a:t>帧（</a:t>
            </a:r>
            <a:r>
              <a:rPr lang="en-US" altLang="zh-CN" sz="2800" b="1" dirty="0">
                <a:solidFill>
                  <a:srgbClr val="000000"/>
                </a:solidFill>
                <a:sym typeface="Arial" panose="020B0604020202020204" pitchFamily="34" charset="0"/>
              </a:rPr>
              <a:t>Go-Back-n</a:t>
            </a:r>
            <a:r>
              <a:rPr lang="zh-CN" altLang="en-US" sz="2800" b="1" dirty="0">
                <a:solidFill>
                  <a:srgbClr val="000000"/>
                </a:solidFill>
                <a:sym typeface="Arial" panose="020B0604020202020204" pitchFamily="34" charset="0"/>
              </a:rPr>
              <a:t>）是指从出错处重发已经发送过的</a:t>
            </a:r>
            <a:r>
              <a:rPr lang="en-US" altLang="zh-CN" sz="2800" b="1" dirty="0">
                <a:solidFill>
                  <a:srgbClr val="000000"/>
                </a:solidFill>
                <a:sym typeface="Arial" panose="020B0604020202020204" pitchFamily="34" charset="0"/>
              </a:rPr>
              <a:t>N</a:t>
            </a:r>
            <a:r>
              <a:rPr lang="zh-CN" altLang="en-US" sz="2800" b="1" dirty="0">
                <a:solidFill>
                  <a:srgbClr val="000000"/>
                </a:solidFill>
                <a:sym typeface="Arial" panose="020B0604020202020204" pitchFamily="34" charset="0"/>
              </a:rPr>
              <a:t>个帧。</a:t>
            </a:r>
          </a:p>
        </p:txBody>
      </p:sp>
      <p:pic>
        <p:nvPicPr>
          <p:cNvPr id="491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392" y="2500486"/>
            <a:ext cx="82636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40692" y="4830923"/>
            <a:ext cx="9001000" cy="1015663"/>
          </a:xfrm>
          <a:prstGeom prst="rect">
            <a:avLst/>
          </a:prstGeom>
          <a:noFill/>
        </p:spPr>
        <p:txBody>
          <a:bodyPr wrap="square" rtlCol="0">
            <a:spAutoFit/>
          </a:bodyPr>
          <a:lstStyle/>
          <a:p>
            <a:pPr eaLnBrk="1" hangingPunct="1"/>
            <a:r>
              <a:rPr lang="zh-CN" altLang="en-US" sz="3000" b="1" dirty="0">
                <a:ea typeface="宋体" panose="02010600030101010101" pitchFamily="2" charset="-122"/>
              </a:rPr>
              <a:t>在图中接收窗口的大小为</a:t>
            </a:r>
            <a:r>
              <a:rPr lang="en-US" altLang="zh-CN" sz="3000" b="1" dirty="0">
                <a:ea typeface="宋体" panose="02010600030101010101" pitchFamily="2" charset="-122"/>
              </a:rPr>
              <a:t>1</a:t>
            </a:r>
            <a:r>
              <a:rPr lang="zh-CN" altLang="en-US" sz="3000" b="1" dirty="0">
                <a:ea typeface="宋体" panose="02010600030101010101" pitchFamily="2" charset="-122"/>
              </a:rPr>
              <a:t>，因而接受器必须按顺序接受，当第</a:t>
            </a:r>
            <a:r>
              <a:rPr lang="en-US" altLang="zh-CN" sz="3000" b="1" dirty="0">
                <a:ea typeface="宋体" panose="02010600030101010101" pitchFamily="2" charset="-122"/>
              </a:rPr>
              <a:t>2</a:t>
            </a:r>
            <a:r>
              <a:rPr lang="zh-CN" altLang="en-US" sz="3000" b="1" dirty="0">
                <a:ea typeface="宋体" panose="02010600030101010101" pitchFamily="2" charset="-122"/>
              </a:rPr>
              <a:t>帧出错时，</a:t>
            </a:r>
            <a:r>
              <a:rPr lang="en-US" altLang="zh-CN" sz="3000" b="1" dirty="0">
                <a:ea typeface="宋体" panose="02010600030101010101" pitchFamily="2" charset="-122"/>
              </a:rPr>
              <a:t>2</a:t>
            </a:r>
            <a:r>
              <a:rPr lang="zh-CN" altLang="en-US" sz="3000" b="1" dirty="0">
                <a:ea typeface="宋体" panose="02010600030101010101" pitchFamily="2" charset="-122"/>
              </a:rPr>
              <a:t>、</a:t>
            </a:r>
            <a:r>
              <a:rPr lang="en-US" altLang="zh-CN" sz="3000" b="1" dirty="0">
                <a:ea typeface="宋体" panose="02010600030101010101" pitchFamily="2" charset="-122"/>
              </a:rPr>
              <a:t>3</a:t>
            </a:r>
            <a:r>
              <a:rPr lang="zh-CN" altLang="en-US" sz="3000" b="1" dirty="0">
                <a:ea typeface="宋体" panose="02010600030101010101" pitchFamily="2" charset="-122"/>
              </a:rPr>
              <a:t>、</a:t>
            </a:r>
            <a:r>
              <a:rPr lang="en-US" altLang="zh-CN" sz="3000" b="1" dirty="0">
                <a:ea typeface="宋体" panose="02010600030101010101" pitchFamily="2" charset="-122"/>
              </a:rPr>
              <a:t>4</a:t>
            </a:r>
            <a:r>
              <a:rPr lang="zh-CN" altLang="en-US" sz="3000" b="1" dirty="0">
                <a:ea typeface="宋体" panose="02010600030101010101" pitchFamily="2" charset="-122"/>
              </a:rPr>
              <a:t>、</a:t>
            </a:r>
            <a:r>
              <a:rPr lang="en-US" altLang="zh-CN" sz="3000" b="1" dirty="0">
                <a:ea typeface="宋体" panose="02010600030101010101" pitchFamily="2" charset="-122"/>
              </a:rPr>
              <a:t>5</a:t>
            </a:r>
            <a:r>
              <a:rPr lang="zh-CN" altLang="en-US" sz="3000" b="1" dirty="0">
                <a:ea typeface="宋体" panose="02010600030101010101" pitchFamily="2" charset="-122"/>
              </a:rPr>
              <a:t>号帧都必须重发。</a:t>
            </a:r>
            <a:endParaRPr lang="zh-CN" alt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后退</a:t>
            </a:r>
            <a:r>
              <a:rPr lang="en-US" altLang="zh-CN" dirty="0"/>
              <a:t>N</a:t>
            </a:r>
            <a:r>
              <a:rPr lang="zh-CN" altLang="en-US" dirty="0"/>
              <a:t>帧</a:t>
            </a:r>
            <a:r>
              <a:rPr lang="en-US" altLang="zh-CN" dirty="0"/>
              <a:t>ARQ</a:t>
            </a:r>
            <a:r>
              <a:rPr lang="zh-CN" altLang="en-US" dirty="0"/>
              <a:t>协议</a:t>
            </a:r>
          </a:p>
        </p:txBody>
      </p:sp>
      <p:sp>
        <p:nvSpPr>
          <p:cNvPr id="3" name="内容占位符 2"/>
          <p:cNvSpPr>
            <a:spLocks noGrp="1"/>
          </p:cNvSpPr>
          <p:nvPr>
            <p:ph idx="1"/>
          </p:nvPr>
        </p:nvSpPr>
        <p:spPr>
          <a:xfrm>
            <a:off x="0" y="980728"/>
            <a:ext cx="9895593" cy="4934173"/>
          </a:xfrm>
        </p:spPr>
        <p:txBody>
          <a:bodyPr/>
          <a:lstStyle/>
          <a:p>
            <a:r>
              <a:rPr lang="zh-CN" altLang="en-US" sz="2800" dirty="0">
                <a:ea typeface="宋体" panose="02010600030101010101" pitchFamily="2" charset="-122"/>
              </a:rPr>
              <a:t>这里再次强调在全双工通信中应答信号可以由反向数据帧“捎带”送回，这种机制进一步减少了通信开销，然而也带来了一定的问题。在很多捎带方案中，反向数据帧中的应答字段总是只捎带一个应答信号，这样就可能出现对同一个帧的重复应答。假定帧的编号字段为</a:t>
            </a:r>
            <a:r>
              <a:rPr lang="en-US" altLang="zh-CN" sz="2800" dirty="0">
                <a:ea typeface="宋体" panose="02010600030101010101" pitchFamily="2" charset="-122"/>
              </a:rPr>
              <a:t>3</a:t>
            </a:r>
            <a:r>
              <a:rPr lang="zh-CN" altLang="en-US" sz="2800" dirty="0">
                <a:ea typeface="宋体" panose="02010600030101010101" pitchFamily="2" charset="-122"/>
              </a:rPr>
              <a:t>位长，发送窗口大小为</a:t>
            </a:r>
            <a:r>
              <a:rPr lang="en-US" altLang="zh-CN" sz="2800" dirty="0">
                <a:ea typeface="宋体" panose="02010600030101010101" pitchFamily="2" charset="-122"/>
              </a:rPr>
              <a:t>8</a:t>
            </a:r>
            <a:r>
              <a:rPr lang="zh-CN" altLang="en-US" sz="2800" dirty="0">
                <a:ea typeface="宋体" panose="02010600030101010101" pitchFamily="2" charset="-122"/>
              </a:rPr>
              <a:t>。当发送器收到第一个</a:t>
            </a:r>
            <a:r>
              <a:rPr lang="en-US" altLang="zh-CN" sz="2800" dirty="0">
                <a:ea typeface="宋体" panose="02010600030101010101" pitchFamily="2" charset="-122"/>
              </a:rPr>
              <a:t>ACK1</a:t>
            </a:r>
            <a:r>
              <a:rPr lang="zh-CN" altLang="en-US" sz="2800" dirty="0">
                <a:ea typeface="宋体" panose="02010600030101010101" pitchFamily="2" charset="-122"/>
              </a:rPr>
              <a:t>后把窗口推进到后沿为</a:t>
            </a:r>
            <a:r>
              <a:rPr lang="en-US" altLang="zh-CN" sz="2800" dirty="0">
                <a:ea typeface="宋体" panose="02010600030101010101" pitchFamily="2" charset="-122"/>
              </a:rPr>
              <a:t>1</a:t>
            </a:r>
            <a:r>
              <a:rPr lang="zh-CN" altLang="en-US" sz="2800" dirty="0">
                <a:ea typeface="宋体" panose="02010600030101010101" pitchFamily="2" charset="-122"/>
              </a:rPr>
              <a:t>、前沿为</a:t>
            </a:r>
            <a:r>
              <a:rPr lang="en-US" altLang="zh-CN" sz="2800" dirty="0">
                <a:ea typeface="宋体" panose="02010600030101010101" pitchFamily="2" charset="-122"/>
              </a:rPr>
              <a:t>0</a:t>
            </a:r>
            <a:r>
              <a:rPr lang="zh-CN" altLang="en-US" sz="2800" dirty="0">
                <a:ea typeface="宋体" panose="02010600030101010101" pitchFamily="2" charset="-122"/>
              </a:rPr>
              <a:t>的位置，即发送窗口现在包括的帧编号为</a:t>
            </a:r>
            <a:r>
              <a:rPr lang="en-US" altLang="zh-CN" sz="2800" dirty="0">
                <a:ea typeface="宋体" panose="02010600030101010101" pitchFamily="2" charset="-122"/>
              </a:rPr>
              <a:t>1</a:t>
            </a:r>
            <a:r>
              <a:rPr lang="zh-CN" altLang="en-US" sz="2800" dirty="0">
                <a:ea typeface="宋体" panose="02010600030101010101" pitchFamily="2" charset="-122"/>
              </a:rPr>
              <a:t>、</a:t>
            </a:r>
            <a:r>
              <a:rPr lang="en-US" altLang="zh-CN" sz="2800" dirty="0">
                <a:ea typeface="宋体" panose="02010600030101010101" pitchFamily="2" charset="-122"/>
              </a:rPr>
              <a:t>2</a:t>
            </a:r>
            <a:r>
              <a:rPr lang="zh-CN" altLang="en-US" sz="2800" dirty="0">
                <a:ea typeface="宋体" panose="02010600030101010101" pitchFamily="2" charset="-122"/>
              </a:rPr>
              <a:t>、</a:t>
            </a:r>
            <a:r>
              <a:rPr lang="en-US" altLang="zh-CN" sz="2800" dirty="0">
                <a:ea typeface="宋体" panose="02010600030101010101" pitchFamily="2" charset="-122"/>
              </a:rPr>
              <a:t>3</a:t>
            </a:r>
            <a:r>
              <a:rPr lang="zh-CN" altLang="en-US" sz="2800" dirty="0">
                <a:ea typeface="宋体" panose="02010600030101010101" pitchFamily="2" charset="-122"/>
              </a:rPr>
              <a:t>、</a:t>
            </a:r>
            <a:r>
              <a:rPr lang="en-US" altLang="zh-CN" sz="2800" dirty="0">
                <a:ea typeface="宋体" panose="02010600030101010101" pitchFamily="2" charset="-122"/>
              </a:rPr>
              <a:t>4</a:t>
            </a:r>
            <a:r>
              <a:rPr lang="zh-CN" altLang="en-US" sz="2800" dirty="0">
                <a:ea typeface="宋体" panose="02010600030101010101" pitchFamily="2" charset="-122"/>
              </a:rPr>
              <a:t>、</a:t>
            </a:r>
            <a:r>
              <a:rPr lang="en-US" altLang="zh-CN" sz="2800" dirty="0">
                <a:ea typeface="宋体" panose="02010600030101010101" pitchFamily="2" charset="-122"/>
              </a:rPr>
              <a:t>5</a:t>
            </a:r>
            <a:r>
              <a:rPr lang="zh-CN" altLang="en-US" sz="2800" dirty="0">
                <a:ea typeface="宋体" panose="02010600030101010101" pitchFamily="2" charset="-122"/>
              </a:rPr>
              <a:t>、</a:t>
            </a:r>
            <a:r>
              <a:rPr lang="en-US" altLang="zh-CN" sz="2800" dirty="0">
                <a:ea typeface="宋体" panose="02010600030101010101" pitchFamily="2" charset="-122"/>
              </a:rPr>
              <a:t>6</a:t>
            </a:r>
            <a:r>
              <a:rPr lang="zh-CN" altLang="en-US" sz="2800" dirty="0">
                <a:ea typeface="宋体" panose="02010600030101010101" pitchFamily="2" charset="-122"/>
              </a:rPr>
              <a:t>、</a:t>
            </a:r>
            <a:r>
              <a:rPr lang="en-US" altLang="zh-CN" sz="2800" dirty="0">
                <a:ea typeface="宋体" panose="02010600030101010101" pitchFamily="2" charset="-122"/>
              </a:rPr>
              <a:t>7</a:t>
            </a:r>
            <a:r>
              <a:rPr lang="zh-CN" altLang="en-US" sz="2800" dirty="0">
                <a:ea typeface="宋体" panose="02010600030101010101" pitchFamily="2" charset="-122"/>
              </a:rPr>
              <a:t>、</a:t>
            </a:r>
            <a:r>
              <a:rPr lang="en-US" altLang="zh-CN" sz="2800" dirty="0">
                <a:ea typeface="宋体" panose="02010600030101010101" pitchFamily="2" charset="-122"/>
              </a:rPr>
              <a:t>0</a:t>
            </a:r>
            <a:r>
              <a:rPr lang="zh-CN" altLang="en-US" sz="2800" dirty="0">
                <a:ea typeface="宋体" panose="02010600030101010101" pitchFamily="2" charset="-122"/>
              </a:rPr>
              <a:t>。这时如果又收到一个捎带回的</a:t>
            </a:r>
            <a:r>
              <a:rPr lang="en-US" altLang="zh-CN" sz="2800" dirty="0">
                <a:ea typeface="宋体" panose="02010600030101010101" pitchFamily="2" charset="-122"/>
              </a:rPr>
              <a:t>ACK1</a:t>
            </a:r>
            <a:r>
              <a:rPr lang="zh-CN" altLang="en-US" sz="2800" dirty="0">
                <a:ea typeface="宋体" panose="02010600030101010101" pitchFamily="2" charset="-122"/>
              </a:rPr>
              <a:t>，发送器该如何动作呢？后一个</a:t>
            </a:r>
            <a:r>
              <a:rPr lang="en-US" altLang="zh-CN" sz="2800" dirty="0">
                <a:ea typeface="宋体" panose="02010600030101010101" pitchFamily="2" charset="-122"/>
              </a:rPr>
              <a:t>ACK1</a:t>
            </a:r>
            <a:r>
              <a:rPr lang="zh-CN" altLang="en-US" sz="2800" dirty="0">
                <a:ea typeface="宋体" panose="02010600030101010101" pitchFamily="2" charset="-122"/>
              </a:rPr>
              <a:t>即可能表示窗口中的所有帧都未曾接受，也可能表示所有帧都已正确接受。如果规定发送窗口的大小为</a:t>
            </a:r>
            <a:r>
              <a:rPr lang="en-US" altLang="zh-CN" sz="2800" dirty="0">
                <a:ea typeface="宋体" panose="02010600030101010101" pitchFamily="2" charset="-122"/>
              </a:rPr>
              <a:t>7</a:t>
            </a:r>
            <a:r>
              <a:rPr lang="zh-CN" altLang="en-US" sz="2800" dirty="0">
                <a:ea typeface="宋体" panose="02010600030101010101" pitchFamily="2" charset="-122"/>
              </a:rPr>
              <a:t>，就可以避免这种二义性。因此，在后退</a:t>
            </a:r>
            <a:r>
              <a:rPr lang="en-US" altLang="zh-CN" sz="2800" dirty="0">
                <a:ea typeface="宋体" panose="02010600030101010101" pitchFamily="2" charset="-122"/>
              </a:rPr>
              <a:t>N</a:t>
            </a:r>
            <a:r>
              <a:rPr lang="zh-CN" altLang="en-US" sz="2800" dirty="0">
                <a:ea typeface="宋体" panose="02010600030101010101" pitchFamily="2" charset="-122"/>
              </a:rPr>
              <a:t>帧</a:t>
            </a:r>
            <a:r>
              <a:rPr lang="en-US" altLang="zh-CN" sz="2800" dirty="0">
                <a:ea typeface="宋体" panose="02010600030101010101" pitchFamily="2" charset="-122"/>
              </a:rPr>
              <a:t>ARQ</a:t>
            </a:r>
            <a:r>
              <a:rPr lang="zh-CN" altLang="en-US" sz="2800" dirty="0">
                <a:ea typeface="宋体" panose="02010600030101010101" pitchFamily="2" charset="-122"/>
              </a:rPr>
              <a:t>协议中必须限制</a:t>
            </a:r>
            <a:r>
              <a:rPr lang="zh-CN" altLang="en-US" sz="2800" dirty="0">
                <a:solidFill>
                  <a:srgbClr val="FF0000"/>
                </a:solidFill>
                <a:ea typeface="宋体" panose="02010600030101010101" pitchFamily="2" charset="-122"/>
              </a:rPr>
              <a:t>发送窗口</a:t>
            </a:r>
            <a:r>
              <a:rPr lang="zh-CN" altLang="en-US" sz="2800" dirty="0">
                <a:ea typeface="宋体" panose="02010600030101010101" pitchFamily="2" charset="-122"/>
              </a:rPr>
              <a:t>的大小：</a:t>
            </a:r>
            <a:r>
              <a:rPr lang="en-US" altLang="zh-CN" sz="2800" dirty="0">
                <a:ea typeface="宋体" panose="02010600030101010101" pitchFamily="2" charset="-122"/>
              </a:rPr>
              <a:t>W≤2</a:t>
            </a:r>
            <a:r>
              <a:rPr lang="en-US" altLang="zh-CN" sz="2800" baseline="30000" dirty="0">
                <a:ea typeface="宋体" panose="02010600030101010101" pitchFamily="2" charset="-122"/>
              </a:rPr>
              <a:t>k</a:t>
            </a:r>
            <a:r>
              <a:rPr lang="zh-CN" altLang="en-US" sz="2800" dirty="0">
                <a:ea typeface="宋体" panose="02010600030101010101" pitchFamily="2" charset="-122"/>
              </a:rPr>
              <a:t>－</a:t>
            </a:r>
            <a:r>
              <a:rPr lang="en-US" altLang="zh-CN" sz="2800" dirty="0">
                <a:ea typeface="宋体" panose="02010600030101010101" pitchFamily="2" charset="-122"/>
              </a:rPr>
              <a:t>1</a:t>
            </a:r>
            <a:r>
              <a:rPr lang="zh-CN" altLang="en-US" sz="2800" dirty="0">
                <a:ea typeface="宋体" panose="02010600030101010101" pitchFamily="2" charset="-122"/>
              </a:rPr>
              <a:t>。</a:t>
            </a:r>
          </a:p>
          <a:p>
            <a:endParaRPr lang="zh-CN"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pPr>
              <a:defRPr/>
            </a:pPr>
            <a:endParaRPr lang="en-US" dirty="0"/>
          </a:p>
        </p:txBody>
      </p:sp>
      <p:sp>
        <p:nvSpPr>
          <p:cNvPr id="50179" name="Rectangle 2"/>
          <p:cNvSpPr>
            <a:spLocks noGrp="1" noChangeArrowheads="1"/>
          </p:cNvSpPr>
          <p:nvPr>
            <p:ph type="title"/>
          </p:nvPr>
        </p:nvSpPr>
        <p:spPr/>
        <p:txBody>
          <a:bodyPr/>
          <a:lstStyle/>
          <a:p>
            <a:pPr eaLnBrk="1" hangingPunct="1"/>
            <a:r>
              <a:rPr lang="zh-CN" altLang="en-US"/>
              <a:t>选择重发</a:t>
            </a:r>
            <a:r>
              <a:rPr lang="en-US" altLang="zh-CN"/>
              <a:t>ARQ</a:t>
            </a:r>
            <a:r>
              <a:rPr lang="zh-CN" altLang="en-US"/>
              <a:t>协议</a:t>
            </a:r>
          </a:p>
        </p:txBody>
      </p:sp>
      <p:sp>
        <p:nvSpPr>
          <p:cNvPr id="50180" name="Text Box 3"/>
          <p:cNvSpPr txBox="1">
            <a:spLocks noChangeArrowheads="1"/>
          </p:cNvSpPr>
          <p:nvPr/>
        </p:nvSpPr>
        <p:spPr bwMode="auto">
          <a:xfrm>
            <a:off x="584729" y="1557339"/>
            <a:ext cx="8502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3"/>
              </a:buBlip>
            </a:pPr>
            <a:r>
              <a:rPr lang="zh-CN" altLang="en-US" sz="2400" b="1" dirty="0">
                <a:solidFill>
                  <a:srgbClr val="000000"/>
                </a:solidFill>
                <a:sym typeface="Arial" panose="020B0604020202020204" pitchFamily="34" charset="0"/>
              </a:rPr>
              <a:t>选择重发</a:t>
            </a:r>
            <a:r>
              <a:rPr lang="en-US" altLang="zh-CN" sz="2400" b="1" dirty="0">
                <a:solidFill>
                  <a:srgbClr val="000000"/>
                </a:solidFill>
                <a:sym typeface="Arial" panose="020B0604020202020204" pitchFamily="34" charset="0"/>
              </a:rPr>
              <a:t>ARQ</a:t>
            </a:r>
            <a:r>
              <a:rPr lang="zh-CN" altLang="en-US" sz="2400" b="1" dirty="0">
                <a:solidFill>
                  <a:srgbClr val="000000"/>
                </a:solidFill>
                <a:sym typeface="Arial" panose="020B0604020202020204" pitchFamily="34" charset="0"/>
              </a:rPr>
              <a:t>协议同样是滑动窗口技术和自动请求重发技术的结合。</a:t>
            </a:r>
          </a:p>
          <a:p>
            <a:pPr eaLnBrk="1" hangingPunct="1">
              <a:spcBef>
                <a:spcPct val="50000"/>
              </a:spcBef>
              <a:buFont typeface="Wingdings" panose="05000000000000000000" pitchFamily="2" charset="2"/>
              <a:buBlip>
                <a:blip r:embed="rId3"/>
              </a:buBlip>
            </a:pPr>
            <a:r>
              <a:rPr lang="zh-CN" altLang="en-US" sz="2400" b="1" dirty="0">
                <a:solidFill>
                  <a:srgbClr val="000000"/>
                </a:solidFill>
                <a:sym typeface="Arial" panose="020B0604020202020204" pitchFamily="34" charset="0"/>
              </a:rPr>
              <a:t>后退</a:t>
            </a:r>
            <a:r>
              <a:rPr lang="en-US" altLang="zh-CN" sz="2400" b="1" dirty="0">
                <a:solidFill>
                  <a:srgbClr val="000000"/>
                </a:solidFill>
                <a:sym typeface="Arial" panose="020B0604020202020204" pitchFamily="34" charset="0"/>
              </a:rPr>
              <a:t>N</a:t>
            </a:r>
            <a:r>
              <a:rPr lang="zh-CN" altLang="en-US" sz="2400" b="1" dirty="0">
                <a:solidFill>
                  <a:srgbClr val="000000"/>
                </a:solidFill>
                <a:sym typeface="Arial" panose="020B0604020202020204" pitchFamily="34" charset="0"/>
              </a:rPr>
              <a:t>帧</a:t>
            </a:r>
            <a:r>
              <a:rPr lang="en-US" altLang="zh-CN" sz="2400" b="1" dirty="0">
                <a:solidFill>
                  <a:srgbClr val="000000"/>
                </a:solidFill>
                <a:sym typeface="Arial" panose="020B0604020202020204" pitchFamily="34" charset="0"/>
              </a:rPr>
              <a:t>ARQ</a:t>
            </a:r>
            <a:r>
              <a:rPr lang="zh-CN" altLang="en-US" sz="2400" b="1" dirty="0">
                <a:solidFill>
                  <a:srgbClr val="000000"/>
                </a:solidFill>
                <a:sym typeface="Arial" panose="020B0604020202020204" pitchFamily="34" charset="0"/>
              </a:rPr>
              <a:t>的问题在于接受窗口总是</a:t>
            </a:r>
            <a:r>
              <a:rPr lang="en-US" altLang="zh-CN" sz="2400" b="1" dirty="0">
                <a:solidFill>
                  <a:srgbClr val="000000"/>
                </a:solidFill>
                <a:sym typeface="Arial" panose="020B0604020202020204" pitchFamily="34" charset="0"/>
              </a:rPr>
              <a:t>1</a:t>
            </a:r>
            <a:r>
              <a:rPr lang="zh-CN" altLang="en-US" sz="2400" b="1" dirty="0">
                <a:solidFill>
                  <a:srgbClr val="000000"/>
                </a:solidFill>
                <a:sym typeface="Arial" panose="020B0604020202020204" pitchFamily="34" charset="0"/>
              </a:rPr>
              <a:t>，如果设置接受窗口像发送窗口一样大，允许将未按顺序到达的数据帧暂存，只是选择性地重发出错或丢失的帧，就可以大大提高效率。</a:t>
            </a:r>
          </a:p>
        </p:txBody>
      </p:sp>
      <p:pic>
        <p:nvPicPr>
          <p:cNvPr id="5018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729" y="4149726"/>
            <a:ext cx="85938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8102" y="5445125"/>
            <a:ext cx="36115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51203" name="Rectangle 2"/>
          <p:cNvSpPr>
            <a:spLocks noGrp="1" noChangeArrowheads="1"/>
          </p:cNvSpPr>
          <p:nvPr>
            <p:ph type="title"/>
          </p:nvPr>
        </p:nvSpPr>
        <p:spPr/>
        <p:txBody>
          <a:bodyPr/>
          <a:lstStyle/>
          <a:p>
            <a:pPr eaLnBrk="1" hangingPunct="1"/>
            <a:r>
              <a:rPr lang="zh-CN" altLang="en-US" dirty="0"/>
              <a:t>差错控制技术</a:t>
            </a:r>
          </a:p>
        </p:txBody>
      </p:sp>
      <p:sp>
        <p:nvSpPr>
          <p:cNvPr id="51204" name="Text Box 3"/>
          <p:cNvSpPr txBox="1">
            <a:spLocks noChangeArrowheads="1"/>
          </p:cNvSpPr>
          <p:nvPr/>
        </p:nvSpPr>
        <p:spPr bwMode="auto">
          <a:xfrm>
            <a:off x="818621" y="1557339"/>
            <a:ext cx="826875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概括地说，传输中的差错都是由于噪声所引起的。</a:t>
            </a:r>
          </a:p>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噪声有两大类，一类是信道所固有的，持续存在的随机热噪声；另一类是由于外界特定的短暂原因所造成的冲击噪声。 </a:t>
            </a:r>
          </a:p>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衡量一个信道质量的重要参数是误码率：</a:t>
            </a:r>
          </a:p>
        </p:txBody>
      </p:sp>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9" y="4005264"/>
            <a:ext cx="60674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52227" name="Rectangle 2"/>
          <p:cNvSpPr>
            <a:spLocks noGrp="1" noChangeArrowheads="1"/>
          </p:cNvSpPr>
          <p:nvPr>
            <p:ph type="title"/>
          </p:nvPr>
        </p:nvSpPr>
        <p:spPr/>
        <p:txBody>
          <a:bodyPr/>
          <a:lstStyle/>
          <a:p>
            <a:pPr eaLnBrk="1" hangingPunct="1"/>
            <a:r>
              <a:rPr lang="zh-CN" altLang="en-US"/>
              <a:t>差错控制编码</a:t>
            </a:r>
          </a:p>
        </p:txBody>
      </p:sp>
      <p:sp>
        <p:nvSpPr>
          <p:cNvPr id="52228" name="Text Box 3"/>
          <p:cNvSpPr txBox="1">
            <a:spLocks noChangeArrowheads="1"/>
          </p:cNvSpPr>
          <p:nvPr/>
        </p:nvSpPr>
        <p:spPr bwMode="auto">
          <a:xfrm>
            <a:off x="818621" y="1557338"/>
            <a:ext cx="826875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差错控制编码又可分为检错码和纠错码，前者是指能自动发现差错的编码，后者是指不仅能发现差错而且能自动纠正差错的编码。</a:t>
            </a:r>
          </a:p>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衡量编码性能好坏的一个重要参数是编码效率</a:t>
            </a:r>
            <a:r>
              <a:rPr lang="en-US" altLang="zh-CN" sz="2400" b="1" dirty="0">
                <a:solidFill>
                  <a:srgbClr val="000000"/>
                </a:solidFill>
                <a:sym typeface="Arial" panose="020B0604020202020204" pitchFamily="34" charset="0"/>
              </a:rPr>
              <a:t>R</a:t>
            </a:r>
            <a:r>
              <a:rPr lang="zh-CN" altLang="en-US" sz="2400" b="1" dirty="0">
                <a:solidFill>
                  <a:srgbClr val="000000"/>
                </a:solidFill>
                <a:sym typeface="Arial" panose="020B0604020202020204" pitchFamily="34" charset="0"/>
              </a:rPr>
              <a:t>，它是码字中信息位所占的比例。若码字中信息位为</a:t>
            </a:r>
            <a:r>
              <a:rPr lang="en-US" altLang="zh-CN" sz="2400" b="1" dirty="0">
                <a:solidFill>
                  <a:srgbClr val="000000"/>
                </a:solidFill>
                <a:sym typeface="Arial" panose="020B0604020202020204" pitchFamily="34" charset="0"/>
              </a:rPr>
              <a:t>k</a:t>
            </a:r>
            <a:r>
              <a:rPr lang="zh-CN" altLang="en-US" sz="2400" b="1" dirty="0">
                <a:solidFill>
                  <a:srgbClr val="000000"/>
                </a:solidFill>
                <a:sym typeface="Arial" panose="020B0604020202020204" pitchFamily="34" charset="0"/>
              </a:rPr>
              <a:t>位，编码时外加冗余位为</a:t>
            </a:r>
            <a:r>
              <a:rPr lang="en-US" altLang="zh-CN" sz="2400" b="1" dirty="0">
                <a:solidFill>
                  <a:srgbClr val="000000"/>
                </a:solidFill>
                <a:sym typeface="Arial" panose="020B0604020202020204" pitchFamily="34" charset="0"/>
              </a:rPr>
              <a:t>r</a:t>
            </a:r>
            <a:r>
              <a:rPr lang="zh-CN" altLang="en-US" sz="2400" b="1" dirty="0">
                <a:solidFill>
                  <a:srgbClr val="000000"/>
                </a:solidFill>
                <a:sym typeface="Arial" panose="020B0604020202020204" pitchFamily="34" charset="0"/>
              </a:rPr>
              <a:t>位，则编码后得到的码字长为</a:t>
            </a:r>
            <a:r>
              <a:rPr lang="en-US" altLang="zh-CN" sz="2400" b="1" dirty="0">
                <a:solidFill>
                  <a:srgbClr val="000000"/>
                </a:solidFill>
                <a:sym typeface="Arial" panose="020B0604020202020204" pitchFamily="34" charset="0"/>
              </a:rPr>
              <a:t>n = k + r</a:t>
            </a:r>
            <a:r>
              <a:rPr lang="zh-CN" altLang="en-US" sz="2400" b="1" dirty="0">
                <a:solidFill>
                  <a:srgbClr val="000000"/>
                </a:solidFill>
                <a:sym typeface="Arial" panose="020B0604020202020204" pitchFamily="34" charset="0"/>
              </a:rPr>
              <a:t>位。我们有：</a:t>
            </a:r>
          </a:p>
        </p:txBody>
      </p:sp>
      <p:pic>
        <p:nvPicPr>
          <p:cNvPr id="52229" name="Picture 4"/>
          <p:cNvPicPr>
            <a:picLocks noChangeAspect="1" noChangeArrowheads="1"/>
          </p:cNvPicPr>
          <p:nvPr/>
        </p:nvPicPr>
        <p:blipFill>
          <a:blip r:embed="rId3">
            <a:extLst>
              <a:ext uri="{28A0092B-C50C-407E-A947-70E740481C1C}">
                <a14:useLocalDpi xmlns:a14="http://schemas.microsoft.com/office/drawing/2010/main" val="0"/>
              </a:ext>
            </a:extLst>
          </a:blip>
          <a:srcRect r="2191" b="6517"/>
          <a:stretch>
            <a:fillRect/>
          </a:stretch>
        </p:blipFill>
        <p:spPr bwMode="auto">
          <a:xfrm>
            <a:off x="3002756" y="4724401"/>
            <a:ext cx="3482579"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anose="02010609060101010101" pitchFamily="2" charset="-122"/>
              </a:rPr>
              <a:t>数据链路层的简单模型</a:t>
            </a:r>
            <a:r>
              <a:rPr lang="en-US" altLang="zh-CN" dirty="0">
                <a:latin typeface="黑体" panose="02010609060101010101" pitchFamily="2" charset="-122"/>
              </a:rPr>
              <a:t>( </a:t>
            </a:r>
            <a:r>
              <a:rPr lang="zh-CN" altLang="en-US" dirty="0">
                <a:latin typeface="黑体" panose="02010609060101010101"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4" name="Freeform 10"/>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18795" name="Group 11"/>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812" name="Group 28"/>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电话网</a:t>
            </a:r>
          </a:p>
        </p:txBody>
      </p:sp>
      <p:grpSp>
        <p:nvGrpSpPr>
          <p:cNvPr id="118898" name="Group 114"/>
          <p:cNvGrpSpPr/>
          <p:nvPr/>
        </p:nvGrpSpPr>
        <p:grpSpPr bwMode="auto">
          <a:xfrm>
            <a:off x="449386" y="2403624"/>
            <a:ext cx="720593" cy="546100"/>
            <a:chOff x="624" y="2968"/>
            <a:chExt cx="1331" cy="920"/>
          </a:xfrm>
        </p:grpSpPr>
        <p:sp>
          <p:nvSpPr>
            <p:cNvPr id="118899" name="Freeform 115"/>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0" name="Freeform 116"/>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1" name="Freeform 117"/>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2" name="Freeform 118"/>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3" name="Freeform 119"/>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4" name="Freeform 120"/>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5" name="Freeform 121"/>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6" name="Freeform 122"/>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7" name="Freeform 123"/>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8" name="Freeform 124"/>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9" name="Freeform 125"/>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0" name="Freeform 126"/>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11" name="Group 127"/>
            <p:cNvGrpSpPr/>
            <p:nvPr/>
          </p:nvGrpSpPr>
          <p:grpSpPr bwMode="auto">
            <a:xfrm>
              <a:off x="700" y="3526"/>
              <a:ext cx="515" cy="270"/>
              <a:chOff x="700" y="3526"/>
              <a:chExt cx="515" cy="270"/>
            </a:xfrm>
          </p:grpSpPr>
          <p:grpSp>
            <p:nvGrpSpPr>
              <p:cNvPr id="118912" name="Group 128"/>
              <p:cNvGrpSpPr/>
              <p:nvPr/>
            </p:nvGrpSpPr>
            <p:grpSpPr bwMode="auto">
              <a:xfrm>
                <a:off x="737" y="3534"/>
                <a:ext cx="49" cy="23"/>
                <a:chOff x="737" y="3534"/>
                <a:chExt cx="49" cy="23"/>
              </a:xfrm>
            </p:grpSpPr>
            <p:sp>
              <p:nvSpPr>
                <p:cNvPr id="118913" name="Freeform 129"/>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4" name="Freeform 130"/>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5" name="Freeform 131"/>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16" name="Group 132"/>
              <p:cNvGrpSpPr/>
              <p:nvPr/>
            </p:nvGrpSpPr>
            <p:grpSpPr bwMode="auto">
              <a:xfrm>
                <a:off x="748" y="3547"/>
                <a:ext cx="50" cy="23"/>
                <a:chOff x="748" y="3547"/>
                <a:chExt cx="50" cy="23"/>
              </a:xfrm>
            </p:grpSpPr>
            <p:sp>
              <p:nvSpPr>
                <p:cNvPr id="118917" name="Freeform 133"/>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8" name="Freeform 134"/>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9" name="Freeform 135"/>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8920" name="Freeform 136"/>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1" name="Freeform 137"/>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2" name="Freeform 138"/>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3" name="Freeform 139"/>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24" name="Group 140"/>
              <p:cNvGrpSpPr/>
              <p:nvPr/>
            </p:nvGrpSpPr>
            <p:grpSpPr bwMode="auto">
              <a:xfrm>
                <a:off x="872" y="3547"/>
                <a:ext cx="50" cy="23"/>
                <a:chOff x="872" y="3547"/>
                <a:chExt cx="50" cy="23"/>
              </a:xfrm>
            </p:grpSpPr>
            <p:sp>
              <p:nvSpPr>
                <p:cNvPr id="118925" name="Freeform 141"/>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6" name="Freeform 142"/>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7" name="Freeform 143"/>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28" name="Group 144"/>
              <p:cNvGrpSpPr/>
              <p:nvPr/>
            </p:nvGrpSpPr>
            <p:grpSpPr bwMode="auto">
              <a:xfrm>
                <a:off x="885" y="3559"/>
                <a:ext cx="50" cy="23"/>
                <a:chOff x="885" y="3559"/>
                <a:chExt cx="50" cy="23"/>
              </a:xfrm>
            </p:grpSpPr>
            <p:sp>
              <p:nvSpPr>
                <p:cNvPr id="118929" name="Freeform 145"/>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0" name="Freeform 146"/>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1" name="Freeform 147"/>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32" name="Group 148"/>
              <p:cNvGrpSpPr/>
              <p:nvPr/>
            </p:nvGrpSpPr>
            <p:grpSpPr bwMode="auto">
              <a:xfrm>
                <a:off x="898" y="3571"/>
                <a:ext cx="49" cy="23"/>
                <a:chOff x="898" y="3571"/>
                <a:chExt cx="49" cy="23"/>
              </a:xfrm>
            </p:grpSpPr>
            <p:sp>
              <p:nvSpPr>
                <p:cNvPr id="118933" name="Freeform 149"/>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4" name="Freeform 150"/>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5" name="Freeform 151"/>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36" name="Group 152"/>
              <p:cNvGrpSpPr/>
              <p:nvPr/>
            </p:nvGrpSpPr>
            <p:grpSpPr bwMode="auto">
              <a:xfrm>
                <a:off x="911" y="3585"/>
                <a:ext cx="49" cy="23"/>
                <a:chOff x="911" y="3585"/>
                <a:chExt cx="49" cy="23"/>
              </a:xfrm>
            </p:grpSpPr>
            <p:sp>
              <p:nvSpPr>
                <p:cNvPr id="118937" name="Freeform 153"/>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8" name="Freeform 154"/>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9" name="Freeform 155"/>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0" name="Group 156"/>
              <p:cNvGrpSpPr/>
              <p:nvPr/>
            </p:nvGrpSpPr>
            <p:grpSpPr bwMode="auto">
              <a:xfrm>
                <a:off x="923" y="3600"/>
                <a:ext cx="99" cy="73"/>
                <a:chOff x="923" y="3600"/>
                <a:chExt cx="99" cy="73"/>
              </a:xfrm>
            </p:grpSpPr>
            <p:grpSp>
              <p:nvGrpSpPr>
                <p:cNvPr id="118941" name="Group 157"/>
                <p:cNvGrpSpPr/>
                <p:nvPr/>
              </p:nvGrpSpPr>
              <p:grpSpPr bwMode="auto">
                <a:xfrm>
                  <a:off x="923" y="3600"/>
                  <a:ext cx="49" cy="23"/>
                  <a:chOff x="923" y="3600"/>
                  <a:chExt cx="49" cy="23"/>
                </a:xfrm>
              </p:grpSpPr>
              <p:sp>
                <p:nvSpPr>
                  <p:cNvPr id="118942" name="Freeform 158"/>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3" name="Freeform 159"/>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4" name="Freeform 160"/>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5" name="Group 161"/>
                <p:cNvGrpSpPr/>
                <p:nvPr/>
              </p:nvGrpSpPr>
              <p:grpSpPr bwMode="auto">
                <a:xfrm>
                  <a:off x="935" y="3612"/>
                  <a:ext cx="48" cy="23"/>
                  <a:chOff x="935" y="3612"/>
                  <a:chExt cx="48" cy="23"/>
                </a:xfrm>
              </p:grpSpPr>
              <p:sp>
                <p:nvSpPr>
                  <p:cNvPr id="118946" name="Freeform 162"/>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7" name="Freeform 163"/>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8" name="Freeform 164"/>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9" name="Group 165"/>
                <p:cNvGrpSpPr/>
                <p:nvPr/>
              </p:nvGrpSpPr>
              <p:grpSpPr bwMode="auto">
                <a:xfrm>
                  <a:off x="947" y="3625"/>
                  <a:ext cx="50" cy="22"/>
                  <a:chOff x="947" y="3625"/>
                  <a:chExt cx="50" cy="22"/>
                </a:xfrm>
              </p:grpSpPr>
              <p:sp>
                <p:nvSpPr>
                  <p:cNvPr id="118950" name="Freeform 166"/>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1" name="Freeform 167"/>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2" name="Freeform 168"/>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53" name="Group 169"/>
                <p:cNvGrpSpPr/>
                <p:nvPr/>
              </p:nvGrpSpPr>
              <p:grpSpPr bwMode="auto">
                <a:xfrm>
                  <a:off x="960" y="3637"/>
                  <a:ext cx="50" cy="23"/>
                  <a:chOff x="960" y="3637"/>
                  <a:chExt cx="50" cy="23"/>
                </a:xfrm>
              </p:grpSpPr>
              <p:sp>
                <p:nvSpPr>
                  <p:cNvPr id="118954" name="Freeform 170"/>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5" name="Freeform 171"/>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6" name="Freeform 172"/>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57" name="Group 173"/>
                <p:cNvGrpSpPr/>
                <p:nvPr/>
              </p:nvGrpSpPr>
              <p:grpSpPr bwMode="auto">
                <a:xfrm>
                  <a:off x="973" y="3650"/>
                  <a:ext cx="49" cy="23"/>
                  <a:chOff x="973" y="3650"/>
                  <a:chExt cx="49" cy="23"/>
                </a:xfrm>
              </p:grpSpPr>
              <p:sp>
                <p:nvSpPr>
                  <p:cNvPr id="118958" name="Freeform 174"/>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9" name="Freeform 175"/>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0" name="Freeform 176"/>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8961" name="Group 177"/>
              <p:cNvGrpSpPr/>
              <p:nvPr/>
            </p:nvGrpSpPr>
            <p:grpSpPr bwMode="auto">
              <a:xfrm>
                <a:off x="985" y="3665"/>
                <a:ext cx="100" cy="73"/>
                <a:chOff x="985" y="3665"/>
                <a:chExt cx="100" cy="73"/>
              </a:xfrm>
            </p:grpSpPr>
            <p:grpSp>
              <p:nvGrpSpPr>
                <p:cNvPr id="118962" name="Group 178"/>
                <p:cNvGrpSpPr/>
                <p:nvPr/>
              </p:nvGrpSpPr>
              <p:grpSpPr bwMode="auto">
                <a:xfrm>
                  <a:off x="985" y="3665"/>
                  <a:ext cx="50" cy="23"/>
                  <a:chOff x="985" y="3665"/>
                  <a:chExt cx="50" cy="23"/>
                </a:xfrm>
              </p:grpSpPr>
              <p:sp>
                <p:nvSpPr>
                  <p:cNvPr id="118963" name="Freeform 179"/>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4" name="Freeform 180"/>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5" name="Freeform 181"/>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66" name="Group 182"/>
                <p:cNvGrpSpPr/>
                <p:nvPr/>
              </p:nvGrpSpPr>
              <p:grpSpPr bwMode="auto">
                <a:xfrm>
                  <a:off x="997" y="3677"/>
                  <a:ext cx="49" cy="23"/>
                  <a:chOff x="997" y="3677"/>
                  <a:chExt cx="49" cy="23"/>
                </a:xfrm>
              </p:grpSpPr>
              <p:sp>
                <p:nvSpPr>
                  <p:cNvPr id="118967" name="Freeform 183"/>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8" name="Freeform 184"/>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9" name="Freeform 185"/>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0" name="Group 186"/>
                <p:cNvGrpSpPr/>
                <p:nvPr/>
              </p:nvGrpSpPr>
              <p:grpSpPr bwMode="auto">
                <a:xfrm>
                  <a:off x="1010" y="3690"/>
                  <a:ext cx="48" cy="23"/>
                  <a:chOff x="1010" y="3690"/>
                  <a:chExt cx="48" cy="23"/>
                </a:xfrm>
              </p:grpSpPr>
              <p:sp>
                <p:nvSpPr>
                  <p:cNvPr id="118971" name="Freeform 187"/>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2" name="Freeform 188"/>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3" name="Freeform 189"/>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4" name="Group 190"/>
                <p:cNvGrpSpPr/>
                <p:nvPr/>
              </p:nvGrpSpPr>
              <p:grpSpPr bwMode="auto">
                <a:xfrm>
                  <a:off x="1023" y="3703"/>
                  <a:ext cx="49" cy="22"/>
                  <a:chOff x="1023" y="3703"/>
                  <a:chExt cx="49" cy="22"/>
                </a:xfrm>
              </p:grpSpPr>
              <p:sp>
                <p:nvSpPr>
                  <p:cNvPr id="118975" name="Freeform 191"/>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6" name="Freeform 192"/>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7" name="Freeform 193"/>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8" name="Group 194"/>
                <p:cNvGrpSpPr/>
                <p:nvPr/>
              </p:nvGrpSpPr>
              <p:grpSpPr bwMode="auto">
                <a:xfrm>
                  <a:off x="1036" y="3716"/>
                  <a:ext cx="49" cy="22"/>
                  <a:chOff x="1036" y="3716"/>
                  <a:chExt cx="49" cy="22"/>
                </a:xfrm>
              </p:grpSpPr>
              <p:sp>
                <p:nvSpPr>
                  <p:cNvPr id="118979" name="Freeform 195"/>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0" name="Freeform 196"/>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1" name="Freeform 197"/>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8982" name="Group 198"/>
              <p:cNvGrpSpPr/>
              <p:nvPr/>
            </p:nvGrpSpPr>
            <p:grpSpPr bwMode="auto">
              <a:xfrm>
                <a:off x="1046" y="3727"/>
                <a:ext cx="49" cy="23"/>
                <a:chOff x="1046" y="3727"/>
                <a:chExt cx="49" cy="23"/>
              </a:xfrm>
            </p:grpSpPr>
            <p:sp>
              <p:nvSpPr>
                <p:cNvPr id="118983" name="Freeform 199"/>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4" name="Freeform 200"/>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5" name="Freeform 201"/>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86" name="Group 202"/>
              <p:cNvGrpSpPr/>
              <p:nvPr/>
            </p:nvGrpSpPr>
            <p:grpSpPr bwMode="auto">
              <a:xfrm>
                <a:off x="1058" y="3739"/>
                <a:ext cx="50" cy="23"/>
                <a:chOff x="1058" y="3739"/>
                <a:chExt cx="50" cy="23"/>
              </a:xfrm>
            </p:grpSpPr>
            <p:sp>
              <p:nvSpPr>
                <p:cNvPr id="118987" name="Freeform 203"/>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8" name="Freeform 204"/>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9" name="Freeform 205"/>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90" name="Group 206"/>
              <p:cNvGrpSpPr/>
              <p:nvPr/>
            </p:nvGrpSpPr>
            <p:grpSpPr bwMode="auto">
              <a:xfrm>
                <a:off x="1072" y="3753"/>
                <a:ext cx="48" cy="22"/>
                <a:chOff x="1072" y="3753"/>
                <a:chExt cx="48" cy="22"/>
              </a:xfrm>
            </p:grpSpPr>
            <p:sp>
              <p:nvSpPr>
                <p:cNvPr id="118991" name="Freeform 207"/>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2" name="Freeform 208"/>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3" name="Freeform 209"/>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8994" name="Freeform 210"/>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5" name="Freeform 211"/>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6" name="Freeform 212"/>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97" name="Group 213"/>
              <p:cNvGrpSpPr/>
              <p:nvPr/>
            </p:nvGrpSpPr>
            <p:grpSpPr bwMode="auto">
              <a:xfrm>
                <a:off x="832" y="3547"/>
                <a:ext cx="49" cy="23"/>
                <a:chOff x="832" y="3547"/>
                <a:chExt cx="49" cy="23"/>
              </a:xfrm>
            </p:grpSpPr>
            <p:sp>
              <p:nvSpPr>
                <p:cNvPr id="118998" name="Freeform 214"/>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9" name="Freeform 215"/>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0" name="Freeform 216"/>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1" name="Group 217"/>
              <p:cNvGrpSpPr/>
              <p:nvPr/>
            </p:nvGrpSpPr>
            <p:grpSpPr bwMode="auto">
              <a:xfrm>
                <a:off x="844" y="3560"/>
                <a:ext cx="49" cy="22"/>
                <a:chOff x="844" y="3560"/>
                <a:chExt cx="49" cy="22"/>
              </a:xfrm>
            </p:grpSpPr>
            <p:sp>
              <p:nvSpPr>
                <p:cNvPr id="119002" name="Freeform 218"/>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3" name="Freeform 219"/>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4" name="Freeform 220"/>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5" name="Group 221"/>
              <p:cNvGrpSpPr/>
              <p:nvPr/>
            </p:nvGrpSpPr>
            <p:grpSpPr bwMode="auto">
              <a:xfrm>
                <a:off x="857" y="3572"/>
                <a:ext cx="50" cy="23"/>
                <a:chOff x="857" y="3572"/>
                <a:chExt cx="50" cy="23"/>
              </a:xfrm>
            </p:grpSpPr>
            <p:sp>
              <p:nvSpPr>
                <p:cNvPr id="119006" name="Freeform 222"/>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7" name="Freeform 223"/>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8" name="Freeform 224"/>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9" name="Group 225"/>
              <p:cNvGrpSpPr/>
              <p:nvPr/>
            </p:nvGrpSpPr>
            <p:grpSpPr bwMode="auto">
              <a:xfrm>
                <a:off x="870" y="3585"/>
                <a:ext cx="48" cy="23"/>
                <a:chOff x="870" y="3585"/>
                <a:chExt cx="48" cy="23"/>
              </a:xfrm>
            </p:grpSpPr>
            <p:sp>
              <p:nvSpPr>
                <p:cNvPr id="119010" name="Freeform 226"/>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1" name="Freeform 227"/>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2" name="Freeform 228"/>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13" name="Group 229"/>
              <p:cNvGrpSpPr/>
              <p:nvPr/>
            </p:nvGrpSpPr>
            <p:grpSpPr bwMode="auto">
              <a:xfrm>
                <a:off x="882" y="3600"/>
                <a:ext cx="100" cy="73"/>
                <a:chOff x="882" y="3600"/>
                <a:chExt cx="100" cy="73"/>
              </a:xfrm>
            </p:grpSpPr>
            <p:grpSp>
              <p:nvGrpSpPr>
                <p:cNvPr id="119014" name="Group 230"/>
                <p:cNvGrpSpPr/>
                <p:nvPr/>
              </p:nvGrpSpPr>
              <p:grpSpPr bwMode="auto">
                <a:xfrm>
                  <a:off x="882" y="3600"/>
                  <a:ext cx="49" cy="23"/>
                  <a:chOff x="882" y="3600"/>
                  <a:chExt cx="49" cy="23"/>
                </a:xfrm>
              </p:grpSpPr>
              <p:sp>
                <p:nvSpPr>
                  <p:cNvPr id="119015" name="Freeform 231"/>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6" name="Freeform 232"/>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7" name="Freeform 233"/>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18" name="Group 234"/>
                <p:cNvGrpSpPr/>
                <p:nvPr/>
              </p:nvGrpSpPr>
              <p:grpSpPr bwMode="auto">
                <a:xfrm>
                  <a:off x="894" y="3612"/>
                  <a:ext cx="49" cy="23"/>
                  <a:chOff x="894" y="3612"/>
                  <a:chExt cx="49" cy="23"/>
                </a:xfrm>
              </p:grpSpPr>
              <p:sp>
                <p:nvSpPr>
                  <p:cNvPr id="119019" name="Freeform 235"/>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0" name="Freeform 236"/>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1" name="Freeform 237"/>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22" name="Group 238"/>
                <p:cNvGrpSpPr/>
                <p:nvPr/>
              </p:nvGrpSpPr>
              <p:grpSpPr bwMode="auto">
                <a:xfrm>
                  <a:off x="907" y="3625"/>
                  <a:ext cx="49" cy="23"/>
                  <a:chOff x="907" y="3625"/>
                  <a:chExt cx="49" cy="23"/>
                </a:xfrm>
              </p:grpSpPr>
              <p:sp>
                <p:nvSpPr>
                  <p:cNvPr id="119023" name="Freeform 239"/>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4" name="Freeform 240"/>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5" name="Freeform 241"/>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26" name="Group 242"/>
                <p:cNvGrpSpPr/>
                <p:nvPr/>
              </p:nvGrpSpPr>
              <p:grpSpPr bwMode="auto">
                <a:xfrm>
                  <a:off x="919" y="3638"/>
                  <a:ext cx="49" cy="22"/>
                  <a:chOff x="919" y="3638"/>
                  <a:chExt cx="49" cy="22"/>
                </a:xfrm>
              </p:grpSpPr>
              <p:sp>
                <p:nvSpPr>
                  <p:cNvPr id="119027" name="Freeform 243"/>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8" name="Freeform 244"/>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9" name="Freeform 245"/>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30" name="Group 246"/>
                <p:cNvGrpSpPr/>
                <p:nvPr/>
              </p:nvGrpSpPr>
              <p:grpSpPr bwMode="auto">
                <a:xfrm>
                  <a:off x="932" y="3651"/>
                  <a:ext cx="50" cy="22"/>
                  <a:chOff x="932" y="3651"/>
                  <a:chExt cx="50" cy="22"/>
                </a:xfrm>
              </p:grpSpPr>
              <p:sp>
                <p:nvSpPr>
                  <p:cNvPr id="119031" name="Freeform 247"/>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2" name="Freeform 248"/>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3" name="Freeform 249"/>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034" name="Group 250"/>
              <p:cNvGrpSpPr/>
              <p:nvPr/>
            </p:nvGrpSpPr>
            <p:grpSpPr bwMode="auto">
              <a:xfrm>
                <a:off x="944" y="3665"/>
                <a:ext cx="99" cy="74"/>
                <a:chOff x="944" y="3665"/>
                <a:chExt cx="99" cy="74"/>
              </a:xfrm>
            </p:grpSpPr>
            <p:grpSp>
              <p:nvGrpSpPr>
                <p:cNvPr id="119035" name="Group 251"/>
                <p:cNvGrpSpPr/>
                <p:nvPr/>
              </p:nvGrpSpPr>
              <p:grpSpPr bwMode="auto">
                <a:xfrm>
                  <a:off x="944" y="3665"/>
                  <a:ext cx="49" cy="23"/>
                  <a:chOff x="944" y="3665"/>
                  <a:chExt cx="49" cy="23"/>
                </a:xfrm>
              </p:grpSpPr>
              <p:sp>
                <p:nvSpPr>
                  <p:cNvPr id="119036" name="Freeform 252"/>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7" name="Freeform 253"/>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8" name="Freeform 254"/>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39" name="Group 255"/>
                <p:cNvGrpSpPr/>
                <p:nvPr/>
              </p:nvGrpSpPr>
              <p:grpSpPr bwMode="auto">
                <a:xfrm>
                  <a:off x="957" y="3678"/>
                  <a:ext cx="48" cy="23"/>
                  <a:chOff x="957" y="3678"/>
                  <a:chExt cx="48" cy="23"/>
                </a:xfrm>
              </p:grpSpPr>
              <p:sp>
                <p:nvSpPr>
                  <p:cNvPr id="119040" name="Freeform 256"/>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1" name="Freeform 257"/>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2" name="Freeform 258"/>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43" name="Group 259"/>
                <p:cNvGrpSpPr/>
                <p:nvPr/>
              </p:nvGrpSpPr>
              <p:grpSpPr bwMode="auto">
                <a:xfrm>
                  <a:off x="969" y="3690"/>
                  <a:ext cx="49" cy="23"/>
                  <a:chOff x="969" y="3690"/>
                  <a:chExt cx="49" cy="23"/>
                </a:xfrm>
              </p:grpSpPr>
              <p:sp>
                <p:nvSpPr>
                  <p:cNvPr id="119044" name="Freeform 260"/>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5" name="Freeform 261"/>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6" name="Freeform 262"/>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47" name="Group 263"/>
                <p:cNvGrpSpPr/>
                <p:nvPr/>
              </p:nvGrpSpPr>
              <p:grpSpPr bwMode="auto">
                <a:xfrm>
                  <a:off x="982" y="3703"/>
                  <a:ext cx="49" cy="23"/>
                  <a:chOff x="982" y="3703"/>
                  <a:chExt cx="49" cy="23"/>
                </a:xfrm>
              </p:grpSpPr>
              <p:sp>
                <p:nvSpPr>
                  <p:cNvPr id="119048" name="Freeform 264"/>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9" name="Freeform 265"/>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0" name="Freeform 266"/>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51" name="Group 267"/>
                <p:cNvGrpSpPr/>
                <p:nvPr/>
              </p:nvGrpSpPr>
              <p:grpSpPr bwMode="auto">
                <a:xfrm>
                  <a:off x="995" y="3716"/>
                  <a:ext cx="48" cy="23"/>
                  <a:chOff x="995" y="3716"/>
                  <a:chExt cx="48" cy="23"/>
                </a:xfrm>
              </p:grpSpPr>
              <p:sp>
                <p:nvSpPr>
                  <p:cNvPr id="119052" name="Freeform 268"/>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3" name="Freeform 269"/>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4" name="Freeform 270"/>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055" name="Group 271"/>
              <p:cNvGrpSpPr/>
              <p:nvPr/>
            </p:nvGrpSpPr>
            <p:grpSpPr bwMode="auto">
              <a:xfrm>
                <a:off x="1005" y="3727"/>
                <a:ext cx="49" cy="23"/>
                <a:chOff x="1005" y="3727"/>
                <a:chExt cx="49" cy="23"/>
              </a:xfrm>
            </p:grpSpPr>
            <p:sp>
              <p:nvSpPr>
                <p:cNvPr id="119056" name="Freeform 272"/>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7" name="Freeform 273"/>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8" name="Freeform 274"/>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59" name="Group 275"/>
              <p:cNvGrpSpPr/>
              <p:nvPr/>
            </p:nvGrpSpPr>
            <p:grpSpPr bwMode="auto">
              <a:xfrm>
                <a:off x="1018" y="3740"/>
                <a:ext cx="49" cy="22"/>
                <a:chOff x="1018" y="3740"/>
                <a:chExt cx="49" cy="22"/>
              </a:xfrm>
            </p:grpSpPr>
            <p:sp>
              <p:nvSpPr>
                <p:cNvPr id="119060" name="Freeform 276"/>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1" name="Freeform 277"/>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2" name="Freeform 278"/>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63" name="Group 279"/>
              <p:cNvGrpSpPr/>
              <p:nvPr/>
            </p:nvGrpSpPr>
            <p:grpSpPr bwMode="auto">
              <a:xfrm>
                <a:off x="1030" y="3753"/>
                <a:ext cx="49" cy="23"/>
                <a:chOff x="1030" y="3753"/>
                <a:chExt cx="49" cy="23"/>
              </a:xfrm>
            </p:grpSpPr>
            <p:sp>
              <p:nvSpPr>
                <p:cNvPr id="119064" name="Freeform 280"/>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5" name="Freeform 281"/>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6" name="Freeform 282"/>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067" name="Freeform 283"/>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8" name="Freeform 284"/>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9" name="Freeform 285"/>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9070" name="Group 286"/>
              <p:cNvGrpSpPr/>
              <p:nvPr/>
            </p:nvGrpSpPr>
            <p:grpSpPr bwMode="auto">
              <a:xfrm>
                <a:off x="790" y="3547"/>
                <a:ext cx="49" cy="23"/>
                <a:chOff x="790" y="3547"/>
                <a:chExt cx="49" cy="23"/>
              </a:xfrm>
            </p:grpSpPr>
            <p:sp>
              <p:nvSpPr>
                <p:cNvPr id="119071" name="Freeform 287"/>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2" name="Freeform 288"/>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3" name="Freeform 289"/>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74" name="Group 290"/>
              <p:cNvGrpSpPr/>
              <p:nvPr/>
            </p:nvGrpSpPr>
            <p:grpSpPr bwMode="auto">
              <a:xfrm>
                <a:off x="803" y="3560"/>
                <a:ext cx="49" cy="22"/>
                <a:chOff x="803" y="3560"/>
                <a:chExt cx="49" cy="22"/>
              </a:xfrm>
            </p:grpSpPr>
            <p:sp>
              <p:nvSpPr>
                <p:cNvPr id="119075" name="Freeform 291"/>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6" name="Freeform 292"/>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7" name="Freeform 293"/>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78" name="Group 294"/>
              <p:cNvGrpSpPr/>
              <p:nvPr/>
            </p:nvGrpSpPr>
            <p:grpSpPr bwMode="auto">
              <a:xfrm>
                <a:off x="815" y="3572"/>
                <a:ext cx="50" cy="23"/>
                <a:chOff x="815" y="3572"/>
                <a:chExt cx="50" cy="23"/>
              </a:xfrm>
            </p:grpSpPr>
            <p:sp>
              <p:nvSpPr>
                <p:cNvPr id="119079" name="Freeform 295"/>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0" name="Freeform 296"/>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1" name="Freeform 297"/>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82" name="Group 298"/>
              <p:cNvGrpSpPr/>
              <p:nvPr/>
            </p:nvGrpSpPr>
            <p:grpSpPr bwMode="auto">
              <a:xfrm>
                <a:off x="828" y="3585"/>
                <a:ext cx="49" cy="23"/>
                <a:chOff x="828" y="3585"/>
                <a:chExt cx="49" cy="23"/>
              </a:xfrm>
            </p:grpSpPr>
            <p:sp>
              <p:nvSpPr>
                <p:cNvPr id="119083" name="Freeform 299"/>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4" name="Freeform 300"/>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5" name="Freeform 301"/>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86" name="Group 302"/>
              <p:cNvGrpSpPr/>
              <p:nvPr/>
            </p:nvGrpSpPr>
            <p:grpSpPr bwMode="auto">
              <a:xfrm>
                <a:off x="840" y="3600"/>
                <a:ext cx="100" cy="73"/>
                <a:chOff x="840" y="3600"/>
                <a:chExt cx="100" cy="73"/>
              </a:xfrm>
            </p:grpSpPr>
            <p:grpSp>
              <p:nvGrpSpPr>
                <p:cNvPr id="119087" name="Group 303"/>
                <p:cNvGrpSpPr/>
                <p:nvPr/>
              </p:nvGrpSpPr>
              <p:grpSpPr bwMode="auto">
                <a:xfrm>
                  <a:off x="840" y="3600"/>
                  <a:ext cx="49" cy="23"/>
                  <a:chOff x="840" y="3600"/>
                  <a:chExt cx="49" cy="23"/>
                </a:xfrm>
              </p:grpSpPr>
              <p:sp>
                <p:nvSpPr>
                  <p:cNvPr id="119088" name="Freeform 304"/>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9" name="Freeform 305"/>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0" name="Freeform 306"/>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1" name="Group 307"/>
                <p:cNvGrpSpPr/>
                <p:nvPr/>
              </p:nvGrpSpPr>
              <p:grpSpPr bwMode="auto">
                <a:xfrm>
                  <a:off x="853" y="3612"/>
                  <a:ext cx="48" cy="23"/>
                  <a:chOff x="853" y="3612"/>
                  <a:chExt cx="48" cy="23"/>
                </a:xfrm>
              </p:grpSpPr>
              <p:sp>
                <p:nvSpPr>
                  <p:cNvPr id="119092" name="Freeform 308"/>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3" name="Freeform 309"/>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4" name="Freeform 310"/>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5" name="Group 311"/>
                <p:cNvGrpSpPr/>
                <p:nvPr/>
              </p:nvGrpSpPr>
              <p:grpSpPr bwMode="auto">
                <a:xfrm>
                  <a:off x="865" y="3625"/>
                  <a:ext cx="49" cy="23"/>
                  <a:chOff x="865" y="3625"/>
                  <a:chExt cx="49" cy="23"/>
                </a:xfrm>
              </p:grpSpPr>
              <p:sp>
                <p:nvSpPr>
                  <p:cNvPr id="119096" name="Freeform 312"/>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7" name="Freeform 313"/>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8" name="Freeform 314"/>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9" name="Group 315"/>
                <p:cNvGrpSpPr/>
                <p:nvPr/>
              </p:nvGrpSpPr>
              <p:grpSpPr bwMode="auto">
                <a:xfrm>
                  <a:off x="878" y="3638"/>
                  <a:ext cx="49" cy="22"/>
                  <a:chOff x="878" y="3638"/>
                  <a:chExt cx="49" cy="22"/>
                </a:xfrm>
              </p:grpSpPr>
              <p:sp>
                <p:nvSpPr>
                  <p:cNvPr id="119100" name="Freeform 316"/>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1" name="Freeform 317"/>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2" name="Freeform 318"/>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03" name="Group 319"/>
                <p:cNvGrpSpPr/>
                <p:nvPr/>
              </p:nvGrpSpPr>
              <p:grpSpPr bwMode="auto">
                <a:xfrm>
                  <a:off x="890" y="3651"/>
                  <a:ext cx="50" cy="22"/>
                  <a:chOff x="890" y="3651"/>
                  <a:chExt cx="50" cy="22"/>
                </a:xfrm>
              </p:grpSpPr>
              <p:sp>
                <p:nvSpPr>
                  <p:cNvPr id="119104" name="Freeform 320"/>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5" name="Freeform 321"/>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6" name="Freeform 322"/>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07" name="Group 323"/>
              <p:cNvGrpSpPr/>
              <p:nvPr/>
            </p:nvGrpSpPr>
            <p:grpSpPr bwMode="auto">
              <a:xfrm>
                <a:off x="903" y="3665"/>
                <a:ext cx="99" cy="74"/>
                <a:chOff x="903" y="3665"/>
                <a:chExt cx="99" cy="74"/>
              </a:xfrm>
            </p:grpSpPr>
            <p:grpSp>
              <p:nvGrpSpPr>
                <p:cNvPr id="119108" name="Group 324"/>
                <p:cNvGrpSpPr/>
                <p:nvPr/>
              </p:nvGrpSpPr>
              <p:grpSpPr bwMode="auto">
                <a:xfrm>
                  <a:off x="903" y="3665"/>
                  <a:ext cx="49" cy="23"/>
                  <a:chOff x="903" y="3665"/>
                  <a:chExt cx="49" cy="23"/>
                </a:xfrm>
              </p:grpSpPr>
              <p:sp>
                <p:nvSpPr>
                  <p:cNvPr id="119109" name="Freeform 325"/>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0" name="Freeform 326"/>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1" name="Freeform 327"/>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12" name="Group 328"/>
                <p:cNvGrpSpPr/>
                <p:nvPr/>
              </p:nvGrpSpPr>
              <p:grpSpPr bwMode="auto">
                <a:xfrm>
                  <a:off x="914" y="3678"/>
                  <a:ext cx="49" cy="23"/>
                  <a:chOff x="914" y="3678"/>
                  <a:chExt cx="49" cy="23"/>
                </a:xfrm>
              </p:grpSpPr>
              <p:sp>
                <p:nvSpPr>
                  <p:cNvPr id="119113" name="Freeform 329"/>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4" name="Freeform 330"/>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5" name="Freeform 331"/>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16" name="Group 332"/>
                <p:cNvGrpSpPr/>
                <p:nvPr/>
              </p:nvGrpSpPr>
              <p:grpSpPr bwMode="auto">
                <a:xfrm>
                  <a:off x="928" y="3690"/>
                  <a:ext cx="48" cy="23"/>
                  <a:chOff x="928" y="3690"/>
                  <a:chExt cx="48" cy="23"/>
                </a:xfrm>
              </p:grpSpPr>
              <p:sp>
                <p:nvSpPr>
                  <p:cNvPr id="119117" name="Freeform 333"/>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8" name="Freeform 334"/>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9" name="Freeform 335"/>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20" name="Group 336"/>
                <p:cNvGrpSpPr/>
                <p:nvPr/>
              </p:nvGrpSpPr>
              <p:grpSpPr bwMode="auto">
                <a:xfrm>
                  <a:off x="940" y="3703"/>
                  <a:ext cx="49" cy="23"/>
                  <a:chOff x="940" y="3703"/>
                  <a:chExt cx="49" cy="23"/>
                </a:xfrm>
              </p:grpSpPr>
              <p:sp>
                <p:nvSpPr>
                  <p:cNvPr id="119121" name="Freeform 337"/>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2" name="Freeform 338"/>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3" name="Freeform 339"/>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24" name="Group 340"/>
                <p:cNvGrpSpPr/>
                <p:nvPr/>
              </p:nvGrpSpPr>
              <p:grpSpPr bwMode="auto">
                <a:xfrm>
                  <a:off x="953" y="3716"/>
                  <a:ext cx="49" cy="23"/>
                  <a:chOff x="953" y="3716"/>
                  <a:chExt cx="49" cy="23"/>
                </a:xfrm>
              </p:grpSpPr>
              <p:sp>
                <p:nvSpPr>
                  <p:cNvPr id="119125" name="Freeform 341"/>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6" name="Freeform 342"/>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7" name="Freeform 343"/>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28" name="Group 344"/>
              <p:cNvGrpSpPr/>
              <p:nvPr/>
            </p:nvGrpSpPr>
            <p:grpSpPr bwMode="auto">
              <a:xfrm>
                <a:off x="963" y="3727"/>
                <a:ext cx="49" cy="23"/>
                <a:chOff x="963" y="3727"/>
                <a:chExt cx="49" cy="23"/>
              </a:xfrm>
            </p:grpSpPr>
            <p:sp>
              <p:nvSpPr>
                <p:cNvPr id="119129" name="Freeform 345"/>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0" name="Freeform 346"/>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1" name="Freeform 347"/>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32" name="Group 348"/>
              <p:cNvGrpSpPr/>
              <p:nvPr/>
            </p:nvGrpSpPr>
            <p:grpSpPr bwMode="auto">
              <a:xfrm>
                <a:off x="976" y="3740"/>
                <a:ext cx="50" cy="22"/>
                <a:chOff x="976" y="3740"/>
                <a:chExt cx="50" cy="22"/>
              </a:xfrm>
            </p:grpSpPr>
            <p:sp>
              <p:nvSpPr>
                <p:cNvPr id="119133" name="Freeform 349"/>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4" name="Freeform 350"/>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5" name="Freeform 351"/>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36" name="Group 352"/>
              <p:cNvGrpSpPr/>
              <p:nvPr/>
            </p:nvGrpSpPr>
            <p:grpSpPr bwMode="auto">
              <a:xfrm>
                <a:off x="761" y="3560"/>
                <a:ext cx="50" cy="22"/>
                <a:chOff x="761" y="3560"/>
                <a:chExt cx="50" cy="22"/>
              </a:xfrm>
            </p:grpSpPr>
            <p:sp>
              <p:nvSpPr>
                <p:cNvPr id="119137" name="Freeform 353"/>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8" name="Freeform 354"/>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9" name="Freeform 355"/>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0" name="Group 356"/>
              <p:cNvGrpSpPr/>
              <p:nvPr/>
            </p:nvGrpSpPr>
            <p:grpSpPr bwMode="auto">
              <a:xfrm>
                <a:off x="774" y="3572"/>
                <a:ext cx="49" cy="23"/>
                <a:chOff x="774" y="3572"/>
                <a:chExt cx="49" cy="23"/>
              </a:xfrm>
            </p:grpSpPr>
            <p:sp>
              <p:nvSpPr>
                <p:cNvPr id="119141" name="Freeform 357"/>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2" name="Freeform 358"/>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3" name="Freeform 359"/>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4" name="Group 360"/>
              <p:cNvGrpSpPr/>
              <p:nvPr/>
            </p:nvGrpSpPr>
            <p:grpSpPr bwMode="auto">
              <a:xfrm>
                <a:off x="787" y="3585"/>
                <a:ext cx="49" cy="23"/>
                <a:chOff x="787" y="3585"/>
                <a:chExt cx="49" cy="23"/>
              </a:xfrm>
            </p:grpSpPr>
            <p:sp>
              <p:nvSpPr>
                <p:cNvPr id="119145" name="Freeform 361"/>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6" name="Freeform 362"/>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7" name="Freeform 363"/>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8" name="Group 364"/>
              <p:cNvGrpSpPr/>
              <p:nvPr/>
            </p:nvGrpSpPr>
            <p:grpSpPr bwMode="auto">
              <a:xfrm>
                <a:off x="799" y="3600"/>
                <a:ext cx="99" cy="73"/>
                <a:chOff x="799" y="3600"/>
                <a:chExt cx="99" cy="73"/>
              </a:xfrm>
            </p:grpSpPr>
            <p:grpSp>
              <p:nvGrpSpPr>
                <p:cNvPr id="119149" name="Group 365"/>
                <p:cNvGrpSpPr/>
                <p:nvPr/>
              </p:nvGrpSpPr>
              <p:grpSpPr bwMode="auto">
                <a:xfrm>
                  <a:off x="799" y="3600"/>
                  <a:ext cx="48" cy="23"/>
                  <a:chOff x="799" y="3600"/>
                  <a:chExt cx="48" cy="23"/>
                </a:xfrm>
              </p:grpSpPr>
              <p:sp>
                <p:nvSpPr>
                  <p:cNvPr id="119150" name="Freeform 366"/>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1" name="Freeform 367"/>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2" name="Freeform 368"/>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53" name="Group 369"/>
                <p:cNvGrpSpPr/>
                <p:nvPr/>
              </p:nvGrpSpPr>
              <p:grpSpPr bwMode="auto">
                <a:xfrm>
                  <a:off x="811" y="3612"/>
                  <a:ext cx="48" cy="23"/>
                  <a:chOff x="811" y="3612"/>
                  <a:chExt cx="48" cy="23"/>
                </a:xfrm>
              </p:grpSpPr>
              <p:sp>
                <p:nvSpPr>
                  <p:cNvPr id="119154" name="Freeform 370"/>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5" name="Freeform 371"/>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6" name="Freeform 372"/>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57" name="Group 373"/>
                <p:cNvGrpSpPr/>
                <p:nvPr/>
              </p:nvGrpSpPr>
              <p:grpSpPr bwMode="auto">
                <a:xfrm>
                  <a:off x="823" y="3625"/>
                  <a:ext cx="49" cy="23"/>
                  <a:chOff x="823" y="3625"/>
                  <a:chExt cx="49" cy="23"/>
                </a:xfrm>
              </p:grpSpPr>
              <p:sp>
                <p:nvSpPr>
                  <p:cNvPr id="119158" name="Freeform 374"/>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9" name="Freeform 375"/>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0" name="Freeform 376"/>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61" name="Group 377"/>
                <p:cNvGrpSpPr/>
                <p:nvPr/>
              </p:nvGrpSpPr>
              <p:grpSpPr bwMode="auto">
                <a:xfrm>
                  <a:off x="836" y="3638"/>
                  <a:ext cx="50" cy="22"/>
                  <a:chOff x="836" y="3638"/>
                  <a:chExt cx="50" cy="22"/>
                </a:xfrm>
              </p:grpSpPr>
              <p:sp>
                <p:nvSpPr>
                  <p:cNvPr id="119162" name="Freeform 378"/>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3" name="Freeform 379"/>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4" name="Freeform 380"/>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65" name="Group 381"/>
                <p:cNvGrpSpPr/>
                <p:nvPr/>
              </p:nvGrpSpPr>
              <p:grpSpPr bwMode="auto">
                <a:xfrm>
                  <a:off x="849" y="3651"/>
                  <a:ext cx="49" cy="22"/>
                  <a:chOff x="849" y="3651"/>
                  <a:chExt cx="49" cy="22"/>
                </a:xfrm>
              </p:grpSpPr>
              <p:sp>
                <p:nvSpPr>
                  <p:cNvPr id="119166" name="Freeform 382"/>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7" name="Freeform 383"/>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8" name="Freeform 384"/>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69" name="Group 385"/>
              <p:cNvGrpSpPr/>
              <p:nvPr/>
            </p:nvGrpSpPr>
            <p:grpSpPr bwMode="auto">
              <a:xfrm>
                <a:off x="861" y="3665"/>
                <a:ext cx="99" cy="74"/>
                <a:chOff x="861" y="3665"/>
                <a:chExt cx="99" cy="74"/>
              </a:xfrm>
            </p:grpSpPr>
            <p:grpSp>
              <p:nvGrpSpPr>
                <p:cNvPr id="119170" name="Group 386"/>
                <p:cNvGrpSpPr/>
                <p:nvPr/>
              </p:nvGrpSpPr>
              <p:grpSpPr bwMode="auto">
                <a:xfrm>
                  <a:off x="861" y="3665"/>
                  <a:ext cx="50" cy="23"/>
                  <a:chOff x="861" y="3665"/>
                  <a:chExt cx="50" cy="23"/>
                </a:xfrm>
              </p:grpSpPr>
              <p:sp>
                <p:nvSpPr>
                  <p:cNvPr id="119171" name="Freeform 387"/>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2" name="Freeform 388"/>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3" name="Freeform 389"/>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74" name="Group 390"/>
                <p:cNvGrpSpPr/>
                <p:nvPr/>
              </p:nvGrpSpPr>
              <p:grpSpPr bwMode="auto">
                <a:xfrm>
                  <a:off x="873" y="3678"/>
                  <a:ext cx="49" cy="23"/>
                  <a:chOff x="873" y="3678"/>
                  <a:chExt cx="49" cy="23"/>
                </a:xfrm>
              </p:grpSpPr>
              <p:sp>
                <p:nvSpPr>
                  <p:cNvPr id="119175" name="Freeform 391"/>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6" name="Freeform 392"/>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7" name="Freeform 393"/>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78" name="Group 394"/>
                <p:cNvGrpSpPr/>
                <p:nvPr/>
              </p:nvGrpSpPr>
              <p:grpSpPr bwMode="auto">
                <a:xfrm>
                  <a:off x="886" y="3690"/>
                  <a:ext cx="49" cy="23"/>
                  <a:chOff x="886" y="3690"/>
                  <a:chExt cx="49" cy="23"/>
                </a:xfrm>
              </p:grpSpPr>
              <p:sp>
                <p:nvSpPr>
                  <p:cNvPr id="119179" name="Freeform 395"/>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0" name="Freeform 396"/>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1" name="Freeform 397"/>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82" name="Group 398"/>
                <p:cNvGrpSpPr/>
                <p:nvPr/>
              </p:nvGrpSpPr>
              <p:grpSpPr bwMode="auto">
                <a:xfrm>
                  <a:off x="899" y="3703"/>
                  <a:ext cx="48" cy="23"/>
                  <a:chOff x="899" y="3703"/>
                  <a:chExt cx="48" cy="23"/>
                </a:xfrm>
              </p:grpSpPr>
              <p:sp>
                <p:nvSpPr>
                  <p:cNvPr id="119183" name="Freeform 399"/>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4" name="Freeform 400"/>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5" name="Freeform 401"/>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86" name="Group 402"/>
                <p:cNvGrpSpPr/>
                <p:nvPr/>
              </p:nvGrpSpPr>
              <p:grpSpPr bwMode="auto">
                <a:xfrm>
                  <a:off x="912" y="3716"/>
                  <a:ext cx="48" cy="23"/>
                  <a:chOff x="912" y="3716"/>
                  <a:chExt cx="48" cy="23"/>
                </a:xfrm>
              </p:grpSpPr>
              <p:sp>
                <p:nvSpPr>
                  <p:cNvPr id="119187" name="Freeform 403"/>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8" name="Freeform 404"/>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9" name="Freeform 405"/>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90" name="Group 406"/>
              <p:cNvGrpSpPr/>
              <p:nvPr/>
            </p:nvGrpSpPr>
            <p:grpSpPr bwMode="auto">
              <a:xfrm>
                <a:off x="922" y="3727"/>
                <a:ext cx="49" cy="23"/>
                <a:chOff x="922" y="3727"/>
                <a:chExt cx="49" cy="23"/>
              </a:xfrm>
            </p:grpSpPr>
            <p:sp>
              <p:nvSpPr>
                <p:cNvPr id="119191" name="Freeform 407"/>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2" name="Freeform 408"/>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3" name="Freeform 409"/>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94" name="Group 410"/>
              <p:cNvGrpSpPr/>
              <p:nvPr/>
            </p:nvGrpSpPr>
            <p:grpSpPr bwMode="auto">
              <a:xfrm>
                <a:off x="895" y="3526"/>
                <a:ext cx="44" cy="23"/>
                <a:chOff x="895" y="3526"/>
                <a:chExt cx="44" cy="23"/>
              </a:xfrm>
            </p:grpSpPr>
            <p:sp>
              <p:nvSpPr>
                <p:cNvPr id="119195" name="Freeform 411"/>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6" name="Freeform 412"/>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7" name="Freeform 413"/>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98" name="Group 414"/>
              <p:cNvGrpSpPr/>
              <p:nvPr/>
            </p:nvGrpSpPr>
            <p:grpSpPr bwMode="auto">
              <a:xfrm>
                <a:off x="907" y="3540"/>
                <a:ext cx="45" cy="22"/>
                <a:chOff x="907" y="3540"/>
                <a:chExt cx="45" cy="22"/>
              </a:xfrm>
            </p:grpSpPr>
            <p:sp>
              <p:nvSpPr>
                <p:cNvPr id="119199" name="Freeform 415"/>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0" name="Freeform 416"/>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1" name="Freeform 417"/>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02" name="Group 418"/>
              <p:cNvGrpSpPr/>
              <p:nvPr/>
            </p:nvGrpSpPr>
            <p:grpSpPr bwMode="auto">
              <a:xfrm>
                <a:off x="920" y="3553"/>
                <a:ext cx="45" cy="23"/>
                <a:chOff x="920" y="3553"/>
                <a:chExt cx="45" cy="23"/>
              </a:xfrm>
            </p:grpSpPr>
            <p:sp>
              <p:nvSpPr>
                <p:cNvPr id="119203" name="Freeform 419"/>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4" name="Freeform 420"/>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5" name="Freeform 421"/>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06" name="Group 422"/>
              <p:cNvGrpSpPr/>
              <p:nvPr/>
            </p:nvGrpSpPr>
            <p:grpSpPr bwMode="auto">
              <a:xfrm>
                <a:off x="934" y="3566"/>
                <a:ext cx="44" cy="23"/>
                <a:chOff x="934" y="3566"/>
                <a:chExt cx="44" cy="23"/>
              </a:xfrm>
            </p:grpSpPr>
            <p:sp>
              <p:nvSpPr>
                <p:cNvPr id="119207" name="Freeform 423"/>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8" name="Freeform 424"/>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9" name="Freeform 425"/>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0" name="Group 426"/>
              <p:cNvGrpSpPr/>
              <p:nvPr/>
            </p:nvGrpSpPr>
            <p:grpSpPr bwMode="auto">
              <a:xfrm>
                <a:off x="949" y="3579"/>
                <a:ext cx="83" cy="63"/>
                <a:chOff x="949" y="3579"/>
                <a:chExt cx="83" cy="63"/>
              </a:xfrm>
            </p:grpSpPr>
            <p:grpSp>
              <p:nvGrpSpPr>
                <p:cNvPr id="119211" name="Group 427"/>
                <p:cNvGrpSpPr/>
                <p:nvPr/>
              </p:nvGrpSpPr>
              <p:grpSpPr bwMode="auto">
                <a:xfrm>
                  <a:off x="949" y="3579"/>
                  <a:ext cx="44" cy="23"/>
                  <a:chOff x="949" y="3579"/>
                  <a:chExt cx="44" cy="23"/>
                </a:xfrm>
              </p:grpSpPr>
              <p:sp>
                <p:nvSpPr>
                  <p:cNvPr id="119212" name="Freeform 428"/>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3" name="Freeform 429"/>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4" name="Freeform 430"/>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5" name="Group 431"/>
                <p:cNvGrpSpPr/>
                <p:nvPr/>
              </p:nvGrpSpPr>
              <p:grpSpPr bwMode="auto">
                <a:xfrm>
                  <a:off x="961" y="3592"/>
                  <a:ext cx="45" cy="23"/>
                  <a:chOff x="961" y="3592"/>
                  <a:chExt cx="45" cy="23"/>
                </a:xfrm>
              </p:grpSpPr>
              <p:sp>
                <p:nvSpPr>
                  <p:cNvPr id="119216" name="Freeform 432"/>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7" name="Freeform 433"/>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8" name="Freeform 434"/>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9" name="Group 435"/>
                <p:cNvGrpSpPr/>
                <p:nvPr/>
              </p:nvGrpSpPr>
              <p:grpSpPr bwMode="auto">
                <a:xfrm>
                  <a:off x="974" y="3606"/>
                  <a:ext cx="44" cy="23"/>
                  <a:chOff x="974" y="3606"/>
                  <a:chExt cx="44" cy="23"/>
                </a:xfrm>
              </p:grpSpPr>
              <p:sp>
                <p:nvSpPr>
                  <p:cNvPr id="119220" name="Freeform 436"/>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1" name="Freeform 437"/>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2" name="Freeform 438"/>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23" name="Group 439"/>
                <p:cNvGrpSpPr/>
                <p:nvPr/>
              </p:nvGrpSpPr>
              <p:grpSpPr bwMode="auto">
                <a:xfrm>
                  <a:off x="987" y="3619"/>
                  <a:ext cx="45" cy="23"/>
                  <a:chOff x="987" y="3619"/>
                  <a:chExt cx="45" cy="23"/>
                </a:xfrm>
              </p:grpSpPr>
              <p:sp>
                <p:nvSpPr>
                  <p:cNvPr id="119224" name="Freeform 440"/>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5" name="Freeform 441"/>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6" name="Freeform 442"/>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227" name="Group 443"/>
              <p:cNvGrpSpPr/>
              <p:nvPr/>
            </p:nvGrpSpPr>
            <p:grpSpPr bwMode="auto">
              <a:xfrm>
                <a:off x="1002" y="3632"/>
                <a:ext cx="83" cy="63"/>
                <a:chOff x="1002" y="3632"/>
                <a:chExt cx="83" cy="63"/>
              </a:xfrm>
            </p:grpSpPr>
            <p:grpSp>
              <p:nvGrpSpPr>
                <p:cNvPr id="119228" name="Group 444"/>
                <p:cNvGrpSpPr/>
                <p:nvPr/>
              </p:nvGrpSpPr>
              <p:grpSpPr bwMode="auto">
                <a:xfrm>
                  <a:off x="1002" y="3632"/>
                  <a:ext cx="44" cy="22"/>
                  <a:chOff x="1002" y="3632"/>
                  <a:chExt cx="44" cy="22"/>
                </a:xfrm>
              </p:grpSpPr>
              <p:sp>
                <p:nvSpPr>
                  <p:cNvPr id="119229" name="Freeform 445"/>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0" name="Freeform 446"/>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1" name="Freeform 447"/>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32" name="Group 448"/>
                <p:cNvGrpSpPr/>
                <p:nvPr/>
              </p:nvGrpSpPr>
              <p:grpSpPr bwMode="auto">
                <a:xfrm>
                  <a:off x="1014" y="3645"/>
                  <a:ext cx="44" cy="23"/>
                  <a:chOff x="1014" y="3645"/>
                  <a:chExt cx="44" cy="23"/>
                </a:xfrm>
              </p:grpSpPr>
              <p:sp>
                <p:nvSpPr>
                  <p:cNvPr id="119233" name="Freeform 449"/>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4" name="Freeform 450"/>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5" name="Freeform 451"/>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36" name="Group 452"/>
                <p:cNvGrpSpPr/>
                <p:nvPr/>
              </p:nvGrpSpPr>
              <p:grpSpPr bwMode="auto">
                <a:xfrm>
                  <a:off x="1027" y="3659"/>
                  <a:ext cx="45" cy="23"/>
                  <a:chOff x="1027" y="3659"/>
                  <a:chExt cx="45" cy="23"/>
                </a:xfrm>
              </p:grpSpPr>
              <p:sp>
                <p:nvSpPr>
                  <p:cNvPr id="119237" name="Freeform 453"/>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8" name="Freeform 454"/>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9" name="Freeform 455"/>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40" name="Group 456"/>
                <p:cNvGrpSpPr/>
                <p:nvPr/>
              </p:nvGrpSpPr>
              <p:grpSpPr bwMode="auto">
                <a:xfrm>
                  <a:off x="1040" y="3672"/>
                  <a:ext cx="45" cy="23"/>
                  <a:chOff x="1040" y="3672"/>
                  <a:chExt cx="45" cy="23"/>
                </a:xfrm>
              </p:grpSpPr>
              <p:sp>
                <p:nvSpPr>
                  <p:cNvPr id="119241" name="Freeform 457"/>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2" name="Freeform 458"/>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3" name="Freeform 459"/>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244" name="Group 460"/>
              <p:cNvGrpSpPr/>
              <p:nvPr/>
            </p:nvGrpSpPr>
            <p:grpSpPr bwMode="auto">
              <a:xfrm>
                <a:off x="1054" y="3685"/>
                <a:ext cx="45" cy="23"/>
                <a:chOff x="1054" y="3685"/>
                <a:chExt cx="45" cy="23"/>
              </a:xfrm>
            </p:grpSpPr>
            <p:sp>
              <p:nvSpPr>
                <p:cNvPr id="119245" name="Freeform 461"/>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6" name="Freeform 462"/>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7" name="Freeform 463"/>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48" name="Group 464"/>
              <p:cNvGrpSpPr/>
              <p:nvPr/>
            </p:nvGrpSpPr>
            <p:grpSpPr bwMode="auto">
              <a:xfrm>
                <a:off x="1067" y="3698"/>
                <a:ext cx="45" cy="23"/>
                <a:chOff x="1067" y="3698"/>
                <a:chExt cx="45" cy="23"/>
              </a:xfrm>
            </p:grpSpPr>
            <p:sp>
              <p:nvSpPr>
                <p:cNvPr id="119249" name="Freeform 465"/>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0" name="Freeform 466"/>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1" name="Freeform 467"/>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52" name="Group 468"/>
              <p:cNvGrpSpPr/>
              <p:nvPr/>
            </p:nvGrpSpPr>
            <p:grpSpPr bwMode="auto">
              <a:xfrm>
                <a:off x="1079" y="3712"/>
                <a:ext cx="44" cy="23"/>
                <a:chOff x="1079" y="3712"/>
                <a:chExt cx="44" cy="23"/>
              </a:xfrm>
            </p:grpSpPr>
            <p:sp>
              <p:nvSpPr>
                <p:cNvPr id="119253" name="Freeform 469"/>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4" name="Freeform 470"/>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5" name="Freeform 471"/>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56" name="Group 472"/>
              <p:cNvGrpSpPr/>
              <p:nvPr/>
            </p:nvGrpSpPr>
            <p:grpSpPr bwMode="auto">
              <a:xfrm>
                <a:off x="1093" y="3725"/>
                <a:ext cx="45" cy="23"/>
                <a:chOff x="1093" y="3725"/>
                <a:chExt cx="45" cy="23"/>
              </a:xfrm>
            </p:grpSpPr>
            <p:sp>
              <p:nvSpPr>
                <p:cNvPr id="119257" name="Freeform 473"/>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8" name="Freeform 474"/>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9" name="Freeform 475"/>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0" name="Group 476"/>
              <p:cNvGrpSpPr/>
              <p:nvPr/>
            </p:nvGrpSpPr>
            <p:grpSpPr bwMode="auto">
              <a:xfrm>
                <a:off x="1108" y="3739"/>
                <a:ext cx="44" cy="23"/>
                <a:chOff x="1108" y="3739"/>
                <a:chExt cx="44" cy="23"/>
              </a:xfrm>
            </p:grpSpPr>
            <p:sp>
              <p:nvSpPr>
                <p:cNvPr id="119261" name="Freeform 477"/>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2" name="Freeform 478"/>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3" name="Freeform 479"/>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4" name="Group 480"/>
              <p:cNvGrpSpPr/>
              <p:nvPr/>
            </p:nvGrpSpPr>
            <p:grpSpPr bwMode="auto">
              <a:xfrm>
                <a:off x="1121" y="3753"/>
                <a:ext cx="45" cy="23"/>
                <a:chOff x="1121" y="3753"/>
                <a:chExt cx="45" cy="23"/>
              </a:xfrm>
            </p:grpSpPr>
            <p:sp>
              <p:nvSpPr>
                <p:cNvPr id="119265" name="Freeform 481"/>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6" name="Freeform 482"/>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7" name="Freeform 483"/>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8" name="Group 484"/>
              <p:cNvGrpSpPr/>
              <p:nvPr/>
            </p:nvGrpSpPr>
            <p:grpSpPr bwMode="auto">
              <a:xfrm>
                <a:off x="1133" y="3767"/>
                <a:ext cx="44" cy="23"/>
                <a:chOff x="1133" y="3767"/>
                <a:chExt cx="44" cy="23"/>
              </a:xfrm>
            </p:grpSpPr>
            <p:sp>
              <p:nvSpPr>
                <p:cNvPr id="119269" name="Freeform 485"/>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0" name="Freeform 486"/>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1" name="Freeform 487"/>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272" name="Freeform 488"/>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3" name="Freeform 489"/>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4" name="Freeform 490"/>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5" name="Freeform 491"/>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6" name="Freeform 492"/>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7" name="Freeform 493"/>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8" name="Freeform 494"/>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9" name="Freeform 495"/>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0" name="Freeform 496"/>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1" name="Freeform 497"/>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2" name="Freeform 498"/>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9283" name="Group 499"/>
              <p:cNvGrpSpPr/>
              <p:nvPr/>
            </p:nvGrpSpPr>
            <p:grpSpPr bwMode="auto">
              <a:xfrm>
                <a:off x="700" y="3535"/>
                <a:ext cx="49" cy="24"/>
                <a:chOff x="700" y="3535"/>
                <a:chExt cx="49" cy="24"/>
              </a:xfrm>
            </p:grpSpPr>
            <p:sp>
              <p:nvSpPr>
                <p:cNvPr id="119284" name="Freeform 500"/>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5" name="Freeform 501"/>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6" name="Freeform 502"/>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87" name="Group 503"/>
              <p:cNvGrpSpPr/>
              <p:nvPr/>
            </p:nvGrpSpPr>
            <p:grpSpPr bwMode="auto">
              <a:xfrm>
                <a:off x="714" y="3551"/>
                <a:ext cx="49" cy="22"/>
                <a:chOff x="714" y="3551"/>
                <a:chExt cx="49" cy="22"/>
              </a:xfrm>
            </p:grpSpPr>
            <p:sp>
              <p:nvSpPr>
                <p:cNvPr id="119288" name="Freeform 504"/>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9" name="Freeform 505"/>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0" name="Freeform 506"/>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1" name="Group 507"/>
              <p:cNvGrpSpPr/>
              <p:nvPr/>
            </p:nvGrpSpPr>
            <p:grpSpPr bwMode="auto">
              <a:xfrm>
                <a:off x="728" y="3564"/>
                <a:ext cx="48" cy="23"/>
                <a:chOff x="728" y="3564"/>
                <a:chExt cx="48" cy="23"/>
              </a:xfrm>
            </p:grpSpPr>
            <p:sp>
              <p:nvSpPr>
                <p:cNvPr id="119292" name="Freeform 508"/>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3" name="Freeform 509"/>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4" name="Freeform 510"/>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5" name="Group 511"/>
              <p:cNvGrpSpPr/>
              <p:nvPr/>
            </p:nvGrpSpPr>
            <p:grpSpPr bwMode="auto">
              <a:xfrm>
                <a:off x="742" y="3582"/>
                <a:ext cx="49" cy="23"/>
                <a:chOff x="742" y="3582"/>
                <a:chExt cx="49" cy="23"/>
              </a:xfrm>
            </p:grpSpPr>
            <p:sp>
              <p:nvSpPr>
                <p:cNvPr id="119296" name="Freeform 512"/>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7" name="Freeform 513"/>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8" name="Freeform 514"/>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9" name="Group 515"/>
              <p:cNvGrpSpPr/>
              <p:nvPr/>
            </p:nvGrpSpPr>
            <p:grpSpPr bwMode="auto">
              <a:xfrm>
                <a:off x="752" y="3597"/>
                <a:ext cx="133" cy="106"/>
                <a:chOff x="752" y="3597"/>
                <a:chExt cx="133" cy="106"/>
              </a:xfrm>
            </p:grpSpPr>
            <p:sp>
              <p:nvSpPr>
                <p:cNvPr id="119300" name="Freeform 516"/>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1" name="Freeform 517"/>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2" name="Freeform 518"/>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03" name="Group 519"/>
              <p:cNvGrpSpPr/>
              <p:nvPr/>
            </p:nvGrpSpPr>
            <p:grpSpPr bwMode="auto">
              <a:xfrm>
                <a:off x="844" y="3694"/>
                <a:ext cx="48" cy="23"/>
                <a:chOff x="844" y="3694"/>
                <a:chExt cx="48" cy="23"/>
              </a:xfrm>
            </p:grpSpPr>
            <p:sp>
              <p:nvSpPr>
                <p:cNvPr id="119304" name="Freeform 520"/>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5" name="Freeform 521"/>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6" name="Freeform 522"/>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07" name="Group 523"/>
              <p:cNvGrpSpPr/>
              <p:nvPr/>
            </p:nvGrpSpPr>
            <p:grpSpPr bwMode="auto">
              <a:xfrm>
                <a:off x="857" y="3710"/>
                <a:ext cx="49" cy="22"/>
                <a:chOff x="857" y="3710"/>
                <a:chExt cx="49" cy="22"/>
              </a:xfrm>
            </p:grpSpPr>
            <p:sp>
              <p:nvSpPr>
                <p:cNvPr id="119308" name="Freeform 524"/>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9" name="Freeform 525"/>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0" name="Freeform 526"/>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1" name="Group 527"/>
              <p:cNvGrpSpPr/>
              <p:nvPr/>
            </p:nvGrpSpPr>
            <p:grpSpPr bwMode="auto">
              <a:xfrm>
                <a:off x="1086" y="3766"/>
                <a:ext cx="49" cy="23"/>
                <a:chOff x="1086" y="3766"/>
                <a:chExt cx="49" cy="23"/>
              </a:xfrm>
            </p:grpSpPr>
            <p:sp>
              <p:nvSpPr>
                <p:cNvPr id="119312" name="Freeform 528"/>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3" name="Freeform 529"/>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4" name="Freeform 530"/>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5" name="Group 531"/>
              <p:cNvGrpSpPr/>
              <p:nvPr/>
            </p:nvGrpSpPr>
            <p:grpSpPr bwMode="auto">
              <a:xfrm>
                <a:off x="934" y="3740"/>
                <a:ext cx="48" cy="23"/>
                <a:chOff x="934" y="3740"/>
                <a:chExt cx="48" cy="23"/>
              </a:xfrm>
            </p:grpSpPr>
            <p:sp>
              <p:nvSpPr>
                <p:cNvPr id="119316" name="Freeform 532"/>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7" name="Freeform 533"/>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8" name="Freeform 534"/>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9" name="Group 535"/>
              <p:cNvGrpSpPr/>
              <p:nvPr/>
            </p:nvGrpSpPr>
            <p:grpSpPr bwMode="auto">
              <a:xfrm>
                <a:off x="943" y="3754"/>
                <a:ext cx="49" cy="23"/>
                <a:chOff x="943" y="3754"/>
                <a:chExt cx="49" cy="23"/>
              </a:xfrm>
            </p:grpSpPr>
            <p:sp>
              <p:nvSpPr>
                <p:cNvPr id="119320" name="Freeform 536"/>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1" name="Freeform 537"/>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2" name="Freeform 538"/>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323" name="Freeform 539"/>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4" name="Freeform 540"/>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5" name="Freeform 541"/>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26" name="Group 542"/>
            <p:cNvGrpSpPr/>
            <p:nvPr/>
          </p:nvGrpSpPr>
          <p:grpSpPr bwMode="auto">
            <a:xfrm>
              <a:off x="920" y="3821"/>
              <a:ext cx="413" cy="50"/>
              <a:chOff x="920" y="3821"/>
              <a:chExt cx="413" cy="50"/>
            </a:xfrm>
          </p:grpSpPr>
          <p:sp>
            <p:nvSpPr>
              <p:cNvPr id="119327" name="Freeform 543"/>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28" name="Freeform 544"/>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b="1">
                  <a:solidFill>
                    <a:srgbClr val="000099"/>
                  </a:solidFill>
                  <a:latin typeface="+mn-lt"/>
                  <a:ea typeface="黑体" panose="02010609060101010101" pitchFamily="2" charset="-122"/>
                </a:endParaRPr>
              </a:p>
            </p:txBody>
          </p:sp>
        </p:grpSp>
        <p:grpSp>
          <p:nvGrpSpPr>
            <p:cNvPr id="119331" name="Group 547"/>
            <p:cNvGrpSpPr/>
            <p:nvPr/>
          </p:nvGrpSpPr>
          <p:grpSpPr bwMode="auto">
            <a:xfrm>
              <a:off x="1227" y="3477"/>
              <a:ext cx="508" cy="321"/>
              <a:chOff x="1227" y="3477"/>
              <a:chExt cx="508" cy="321"/>
            </a:xfrm>
          </p:grpSpPr>
          <p:sp>
            <p:nvSpPr>
              <p:cNvPr id="119332" name="Freeform 548"/>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3" name="Freeform 549"/>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34" name="Freeform 550"/>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anose="02010609060101010101" pitchFamily="2" charset="-122"/>
                </a:endParaRPr>
              </a:p>
            </p:txBody>
          </p:sp>
          <p:sp>
            <p:nvSpPr>
              <p:cNvPr id="119336" name="Freeform 552"/>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7" name="Freeform 553"/>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8" name="Freeform 554"/>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9" name="Freeform 555"/>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0" name="Freeform 556"/>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1" name="Freeform 557"/>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2" name="Freeform 558"/>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3" name="Freeform 559"/>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4" name="Freeform 560"/>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5" name="Freeform 561"/>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8" name="Freeform 564"/>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351" name="Group 567"/>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anose="02010609060101010101" pitchFamily="2" charset="-122"/>
              </a:rPr>
              <a:t>主机</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1</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向</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2</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发送数据</a:t>
            </a:r>
            <a:endParaRPr kumimoji="1" lang="zh-CN" altLang="en-US" sz="3200" b="1" baseline="-25000" dirty="0">
              <a:solidFill>
                <a:srgbClr val="000099"/>
              </a:solidFill>
              <a:latin typeface="+mn-lt"/>
              <a:ea typeface="黑体" panose="02010609060101010101"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anose="02010609060101010101"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a:latin typeface="+mn-lt"/>
                <a:ea typeface="黑体" panose="02010609060101010101" pitchFamily="2" charset="-122"/>
              </a:rPr>
              <a:t>只考虑数据在数据链路层的流动</a:t>
            </a:r>
            <a:endParaRPr lang="zh-CN" altLang="en-US" sz="2400" b="1" dirty="0">
              <a:latin typeface="+mn-lt"/>
              <a:ea typeface="黑体" panose="02010609060101010101"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anose="02010609060101010101" pitchFamily="2" charset="-122"/>
              </a:rPr>
              <a:t>不同的链路层可能采用不同的数据链路层协议</a:t>
            </a:r>
            <a:endParaRPr lang="zh-CN" altLang="en-US" sz="2000" b="1" dirty="0">
              <a:solidFill>
                <a:srgbClr val="000066"/>
              </a:solidFill>
              <a:latin typeface="+mn-lt"/>
              <a:ea typeface="黑体" panose="02010609060101010101"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8" name="Freeform 525"/>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9" name="Freeform 528"/>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0" name="Freeform 526"/>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1" name="Freeform 527"/>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9" name="Freeform 537"/>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0" name="Freeform 538"/>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1" name="Freeform 539"/>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2" name="Freeform 540"/>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anose="02010609060101010101"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anose="02010609060101010101"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0" name="Freeform 548"/>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2" name="Freeform 550"/>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7" name="Freeform 555"/>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9" name="Freeform 557"/>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4" name="Freeform 562"/>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6" name="Freeform 564"/>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630" name="Freeform 572"/>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1" name="Freeform 573"/>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2" name="Freeform 574"/>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3" name="Freeform 575"/>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p>
            </p:txBody>
          </p:sp>
        </p:grpSp>
        <p:sp>
          <p:nvSpPr>
            <p:cNvPr id="639" name="Freeform 583"/>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a:solidFill>
                  <a:schemeClr val="bg1"/>
                </a:solidFill>
                <a:latin typeface="+mn-lt"/>
                <a:ea typeface="黑体" panose="02010609060101010101" pitchFamily="2" charset="-122"/>
              </a:rPr>
              <a:t>H</a:t>
            </a:r>
            <a:r>
              <a:rPr lang="en-US" altLang="zh-CN" sz="2000" b="1" baseline="-25000" dirty="0">
                <a:solidFill>
                  <a:schemeClr val="bg1"/>
                </a:solidFill>
                <a:latin typeface="+mn-lt"/>
                <a:ea typeface="黑体" panose="02010609060101010101" pitchFamily="2" charset="-122"/>
              </a:rPr>
              <a:t>1</a:t>
            </a:r>
            <a:r>
              <a:rPr lang="en-US" altLang="zh-CN" sz="2000" b="1" dirty="0">
                <a:solidFill>
                  <a:schemeClr val="bg1"/>
                </a:solidFill>
                <a:latin typeface="+mn-lt"/>
                <a:ea typeface="黑体" panose="02010609060101010101" pitchFamily="2" charset="-122"/>
              </a:rPr>
              <a:t> </a:t>
            </a:r>
            <a:r>
              <a:rPr lang="zh-CN" altLang="en-US" sz="2000" b="1" dirty="0">
                <a:solidFill>
                  <a:schemeClr val="bg1"/>
                </a:solidFill>
                <a:latin typeface="+mn-lt"/>
                <a:ea typeface="黑体" panose="02010609060101010101" pitchFamily="2" charset="-122"/>
              </a:rPr>
              <a:t>到</a:t>
            </a:r>
            <a:r>
              <a:rPr lang="en-US" altLang="zh-CN" sz="2000" b="1" dirty="0">
                <a:solidFill>
                  <a:schemeClr val="bg1"/>
                </a:solidFill>
                <a:latin typeface="+mn-lt"/>
                <a:ea typeface="黑体" panose="02010609060101010101" pitchFamily="2" charset="-122"/>
              </a:rPr>
              <a:t>H</a:t>
            </a:r>
            <a:r>
              <a:rPr lang="en-US" altLang="zh-CN" sz="2000" b="1" baseline="-25000" dirty="0">
                <a:solidFill>
                  <a:schemeClr val="bg1"/>
                </a:solidFill>
                <a:latin typeface="+mn-lt"/>
                <a:ea typeface="黑体" panose="02010609060101010101" pitchFamily="2" charset="-122"/>
              </a:rPr>
              <a:t>2</a:t>
            </a:r>
            <a:r>
              <a:rPr lang="en-US" altLang="zh-CN" sz="2000" b="1" dirty="0">
                <a:solidFill>
                  <a:schemeClr val="bg1"/>
                </a:solidFill>
                <a:latin typeface="+mn-lt"/>
                <a:ea typeface="黑体" panose="02010609060101010101" pitchFamily="2" charset="-122"/>
              </a:rPr>
              <a:t> </a:t>
            </a:r>
            <a:r>
              <a:rPr lang="zh-CN" altLang="zh-CN" sz="2000" b="1" dirty="0">
                <a:solidFill>
                  <a:schemeClr val="bg1"/>
                </a:solidFill>
                <a:latin typeface="+mn-lt"/>
                <a:ea typeface="黑体" panose="02010609060101010101" pitchFamily="2" charset="-122"/>
              </a:rPr>
              <a:t>所经过的网络可以是多种的</a:t>
            </a:r>
            <a:endParaRPr lang="zh-CN" altLang="en-US" sz="20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54275" name="Rectangle 2"/>
          <p:cNvSpPr>
            <a:spLocks noGrp="1" noChangeArrowheads="1"/>
          </p:cNvSpPr>
          <p:nvPr>
            <p:ph type="title"/>
          </p:nvPr>
        </p:nvSpPr>
        <p:spPr/>
        <p:txBody>
          <a:bodyPr/>
          <a:lstStyle/>
          <a:p>
            <a:pPr eaLnBrk="1" hangingPunct="1"/>
            <a:r>
              <a:rPr lang="zh-CN" altLang="en-US"/>
              <a:t>奇偶校验码</a:t>
            </a:r>
          </a:p>
        </p:txBody>
      </p:sp>
      <p:sp>
        <p:nvSpPr>
          <p:cNvPr id="54276" name="Text Box 3"/>
          <p:cNvSpPr txBox="1">
            <a:spLocks noChangeArrowheads="1"/>
          </p:cNvSpPr>
          <p:nvPr/>
        </p:nvSpPr>
        <p:spPr bwMode="auto">
          <a:xfrm>
            <a:off x="818621" y="1557338"/>
            <a:ext cx="826875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奇偶校验码：是通过增加冗余位来使得码字中“</a:t>
            </a:r>
            <a:r>
              <a:rPr lang="en-US" altLang="zh-CN" sz="2400" b="1" dirty="0">
                <a:solidFill>
                  <a:srgbClr val="000000"/>
                </a:solidFill>
                <a:sym typeface="Arial" panose="020B0604020202020204" pitchFamily="34" charset="0"/>
              </a:rPr>
              <a:t>1”</a:t>
            </a:r>
            <a:r>
              <a:rPr lang="zh-CN" altLang="en-US" sz="2400" b="1" dirty="0">
                <a:solidFill>
                  <a:srgbClr val="000000"/>
                </a:solidFill>
                <a:sym typeface="Arial" panose="020B0604020202020204" pitchFamily="34" charset="0"/>
              </a:rPr>
              <a:t>的个数保持奇或偶数的编码方法，是一种检错码。</a:t>
            </a:r>
          </a:p>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在使用时又可分为：</a:t>
            </a:r>
          </a:p>
          <a:p>
            <a:pPr lvl="1"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垂直奇偶校验</a:t>
            </a:r>
          </a:p>
          <a:p>
            <a:pPr lvl="1"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水平奇偶校验</a:t>
            </a:r>
          </a:p>
          <a:p>
            <a:pPr lvl="1"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水平垂直奇偶校验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pPr>
              <a:defRPr/>
            </a:pPr>
            <a:endParaRPr lang="en-US"/>
          </a:p>
        </p:txBody>
      </p:sp>
      <p:sp>
        <p:nvSpPr>
          <p:cNvPr id="55299" name="Rectangle 2"/>
          <p:cNvSpPr>
            <a:spLocks noGrp="1" noChangeArrowheads="1"/>
          </p:cNvSpPr>
          <p:nvPr>
            <p:ph type="title"/>
          </p:nvPr>
        </p:nvSpPr>
        <p:spPr/>
        <p:txBody>
          <a:bodyPr/>
          <a:lstStyle/>
          <a:p>
            <a:pPr eaLnBrk="1" hangingPunct="1"/>
            <a:r>
              <a:rPr lang="zh-CN" altLang="en-US"/>
              <a:t>垂直奇偶校验</a:t>
            </a:r>
          </a:p>
        </p:txBody>
      </p:sp>
      <p:sp>
        <p:nvSpPr>
          <p:cNvPr id="55300" name="Text Box 3"/>
          <p:cNvSpPr txBox="1">
            <a:spLocks noChangeArrowheads="1"/>
          </p:cNvSpPr>
          <p:nvPr/>
        </p:nvSpPr>
        <p:spPr bwMode="auto">
          <a:xfrm>
            <a:off x="818621" y="1557338"/>
            <a:ext cx="82687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是将整个发送的信息块分为定长</a:t>
            </a:r>
            <a:r>
              <a:rPr lang="en-US" altLang="zh-CN" sz="2400" b="1" dirty="0">
                <a:solidFill>
                  <a:srgbClr val="000000"/>
                </a:solidFill>
                <a:sym typeface="Arial" panose="020B0604020202020204" pitchFamily="34" charset="0"/>
              </a:rPr>
              <a:t>p</a:t>
            </a:r>
            <a:r>
              <a:rPr lang="zh-CN" altLang="en-US" sz="2400" b="1" dirty="0">
                <a:solidFill>
                  <a:srgbClr val="000000"/>
                </a:solidFill>
                <a:sym typeface="Arial" panose="020B0604020202020204" pitchFamily="34" charset="0"/>
              </a:rPr>
              <a:t>位的若干段（比如说</a:t>
            </a:r>
            <a:r>
              <a:rPr lang="en-US" altLang="zh-CN" sz="2400" b="1" dirty="0">
                <a:solidFill>
                  <a:srgbClr val="000000"/>
                </a:solidFill>
                <a:sym typeface="Arial" panose="020B0604020202020204" pitchFamily="34" charset="0"/>
              </a:rPr>
              <a:t>q</a:t>
            </a:r>
            <a:r>
              <a:rPr lang="zh-CN" altLang="en-US" sz="2400" b="1" dirty="0">
                <a:solidFill>
                  <a:srgbClr val="000000"/>
                </a:solidFill>
                <a:sym typeface="Arial" panose="020B0604020202020204" pitchFamily="34" charset="0"/>
              </a:rPr>
              <a:t>段），每段后面按“</a:t>
            </a:r>
            <a:r>
              <a:rPr lang="en-US" altLang="zh-CN" sz="2400" b="1" dirty="0">
                <a:solidFill>
                  <a:srgbClr val="000000"/>
                </a:solidFill>
                <a:sym typeface="Arial" panose="020B0604020202020204" pitchFamily="34" charset="0"/>
              </a:rPr>
              <a:t>1”</a:t>
            </a:r>
            <a:r>
              <a:rPr lang="zh-CN" altLang="en-US" sz="2400" b="1" dirty="0">
                <a:solidFill>
                  <a:srgbClr val="000000"/>
                </a:solidFill>
                <a:sym typeface="Arial" panose="020B0604020202020204" pitchFamily="34" charset="0"/>
              </a:rPr>
              <a:t>的个数为奇或偶数的规律加上一位奇偶位，如下图所示 ：</a:t>
            </a:r>
          </a:p>
        </p:txBody>
      </p:sp>
      <p:pic>
        <p:nvPicPr>
          <p:cNvPr id="5530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973" y="2636838"/>
            <a:ext cx="4550569"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373" y="5294313"/>
            <a:ext cx="79334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56323" name="Rectangle 2"/>
          <p:cNvSpPr>
            <a:spLocks noGrp="1" noChangeArrowheads="1"/>
          </p:cNvSpPr>
          <p:nvPr>
            <p:ph type="title"/>
          </p:nvPr>
        </p:nvSpPr>
        <p:spPr/>
        <p:txBody>
          <a:bodyPr/>
          <a:lstStyle/>
          <a:p>
            <a:pPr eaLnBrk="1" hangingPunct="1"/>
            <a:r>
              <a:rPr lang="zh-CN" altLang="en-US"/>
              <a:t>水平奇偶校验</a:t>
            </a:r>
          </a:p>
        </p:txBody>
      </p:sp>
      <p:sp>
        <p:nvSpPr>
          <p:cNvPr id="56324" name="Text Box 3"/>
          <p:cNvSpPr txBox="1">
            <a:spLocks noChangeArrowheads="1"/>
          </p:cNvSpPr>
          <p:nvPr/>
        </p:nvSpPr>
        <p:spPr bwMode="auto">
          <a:xfrm>
            <a:off x="818621" y="1557339"/>
            <a:ext cx="8268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它是对各个信息段的相应位横向进行编码，产生一个奇偶校验冗余位，如下图所示</a:t>
            </a:r>
          </a:p>
        </p:txBody>
      </p:sp>
      <p:pic>
        <p:nvPicPr>
          <p:cNvPr id="563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364" y="2708275"/>
            <a:ext cx="4468019"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10"/>
          </p:nvPr>
        </p:nvSpPr>
        <p:spPr/>
        <p:txBody>
          <a:bodyPr/>
          <a:lstStyle/>
          <a:p>
            <a:pPr>
              <a:defRPr/>
            </a:pPr>
            <a:endParaRPr lang="en-US"/>
          </a:p>
        </p:txBody>
      </p:sp>
      <p:sp>
        <p:nvSpPr>
          <p:cNvPr id="57347" name="Rectangle 2"/>
          <p:cNvSpPr>
            <a:spLocks noGrp="1" noChangeArrowheads="1"/>
          </p:cNvSpPr>
          <p:nvPr>
            <p:ph type="title"/>
          </p:nvPr>
        </p:nvSpPr>
        <p:spPr/>
        <p:txBody>
          <a:bodyPr/>
          <a:lstStyle/>
          <a:p>
            <a:pPr eaLnBrk="1" hangingPunct="1"/>
            <a:r>
              <a:rPr lang="zh-CN" altLang="en-US"/>
              <a:t>水平垂直奇偶校验</a:t>
            </a:r>
          </a:p>
        </p:txBody>
      </p:sp>
      <p:sp>
        <p:nvSpPr>
          <p:cNvPr id="57348" name="Text Box 3"/>
          <p:cNvSpPr txBox="1">
            <a:spLocks noChangeArrowheads="1"/>
          </p:cNvSpPr>
          <p:nvPr/>
        </p:nvSpPr>
        <p:spPr bwMode="auto">
          <a:xfrm>
            <a:off x="818621" y="1557339"/>
            <a:ext cx="8268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同时进行水平奇偶校验和垂直奇偶校验就构成水平垂直奇偶校验，如下图所示。</a:t>
            </a:r>
          </a:p>
        </p:txBody>
      </p:sp>
      <p:pic>
        <p:nvPicPr>
          <p:cNvPr id="573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906" y="2420938"/>
            <a:ext cx="3890169"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39" y="4292601"/>
            <a:ext cx="87589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3786" y="2781301"/>
            <a:ext cx="3848894"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59395" name="Rectangle 2"/>
          <p:cNvSpPr>
            <a:spLocks noGrp="1" noChangeArrowheads="1"/>
          </p:cNvSpPr>
          <p:nvPr>
            <p:ph type="title"/>
          </p:nvPr>
        </p:nvSpPr>
        <p:spPr/>
        <p:txBody>
          <a:bodyPr/>
          <a:lstStyle/>
          <a:p>
            <a:pPr eaLnBrk="1" hangingPunct="1"/>
            <a:r>
              <a:rPr lang="zh-CN" altLang="en-US"/>
              <a:t>循环冗余码</a:t>
            </a:r>
          </a:p>
        </p:txBody>
      </p:sp>
      <p:sp>
        <p:nvSpPr>
          <p:cNvPr id="59396" name="Text Box 3"/>
          <p:cNvSpPr txBox="1">
            <a:spLocks noChangeArrowheads="1"/>
          </p:cNvSpPr>
          <p:nvPr/>
        </p:nvSpPr>
        <p:spPr bwMode="auto">
          <a:xfrm>
            <a:off x="560512" y="1557339"/>
            <a:ext cx="852686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在数据链路层传送的帧中，广泛使用了</a:t>
            </a:r>
            <a:r>
              <a:rPr lang="en-US" altLang="zh-CN" sz="2400" b="1" dirty="0">
                <a:solidFill>
                  <a:srgbClr val="000000"/>
                </a:solidFill>
                <a:latin typeface="Times New Roman" panose="02020603050405020304" pitchFamily="18" charset="0"/>
              </a:rPr>
              <a:t>CRC </a:t>
            </a:r>
            <a:r>
              <a:rPr lang="zh-CN" altLang="en-US" sz="2400" b="1" dirty="0">
                <a:solidFill>
                  <a:srgbClr val="000000"/>
                </a:solidFill>
                <a:latin typeface="Times New Roman" panose="02020603050405020304" pitchFamily="18" charset="0"/>
              </a:rPr>
              <a:t>检错技术。</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循环冗余校验码</a:t>
            </a:r>
            <a:r>
              <a:rPr lang="en-US" altLang="zh-CN" sz="2400" b="1" dirty="0">
                <a:solidFill>
                  <a:srgbClr val="000000"/>
                </a:solidFill>
                <a:latin typeface="Times New Roman" panose="02020603050405020304" pitchFamily="18" charset="0"/>
              </a:rPr>
              <a:t>CRC</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Cyclic Redundancy Check</a:t>
            </a:r>
            <a:r>
              <a:rPr lang="zh-CN" altLang="en-US" sz="2400" b="1" dirty="0">
                <a:solidFill>
                  <a:srgbClr val="000000"/>
                </a:solidFill>
                <a:latin typeface="Times New Roman" panose="02020603050405020304" pitchFamily="18" charset="0"/>
              </a:rPr>
              <a:t>），能够检测出数据帧中的</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位或</a:t>
            </a:r>
            <a:r>
              <a:rPr lang="en-US" altLang="zh-CN" sz="2400" b="1" dirty="0">
                <a:solidFill>
                  <a:srgbClr val="000000"/>
                </a:solidFill>
                <a:latin typeface="Times New Roman" panose="02020603050405020304" pitchFamily="18" charset="0"/>
              </a:rPr>
              <a:t>n</a:t>
            </a:r>
            <a:r>
              <a:rPr lang="zh-CN" altLang="en-US" sz="2400" b="1" dirty="0">
                <a:solidFill>
                  <a:srgbClr val="000000"/>
                </a:solidFill>
                <a:latin typeface="Times New Roman" panose="02020603050405020304" pitchFamily="18" charset="0"/>
              </a:rPr>
              <a:t>位错误，然后丢弃重传，具有良好的检错能力。</a:t>
            </a:r>
          </a:p>
          <a:p>
            <a:pPr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CRC</a:t>
            </a:r>
            <a:r>
              <a:rPr lang="zh-CN" altLang="en-US" sz="2400" b="1" dirty="0">
                <a:solidFill>
                  <a:srgbClr val="000000"/>
                </a:solidFill>
                <a:latin typeface="Times New Roman" panose="02020603050405020304" pitchFamily="18" charset="0"/>
              </a:rPr>
              <a:t>方法也称为多项式编码，标准格式为：</a:t>
            </a:r>
          </a:p>
        </p:txBody>
      </p:sp>
      <p:pic>
        <p:nvPicPr>
          <p:cNvPr id="59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31" y="4005263"/>
            <a:ext cx="8439017"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59395" name="Rectangle 2"/>
          <p:cNvSpPr>
            <a:spLocks noGrp="1" noChangeArrowheads="1"/>
          </p:cNvSpPr>
          <p:nvPr>
            <p:ph type="title"/>
          </p:nvPr>
        </p:nvSpPr>
        <p:spPr/>
        <p:txBody>
          <a:bodyPr/>
          <a:lstStyle/>
          <a:p>
            <a:pPr eaLnBrk="1" hangingPunct="1"/>
            <a:r>
              <a:rPr lang="en-US" altLang="zh-CN"/>
              <a:t>CRC</a:t>
            </a:r>
            <a:r>
              <a:rPr lang="zh-CN" altLang="en-US"/>
              <a:t>码</a:t>
            </a:r>
          </a:p>
        </p:txBody>
      </p:sp>
      <p:sp>
        <p:nvSpPr>
          <p:cNvPr id="51202" name="文本框 187394"/>
          <p:cNvSpPr txBox="1"/>
          <p:nvPr/>
        </p:nvSpPr>
        <p:spPr>
          <a:xfrm>
            <a:off x="970915" y="1557338"/>
            <a:ext cx="7632700" cy="3784600"/>
          </a:xfrm>
          <a:prstGeom prst="rect">
            <a:avLst/>
          </a:prstGeom>
          <a:noFill/>
          <a:ln w="9525">
            <a:noFill/>
          </a:ln>
        </p:spPr>
        <p:txBody>
          <a:bodyPr anchor="t">
            <a:spAutoFit/>
          </a:bodyPr>
          <a:lstStyle/>
          <a:p>
            <a:pPr marL="262255" indent="-262255">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ea typeface="宋体" panose="02010600030101010101" pitchFamily="2" charset="-122"/>
              </a:rPr>
              <a:t>CRC码称为多项式码：这是因为任何一个由二进制数位串组成的代码都可以和一个只含有0和1两个系数的多项式建立一一对应的关系。</a:t>
            </a:r>
          </a:p>
          <a:p>
            <a:pPr marL="262255" indent="-262255">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ea typeface="宋体" panose="02010600030101010101" pitchFamily="2" charset="-122"/>
              </a:rPr>
              <a:t>例如，代码1011011对应的多项式为x6+x4+x3+x+1，而多项式x5+x4+x2+x对应的代码为110110。</a:t>
            </a:r>
          </a:p>
          <a:p>
            <a:pPr marL="262255" indent="-262255">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ea typeface="宋体" panose="02010600030101010101" pitchFamily="2" charset="-122"/>
              </a:rPr>
              <a:t>并且，CRC码在发送端编码和接收端校验时都可以利用一事先约定的生成多项式G（x）来进行。k位要发送的信息位可对应于一个（k-1）次多项式K（x），r位冗余位对应于一个（r-1）次多项式R（x）</a:t>
            </a:r>
            <a:r>
              <a:rPr lang="zh-CN" altLang="en-US" sz="2400" dirty="0">
                <a:solidFill>
                  <a:srgbClr val="000000"/>
                </a:solidFill>
                <a:latin typeface="Times New Roman" panose="02020603050405020304" pitchFamily="18" charset="0"/>
                <a:ea typeface="宋体" panose="02010600030101010101" pitchFamily="2" charset="-122"/>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59395" name="Rectangle 2"/>
          <p:cNvSpPr>
            <a:spLocks noGrp="1" noChangeArrowheads="1"/>
          </p:cNvSpPr>
          <p:nvPr>
            <p:ph type="title"/>
          </p:nvPr>
        </p:nvSpPr>
        <p:spPr/>
        <p:txBody>
          <a:bodyPr/>
          <a:lstStyle/>
          <a:p>
            <a:pPr eaLnBrk="1" hangingPunct="1"/>
            <a:r>
              <a:rPr lang="zh-CN" altLang="en-US" dirty="0">
                <a:sym typeface="+mn-ea"/>
              </a:rPr>
              <a:t>循环冗余检验的原理说明</a:t>
            </a:r>
            <a:endParaRPr lang="zh-CN" altLang="en-US"/>
          </a:p>
        </p:txBody>
      </p:sp>
      <p:pic>
        <p:nvPicPr>
          <p:cNvPr id="52226" name="图片 188421"/>
          <p:cNvPicPr>
            <a:picLocks noChangeAspect="1"/>
          </p:cNvPicPr>
          <p:nvPr/>
        </p:nvPicPr>
        <p:blipFill>
          <a:blip r:embed="rId2"/>
          <a:stretch>
            <a:fillRect/>
          </a:stretch>
        </p:blipFill>
        <p:spPr>
          <a:xfrm>
            <a:off x="1330960" y="1557338"/>
            <a:ext cx="6751638" cy="4371975"/>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59395" name="Rectangle 2"/>
          <p:cNvSpPr>
            <a:spLocks noGrp="1" noChangeArrowheads="1"/>
          </p:cNvSpPr>
          <p:nvPr>
            <p:ph type="title"/>
          </p:nvPr>
        </p:nvSpPr>
        <p:spPr/>
        <p:txBody>
          <a:bodyPr/>
          <a:lstStyle/>
          <a:p>
            <a:pPr eaLnBrk="1" hangingPunct="1"/>
            <a:r>
              <a:rPr lang="zh-CN" altLang="en-US" dirty="0">
                <a:sym typeface="+mn-ea"/>
              </a:rPr>
              <a:t>帧检验序列 </a:t>
            </a:r>
            <a:r>
              <a:rPr lang="en-US" altLang="zh-CN">
                <a:sym typeface="+mn-ea"/>
              </a:rPr>
              <a:t>FCS</a:t>
            </a:r>
            <a:endParaRPr lang="zh-CN" altLang="en-US"/>
          </a:p>
        </p:txBody>
      </p:sp>
      <p:sp>
        <p:nvSpPr>
          <p:cNvPr id="53250" name="文本框 191490"/>
          <p:cNvSpPr txBox="1"/>
          <p:nvPr/>
        </p:nvSpPr>
        <p:spPr>
          <a:xfrm>
            <a:off x="1211580" y="1672908"/>
            <a:ext cx="7632700" cy="3230245"/>
          </a:xfrm>
          <a:prstGeom prst="rect">
            <a:avLst/>
          </a:prstGeom>
          <a:noFill/>
          <a:ln w="9525">
            <a:noFill/>
          </a:ln>
        </p:spPr>
        <p:txBody>
          <a:bodyPr anchor="t">
            <a:spAutoFit/>
          </a:bodyPr>
          <a:lstStyle/>
          <a:p>
            <a:pPr marL="262255" indent="-262255" algn="l">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ea typeface="宋体" panose="02010600030101010101" pitchFamily="2" charset="-122"/>
              </a:rPr>
              <a:t>在数据后面添加上的冗余码称为帧检验序列 FCS (Frame Check Sequence)。</a:t>
            </a:r>
          </a:p>
          <a:p>
            <a:pPr marL="262255" indent="-262255" algn="l">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ea typeface="宋体" panose="02010600030101010101" pitchFamily="2" charset="-122"/>
              </a:rPr>
              <a:t>循环冗余检验 CRC 和帧检验序列 FCS并不等同。</a:t>
            </a:r>
          </a:p>
          <a:p>
            <a:pPr marL="262255" indent="-262255" algn="l">
              <a:spcBef>
                <a:spcPct val="50000"/>
              </a:spcBef>
              <a:buFont typeface="Wingdings" panose="05000000000000000000" pitchFamily="2" charset="2"/>
              <a:buBlip>
                <a:blip r:embed="rId2"/>
              </a:buBlip>
            </a:pPr>
            <a:r>
              <a:rPr lang="zh-CN" altLang="en-US" sz="2400" b="1" dirty="0">
                <a:solidFill>
                  <a:srgbClr val="FF0000"/>
                </a:solidFill>
                <a:latin typeface="Times New Roman" panose="02020603050405020304" pitchFamily="18" charset="0"/>
                <a:ea typeface="宋体" panose="02010600030101010101" pitchFamily="2" charset="-122"/>
              </a:rPr>
              <a:t>CRC 是一种常用的检错方法，而 FCS 是添加在数据后面的冗余码。</a:t>
            </a:r>
            <a:endParaRPr lang="zh-CN" altLang="en-US" sz="2400" b="1" dirty="0">
              <a:solidFill>
                <a:srgbClr val="000000"/>
              </a:solidFill>
              <a:latin typeface="Times New Roman" panose="02020603050405020304" pitchFamily="18" charset="0"/>
              <a:ea typeface="宋体" panose="02010600030101010101" pitchFamily="2" charset="-122"/>
            </a:endParaRPr>
          </a:p>
          <a:p>
            <a:pPr marL="262255" indent="-262255" algn="l">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ea typeface="宋体" panose="02010600030101010101" pitchFamily="2" charset="-122"/>
              </a:rPr>
              <a:t>FCS 可以用 CRC 这种方法得出，但 CRC 并非用来获得 FCS 的唯一方法。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59395" name="Rectangle 2"/>
          <p:cNvSpPr>
            <a:spLocks noGrp="1" noChangeArrowheads="1"/>
          </p:cNvSpPr>
          <p:nvPr>
            <p:ph type="title"/>
          </p:nvPr>
        </p:nvSpPr>
        <p:spPr/>
        <p:txBody>
          <a:bodyPr/>
          <a:lstStyle/>
          <a:p>
            <a:pPr eaLnBrk="1" hangingPunct="1"/>
            <a:r>
              <a:rPr lang="zh-CN" altLang="en-US" dirty="0">
                <a:sym typeface="+mn-ea"/>
              </a:rPr>
              <a:t>说明</a:t>
            </a:r>
            <a:endParaRPr lang="zh-CN" altLang="en-US"/>
          </a:p>
        </p:txBody>
      </p:sp>
      <p:sp>
        <p:nvSpPr>
          <p:cNvPr id="54274" name="文本框 192514"/>
          <p:cNvSpPr txBox="1"/>
          <p:nvPr/>
        </p:nvSpPr>
        <p:spPr>
          <a:xfrm>
            <a:off x="1114425" y="1549083"/>
            <a:ext cx="7632700" cy="3969385"/>
          </a:xfrm>
          <a:prstGeom prst="rect">
            <a:avLst/>
          </a:prstGeom>
          <a:noFill/>
          <a:ln w="9525">
            <a:noFill/>
          </a:ln>
        </p:spPr>
        <p:txBody>
          <a:bodyPr anchor="t">
            <a:spAutoFit/>
          </a:bodyPr>
          <a:lstStyle/>
          <a:p>
            <a:pPr marL="262255" indent="-262255" algn="l">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ea typeface="宋体" panose="02010600030101010101" pitchFamily="2" charset="-122"/>
              </a:rPr>
              <a:t>仅用循环冗余检验 CRC 差错检测技术只能做到无差错接受(accept)。</a:t>
            </a:r>
          </a:p>
          <a:p>
            <a:pPr marL="262255" indent="-262255" algn="l">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FF0000"/>
                </a:solidFill>
                <a:latin typeface="Times New Roman" panose="02020603050405020304" pitchFamily="18" charset="0"/>
                <a:ea typeface="宋体" panose="02010600030101010101" pitchFamily="2" charset="-122"/>
              </a:rPr>
              <a:t>无差错接受</a:t>
            </a:r>
            <a:r>
              <a:rPr lang="zh-CN" altLang="en-US" sz="2400" b="1" dirty="0">
                <a:solidFill>
                  <a:srgbClr val="000000"/>
                </a:solidFill>
                <a:latin typeface="Times New Roman" panose="02020603050405020304" pitchFamily="18" charset="0"/>
                <a:ea typeface="宋体" panose="02010600030101010101" pitchFamily="2" charset="-122"/>
              </a:rPr>
              <a:t>”是指：“凡是接受的帧（即不包括丢弃的帧），我们都能以非常接近于 1 的概率认为这些帧在传输过程中没有产生差错”。</a:t>
            </a:r>
          </a:p>
          <a:p>
            <a:pPr marL="262255" indent="-262255" algn="l">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ea typeface="宋体" panose="02010600030101010101" pitchFamily="2" charset="-122"/>
              </a:rPr>
              <a:t>也就是说：“</a:t>
            </a:r>
            <a:r>
              <a:rPr lang="zh-CN" altLang="en-US" sz="2400" b="1" dirty="0">
                <a:solidFill>
                  <a:srgbClr val="FF0000"/>
                </a:solidFill>
                <a:latin typeface="Times New Roman" panose="02020603050405020304" pitchFamily="18" charset="0"/>
                <a:ea typeface="宋体" panose="02010600030101010101" pitchFamily="2" charset="-122"/>
              </a:rPr>
              <a:t>凡是接受的帧都没有传输差错</a:t>
            </a:r>
            <a:r>
              <a:rPr lang="zh-CN" altLang="en-US" sz="2400" b="1" dirty="0">
                <a:solidFill>
                  <a:srgbClr val="000000"/>
                </a:solidFill>
                <a:latin typeface="Times New Roman" panose="02020603050405020304" pitchFamily="18" charset="0"/>
                <a:ea typeface="宋体" panose="02010600030101010101" pitchFamily="2" charset="-122"/>
              </a:rPr>
              <a:t>”（有差错的帧就丢弃而不接受）。</a:t>
            </a:r>
          </a:p>
          <a:p>
            <a:pPr marL="262255" indent="-262255" algn="l">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ea typeface="宋体" panose="02010600030101010101" pitchFamily="2" charset="-122"/>
              </a:rPr>
              <a:t>要做到“可靠传输”（即发送什么就收到什么）就必须再加上确认和重传机制。</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64515" name="Rectangle 2"/>
          <p:cNvSpPr>
            <a:spLocks noGrp="1" noChangeArrowheads="1"/>
          </p:cNvSpPr>
          <p:nvPr>
            <p:ph type="title"/>
          </p:nvPr>
        </p:nvSpPr>
        <p:spPr/>
        <p:txBody>
          <a:bodyPr/>
          <a:lstStyle/>
          <a:p>
            <a:pPr eaLnBrk="1" hangingPunct="1"/>
            <a:r>
              <a:rPr lang="zh-CN" altLang="en-US" dirty="0"/>
              <a:t>补充：</a:t>
            </a:r>
            <a:r>
              <a:rPr lang="en-US" altLang="zh-CN" dirty="0"/>
              <a:t>HDLC</a:t>
            </a:r>
            <a:r>
              <a:rPr lang="zh-CN" altLang="en-US" dirty="0"/>
              <a:t>协议</a:t>
            </a:r>
          </a:p>
        </p:txBody>
      </p:sp>
      <p:sp>
        <p:nvSpPr>
          <p:cNvPr id="64516" name="Text Box 3"/>
          <p:cNvSpPr txBox="1">
            <a:spLocks noChangeArrowheads="1"/>
          </p:cNvSpPr>
          <p:nvPr/>
        </p:nvSpPr>
        <p:spPr bwMode="auto">
          <a:xfrm>
            <a:off x="818621" y="1557338"/>
            <a:ext cx="826875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sym typeface="Arial" panose="020B0604020202020204" pitchFamily="34" charset="0"/>
              </a:rPr>
              <a:t>数据链路层协议也称为链路控制规程或链路通信规程。数据链路层协议可以分为两大类：</a:t>
            </a:r>
            <a:r>
              <a:rPr lang="zh-CN" altLang="en-US" sz="2400" b="1" dirty="0">
                <a:solidFill>
                  <a:srgbClr val="FF0000"/>
                </a:solidFill>
                <a:latin typeface="Times New Roman" panose="02020603050405020304" pitchFamily="18" charset="0"/>
                <a:sym typeface="Arial" panose="020B0604020202020204" pitchFamily="34" charset="0"/>
              </a:rPr>
              <a:t>面向字符的链路控制规程和面向比特的链路控制规程</a:t>
            </a:r>
            <a:r>
              <a:rPr lang="zh-CN" altLang="en-US" sz="2400" b="1" dirty="0">
                <a:solidFill>
                  <a:srgbClr val="000000"/>
                </a:solidFill>
                <a:latin typeface="Times New Roman" panose="02020603050405020304" pitchFamily="18" charset="0"/>
                <a:sym typeface="Arial" panose="020B0604020202020204" pitchFamily="34" charset="0"/>
              </a:rPr>
              <a:t>。</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sym typeface="Arial" panose="020B0604020202020204" pitchFamily="34" charset="0"/>
              </a:rPr>
              <a:t> </a:t>
            </a:r>
            <a:r>
              <a:rPr lang="en-US" altLang="zh-CN" sz="2400" b="1" dirty="0">
                <a:solidFill>
                  <a:srgbClr val="000000"/>
                </a:solidFill>
                <a:latin typeface="Times New Roman" panose="02020603050405020304" pitchFamily="18" charset="0"/>
                <a:sym typeface="Arial" panose="020B0604020202020204" pitchFamily="34" charset="0"/>
              </a:rPr>
              <a:t>20</a:t>
            </a:r>
            <a:r>
              <a:rPr lang="zh-CN" altLang="en-US" sz="2400" b="1" dirty="0">
                <a:solidFill>
                  <a:srgbClr val="000000"/>
                </a:solidFill>
                <a:latin typeface="Times New Roman" panose="02020603050405020304" pitchFamily="18" charset="0"/>
                <a:sym typeface="Arial" panose="020B0604020202020204" pitchFamily="34" charset="0"/>
              </a:rPr>
              <a:t>世纪</a:t>
            </a:r>
            <a:r>
              <a:rPr lang="en-US" altLang="zh-CN" sz="2400" b="1" dirty="0">
                <a:solidFill>
                  <a:srgbClr val="000000"/>
                </a:solidFill>
                <a:latin typeface="Times New Roman" panose="02020603050405020304" pitchFamily="18" charset="0"/>
                <a:sym typeface="Arial" panose="020B0604020202020204" pitchFamily="34" charset="0"/>
              </a:rPr>
              <a:t>70</a:t>
            </a:r>
            <a:r>
              <a:rPr lang="zh-CN" altLang="en-US" sz="2400" b="1" dirty="0">
                <a:solidFill>
                  <a:srgbClr val="000000"/>
                </a:solidFill>
                <a:latin typeface="Times New Roman" panose="02020603050405020304" pitchFamily="18" charset="0"/>
                <a:sym typeface="Arial" panose="020B0604020202020204" pitchFamily="34" charset="0"/>
              </a:rPr>
              <a:t>年代初，</a:t>
            </a:r>
            <a:r>
              <a:rPr lang="en-US" altLang="zh-CN" sz="2400" b="1" dirty="0">
                <a:solidFill>
                  <a:srgbClr val="000000"/>
                </a:solidFill>
                <a:latin typeface="Times New Roman" panose="02020603050405020304" pitchFamily="18" charset="0"/>
                <a:sym typeface="Arial" panose="020B0604020202020204" pitchFamily="34" charset="0"/>
              </a:rPr>
              <a:t>IBM</a:t>
            </a:r>
            <a:r>
              <a:rPr lang="zh-CN" altLang="en-US" sz="2400" b="1" dirty="0">
                <a:solidFill>
                  <a:srgbClr val="000000"/>
                </a:solidFill>
                <a:latin typeface="Times New Roman" panose="02020603050405020304" pitchFamily="18" charset="0"/>
                <a:sym typeface="Arial" panose="020B0604020202020204" pitchFamily="34" charset="0"/>
              </a:rPr>
              <a:t>公司率先提出面向比特的同步数据链路控制规程</a:t>
            </a:r>
            <a:r>
              <a:rPr lang="en-US" altLang="zh-CN" sz="2400" b="1" dirty="0">
                <a:solidFill>
                  <a:srgbClr val="000000"/>
                </a:solidFill>
                <a:latin typeface="Times New Roman" panose="02020603050405020304" pitchFamily="18" charset="0"/>
                <a:sym typeface="Arial" panose="020B0604020202020204" pitchFamily="34" charset="0"/>
              </a:rPr>
              <a:t>SDLC</a:t>
            </a:r>
            <a:r>
              <a:rPr lang="zh-CN" altLang="en-US" sz="2400" b="1" dirty="0">
                <a:solidFill>
                  <a:srgbClr val="000000"/>
                </a:solidFill>
                <a:latin typeface="Times New Roman" panose="02020603050405020304" pitchFamily="18" charset="0"/>
                <a:sym typeface="Arial" panose="020B0604020202020204" pitchFamily="34" charset="0"/>
              </a:rPr>
              <a:t>（</a:t>
            </a:r>
            <a:r>
              <a:rPr lang="en-US" altLang="zh-CN" sz="2400" b="1" dirty="0">
                <a:solidFill>
                  <a:srgbClr val="000000"/>
                </a:solidFill>
                <a:latin typeface="Times New Roman" panose="02020603050405020304" pitchFamily="18" charset="0"/>
                <a:sym typeface="Arial" panose="020B0604020202020204" pitchFamily="34" charset="0"/>
              </a:rPr>
              <a:t>Synchronous Data Link Control</a:t>
            </a:r>
            <a:r>
              <a:rPr lang="zh-CN" altLang="en-US" sz="2400" b="1" dirty="0">
                <a:solidFill>
                  <a:srgbClr val="000000"/>
                </a:solidFill>
                <a:latin typeface="Times New Roman" panose="02020603050405020304" pitchFamily="18" charset="0"/>
                <a:sym typeface="Arial" panose="020B0604020202020204" pitchFamily="34" charset="0"/>
              </a:rPr>
              <a:t>），并被先后提交给</a:t>
            </a:r>
            <a:r>
              <a:rPr lang="en-US" altLang="zh-CN" sz="2400" b="1" dirty="0">
                <a:solidFill>
                  <a:srgbClr val="000000"/>
                </a:solidFill>
                <a:latin typeface="Times New Roman" panose="02020603050405020304" pitchFamily="18" charset="0"/>
                <a:sym typeface="Arial" panose="020B0604020202020204" pitchFamily="34" charset="0"/>
              </a:rPr>
              <a:t>ANSI</a:t>
            </a:r>
            <a:r>
              <a:rPr lang="zh-CN" altLang="en-US" sz="2400" b="1" dirty="0">
                <a:solidFill>
                  <a:srgbClr val="000000"/>
                </a:solidFill>
                <a:latin typeface="Times New Roman" panose="02020603050405020304" pitchFamily="18" charset="0"/>
                <a:sym typeface="Arial" panose="020B0604020202020204" pitchFamily="34" charset="0"/>
              </a:rPr>
              <a:t>和</a:t>
            </a:r>
            <a:r>
              <a:rPr lang="en-US" altLang="zh-CN" sz="2400" b="1" dirty="0">
                <a:solidFill>
                  <a:srgbClr val="000000"/>
                </a:solidFill>
                <a:latin typeface="Times New Roman" panose="02020603050405020304" pitchFamily="18" charset="0"/>
                <a:sym typeface="Arial" panose="020B0604020202020204" pitchFamily="34" charset="0"/>
              </a:rPr>
              <a:t>ISO</a:t>
            </a:r>
            <a:r>
              <a:rPr lang="zh-CN" altLang="en-US" sz="2400" b="1" dirty="0">
                <a:solidFill>
                  <a:srgbClr val="000000"/>
                </a:solidFill>
                <a:latin typeface="Times New Roman" panose="02020603050405020304" pitchFamily="18" charset="0"/>
                <a:sym typeface="Arial" panose="020B0604020202020204" pitchFamily="34" charset="0"/>
              </a:rPr>
              <a:t>。</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sym typeface="Arial" panose="020B0604020202020204" pitchFamily="34" charset="0"/>
              </a:rPr>
              <a:t>在</a:t>
            </a:r>
            <a:r>
              <a:rPr lang="en-US" altLang="zh-CN" sz="2400" b="1" dirty="0">
                <a:solidFill>
                  <a:srgbClr val="000000"/>
                </a:solidFill>
                <a:latin typeface="Times New Roman" panose="02020603050405020304" pitchFamily="18" charset="0"/>
                <a:sym typeface="Arial" panose="020B0604020202020204" pitchFamily="34" charset="0"/>
              </a:rPr>
              <a:t>SDLC</a:t>
            </a:r>
            <a:r>
              <a:rPr lang="zh-CN" altLang="en-US" sz="2400" b="1" dirty="0">
                <a:solidFill>
                  <a:srgbClr val="000000"/>
                </a:solidFill>
                <a:latin typeface="Times New Roman" panose="02020603050405020304" pitchFamily="18" charset="0"/>
                <a:sym typeface="Arial" panose="020B0604020202020204" pitchFamily="34" charset="0"/>
              </a:rPr>
              <a:t>的基础上，</a:t>
            </a:r>
            <a:r>
              <a:rPr lang="en-US" altLang="zh-CN" sz="2400" b="1" dirty="0">
                <a:solidFill>
                  <a:srgbClr val="000000"/>
                </a:solidFill>
                <a:latin typeface="Times New Roman" panose="02020603050405020304" pitchFamily="18" charset="0"/>
                <a:sym typeface="Arial" panose="020B0604020202020204" pitchFamily="34" charset="0"/>
              </a:rPr>
              <a:t>ANSI</a:t>
            </a:r>
            <a:r>
              <a:rPr lang="zh-CN" altLang="en-US" sz="2400" b="1" dirty="0">
                <a:solidFill>
                  <a:srgbClr val="000000"/>
                </a:solidFill>
                <a:latin typeface="Times New Roman" panose="02020603050405020304" pitchFamily="18" charset="0"/>
                <a:sym typeface="Arial" panose="020B0604020202020204" pitchFamily="34" charset="0"/>
              </a:rPr>
              <a:t>提出了高级数据通信控制规程</a:t>
            </a:r>
            <a:r>
              <a:rPr lang="en-US" altLang="zh-CN" sz="2400" b="1" dirty="0">
                <a:solidFill>
                  <a:srgbClr val="000000"/>
                </a:solidFill>
                <a:latin typeface="Times New Roman" panose="02020603050405020304" pitchFamily="18" charset="0"/>
                <a:sym typeface="Arial" panose="020B0604020202020204" pitchFamily="34" charset="0"/>
              </a:rPr>
              <a:t>ADCCP</a:t>
            </a:r>
            <a:r>
              <a:rPr lang="zh-CN" altLang="en-US" sz="2400" b="1" dirty="0">
                <a:solidFill>
                  <a:srgbClr val="000000"/>
                </a:solidFill>
                <a:latin typeface="Times New Roman" panose="02020603050405020304" pitchFamily="18" charset="0"/>
                <a:sym typeface="Arial" panose="020B0604020202020204" pitchFamily="34" charset="0"/>
              </a:rPr>
              <a:t>（</a:t>
            </a:r>
            <a:r>
              <a:rPr lang="en-US" altLang="zh-CN" sz="2400" b="1" dirty="0" err="1">
                <a:solidFill>
                  <a:srgbClr val="000000"/>
                </a:solidFill>
                <a:latin typeface="Times New Roman" panose="02020603050405020304" pitchFamily="18" charset="0"/>
                <a:sym typeface="Arial" panose="020B0604020202020204" pitchFamily="34" charset="0"/>
              </a:rPr>
              <a:t>Adverced</a:t>
            </a:r>
            <a:r>
              <a:rPr lang="en-US" altLang="zh-CN" sz="2400" b="1" dirty="0">
                <a:solidFill>
                  <a:srgbClr val="000000"/>
                </a:solidFill>
                <a:latin typeface="Times New Roman" panose="02020603050405020304" pitchFamily="18" charset="0"/>
                <a:sym typeface="Arial" panose="020B0604020202020204" pitchFamily="34" charset="0"/>
              </a:rPr>
              <a:t> Data Communication Control Procedure</a:t>
            </a:r>
            <a:r>
              <a:rPr lang="zh-CN" altLang="en-US" sz="2400" b="1" dirty="0">
                <a:solidFill>
                  <a:srgbClr val="000000"/>
                </a:solidFill>
                <a:latin typeface="Times New Roman" panose="02020603050405020304" pitchFamily="18" charset="0"/>
                <a:sym typeface="Arial" panose="020B0604020202020204" pitchFamily="34" charset="0"/>
              </a:rPr>
              <a:t>）；</a:t>
            </a:r>
            <a:r>
              <a:rPr lang="en-US" altLang="zh-CN" sz="2400" b="1" dirty="0">
                <a:solidFill>
                  <a:srgbClr val="000000"/>
                </a:solidFill>
                <a:latin typeface="Times New Roman" panose="02020603050405020304" pitchFamily="18" charset="0"/>
                <a:sym typeface="Arial" panose="020B0604020202020204" pitchFamily="34" charset="0"/>
              </a:rPr>
              <a:t>ISO</a:t>
            </a:r>
            <a:r>
              <a:rPr lang="zh-CN" altLang="en-US" sz="2400" b="1" dirty="0">
                <a:solidFill>
                  <a:srgbClr val="000000"/>
                </a:solidFill>
                <a:latin typeface="Times New Roman" panose="02020603050405020304" pitchFamily="18" charset="0"/>
                <a:sym typeface="Arial" panose="020B0604020202020204" pitchFamily="34" charset="0"/>
              </a:rPr>
              <a:t>提出了高级数据链路控制协议</a:t>
            </a:r>
            <a:r>
              <a:rPr lang="en-US" altLang="zh-CN" sz="2400" b="1" dirty="0">
                <a:solidFill>
                  <a:srgbClr val="000000"/>
                </a:solidFill>
                <a:latin typeface="Times New Roman" panose="02020603050405020304" pitchFamily="18" charset="0"/>
                <a:sym typeface="Arial" panose="020B0604020202020204" pitchFamily="34" charset="0"/>
              </a:rPr>
              <a:t>HDLC</a:t>
            </a:r>
            <a:r>
              <a:rPr lang="zh-CN" altLang="en-US" sz="2400" b="1" dirty="0">
                <a:solidFill>
                  <a:srgbClr val="000000"/>
                </a:solidFill>
                <a:latin typeface="Times New Roman" panose="02020603050405020304" pitchFamily="18" charset="0"/>
                <a:sym typeface="Arial" panose="020B0604020202020204" pitchFamily="34" charset="0"/>
              </a:rPr>
              <a:t>（</a:t>
            </a:r>
            <a:r>
              <a:rPr lang="en-US" altLang="zh-CN" sz="2400" b="1" dirty="0">
                <a:solidFill>
                  <a:srgbClr val="000000"/>
                </a:solidFill>
                <a:latin typeface="Times New Roman" panose="02020603050405020304" pitchFamily="18" charset="0"/>
                <a:sym typeface="Arial" panose="020B0604020202020204" pitchFamily="34" charset="0"/>
              </a:rPr>
              <a:t>High-level Data Link Control</a:t>
            </a:r>
            <a:r>
              <a:rPr lang="zh-CN" altLang="en-US" sz="2400" b="1" dirty="0">
                <a:solidFill>
                  <a:srgbClr val="000000"/>
                </a:solidFill>
                <a:latin typeface="Times New Roman" panose="02020603050405020304" pitchFamily="18" charset="0"/>
                <a:sym typeface="Arial" panose="020B0604020202020204" pitchFamily="34" charset="0"/>
              </a:rPr>
              <a:t>），并成为国际标准。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zh-CN" altLang="zh-CN" sz="4000" dirty="0"/>
              <a:t>使用点对点信道的数据链路层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65539" name="Rectangle 2"/>
          <p:cNvSpPr>
            <a:spLocks noGrp="1" noChangeArrowheads="1"/>
          </p:cNvSpPr>
          <p:nvPr>
            <p:ph type="title"/>
          </p:nvPr>
        </p:nvSpPr>
        <p:spPr/>
        <p:txBody>
          <a:bodyPr/>
          <a:lstStyle/>
          <a:p>
            <a:pPr eaLnBrk="1" hangingPunct="1"/>
            <a:r>
              <a:rPr lang="en-US" altLang="zh-CN"/>
              <a:t>HDLC</a:t>
            </a:r>
            <a:r>
              <a:rPr lang="zh-CN" altLang="en-US"/>
              <a:t>链路结构和操作方式 </a:t>
            </a:r>
          </a:p>
        </p:txBody>
      </p:sp>
      <p:sp>
        <p:nvSpPr>
          <p:cNvPr id="65540" name="Text Box 3"/>
          <p:cNvSpPr txBox="1">
            <a:spLocks noChangeArrowheads="1"/>
          </p:cNvSpPr>
          <p:nvPr/>
        </p:nvSpPr>
        <p:spPr bwMode="auto">
          <a:xfrm>
            <a:off x="818621" y="1557338"/>
            <a:ext cx="826875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HDLC</a:t>
            </a:r>
            <a:r>
              <a:rPr lang="zh-CN" altLang="en-US" sz="2400" b="1" dirty="0">
                <a:solidFill>
                  <a:srgbClr val="000000"/>
                </a:solidFill>
                <a:latin typeface="Times New Roman" panose="02020603050405020304" pitchFamily="18" charset="0"/>
              </a:rPr>
              <a:t>定义了</a:t>
            </a:r>
            <a:r>
              <a:rPr lang="zh-CN" altLang="en-US" sz="2400" b="1" dirty="0">
                <a:solidFill>
                  <a:srgbClr val="FF0000"/>
                </a:solidFill>
                <a:latin typeface="Times New Roman" panose="02020603050405020304" pitchFamily="18" charset="0"/>
              </a:rPr>
              <a:t>三种类型的站</a:t>
            </a:r>
            <a:r>
              <a:rPr lang="zh-CN" altLang="en-US" sz="2400" b="1" dirty="0">
                <a:solidFill>
                  <a:srgbClr val="000000"/>
                </a:solidFill>
                <a:latin typeface="Times New Roman" panose="02020603050405020304" pitchFamily="18" charset="0"/>
              </a:rPr>
              <a:t>、两种链路配置和三种数据传输方式。</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三种类型站为：</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主站：对链路进行控制，发出命令帧；</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次站：在主站控制下进行操作，发出响应帧；</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复合站：具有主站和次站的双重功能，即可发出命令帧也可发出响应帧。</a:t>
            </a:r>
          </a:p>
          <a:p>
            <a:pPr eaLnBrk="1" hangingPunct="1">
              <a:spcBef>
                <a:spcPct val="50000"/>
              </a:spcBef>
              <a:buFont typeface="Wingdings" panose="05000000000000000000" pitchFamily="2" charset="2"/>
              <a:buBlip>
                <a:blip r:embed="rId2"/>
              </a:buBlip>
            </a:pPr>
            <a:endParaRPr lang="zh-CN" altLang="en-US" sz="2400" b="1" dirty="0">
              <a:solidFill>
                <a:srgbClr val="000000"/>
              </a:solidFill>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66563" name="Rectangle 2"/>
          <p:cNvSpPr>
            <a:spLocks noGrp="1" noChangeArrowheads="1"/>
          </p:cNvSpPr>
          <p:nvPr>
            <p:ph type="title"/>
          </p:nvPr>
        </p:nvSpPr>
        <p:spPr/>
        <p:txBody>
          <a:bodyPr/>
          <a:lstStyle/>
          <a:p>
            <a:pPr eaLnBrk="1" hangingPunct="1"/>
            <a:r>
              <a:rPr lang="en-US" altLang="zh-CN"/>
              <a:t>HDLC</a:t>
            </a:r>
            <a:r>
              <a:rPr lang="zh-CN" altLang="en-US"/>
              <a:t>链路结构和操作方式</a:t>
            </a:r>
          </a:p>
        </p:txBody>
      </p:sp>
      <p:sp>
        <p:nvSpPr>
          <p:cNvPr id="66564" name="Text Box 3"/>
          <p:cNvSpPr txBox="1">
            <a:spLocks noChangeArrowheads="1"/>
          </p:cNvSpPr>
          <p:nvPr/>
        </p:nvSpPr>
        <p:spPr bwMode="auto">
          <a:xfrm>
            <a:off x="818621" y="1557338"/>
            <a:ext cx="8268758"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3"/>
              </a:buBlip>
            </a:pPr>
            <a:r>
              <a:rPr lang="en-US" altLang="zh-CN" sz="2400" b="1" dirty="0">
                <a:solidFill>
                  <a:srgbClr val="000000"/>
                </a:solidFill>
                <a:latin typeface="Times New Roman" panose="02020603050405020304" pitchFamily="18" charset="0"/>
              </a:rPr>
              <a:t>HDLC</a:t>
            </a:r>
            <a:r>
              <a:rPr lang="zh-CN" altLang="en-US" sz="2400" b="1" dirty="0">
                <a:solidFill>
                  <a:srgbClr val="000000"/>
                </a:solidFill>
                <a:latin typeface="Times New Roman" panose="02020603050405020304" pitchFamily="18" charset="0"/>
              </a:rPr>
              <a:t>定义了三种类型的站、</a:t>
            </a:r>
            <a:r>
              <a:rPr lang="zh-CN" altLang="en-US" sz="2400" b="1" dirty="0">
                <a:solidFill>
                  <a:srgbClr val="FF0000"/>
                </a:solidFill>
                <a:latin typeface="Times New Roman" panose="02020603050405020304" pitchFamily="18" charset="0"/>
              </a:rPr>
              <a:t>两种链路配置</a:t>
            </a:r>
            <a:r>
              <a:rPr lang="zh-CN" altLang="en-US" sz="2400" b="1" dirty="0">
                <a:solidFill>
                  <a:srgbClr val="000000"/>
                </a:solidFill>
                <a:latin typeface="Times New Roman" panose="02020603050405020304" pitchFamily="18" charset="0"/>
              </a:rPr>
              <a:t>和三种数据传输方式。</a:t>
            </a:r>
          </a:p>
          <a:p>
            <a:pPr eaLnBrk="1" hangingPunct="1">
              <a:spcBef>
                <a:spcPct val="50000"/>
              </a:spcBef>
              <a:buFont typeface="Wingdings" panose="05000000000000000000" pitchFamily="2" charset="2"/>
              <a:buBlip>
                <a:blip r:embed="rId3"/>
              </a:buBlip>
            </a:pPr>
            <a:r>
              <a:rPr lang="zh-CN" altLang="en-US" sz="2400" b="1" dirty="0">
                <a:solidFill>
                  <a:srgbClr val="000000"/>
                </a:solidFill>
                <a:latin typeface="Times New Roman" panose="02020603050405020304" pitchFamily="18" charset="0"/>
              </a:rPr>
              <a:t>两种链路配置是：</a:t>
            </a:r>
          </a:p>
          <a:p>
            <a:pPr lvl="1" eaLnBrk="1" hangingPunct="1">
              <a:spcBef>
                <a:spcPct val="50000"/>
              </a:spcBef>
              <a:buFont typeface="Wingdings" panose="05000000000000000000" pitchFamily="2" charset="2"/>
              <a:buBlip>
                <a:blip r:embed="rId3"/>
              </a:buBlip>
            </a:pPr>
            <a:r>
              <a:rPr lang="zh-CN" altLang="en-US" sz="2400" b="1" dirty="0">
                <a:solidFill>
                  <a:srgbClr val="000000"/>
                </a:solidFill>
                <a:latin typeface="Times New Roman" panose="02020603050405020304" pitchFamily="18" charset="0"/>
              </a:rPr>
              <a:t>非平衡配置：</a:t>
            </a:r>
          </a:p>
          <a:p>
            <a:pPr lvl="1" eaLnBrk="1" hangingPunct="1">
              <a:spcBef>
                <a:spcPct val="50000"/>
              </a:spcBef>
              <a:buFont typeface="Wingdings" panose="05000000000000000000" pitchFamily="2" charset="2"/>
              <a:buNone/>
            </a:pPr>
            <a:r>
              <a:rPr lang="zh-CN" altLang="en-US" sz="2400" b="1" dirty="0">
                <a:solidFill>
                  <a:srgbClr val="000000"/>
                </a:solidFill>
                <a:latin typeface="Times New Roman" panose="02020603050405020304" pitchFamily="18" charset="0"/>
              </a:rPr>
              <a:t>	适于点－点和多点链路，由一个主站和一个或多个次站组成，支持全双工或半双工传输；</a:t>
            </a:r>
          </a:p>
          <a:p>
            <a:pPr lvl="1" eaLnBrk="1" hangingPunct="1">
              <a:spcBef>
                <a:spcPct val="50000"/>
              </a:spcBef>
              <a:buFont typeface="Wingdings" panose="05000000000000000000" pitchFamily="2" charset="2"/>
              <a:buBlip>
                <a:blip r:embed="rId3"/>
              </a:buBlip>
            </a:pPr>
            <a:r>
              <a:rPr lang="zh-CN" altLang="en-US" sz="2400" b="1" dirty="0">
                <a:solidFill>
                  <a:srgbClr val="000000"/>
                </a:solidFill>
                <a:latin typeface="Times New Roman" panose="02020603050405020304" pitchFamily="18" charset="0"/>
              </a:rPr>
              <a:t>平衡配置：</a:t>
            </a:r>
          </a:p>
          <a:p>
            <a:pPr lvl="1" eaLnBrk="1" hangingPunct="1">
              <a:spcBef>
                <a:spcPct val="50000"/>
              </a:spcBef>
              <a:buFont typeface="Wingdings" panose="05000000000000000000" pitchFamily="2" charset="2"/>
              <a:buNone/>
            </a:pPr>
            <a:r>
              <a:rPr lang="zh-CN" altLang="en-US" sz="2400" b="1" dirty="0">
                <a:solidFill>
                  <a:srgbClr val="000000"/>
                </a:solidFill>
                <a:latin typeface="Times New Roman" panose="02020603050405020304" pitchFamily="18" charset="0"/>
              </a:rPr>
              <a:t>	仅用于点－点链路，这种配置由两个复合站组成，支持全双工或半双工。</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67587" name="Rectangle 2"/>
          <p:cNvSpPr>
            <a:spLocks noGrp="1" noChangeArrowheads="1"/>
          </p:cNvSpPr>
          <p:nvPr>
            <p:ph type="title"/>
          </p:nvPr>
        </p:nvSpPr>
        <p:spPr/>
        <p:txBody>
          <a:bodyPr/>
          <a:lstStyle/>
          <a:p>
            <a:pPr eaLnBrk="1" hangingPunct="1"/>
            <a:r>
              <a:rPr lang="en-US" altLang="zh-CN"/>
              <a:t>HDLC</a:t>
            </a:r>
            <a:r>
              <a:rPr lang="zh-CN" altLang="en-US"/>
              <a:t>链路结构和操作方式</a:t>
            </a:r>
          </a:p>
        </p:txBody>
      </p:sp>
      <p:sp>
        <p:nvSpPr>
          <p:cNvPr id="67588" name="Text Box 3"/>
          <p:cNvSpPr txBox="1">
            <a:spLocks noChangeArrowheads="1"/>
          </p:cNvSpPr>
          <p:nvPr/>
        </p:nvSpPr>
        <p:spPr bwMode="auto">
          <a:xfrm>
            <a:off x="818621" y="1557339"/>
            <a:ext cx="8268758"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三种数据传输方式：</a:t>
            </a:r>
          </a:p>
          <a:p>
            <a:pPr lvl="1" eaLnBrk="1" hangingPunct="1">
              <a:spcBef>
                <a:spcPct val="50000"/>
              </a:spcBef>
              <a:buFont typeface="Wingdings" panose="05000000000000000000" pitchFamily="2" charset="2"/>
              <a:buBlip>
                <a:blip r:embed="rId2"/>
              </a:buBlip>
            </a:pPr>
            <a:r>
              <a:rPr lang="zh-CN" altLang="en-US" sz="2400" b="1" dirty="0">
                <a:solidFill>
                  <a:srgbClr val="FF0000"/>
                </a:solidFill>
                <a:latin typeface="Times New Roman" panose="02020603050405020304" pitchFamily="18" charset="0"/>
              </a:rPr>
              <a:t>正常响应方式</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Normal Response Mode</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NRM</a:t>
            </a:r>
            <a:r>
              <a:rPr lang="zh-CN" altLang="en-US" sz="2400" b="1" dirty="0">
                <a:solidFill>
                  <a:srgbClr val="000000"/>
                </a:solidFill>
                <a:latin typeface="Times New Roman" panose="02020603050405020304" pitchFamily="18" charset="0"/>
              </a:rPr>
              <a:t>）适用于非平衡配置，只有主站能启动数据传输过程，次站收到主站的询问命令时才能发送数据；</a:t>
            </a:r>
          </a:p>
          <a:p>
            <a:pPr lvl="1" eaLnBrk="1" hangingPunct="1">
              <a:spcBef>
                <a:spcPct val="50000"/>
              </a:spcBef>
              <a:buFont typeface="Wingdings" panose="05000000000000000000" pitchFamily="2" charset="2"/>
              <a:buBlip>
                <a:blip r:embed="rId2"/>
              </a:buBlip>
            </a:pPr>
            <a:r>
              <a:rPr lang="zh-CN" altLang="en-US" sz="2400" b="1" dirty="0">
                <a:solidFill>
                  <a:srgbClr val="FF0000"/>
                </a:solidFill>
                <a:latin typeface="Times New Roman" panose="02020603050405020304" pitchFamily="18" charset="0"/>
              </a:rPr>
              <a:t>异步响应方式</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Asynchronous Response Mode</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ARM</a:t>
            </a:r>
            <a:r>
              <a:rPr lang="zh-CN" altLang="en-US" sz="2400" b="1" dirty="0">
                <a:solidFill>
                  <a:srgbClr val="000000"/>
                </a:solidFill>
                <a:latin typeface="Times New Roman" panose="02020603050405020304" pitchFamily="18" charset="0"/>
              </a:rPr>
              <a:t>）适用于非平衡配置，次站无需取得主站的明确指示就可以启动数据传输，但仍需要主站对线路进行管理；</a:t>
            </a:r>
            <a:endParaRPr lang="en-US" altLang="zh-CN" sz="2400" b="1" dirty="0">
              <a:solidFill>
                <a:srgbClr val="000000"/>
              </a:solidFill>
              <a:latin typeface="Times New Roman" panose="02020603050405020304" pitchFamily="18" charset="0"/>
            </a:endParaRPr>
          </a:p>
          <a:p>
            <a:pPr lvl="1" eaLnBrk="1" hangingPunct="1">
              <a:spcBef>
                <a:spcPct val="50000"/>
              </a:spcBef>
              <a:buBlip>
                <a:blip r:embed="rId2"/>
              </a:buBlip>
            </a:pPr>
            <a:r>
              <a:rPr lang="zh-CN" altLang="en-US" sz="2400" b="1" dirty="0">
                <a:solidFill>
                  <a:srgbClr val="FF0000"/>
                </a:solidFill>
                <a:latin typeface="Times New Roman" panose="02020603050405020304" pitchFamily="18" charset="0"/>
              </a:rPr>
              <a:t>异步平衡方式</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Asynchronous Balanced Mode</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ABM</a:t>
            </a:r>
            <a:r>
              <a:rPr lang="zh-CN" altLang="en-US" sz="2400" b="1" dirty="0">
                <a:solidFill>
                  <a:srgbClr val="000000"/>
                </a:solidFill>
                <a:latin typeface="Times New Roman" panose="02020603050405020304" pitchFamily="18" charset="0"/>
              </a:rPr>
              <a:t>）适用于平衡配置，任何一个复合站都无需取得另一个复合站的允许就可以启动数据传输。</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68611" name="Rectangle 2"/>
          <p:cNvSpPr>
            <a:spLocks noGrp="1" noChangeArrowheads="1"/>
          </p:cNvSpPr>
          <p:nvPr>
            <p:ph type="title"/>
          </p:nvPr>
        </p:nvSpPr>
        <p:spPr/>
        <p:txBody>
          <a:bodyPr/>
          <a:lstStyle/>
          <a:p>
            <a:pPr eaLnBrk="1" hangingPunct="1"/>
            <a:r>
              <a:rPr lang="zh-CN" altLang="en-US"/>
              <a:t>链路结构</a:t>
            </a:r>
          </a:p>
        </p:txBody>
      </p:sp>
      <p:pic>
        <p:nvPicPr>
          <p:cNvPr id="686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621" y="1844675"/>
            <a:ext cx="826360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69635" name="Rectangle 2"/>
          <p:cNvSpPr>
            <a:spLocks noGrp="1" noChangeArrowheads="1"/>
          </p:cNvSpPr>
          <p:nvPr>
            <p:ph type="title"/>
          </p:nvPr>
        </p:nvSpPr>
        <p:spPr/>
        <p:txBody>
          <a:bodyPr/>
          <a:lstStyle/>
          <a:p>
            <a:pPr eaLnBrk="1" hangingPunct="1"/>
            <a:r>
              <a:rPr lang="en-US" altLang="zh-CN"/>
              <a:t>HDLC</a:t>
            </a:r>
            <a:r>
              <a:rPr lang="zh-CN" altLang="en-US"/>
              <a:t>的帧结构</a:t>
            </a:r>
          </a:p>
        </p:txBody>
      </p:sp>
      <p:sp>
        <p:nvSpPr>
          <p:cNvPr id="69636" name="Text Box 3"/>
          <p:cNvSpPr txBox="1">
            <a:spLocks noChangeArrowheads="1"/>
          </p:cNvSpPr>
          <p:nvPr/>
        </p:nvSpPr>
        <p:spPr bwMode="auto">
          <a:xfrm>
            <a:off x="818621" y="2924944"/>
            <a:ext cx="826875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帧标志</a:t>
            </a:r>
            <a:r>
              <a:rPr lang="en-US" altLang="zh-CN" sz="2400" b="1" dirty="0">
                <a:solidFill>
                  <a:srgbClr val="000000"/>
                </a:solidFill>
                <a:latin typeface="Times New Roman" panose="02020603050405020304" pitchFamily="18" charset="0"/>
              </a:rPr>
              <a:t>F</a:t>
            </a:r>
          </a:p>
          <a:p>
            <a:pPr lvl="1"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HDLC</a:t>
            </a:r>
            <a:r>
              <a:rPr lang="zh-CN" altLang="en-US" sz="2400" b="1" dirty="0">
                <a:solidFill>
                  <a:srgbClr val="000000"/>
                </a:solidFill>
                <a:latin typeface="Times New Roman" panose="02020603050405020304" pitchFamily="18" charset="0"/>
              </a:rPr>
              <a:t>用一种特殊的位模式</a:t>
            </a:r>
            <a:r>
              <a:rPr lang="en-US" altLang="zh-CN" sz="2400" b="1" dirty="0">
                <a:solidFill>
                  <a:srgbClr val="000000"/>
                </a:solidFill>
                <a:latin typeface="Times New Roman" panose="02020603050405020304" pitchFamily="18" charset="0"/>
              </a:rPr>
              <a:t>01111110</a:t>
            </a:r>
            <a:r>
              <a:rPr lang="zh-CN" altLang="en-US" sz="2400" b="1" dirty="0">
                <a:solidFill>
                  <a:srgbClr val="000000"/>
                </a:solidFill>
                <a:latin typeface="Times New Roman" panose="02020603050405020304" pitchFamily="18" charset="0"/>
              </a:rPr>
              <a:t>作为标志以确定帧的边界。</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由于帧中间出现位模式</a:t>
            </a:r>
            <a:r>
              <a:rPr lang="en-US" altLang="zh-CN" sz="2400" b="1" dirty="0">
                <a:solidFill>
                  <a:srgbClr val="000000"/>
                </a:solidFill>
                <a:latin typeface="Times New Roman" panose="02020603050405020304" pitchFamily="18" charset="0"/>
              </a:rPr>
              <a:t>01111110</a:t>
            </a:r>
            <a:r>
              <a:rPr lang="zh-CN" altLang="en-US" sz="2400" b="1" dirty="0">
                <a:solidFill>
                  <a:srgbClr val="000000"/>
                </a:solidFill>
                <a:latin typeface="Times New Roman" panose="02020603050405020304" pitchFamily="18" charset="0"/>
              </a:rPr>
              <a:t>时也会被当作标志，从而破坏了帧的同步，所以要使用比特填充技术，以实现透明的数据传输。 </a:t>
            </a:r>
          </a:p>
        </p:txBody>
      </p:sp>
      <p:pic>
        <p:nvPicPr>
          <p:cNvPr id="6963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731" y="1628776"/>
            <a:ext cx="8263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70659" name="Rectangle 2"/>
          <p:cNvSpPr>
            <a:spLocks noGrp="1" noChangeArrowheads="1"/>
          </p:cNvSpPr>
          <p:nvPr>
            <p:ph type="title"/>
          </p:nvPr>
        </p:nvSpPr>
        <p:spPr/>
        <p:txBody>
          <a:bodyPr/>
          <a:lstStyle/>
          <a:p>
            <a:pPr eaLnBrk="1" hangingPunct="1"/>
            <a:r>
              <a:rPr lang="en-US" altLang="zh-CN"/>
              <a:t>HDLC</a:t>
            </a:r>
            <a:r>
              <a:rPr lang="zh-CN" altLang="en-US"/>
              <a:t>的帧结构</a:t>
            </a:r>
          </a:p>
        </p:txBody>
      </p:sp>
      <p:sp>
        <p:nvSpPr>
          <p:cNvPr id="70660" name="Text Box 3"/>
          <p:cNvSpPr txBox="1">
            <a:spLocks noChangeArrowheads="1"/>
          </p:cNvSpPr>
          <p:nvPr/>
        </p:nvSpPr>
        <p:spPr bwMode="auto">
          <a:xfrm>
            <a:off x="818621" y="3219450"/>
            <a:ext cx="82687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地址字段</a:t>
            </a:r>
            <a:r>
              <a:rPr lang="en-US" altLang="zh-CN" sz="2400" b="1" dirty="0">
                <a:solidFill>
                  <a:srgbClr val="000000"/>
                </a:solidFill>
                <a:latin typeface="Times New Roman" panose="02020603050405020304" pitchFamily="18" charset="0"/>
              </a:rPr>
              <a:t>A</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用于标识从站的地址，用在点对多点链路中。</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地址通常是</a:t>
            </a:r>
            <a:r>
              <a:rPr lang="en-US" altLang="zh-CN" sz="2400" b="1" dirty="0">
                <a:solidFill>
                  <a:srgbClr val="000000"/>
                </a:solidFill>
                <a:latin typeface="Times New Roman" panose="02020603050405020304" pitchFamily="18" charset="0"/>
              </a:rPr>
              <a:t>8</a:t>
            </a:r>
            <a:r>
              <a:rPr lang="zh-CN" altLang="en-US" sz="2400" b="1" dirty="0">
                <a:solidFill>
                  <a:srgbClr val="000000"/>
                </a:solidFill>
                <a:latin typeface="Times New Roman" panose="02020603050405020304" pitchFamily="18" charset="0"/>
              </a:rPr>
              <a:t>位长，也可以采用更长的扩展地址，是</a:t>
            </a:r>
            <a:r>
              <a:rPr lang="en-US" altLang="zh-CN" sz="2400" b="1" dirty="0">
                <a:solidFill>
                  <a:srgbClr val="000000"/>
                </a:solidFill>
                <a:latin typeface="Times New Roman" panose="02020603050405020304" pitchFamily="18" charset="0"/>
              </a:rPr>
              <a:t>8</a:t>
            </a:r>
            <a:r>
              <a:rPr lang="zh-CN" altLang="en-US" sz="2400" b="1" dirty="0">
                <a:solidFill>
                  <a:srgbClr val="000000"/>
                </a:solidFill>
                <a:latin typeface="Times New Roman" panose="02020603050405020304" pitchFamily="18" charset="0"/>
              </a:rPr>
              <a:t>位组的整数倍。</a:t>
            </a:r>
          </a:p>
          <a:p>
            <a:pPr lvl="1"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8</a:t>
            </a:r>
            <a:r>
              <a:rPr lang="zh-CN" altLang="en-US" sz="2400" b="1" dirty="0">
                <a:solidFill>
                  <a:srgbClr val="000000"/>
                </a:solidFill>
                <a:latin typeface="Times New Roman" panose="02020603050405020304" pitchFamily="18" charset="0"/>
              </a:rPr>
              <a:t>位组的第一位指示是否是地址字段的结尾，其余</a:t>
            </a:r>
            <a:r>
              <a:rPr lang="en-US" altLang="zh-CN" sz="2400" b="1" dirty="0">
                <a:solidFill>
                  <a:srgbClr val="000000"/>
                </a:solidFill>
                <a:latin typeface="Times New Roman" panose="02020603050405020304" pitchFamily="18" charset="0"/>
              </a:rPr>
              <a:t>7</a:t>
            </a:r>
            <a:r>
              <a:rPr lang="zh-CN" altLang="en-US" sz="2400" b="1" dirty="0">
                <a:solidFill>
                  <a:srgbClr val="000000"/>
                </a:solidFill>
                <a:latin typeface="Times New Roman" panose="02020603050405020304" pitchFamily="18" charset="0"/>
              </a:rPr>
              <a:t>位组成了扩展地址字段；</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全为</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的</a:t>
            </a:r>
            <a:r>
              <a:rPr lang="en-US" altLang="zh-CN" sz="2400" b="1" dirty="0">
                <a:solidFill>
                  <a:srgbClr val="000000"/>
                </a:solidFill>
                <a:latin typeface="Times New Roman" panose="02020603050405020304" pitchFamily="18" charset="0"/>
              </a:rPr>
              <a:t>8</a:t>
            </a:r>
            <a:r>
              <a:rPr lang="zh-CN" altLang="en-US" sz="2400" b="1" dirty="0">
                <a:solidFill>
                  <a:srgbClr val="000000"/>
                </a:solidFill>
                <a:latin typeface="Times New Roman" panose="02020603050405020304" pitchFamily="18" charset="0"/>
              </a:rPr>
              <a:t>位组（</a:t>
            </a:r>
            <a:r>
              <a:rPr lang="en-US" altLang="zh-CN" sz="2400" b="1" dirty="0">
                <a:solidFill>
                  <a:srgbClr val="000000"/>
                </a:solidFill>
                <a:latin typeface="Times New Roman" panose="02020603050405020304" pitchFamily="18" charset="0"/>
              </a:rPr>
              <a:t>11111111</a:t>
            </a:r>
            <a:r>
              <a:rPr lang="zh-CN" altLang="en-US" sz="2400" b="1" dirty="0">
                <a:solidFill>
                  <a:srgbClr val="000000"/>
                </a:solidFill>
                <a:latin typeface="Times New Roman" panose="02020603050405020304" pitchFamily="18" charset="0"/>
              </a:rPr>
              <a:t>）表示广播地址。</a:t>
            </a:r>
          </a:p>
        </p:txBody>
      </p:sp>
      <p:pic>
        <p:nvPicPr>
          <p:cNvPr id="706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82" y="1531938"/>
            <a:ext cx="8263598"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pPr>
              <a:defRPr/>
            </a:pPr>
            <a:endParaRPr lang="en-US"/>
          </a:p>
        </p:txBody>
      </p:sp>
      <p:sp>
        <p:nvSpPr>
          <p:cNvPr id="71683" name="Rectangle 2"/>
          <p:cNvSpPr>
            <a:spLocks noGrp="1" noChangeArrowheads="1"/>
          </p:cNvSpPr>
          <p:nvPr>
            <p:ph type="title"/>
          </p:nvPr>
        </p:nvSpPr>
        <p:spPr/>
        <p:txBody>
          <a:bodyPr/>
          <a:lstStyle/>
          <a:p>
            <a:pPr eaLnBrk="1" hangingPunct="1"/>
            <a:r>
              <a:rPr lang="en-US" altLang="zh-CN"/>
              <a:t>HDLC</a:t>
            </a:r>
            <a:r>
              <a:rPr lang="zh-CN" altLang="en-US"/>
              <a:t>的帧结构</a:t>
            </a:r>
          </a:p>
        </p:txBody>
      </p:sp>
      <p:sp>
        <p:nvSpPr>
          <p:cNvPr id="71684" name="Text Box 3"/>
          <p:cNvSpPr txBox="1">
            <a:spLocks noChangeArrowheads="1"/>
          </p:cNvSpPr>
          <p:nvPr/>
        </p:nvSpPr>
        <p:spPr bwMode="auto">
          <a:xfrm>
            <a:off x="818621" y="2852739"/>
            <a:ext cx="82687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zh-CN" sz="2400" b="1" dirty="0">
                <a:solidFill>
                  <a:srgbClr val="000000"/>
                </a:solidFill>
                <a:latin typeface="Times New Roman" panose="02020603050405020304" pitchFamily="18" charset="0"/>
              </a:rPr>
              <a:t>HDLC定义了三种帧，可根据控制字段的格式区分。</a:t>
            </a:r>
          </a:p>
          <a:p>
            <a:pPr eaLnBrk="1" hangingPunct="1">
              <a:spcBef>
                <a:spcPct val="50000"/>
              </a:spcBef>
              <a:buFont typeface="Wingdings" panose="05000000000000000000" pitchFamily="2" charset="2"/>
              <a:buBlip>
                <a:blip r:embed="rId2"/>
              </a:buBlip>
            </a:pPr>
            <a:r>
              <a:rPr lang="zh-CN" altLang="zh-CN" sz="2400" b="1" dirty="0">
                <a:solidFill>
                  <a:srgbClr val="000000"/>
                </a:solidFill>
                <a:latin typeface="Times New Roman" panose="02020603050405020304" pitchFamily="18" charset="0"/>
              </a:rPr>
              <a:t>信息帧（I帧）、管理帧（S帧）、无编号帧（U帧）</a:t>
            </a:r>
            <a:endParaRPr lang="zh-CN" altLang="en-US" sz="2400" b="1" dirty="0">
              <a:solidFill>
                <a:srgbClr val="000000"/>
              </a:solidFill>
              <a:latin typeface="Times New Roman" panose="02020603050405020304" pitchFamily="18" charset="0"/>
            </a:endParaRPr>
          </a:p>
        </p:txBody>
      </p:sp>
      <p:pic>
        <p:nvPicPr>
          <p:cNvPr id="716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731" y="1628776"/>
            <a:ext cx="8263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171" y="4076700"/>
            <a:ext cx="8263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三种帧</a:t>
            </a:r>
          </a:p>
        </p:txBody>
      </p:sp>
      <p:sp>
        <p:nvSpPr>
          <p:cNvPr id="3" name="内容占位符 2"/>
          <p:cNvSpPr>
            <a:spLocks noGrp="1"/>
          </p:cNvSpPr>
          <p:nvPr>
            <p:ph idx="1"/>
          </p:nvPr>
        </p:nvSpPr>
        <p:spPr>
          <a:xfrm>
            <a:off x="200472" y="1196752"/>
            <a:ext cx="9577064" cy="4934173"/>
          </a:xfrm>
        </p:spPr>
        <p:txBody>
          <a:bodyPr/>
          <a:lstStyle/>
          <a:p>
            <a:r>
              <a:rPr lang="en-US" altLang="zh-CN" sz="3000" b="0" dirty="0"/>
              <a:t>1</a:t>
            </a:r>
            <a:r>
              <a:rPr lang="zh-CN" altLang="en-US" sz="3000" b="0" dirty="0"/>
              <a:t>）信息帧（</a:t>
            </a:r>
            <a:r>
              <a:rPr lang="en-US" altLang="zh-CN" sz="3000" b="0" dirty="0">
                <a:solidFill>
                  <a:srgbClr val="FF0000"/>
                </a:solidFill>
                <a:hlinkClick r:id="rId2"/>
              </a:rPr>
              <a:t>I</a:t>
            </a:r>
            <a:r>
              <a:rPr lang="zh-CN" altLang="en-US" sz="3000" b="0" dirty="0">
                <a:solidFill>
                  <a:srgbClr val="FF0000"/>
                </a:solidFill>
                <a:hlinkClick r:id="rId2"/>
              </a:rPr>
              <a:t>帧</a:t>
            </a:r>
            <a:r>
              <a:rPr lang="zh-CN" altLang="en-US" sz="3000" b="0" dirty="0"/>
              <a:t>）：用于实现信息的编号传送，其控制段的第一位为</a:t>
            </a:r>
            <a:r>
              <a:rPr lang="en-US" altLang="zh-CN" sz="3000" b="0" dirty="0"/>
              <a:t>0</a:t>
            </a:r>
            <a:r>
              <a:rPr lang="zh-CN" altLang="en-US" sz="3000" b="0" dirty="0"/>
              <a:t>，它具有发送序号</a:t>
            </a:r>
            <a:r>
              <a:rPr lang="en-US" altLang="zh-CN" sz="3000" b="0" dirty="0"/>
              <a:t>N(S)</a:t>
            </a:r>
            <a:r>
              <a:rPr lang="zh-CN" altLang="en-US" sz="3000" b="0" dirty="0"/>
              <a:t>，用于标明所发送信息帧的序号，</a:t>
            </a:r>
            <a:r>
              <a:rPr lang="zh-CN" altLang="en-US" sz="3000" b="0" dirty="0">
                <a:solidFill>
                  <a:srgbClr val="FF0000"/>
                </a:solidFill>
              </a:rPr>
              <a:t>只有信息帧才有此序号</a:t>
            </a:r>
            <a:r>
              <a:rPr lang="zh-CN" altLang="en-US" sz="3000" b="0" dirty="0"/>
              <a:t>。还有捎带的肯定应答信号</a:t>
            </a:r>
            <a:r>
              <a:rPr lang="en-US" altLang="zh-CN" sz="3000" b="0" dirty="0"/>
              <a:t>N(R)</a:t>
            </a:r>
            <a:r>
              <a:rPr lang="zh-CN" altLang="en-US" sz="3000" b="0" dirty="0"/>
              <a:t>，用于标明预期接收的帧的序号，并对以前收到的帧进行确认。</a:t>
            </a:r>
            <a:r>
              <a:rPr lang="en-US" altLang="zh-CN" sz="3000" b="0" dirty="0"/>
              <a:t>P/F</a:t>
            </a:r>
            <a:r>
              <a:rPr lang="zh-CN" altLang="en-US" sz="3000" b="0" dirty="0"/>
              <a:t>：询问</a:t>
            </a:r>
            <a:r>
              <a:rPr lang="en-US" altLang="zh-CN" sz="3000" b="0" dirty="0"/>
              <a:t>/</a:t>
            </a:r>
            <a:r>
              <a:rPr lang="zh-CN" altLang="en-US" sz="3000" b="0" dirty="0"/>
              <a:t>终止位。 </a:t>
            </a:r>
            <a:endParaRPr lang="en-US" altLang="zh-CN" sz="3000" b="0" dirty="0"/>
          </a:p>
          <a:p>
            <a:r>
              <a:rPr lang="en-US" altLang="zh-CN" sz="3000" b="0" dirty="0"/>
              <a:t>2</a:t>
            </a:r>
            <a:r>
              <a:rPr lang="zh-CN" altLang="en-US" sz="3000" b="0" dirty="0"/>
              <a:t>）管理帧（</a:t>
            </a:r>
            <a:r>
              <a:rPr lang="en-US" altLang="zh-CN" sz="3000" b="0" dirty="0"/>
              <a:t>S</a:t>
            </a:r>
            <a:r>
              <a:rPr lang="zh-CN" altLang="en-US" sz="3000" b="0" dirty="0"/>
              <a:t>帧）：用于实现流量和</a:t>
            </a:r>
            <a:r>
              <a:rPr lang="zh-CN" altLang="en-US" sz="3000" b="0" dirty="0">
                <a:hlinkClick r:id="rId3"/>
              </a:rPr>
              <a:t>差错控制</a:t>
            </a:r>
            <a:r>
              <a:rPr lang="zh-CN" altLang="en-US" sz="3000" b="0" dirty="0"/>
              <a:t>。控制字段的前两位为</a:t>
            </a:r>
            <a:r>
              <a:rPr lang="en-US" altLang="zh-CN" sz="3000" b="0" dirty="0"/>
              <a:t>10</a:t>
            </a:r>
            <a:r>
              <a:rPr lang="zh-CN" altLang="en-US" sz="3000" b="0" dirty="0"/>
              <a:t>。只含有接收序号</a:t>
            </a:r>
            <a:r>
              <a:rPr lang="en-US" altLang="zh-CN" sz="3000" b="0" dirty="0"/>
              <a:t>N(R)</a:t>
            </a:r>
            <a:r>
              <a:rPr lang="zh-CN" altLang="en-US" sz="3000" b="0" dirty="0"/>
              <a:t>，作用同</a:t>
            </a:r>
            <a:r>
              <a:rPr lang="en-US" altLang="zh-CN" sz="3000" b="0" dirty="0"/>
              <a:t>I</a:t>
            </a:r>
            <a:r>
              <a:rPr lang="zh-CN" altLang="en-US" sz="3000" b="0" dirty="0"/>
              <a:t>帧的</a:t>
            </a:r>
            <a:r>
              <a:rPr lang="en-US" altLang="zh-CN" sz="3000" b="0" dirty="0"/>
              <a:t>N(R)</a:t>
            </a:r>
            <a:r>
              <a:rPr lang="zh-CN" altLang="en-US" sz="3000" b="0" dirty="0"/>
              <a:t>。不包含信息段。 </a:t>
            </a:r>
            <a:endParaRPr lang="en-US" altLang="zh-CN" sz="3000" b="0" dirty="0"/>
          </a:p>
          <a:p>
            <a:r>
              <a:rPr lang="en-US" altLang="zh-CN" sz="3000" b="0" dirty="0"/>
              <a:t>3</a:t>
            </a:r>
            <a:r>
              <a:rPr lang="zh-CN" altLang="en-US" sz="3000" b="0" dirty="0"/>
              <a:t>）无编号帧（</a:t>
            </a:r>
            <a:r>
              <a:rPr lang="en-US" altLang="zh-CN" sz="3000" b="0" dirty="0"/>
              <a:t>U</a:t>
            </a:r>
            <a:r>
              <a:rPr lang="zh-CN" altLang="en-US" sz="3000" b="0" dirty="0"/>
              <a:t>帧）：用于链路控制。无</a:t>
            </a:r>
            <a:r>
              <a:rPr lang="en-US" altLang="zh-CN" sz="3000" b="0" dirty="0"/>
              <a:t>N(S),N(R)</a:t>
            </a:r>
            <a:r>
              <a:rPr lang="zh-CN" altLang="en-US" sz="3000" b="0" dirty="0"/>
              <a:t>字段。</a:t>
            </a:r>
            <a:endParaRPr lang="zh-CN" altLang="en-US" sz="3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72707" name="Rectangle 2"/>
          <p:cNvSpPr>
            <a:spLocks noGrp="1" noChangeArrowheads="1"/>
          </p:cNvSpPr>
          <p:nvPr>
            <p:ph type="title"/>
          </p:nvPr>
        </p:nvSpPr>
        <p:spPr/>
        <p:txBody>
          <a:bodyPr/>
          <a:lstStyle/>
          <a:p>
            <a:pPr eaLnBrk="1" hangingPunct="1"/>
            <a:r>
              <a:rPr lang="en-US" altLang="zh-CN"/>
              <a:t>HDLC</a:t>
            </a:r>
            <a:r>
              <a:rPr lang="zh-CN" altLang="en-US"/>
              <a:t>的帧结构</a:t>
            </a:r>
          </a:p>
        </p:txBody>
      </p:sp>
      <p:sp>
        <p:nvSpPr>
          <p:cNvPr id="72708" name="Text Box 3"/>
          <p:cNvSpPr txBox="1">
            <a:spLocks noChangeArrowheads="1"/>
          </p:cNvSpPr>
          <p:nvPr/>
        </p:nvSpPr>
        <p:spPr bwMode="auto">
          <a:xfrm>
            <a:off x="818621" y="2852738"/>
            <a:ext cx="826875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zh-CN" sz="2400" b="1" dirty="0">
                <a:solidFill>
                  <a:srgbClr val="000000"/>
                </a:solidFill>
                <a:latin typeface="Times New Roman" panose="02020603050405020304" pitchFamily="18" charset="0"/>
              </a:rPr>
              <a:t>信息字段INFO</a:t>
            </a:r>
          </a:p>
          <a:p>
            <a:pPr eaLnBrk="1" hangingPunct="1">
              <a:spcBef>
                <a:spcPct val="50000"/>
              </a:spcBef>
              <a:buFont typeface="Wingdings" panose="05000000000000000000" pitchFamily="2" charset="2"/>
              <a:buNone/>
            </a:pPr>
            <a:r>
              <a:rPr lang="zh-CN" altLang="en-US" sz="2400" b="1" dirty="0">
                <a:solidFill>
                  <a:srgbClr val="000000"/>
                </a:solidFill>
                <a:latin typeface="Times New Roman" panose="02020603050405020304" pitchFamily="18" charset="0"/>
              </a:rPr>
              <a:t>	</a:t>
            </a:r>
            <a:r>
              <a:rPr lang="zh-CN" altLang="zh-CN" sz="2400" b="1" dirty="0">
                <a:solidFill>
                  <a:srgbClr val="000000"/>
                </a:solidFill>
                <a:latin typeface="Times New Roman" panose="02020603050405020304" pitchFamily="18" charset="0"/>
              </a:rPr>
              <a:t>只有</a:t>
            </a:r>
            <a:r>
              <a:rPr lang="zh-CN" altLang="zh-CN" sz="2400" b="1" dirty="0">
                <a:solidFill>
                  <a:srgbClr val="FF0000"/>
                </a:solidFill>
                <a:latin typeface="Times New Roman" panose="02020603050405020304" pitchFamily="18" charset="0"/>
              </a:rPr>
              <a:t>I帧和某些无编号帧</a:t>
            </a:r>
            <a:r>
              <a:rPr lang="zh-CN" altLang="zh-CN" sz="2400" b="1" dirty="0">
                <a:solidFill>
                  <a:srgbClr val="000000"/>
                </a:solidFill>
                <a:latin typeface="Times New Roman" panose="02020603050405020304" pitchFamily="18" charset="0"/>
              </a:rPr>
              <a:t>含有信息字段。这个字段可含有表示用户数据的任何比特序列，其长度没有规定，但具体的实现往往限定了最大帧长。</a:t>
            </a:r>
          </a:p>
          <a:p>
            <a:pPr eaLnBrk="1" hangingPunct="1">
              <a:spcBef>
                <a:spcPct val="50000"/>
              </a:spcBef>
              <a:buFont typeface="Wingdings" panose="05000000000000000000" pitchFamily="2" charset="2"/>
              <a:buBlip>
                <a:blip r:embed="rId2"/>
              </a:buBlip>
            </a:pPr>
            <a:r>
              <a:rPr lang="zh-CN" altLang="zh-CN" sz="2400" b="1" dirty="0">
                <a:solidFill>
                  <a:srgbClr val="000000"/>
                </a:solidFill>
                <a:latin typeface="Times New Roman" panose="02020603050405020304" pitchFamily="18" charset="0"/>
              </a:rPr>
              <a:t>帧校验序列FCS</a:t>
            </a:r>
          </a:p>
          <a:p>
            <a:pPr eaLnBrk="1" hangingPunct="1">
              <a:spcBef>
                <a:spcPct val="50000"/>
              </a:spcBef>
              <a:buFont typeface="Wingdings" panose="05000000000000000000" pitchFamily="2" charset="2"/>
              <a:buNone/>
            </a:pPr>
            <a:r>
              <a:rPr lang="zh-CN" altLang="en-US" sz="2400" b="1" dirty="0">
                <a:solidFill>
                  <a:srgbClr val="000000"/>
                </a:solidFill>
                <a:latin typeface="Times New Roman" panose="02020603050405020304" pitchFamily="18" charset="0"/>
              </a:rPr>
              <a:t>	</a:t>
            </a:r>
            <a:r>
              <a:rPr lang="zh-CN" altLang="zh-CN" sz="2400" b="1" dirty="0">
                <a:solidFill>
                  <a:srgbClr val="000000"/>
                </a:solidFill>
                <a:latin typeface="Times New Roman" panose="02020603050405020304" pitchFamily="18" charset="0"/>
              </a:rPr>
              <a:t>FCS中含有除标志字段之外的所有其他字段的校验和。通常使用16位的CRC-CCITT标准产生校验序列，有时也使用CRC-32产生32位的校验序列。</a:t>
            </a:r>
          </a:p>
        </p:txBody>
      </p:sp>
      <p:pic>
        <p:nvPicPr>
          <p:cNvPr id="727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731" y="1628776"/>
            <a:ext cx="8263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endParaRPr lang="en-US"/>
          </a:p>
        </p:txBody>
      </p:sp>
      <p:sp>
        <p:nvSpPr>
          <p:cNvPr id="73731" name="Rectangle 2"/>
          <p:cNvSpPr>
            <a:spLocks noGrp="1" noChangeArrowheads="1"/>
          </p:cNvSpPr>
          <p:nvPr>
            <p:ph type="title"/>
          </p:nvPr>
        </p:nvSpPr>
        <p:spPr/>
        <p:txBody>
          <a:bodyPr/>
          <a:lstStyle/>
          <a:p>
            <a:pPr eaLnBrk="1" hangingPunct="1"/>
            <a:r>
              <a:rPr lang="en-US" altLang="zh-CN"/>
              <a:t>HDLC</a:t>
            </a:r>
            <a:r>
              <a:rPr lang="zh-CN" altLang="en-US"/>
              <a:t>的帧类型</a:t>
            </a:r>
          </a:p>
        </p:txBody>
      </p:sp>
      <p:sp>
        <p:nvSpPr>
          <p:cNvPr id="73732" name="Text Box 3"/>
          <p:cNvSpPr txBox="1">
            <a:spLocks noChangeArrowheads="1"/>
          </p:cNvSpPr>
          <p:nvPr/>
        </p:nvSpPr>
        <p:spPr bwMode="auto">
          <a:xfrm>
            <a:off x="818621" y="1557338"/>
            <a:ext cx="826875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信息帧</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信息帧用来承载用户数据外还包含帧的编号</a:t>
            </a:r>
            <a:r>
              <a:rPr lang="en-US" altLang="zh-CN" sz="2400" b="1" dirty="0">
                <a:solidFill>
                  <a:srgbClr val="000000"/>
                </a:solidFill>
                <a:latin typeface="Times New Roman" panose="02020603050405020304" pitchFamily="18" charset="0"/>
              </a:rPr>
              <a:t>N</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S</a:t>
            </a:r>
            <a:r>
              <a:rPr lang="zh-CN" altLang="en-US" sz="2400" b="1" dirty="0">
                <a:solidFill>
                  <a:srgbClr val="000000"/>
                </a:solidFill>
                <a:latin typeface="Times New Roman" panose="02020603050405020304" pitchFamily="18" charset="0"/>
              </a:rPr>
              <a:t>），以及捎带的肯定应答序号</a:t>
            </a:r>
            <a:r>
              <a:rPr lang="en-US" altLang="zh-CN" sz="2400" b="1" dirty="0">
                <a:solidFill>
                  <a:srgbClr val="000000"/>
                </a:solidFill>
                <a:latin typeface="Times New Roman" panose="02020603050405020304" pitchFamily="18" charset="0"/>
              </a:rPr>
              <a:t>N</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R</a:t>
            </a:r>
            <a:r>
              <a:rPr lang="zh-CN" altLang="en-US" sz="2400" b="1" dirty="0">
                <a:solidFill>
                  <a:srgbClr val="000000"/>
                </a:solidFill>
                <a:latin typeface="Times New Roman" panose="02020603050405020304" pitchFamily="18" charset="0"/>
              </a:rPr>
              <a:t>）。</a:t>
            </a:r>
          </a:p>
          <a:p>
            <a:pPr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I</a:t>
            </a:r>
            <a:r>
              <a:rPr lang="zh-CN" altLang="en-US" sz="2400" b="1" dirty="0">
                <a:solidFill>
                  <a:srgbClr val="000000"/>
                </a:solidFill>
                <a:latin typeface="Times New Roman" panose="02020603050405020304" pitchFamily="18" charset="0"/>
              </a:rPr>
              <a:t>帧包含一个</a:t>
            </a:r>
            <a:r>
              <a:rPr lang="en-US" altLang="zh-CN" sz="2400" b="1" dirty="0">
                <a:solidFill>
                  <a:srgbClr val="000000"/>
                </a:solidFill>
                <a:latin typeface="Times New Roman" panose="02020603050405020304" pitchFamily="18" charset="0"/>
              </a:rPr>
              <a:t>P/F</a:t>
            </a:r>
            <a:r>
              <a:rPr lang="zh-CN" altLang="en-US" sz="2400" b="1" dirty="0">
                <a:solidFill>
                  <a:srgbClr val="000000"/>
                </a:solidFill>
                <a:latin typeface="Times New Roman" panose="02020603050405020304" pitchFamily="18" charset="0"/>
              </a:rPr>
              <a:t>位，在主站发出的命令帧中这一位表示</a:t>
            </a:r>
            <a:r>
              <a:rPr lang="en-US" altLang="zh-CN" sz="2400" b="1" dirty="0">
                <a:solidFill>
                  <a:srgbClr val="000000"/>
                </a:solidFill>
                <a:latin typeface="Times New Roman" panose="02020603050405020304" pitchFamily="18" charset="0"/>
              </a:rPr>
              <a:t>P</a:t>
            </a:r>
            <a:r>
              <a:rPr lang="zh-CN" altLang="en-US" sz="2400" b="1" dirty="0">
                <a:solidFill>
                  <a:srgbClr val="000000"/>
                </a:solidFill>
                <a:latin typeface="Times New Roman" panose="02020603050405020304" pitchFamily="18" charset="0"/>
              </a:rPr>
              <a:t>，即询问（</a:t>
            </a:r>
            <a:r>
              <a:rPr lang="en-US" altLang="zh-CN" sz="2400" b="1" dirty="0">
                <a:solidFill>
                  <a:srgbClr val="000000"/>
                </a:solidFill>
                <a:latin typeface="Times New Roman" panose="02020603050405020304" pitchFamily="18" charset="0"/>
              </a:rPr>
              <a:t>Polling</a:t>
            </a:r>
            <a:r>
              <a:rPr lang="zh-CN" altLang="en-US" sz="2400" b="1" dirty="0">
                <a:solidFill>
                  <a:srgbClr val="000000"/>
                </a:solidFill>
                <a:latin typeface="Times New Roman" panose="02020603050405020304" pitchFamily="18" charset="0"/>
              </a:rPr>
              <a:t>）；在次站发出的响应帧中这一位是</a:t>
            </a:r>
            <a:r>
              <a:rPr lang="en-US" altLang="zh-CN" sz="2400" b="1" dirty="0">
                <a:solidFill>
                  <a:srgbClr val="000000"/>
                </a:solidFill>
                <a:latin typeface="Times New Roman" panose="02020603050405020304" pitchFamily="18" charset="0"/>
              </a:rPr>
              <a:t>F</a:t>
            </a:r>
            <a:r>
              <a:rPr lang="zh-CN" altLang="en-US" sz="2400" b="1" dirty="0">
                <a:solidFill>
                  <a:srgbClr val="000000"/>
                </a:solidFill>
                <a:latin typeface="Times New Roman" panose="02020603050405020304" pitchFamily="18" charset="0"/>
              </a:rPr>
              <a:t>位，即终止位（</a:t>
            </a:r>
            <a:r>
              <a:rPr lang="en-US" altLang="zh-CN" sz="2400" b="1" dirty="0">
                <a:solidFill>
                  <a:srgbClr val="000000"/>
                </a:solidFill>
                <a:latin typeface="Times New Roman" panose="02020603050405020304" pitchFamily="18" charset="0"/>
              </a:rPr>
              <a:t>Final</a:t>
            </a:r>
            <a:r>
              <a:rPr lang="zh-CN" altLang="en-US" sz="2400" b="1" dirty="0">
                <a:solidFill>
                  <a:srgbClr val="000000"/>
                </a:solidFill>
                <a:latin typeface="Times New Roman" panose="02020603050405020304" pitchFamily="18" charset="0"/>
              </a:rPr>
              <a:t>）。</a:t>
            </a:r>
          </a:p>
        </p:txBody>
      </p:sp>
      <p:pic>
        <p:nvPicPr>
          <p:cNvPr id="737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731" y="4365625"/>
            <a:ext cx="8263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solidFill>
                  <a:srgbClr val="FF0000"/>
                </a:solidFill>
              </a:rPr>
              <a:t>链路 </a:t>
            </a:r>
            <a:r>
              <a:rPr lang="en-US" altLang="zh-CN" sz="2800" dirty="0"/>
              <a:t>(link) </a:t>
            </a:r>
            <a:r>
              <a:rPr lang="zh-CN" altLang="en-US" sz="2800" dirty="0"/>
              <a:t>是一条无源的点到点的物理线路段，中间没有任何其他的交换结点。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a:solidFill>
                  <a:srgbClr val="FF0000"/>
                </a:solidFill>
              </a:rPr>
              <a:t>数据链路 </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pPr>
              <a:defRPr/>
            </a:pPr>
            <a:endParaRPr lang="en-US"/>
          </a:p>
        </p:txBody>
      </p:sp>
      <p:sp>
        <p:nvSpPr>
          <p:cNvPr id="74755" name="Rectangle 2"/>
          <p:cNvSpPr>
            <a:spLocks noGrp="1" noChangeArrowheads="1"/>
          </p:cNvSpPr>
          <p:nvPr>
            <p:ph type="title"/>
          </p:nvPr>
        </p:nvSpPr>
        <p:spPr/>
        <p:txBody>
          <a:bodyPr/>
          <a:lstStyle/>
          <a:p>
            <a:pPr eaLnBrk="1" hangingPunct="1"/>
            <a:r>
              <a:rPr lang="en-US" altLang="zh-CN"/>
              <a:t>HDLC</a:t>
            </a:r>
            <a:r>
              <a:rPr lang="zh-CN" altLang="en-US"/>
              <a:t>的帧类型</a:t>
            </a:r>
          </a:p>
        </p:txBody>
      </p:sp>
      <p:sp>
        <p:nvSpPr>
          <p:cNvPr id="74756" name="Text Box 3"/>
          <p:cNvSpPr txBox="1">
            <a:spLocks noChangeArrowheads="1"/>
          </p:cNvSpPr>
          <p:nvPr/>
        </p:nvSpPr>
        <p:spPr bwMode="auto">
          <a:xfrm>
            <a:off x="818621" y="1557339"/>
            <a:ext cx="826875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管理帧（</a:t>
            </a:r>
            <a:r>
              <a:rPr lang="en-US" altLang="zh-CN" sz="2400" b="1" dirty="0">
                <a:solidFill>
                  <a:srgbClr val="000000"/>
                </a:solidFill>
                <a:latin typeface="Times New Roman" panose="02020603050405020304" pitchFamily="18" charset="0"/>
              </a:rPr>
              <a:t>S</a:t>
            </a:r>
            <a:r>
              <a:rPr lang="zh-CN" altLang="en-US" sz="2400" b="1" dirty="0">
                <a:solidFill>
                  <a:srgbClr val="000000"/>
                </a:solidFill>
                <a:latin typeface="Times New Roman" panose="02020603050405020304" pitchFamily="18" charset="0"/>
              </a:rPr>
              <a:t>帧）</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管理帧用于进行流量和差错控制，当没有足够多的信息帧捎带管理命令</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响应时，要发送专门的</a:t>
            </a:r>
            <a:r>
              <a:rPr lang="en-US" altLang="zh-CN" sz="2400" b="1" dirty="0">
                <a:solidFill>
                  <a:srgbClr val="000000"/>
                </a:solidFill>
                <a:latin typeface="Times New Roman" panose="02020603050405020304" pitchFamily="18" charset="0"/>
              </a:rPr>
              <a:t>S</a:t>
            </a:r>
            <a:r>
              <a:rPr lang="zh-CN" altLang="en-US" sz="2400" b="1" dirty="0">
                <a:solidFill>
                  <a:srgbClr val="000000"/>
                </a:solidFill>
                <a:latin typeface="Times New Roman" panose="02020603050405020304" pitchFamily="18" charset="0"/>
              </a:rPr>
              <a:t>帧实现控制。有</a:t>
            </a:r>
            <a:r>
              <a:rPr lang="en-US" altLang="zh-CN" sz="2400" b="1" dirty="0">
                <a:solidFill>
                  <a:srgbClr val="000000"/>
                </a:solidFill>
                <a:latin typeface="Times New Roman" panose="02020603050405020304" pitchFamily="18" charset="0"/>
              </a:rPr>
              <a:t>4</a:t>
            </a:r>
            <a:r>
              <a:rPr lang="zh-CN" altLang="en-US" sz="2400" b="1" dirty="0">
                <a:solidFill>
                  <a:srgbClr val="000000"/>
                </a:solidFill>
                <a:latin typeface="Times New Roman" panose="02020603050405020304" pitchFamily="18" charset="0"/>
              </a:rPr>
              <a:t>种管理帧，用控制域中的两个</a:t>
            </a:r>
            <a:r>
              <a:rPr lang="en-US" altLang="zh-CN" sz="2400" b="1" dirty="0">
                <a:solidFill>
                  <a:srgbClr val="000000"/>
                </a:solidFill>
                <a:latin typeface="Times New Roman" panose="02020603050405020304" pitchFamily="18" charset="0"/>
              </a:rPr>
              <a:t>S</a:t>
            </a:r>
            <a:r>
              <a:rPr lang="zh-CN" altLang="en-US" sz="2400" b="1" dirty="0">
                <a:solidFill>
                  <a:srgbClr val="000000"/>
                </a:solidFill>
                <a:latin typeface="Times New Roman" panose="02020603050405020304" pitchFamily="18" charset="0"/>
              </a:rPr>
              <a:t>位来区分。</a:t>
            </a:r>
          </a:p>
        </p:txBody>
      </p:sp>
      <p:graphicFrame>
        <p:nvGraphicFramePr>
          <p:cNvPr id="213103" name="Group 111"/>
          <p:cNvGraphicFramePr>
            <a:graphicFrameLocks noGrp="1"/>
          </p:cNvGraphicFramePr>
          <p:nvPr/>
        </p:nvGraphicFramePr>
        <p:xfrm>
          <a:off x="818621" y="4097338"/>
          <a:ext cx="8420100" cy="1447800"/>
        </p:xfrm>
        <a:graphic>
          <a:graphicData uri="http://schemas.openxmlformats.org/drawingml/2006/table">
            <a:tbl>
              <a:tblPr/>
              <a:tblGrid>
                <a:gridCol w="3408627">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gridCol w="3608123">
                  <a:extLst>
                    <a:ext uri="{9D8B030D-6E8A-4147-A177-3AD203B41FA5}">
                      <a16:colId xmlns:a16="http://schemas.microsoft.com/office/drawing/2014/main" val="20002"/>
                    </a:ext>
                  </a:extLst>
                </a:gridCol>
              </a:tblGrid>
              <a:tr h="361950">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接收就绪（</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RR</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horzOverflow="overflow">
                    <a:lnL w="381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命令</a:t>
                      </a: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响应</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肯定应答，可以接收第</a:t>
                      </a: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帧</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horzOverflow="overflow">
                    <a:lnL w="952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接收未就绪（</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RNR</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horzOverflow="overflow">
                    <a:lnL w="381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命令</a:t>
                      </a: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响应</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肯定应答，不能继续接收</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horzOverflow="overflow">
                    <a:lnL w="952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拒绝接收（</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REJ</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horzOverflow="overflow">
                    <a:lnL w="381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命令</a:t>
                      </a: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响应</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否定应答，后退</a:t>
                      </a: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帧重发</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horzOverflow="overflow">
                    <a:lnL w="952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1950">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选择性拒绝接收（</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SREJ</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horzOverflow="overflow">
                    <a:lnL w="381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命令</a:t>
                      </a: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响应</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否定应答，选择重发</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horzOverflow="overflow">
                    <a:lnL w="952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13125" name="Group 133"/>
          <p:cNvGraphicFramePr>
            <a:graphicFrameLocks noGrp="1"/>
          </p:cNvGraphicFramePr>
          <p:nvPr/>
        </p:nvGraphicFramePr>
        <p:xfrm>
          <a:off x="818621" y="3716338"/>
          <a:ext cx="8420100" cy="361950"/>
        </p:xfrm>
        <a:graphic>
          <a:graphicData uri="http://schemas.openxmlformats.org/drawingml/2006/table">
            <a:tbl>
              <a:tblPr/>
              <a:tblGrid>
                <a:gridCol w="3408627">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gridCol w="3608123">
                  <a:extLst>
                    <a:ext uri="{9D8B030D-6E8A-4147-A177-3AD203B41FA5}">
                      <a16:colId xmlns:a16="http://schemas.microsoft.com/office/drawing/2014/main" val="20002"/>
                    </a:ext>
                  </a:extLst>
                </a:gridCol>
              </a:tblGrid>
              <a:tr h="361950">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名     字</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381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功  能</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描    述</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952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75779" name="Rectangle 2"/>
          <p:cNvSpPr>
            <a:spLocks noGrp="1" noChangeArrowheads="1"/>
          </p:cNvSpPr>
          <p:nvPr>
            <p:ph type="title"/>
          </p:nvPr>
        </p:nvSpPr>
        <p:spPr/>
        <p:txBody>
          <a:bodyPr/>
          <a:lstStyle/>
          <a:p>
            <a:pPr eaLnBrk="1" hangingPunct="1"/>
            <a:r>
              <a:rPr lang="en-US" altLang="zh-CN"/>
              <a:t>HDLC</a:t>
            </a:r>
            <a:r>
              <a:rPr lang="zh-CN" altLang="en-US"/>
              <a:t>的帧类型</a:t>
            </a:r>
          </a:p>
        </p:txBody>
      </p:sp>
      <p:sp>
        <p:nvSpPr>
          <p:cNvPr id="75780" name="Text Box 3"/>
          <p:cNvSpPr txBox="1">
            <a:spLocks noChangeArrowheads="1"/>
          </p:cNvSpPr>
          <p:nvPr/>
        </p:nvSpPr>
        <p:spPr bwMode="auto">
          <a:xfrm>
            <a:off x="818621" y="1557338"/>
            <a:ext cx="826875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无编号帧（</a:t>
            </a:r>
            <a:r>
              <a:rPr lang="en-US" altLang="zh-CN" sz="2400" b="1" dirty="0">
                <a:solidFill>
                  <a:srgbClr val="000000"/>
                </a:solidFill>
                <a:latin typeface="Times New Roman" panose="02020603050405020304" pitchFamily="18" charset="0"/>
              </a:rPr>
              <a:t>U</a:t>
            </a:r>
            <a:r>
              <a:rPr lang="zh-CN" altLang="en-US" sz="2400" b="1" dirty="0">
                <a:solidFill>
                  <a:srgbClr val="000000"/>
                </a:solidFill>
                <a:latin typeface="Times New Roman" panose="02020603050405020304" pitchFamily="18" charset="0"/>
              </a:rPr>
              <a:t>帧）</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无编号帧用于链路控制。这类帧不包含编号字段，也不改变信息帧流动的顺序。</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无编号帧按其控制功能可分为以下几个子类：</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① 设置数据传输方式的命令和响应帧；</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② 传输信息的命令和响应帧；</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③ 用于链路恢复的命令和响应帧；</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④ 其他命令和响应帧；</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76803" name="Rectangle 2"/>
          <p:cNvSpPr>
            <a:spLocks noGrp="1" noChangeArrowheads="1"/>
          </p:cNvSpPr>
          <p:nvPr>
            <p:ph type="title"/>
          </p:nvPr>
        </p:nvSpPr>
        <p:spPr/>
        <p:txBody>
          <a:bodyPr/>
          <a:lstStyle/>
          <a:p>
            <a:pPr eaLnBrk="1" hangingPunct="1"/>
            <a:r>
              <a:rPr lang="en-US" altLang="zh-CN"/>
              <a:t>HDLC</a:t>
            </a:r>
            <a:r>
              <a:rPr lang="zh-CN" altLang="en-US"/>
              <a:t>的帧类型</a:t>
            </a:r>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231" y="127001"/>
            <a:ext cx="8813932" cy="641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3"/>
          <p:cNvSpPr>
            <a:spLocks noGrp="1"/>
          </p:cNvSpPr>
          <p:nvPr>
            <p:ph type="ftr" sz="quarter" idx="10"/>
          </p:nvPr>
        </p:nvSpPr>
        <p:spPr/>
        <p:txBody>
          <a:bodyPr/>
          <a:lstStyle/>
          <a:p>
            <a:pPr>
              <a:defRPr/>
            </a:pPr>
            <a:endParaRPr lang="en-US"/>
          </a:p>
        </p:txBody>
      </p:sp>
      <p:sp>
        <p:nvSpPr>
          <p:cNvPr id="77827" name="Rectangle 2"/>
          <p:cNvSpPr>
            <a:spLocks noGrp="1" noChangeArrowheads="1"/>
          </p:cNvSpPr>
          <p:nvPr>
            <p:ph type="title"/>
          </p:nvPr>
        </p:nvSpPr>
        <p:spPr>
          <a:noFill/>
          <a:extLst>
            <a:ext uri="{91240B29-F687-4F45-9708-019B960494DF}">
              <a14:hiddenLine xmlns:a14="http://schemas.microsoft.com/office/drawing/2010/main" w="9525">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en-US" altLang="zh-CN"/>
              <a:t>HDLC</a:t>
            </a:r>
            <a:r>
              <a:rPr lang="zh-CN" altLang="en-US"/>
              <a:t>的通信控制实例</a:t>
            </a:r>
          </a:p>
        </p:txBody>
      </p:sp>
      <p:graphicFrame>
        <p:nvGraphicFramePr>
          <p:cNvPr id="77828" name="Object 4"/>
          <p:cNvGraphicFramePr>
            <a:graphicFrameLocks noChangeAspect="1"/>
          </p:cNvGraphicFramePr>
          <p:nvPr/>
        </p:nvGraphicFramePr>
        <p:xfrm>
          <a:off x="825500" y="1525589"/>
          <a:ext cx="8750300" cy="4156075"/>
        </p:xfrm>
        <a:graphic>
          <a:graphicData uri="http://schemas.openxmlformats.org/presentationml/2006/ole">
            <mc:AlternateContent xmlns:mc="http://schemas.openxmlformats.org/markup-compatibility/2006">
              <mc:Choice xmlns:v="urn:schemas-microsoft-com:vml" Requires="v">
                <p:oleObj spid="_x0000_s1027" name="Visio" r:id="rId3" imgW="6547485" imgH="3341370" progId="Visio.Drawing.11">
                  <p:embed/>
                </p:oleObj>
              </mc:Choice>
              <mc:Fallback>
                <p:oleObj name="Visio" r:id="rId3" imgW="6547485" imgH="3341370" progId="Visio.Drawing.11">
                  <p:embed/>
                  <p:pic>
                    <p:nvPicPr>
                      <p:cNvPr id="778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 y="1525589"/>
                        <a:ext cx="87503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6075" name="Group 11"/>
          <p:cNvGraphicFramePr>
            <a:graphicFrameLocks noGrp="1"/>
          </p:cNvGraphicFramePr>
          <p:nvPr/>
        </p:nvGraphicFramePr>
        <p:xfrm>
          <a:off x="247650" y="5703888"/>
          <a:ext cx="9410700" cy="304800"/>
        </p:xfrm>
        <a:graphic>
          <a:graphicData uri="http://schemas.openxmlformats.org/drawingml/2006/table">
            <a:tbl>
              <a:tblPr/>
              <a:tblGrid>
                <a:gridCol w="9410700">
                  <a:extLst>
                    <a:ext uri="{9D8B030D-6E8A-4147-A177-3AD203B41FA5}">
                      <a16:colId xmlns:a16="http://schemas.microsoft.com/office/drawing/2014/main" val="20000"/>
                    </a:ext>
                  </a:extLst>
                </a:gridCol>
              </a:tblGrid>
              <a:tr h="304800">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）链路建立与清除；（</a:t>
                      </a: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）双向数据交换；（</a:t>
                      </a: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）接收站忙；（</a:t>
                      </a: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）后退重发；（</a:t>
                      </a: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）超时重发</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点对点协议</a:t>
            </a:r>
            <a:r>
              <a:rPr lang="en-US" altLang="zh-CN" dirty="0"/>
              <a:t> PPP</a:t>
            </a:r>
            <a:endParaRPr lang="zh-CN" altLang="en-US" dirty="0"/>
          </a:p>
        </p:txBody>
      </p:sp>
      <p:sp>
        <p:nvSpPr>
          <p:cNvPr id="3" name="内容占位符 2"/>
          <p:cNvSpPr>
            <a:spLocks noGrp="1"/>
          </p:cNvSpPr>
          <p:nvPr>
            <p:ph idx="1"/>
          </p:nvPr>
        </p:nvSpPr>
        <p:spPr/>
        <p:txBody>
          <a:bodyPr/>
          <a:lstStyle/>
          <a:p>
            <a:r>
              <a:rPr lang="en-US" altLang="zh-CN" dirty="0"/>
              <a:t>3.2.1  PPP </a:t>
            </a:r>
            <a:r>
              <a:rPr lang="zh-CN" altLang="zh-CN" dirty="0"/>
              <a:t>协议的特点</a:t>
            </a:r>
          </a:p>
          <a:p>
            <a:r>
              <a:rPr lang="en-US" altLang="zh-CN" dirty="0"/>
              <a:t>3.2.2  PPP </a:t>
            </a:r>
            <a:r>
              <a:rPr lang="zh-CN" altLang="zh-CN" dirty="0"/>
              <a:t>协议的帧格式</a:t>
            </a:r>
          </a:p>
          <a:p>
            <a:r>
              <a:rPr lang="en-US" altLang="zh-CN" dirty="0"/>
              <a:t>3.2.3  PPP </a:t>
            </a:r>
            <a:r>
              <a:rPr lang="zh-CN" altLang="zh-CN" dirty="0"/>
              <a:t>协议的工作状态</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对于点对点的链路</a:t>
            </a:r>
            <a:r>
              <a:rPr lang="zh-CN" altLang="en-US" dirty="0"/>
              <a:t>，</a:t>
            </a:r>
            <a:r>
              <a:rPr lang="zh-CN" altLang="zh-CN" dirty="0"/>
              <a:t>目前使用得最广泛的数据链路层协议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a:p>
          <a:p>
            <a:r>
              <a:rPr lang="en-US" altLang="zh-CN" dirty="0">
                <a:solidFill>
                  <a:srgbClr val="000000"/>
                </a:solidFill>
                <a:latin typeface="Times New Roman" panose="02020603050405020304" pitchFamily="18" charset="0"/>
                <a:sym typeface="Arial" panose="020B0604020202020204" pitchFamily="34" charset="0"/>
              </a:rPr>
              <a:t>PPP</a:t>
            </a:r>
            <a:r>
              <a:rPr lang="zh-CN" altLang="en-US" dirty="0">
                <a:solidFill>
                  <a:srgbClr val="000000"/>
                </a:solidFill>
                <a:latin typeface="Times New Roman" panose="02020603050405020304" pitchFamily="18" charset="0"/>
                <a:sym typeface="Arial" panose="020B0604020202020204" pitchFamily="34" charset="0"/>
              </a:rPr>
              <a:t>（</a:t>
            </a:r>
            <a:r>
              <a:rPr lang="en-US" altLang="zh-CN" dirty="0">
                <a:solidFill>
                  <a:srgbClr val="000000"/>
                </a:solidFill>
                <a:latin typeface="Times New Roman" panose="02020603050405020304" pitchFamily="18" charset="0"/>
                <a:sym typeface="Arial" panose="020B0604020202020204" pitchFamily="34" charset="0"/>
              </a:rPr>
              <a:t>Point-to-Point Protocol</a:t>
            </a:r>
            <a:r>
              <a:rPr lang="zh-CN" altLang="en-US" dirty="0">
                <a:solidFill>
                  <a:srgbClr val="000000"/>
                </a:solidFill>
                <a:latin typeface="Times New Roman" panose="02020603050405020304" pitchFamily="18" charset="0"/>
                <a:sym typeface="Arial" panose="020B0604020202020204" pitchFamily="34" charset="0"/>
              </a:rPr>
              <a:t>）是</a:t>
            </a:r>
            <a:r>
              <a:rPr lang="en-US" altLang="zh-CN" dirty="0">
                <a:solidFill>
                  <a:srgbClr val="000000"/>
                </a:solidFill>
                <a:latin typeface="Times New Roman" panose="02020603050405020304" pitchFamily="18" charset="0"/>
                <a:sym typeface="Arial" panose="020B0604020202020204" pitchFamily="34" charset="0"/>
              </a:rPr>
              <a:t>HDLC</a:t>
            </a:r>
            <a:r>
              <a:rPr lang="zh-CN" altLang="en-US" dirty="0">
                <a:solidFill>
                  <a:srgbClr val="000000"/>
                </a:solidFill>
                <a:latin typeface="Times New Roman" panose="02020603050405020304" pitchFamily="18" charset="0"/>
                <a:sym typeface="Arial" panose="020B0604020202020204" pitchFamily="34" charset="0"/>
              </a:rPr>
              <a:t>的扩展，</a:t>
            </a:r>
            <a:r>
              <a:rPr lang="en-US" altLang="zh-CN" dirty="0">
                <a:solidFill>
                  <a:srgbClr val="000000"/>
                </a:solidFill>
                <a:latin typeface="Times New Roman" panose="02020603050405020304" pitchFamily="18" charset="0"/>
                <a:sym typeface="Arial" panose="020B0604020202020204" pitchFamily="34" charset="0"/>
              </a:rPr>
              <a:t>1994</a:t>
            </a:r>
            <a:r>
              <a:rPr lang="zh-CN" altLang="en-US" dirty="0">
                <a:solidFill>
                  <a:srgbClr val="000000"/>
                </a:solidFill>
                <a:latin typeface="Times New Roman" panose="02020603050405020304" pitchFamily="18" charset="0"/>
                <a:sym typeface="Arial" panose="020B0604020202020204" pitchFamily="34" charset="0"/>
              </a:rPr>
              <a:t>年正式成为因特网的标准协议</a:t>
            </a:r>
            <a:r>
              <a:rPr lang="en-US" altLang="zh-CN" dirty="0">
                <a:solidFill>
                  <a:srgbClr val="000000"/>
                </a:solidFill>
                <a:latin typeface="Times New Roman" panose="02020603050405020304" pitchFamily="18" charset="0"/>
                <a:sym typeface="Arial" panose="020B0604020202020204" pitchFamily="34" charset="0"/>
              </a:rPr>
              <a:t>[RFC 1661]</a:t>
            </a:r>
            <a:r>
              <a:rPr lang="zh-CN" altLang="en-US" dirty="0">
                <a:solidFill>
                  <a:srgbClr val="000000"/>
                </a:solidFill>
                <a:latin typeface="Times New Roman" panose="02020603050405020304" pitchFamily="18" charset="0"/>
                <a:sym typeface="Arial" panose="020B0604020202020204" pitchFamily="34" charset="0"/>
              </a:rPr>
              <a:t>。</a:t>
            </a:r>
            <a:endParaRPr lang="en-US" altLang="zh-CN" dirty="0"/>
          </a:p>
          <a:p>
            <a:r>
              <a:rPr lang="zh-CN" altLang="en-US" dirty="0"/>
              <a:t>用户使用拨号电话线接入互联网时，</a:t>
            </a:r>
            <a:r>
              <a:rPr lang="en-US" altLang="zh-CN" dirty="0"/>
              <a:t> </a:t>
            </a:r>
            <a:r>
              <a:rPr lang="zh-CN" altLang="zh-CN" dirty="0"/>
              <a:t>用户计算机和</a:t>
            </a:r>
            <a:r>
              <a:rPr lang="en-US" altLang="zh-CN" dirty="0"/>
              <a:t> ISP </a:t>
            </a:r>
            <a:r>
              <a:rPr lang="zh-CN" altLang="zh-CN" dirty="0"/>
              <a:t>进行通信时所使用的数据链路层协议就是</a:t>
            </a:r>
            <a:r>
              <a:rPr lang="en-US" altLang="zh-CN" dirty="0"/>
              <a:t> PPP </a:t>
            </a:r>
            <a:r>
              <a:rPr lang="zh-CN" altLang="zh-CN" dirty="0"/>
              <a:t>协议</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spcBef>
                <a:spcPct val="50000"/>
              </a:spcBef>
              <a:buBlip>
                <a:blip r:embed="rId2"/>
              </a:buBlip>
            </a:pPr>
            <a:r>
              <a:rPr lang="en-US" altLang="zh-CN" sz="2400" dirty="0">
                <a:solidFill>
                  <a:srgbClr val="000000"/>
                </a:solidFill>
                <a:latin typeface="Times New Roman" panose="02020603050405020304" pitchFamily="18" charset="0"/>
                <a:sym typeface="Arial" panose="020B0604020202020204" pitchFamily="34" charset="0"/>
              </a:rPr>
              <a:t>PPP</a:t>
            </a:r>
            <a:r>
              <a:rPr lang="zh-CN" altLang="en-US" sz="2400" dirty="0">
                <a:solidFill>
                  <a:srgbClr val="000000"/>
                </a:solidFill>
                <a:latin typeface="Times New Roman" panose="02020603050405020304" pitchFamily="18" charset="0"/>
                <a:sym typeface="Arial" panose="020B0604020202020204" pitchFamily="34" charset="0"/>
              </a:rPr>
              <a:t>协议是目前使用最广泛的广域网协议，这是因为它具有以下特性： </a:t>
            </a:r>
          </a:p>
          <a:p>
            <a:pPr lvl="1">
              <a:spcBef>
                <a:spcPct val="50000"/>
              </a:spcBef>
              <a:buBlip>
                <a:blip r:embed="rId2"/>
              </a:buBlip>
            </a:pPr>
            <a:r>
              <a:rPr lang="zh-CN" altLang="en-US" sz="2400" dirty="0">
                <a:solidFill>
                  <a:srgbClr val="000000"/>
                </a:solidFill>
                <a:latin typeface="Times New Roman" panose="02020603050405020304" pitchFamily="18" charset="0"/>
                <a:sym typeface="Arial" panose="020B0604020202020204" pitchFamily="34" charset="0"/>
              </a:rPr>
              <a:t>能够控制数据链路的建立；</a:t>
            </a:r>
          </a:p>
          <a:p>
            <a:pPr lvl="1">
              <a:spcBef>
                <a:spcPct val="50000"/>
              </a:spcBef>
              <a:buBlip>
                <a:blip r:embed="rId2"/>
              </a:buBlip>
            </a:pPr>
            <a:r>
              <a:rPr lang="zh-CN" altLang="en-US" sz="2400" dirty="0">
                <a:solidFill>
                  <a:srgbClr val="000000"/>
                </a:solidFill>
                <a:latin typeface="Times New Roman" panose="02020603050405020304" pitchFamily="18" charset="0"/>
                <a:sym typeface="Arial" panose="020B0604020202020204" pitchFamily="34" charset="0"/>
              </a:rPr>
              <a:t>能够对</a:t>
            </a:r>
            <a:r>
              <a:rPr lang="en-US" altLang="zh-CN" sz="2400" dirty="0">
                <a:solidFill>
                  <a:srgbClr val="000000"/>
                </a:solidFill>
                <a:latin typeface="Times New Roman" panose="02020603050405020304" pitchFamily="18" charset="0"/>
                <a:sym typeface="Arial" panose="020B0604020202020204" pitchFamily="34" charset="0"/>
              </a:rPr>
              <a:t>IP</a:t>
            </a:r>
            <a:r>
              <a:rPr lang="zh-CN" altLang="en-US" sz="2400" dirty="0">
                <a:solidFill>
                  <a:srgbClr val="000000"/>
                </a:solidFill>
                <a:latin typeface="Times New Roman" panose="02020603050405020304" pitchFamily="18" charset="0"/>
                <a:sym typeface="Arial" panose="020B0604020202020204" pitchFamily="34" charset="0"/>
              </a:rPr>
              <a:t>地址进行分配和使用；</a:t>
            </a:r>
          </a:p>
          <a:p>
            <a:pPr lvl="1">
              <a:spcBef>
                <a:spcPct val="50000"/>
              </a:spcBef>
              <a:buBlip>
                <a:blip r:embed="rId2"/>
              </a:buBlip>
            </a:pPr>
            <a:r>
              <a:rPr lang="zh-CN" altLang="en-US" sz="2400" dirty="0">
                <a:solidFill>
                  <a:srgbClr val="000000"/>
                </a:solidFill>
                <a:latin typeface="Times New Roman" panose="02020603050405020304" pitchFamily="18" charset="0"/>
                <a:sym typeface="Arial" panose="020B0604020202020204" pitchFamily="34" charset="0"/>
              </a:rPr>
              <a:t>允许同时采用多种网络层协议；</a:t>
            </a:r>
          </a:p>
          <a:p>
            <a:pPr lvl="1">
              <a:spcBef>
                <a:spcPct val="50000"/>
              </a:spcBef>
              <a:buBlip>
                <a:blip r:embed="rId2"/>
              </a:buBlip>
            </a:pPr>
            <a:r>
              <a:rPr lang="zh-CN" altLang="en-US" sz="2400" dirty="0">
                <a:solidFill>
                  <a:srgbClr val="000000"/>
                </a:solidFill>
                <a:latin typeface="Times New Roman" panose="02020603050405020304" pitchFamily="18" charset="0"/>
                <a:sym typeface="Arial" panose="020B0604020202020204" pitchFamily="34" charset="0"/>
              </a:rPr>
              <a:t>能够配置和测试数据链路；</a:t>
            </a:r>
            <a:endParaRPr lang="en-US" altLang="zh-CN" sz="2400" dirty="0">
              <a:solidFill>
                <a:srgbClr val="000000"/>
              </a:solidFill>
              <a:latin typeface="Times New Roman" panose="02020603050405020304" pitchFamily="18" charset="0"/>
              <a:sym typeface="Arial" panose="020B0604020202020204" pitchFamily="34" charset="0"/>
            </a:endParaRPr>
          </a:p>
          <a:p>
            <a:pPr lvl="1">
              <a:spcBef>
                <a:spcPct val="50000"/>
              </a:spcBef>
              <a:buBlip>
                <a:blip r:embed="rId2"/>
              </a:buBlip>
            </a:pPr>
            <a:r>
              <a:rPr lang="zh-CN" altLang="en-US" sz="2400" dirty="0">
                <a:solidFill>
                  <a:srgbClr val="000000"/>
                </a:solidFill>
                <a:latin typeface="Times New Roman" panose="02020603050405020304" pitchFamily="18" charset="0"/>
                <a:sym typeface="Arial" panose="020B0604020202020204" pitchFamily="34" charset="0"/>
              </a:rPr>
              <a:t>能够进行错误检测；</a:t>
            </a:r>
          </a:p>
          <a:p>
            <a:pPr lvl="1">
              <a:spcBef>
                <a:spcPct val="50000"/>
              </a:spcBef>
              <a:buBlip>
                <a:blip r:embed="rId2"/>
              </a:buBlip>
            </a:pPr>
            <a:r>
              <a:rPr lang="zh-CN" altLang="en-US" sz="2400" dirty="0">
                <a:solidFill>
                  <a:srgbClr val="000000"/>
                </a:solidFill>
                <a:latin typeface="Times New Roman" panose="02020603050405020304" pitchFamily="18" charset="0"/>
                <a:sym typeface="Arial" panose="020B0604020202020204" pitchFamily="34" charset="0"/>
              </a:rPr>
              <a:t>有协商选项，能够对网络层的地址和数据压缩等进行协商。</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用</a:t>
              </a:r>
            </a:p>
            <a:p>
              <a:endParaRPr kumimoji="1" lang="zh-CN" altLang="en-US" sz="2400" b="1" dirty="0">
                <a:solidFill>
                  <a:srgbClr val="000099"/>
                </a:solidFill>
                <a:latin typeface="+mn-lt"/>
                <a:ea typeface="黑体" panose="02010609060101010101" pitchFamily="2" charset="-122"/>
              </a:endParaRPr>
            </a:p>
            <a:p>
              <a:r>
                <a:rPr kumimoji="1" lang="zh-CN" altLang="en-US" sz="2400" b="1" dirty="0">
                  <a:solidFill>
                    <a:srgbClr val="000099"/>
                  </a:solidFill>
                  <a:latin typeface="+mn-lt"/>
                  <a:ea typeface="黑体" panose="02010609060101010101"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至互联网</a:t>
              </a:r>
              <a:endParaRPr kumimoji="1" lang="zh-CN" altLang="en-US" sz="2400" b="1" dirty="0">
                <a:solidFill>
                  <a:srgbClr val="00FF00"/>
                </a:solidFill>
                <a:latin typeface="+mn-lt"/>
                <a:ea typeface="黑体" panose="02010609060101010101"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anose="02010609060101010101" pitchFamily="2" charset="-122"/>
                </a:rPr>
                <a:t>已向互联网管理机构</a:t>
              </a:r>
            </a:p>
            <a:p>
              <a:pPr algn="ctr"/>
              <a:r>
                <a:rPr kumimoji="1" lang="zh-CN" altLang="en-US" sz="2000" b="1" dirty="0">
                  <a:solidFill>
                    <a:srgbClr val="000099"/>
                  </a:solidFill>
                  <a:latin typeface="+mn-lt"/>
                  <a:ea typeface="黑体" panose="02010609060101010101" pitchFamily="2" charset="-122"/>
                </a:rPr>
                <a:t>申请到一批 </a:t>
              </a:r>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ISP</a:t>
              </a:r>
            </a:p>
          </p:txBody>
        </p:sp>
        <p:sp>
          <p:nvSpPr>
            <p:cNvPr id="192573"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anose="02010609060101010101" pitchFamily="2" charset="-122"/>
                </a:rPr>
                <a:t>PPP </a:t>
              </a:r>
              <a:r>
                <a:rPr kumimoji="1" lang="zh-CN" altLang="en-US" sz="2400" b="1" dirty="0">
                  <a:solidFill>
                    <a:srgbClr val="000099"/>
                  </a:solidFill>
                  <a:latin typeface="+mn-lt"/>
                  <a:ea typeface="黑体" panose="02010609060101010101"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t>简单 </a:t>
            </a:r>
            <a:r>
              <a:rPr lang="en-US" altLang="zh-CN" sz="2800" dirty="0"/>
              <a:t>—— </a:t>
            </a:r>
            <a:r>
              <a:rPr lang="zh-CN" altLang="en-US" sz="2800" dirty="0">
                <a:solidFill>
                  <a:srgbClr val="FF0000"/>
                </a:solidFill>
              </a:rPr>
              <a:t>这是首要的要求。</a:t>
            </a:r>
          </a:p>
          <a:p>
            <a:r>
              <a:rPr lang="zh-CN" altLang="en-US" sz="2800" dirty="0"/>
              <a:t>封装成帧 </a:t>
            </a:r>
            <a:r>
              <a:rPr lang="en-US" altLang="zh-CN" sz="2800" dirty="0"/>
              <a:t>—— </a:t>
            </a:r>
            <a:r>
              <a:rPr lang="zh-CN" altLang="zh-CN" sz="2800" dirty="0"/>
              <a:t>必须规定特殊的字符作为帧定界符</a:t>
            </a:r>
            <a:r>
              <a:rPr lang="zh-CN" altLang="en-US" sz="2800" dirty="0"/>
              <a:t>。</a:t>
            </a:r>
          </a:p>
          <a:p>
            <a:r>
              <a:rPr lang="zh-CN" altLang="en-US" sz="2800" dirty="0"/>
              <a:t>透明性 </a:t>
            </a:r>
            <a:r>
              <a:rPr lang="en-US" altLang="zh-CN" sz="2800" dirty="0"/>
              <a:t>—— </a:t>
            </a:r>
            <a:r>
              <a:rPr lang="zh-CN" altLang="zh-CN" sz="2800" dirty="0"/>
              <a:t>必须保证数据传输的透明性</a:t>
            </a:r>
            <a:r>
              <a:rPr lang="zh-CN" altLang="en-US" sz="2800" dirty="0"/>
              <a:t>。</a:t>
            </a:r>
          </a:p>
          <a:p>
            <a:r>
              <a:rPr lang="zh-CN" altLang="en-US" sz="2800" dirty="0"/>
              <a:t>多种网络层协议 </a:t>
            </a:r>
            <a:r>
              <a:rPr lang="en-US" altLang="zh-CN" sz="2800" dirty="0"/>
              <a:t>—— </a:t>
            </a:r>
            <a:r>
              <a:rPr lang="zh-CN" altLang="zh-CN" sz="2800" dirty="0"/>
              <a:t>能够在同一条物理链路上同时支持多种网络层协议</a:t>
            </a:r>
            <a:r>
              <a:rPr lang="zh-CN" altLang="en-US" sz="2800" dirty="0"/>
              <a:t>。</a:t>
            </a:r>
          </a:p>
          <a:p>
            <a:r>
              <a:rPr lang="zh-CN" altLang="en-US" sz="2800" dirty="0"/>
              <a:t>多种类型链路 </a:t>
            </a:r>
            <a:r>
              <a:rPr lang="en-US" altLang="zh-CN" sz="2800" dirty="0"/>
              <a:t>—— </a:t>
            </a:r>
            <a:r>
              <a:rPr lang="zh-CN" altLang="zh-CN" sz="2800" dirty="0"/>
              <a:t>能够在多种类型的链路上运行</a:t>
            </a:r>
            <a:r>
              <a:rPr lang="zh-CN" altLang="en-US" sz="2800" dirty="0"/>
              <a:t>。</a:t>
            </a:r>
          </a:p>
          <a:p>
            <a:r>
              <a:rPr lang="zh-CN" altLang="en-US" sz="2800" dirty="0"/>
              <a:t>差错检测 </a:t>
            </a:r>
            <a:r>
              <a:rPr lang="en-US" altLang="zh-CN" sz="2800" dirty="0"/>
              <a:t>—— </a:t>
            </a:r>
            <a:r>
              <a:rPr lang="zh-CN" altLang="zh-CN" sz="2800" dirty="0"/>
              <a:t>能够对接收端收到的帧进行检测，并立即丢弃有差错的帧</a:t>
            </a:r>
            <a:r>
              <a:rPr lang="zh-CN" altLang="en-US" sz="2800" dirty="0"/>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协议应满足的需求（续）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t>检测连接状态 </a:t>
            </a:r>
            <a:r>
              <a:rPr lang="en-US" altLang="zh-CN" sz="2800" dirty="0"/>
              <a:t>—— </a:t>
            </a:r>
            <a:r>
              <a:rPr lang="zh-CN" altLang="zh-CN" sz="2800" dirty="0"/>
              <a:t>能够及时自动检测出链路是否处于正常工作状态</a:t>
            </a:r>
            <a:r>
              <a:rPr lang="zh-CN" altLang="en-US" sz="2800" dirty="0"/>
              <a:t>。</a:t>
            </a:r>
          </a:p>
          <a:p>
            <a:r>
              <a:rPr lang="zh-CN" altLang="en-US" sz="2800" dirty="0"/>
              <a:t>最大传送单元 </a:t>
            </a:r>
            <a:r>
              <a:rPr lang="en-US" altLang="zh-CN" sz="2800" dirty="0"/>
              <a:t>—— </a:t>
            </a:r>
            <a:r>
              <a:rPr lang="zh-CN" altLang="zh-CN" sz="2800" dirty="0"/>
              <a:t>必须对每一种类型的点对点链路设置最大传送单元</a:t>
            </a:r>
            <a:r>
              <a:rPr lang="en-US" altLang="zh-CN" sz="2800" dirty="0"/>
              <a:t>  MTU </a:t>
            </a:r>
            <a:r>
              <a:rPr lang="zh-CN" altLang="zh-CN" sz="2800" dirty="0"/>
              <a:t>的标准默认值</a:t>
            </a:r>
            <a:r>
              <a:rPr lang="zh-CN" altLang="en-US" sz="2800" dirty="0"/>
              <a:t>，</a:t>
            </a:r>
            <a:r>
              <a:rPr lang="zh-CN" altLang="zh-CN" sz="2800" dirty="0"/>
              <a:t>促进各种实现之间的互操作性</a:t>
            </a:r>
            <a:r>
              <a:rPr lang="zh-CN" altLang="en-US" sz="2800" dirty="0"/>
              <a:t>。</a:t>
            </a:r>
          </a:p>
          <a:p>
            <a:r>
              <a:rPr lang="zh-CN" altLang="en-US" sz="2800" dirty="0"/>
              <a:t>网络层地址协商 </a:t>
            </a:r>
            <a:r>
              <a:rPr lang="en-US" altLang="zh-CN" sz="2800" dirty="0"/>
              <a:t>—— </a:t>
            </a:r>
            <a:r>
              <a:rPr lang="zh-CN" altLang="zh-CN" sz="2800" dirty="0"/>
              <a:t>必须提供一种机制使通信的两个网络层实体能够通过协商知道或能够配置彼此的网络层地址</a:t>
            </a:r>
            <a:r>
              <a:rPr lang="zh-CN" altLang="en-US" sz="2800" dirty="0"/>
              <a:t>。</a:t>
            </a:r>
          </a:p>
          <a:p>
            <a:r>
              <a:rPr lang="zh-CN" altLang="en-US" sz="2800" dirty="0"/>
              <a:t>数据压缩协商 </a:t>
            </a:r>
            <a:r>
              <a:rPr lang="en-US" altLang="zh-CN" sz="2800" dirty="0"/>
              <a:t>—— </a:t>
            </a:r>
            <a:r>
              <a:rPr lang="zh-CN" altLang="zh-CN" sz="2800" dirty="0"/>
              <a:t>必须提供一种方法来协商使用数据压缩算法。</a:t>
            </a: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t>也有人采用另外的术语。这就是把链路分为物理链路和逻辑链路。</a:t>
            </a:r>
            <a:endParaRPr lang="en-US" altLang="zh-CN" dirty="0"/>
          </a:p>
          <a:p>
            <a:r>
              <a:rPr lang="zh-CN" altLang="zh-CN" dirty="0">
                <a:solidFill>
                  <a:srgbClr val="FF0000"/>
                </a:solidFill>
              </a:rPr>
              <a:t>物理链路</a:t>
            </a:r>
            <a:r>
              <a:rPr lang="zh-CN" altLang="zh-CN" dirty="0"/>
              <a:t>就是上面所说的链路</a:t>
            </a:r>
            <a:r>
              <a:rPr lang="zh-CN" altLang="en-US" dirty="0"/>
              <a:t>。</a:t>
            </a:r>
            <a:endParaRPr lang="en-US" altLang="zh-CN" dirty="0"/>
          </a:p>
          <a:p>
            <a:r>
              <a:rPr lang="zh-CN" altLang="zh-CN" dirty="0">
                <a:solidFill>
                  <a:srgbClr val="FF0000"/>
                </a:solidFill>
              </a:rPr>
              <a:t>逻辑链路</a:t>
            </a:r>
            <a:r>
              <a:rPr lang="zh-CN" altLang="zh-CN" dirty="0"/>
              <a:t>就是上面的数据链路，是物理链路加上必要的通信协议。</a:t>
            </a:r>
          </a:p>
          <a:p>
            <a:r>
              <a:rPr lang="zh-CN" altLang="zh-CN" dirty="0"/>
              <a:t>早期的数据通信协议曾叫作</a:t>
            </a:r>
            <a:r>
              <a:rPr lang="zh-CN" altLang="zh-CN" dirty="0">
                <a:solidFill>
                  <a:srgbClr val="FF0000"/>
                </a:solidFill>
              </a:rPr>
              <a:t>通信规程</a:t>
            </a:r>
            <a:r>
              <a:rPr lang="en-US" altLang="zh-CN" dirty="0">
                <a:solidFill>
                  <a:srgbClr val="FF0000"/>
                </a:solidFill>
              </a:rPr>
              <a:t> </a:t>
            </a:r>
            <a:r>
              <a:rPr lang="en-US" altLang="zh-CN" dirty="0"/>
              <a:t>(procedure)</a:t>
            </a:r>
            <a:r>
              <a:rPr lang="zh-CN" altLang="zh-CN" dirty="0"/>
              <a:t>。因此在数据链路层，规程和协议是同义语。</a:t>
            </a:r>
            <a:endParaRPr lang="zh-CN" altLang="en-US" dirty="0">
              <a:solidFill>
                <a:srgbClr val="0000CC"/>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solidFill>
                  <a:srgbClr val="FF0000"/>
                </a:solidFill>
              </a:rPr>
              <a:t>纠错 </a:t>
            </a:r>
          </a:p>
          <a:p>
            <a:r>
              <a:rPr lang="zh-CN" altLang="en-US" dirty="0">
                <a:solidFill>
                  <a:srgbClr val="FF0000"/>
                </a:solidFill>
              </a:rPr>
              <a:t>流量控制 </a:t>
            </a:r>
          </a:p>
          <a:p>
            <a:r>
              <a:rPr lang="zh-CN" altLang="en-US" dirty="0"/>
              <a:t>序号 </a:t>
            </a:r>
          </a:p>
          <a:p>
            <a:r>
              <a:rPr lang="zh-CN" altLang="en-US" dirty="0">
                <a:solidFill>
                  <a:srgbClr val="FF0000"/>
                </a:solidFill>
              </a:rPr>
              <a:t>多点线路 </a:t>
            </a:r>
          </a:p>
          <a:p>
            <a:r>
              <a:rPr lang="zh-CN" altLang="en-US" dirty="0">
                <a:solidFill>
                  <a:srgbClr val="FF0000"/>
                </a:solidFill>
              </a:rPr>
              <a:t>半双工或单工链路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a:t>PPP </a:t>
            </a:r>
            <a:r>
              <a:rPr lang="zh-CN" altLang="en-US" dirty="0"/>
              <a:t>协议有三个组成部分：</a:t>
            </a:r>
          </a:p>
          <a:p>
            <a:pPr lvl="1"/>
            <a:r>
              <a:rPr lang="en-US" altLang="zh-CN" dirty="0">
                <a:latin typeface="Arial" panose="020B0604020202020204" pitchFamily="34" charset="0"/>
              </a:rPr>
              <a:t>(1) </a:t>
            </a:r>
            <a:r>
              <a:rPr lang="zh-CN" altLang="en-US" dirty="0">
                <a:latin typeface="Arial" panose="020B0604020202020204" pitchFamily="34" charset="0"/>
                <a:ea typeface="黑体" panose="02010609060101010101" pitchFamily="2" charset="-122"/>
              </a:rPr>
              <a:t>一个将 </a:t>
            </a:r>
            <a:r>
              <a:rPr lang="en-US" altLang="zh-CN" dirty="0">
                <a:latin typeface="Arial" panose="020B0604020202020204" pitchFamily="34" charset="0"/>
                <a:ea typeface="黑体" panose="02010609060101010101" pitchFamily="2" charset="-122"/>
              </a:rPr>
              <a:t>IP </a:t>
            </a:r>
            <a:r>
              <a:rPr lang="zh-CN" altLang="en-US" dirty="0">
                <a:latin typeface="Arial" panose="020B0604020202020204" pitchFamily="34" charset="0"/>
                <a:ea typeface="黑体" panose="02010609060101010101" pitchFamily="2" charset="-122"/>
              </a:rPr>
              <a:t>数据报封装到串行链路的方法。</a:t>
            </a:r>
          </a:p>
          <a:p>
            <a:pPr lvl="1"/>
            <a:r>
              <a:rPr lang="en-US" altLang="zh-CN" dirty="0">
                <a:latin typeface="Arial" panose="020B0604020202020204" pitchFamily="34" charset="0"/>
                <a:ea typeface="黑体" panose="02010609060101010101" pitchFamily="2" charset="-122"/>
              </a:rPr>
              <a:t>(2) </a:t>
            </a:r>
            <a:r>
              <a:rPr lang="zh-CN" altLang="en-US" dirty="0">
                <a:latin typeface="Arial" panose="020B0604020202020204" pitchFamily="34" charset="0"/>
                <a:ea typeface="黑体" panose="02010609060101010101" pitchFamily="2" charset="-122"/>
              </a:rPr>
              <a:t>链路控制协议 </a:t>
            </a:r>
            <a:r>
              <a:rPr lang="en-US" altLang="zh-CN" dirty="0">
                <a:latin typeface="Arial" panose="020B0604020202020204" pitchFamily="34" charset="0"/>
                <a:ea typeface="黑体" panose="02010609060101010101" pitchFamily="2" charset="-122"/>
              </a:rPr>
              <a:t>LCP (Link Control Protocol)</a:t>
            </a:r>
            <a:r>
              <a:rPr lang="zh-CN" altLang="en-US" dirty="0">
                <a:latin typeface="Arial" panose="020B0604020202020204" pitchFamily="34" charset="0"/>
                <a:ea typeface="黑体" panose="02010609060101010101" pitchFamily="2" charset="-122"/>
              </a:rPr>
              <a:t>。</a:t>
            </a:r>
          </a:p>
          <a:p>
            <a:pPr lvl="1"/>
            <a:r>
              <a:rPr lang="en-US" altLang="zh-CN" dirty="0">
                <a:latin typeface="Arial" panose="020B0604020202020204" pitchFamily="34" charset="0"/>
                <a:ea typeface="黑体" panose="02010609060101010101" pitchFamily="2" charset="-122"/>
              </a:rPr>
              <a:t>(3) </a:t>
            </a:r>
            <a:r>
              <a:rPr lang="zh-CN" altLang="en-US" dirty="0">
                <a:latin typeface="Arial" panose="020B0604020202020204" pitchFamily="34" charset="0"/>
                <a:ea typeface="黑体" panose="02010609060101010101" pitchFamily="2" charset="-122"/>
              </a:rPr>
              <a:t>网络控制协议 </a:t>
            </a:r>
            <a:r>
              <a:rPr lang="en-US" altLang="zh-CN" dirty="0">
                <a:latin typeface="Arial" panose="020B0604020202020204" pitchFamily="34" charset="0"/>
                <a:ea typeface="黑体" panose="02010609060101010101" pitchFamily="2" charset="-122"/>
              </a:rPr>
              <a:t>NCP (Network Control Protocol)</a:t>
            </a:r>
            <a:r>
              <a:rPr lang="zh-CN" altLang="en-US" dirty="0">
                <a:latin typeface="Arial" panose="020B0604020202020204" pitchFamily="34" charset="0"/>
                <a:ea typeface="黑体" panose="02010609060101010101" pitchFamily="2" charset="-122"/>
              </a:rPr>
              <a:t>。</a:t>
            </a:r>
            <a:r>
              <a:rPr lang="zh-CN" altLang="en-US" dirty="0"/>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页脚占位符 3"/>
          <p:cNvSpPr>
            <a:spLocks noGrp="1"/>
          </p:cNvSpPr>
          <p:nvPr>
            <p:ph type="ftr" sz="quarter" idx="10"/>
          </p:nvPr>
        </p:nvSpPr>
        <p:spPr/>
        <p:txBody>
          <a:bodyPr/>
          <a:lstStyle/>
          <a:p>
            <a:pPr>
              <a:defRPr/>
            </a:pPr>
            <a:endParaRPr lang="en-US"/>
          </a:p>
        </p:txBody>
      </p:sp>
      <p:sp>
        <p:nvSpPr>
          <p:cNvPr id="81923" name="Rectangle 2"/>
          <p:cNvSpPr>
            <a:spLocks noGrp="1" noChangeArrowheads="1"/>
          </p:cNvSpPr>
          <p:nvPr>
            <p:ph type="title"/>
          </p:nvPr>
        </p:nvSpPr>
        <p:spPr/>
        <p:txBody>
          <a:bodyPr/>
          <a:lstStyle/>
          <a:p>
            <a:pPr eaLnBrk="1" hangingPunct="1"/>
            <a:r>
              <a:rPr lang="en-US" altLang="en-US"/>
              <a:t>PPP的协议体系 </a:t>
            </a:r>
            <a:endParaRPr lang="zh-CN" altLang="en-US"/>
          </a:p>
        </p:txBody>
      </p:sp>
      <p:grpSp>
        <p:nvGrpSpPr>
          <p:cNvPr id="81924" name="Group 5"/>
          <p:cNvGrpSpPr/>
          <p:nvPr/>
        </p:nvGrpSpPr>
        <p:grpSpPr bwMode="auto">
          <a:xfrm>
            <a:off x="1169459" y="1455738"/>
            <a:ext cx="7761420" cy="4349750"/>
            <a:chOff x="527" y="875"/>
            <a:chExt cx="4513" cy="2740"/>
          </a:xfrm>
        </p:grpSpPr>
        <p:sp>
          <p:nvSpPr>
            <p:cNvPr id="81925" name="Rectangle 6"/>
            <p:cNvSpPr>
              <a:spLocks noChangeArrowheads="1"/>
            </p:cNvSpPr>
            <p:nvPr/>
          </p:nvSpPr>
          <p:spPr bwMode="auto">
            <a:xfrm>
              <a:off x="1345" y="1732"/>
              <a:ext cx="3695" cy="1307"/>
            </a:xfrm>
            <a:prstGeom prst="rect">
              <a:avLst/>
            </a:prstGeom>
            <a:solidFill>
              <a:srgbClr val="FFFFCC"/>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6" name="Rectangle 7"/>
            <p:cNvSpPr>
              <a:spLocks noChangeArrowheads="1"/>
            </p:cNvSpPr>
            <p:nvPr/>
          </p:nvSpPr>
          <p:spPr bwMode="auto">
            <a:xfrm>
              <a:off x="2516" y="3037"/>
              <a:ext cx="1351"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en-US" altLang="zh-CN" sz="2400" b="1">
                  <a:solidFill>
                    <a:srgbClr val="000000"/>
                  </a:solidFill>
                  <a:latin typeface="Helvetica" pitchFamily="34" charset="0"/>
                </a:rPr>
                <a:t>Physical Layer</a:t>
              </a:r>
            </a:p>
          </p:txBody>
        </p:sp>
        <p:sp>
          <p:nvSpPr>
            <p:cNvPr id="81927" name="Rectangle 8"/>
            <p:cNvSpPr>
              <a:spLocks noChangeArrowheads="1"/>
            </p:cNvSpPr>
            <p:nvPr/>
          </p:nvSpPr>
          <p:spPr bwMode="auto">
            <a:xfrm>
              <a:off x="1853" y="3330"/>
              <a:ext cx="2680"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zh-CN" altLang="en-US" sz="1900" b="1">
                  <a:solidFill>
                    <a:srgbClr val="000000"/>
                  </a:solidFill>
                  <a:latin typeface="Helvetica" pitchFamily="34" charset="0"/>
                </a:rPr>
                <a:t>(</a:t>
              </a:r>
              <a:r>
                <a:rPr lang="en-US" altLang="zh-CN" sz="1900" b="1">
                  <a:solidFill>
                    <a:srgbClr val="000000"/>
                  </a:solidFill>
                  <a:latin typeface="Helvetica" pitchFamily="34" charset="0"/>
                </a:rPr>
                <a:t>such as EIA/TIA-232, V.24, V.35, ISDN)</a:t>
              </a:r>
            </a:p>
          </p:txBody>
        </p:sp>
        <p:sp>
          <p:nvSpPr>
            <p:cNvPr id="81928" name="Rectangle 9"/>
            <p:cNvSpPr>
              <a:spLocks noChangeArrowheads="1"/>
            </p:cNvSpPr>
            <p:nvPr/>
          </p:nvSpPr>
          <p:spPr bwMode="auto">
            <a:xfrm>
              <a:off x="1583" y="2707"/>
              <a:ext cx="3218" cy="28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en-US" altLang="zh-CN" sz="2400" b="1" dirty="0">
                  <a:solidFill>
                    <a:srgbClr val="000000"/>
                  </a:solidFill>
                  <a:latin typeface="Helvetica" pitchFamily="34" charset="0"/>
                </a:rPr>
                <a:t>High-Level Data Link Control (HDLC)</a:t>
              </a:r>
            </a:p>
          </p:txBody>
        </p:sp>
        <p:sp>
          <p:nvSpPr>
            <p:cNvPr id="81929" name="Rectangle 10"/>
            <p:cNvSpPr>
              <a:spLocks noChangeArrowheads="1"/>
            </p:cNvSpPr>
            <p:nvPr/>
          </p:nvSpPr>
          <p:spPr bwMode="auto">
            <a:xfrm>
              <a:off x="1966" y="2376"/>
              <a:ext cx="2450" cy="28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en-US" altLang="zh-CN" sz="2400" b="1">
                  <a:solidFill>
                    <a:srgbClr val="000000"/>
                  </a:solidFill>
                  <a:latin typeface="Helvetica" pitchFamily="34" charset="0"/>
                </a:rPr>
                <a:t>Link Control Protocol (LCP)</a:t>
              </a:r>
            </a:p>
          </p:txBody>
        </p:sp>
        <p:sp>
          <p:nvSpPr>
            <p:cNvPr id="81930" name="Rectangle 11"/>
            <p:cNvSpPr>
              <a:spLocks noChangeArrowheads="1"/>
            </p:cNvSpPr>
            <p:nvPr/>
          </p:nvSpPr>
          <p:spPr bwMode="auto">
            <a:xfrm>
              <a:off x="1762" y="1798"/>
              <a:ext cx="2860" cy="28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en-US" altLang="zh-CN" sz="2400" b="1">
                  <a:solidFill>
                    <a:srgbClr val="000000"/>
                  </a:solidFill>
                  <a:latin typeface="Helvetica" pitchFamily="34" charset="0"/>
                </a:rPr>
                <a:t>Network Control Protocol (NCP) </a:t>
              </a:r>
            </a:p>
          </p:txBody>
        </p:sp>
        <p:sp>
          <p:nvSpPr>
            <p:cNvPr id="81931" name="Rectangle 12"/>
            <p:cNvSpPr>
              <a:spLocks noChangeArrowheads="1"/>
            </p:cNvSpPr>
            <p:nvPr/>
          </p:nvSpPr>
          <p:spPr bwMode="auto">
            <a:xfrm>
              <a:off x="1778" y="2069"/>
              <a:ext cx="2828" cy="23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zh-CN" altLang="en-US" sz="1900" b="1">
                  <a:solidFill>
                    <a:srgbClr val="000000"/>
                  </a:solidFill>
                  <a:latin typeface="Helvetica" pitchFamily="34" charset="0"/>
                </a:rPr>
                <a:t>(</a:t>
              </a:r>
              <a:r>
                <a:rPr lang="en-US" altLang="zh-CN" sz="1900" b="1">
                  <a:solidFill>
                    <a:srgbClr val="000000"/>
                  </a:solidFill>
                  <a:latin typeface="Helvetica" pitchFamily="34" charset="0"/>
                </a:rPr>
                <a:t>specific to each network-layer protocol)</a:t>
              </a:r>
            </a:p>
          </p:txBody>
        </p:sp>
        <p:sp>
          <p:nvSpPr>
            <p:cNvPr id="81932" name="Rectangle 13"/>
            <p:cNvSpPr>
              <a:spLocks noChangeArrowheads="1"/>
            </p:cNvSpPr>
            <p:nvPr/>
          </p:nvSpPr>
          <p:spPr bwMode="auto">
            <a:xfrm>
              <a:off x="2170" y="1189"/>
              <a:ext cx="200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zh-CN" altLang="en-US" sz="2400" b="1">
                  <a:solidFill>
                    <a:srgbClr val="FF0000"/>
                  </a:solidFill>
                  <a:latin typeface="Helvetica" pitchFamily="34" charset="0"/>
                </a:rPr>
                <a:t> </a:t>
              </a:r>
              <a:r>
                <a:rPr lang="en-US" altLang="zh-CN" sz="2400" b="1">
                  <a:solidFill>
                    <a:srgbClr val="FF0000"/>
                  </a:solidFill>
                  <a:latin typeface="Helvetica" pitchFamily="34" charset="0"/>
                </a:rPr>
                <a:t>Upper-layer protocols</a:t>
              </a:r>
            </a:p>
          </p:txBody>
        </p:sp>
        <p:sp>
          <p:nvSpPr>
            <p:cNvPr id="81933" name="Rectangle 14"/>
            <p:cNvSpPr>
              <a:spLocks noChangeArrowheads="1"/>
            </p:cNvSpPr>
            <p:nvPr/>
          </p:nvSpPr>
          <p:spPr bwMode="auto">
            <a:xfrm>
              <a:off x="527" y="875"/>
              <a:ext cx="872"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en-US" altLang="zh-CN" sz="2400" b="1">
                  <a:latin typeface="Helvetica" pitchFamily="34" charset="0"/>
                </a:rPr>
                <a:t>OSI layer</a:t>
              </a:r>
            </a:p>
          </p:txBody>
        </p:sp>
        <p:sp>
          <p:nvSpPr>
            <p:cNvPr id="81934" name="Rectangle 15"/>
            <p:cNvSpPr>
              <a:spLocks noChangeArrowheads="1"/>
            </p:cNvSpPr>
            <p:nvPr/>
          </p:nvSpPr>
          <p:spPr bwMode="auto">
            <a:xfrm>
              <a:off x="882" y="2237"/>
              <a:ext cx="1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defTabSz="721995" eaLnBrk="0" hangingPunct="0">
                <a:buFontTx/>
                <a:buNone/>
              </a:pPr>
              <a:r>
                <a:rPr lang="zh-CN" altLang="en-US" b="1">
                  <a:latin typeface="Helvetica" pitchFamily="34" charset="0"/>
                </a:rPr>
                <a:t>2</a:t>
              </a:r>
            </a:p>
          </p:txBody>
        </p:sp>
        <p:sp>
          <p:nvSpPr>
            <p:cNvPr id="81935" name="Rectangle 16"/>
            <p:cNvSpPr>
              <a:spLocks noChangeArrowheads="1"/>
            </p:cNvSpPr>
            <p:nvPr/>
          </p:nvSpPr>
          <p:spPr bwMode="auto">
            <a:xfrm>
              <a:off x="882" y="3181"/>
              <a:ext cx="1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defTabSz="721995" eaLnBrk="0" hangingPunct="0">
                <a:buFontTx/>
                <a:buNone/>
              </a:pPr>
              <a:r>
                <a:rPr lang="zh-CN" altLang="en-US" b="1">
                  <a:latin typeface="Helvetica" pitchFamily="34" charset="0"/>
                </a:rPr>
                <a:t>1</a:t>
              </a:r>
            </a:p>
          </p:txBody>
        </p:sp>
        <p:sp>
          <p:nvSpPr>
            <p:cNvPr id="81936" name="Line 17"/>
            <p:cNvSpPr>
              <a:spLocks noChangeShapeType="1"/>
            </p:cNvSpPr>
            <p:nvPr/>
          </p:nvSpPr>
          <p:spPr bwMode="auto">
            <a:xfrm>
              <a:off x="766" y="3030"/>
              <a:ext cx="562" cy="2"/>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7" name="Line 18"/>
            <p:cNvSpPr>
              <a:spLocks noChangeShapeType="1"/>
            </p:cNvSpPr>
            <p:nvPr/>
          </p:nvSpPr>
          <p:spPr bwMode="auto">
            <a:xfrm>
              <a:off x="1345" y="2308"/>
              <a:ext cx="3691" cy="8"/>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1938" name="Line 19"/>
            <p:cNvSpPr>
              <a:spLocks noChangeShapeType="1"/>
            </p:cNvSpPr>
            <p:nvPr/>
          </p:nvSpPr>
          <p:spPr bwMode="auto">
            <a:xfrm>
              <a:off x="1341" y="2693"/>
              <a:ext cx="3691"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1939" name="Line 20"/>
            <p:cNvSpPr>
              <a:spLocks noChangeShapeType="1"/>
            </p:cNvSpPr>
            <p:nvPr/>
          </p:nvSpPr>
          <p:spPr bwMode="auto">
            <a:xfrm>
              <a:off x="781" y="1731"/>
              <a:ext cx="562" cy="2"/>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0" name="Rectangle 21"/>
            <p:cNvSpPr>
              <a:spLocks noChangeArrowheads="1"/>
            </p:cNvSpPr>
            <p:nvPr/>
          </p:nvSpPr>
          <p:spPr bwMode="auto">
            <a:xfrm>
              <a:off x="1344" y="3039"/>
              <a:ext cx="3696" cy="576"/>
            </a:xfrm>
            <a:prstGeom prst="rect">
              <a:avLst/>
            </a:prstGeom>
            <a:noFill/>
            <a:ln w="28575">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1941" name="Rectangle 22"/>
            <p:cNvSpPr>
              <a:spLocks noChangeArrowheads="1"/>
            </p:cNvSpPr>
            <p:nvPr/>
          </p:nvSpPr>
          <p:spPr bwMode="auto">
            <a:xfrm>
              <a:off x="1344" y="1153"/>
              <a:ext cx="3696" cy="576"/>
            </a:xfrm>
            <a:prstGeom prst="rect">
              <a:avLst/>
            </a:prstGeom>
            <a:noFill/>
            <a:ln w="28575">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1942" name="Rectangle 23"/>
            <p:cNvSpPr>
              <a:spLocks noChangeArrowheads="1"/>
            </p:cNvSpPr>
            <p:nvPr/>
          </p:nvSpPr>
          <p:spPr bwMode="auto">
            <a:xfrm>
              <a:off x="2243" y="1458"/>
              <a:ext cx="192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zh-CN" altLang="en-US" sz="1900" b="1">
                  <a:solidFill>
                    <a:srgbClr val="000000"/>
                  </a:solidFill>
                  <a:latin typeface="Helvetica" pitchFamily="34" charset="0"/>
                </a:rPr>
                <a:t>(</a:t>
              </a:r>
              <a:r>
                <a:rPr lang="en-US" altLang="zh-CN" sz="1900" b="1">
                  <a:solidFill>
                    <a:srgbClr val="000000"/>
                  </a:solidFill>
                  <a:latin typeface="Helvetica" pitchFamily="34" charset="0"/>
                </a:rPr>
                <a:t>such as IP, IPX, AppleTalk)</a:t>
              </a:r>
            </a:p>
          </p:txBody>
        </p:sp>
        <p:sp>
          <p:nvSpPr>
            <p:cNvPr id="81943" name="Rectangle 24"/>
            <p:cNvSpPr>
              <a:spLocks noChangeArrowheads="1"/>
            </p:cNvSpPr>
            <p:nvPr/>
          </p:nvSpPr>
          <p:spPr bwMode="auto">
            <a:xfrm>
              <a:off x="883" y="1306"/>
              <a:ext cx="1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defTabSz="721995" eaLnBrk="0" hangingPunct="0">
                <a:buFontTx/>
                <a:buNone/>
              </a:pPr>
              <a:r>
                <a:rPr lang="zh-CN" altLang="en-US" b="1">
                  <a:latin typeface="Helvetica" pitchFamily="34" charset="0"/>
                </a:rPr>
                <a:t>3</a:t>
              </a: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82947" name="Rectangle 2"/>
          <p:cNvSpPr>
            <a:spLocks noGrp="1" noChangeArrowheads="1"/>
          </p:cNvSpPr>
          <p:nvPr>
            <p:ph type="title"/>
          </p:nvPr>
        </p:nvSpPr>
        <p:spPr/>
        <p:txBody>
          <a:bodyPr/>
          <a:lstStyle/>
          <a:p>
            <a:pPr eaLnBrk="1" hangingPunct="1"/>
            <a:r>
              <a:rPr lang="en-US" altLang="zh-CN"/>
              <a:t>PPP</a:t>
            </a:r>
            <a:r>
              <a:rPr lang="zh-CN" altLang="en-US"/>
              <a:t>的协议体系</a:t>
            </a:r>
          </a:p>
        </p:txBody>
      </p:sp>
      <p:sp>
        <p:nvSpPr>
          <p:cNvPr id="82948" name="Text Box 3"/>
          <p:cNvSpPr txBox="1">
            <a:spLocks noChangeArrowheads="1"/>
          </p:cNvSpPr>
          <p:nvPr/>
        </p:nvSpPr>
        <p:spPr bwMode="auto">
          <a:xfrm>
            <a:off x="818620" y="1557338"/>
            <a:ext cx="888690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采用高级数据链路控制协议</a:t>
            </a:r>
            <a:r>
              <a:rPr lang="en-US" altLang="zh-CN" sz="2800" b="1" dirty="0">
                <a:solidFill>
                  <a:srgbClr val="000000"/>
                </a:solidFill>
                <a:latin typeface="Times New Roman" panose="02020603050405020304" pitchFamily="18" charset="0"/>
              </a:rPr>
              <a:t>HDLC</a:t>
            </a:r>
            <a:r>
              <a:rPr lang="zh-CN" altLang="en-US" sz="2800" b="1" dirty="0">
                <a:solidFill>
                  <a:srgbClr val="000000"/>
                </a:solidFill>
                <a:latin typeface="Times New Roman" panose="02020603050405020304" pitchFamily="18" charset="0"/>
              </a:rPr>
              <a:t>作为点到点的串行链路上封装数据报的基本方法；</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采用链路控制协议</a:t>
            </a:r>
            <a:r>
              <a:rPr lang="en-US" altLang="zh-CN" sz="2800" b="1" dirty="0">
                <a:solidFill>
                  <a:srgbClr val="000000"/>
                </a:solidFill>
                <a:latin typeface="Times New Roman" panose="02020603050405020304" pitchFamily="18" charset="0"/>
              </a:rPr>
              <a:t>LCP</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Link Control Protocol</a:t>
            </a:r>
            <a:r>
              <a:rPr lang="zh-CN" altLang="en-US" sz="2800" b="1" dirty="0">
                <a:solidFill>
                  <a:srgbClr val="000000"/>
                </a:solidFill>
                <a:latin typeface="Times New Roman" panose="02020603050405020304" pitchFamily="18" charset="0"/>
              </a:rPr>
              <a:t>）用于启动线路、测试、任选功能的协商及关闭连接；</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采用网络控制协议</a:t>
            </a:r>
            <a:r>
              <a:rPr lang="en-US" altLang="zh-CN" sz="2800" b="1" dirty="0">
                <a:solidFill>
                  <a:srgbClr val="000000"/>
                </a:solidFill>
                <a:latin typeface="Times New Roman" panose="02020603050405020304" pitchFamily="18" charset="0"/>
              </a:rPr>
              <a:t>NCP</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Network Control Protocol</a:t>
            </a:r>
            <a:r>
              <a:rPr lang="zh-CN" altLang="en-US" sz="2800" b="1" dirty="0">
                <a:solidFill>
                  <a:srgbClr val="000000"/>
                </a:solidFill>
                <a:latin typeface="Times New Roman" panose="02020603050405020304" pitchFamily="18" charset="0"/>
              </a:rPr>
              <a:t>）用来建立和配置不同的网络层协议，</a:t>
            </a:r>
            <a:r>
              <a:rPr lang="en-US" altLang="zh-CN" sz="2800" b="1" dirty="0">
                <a:solidFill>
                  <a:srgbClr val="000000"/>
                </a:solidFill>
                <a:latin typeface="Times New Roman" panose="02020603050405020304" pitchFamily="18" charset="0"/>
              </a:rPr>
              <a:t>PPP</a:t>
            </a:r>
            <a:r>
              <a:rPr lang="zh-CN" altLang="en-US" sz="2800" b="1" dirty="0">
                <a:solidFill>
                  <a:srgbClr val="000000"/>
                </a:solidFill>
                <a:latin typeface="Times New Roman" panose="02020603050405020304" pitchFamily="18" charset="0"/>
              </a:rPr>
              <a:t>允许同时采用多种网络层协议，如</a:t>
            </a:r>
            <a:r>
              <a:rPr lang="en-US" altLang="zh-CN" sz="2800" b="1" dirty="0">
                <a:solidFill>
                  <a:srgbClr val="000000"/>
                </a:solidFill>
                <a:latin typeface="Times New Roman" panose="02020603050405020304" pitchFamily="18" charset="0"/>
              </a:rPr>
              <a:t>IP</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IPX</a:t>
            </a:r>
            <a:r>
              <a:rPr lang="zh-CN" altLang="en-US" sz="2800" b="1" dirty="0">
                <a:solidFill>
                  <a:srgbClr val="000000"/>
                </a:solidFill>
                <a:latin typeface="Times New Roman" panose="02020603050405020304" pitchFamily="18" charset="0"/>
              </a:rPr>
              <a:t>和</a:t>
            </a:r>
            <a:r>
              <a:rPr lang="en-US" altLang="zh-CN" sz="2800" b="1" dirty="0" err="1">
                <a:solidFill>
                  <a:srgbClr val="000000"/>
                </a:solidFill>
                <a:latin typeface="Times New Roman" panose="02020603050405020304" pitchFamily="18" charset="0"/>
              </a:rPr>
              <a:t>DECnet</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PPP</a:t>
            </a:r>
            <a:r>
              <a:rPr lang="zh-CN" altLang="en-US" sz="2800" b="1" dirty="0">
                <a:solidFill>
                  <a:srgbClr val="000000"/>
                </a:solidFill>
                <a:latin typeface="Times New Roman" panose="02020603050405020304" pitchFamily="18" charset="0"/>
              </a:rPr>
              <a:t>使用</a:t>
            </a:r>
            <a:r>
              <a:rPr lang="en-US" altLang="zh-CN" sz="2800" b="1" dirty="0">
                <a:solidFill>
                  <a:srgbClr val="000000"/>
                </a:solidFill>
                <a:latin typeface="Times New Roman" panose="02020603050405020304" pitchFamily="18" charset="0"/>
              </a:rPr>
              <a:t>NCP</a:t>
            </a:r>
            <a:r>
              <a:rPr lang="zh-CN" altLang="en-US" sz="2800" b="1" dirty="0">
                <a:solidFill>
                  <a:srgbClr val="000000"/>
                </a:solidFill>
                <a:latin typeface="Times New Roman" panose="02020603050405020304" pitchFamily="18" charset="0"/>
              </a:rPr>
              <a:t>对多种协议进行封装。</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页脚占位符 3"/>
          <p:cNvSpPr>
            <a:spLocks noGrp="1"/>
          </p:cNvSpPr>
          <p:nvPr>
            <p:ph type="ftr" sz="quarter" idx="10"/>
          </p:nvPr>
        </p:nvSpPr>
        <p:spPr/>
        <p:txBody>
          <a:bodyPr/>
          <a:lstStyle/>
          <a:p>
            <a:pPr>
              <a:defRPr/>
            </a:pPr>
            <a:endParaRPr lang="en-US"/>
          </a:p>
        </p:txBody>
      </p:sp>
      <p:sp>
        <p:nvSpPr>
          <p:cNvPr id="83971" name="Rectangle 2"/>
          <p:cNvSpPr>
            <a:spLocks noGrp="1" noChangeArrowheads="1"/>
          </p:cNvSpPr>
          <p:nvPr>
            <p:ph type="title"/>
          </p:nvPr>
        </p:nvSpPr>
        <p:spPr/>
        <p:txBody>
          <a:bodyPr/>
          <a:lstStyle/>
          <a:p>
            <a:pPr eaLnBrk="1" hangingPunct="1"/>
            <a:r>
              <a:rPr lang="en-US" altLang="zh-CN"/>
              <a:t>HDLC </a:t>
            </a:r>
            <a:r>
              <a:rPr lang="zh-CN" altLang="en-US"/>
              <a:t>的帧结构</a:t>
            </a:r>
          </a:p>
        </p:txBody>
      </p:sp>
      <p:sp>
        <p:nvSpPr>
          <p:cNvPr id="83972" name="Text Box 3"/>
          <p:cNvSpPr txBox="1">
            <a:spLocks noChangeArrowheads="1"/>
          </p:cNvSpPr>
          <p:nvPr/>
        </p:nvSpPr>
        <p:spPr bwMode="auto">
          <a:xfrm>
            <a:off x="818621" y="1557338"/>
            <a:ext cx="8268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标志字段 </a:t>
            </a:r>
            <a:r>
              <a:rPr lang="en-US" altLang="zh-CN" sz="2400" b="1" dirty="0">
                <a:solidFill>
                  <a:srgbClr val="000000"/>
                </a:solidFill>
                <a:latin typeface="Times New Roman" panose="02020603050405020304" pitchFamily="18" charset="0"/>
              </a:rPr>
              <a:t>F (Flag) </a:t>
            </a:r>
            <a:r>
              <a:rPr lang="zh-CN" altLang="en-US" sz="2400" b="1" dirty="0">
                <a:solidFill>
                  <a:srgbClr val="000000"/>
                </a:solidFill>
                <a:latin typeface="Times New Roman" panose="02020603050405020304" pitchFamily="18" charset="0"/>
              </a:rPr>
              <a:t>为 </a:t>
            </a:r>
            <a:r>
              <a:rPr lang="en-US" altLang="zh-CN" sz="2400" b="1" dirty="0">
                <a:solidFill>
                  <a:srgbClr val="000000"/>
                </a:solidFill>
                <a:latin typeface="Times New Roman" panose="02020603050405020304" pitchFamily="18" charset="0"/>
              </a:rPr>
              <a:t>6 </a:t>
            </a:r>
            <a:r>
              <a:rPr lang="zh-CN" altLang="en-US" sz="2400" b="1" dirty="0">
                <a:solidFill>
                  <a:srgbClr val="000000"/>
                </a:solidFill>
                <a:latin typeface="Times New Roman" panose="02020603050405020304" pitchFamily="18" charset="0"/>
              </a:rPr>
              <a:t>个连续 </a:t>
            </a:r>
            <a:r>
              <a:rPr lang="en-US" altLang="zh-CN" sz="2400" b="1" dirty="0">
                <a:solidFill>
                  <a:srgbClr val="000000"/>
                </a:solidFill>
                <a:latin typeface="Times New Roman" panose="02020603050405020304" pitchFamily="18" charset="0"/>
              </a:rPr>
              <a:t>1 </a:t>
            </a:r>
            <a:r>
              <a:rPr lang="zh-CN" altLang="en-US" sz="2400" b="1" dirty="0">
                <a:solidFill>
                  <a:srgbClr val="000000"/>
                </a:solidFill>
                <a:latin typeface="Times New Roman" panose="02020603050405020304" pitchFamily="18" charset="0"/>
              </a:rPr>
              <a:t>加上两边各一个 </a:t>
            </a:r>
            <a:r>
              <a:rPr lang="en-US" altLang="zh-CN" sz="2400" b="1" dirty="0">
                <a:solidFill>
                  <a:srgbClr val="000000"/>
                </a:solidFill>
                <a:latin typeface="Times New Roman" panose="02020603050405020304" pitchFamily="18" charset="0"/>
              </a:rPr>
              <a:t>0 </a:t>
            </a:r>
            <a:r>
              <a:rPr lang="zh-CN" altLang="en-US" sz="2400" b="1" dirty="0">
                <a:solidFill>
                  <a:srgbClr val="000000"/>
                </a:solidFill>
                <a:latin typeface="Times New Roman" panose="02020603050405020304" pitchFamily="18" charset="0"/>
              </a:rPr>
              <a:t>共 </a:t>
            </a:r>
            <a:r>
              <a:rPr lang="en-US" altLang="zh-CN" sz="2400" b="1" dirty="0">
                <a:solidFill>
                  <a:srgbClr val="000000"/>
                </a:solidFill>
                <a:latin typeface="Times New Roman" panose="02020603050405020304" pitchFamily="18" charset="0"/>
              </a:rPr>
              <a:t>8 bit</a:t>
            </a:r>
            <a:r>
              <a:rPr lang="zh-CN" altLang="en-US" sz="2400" b="1" dirty="0">
                <a:solidFill>
                  <a:srgbClr val="000000"/>
                </a:solidFill>
                <a:latin typeface="Times New Roman" panose="02020603050405020304" pitchFamily="18" charset="0"/>
              </a:rPr>
              <a:t>。在接收端只要找到标志字段就可确定一个帧的位置。 </a:t>
            </a:r>
          </a:p>
        </p:txBody>
      </p:sp>
      <p:grpSp>
        <p:nvGrpSpPr>
          <p:cNvPr id="83973" name="Group 33"/>
          <p:cNvGrpSpPr/>
          <p:nvPr/>
        </p:nvGrpSpPr>
        <p:grpSpPr bwMode="auto">
          <a:xfrm>
            <a:off x="337079" y="3429000"/>
            <a:ext cx="9061583" cy="2009775"/>
            <a:chOff x="196" y="2160"/>
            <a:chExt cx="5269" cy="1266"/>
          </a:xfrm>
        </p:grpSpPr>
        <p:sp>
          <p:nvSpPr>
            <p:cNvPr id="83974" name="Rectangle 34"/>
            <p:cNvSpPr>
              <a:spLocks noChangeArrowheads="1"/>
            </p:cNvSpPr>
            <p:nvPr/>
          </p:nvSpPr>
          <p:spPr bwMode="auto">
            <a:xfrm>
              <a:off x="448" y="2414"/>
              <a:ext cx="5017" cy="443"/>
            </a:xfrm>
            <a:prstGeom prst="rect">
              <a:avLst/>
            </a:prstGeom>
            <a:solidFill>
              <a:srgbClr val="FFFF00"/>
            </a:solidFill>
            <a:ln w="25400">
              <a:solidFill>
                <a:srgbClr val="333399"/>
              </a:solidFill>
              <a:miter lim="800000"/>
            </a:ln>
            <a:effectLst>
              <a:outerShdw dist="53882" dir="2700000" algn="ctr" rotWithShape="0">
                <a:schemeClr val="bg2"/>
              </a:outerShdw>
            </a:effectLst>
          </p:spPr>
          <p:txBody>
            <a:bodyPr wrap="none" anchor="ctr"/>
            <a:lstStyle/>
            <a:p>
              <a:endParaRPr lang="zh-CN" altLang="en-US"/>
            </a:p>
          </p:txBody>
        </p:sp>
        <p:sp>
          <p:nvSpPr>
            <p:cNvPr id="83975" name="Line 35"/>
            <p:cNvSpPr>
              <a:spLocks noChangeShapeType="1"/>
            </p:cNvSpPr>
            <p:nvPr/>
          </p:nvSpPr>
          <p:spPr bwMode="auto">
            <a:xfrm>
              <a:off x="1139" y="2423"/>
              <a:ext cx="0" cy="445"/>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6" name="Line 36"/>
            <p:cNvSpPr>
              <a:spLocks noChangeShapeType="1"/>
            </p:cNvSpPr>
            <p:nvPr/>
          </p:nvSpPr>
          <p:spPr bwMode="auto">
            <a:xfrm flipH="1">
              <a:off x="1819" y="2423"/>
              <a:ext cx="0" cy="46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7" name="Line 37"/>
            <p:cNvSpPr>
              <a:spLocks noChangeShapeType="1"/>
            </p:cNvSpPr>
            <p:nvPr/>
          </p:nvSpPr>
          <p:spPr bwMode="auto">
            <a:xfrm>
              <a:off x="4793" y="2417"/>
              <a:ext cx="0" cy="455"/>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8" name="Rectangle 38"/>
            <p:cNvSpPr>
              <a:spLocks noChangeArrowheads="1"/>
            </p:cNvSpPr>
            <p:nvPr/>
          </p:nvSpPr>
          <p:spPr bwMode="auto">
            <a:xfrm>
              <a:off x="196" y="2160"/>
              <a:ext cx="405"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比特</a:t>
              </a:r>
            </a:p>
          </p:txBody>
        </p:sp>
        <p:sp>
          <p:nvSpPr>
            <p:cNvPr id="83979" name="Rectangle 39"/>
            <p:cNvSpPr>
              <a:spLocks noChangeArrowheads="1"/>
            </p:cNvSpPr>
            <p:nvPr/>
          </p:nvSpPr>
          <p:spPr bwMode="auto">
            <a:xfrm>
              <a:off x="684" y="2160"/>
              <a:ext cx="189"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en-US" altLang="zh-CN" sz="2000">
                  <a:solidFill>
                    <a:srgbClr val="000000"/>
                  </a:solidFill>
                  <a:ea typeface="黑体" panose="02010609060101010101" pitchFamily="2" charset="-122"/>
                </a:rPr>
                <a:t>8</a:t>
              </a:r>
            </a:p>
          </p:txBody>
        </p:sp>
        <p:sp>
          <p:nvSpPr>
            <p:cNvPr id="83980" name="Rectangle 40"/>
            <p:cNvSpPr>
              <a:spLocks noChangeArrowheads="1"/>
            </p:cNvSpPr>
            <p:nvPr/>
          </p:nvSpPr>
          <p:spPr bwMode="auto">
            <a:xfrm>
              <a:off x="1336" y="2160"/>
              <a:ext cx="189"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en-US" altLang="zh-CN" sz="2000">
                  <a:solidFill>
                    <a:srgbClr val="000000"/>
                  </a:solidFill>
                  <a:ea typeface="黑体" panose="02010609060101010101" pitchFamily="2" charset="-122"/>
                </a:rPr>
                <a:t>8</a:t>
              </a:r>
            </a:p>
          </p:txBody>
        </p:sp>
        <p:sp>
          <p:nvSpPr>
            <p:cNvPr id="83981" name="Rectangle 41"/>
            <p:cNvSpPr>
              <a:spLocks noChangeArrowheads="1"/>
            </p:cNvSpPr>
            <p:nvPr/>
          </p:nvSpPr>
          <p:spPr bwMode="auto">
            <a:xfrm>
              <a:off x="1988" y="2160"/>
              <a:ext cx="189"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en-US" altLang="zh-CN" sz="2000">
                  <a:solidFill>
                    <a:srgbClr val="000000"/>
                  </a:solidFill>
                  <a:ea typeface="黑体" panose="02010609060101010101" pitchFamily="2" charset="-122"/>
                </a:rPr>
                <a:t>8</a:t>
              </a:r>
            </a:p>
          </p:txBody>
        </p:sp>
        <p:sp>
          <p:nvSpPr>
            <p:cNvPr id="83982" name="Rectangle 42"/>
            <p:cNvSpPr>
              <a:spLocks noChangeArrowheads="1"/>
            </p:cNvSpPr>
            <p:nvPr/>
          </p:nvSpPr>
          <p:spPr bwMode="auto">
            <a:xfrm>
              <a:off x="2732" y="2160"/>
              <a:ext cx="405"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可变</a:t>
              </a:r>
            </a:p>
          </p:txBody>
        </p:sp>
        <p:sp>
          <p:nvSpPr>
            <p:cNvPr id="83983" name="Rectangle 43"/>
            <p:cNvSpPr>
              <a:spLocks noChangeArrowheads="1"/>
            </p:cNvSpPr>
            <p:nvPr/>
          </p:nvSpPr>
          <p:spPr bwMode="auto">
            <a:xfrm>
              <a:off x="2511" y="2428"/>
              <a:ext cx="911" cy="410"/>
            </a:xfrm>
            <a:prstGeom prst="rect">
              <a:avLst/>
            </a:prstGeom>
            <a:solidFill>
              <a:srgbClr val="FF99CC"/>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4" name="Rectangle 44"/>
            <p:cNvSpPr>
              <a:spLocks noChangeArrowheads="1"/>
            </p:cNvSpPr>
            <p:nvPr/>
          </p:nvSpPr>
          <p:spPr bwMode="auto">
            <a:xfrm>
              <a:off x="3909" y="2160"/>
              <a:ext cx="272"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en-US" altLang="zh-CN" sz="2000">
                  <a:solidFill>
                    <a:srgbClr val="000000"/>
                  </a:solidFill>
                  <a:ea typeface="黑体" panose="02010609060101010101" pitchFamily="2" charset="-122"/>
                </a:rPr>
                <a:t>16</a:t>
              </a:r>
            </a:p>
          </p:txBody>
        </p:sp>
        <p:sp>
          <p:nvSpPr>
            <p:cNvPr id="83985" name="Rectangle 45"/>
            <p:cNvSpPr>
              <a:spLocks noChangeArrowheads="1"/>
            </p:cNvSpPr>
            <p:nvPr/>
          </p:nvSpPr>
          <p:spPr bwMode="auto">
            <a:xfrm>
              <a:off x="5030" y="2160"/>
              <a:ext cx="189"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en-US" altLang="zh-CN" sz="2000">
                  <a:solidFill>
                    <a:srgbClr val="000000"/>
                  </a:solidFill>
                  <a:ea typeface="黑体" panose="02010609060101010101" pitchFamily="2" charset="-122"/>
                </a:rPr>
                <a:t>8</a:t>
              </a:r>
            </a:p>
          </p:txBody>
        </p:sp>
        <p:sp>
          <p:nvSpPr>
            <p:cNvPr id="83986" name="Rectangle 46"/>
            <p:cNvSpPr>
              <a:spLocks noChangeArrowheads="1"/>
            </p:cNvSpPr>
            <p:nvPr/>
          </p:nvSpPr>
          <p:spPr bwMode="auto">
            <a:xfrm>
              <a:off x="2743" y="2405"/>
              <a:ext cx="405" cy="4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信息</a:t>
              </a:r>
            </a:p>
            <a:p>
              <a:pPr defTabSz="762000" eaLnBrk="0" hangingPunct="0">
                <a:buFontTx/>
                <a:buNone/>
              </a:pPr>
              <a:r>
                <a:rPr kumimoji="1" lang="zh-CN" altLang="en-US" sz="2000">
                  <a:solidFill>
                    <a:srgbClr val="000000"/>
                  </a:solidFill>
                  <a:ea typeface="黑体" panose="02010609060101010101" pitchFamily="2" charset="-122"/>
                </a:rPr>
                <a:t> </a:t>
              </a:r>
              <a:r>
                <a:rPr kumimoji="1" lang="en-US" altLang="zh-CN" sz="2000">
                  <a:solidFill>
                    <a:srgbClr val="000000"/>
                  </a:solidFill>
                  <a:ea typeface="黑体" panose="02010609060101010101" pitchFamily="2" charset="-122"/>
                </a:rPr>
                <a:t>Info</a:t>
              </a:r>
            </a:p>
          </p:txBody>
        </p:sp>
        <p:sp>
          <p:nvSpPr>
            <p:cNvPr id="83987" name="Rectangle 47"/>
            <p:cNvSpPr>
              <a:spLocks noChangeArrowheads="1"/>
            </p:cNvSpPr>
            <p:nvPr/>
          </p:nvSpPr>
          <p:spPr bwMode="auto">
            <a:xfrm>
              <a:off x="604" y="2405"/>
              <a:ext cx="405" cy="4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标志</a:t>
              </a:r>
            </a:p>
            <a:p>
              <a:pPr defTabSz="762000" eaLnBrk="0" hangingPunct="0">
                <a:buFontTx/>
                <a:buNone/>
              </a:pPr>
              <a:r>
                <a:rPr kumimoji="1" lang="zh-CN" altLang="en-US" sz="2000">
                  <a:solidFill>
                    <a:srgbClr val="000000"/>
                  </a:solidFill>
                  <a:ea typeface="黑体" panose="02010609060101010101" pitchFamily="2" charset="-122"/>
                </a:rPr>
                <a:t>   </a:t>
              </a:r>
              <a:r>
                <a:rPr kumimoji="1" lang="en-US" altLang="zh-CN" sz="2000">
                  <a:solidFill>
                    <a:srgbClr val="000000"/>
                  </a:solidFill>
                  <a:ea typeface="黑体" panose="02010609060101010101" pitchFamily="2" charset="-122"/>
                </a:rPr>
                <a:t>F</a:t>
              </a:r>
            </a:p>
          </p:txBody>
        </p:sp>
        <p:sp>
          <p:nvSpPr>
            <p:cNvPr id="83988" name="Rectangle 48"/>
            <p:cNvSpPr>
              <a:spLocks noChangeArrowheads="1"/>
            </p:cNvSpPr>
            <p:nvPr/>
          </p:nvSpPr>
          <p:spPr bwMode="auto">
            <a:xfrm>
              <a:off x="4939" y="2405"/>
              <a:ext cx="405" cy="4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标志</a:t>
              </a:r>
            </a:p>
            <a:p>
              <a:pPr defTabSz="762000" eaLnBrk="0" hangingPunct="0">
                <a:buFontTx/>
                <a:buNone/>
              </a:pPr>
              <a:r>
                <a:rPr kumimoji="1" lang="zh-CN" altLang="en-US" sz="2000">
                  <a:solidFill>
                    <a:srgbClr val="000000"/>
                  </a:solidFill>
                  <a:ea typeface="黑体" panose="02010609060101010101" pitchFamily="2" charset="-122"/>
                </a:rPr>
                <a:t>   </a:t>
              </a:r>
              <a:r>
                <a:rPr kumimoji="1" lang="en-US" altLang="zh-CN" sz="2000">
                  <a:solidFill>
                    <a:srgbClr val="000000"/>
                  </a:solidFill>
                  <a:ea typeface="黑体" panose="02010609060101010101" pitchFamily="2" charset="-122"/>
                </a:rPr>
                <a:t>F</a:t>
              </a:r>
            </a:p>
          </p:txBody>
        </p:sp>
        <p:sp>
          <p:nvSpPr>
            <p:cNvPr id="83989" name="Rectangle 49"/>
            <p:cNvSpPr>
              <a:spLocks noChangeArrowheads="1"/>
            </p:cNvSpPr>
            <p:nvPr/>
          </p:nvSpPr>
          <p:spPr bwMode="auto">
            <a:xfrm>
              <a:off x="1244" y="2405"/>
              <a:ext cx="446" cy="4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地址 </a:t>
              </a:r>
            </a:p>
            <a:p>
              <a:pPr defTabSz="762000" eaLnBrk="0" hangingPunct="0">
                <a:buFontTx/>
                <a:buNone/>
              </a:pPr>
              <a:r>
                <a:rPr kumimoji="1" lang="zh-CN" altLang="en-US" sz="2000">
                  <a:solidFill>
                    <a:srgbClr val="000000"/>
                  </a:solidFill>
                  <a:ea typeface="黑体" panose="02010609060101010101" pitchFamily="2" charset="-122"/>
                </a:rPr>
                <a:t>   </a:t>
              </a:r>
              <a:r>
                <a:rPr kumimoji="1" lang="en-US" altLang="zh-CN" sz="2000">
                  <a:solidFill>
                    <a:srgbClr val="000000"/>
                  </a:solidFill>
                  <a:ea typeface="黑体" panose="02010609060101010101" pitchFamily="2" charset="-122"/>
                </a:rPr>
                <a:t>A</a:t>
              </a:r>
            </a:p>
          </p:txBody>
        </p:sp>
        <p:sp>
          <p:nvSpPr>
            <p:cNvPr id="83990" name="Rectangle 50"/>
            <p:cNvSpPr>
              <a:spLocks noChangeArrowheads="1"/>
            </p:cNvSpPr>
            <p:nvPr/>
          </p:nvSpPr>
          <p:spPr bwMode="auto">
            <a:xfrm>
              <a:off x="1919" y="2405"/>
              <a:ext cx="405" cy="4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控制</a:t>
              </a:r>
            </a:p>
            <a:p>
              <a:pPr defTabSz="762000" eaLnBrk="0" hangingPunct="0">
                <a:buFontTx/>
                <a:buNone/>
              </a:pPr>
              <a:r>
                <a:rPr kumimoji="1" lang="zh-CN" altLang="en-US" sz="2000">
                  <a:solidFill>
                    <a:srgbClr val="000000"/>
                  </a:solidFill>
                  <a:ea typeface="黑体" panose="02010609060101010101" pitchFamily="2" charset="-122"/>
                </a:rPr>
                <a:t>   </a:t>
              </a:r>
              <a:r>
                <a:rPr kumimoji="1" lang="en-US" altLang="zh-CN" sz="2000">
                  <a:solidFill>
                    <a:srgbClr val="000000"/>
                  </a:solidFill>
                  <a:ea typeface="黑体" panose="02010609060101010101" pitchFamily="2" charset="-122"/>
                </a:rPr>
                <a:t>C</a:t>
              </a:r>
            </a:p>
          </p:txBody>
        </p:sp>
        <p:sp>
          <p:nvSpPr>
            <p:cNvPr id="83991" name="Rectangle 51"/>
            <p:cNvSpPr>
              <a:spLocks noChangeArrowheads="1"/>
            </p:cNvSpPr>
            <p:nvPr/>
          </p:nvSpPr>
          <p:spPr bwMode="auto">
            <a:xfrm>
              <a:off x="3739" y="2405"/>
              <a:ext cx="852" cy="4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帧检验序列</a:t>
              </a:r>
            </a:p>
            <a:p>
              <a:pPr defTabSz="762000" eaLnBrk="0" hangingPunct="0">
                <a:buFontTx/>
                <a:buNone/>
              </a:pPr>
              <a:r>
                <a:rPr kumimoji="1" lang="zh-CN" altLang="en-US" sz="2000">
                  <a:solidFill>
                    <a:srgbClr val="000000"/>
                  </a:solidFill>
                  <a:ea typeface="黑体" panose="02010609060101010101" pitchFamily="2" charset="-122"/>
                </a:rPr>
                <a:t>      </a:t>
              </a:r>
              <a:r>
                <a:rPr kumimoji="1" lang="en-US" altLang="zh-CN" sz="2000">
                  <a:solidFill>
                    <a:srgbClr val="000000"/>
                  </a:solidFill>
                  <a:ea typeface="黑体" panose="02010609060101010101" pitchFamily="2" charset="-122"/>
                </a:rPr>
                <a:t>FCS</a:t>
              </a:r>
            </a:p>
          </p:txBody>
        </p:sp>
        <p:sp>
          <p:nvSpPr>
            <p:cNvPr id="83992" name="Line 52"/>
            <p:cNvSpPr>
              <a:spLocks noChangeShapeType="1"/>
            </p:cNvSpPr>
            <p:nvPr/>
          </p:nvSpPr>
          <p:spPr bwMode="auto">
            <a:xfrm>
              <a:off x="1139" y="2937"/>
              <a:ext cx="0" cy="441"/>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3" name="Line 53"/>
            <p:cNvSpPr>
              <a:spLocks noChangeShapeType="1"/>
            </p:cNvSpPr>
            <p:nvPr/>
          </p:nvSpPr>
          <p:spPr bwMode="auto">
            <a:xfrm>
              <a:off x="3426" y="2950"/>
              <a:ext cx="0" cy="20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4" name="Line 54"/>
            <p:cNvSpPr>
              <a:spLocks noChangeShapeType="1"/>
            </p:cNvSpPr>
            <p:nvPr/>
          </p:nvSpPr>
          <p:spPr bwMode="auto">
            <a:xfrm>
              <a:off x="1142" y="3064"/>
              <a:ext cx="2280" cy="0"/>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5" name="Line 55"/>
            <p:cNvSpPr>
              <a:spLocks noChangeShapeType="1"/>
            </p:cNvSpPr>
            <p:nvPr/>
          </p:nvSpPr>
          <p:spPr bwMode="auto">
            <a:xfrm>
              <a:off x="4799" y="2950"/>
              <a:ext cx="0" cy="441"/>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6" name="Line 56"/>
            <p:cNvSpPr>
              <a:spLocks noChangeShapeType="1"/>
            </p:cNvSpPr>
            <p:nvPr/>
          </p:nvSpPr>
          <p:spPr bwMode="auto">
            <a:xfrm>
              <a:off x="1142" y="3303"/>
              <a:ext cx="3653" cy="0"/>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7" name="Rectangle 57"/>
            <p:cNvSpPr>
              <a:spLocks noChangeArrowheads="1"/>
            </p:cNvSpPr>
            <p:nvPr/>
          </p:nvSpPr>
          <p:spPr bwMode="auto">
            <a:xfrm>
              <a:off x="2545" y="3176"/>
              <a:ext cx="1001" cy="25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透明传输区间</a:t>
              </a:r>
            </a:p>
          </p:txBody>
        </p:sp>
        <p:sp>
          <p:nvSpPr>
            <p:cNvPr id="83998" name="Line 58"/>
            <p:cNvSpPr>
              <a:spLocks noChangeShapeType="1"/>
            </p:cNvSpPr>
            <p:nvPr/>
          </p:nvSpPr>
          <p:spPr bwMode="auto">
            <a:xfrm flipH="1">
              <a:off x="2505" y="2423"/>
              <a:ext cx="0" cy="464"/>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9" name="Line 59"/>
            <p:cNvSpPr>
              <a:spLocks noChangeShapeType="1"/>
            </p:cNvSpPr>
            <p:nvPr/>
          </p:nvSpPr>
          <p:spPr bwMode="auto">
            <a:xfrm>
              <a:off x="3426" y="2423"/>
              <a:ext cx="0" cy="451"/>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0" name="Freeform 60"/>
            <p:cNvSpPr/>
            <p:nvPr/>
          </p:nvSpPr>
          <p:spPr bwMode="auto">
            <a:xfrm>
              <a:off x="3190" y="2370"/>
              <a:ext cx="91" cy="584"/>
            </a:xfrm>
            <a:custGeom>
              <a:avLst/>
              <a:gdLst>
                <a:gd name="T0" fmla="*/ 57 w 96"/>
                <a:gd name="T1" fmla="*/ 0 h 528"/>
                <a:gd name="T2" fmla="*/ 20 w 96"/>
                <a:gd name="T3" fmla="*/ 395 h 528"/>
                <a:gd name="T4" fmla="*/ 57 w 96"/>
                <a:gd name="T5" fmla="*/ 791 h 528"/>
                <a:gd name="T6" fmla="*/ 0 w 96"/>
                <a:gd name="T7" fmla="*/ 1008 h 528"/>
                <a:gd name="T8" fmla="*/ 52 w 96"/>
                <a:gd name="T9" fmla="*/ 1450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528">
                  <a:moveTo>
                    <a:pt x="96" y="0"/>
                  </a:moveTo>
                  <a:lnTo>
                    <a:pt x="32" y="144"/>
                  </a:lnTo>
                  <a:lnTo>
                    <a:pt x="96" y="288"/>
                  </a:lnTo>
                  <a:lnTo>
                    <a:pt x="0" y="368"/>
                  </a:lnTo>
                  <a:lnTo>
                    <a:pt x="88" y="528"/>
                  </a:lnTo>
                </a:path>
              </a:pathLst>
            </a:custGeom>
            <a:noFill/>
            <a:ln w="57150" cap="flat"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1" name="Rectangle 61"/>
            <p:cNvSpPr>
              <a:spLocks noChangeArrowheads="1"/>
            </p:cNvSpPr>
            <p:nvPr/>
          </p:nvSpPr>
          <p:spPr bwMode="auto">
            <a:xfrm>
              <a:off x="1746" y="2916"/>
              <a:ext cx="1043" cy="250"/>
            </a:xfrm>
            <a:prstGeom prst="rect">
              <a:avLst/>
            </a:prstGeom>
            <a:solidFill>
              <a:srgbClr val="FFFFFF"/>
            </a:solidFill>
            <a:ln w="127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en-US" altLang="zh-CN" sz="2000">
                  <a:solidFill>
                    <a:srgbClr val="000000"/>
                  </a:solidFill>
                  <a:ea typeface="黑体" panose="02010609060101010101" pitchFamily="2" charset="-122"/>
                </a:rPr>
                <a:t>FCS </a:t>
              </a:r>
              <a:r>
                <a:rPr kumimoji="1" lang="zh-CN" altLang="en-US" sz="2000">
                  <a:solidFill>
                    <a:srgbClr val="000000"/>
                  </a:solidFill>
                  <a:ea typeface="黑体" panose="02010609060101010101" pitchFamily="2" charset="-122"/>
                </a:rPr>
                <a:t>检验区间</a:t>
              </a: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p:txBody>
          <a:bodyPr/>
          <a:lstStyle/>
          <a:p>
            <a:r>
              <a:rPr lang="en-US" altLang="zh-CN" sz="2800" dirty="0"/>
              <a:t>PPP </a:t>
            </a:r>
            <a:r>
              <a:rPr lang="zh-CN" altLang="zh-CN" sz="2800" dirty="0"/>
              <a:t>帧的首部和尾部分别为</a:t>
            </a:r>
            <a:r>
              <a:rPr lang="en-US" altLang="zh-CN" sz="2800" dirty="0"/>
              <a:t> 4 </a:t>
            </a:r>
            <a:r>
              <a:rPr lang="zh-CN" altLang="zh-CN" sz="2800" dirty="0"/>
              <a:t>个字段和</a:t>
            </a:r>
            <a:r>
              <a:rPr lang="en-US" altLang="zh-CN" sz="2800" dirty="0"/>
              <a:t> 2 </a:t>
            </a:r>
            <a:r>
              <a:rPr lang="zh-CN" altLang="zh-CN" sz="2800" dirty="0"/>
              <a:t>个字段。</a:t>
            </a:r>
            <a:endParaRPr lang="en-US" altLang="zh-CN" sz="2800" dirty="0"/>
          </a:p>
          <a:p>
            <a:r>
              <a:rPr lang="zh-CN" altLang="en-US" sz="2800" dirty="0"/>
              <a:t>标志字段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endParaRPr lang="en-US" altLang="zh-CN" sz="2800" dirty="0"/>
          </a:p>
          <a:p>
            <a:r>
              <a:rPr lang="zh-CN" altLang="en-US" sz="2800" dirty="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IP </a:t>
            </a:r>
            <a:r>
              <a:rPr kumimoji="1" lang="zh-CN" altLang="en-US" b="1">
                <a:solidFill>
                  <a:srgbClr val="000099"/>
                </a:solidFill>
                <a:latin typeface="+mn-lt"/>
                <a:ea typeface="黑体" panose="02010609060101010101"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不超过 </a:t>
            </a:r>
            <a:r>
              <a:rPr kumimoji="1" lang="en-US" altLang="zh-CN" b="1">
                <a:solidFill>
                  <a:srgbClr val="000099"/>
                </a:solidFill>
                <a:latin typeface="+mn-lt"/>
                <a:ea typeface="黑体" panose="02010609060101010101" pitchFamily="2" charset="-122"/>
              </a:rPr>
              <a:t>1500 </a:t>
            </a:r>
            <a:r>
              <a:rPr kumimoji="1" lang="zh-CN" altLang="en-US" b="1">
                <a:solidFill>
                  <a:srgbClr val="000099"/>
                </a:solidFill>
                <a:latin typeface="+mn-lt"/>
                <a:ea typeface="黑体" panose="02010609060101010101"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PPP </a:t>
            </a:r>
            <a:r>
              <a:rPr kumimoji="1" lang="zh-CN" altLang="en-US" sz="2000" b="1" dirty="0">
                <a:solidFill>
                  <a:srgbClr val="000099"/>
                </a:solidFill>
                <a:latin typeface="+mn-lt"/>
                <a:ea typeface="黑体" panose="02010609060101010101"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anose="02010609060101010101"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信    息    部    分</a:t>
            </a:r>
          </a:p>
        </p:txBody>
      </p:sp>
      <p:sp>
        <p:nvSpPr>
          <p:cNvPr id="194594" name="AutoShape 34"/>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5" name="AutoShape 35"/>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anose="02010609060101010101" pitchFamily="2" charset="-122"/>
              </a:rPr>
              <a:t>PPP </a:t>
            </a:r>
            <a:r>
              <a:rPr lang="zh-CN" altLang="en-US" sz="2400" b="1" dirty="0">
                <a:latin typeface="+mn-lt"/>
                <a:ea typeface="黑体" panose="02010609060101010101" pitchFamily="2" charset="-122"/>
              </a:rPr>
              <a:t>有一个 </a:t>
            </a:r>
            <a:r>
              <a:rPr lang="en-US" altLang="zh-CN" sz="2400" b="1" dirty="0">
                <a:latin typeface="+mn-lt"/>
                <a:ea typeface="黑体" panose="02010609060101010101" pitchFamily="2" charset="-122"/>
              </a:rPr>
              <a:t>2 </a:t>
            </a:r>
            <a:r>
              <a:rPr lang="zh-CN" altLang="en-US" sz="2400" b="1" dirty="0">
                <a:latin typeface="+mn-lt"/>
                <a:ea typeface="黑体" panose="02010609060101010101" pitchFamily="2" charset="-122"/>
              </a:rPr>
              <a:t>个字节的协议字段。其值</a:t>
            </a:r>
          </a:p>
          <a:p>
            <a:pPr marL="360680" indent="-360680">
              <a:spcBef>
                <a:spcPts val="0"/>
              </a:spcBef>
              <a:buSzPct val="80000"/>
              <a:buFont typeface="Wingdings" panose="05000000000000000000" pitchFamily="2" charset="2"/>
              <a:buChar char="l"/>
            </a:pPr>
            <a:r>
              <a:rPr lang="zh-CN" altLang="en-US" sz="2400" b="1" dirty="0">
                <a:latin typeface="+mn-lt"/>
                <a:ea typeface="黑体" panose="02010609060101010101" pitchFamily="2" charset="-122"/>
              </a:rPr>
              <a:t>若为 </a:t>
            </a:r>
            <a:r>
              <a:rPr lang="en-US" altLang="zh-CN" sz="2400" b="1" dirty="0">
                <a:latin typeface="+mn-lt"/>
                <a:ea typeface="黑体" panose="02010609060101010101" pitchFamily="2" charset="-122"/>
              </a:rPr>
              <a:t>0x0021</a:t>
            </a:r>
            <a:r>
              <a:rPr lang="zh-CN" altLang="en-US" sz="2400" b="1" dirty="0">
                <a:latin typeface="+mn-lt"/>
                <a:ea typeface="黑体" panose="02010609060101010101" pitchFamily="2" charset="-122"/>
              </a:rPr>
              <a:t>，则信息字段就是 </a:t>
            </a:r>
            <a:r>
              <a:rPr lang="en-US" altLang="zh-CN" sz="2400" b="1" dirty="0">
                <a:latin typeface="+mn-lt"/>
                <a:ea typeface="黑体" panose="02010609060101010101" pitchFamily="2" charset="-122"/>
              </a:rPr>
              <a:t>IP </a:t>
            </a:r>
            <a:r>
              <a:rPr lang="zh-CN" altLang="en-US" sz="2400" b="1" dirty="0">
                <a:latin typeface="+mn-lt"/>
                <a:ea typeface="黑体" panose="02010609060101010101" pitchFamily="2" charset="-122"/>
              </a:rPr>
              <a:t>数据报。</a:t>
            </a:r>
            <a:endParaRPr lang="en-US" altLang="zh-CN"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ea typeface="黑体" panose="02010609060101010101" pitchFamily="2" charset="-122"/>
              </a:rPr>
              <a:t>若为 </a:t>
            </a:r>
            <a:r>
              <a:rPr lang="en-US" altLang="zh-CN" sz="2400" b="1" dirty="0">
                <a:ea typeface="黑体" panose="02010609060101010101" pitchFamily="2" charset="-122"/>
              </a:rPr>
              <a:t>0x8021</a:t>
            </a:r>
            <a:r>
              <a:rPr lang="zh-CN" altLang="en-US" sz="2400" b="1" dirty="0">
                <a:ea typeface="黑体" panose="02010609060101010101" pitchFamily="2" charset="-122"/>
              </a:rPr>
              <a:t>，则信息字段是网络控制数据。</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latin typeface="+mn-lt"/>
                <a:ea typeface="黑体" panose="02010609060101010101" pitchFamily="2" charset="-122"/>
              </a:rPr>
              <a:t>若为 </a:t>
            </a:r>
            <a:r>
              <a:rPr lang="en-US" altLang="zh-CN" sz="2400" b="1" dirty="0">
                <a:latin typeface="+mn-lt"/>
                <a:ea typeface="黑体" panose="02010609060101010101" pitchFamily="2" charset="-122"/>
              </a:rPr>
              <a:t>0xC021</a:t>
            </a:r>
            <a:r>
              <a:rPr lang="zh-CN" altLang="en-US" sz="2400" b="1" dirty="0">
                <a:latin typeface="+mn-lt"/>
                <a:ea typeface="黑体" panose="02010609060101010101" pitchFamily="2" charset="-122"/>
              </a:rPr>
              <a:t>，则信息字段是 </a:t>
            </a:r>
            <a:r>
              <a:rPr lang="en-US" altLang="zh-CN" sz="2400" b="1" dirty="0">
                <a:latin typeface="+mn-lt"/>
                <a:ea typeface="黑体" panose="02010609060101010101" pitchFamily="2" charset="-122"/>
              </a:rPr>
              <a:t>PPP </a:t>
            </a:r>
            <a:r>
              <a:rPr lang="zh-CN" altLang="en-US" sz="2400" b="1" dirty="0">
                <a:latin typeface="+mn-lt"/>
                <a:ea typeface="黑体" panose="02010609060101010101" pitchFamily="2" charset="-122"/>
              </a:rPr>
              <a:t>链路控制数据。</a:t>
            </a:r>
          </a:p>
          <a:p>
            <a:pPr marL="360680" indent="-360680">
              <a:spcBef>
                <a:spcPts val="0"/>
              </a:spcBef>
              <a:buSzPct val="80000"/>
              <a:buFont typeface="Wingdings" panose="05000000000000000000" pitchFamily="2" charset="2"/>
              <a:buChar char="l"/>
            </a:pPr>
            <a:r>
              <a:rPr lang="zh-CN" altLang="en-US" sz="2400" b="1" dirty="0">
                <a:ea typeface="黑体" panose="02010609060101010101" pitchFamily="2" charset="-122"/>
              </a:rPr>
              <a:t>若为 </a:t>
            </a:r>
            <a:r>
              <a:rPr lang="en-US" altLang="zh-CN" sz="2400" b="1" dirty="0">
                <a:ea typeface="黑体" panose="02010609060101010101" pitchFamily="2" charset="-122"/>
              </a:rPr>
              <a:t>0xC023</a:t>
            </a:r>
            <a:r>
              <a:rPr lang="zh-CN" altLang="en-US" sz="2400" b="1" dirty="0">
                <a:ea typeface="黑体" panose="02010609060101010101" pitchFamily="2" charset="-122"/>
              </a:rPr>
              <a:t>，则信息字段是鉴别数据。</a:t>
            </a:r>
            <a:endParaRPr lang="en-US" altLang="zh-CN" sz="2400" b="1" dirty="0">
              <a:ea typeface="黑体" panose="0201060906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87043" name="Rectangle 2"/>
          <p:cNvSpPr>
            <a:spLocks noGrp="1" noChangeArrowheads="1"/>
          </p:cNvSpPr>
          <p:nvPr>
            <p:ph type="title"/>
          </p:nvPr>
        </p:nvSpPr>
        <p:spPr/>
        <p:txBody>
          <a:bodyPr/>
          <a:lstStyle/>
          <a:p>
            <a:pPr eaLnBrk="1" hangingPunct="1"/>
            <a:r>
              <a:rPr lang="en-US" altLang="en-US"/>
              <a:t>PPP的协议体系</a:t>
            </a:r>
            <a:endParaRPr lang="zh-CN" altLang="en-US"/>
          </a:p>
        </p:txBody>
      </p:sp>
      <p:graphicFrame>
        <p:nvGraphicFramePr>
          <p:cNvPr id="87044" name="Object 4"/>
          <p:cNvGraphicFramePr>
            <a:graphicFrameLocks noChangeAspect="1"/>
          </p:cNvGraphicFramePr>
          <p:nvPr/>
        </p:nvGraphicFramePr>
        <p:xfrm>
          <a:off x="1520296" y="1916113"/>
          <a:ext cx="6865408" cy="3179762"/>
        </p:xfrm>
        <a:graphic>
          <a:graphicData uri="http://schemas.openxmlformats.org/presentationml/2006/ole">
            <mc:AlternateContent xmlns:mc="http://schemas.openxmlformats.org/markup-compatibility/2006">
              <mc:Choice xmlns:v="urn:schemas-microsoft-com:vml" Requires="v">
                <p:oleObj spid="_x0000_s2051" name="Visio" r:id="rId3" imgW="3894455" imgH="1953260" progId="Visio.Drawing.11">
                  <p:embed/>
                </p:oleObj>
              </mc:Choice>
              <mc:Fallback>
                <p:oleObj name="Visio" r:id="rId3" imgW="3894455" imgH="1953260" progId="Visio.Drawing.11">
                  <p:embed/>
                  <p:pic>
                    <p:nvPicPr>
                      <p:cNvPr id="87044" name="Object 4"/>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1520296" y="1916113"/>
                        <a:ext cx="6865408"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a:t>
            </a:r>
            <a:r>
              <a:rPr lang="zh-CN" altLang="en-US" dirty="0">
                <a:solidFill>
                  <a:srgbClr val="FF0000"/>
                </a:solidFill>
              </a:rPr>
              <a:t>同步</a:t>
            </a:r>
            <a:r>
              <a:rPr lang="zh-CN" altLang="en-US" dirty="0"/>
              <a:t>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a:t>
            </a:r>
            <a:r>
              <a:rPr lang="zh-CN" altLang="en-US" dirty="0">
                <a:solidFill>
                  <a:srgbClr val="FF0000"/>
                </a:solidFill>
              </a:rPr>
              <a:t>异步</a:t>
            </a:r>
            <a:r>
              <a:rPr lang="zh-CN" altLang="en-US" dirty="0"/>
              <a:t>传输时，就使用一种特殊的</a:t>
            </a:r>
            <a:r>
              <a:rPr lang="zh-CN" altLang="en-US" dirty="0">
                <a:solidFill>
                  <a:srgbClr val="FF0000"/>
                </a:solidFill>
              </a:rPr>
              <a:t>字符填充法</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字节序列 </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字节序列 </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anose="02010609060101010101" pitchFamily="2" charset="-122"/>
                </a:rPr>
                <a:t>数据</a:t>
              </a:r>
            </a:p>
            <a:p>
              <a:pPr algn="ctr" defTabSz="762000" eaLnBrk="0" hangingPunct="0"/>
              <a:r>
                <a:rPr kumimoji="1" lang="zh-CN" altLang="en-US" sz="2000" b="1" dirty="0">
                  <a:solidFill>
                    <a:srgbClr val="000099"/>
                  </a:solidFill>
                  <a:latin typeface="+mn-lt"/>
                  <a:ea typeface="黑体" panose="02010609060101010101"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结点 </a:t>
              </a:r>
              <a:r>
                <a:rPr kumimoji="1" lang="en-US" altLang="zh-CN" sz="2400" b="1">
                  <a:solidFill>
                    <a:srgbClr val="000099"/>
                  </a:solidFill>
                  <a:latin typeface="+mn-lt"/>
                  <a:ea typeface="黑体" panose="02010609060101010101"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结点 </a:t>
              </a:r>
              <a:r>
                <a:rPr kumimoji="1" lang="en-US" altLang="zh-CN" sz="2400" b="1">
                  <a:solidFill>
                    <a:srgbClr val="000099"/>
                  </a:solidFill>
                  <a:latin typeface="+mn-lt"/>
                  <a:ea typeface="黑体" panose="02010609060101010101" pitchFamily="2" charset="-122"/>
                </a:rPr>
                <a:t>B</a:t>
              </a:r>
            </a:p>
          </p:txBody>
        </p:sp>
        <p:grpSp>
          <p:nvGrpSpPr>
            <p:cNvPr id="284723" name="Group 51"/>
            <p:cNvGrpSpPr/>
            <p:nvPr/>
          </p:nvGrpSpPr>
          <p:grpSpPr bwMode="auto">
            <a:xfrm>
              <a:off x="2948698" y="5165553"/>
              <a:ext cx="1059392" cy="369887"/>
              <a:chOff x="1701" y="2666"/>
              <a:chExt cx="616" cy="233"/>
            </a:xfrm>
          </p:grpSpPr>
          <p:grpSp>
            <p:nvGrpSpPr>
              <p:cNvPr id="284724" name="Group 52"/>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anose="02010609060101010101" pitchFamily="2" charset="-122"/>
                </a:rPr>
                <a:t>(b) </a:t>
              </a:r>
              <a:r>
                <a:rPr kumimoji="1" lang="zh-CN" altLang="en-US" sz="1800" b="1" dirty="0">
                  <a:solidFill>
                    <a:srgbClr val="000099"/>
                  </a:solidFill>
                  <a:latin typeface="+mn-lt"/>
                  <a:ea typeface="黑体" panose="02010609060101010101" pitchFamily="2" charset="-122"/>
                </a:rPr>
                <a:t>只考虑数据链路层</a:t>
              </a:r>
              <a:endParaRPr kumimoji="1" lang="en-US" altLang="zh-CN" sz="1800" b="1" dirty="0">
                <a:solidFill>
                  <a:srgbClr val="000099"/>
                </a:solidFill>
                <a:latin typeface="+mn-lt"/>
                <a:ea typeface="黑体" panose="02010609060101010101"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发送</a:t>
              </a:r>
            </a:p>
          </p:txBody>
        </p:sp>
        <p:grpSp>
          <p:nvGrpSpPr>
            <p:cNvPr id="284731" name="Group 59"/>
            <p:cNvGrpSpPr/>
            <p:nvPr/>
          </p:nvGrpSpPr>
          <p:grpSpPr bwMode="auto">
            <a:xfrm>
              <a:off x="7115753" y="5165553"/>
              <a:ext cx="1059392" cy="369887"/>
              <a:chOff x="1701" y="2666"/>
              <a:chExt cx="616" cy="233"/>
            </a:xfrm>
          </p:grpSpPr>
          <p:grpSp>
            <p:nvGrpSpPr>
              <p:cNvPr id="284732" name="Group 60"/>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anose="02010609060101010101" pitchFamily="2" charset="-122"/>
                </a:rPr>
                <a:t>IP </a:t>
              </a:r>
              <a:r>
                <a:rPr kumimoji="1" lang="zh-CN" altLang="en-US" sz="1800" b="1">
                  <a:solidFill>
                    <a:srgbClr val="000099"/>
                  </a:solidFill>
                  <a:latin typeface="+mn-lt"/>
                  <a:ea typeface="黑体" panose="02010609060101010101"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anose="02010609060101010101"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a:solidFill>
                    <a:srgbClr val="FF0000"/>
                  </a:solidFill>
                  <a:latin typeface="+mn-lt"/>
                  <a:ea typeface="黑体" panose="02010609060101010101"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693" name="Freeform 21"/>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anose="02010609060101010101" pitchFamily="2" charset="-122"/>
                </a:rPr>
                <a:t>数据</a:t>
              </a:r>
            </a:p>
            <a:p>
              <a:pPr algn="ctr" defTabSz="762000" eaLnBrk="0" hangingPunct="0"/>
              <a:r>
                <a:rPr kumimoji="1" lang="zh-CN" altLang="en-US" sz="2000" b="1">
                  <a:solidFill>
                    <a:srgbClr val="000099"/>
                  </a:solidFill>
                  <a:latin typeface="+mn-lt"/>
                  <a:ea typeface="黑体" panose="02010609060101010101"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anose="02010609060101010101"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结点 </a:t>
              </a:r>
              <a:r>
                <a:rPr kumimoji="1" lang="en-US" altLang="zh-CN" sz="2400" b="1" dirty="0">
                  <a:solidFill>
                    <a:srgbClr val="000099"/>
                  </a:solidFill>
                  <a:latin typeface="+mn-lt"/>
                  <a:ea typeface="黑体" panose="02010609060101010101"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结点 </a:t>
              </a:r>
              <a:r>
                <a:rPr kumimoji="1" lang="en-US" altLang="zh-CN" sz="2400" b="1" dirty="0">
                  <a:solidFill>
                    <a:srgbClr val="000099"/>
                  </a:solidFill>
                  <a:latin typeface="+mn-lt"/>
                  <a:ea typeface="黑体" panose="02010609060101010101"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anose="02010609060101010101"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284713" name="Group 41"/>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5"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284716" name="Group 44"/>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anose="02010609060101010101" pitchFamily="2" charset="-122"/>
                </a:rPr>
                <a:t>(a) </a:t>
              </a:r>
              <a:r>
                <a:rPr kumimoji="1" lang="zh-CN" altLang="en-US" sz="1800" b="1" dirty="0">
                  <a:solidFill>
                    <a:srgbClr val="000099"/>
                  </a:solidFill>
                  <a:latin typeface="+mn-lt"/>
                  <a:ea typeface="黑体" panose="02010609060101010101" pitchFamily="2" charset="-122"/>
                </a:rPr>
                <a:t>三层的简化模型</a:t>
              </a:r>
              <a:endParaRPr kumimoji="1" lang="en-US" altLang="zh-CN" sz="1800" b="1" dirty="0">
                <a:solidFill>
                  <a:srgbClr val="000099"/>
                </a:solidFill>
                <a:latin typeface="+mn-lt"/>
                <a:ea typeface="黑体" panose="02010609060101010101"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anose="02010609060101010101" pitchFamily="2" charset="-122"/>
                </a:rPr>
                <a:t>IP </a:t>
              </a:r>
              <a:r>
                <a:rPr kumimoji="1" lang="zh-CN" altLang="en-US" sz="1800" b="1">
                  <a:solidFill>
                    <a:srgbClr val="000099"/>
                  </a:solidFill>
                  <a:latin typeface="+mn-lt"/>
                  <a:ea typeface="黑体" panose="02010609060101010101"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anose="02010609060101010101"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数据链路层传送的是帧</a:t>
            </a:r>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a:latin typeface="+mn-lt"/>
                <a:ea typeface="黑体" panose="02010609060101010101" pitchFamily="2" charset="-122"/>
              </a:rPr>
              <a:t>使用点对点信道的数据链路层</a:t>
            </a:r>
            <a:endParaRPr lang="zh-CN" altLang="en-US" sz="2400" b="1" dirty="0">
              <a:latin typeface="+mn-lt"/>
              <a:ea typeface="黑体" panose="0201060906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链路时，使用同步传输（一连串的比特连续传送）。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a:t>。</a:t>
            </a:r>
            <a:endParaRPr lang="en-US" altLang="zh-CN" dirty="0"/>
          </a:p>
          <a:p>
            <a:r>
              <a:rPr lang="zh-CN" altLang="en-US" dirty="0"/>
              <a:t>接收端对帧中的比特流进行扫描。每当发现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a:t>删除。</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0 1 1 1 1 1 1 0 </a:t>
            </a:r>
            <a:r>
              <a:rPr kumimoji="1" lang="en-US" altLang="zh-CN" sz="2400" b="1" dirty="0">
                <a:solidFill>
                  <a:srgbClr val="000099"/>
                </a:solidFill>
                <a:latin typeface="+mn-lt"/>
                <a:ea typeface="黑体" panose="02010609060101010101"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信息字段中出现了和</a:t>
            </a:r>
          </a:p>
          <a:p>
            <a:pPr algn="ctr" defTabSz="762000" eaLnBrk="0" hangingPunct="0"/>
            <a:r>
              <a:rPr kumimoji="1" lang="zh-CN" altLang="en-US" sz="2400" b="1" dirty="0">
                <a:solidFill>
                  <a:srgbClr val="000099"/>
                </a:solidFill>
                <a:latin typeface="+mn-lt"/>
                <a:ea typeface="黑体" panose="02010609060101010101" pitchFamily="2" charset="-122"/>
              </a:rPr>
              <a:t>标志字段 </a:t>
            </a:r>
            <a:r>
              <a:rPr kumimoji="1" lang="en-US" altLang="zh-CN" sz="2400" b="1" dirty="0">
                <a:solidFill>
                  <a:srgbClr val="000099"/>
                </a:solidFill>
                <a:latin typeface="+mn-lt"/>
                <a:ea typeface="黑体" panose="02010609060101010101" pitchFamily="2" charset="-122"/>
              </a:rPr>
              <a:t>F </a:t>
            </a:r>
            <a:r>
              <a:rPr kumimoji="1" lang="zh-CN" altLang="en-US" sz="2400" b="1" dirty="0">
                <a:solidFill>
                  <a:srgbClr val="000099"/>
                </a:solidFill>
                <a:latin typeface="+mn-lt"/>
                <a:ea typeface="黑体" panose="02010609060101010101" pitchFamily="2" charset="-122"/>
              </a:rPr>
              <a:t>完全一样</a:t>
            </a:r>
          </a:p>
          <a:p>
            <a:pPr algn="ctr" defTabSz="762000" eaLnBrk="0" hangingPunct="0"/>
            <a:r>
              <a:rPr kumimoji="1" lang="zh-CN" altLang="en-US" sz="2400" b="1" dirty="0">
                <a:solidFill>
                  <a:srgbClr val="000099"/>
                </a:solidFill>
                <a:latin typeface="+mn-lt"/>
                <a:ea typeface="黑体" panose="02010609060101010101" pitchFamily="2" charset="-122"/>
              </a:rPr>
              <a:t>的 </a:t>
            </a:r>
            <a:r>
              <a:rPr kumimoji="1" lang="en-US" altLang="zh-CN" sz="2400" b="1" dirty="0">
                <a:solidFill>
                  <a:srgbClr val="000099"/>
                </a:solidFill>
                <a:latin typeface="+mn-lt"/>
                <a:ea typeface="黑体" panose="02010609060101010101" pitchFamily="2" charset="-122"/>
              </a:rPr>
              <a:t>8 </a:t>
            </a:r>
            <a:r>
              <a:rPr kumimoji="1" lang="zh-CN" altLang="en-US" sz="2400" b="1" dirty="0">
                <a:solidFill>
                  <a:srgbClr val="000099"/>
                </a:solidFill>
                <a:latin typeface="+mn-lt"/>
                <a:ea typeface="黑体" panose="02010609060101010101"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发送端在 </a:t>
            </a:r>
            <a:r>
              <a:rPr kumimoji="1" lang="en-US" altLang="zh-CN" sz="2400" b="1" dirty="0">
                <a:solidFill>
                  <a:srgbClr val="000099"/>
                </a:solidFill>
                <a:latin typeface="+mn-lt"/>
                <a:ea typeface="黑体" panose="02010609060101010101" pitchFamily="2" charset="-122"/>
              </a:rPr>
              <a:t>5 </a:t>
            </a:r>
            <a:r>
              <a:rPr kumimoji="1" lang="zh-CN" altLang="en-US" sz="2400" b="1" dirty="0">
                <a:solidFill>
                  <a:srgbClr val="000099"/>
                </a:solidFill>
                <a:latin typeface="+mn-lt"/>
                <a:ea typeface="黑体" panose="02010609060101010101" pitchFamily="2" charset="-122"/>
              </a:rPr>
              <a:t>个连 </a:t>
            </a:r>
            <a:r>
              <a:rPr kumimoji="1" lang="en-US" altLang="zh-CN" sz="2400" b="1" dirty="0">
                <a:solidFill>
                  <a:srgbClr val="000099"/>
                </a:solidFill>
                <a:latin typeface="+mn-lt"/>
                <a:ea typeface="黑体" panose="02010609060101010101" pitchFamily="2" charset="-122"/>
              </a:rPr>
              <a:t>1 </a:t>
            </a:r>
            <a:r>
              <a:rPr kumimoji="1" lang="zh-CN" altLang="en-US" sz="2400" b="1" dirty="0">
                <a:solidFill>
                  <a:srgbClr val="000099"/>
                </a:solidFill>
                <a:latin typeface="+mn-lt"/>
                <a:ea typeface="黑体" panose="02010609060101010101" pitchFamily="2" charset="-122"/>
              </a:rPr>
              <a:t>之后</a:t>
            </a:r>
          </a:p>
          <a:p>
            <a:pPr defTabSz="762000" eaLnBrk="0" hangingPunct="0"/>
            <a:r>
              <a:rPr kumimoji="1" lang="zh-CN" altLang="en-US" sz="2400" b="1" dirty="0">
                <a:solidFill>
                  <a:srgbClr val="000099"/>
                </a:solidFill>
                <a:latin typeface="+mn-lt"/>
                <a:ea typeface="黑体" panose="02010609060101010101" pitchFamily="2" charset="-122"/>
              </a:rPr>
              <a:t>填入 </a:t>
            </a:r>
            <a:r>
              <a:rPr kumimoji="1" lang="en-US" altLang="zh-CN" sz="2400" b="1" dirty="0">
                <a:solidFill>
                  <a:srgbClr val="000099"/>
                </a:solidFill>
                <a:latin typeface="+mn-lt"/>
                <a:ea typeface="黑体" panose="02010609060101010101" pitchFamily="2" charset="-122"/>
              </a:rPr>
              <a:t>0 </a:t>
            </a:r>
            <a:r>
              <a:rPr kumimoji="1" lang="zh-CN" altLang="en-US" sz="2400" b="1" dirty="0">
                <a:solidFill>
                  <a:srgbClr val="000099"/>
                </a:solidFill>
                <a:latin typeface="+mn-lt"/>
                <a:ea typeface="黑体" panose="02010609060101010101"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接收端把 </a:t>
            </a:r>
            <a:r>
              <a:rPr kumimoji="1" lang="en-US" altLang="zh-CN" sz="2400" b="1" dirty="0">
                <a:solidFill>
                  <a:srgbClr val="000099"/>
                </a:solidFill>
                <a:latin typeface="+mn-lt"/>
                <a:ea typeface="黑体" panose="02010609060101010101" pitchFamily="2" charset="-122"/>
              </a:rPr>
              <a:t>5 </a:t>
            </a:r>
            <a:r>
              <a:rPr kumimoji="1" lang="zh-CN" altLang="en-US" sz="2400" b="1" dirty="0">
                <a:solidFill>
                  <a:srgbClr val="000099"/>
                </a:solidFill>
                <a:latin typeface="+mn-lt"/>
                <a:ea typeface="黑体" panose="02010609060101010101" pitchFamily="2" charset="-122"/>
              </a:rPr>
              <a:t>个连 </a:t>
            </a:r>
            <a:r>
              <a:rPr kumimoji="1" lang="en-US" altLang="zh-CN" sz="2400" b="1" dirty="0">
                <a:solidFill>
                  <a:srgbClr val="000099"/>
                </a:solidFill>
                <a:latin typeface="+mn-lt"/>
                <a:ea typeface="黑体" panose="02010609060101010101" pitchFamily="2" charset="-122"/>
              </a:rPr>
              <a:t>1</a:t>
            </a:r>
          </a:p>
          <a:p>
            <a:pPr algn="ctr" defTabSz="762000" eaLnBrk="0" hangingPunct="0"/>
            <a:r>
              <a:rPr kumimoji="1" lang="zh-CN" altLang="en-US" sz="2400" b="1" dirty="0">
                <a:solidFill>
                  <a:srgbClr val="000099"/>
                </a:solidFill>
                <a:latin typeface="+mn-lt"/>
                <a:ea typeface="黑体" panose="02010609060101010101" pitchFamily="2" charset="-122"/>
              </a:rPr>
              <a:t>之后的 </a:t>
            </a:r>
            <a:r>
              <a:rPr kumimoji="1" lang="en-US" altLang="zh-CN" sz="2400" b="1" dirty="0">
                <a:solidFill>
                  <a:srgbClr val="000099"/>
                </a:solidFill>
                <a:latin typeface="+mn-lt"/>
                <a:ea typeface="黑体" panose="02010609060101010101" pitchFamily="2" charset="-122"/>
              </a:rPr>
              <a:t>0 </a:t>
            </a:r>
            <a:r>
              <a:rPr kumimoji="1" lang="zh-CN" altLang="en-US" sz="2400" b="1" dirty="0">
                <a:solidFill>
                  <a:srgbClr val="000099"/>
                </a:solidFill>
                <a:latin typeface="+mn-lt"/>
                <a:ea typeface="黑体" panose="02010609060101010101"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会被误认为是标志字段 </a:t>
            </a:r>
            <a:r>
              <a:rPr kumimoji="1" lang="en-US" altLang="zh-CN" sz="2400" b="1" dirty="0">
                <a:solidFill>
                  <a:srgbClr val="C00000"/>
                </a:solidFill>
                <a:latin typeface="+mn-lt"/>
                <a:ea typeface="黑体" panose="02010609060101010101"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发送端填入 </a:t>
            </a:r>
            <a:r>
              <a:rPr kumimoji="1" lang="en-US" altLang="zh-CN" sz="2400" b="1" dirty="0">
                <a:solidFill>
                  <a:srgbClr val="C00000"/>
                </a:solidFill>
                <a:latin typeface="+mn-lt"/>
                <a:ea typeface="黑体" panose="02010609060101010101" pitchFamily="2" charset="-122"/>
              </a:rPr>
              <a:t>0 </a:t>
            </a:r>
            <a:r>
              <a:rPr kumimoji="1" lang="zh-CN" altLang="en-US" sz="2400" b="1" dirty="0">
                <a:solidFill>
                  <a:srgbClr val="C00000"/>
                </a:solidFill>
                <a:latin typeface="+mn-lt"/>
                <a:ea typeface="黑体" panose="02010609060101010101"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接收端删除填入的 </a:t>
            </a:r>
            <a:r>
              <a:rPr kumimoji="1" lang="en-US" altLang="zh-CN" sz="2400" b="1" dirty="0">
                <a:solidFill>
                  <a:srgbClr val="C00000"/>
                </a:solidFill>
                <a:latin typeface="+mn-lt"/>
                <a:ea typeface="黑体" panose="02010609060101010101" pitchFamily="2" charset="-122"/>
              </a:rPr>
              <a:t>0 </a:t>
            </a:r>
            <a:r>
              <a:rPr kumimoji="1" lang="zh-CN" altLang="en-US" sz="2400" b="1" dirty="0">
                <a:solidFill>
                  <a:srgbClr val="C00000"/>
                </a:solidFill>
                <a:latin typeface="+mn-lt"/>
                <a:ea typeface="黑体" panose="02010609060101010101" pitchFamily="2" charset="-122"/>
              </a:rPr>
              <a:t>比特</a:t>
            </a:r>
          </a:p>
        </p:txBody>
      </p:sp>
      <p:sp>
        <p:nvSpPr>
          <p:cNvPr id="23" name="AutoShape 18"/>
          <p:cNvSpPr/>
          <p:nvPr/>
        </p:nvSpPr>
        <p:spPr bwMode="auto">
          <a:xfrm rot="-5400000">
            <a:off x="6365279" y="986826"/>
            <a:ext cx="296862" cy="1919146"/>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a:latin typeface="+mn-lt"/>
                <a:ea typeface="黑体" panose="02010609060101010101" pitchFamily="2" charset="-122"/>
              </a:rPr>
              <a:t>零比特的填充与删除</a:t>
            </a:r>
            <a:endParaRPr lang="zh-CN" altLang="en-US" sz="2400" b="1" dirty="0">
              <a:latin typeface="+mn-lt"/>
              <a:ea typeface="黑体" panose="0201060906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不提供使用序号和确认的可靠传输 </a:t>
            </a:r>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panose="020B0604020202020204" pitchFamily="34" charset="0"/>
                <a:ea typeface="黑体" panose="02010609060101010101" pitchFamily="2" charset="-122"/>
              </a:rPr>
              <a:t>在数据链路层出现差错的概率不大时，使用比较简单的 </a:t>
            </a:r>
            <a:r>
              <a:rPr lang="en-US" altLang="zh-CN" dirty="0">
                <a:solidFill>
                  <a:srgbClr val="0000CC"/>
                </a:solidFill>
                <a:latin typeface="Arial" panose="020B0604020202020204" pitchFamily="34" charset="0"/>
                <a:ea typeface="黑体" panose="02010609060101010101" pitchFamily="2" charset="-122"/>
              </a:rPr>
              <a:t>PPP </a:t>
            </a:r>
            <a:r>
              <a:rPr lang="zh-CN" altLang="en-US" dirty="0">
                <a:solidFill>
                  <a:srgbClr val="0000CC"/>
                </a:solidFill>
                <a:latin typeface="Arial" panose="020B0604020202020204" pitchFamily="34" charset="0"/>
              </a:rPr>
              <a:t>协议较为合理。</a:t>
            </a:r>
            <a:endParaRPr lang="zh-CN" altLang="en-US" dirty="0">
              <a:solidFill>
                <a:srgbClr val="0000CC"/>
              </a:solidFill>
            </a:endParaRPr>
          </a:p>
          <a:p>
            <a:pPr lvl="1"/>
            <a:r>
              <a:rPr lang="zh-CN" altLang="en-US" dirty="0">
                <a:solidFill>
                  <a:srgbClr val="0000CC"/>
                </a:solidFill>
                <a:latin typeface="Arial" panose="020B0604020202020204" pitchFamily="34" charset="0"/>
                <a:ea typeface="黑体" panose="02010609060101010101" pitchFamily="2" charset="-122"/>
              </a:rPr>
              <a:t>在因特网环境下，</a:t>
            </a:r>
            <a:r>
              <a:rPr lang="en-US" altLang="zh-CN" dirty="0">
                <a:solidFill>
                  <a:srgbClr val="0000CC"/>
                </a:solidFill>
                <a:latin typeface="Arial" panose="020B0604020202020204" pitchFamily="34" charset="0"/>
                <a:ea typeface="黑体" panose="02010609060101010101" pitchFamily="2" charset="-122"/>
              </a:rPr>
              <a:t>PPP </a:t>
            </a:r>
            <a:r>
              <a:rPr lang="zh-CN" altLang="en-US" dirty="0">
                <a:solidFill>
                  <a:srgbClr val="0000CC"/>
                </a:solidFill>
                <a:latin typeface="Arial" panose="020B0604020202020204" pitchFamily="34" charset="0"/>
                <a:ea typeface="黑体" panose="02010609060101010101" pitchFamily="2" charset="-122"/>
              </a:rPr>
              <a:t>的信息字段放入的数据是 </a:t>
            </a:r>
            <a:r>
              <a:rPr lang="en-US" altLang="zh-CN" dirty="0">
                <a:solidFill>
                  <a:srgbClr val="0000CC"/>
                </a:solidFill>
                <a:latin typeface="Arial" panose="020B0604020202020204" pitchFamily="34" charset="0"/>
                <a:ea typeface="黑体" panose="02010609060101010101" pitchFamily="2" charset="-122"/>
              </a:rPr>
              <a:t>IP  </a:t>
            </a:r>
            <a:r>
              <a:rPr lang="zh-CN" altLang="en-US" dirty="0">
                <a:solidFill>
                  <a:srgbClr val="0000CC"/>
                </a:solidFill>
                <a:latin typeface="Arial" panose="020B0604020202020204" pitchFamily="34" charset="0"/>
                <a:ea typeface="黑体" panose="02010609060101010101" pitchFamily="2" charset="-122"/>
              </a:rPr>
              <a:t>数据报。</a:t>
            </a:r>
            <a:r>
              <a:rPr lang="zh-CN" altLang="en-US" dirty="0">
                <a:solidFill>
                  <a:srgbClr val="0000CC"/>
                </a:solidFill>
                <a:ea typeface="黑体" panose="02010609060101010101" pitchFamily="2" charset="-122"/>
              </a:rPr>
              <a:t>数据链路层的可靠传输并不能够保证网络层的传输也是可靠的。</a:t>
            </a:r>
          </a:p>
          <a:p>
            <a:pPr lvl="1"/>
            <a:r>
              <a:rPr lang="zh-CN" altLang="en-US" dirty="0">
                <a:solidFill>
                  <a:srgbClr val="0000CC"/>
                </a:solidFill>
                <a:latin typeface="Arial" panose="020B0604020202020204" pitchFamily="34" charset="0"/>
                <a:ea typeface="黑体" panose="02010609060101010101" pitchFamily="2" charset="-122"/>
              </a:rPr>
              <a:t>帧检验序列 </a:t>
            </a:r>
            <a:r>
              <a:rPr lang="en-US" altLang="zh-CN" dirty="0">
                <a:solidFill>
                  <a:srgbClr val="0000CC"/>
                </a:solidFill>
                <a:latin typeface="Arial" panose="020B0604020202020204" pitchFamily="34" charset="0"/>
                <a:ea typeface="黑体" panose="02010609060101010101" pitchFamily="2" charset="-122"/>
              </a:rPr>
              <a:t>FCS </a:t>
            </a:r>
            <a:r>
              <a:rPr lang="zh-CN" altLang="en-US" dirty="0">
                <a:solidFill>
                  <a:srgbClr val="0000CC"/>
                </a:solidFill>
                <a:latin typeface="Arial" panose="020B0604020202020204" pitchFamily="34" charset="0"/>
                <a:ea typeface="黑体" panose="02010609060101010101" pitchFamily="2" charset="-122"/>
              </a:rPr>
              <a:t>字段可保证无差错接受。</a:t>
            </a:r>
            <a:endParaRPr lang="zh-CN" altLang="en-US" dirty="0">
              <a:solidFill>
                <a:srgbClr val="0000CC"/>
              </a:solidFill>
              <a:latin typeface="Arial" panose="020B0604020202020204" pitchFamily="34" charset="0"/>
            </a:endParaRPr>
          </a:p>
          <a:p>
            <a:pPr lvl="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参数，并进行网络层配置，</a:t>
            </a:r>
            <a:r>
              <a:rPr lang="en-US" altLang="zh-CN" sz="2400" dirty="0"/>
              <a:t>NCP </a:t>
            </a:r>
            <a:r>
              <a:rPr lang="zh-CN" altLang="en-US" sz="2400" dirty="0"/>
              <a:t>给新接入的 </a:t>
            </a:r>
            <a:r>
              <a:rPr lang="en-US" altLang="zh-CN" sz="2400" dirty="0"/>
              <a:t>PC </a:t>
            </a:r>
            <a:r>
              <a:rPr lang="zh-CN" altLang="en-US" sz="2400" dirty="0"/>
              <a:t>机分配一个临时的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endParaRPr lang="en-US" altLang="zh-CN" sz="2400" dirty="0"/>
          </a:p>
          <a:p>
            <a:r>
              <a:rPr lang="zh-CN" altLang="en-US" sz="2400" dirty="0">
                <a:solidFill>
                  <a:srgbClr val="FF0000"/>
                </a:solidFill>
              </a:rPr>
              <a:t>可见，</a:t>
            </a:r>
            <a:r>
              <a:rPr lang="en-US" altLang="zh-CN" sz="2400" dirty="0">
                <a:solidFill>
                  <a:srgbClr val="FF0000"/>
                </a:solidFill>
              </a:rPr>
              <a:t>PPP </a:t>
            </a:r>
            <a:r>
              <a:rPr lang="zh-CN" altLang="zh-CN" sz="2400" dirty="0">
                <a:solidFill>
                  <a:srgbClr val="FF0000"/>
                </a:solidFill>
              </a:rPr>
              <a:t>协议已不是纯粹的数据链路层的协议，它还包含了物理层和网络层的内容</a:t>
            </a:r>
            <a:r>
              <a:rPr lang="zh-CN" altLang="en-US" sz="2400"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已鉴别的 </a:t>
              </a: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已鉴别的 </a:t>
              </a: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p>
            <a:p>
              <a:pPr algn="ctr"/>
              <a:r>
                <a:rPr lang="zh-CN" altLang="en-US" sz="2400" b="1">
                  <a:solidFill>
                    <a:srgbClr val="000099"/>
                  </a:solidFill>
                  <a:latin typeface="+mn-lt"/>
                  <a:ea typeface="黑体" panose="02010609060101010101" pitchFamily="2" charset="-122"/>
                </a:rPr>
                <a:t>和 </a:t>
              </a:r>
              <a:r>
                <a:rPr lang="en-US" altLang="zh-CN" sz="2400" b="1">
                  <a:solidFill>
                    <a:srgbClr val="000099"/>
                  </a:solidFill>
                  <a:latin typeface="+mn-lt"/>
                  <a:ea typeface="黑体" panose="02010609060101010101" pitchFamily="2" charset="-122"/>
                </a:rPr>
                <a:t>NCP </a:t>
              </a:r>
              <a:r>
                <a:rPr lang="zh-CN" altLang="en-US" sz="2400" b="1">
                  <a:solidFill>
                    <a:srgbClr val="000099"/>
                  </a:solidFill>
                  <a:latin typeface="+mn-lt"/>
                  <a:ea typeface="黑体" panose="02010609060101010101"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8" name="Freeform 18"/>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4" name="Freeform 24"/>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5" name="Freeform 25"/>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6" name="Freeform 26"/>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NCP </a:t>
              </a:r>
              <a:r>
                <a:rPr lang="zh-CN" altLang="en-US" sz="2400" b="1">
                  <a:solidFill>
                    <a:srgbClr val="000099"/>
                  </a:solidFill>
                  <a:latin typeface="+mn-lt"/>
                  <a:ea typeface="黑体" panose="02010609060101010101"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anose="02010609060101010101" pitchFamily="2" charset="-122"/>
                </a:rPr>
                <a:t>链路故障或</a:t>
              </a:r>
            </a:p>
            <a:p>
              <a:pPr algn="ctr"/>
              <a:r>
                <a:rPr lang="zh-CN" altLang="en-US" sz="2400" b="1">
                  <a:solidFill>
                    <a:srgbClr val="000099"/>
                  </a:solidFill>
                  <a:latin typeface="+mn-lt"/>
                  <a:ea typeface="黑体" panose="02010609060101010101"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p>
            <a:p>
              <a:pPr algn="ctr">
                <a:lnSpc>
                  <a:spcPct val="80000"/>
                </a:lnSpc>
              </a:pPr>
              <a:r>
                <a:rPr lang="zh-CN" altLang="en-US" sz="2400" b="1">
                  <a:solidFill>
                    <a:srgbClr val="000099"/>
                  </a:solidFill>
                  <a:latin typeface="+mn-lt"/>
                  <a:ea typeface="黑体" panose="02010609060101010101"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配置</a:t>
              </a:r>
            </a:p>
            <a:p>
              <a:pPr>
                <a:lnSpc>
                  <a:spcPct val="80000"/>
                </a:lnSpc>
              </a:pPr>
              <a:r>
                <a:rPr lang="zh-CN" altLang="en-US" sz="2400" b="1">
                  <a:solidFill>
                    <a:srgbClr val="000099"/>
                  </a:solidFill>
                  <a:latin typeface="+mn-lt"/>
                  <a:ea typeface="黑体" panose="02010609060101010101"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a:latin typeface="+mn-lt"/>
                <a:ea typeface="黑体" panose="02010609060101010101" pitchFamily="2" charset="-122"/>
              </a:rPr>
              <a:t>PPP </a:t>
            </a:r>
            <a:r>
              <a:rPr lang="zh-CN" altLang="zh-CN" sz="2400" b="1" dirty="0">
                <a:latin typeface="+mn-lt"/>
                <a:ea typeface="黑体" panose="02010609060101010101" pitchFamily="2" charset="-122"/>
              </a:rPr>
              <a:t>协议的状态图</a:t>
            </a:r>
            <a:endParaRPr lang="zh-CN" altLang="en-US" sz="2400" b="1" dirty="0">
              <a:latin typeface="+mn-lt"/>
              <a:ea typeface="黑体" panose="0201060906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88067" name="Rectangle 2"/>
          <p:cNvSpPr>
            <a:spLocks noGrp="1" noChangeArrowheads="1"/>
          </p:cNvSpPr>
          <p:nvPr>
            <p:ph type="title"/>
          </p:nvPr>
        </p:nvSpPr>
        <p:spPr/>
        <p:txBody>
          <a:bodyPr/>
          <a:lstStyle/>
          <a:p>
            <a:pPr eaLnBrk="1" hangingPunct="1"/>
            <a:r>
              <a:rPr lang="en-US" altLang="en-US"/>
              <a:t>PPP会话建立的过程 </a:t>
            </a:r>
            <a:endParaRPr lang="zh-CN" altLang="en-US"/>
          </a:p>
        </p:txBody>
      </p:sp>
      <p:sp>
        <p:nvSpPr>
          <p:cNvPr id="88068" name="Text Box 3"/>
          <p:cNvSpPr txBox="1">
            <a:spLocks noChangeArrowheads="1"/>
          </p:cNvSpPr>
          <p:nvPr/>
        </p:nvSpPr>
        <p:spPr bwMode="auto">
          <a:xfrm>
            <a:off x="818621" y="1557338"/>
            <a:ext cx="826875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3"/>
              </a:buBlip>
            </a:pPr>
            <a:r>
              <a:rPr lang="en-US" altLang="zh-CN" sz="2400" b="1" dirty="0">
                <a:solidFill>
                  <a:srgbClr val="000000"/>
                </a:solidFill>
                <a:latin typeface="Times New Roman" panose="02020603050405020304" pitchFamily="18" charset="0"/>
              </a:rPr>
              <a:t>PPP</a:t>
            </a:r>
            <a:r>
              <a:rPr lang="zh-CN" altLang="en-US" sz="2400" b="1" dirty="0">
                <a:solidFill>
                  <a:srgbClr val="000000"/>
                </a:solidFill>
                <a:latin typeface="Times New Roman" panose="02020603050405020304" pitchFamily="18" charset="0"/>
              </a:rPr>
              <a:t>提供了建立、配置、维护和终止点到点连接的方法。从开始发起呼叫到最终通信完成后释放链路，</a:t>
            </a:r>
            <a:r>
              <a:rPr lang="en-US" altLang="zh-CN" sz="2400" b="1" dirty="0">
                <a:solidFill>
                  <a:srgbClr val="000000"/>
                </a:solidFill>
                <a:latin typeface="Times New Roman" panose="02020603050405020304" pitchFamily="18" charset="0"/>
              </a:rPr>
              <a:t>PPP</a:t>
            </a:r>
            <a:r>
              <a:rPr lang="zh-CN" altLang="en-US" sz="2400" b="1" dirty="0">
                <a:solidFill>
                  <a:srgbClr val="000000"/>
                </a:solidFill>
                <a:latin typeface="Times New Roman" panose="02020603050405020304" pitchFamily="18" charset="0"/>
              </a:rPr>
              <a:t>的工作过程分为以下</a:t>
            </a:r>
            <a:r>
              <a:rPr lang="en-US" altLang="zh-CN" sz="2400" b="1" dirty="0">
                <a:solidFill>
                  <a:srgbClr val="000000"/>
                </a:solidFill>
                <a:latin typeface="Times New Roman" panose="02020603050405020304" pitchFamily="18" charset="0"/>
              </a:rPr>
              <a:t>4</a:t>
            </a:r>
            <a:r>
              <a:rPr lang="zh-CN" altLang="en-US" sz="2400" b="1" dirty="0">
                <a:solidFill>
                  <a:srgbClr val="000000"/>
                </a:solidFill>
                <a:latin typeface="Times New Roman" panose="02020603050405020304" pitchFamily="18" charset="0"/>
              </a:rPr>
              <a:t>个阶段：</a:t>
            </a:r>
          </a:p>
          <a:p>
            <a:pPr lvl="1" eaLnBrk="1" hangingPunct="1">
              <a:spcBef>
                <a:spcPct val="50000"/>
              </a:spcBef>
              <a:buFont typeface="Wingdings" panose="05000000000000000000" pitchFamily="2" charset="2"/>
              <a:buBlip>
                <a:blip r:embed="rId3"/>
              </a:buBlip>
            </a:pPr>
            <a:r>
              <a:rPr lang="zh-CN" altLang="en-US" sz="2400" b="1" dirty="0">
                <a:solidFill>
                  <a:srgbClr val="000000"/>
                </a:solidFill>
                <a:latin typeface="Times New Roman" panose="02020603050405020304" pitchFamily="18" charset="0"/>
              </a:rPr>
              <a:t>链路的建立和配置协调</a:t>
            </a:r>
          </a:p>
          <a:p>
            <a:pPr lvl="1" eaLnBrk="1" hangingPunct="1">
              <a:spcBef>
                <a:spcPct val="50000"/>
              </a:spcBef>
              <a:buFont typeface="Wingdings" panose="05000000000000000000" pitchFamily="2" charset="2"/>
              <a:buNone/>
            </a:pPr>
            <a:r>
              <a:rPr lang="zh-CN" altLang="en-US" sz="2400" b="1" dirty="0">
                <a:solidFill>
                  <a:srgbClr val="000000"/>
                </a:solidFill>
                <a:latin typeface="Times New Roman" panose="02020603050405020304" pitchFamily="18" charset="0"/>
              </a:rPr>
              <a:t>	通信的发起方发送</a:t>
            </a:r>
            <a:r>
              <a:rPr lang="en-US" altLang="zh-CN" sz="2400" b="1" dirty="0">
                <a:solidFill>
                  <a:srgbClr val="000000"/>
                </a:solidFill>
                <a:latin typeface="Times New Roman" panose="02020603050405020304" pitchFamily="18" charset="0"/>
              </a:rPr>
              <a:t>LCP</a:t>
            </a:r>
            <a:r>
              <a:rPr lang="zh-CN" altLang="en-US" sz="2400" b="1" dirty="0">
                <a:solidFill>
                  <a:srgbClr val="000000"/>
                </a:solidFill>
                <a:latin typeface="Times New Roman" panose="02020603050405020304" pitchFamily="18" charset="0"/>
              </a:rPr>
              <a:t>帧来配置和检测数据链路，主要用于协商选择将要采用的</a:t>
            </a:r>
            <a:r>
              <a:rPr lang="en-US" altLang="zh-CN" sz="2400" b="1" dirty="0">
                <a:solidFill>
                  <a:srgbClr val="000000"/>
                </a:solidFill>
                <a:latin typeface="Times New Roman" panose="02020603050405020304" pitchFamily="18" charset="0"/>
              </a:rPr>
              <a:t>PPP</a:t>
            </a:r>
            <a:r>
              <a:rPr lang="zh-CN" altLang="en-US" sz="2400" b="1" dirty="0">
                <a:solidFill>
                  <a:srgbClr val="000000"/>
                </a:solidFill>
                <a:latin typeface="Times New Roman" panose="02020603050405020304" pitchFamily="18" charset="0"/>
              </a:rPr>
              <a:t>参数，包括身份验证、压缩、回叫、多链路等；</a:t>
            </a:r>
          </a:p>
          <a:p>
            <a:pPr lvl="1" eaLnBrk="1" hangingPunct="1">
              <a:spcBef>
                <a:spcPct val="50000"/>
              </a:spcBef>
              <a:buFont typeface="Wingdings" panose="05000000000000000000" pitchFamily="2" charset="2"/>
              <a:buBlip>
                <a:blip r:embed="rId3"/>
              </a:buBlip>
            </a:pPr>
            <a:r>
              <a:rPr lang="zh-CN" altLang="en-US" sz="2400" b="1" dirty="0">
                <a:solidFill>
                  <a:srgbClr val="000000"/>
                </a:solidFill>
                <a:latin typeface="Times New Roman" panose="02020603050405020304" pitchFamily="18" charset="0"/>
              </a:rPr>
              <a:t>链路质量检测</a:t>
            </a:r>
          </a:p>
          <a:p>
            <a:pPr lvl="1" eaLnBrk="1" hangingPunct="1">
              <a:spcBef>
                <a:spcPct val="50000"/>
              </a:spcBef>
              <a:buFont typeface="Wingdings" panose="05000000000000000000" pitchFamily="2" charset="2"/>
              <a:buNone/>
            </a:pPr>
            <a:r>
              <a:rPr lang="zh-CN" altLang="en-US" sz="2400" b="1" dirty="0">
                <a:solidFill>
                  <a:srgbClr val="000000"/>
                </a:solidFill>
                <a:latin typeface="Times New Roman" panose="02020603050405020304" pitchFamily="18" charset="0"/>
              </a:rPr>
              <a:t>	在链路建立、协调之后，这一阶段是可选的；</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89091" name="Rectangle 2"/>
          <p:cNvSpPr>
            <a:spLocks noGrp="1" noChangeArrowheads="1"/>
          </p:cNvSpPr>
          <p:nvPr>
            <p:ph type="title"/>
          </p:nvPr>
        </p:nvSpPr>
        <p:spPr/>
        <p:txBody>
          <a:bodyPr/>
          <a:lstStyle/>
          <a:p>
            <a:pPr eaLnBrk="1" hangingPunct="1"/>
            <a:r>
              <a:rPr lang="en-US" altLang="en-US"/>
              <a:t>PPP会话建立的过程 </a:t>
            </a:r>
            <a:endParaRPr lang="zh-CN" altLang="en-US"/>
          </a:p>
        </p:txBody>
      </p:sp>
      <p:sp>
        <p:nvSpPr>
          <p:cNvPr id="89092" name="Text Box 3"/>
          <p:cNvSpPr txBox="1">
            <a:spLocks noChangeArrowheads="1"/>
          </p:cNvSpPr>
          <p:nvPr/>
        </p:nvSpPr>
        <p:spPr bwMode="auto">
          <a:xfrm>
            <a:off x="818621" y="1557338"/>
            <a:ext cx="826875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altLang="zh-CN" sz="2400" b="1" dirty="0">
                <a:solidFill>
                  <a:srgbClr val="000000"/>
                </a:solidFill>
                <a:latin typeface="Times New Roman" panose="02020603050405020304" pitchFamily="18" charset="0"/>
              </a:rPr>
              <a:t>PPP</a:t>
            </a:r>
            <a:r>
              <a:rPr lang="zh-CN" altLang="en-US" sz="2400" b="1" dirty="0">
                <a:solidFill>
                  <a:srgbClr val="000000"/>
                </a:solidFill>
                <a:latin typeface="Times New Roman" panose="02020603050405020304" pitchFamily="18" charset="0"/>
              </a:rPr>
              <a:t>提供了建立、配置、维护和终止点到点连接的方法。从开始发起呼叫到最终通信完成后释放链路，</a:t>
            </a:r>
            <a:r>
              <a:rPr lang="en-US" altLang="zh-CN" sz="2400" b="1" dirty="0">
                <a:solidFill>
                  <a:srgbClr val="000000"/>
                </a:solidFill>
                <a:latin typeface="Times New Roman" panose="02020603050405020304" pitchFamily="18" charset="0"/>
              </a:rPr>
              <a:t>PPP</a:t>
            </a:r>
            <a:r>
              <a:rPr lang="zh-CN" altLang="en-US" sz="2400" b="1" dirty="0">
                <a:solidFill>
                  <a:srgbClr val="000000"/>
                </a:solidFill>
                <a:latin typeface="Times New Roman" panose="02020603050405020304" pitchFamily="18" charset="0"/>
              </a:rPr>
              <a:t>的工作过程分为以下</a:t>
            </a:r>
            <a:r>
              <a:rPr lang="en-US" altLang="zh-CN" sz="2400" b="1" dirty="0">
                <a:solidFill>
                  <a:srgbClr val="000000"/>
                </a:solidFill>
                <a:latin typeface="Times New Roman" panose="02020603050405020304" pitchFamily="18" charset="0"/>
              </a:rPr>
              <a:t>4</a:t>
            </a:r>
            <a:r>
              <a:rPr lang="zh-CN" altLang="en-US" sz="2400" b="1" dirty="0">
                <a:solidFill>
                  <a:srgbClr val="000000"/>
                </a:solidFill>
                <a:latin typeface="Times New Roman" panose="02020603050405020304" pitchFamily="18" charset="0"/>
              </a:rPr>
              <a:t>个阶段：</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网络层协议配置协调</a:t>
            </a:r>
          </a:p>
          <a:p>
            <a:pPr lvl="1" eaLnBrk="1" hangingPunct="1">
              <a:spcBef>
                <a:spcPct val="50000"/>
              </a:spcBef>
              <a:buFont typeface="Wingdings" panose="05000000000000000000" pitchFamily="2" charset="2"/>
              <a:buNone/>
            </a:pPr>
            <a:r>
              <a:rPr lang="zh-CN" altLang="en-US" sz="2400" b="1" dirty="0">
                <a:solidFill>
                  <a:srgbClr val="000000"/>
                </a:solidFill>
                <a:latin typeface="Times New Roman" panose="02020603050405020304" pitchFamily="18" charset="0"/>
              </a:rPr>
              <a:t>	通信的发起方发送</a:t>
            </a:r>
            <a:r>
              <a:rPr lang="en-US" altLang="zh-CN" sz="2400" b="1" dirty="0">
                <a:solidFill>
                  <a:srgbClr val="000000"/>
                </a:solidFill>
                <a:latin typeface="Times New Roman" panose="02020603050405020304" pitchFamily="18" charset="0"/>
              </a:rPr>
              <a:t>NCP</a:t>
            </a:r>
            <a:r>
              <a:rPr lang="zh-CN" altLang="en-US" sz="2400" b="1" dirty="0">
                <a:solidFill>
                  <a:srgbClr val="000000"/>
                </a:solidFill>
                <a:latin typeface="Times New Roman" panose="02020603050405020304" pitchFamily="18" charset="0"/>
              </a:rPr>
              <a:t>帧以选择并配置网络层协议，配置完成后，通信双方可以发送各自的网络层协议数据报；</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关闭链路</a:t>
            </a:r>
          </a:p>
          <a:p>
            <a:pPr lvl="1" eaLnBrk="1" hangingPunct="1">
              <a:spcBef>
                <a:spcPct val="50000"/>
              </a:spcBef>
              <a:buFont typeface="Wingdings" panose="05000000000000000000" pitchFamily="2" charset="2"/>
              <a:buNone/>
            </a:pPr>
            <a:r>
              <a:rPr lang="zh-CN" altLang="en-US" sz="2400" b="1" dirty="0">
                <a:solidFill>
                  <a:srgbClr val="000000"/>
                </a:solidFill>
                <a:latin typeface="Times New Roman" panose="02020603050405020304" pitchFamily="18" charset="0"/>
              </a:rPr>
              <a:t>	通信链路将一直保持到</a:t>
            </a:r>
            <a:r>
              <a:rPr lang="en-US" altLang="zh-CN" sz="2400" b="1" dirty="0">
                <a:solidFill>
                  <a:srgbClr val="000000"/>
                </a:solidFill>
                <a:latin typeface="Times New Roman" panose="02020603050405020304" pitchFamily="18" charset="0"/>
              </a:rPr>
              <a:t>LCP</a:t>
            </a:r>
            <a:r>
              <a:rPr lang="zh-CN" altLang="en-US" sz="2400" b="1" dirty="0">
                <a:solidFill>
                  <a:srgbClr val="000000"/>
                </a:solidFill>
                <a:latin typeface="Times New Roman" panose="02020603050405020304" pitchFamily="18" charset="0"/>
              </a:rPr>
              <a:t>或</a:t>
            </a:r>
            <a:r>
              <a:rPr lang="en-US" altLang="zh-CN" sz="2400" b="1" dirty="0">
                <a:solidFill>
                  <a:srgbClr val="000000"/>
                </a:solidFill>
                <a:latin typeface="Times New Roman" panose="02020603050405020304" pitchFamily="18" charset="0"/>
              </a:rPr>
              <a:t>NCP</a:t>
            </a:r>
            <a:r>
              <a:rPr lang="zh-CN" altLang="en-US" sz="2400" b="1" dirty="0">
                <a:solidFill>
                  <a:srgbClr val="000000"/>
                </a:solidFill>
                <a:latin typeface="Times New Roman" panose="02020603050405020304" pitchFamily="18" charset="0"/>
              </a:rPr>
              <a:t>关闭链路，或者是发生一些外部事件（空闲时间超长或用户干预）</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CSMA/CD </a:t>
            </a:r>
            <a:r>
              <a:rPr lang="zh-CN" altLang="zh-CN" dirty="0"/>
              <a:t>协议</a:t>
            </a:r>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以太网的</a:t>
            </a:r>
            <a:r>
              <a:rPr lang="en-US" altLang="zh-CN" dirty="0"/>
              <a:t> MAC </a:t>
            </a:r>
            <a:r>
              <a:rPr lang="zh-CN" altLang="zh-CN" dirty="0"/>
              <a:t>层</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100355" name="Rectangle 2"/>
          <p:cNvSpPr>
            <a:spLocks noGrp="1" noChangeArrowheads="1"/>
          </p:cNvSpPr>
          <p:nvPr>
            <p:ph type="title"/>
          </p:nvPr>
        </p:nvSpPr>
        <p:spPr/>
        <p:txBody>
          <a:bodyPr/>
          <a:lstStyle/>
          <a:p>
            <a:pPr eaLnBrk="1" hangingPunct="1"/>
            <a:r>
              <a:rPr lang="zh-CN" altLang="en-US" dirty="0"/>
              <a:t>局域网协议</a:t>
            </a:r>
          </a:p>
        </p:txBody>
      </p:sp>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298" y="1628775"/>
            <a:ext cx="6449219"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endParaRPr lang="en-US"/>
          </a:p>
        </p:txBody>
      </p:sp>
      <p:sp>
        <p:nvSpPr>
          <p:cNvPr id="101379" name="Rectangle 2"/>
          <p:cNvSpPr>
            <a:spLocks noGrp="1" noChangeArrowheads="1"/>
          </p:cNvSpPr>
          <p:nvPr>
            <p:ph type="title"/>
          </p:nvPr>
        </p:nvSpPr>
        <p:spPr/>
        <p:txBody>
          <a:bodyPr/>
          <a:lstStyle/>
          <a:p>
            <a:pPr eaLnBrk="1" hangingPunct="1"/>
            <a:r>
              <a:rPr lang="en-US" altLang="en-US"/>
              <a:t>IEEE802系列标准</a:t>
            </a:r>
            <a:endParaRPr lang="zh-CN" altLang="en-US"/>
          </a:p>
        </p:txBody>
      </p:sp>
      <p:pic>
        <p:nvPicPr>
          <p:cNvPr id="10138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40" y="1341439"/>
            <a:ext cx="9398661"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c58425dc-3252-4ff0-ae9b-c60f6de2dee6}"/>
</p:tagLst>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CN(myzh)Icon</Template>
  <TotalTime>1850</TotalTime>
  <Words>16283</Words>
  <Application>Microsoft Office PowerPoint</Application>
  <PresentationFormat>A4 纸张(210x297 毫米)</PresentationFormat>
  <Paragraphs>2073</Paragraphs>
  <Slides>227</Slides>
  <Notes>116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227</vt:i4>
      </vt:variant>
    </vt:vector>
  </HeadingPairs>
  <TitlesOfParts>
    <vt:vector size="241" baseType="lpstr">
      <vt:lpstr>黑体</vt:lpstr>
      <vt:lpstr>华文行楷</vt:lpstr>
      <vt:lpstr>华文细黑</vt:lpstr>
      <vt:lpstr>宋体</vt:lpstr>
      <vt:lpstr>Arial</vt:lpstr>
      <vt:lpstr>Arial Rounded MT Bold</vt:lpstr>
      <vt:lpstr>Courier New</vt:lpstr>
      <vt:lpstr>Helvetica</vt:lpstr>
      <vt:lpstr>Tahoma</vt:lpstr>
      <vt:lpstr>Times New Roman</vt:lpstr>
      <vt:lpstr>Wingdings</vt:lpstr>
      <vt:lpstr>CN(myzh)Icon</vt:lpstr>
      <vt:lpstr>Visio</vt:lpstr>
      <vt:lpstr>公式</vt:lpstr>
      <vt:lpstr>第 3 章  数据链路层</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帧</vt:lpstr>
      <vt:lpstr>用控制字符进行帧定界的方法举例 </vt:lpstr>
      <vt:lpstr>帧同步</vt:lpstr>
      <vt:lpstr>字节计数法</vt:lpstr>
      <vt:lpstr>字符填充法</vt:lpstr>
      <vt:lpstr>IBM的二进制同步通信规程BSC</vt:lpstr>
      <vt:lpstr>比特填充法</vt:lpstr>
      <vt:lpstr>违法编码法</vt:lpstr>
      <vt:lpstr>违法编码法（如以太网）</vt:lpstr>
      <vt:lpstr>2.  透明传输</vt:lpstr>
      <vt:lpstr>解决透明传输问题</vt:lpstr>
      <vt:lpstr>用字节填充法解决透明传输的问题 </vt:lpstr>
      <vt:lpstr>3.  差错检测</vt:lpstr>
      <vt:lpstr>PowerPoint 演示文稿</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流量控制</vt:lpstr>
      <vt:lpstr>寻址</vt:lpstr>
      <vt:lpstr>数据链路控制</vt:lpstr>
      <vt:lpstr>停等协议</vt:lpstr>
      <vt:lpstr>滑动窗口协议</vt:lpstr>
      <vt:lpstr>滑动窗口</vt:lpstr>
      <vt:lpstr>滑动窗口协议图例</vt:lpstr>
      <vt:lpstr>差错控制</vt:lpstr>
      <vt:lpstr>Automatic Repeat reQuest</vt:lpstr>
      <vt:lpstr>停等ARQ协议</vt:lpstr>
      <vt:lpstr>后退N帧ARQ协议</vt:lpstr>
      <vt:lpstr>后退N帧ARQ协议</vt:lpstr>
      <vt:lpstr>选择重发ARQ协议</vt:lpstr>
      <vt:lpstr>差错控制技术</vt:lpstr>
      <vt:lpstr>差错控制编码</vt:lpstr>
      <vt:lpstr>奇偶校验码</vt:lpstr>
      <vt:lpstr>垂直奇偶校验</vt:lpstr>
      <vt:lpstr>水平奇偶校验</vt:lpstr>
      <vt:lpstr>水平垂直奇偶校验</vt:lpstr>
      <vt:lpstr>循环冗余码</vt:lpstr>
      <vt:lpstr>CRC码</vt:lpstr>
      <vt:lpstr>循环冗余检验的原理说明</vt:lpstr>
      <vt:lpstr>帧检验序列 FCS</vt:lpstr>
      <vt:lpstr>说明</vt:lpstr>
      <vt:lpstr>补充：HDLC协议</vt:lpstr>
      <vt:lpstr>HDLC链路结构和操作方式 </vt:lpstr>
      <vt:lpstr>HDLC链路结构和操作方式</vt:lpstr>
      <vt:lpstr>HDLC链路结构和操作方式</vt:lpstr>
      <vt:lpstr>链路结构</vt:lpstr>
      <vt:lpstr>HDLC的帧结构</vt:lpstr>
      <vt:lpstr>HDLC的帧结构</vt:lpstr>
      <vt:lpstr>HDLC的帧结构</vt:lpstr>
      <vt:lpstr>三种帧</vt:lpstr>
      <vt:lpstr>HDLC的帧结构</vt:lpstr>
      <vt:lpstr>HDLC的帧类型</vt:lpstr>
      <vt:lpstr>HDLC的帧类型</vt:lpstr>
      <vt:lpstr>HDLC的帧类型</vt:lpstr>
      <vt:lpstr>HDLC的帧类型</vt:lpstr>
      <vt:lpstr>HDLC的通信控制实例</vt:lpstr>
      <vt:lpstr>3.2  点对点协议 PPP</vt:lpstr>
      <vt:lpstr>3.2.1  PPP 协议的特点 </vt:lpstr>
      <vt:lpstr>PowerPoint 演示文稿</vt:lpstr>
      <vt:lpstr>用户到 ISP 的链路使用 PPP 协议 </vt:lpstr>
      <vt:lpstr>1. PPP 协议应满足的需求 </vt:lpstr>
      <vt:lpstr>1. PPP 协议应满足的需求（续） </vt:lpstr>
      <vt:lpstr>2. PPP 协议不需要的功能</vt:lpstr>
      <vt:lpstr>3. PPP 协议的组成 </vt:lpstr>
      <vt:lpstr>PPP的协议体系 </vt:lpstr>
      <vt:lpstr>PPP的协议体系</vt:lpstr>
      <vt:lpstr>HDLC 的帧结构</vt:lpstr>
      <vt:lpstr>3.2.2   PPP 协议的帧格式</vt:lpstr>
      <vt:lpstr>PPP 协议的帧格式</vt:lpstr>
      <vt:lpstr>PPP的协议体系</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PPP会话建立的过程 </vt:lpstr>
      <vt:lpstr>PPP会话建立的过程 </vt:lpstr>
      <vt:lpstr>3.3  使用广播信道的数据链路层</vt:lpstr>
      <vt:lpstr>局域网协议</vt:lpstr>
      <vt:lpstr>IEEE802系列标准</vt:lpstr>
      <vt:lpstr>IEEE802系列标准</vt:lpstr>
      <vt:lpstr>IEEE802系列标准关系综述</vt:lpstr>
      <vt:lpstr>IEEE802参考模型的层次关系</vt:lpstr>
      <vt:lpstr>LLC帧和MAC帧的关系</vt:lpstr>
      <vt:lpstr>逻辑链路控制(LLC)子层</vt:lpstr>
      <vt:lpstr>LLC帧格式</vt:lpstr>
      <vt:lpstr>LLC服务</vt:lpstr>
      <vt:lpstr>LLC的操作类型</vt:lpstr>
      <vt:lpstr>IEEE802.3标准与以太网</vt:lpstr>
      <vt:lpstr>以太网综述</vt:lpstr>
      <vt:lpstr>DIX以太网的发展</vt:lpstr>
      <vt:lpstr>IEEE802.3以太网的发展</vt:lpstr>
      <vt:lpstr>IEEE802.3和Ethernet II(DIX)</vt:lpstr>
      <vt:lpstr>以太网的技术标准</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type)</vt:lpstr>
      <vt:lpstr>争用期的长度 </vt:lpstr>
      <vt:lpstr>最短有效帧长 </vt:lpstr>
      <vt:lpstr>强化碰撞 </vt:lpstr>
      <vt:lpstr>人为干扰信号 </vt:lpstr>
      <vt:lpstr>CSMA/CD协议的要点</vt:lpstr>
      <vt:lpstr>帧间最小间隔 </vt:lpstr>
      <vt:lpstr>3.3.3  使用集线器的星形拓扑</vt:lpstr>
      <vt:lpstr>使用集线器的双绞线以太网 </vt:lpstr>
      <vt:lpstr>星形以太网 10BASE-T </vt:lpstr>
      <vt:lpstr>星形以太网 10BASE-T </vt:lpstr>
      <vt:lpstr>10BASE-T以太网在局域网中的统治地位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a 与利用率</vt:lpstr>
      <vt:lpstr>对以太网参数 a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VLAN的概念</vt:lpstr>
      <vt:lpstr>VLAN的特点</vt:lpstr>
      <vt:lpstr>与物理位置无关的VLAN</vt:lpstr>
      <vt:lpstr>VLAN具有的功能</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基于端口的VLAN</vt:lpstr>
      <vt:lpstr>多交换机同VLAN的通信</vt:lpstr>
      <vt:lpstr>交换机的端口模式</vt:lpstr>
      <vt:lpstr>Port-VLAN原理</vt:lpstr>
      <vt:lpstr>802.1Q工作原理</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小 马</cp:lastModifiedBy>
  <cp:revision>86</cp:revision>
  <dcterms:created xsi:type="dcterms:W3CDTF">2016-10-04T02:36:00Z</dcterms:created>
  <dcterms:modified xsi:type="dcterms:W3CDTF">2019-05-22T08:20:50Z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2052-11.1.0.8527</vt:lpwstr>
  </property>
</Properties>
</file>