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2"/>
  </p:notesMasterIdLst>
  <p:sldIdLst>
    <p:sldId id="614" r:id="rId3"/>
    <p:sldId id="615" r:id="rId4"/>
    <p:sldId id="616" r:id="rId5"/>
    <p:sldId id="617" r:id="rId6"/>
    <p:sldId id="618" r:id="rId7"/>
    <p:sldId id="619" r:id="rId8"/>
    <p:sldId id="620" r:id="rId9"/>
    <p:sldId id="621" r:id="rId10"/>
    <p:sldId id="622" r:id="rId11"/>
    <p:sldId id="623" r:id="rId12"/>
    <p:sldId id="624" r:id="rId13"/>
    <p:sldId id="625" r:id="rId14"/>
    <p:sldId id="626" r:id="rId15"/>
    <p:sldId id="627" r:id="rId16"/>
    <p:sldId id="628" r:id="rId17"/>
    <p:sldId id="629" r:id="rId18"/>
    <p:sldId id="630" r:id="rId19"/>
    <p:sldId id="631" r:id="rId20"/>
    <p:sldId id="632" r:id="rId21"/>
    <p:sldId id="633" r:id="rId22"/>
    <p:sldId id="634" r:id="rId23"/>
    <p:sldId id="635" r:id="rId24"/>
    <p:sldId id="636" r:id="rId25"/>
    <p:sldId id="637" r:id="rId26"/>
    <p:sldId id="638" r:id="rId27"/>
    <p:sldId id="639" r:id="rId28"/>
    <p:sldId id="640" r:id="rId29"/>
    <p:sldId id="641" r:id="rId30"/>
    <p:sldId id="642" r:id="rId31"/>
    <p:sldId id="643" r:id="rId32"/>
    <p:sldId id="644" r:id="rId33"/>
    <p:sldId id="645" r:id="rId34"/>
    <p:sldId id="646" r:id="rId35"/>
    <p:sldId id="647" r:id="rId36"/>
    <p:sldId id="648" r:id="rId37"/>
    <p:sldId id="649" r:id="rId38"/>
    <p:sldId id="650" r:id="rId39"/>
    <p:sldId id="651" r:id="rId40"/>
    <p:sldId id="652" r:id="rId41"/>
    <p:sldId id="653" r:id="rId42"/>
    <p:sldId id="654" r:id="rId43"/>
    <p:sldId id="655" r:id="rId44"/>
    <p:sldId id="656" r:id="rId45"/>
    <p:sldId id="657" r:id="rId46"/>
    <p:sldId id="658" r:id="rId47"/>
    <p:sldId id="659" r:id="rId48"/>
    <p:sldId id="660" r:id="rId49"/>
    <p:sldId id="661" r:id="rId50"/>
    <p:sldId id="662"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小 马" userId="426ce7159b9acacc" providerId="LiveId" clId="{630FE934-991B-445E-80CC-4BA215B901A4}"/>
    <pc:docChg chg="addSld delSld modSld">
      <pc:chgData name="小 马" userId="426ce7159b9acacc" providerId="LiveId" clId="{630FE934-991B-445E-80CC-4BA215B901A4}" dt="2019-06-17T13:30:17.205" v="1"/>
      <pc:docMkLst>
        <pc:docMk/>
      </pc:docMkLst>
      <pc:sldChg chg="add del">
        <pc:chgData name="小 马" userId="426ce7159b9acacc" providerId="LiveId" clId="{630FE934-991B-445E-80CC-4BA215B901A4}" dt="2019-06-17T13:30:17.205" v="1"/>
        <pc:sldMkLst>
          <pc:docMk/>
          <pc:sldMk cId="0" sldId="614"/>
        </pc:sldMkLst>
      </pc:sldChg>
      <pc:sldChg chg="add del">
        <pc:chgData name="小 马" userId="426ce7159b9acacc" providerId="LiveId" clId="{630FE934-991B-445E-80CC-4BA215B901A4}" dt="2019-06-17T13:30:17.205" v="1"/>
        <pc:sldMkLst>
          <pc:docMk/>
          <pc:sldMk cId="0" sldId="615"/>
        </pc:sldMkLst>
      </pc:sldChg>
      <pc:sldChg chg="add del">
        <pc:chgData name="小 马" userId="426ce7159b9acacc" providerId="LiveId" clId="{630FE934-991B-445E-80CC-4BA215B901A4}" dt="2019-06-17T13:30:17.205" v="1"/>
        <pc:sldMkLst>
          <pc:docMk/>
          <pc:sldMk cId="0" sldId="616"/>
        </pc:sldMkLst>
      </pc:sldChg>
      <pc:sldChg chg="add del">
        <pc:chgData name="小 马" userId="426ce7159b9acacc" providerId="LiveId" clId="{630FE934-991B-445E-80CC-4BA215B901A4}" dt="2019-06-17T13:30:17.205" v="1"/>
        <pc:sldMkLst>
          <pc:docMk/>
          <pc:sldMk cId="0" sldId="617"/>
        </pc:sldMkLst>
      </pc:sldChg>
      <pc:sldChg chg="add del">
        <pc:chgData name="小 马" userId="426ce7159b9acacc" providerId="LiveId" clId="{630FE934-991B-445E-80CC-4BA215B901A4}" dt="2019-06-17T13:30:17.205" v="1"/>
        <pc:sldMkLst>
          <pc:docMk/>
          <pc:sldMk cId="0" sldId="618"/>
        </pc:sldMkLst>
      </pc:sldChg>
      <pc:sldChg chg="add del">
        <pc:chgData name="小 马" userId="426ce7159b9acacc" providerId="LiveId" clId="{630FE934-991B-445E-80CC-4BA215B901A4}" dt="2019-06-17T13:30:17.205" v="1"/>
        <pc:sldMkLst>
          <pc:docMk/>
          <pc:sldMk cId="0" sldId="619"/>
        </pc:sldMkLst>
      </pc:sldChg>
      <pc:sldChg chg="add del">
        <pc:chgData name="小 马" userId="426ce7159b9acacc" providerId="LiveId" clId="{630FE934-991B-445E-80CC-4BA215B901A4}" dt="2019-06-17T13:30:17.205" v="1"/>
        <pc:sldMkLst>
          <pc:docMk/>
          <pc:sldMk cId="0" sldId="620"/>
        </pc:sldMkLst>
      </pc:sldChg>
      <pc:sldChg chg="add del">
        <pc:chgData name="小 马" userId="426ce7159b9acacc" providerId="LiveId" clId="{630FE934-991B-445E-80CC-4BA215B901A4}" dt="2019-06-17T13:30:17.205" v="1"/>
        <pc:sldMkLst>
          <pc:docMk/>
          <pc:sldMk cId="0" sldId="621"/>
        </pc:sldMkLst>
      </pc:sldChg>
      <pc:sldChg chg="add del">
        <pc:chgData name="小 马" userId="426ce7159b9acacc" providerId="LiveId" clId="{630FE934-991B-445E-80CC-4BA215B901A4}" dt="2019-06-17T13:30:17.205" v="1"/>
        <pc:sldMkLst>
          <pc:docMk/>
          <pc:sldMk cId="0" sldId="622"/>
        </pc:sldMkLst>
      </pc:sldChg>
      <pc:sldChg chg="add del">
        <pc:chgData name="小 马" userId="426ce7159b9acacc" providerId="LiveId" clId="{630FE934-991B-445E-80CC-4BA215B901A4}" dt="2019-06-17T13:30:17.205" v="1"/>
        <pc:sldMkLst>
          <pc:docMk/>
          <pc:sldMk cId="0" sldId="623"/>
        </pc:sldMkLst>
      </pc:sldChg>
      <pc:sldChg chg="add del">
        <pc:chgData name="小 马" userId="426ce7159b9acacc" providerId="LiveId" clId="{630FE934-991B-445E-80CC-4BA215B901A4}" dt="2019-06-17T13:30:17.205" v="1"/>
        <pc:sldMkLst>
          <pc:docMk/>
          <pc:sldMk cId="0" sldId="624"/>
        </pc:sldMkLst>
      </pc:sldChg>
      <pc:sldChg chg="add del">
        <pc:chgData name="小 马" userId="426ce7159b9acacc" providerId="LiveId" clId="{630FE934-991B-445E-80CC-4BA215B901A4}" dt="2019-06-17T13:30:17.205" v="1"/>
        <pc:sldMkLst>
          <pc:docMk/>
          <pc:sldMk cId="0" sldId="625"/>
        </pc:sldMkLst>
      </pc:sldChg>
      <pc:sldChg chg="add del">
        <pc:chgData name="小 马" userId="426ce7159b9acacc" providerId="LiveId" clId="{630FE934-991B-445E-80CC-4BA215B901A4}" dt="2019-06-17T13:30:17.205" v="1"/>
        <pc:sldMkLst>
          <pc:docMk/>
          <pc:sldMk cId="0" sldId="626"/>
        </pc:sldMkLst>
      </pc:sldChg>
      <pc:sldChg chg="add del">
        <pc:chgData name="小 马" userId="426ce7159b9acacc" providerId="LiveId" clId="{630FE934-991B-445E-80CC-4BA215B901A4}" dt="2019-06-17T13:30:17.205" v="1"/>
        <pc:sldMkLst>
          <pc:docMk/>
          <pc:sldMk cId="0" sldId="627"/>
        </pc:sldMkLst>
      </pc:sldChg>
      <pc:sldChg chg="add del">
        <pc:chgData name="小 马" userId="426ce7159b9acacc" providerId="LiveId" clId="{630FE934-991B-445E-80CC-4BA215B901A4}" dt="2019-06-17T13:30:17.205" v="1"/>
        <pc:sldMkLst>
          <pc:docMk/>
          <pc:sldMk cId="0" sldId="628"/>
        </pc:sldMkLst>
      </pc:sldChg>
      <pc:sldChg chg="add del">
        <pc:chgData name="小 马" userId="426ce7159b9acacc" providerId="LiveId" clId="{630FE934-991B-445E-80CC-4BA215B901A4}" dt="2019-06-17T13:30:17.205" v="1"/>
        <pc:sldMkLst>
          <pc:docMk/>
          <pc:sldMk cId="0" sldId="629"/>
        </pc:sldMkLst>
      </pc:sldChg>
      <pc:sldChg chg="add del">
        <pc:chgData name="小 马" userId="426ce7159b9acacc" providerId="LiveId" clId="{630FE934-991B-445E-80CC-4BA215B901A4}" dt="2019-06-17T13:30:17.205" v="1"/>
        <pc:sldMkLst>
          <pc:docMk/>
          <pc:sldMk cId="0" sldId="630"/>
        </pc:sldMkLst>
      </pc:sldChg>
      <pc:sldChg chg="add del">
        <pc:chgData name="小 马" userId="426ce7159b9acacc" providerId="LiveId" clId="{630FE934-991B-445E-80CC-4BA215B901A4}" dt="2019-06-17T13:30:17.205" v="1"/>
        <pc:sldMkLst>
          <pc:docMk/>
          <pc:sldMk cId="0" sldId="631"/>
        </pc:sldMkLst>
      </pc:sldChg>
      <pc:sldChg chg="add del">
        <pc:chgData name="小 马" userId="426ce7159b9acacc" providerId="LiveId" clId="{630FE934-991B-445E-80CC-4BA215B901A4}" dt="2019-06-17T13:30:17.205" v="1"/>
        <pc:sldMkLst>
          <pc:docMk/>
          <pc:sldMk cId="0" sldId="632"/>
        </pc:sldMkLst>
      </pc:sldChg>
      <pc:sldChg chg="add del">
        <pc:chgData name="小 马" userId="426ce7159b9acacc" providerId="LiveId" clId="{630FE934-991B-445E-80CC-4BA215B901A4}" dt="2019-06-17T13:30:17.205" v="1"/>
        <pc:sldMkLst>
          <pc:docMk/>
          <pc:sldMk cId="0" sldId="633"/>
        </pc:sldMkLst>
      </pc:sldChg>
      <pc:sldChg chg="add del">
        <pc:chgData name="小 马" userId="426ce7159b9acacc" providerId="LiveId" clId="{630FE934-991B-445E-80CC-4BA215B901A4}" dt="2019-06-17T13:30:17.205" v="1"/>
        <pc:sldMkLst>
          <pc:docMk/>
          <pc:sldMk cId="0" sldId="634"/>
        </pc:sldMkLst>
      </pc:sldChg>
      <pc:sldChg chg="add del">
        <pc:chgData name="小 马" userId="426ce7159b9acacc" providerId="LiveId" clId="{630FE934-991B-445E-80CC-4BA215B901A4}" dt="2019-06-17T13:30:17.205" v="1"/>
        <pc:sldMkLst>
          <pc:docMk/>
          <pc:sldMk cId="0" sldId="635"/>
        </pc:sldMkLst>
      </pc:sldChg>
      <pc:sldChg chg="add del">
        <pc:chgData name="小 马" userId="426ce7159b9acacc" providerId="LiveId" clId="{630FE934-991B-445E-80CC-4BA215B901A4}" dt="2019-06-17T13:30:17.205" v="1"/>
        <pc:sldMkLst>
          <pc:docMk/>
          <pc:sldMk cId="0" sldId="636"/>
        </pc:sldMkLst>
      </pc:sldChg>
      <pc:sldChg chg="add del">
        <pc:chgData name="小 马" userId="426ce7159b9acacc" providerId="LiveId" clId="{630FE934-991B-445E-80CC-4BA215B901A4}" dt="2019-06-17T13:30:17.205" v="1"/>
        <pc:sldMkLst>
          <pc:docMk/>
          <pc:sldMk cId="0" sldId="637"/>
        </pc:sldMkLst>
      </pc:sldChg>
      <pc:sldChg chg="add del">
        <pc:chgData name="小 马" userId="426ce7159b9acacc" providerId="LiveId" clId="{630FE934-991B-445E-80CC-4BA215B901A4}" dt="2019-06-17T13:30:17.205" v="1"/>
        <pc:sldMkLst>
          <pc:docMk/>
          <pc:sldMk cId="0" sldId="638"/>
        </pc:sldMkLst>
      </pc:sldChg>
      <pc:sldChg chg="add del">
        <pc:chgData name="小 马" userId="426ce7159b9acacc" providerId="LiveId" clId="{630FE934-991B-445E-80CC-4BA215B901A4}" dt="2019-06-17T13:30:17.205" v="1"/>
        <pc:sldMkLst>
          <pc:docMk/>
          <pc:sldMk cId="0" sldId="639"/>
        </pc:sldMkLst>
      </pc:sldChg>
      <pc:sldChg chg="add del">
        <pc:chgData name="小 马" userId="426ce7159b9acacc" providerId="LiveId" clId="{630FE934-991B-445E-80CC-4BA215B901A4}" dt="2019-06-17T13:30:17.205" v="1"/>
        <pc:sldMkLst>
          <pc:docMk/>
          <pc:sldMk cId="0" sldId="640"/>
        </pc:sldMkLst>
      </pc:sldChg>
      <pc:sldChg chg="add del">
        <pc:chgData name="小 马" userId="426ce7159b9acacc" providerId="LiveId" clId="{630FE934-991B-445E-80CC-4BA215B901A4}" dt="2019-06-17T13:30:17.205" v="1"/>
        <pc:sldMkLst>
          <pc:docMk/>
          <pc:sldMk cId="0" sldId="641"/>
        </pc:sldMkLst>
      </pc:sldChg>
      <pc:sldChg chg="add del">
        <pc:chgData name="小 马" userId="426ce7159b9acacc" providerId="LiveId" clId="{630FE934-991B-445E-80CC-4BA215B901A4}" dt="2019-06-17T13:30:17.205" v="1"/>
        <pc:sldMkLst>
          <pc:docMk/>
          <pc:sldMk cId="0" sldId="642"/>
        </pc:sldMkLst>
      </pc:sldChg>
      <pc:sldChg chg="add del">
        <pc:chgData name="小 马" userId="426ce7159b9acacc" providerId="LiveId" clId="{630FE934-991B-445E-80CC-4BA215B901A4}" dt="2019-06-17T13:30:17.205" v="1"/>
        <pc:sldMkLst>
          <pc:docMk/>
          <pc:sldMk cId="0" sldId="643"/>
        </pc:sldMkLst>
      </pc:sldChg>
      <pc:sldChg chg="add del">
        <pc:chgData name="小 马" userId="426ce7159b9acacc" providerId="LiveId" clId="{630FE934-991B-445E-80CC-4BA215B901A4}" dt="2019-06-17T13:30:17.205" v="1"/>
        <pc:sldMkLst>
          <pc:docMk/>
          <pc:sldMk cId="0" sldId="644"/>
        </pc:sldMkLst>
      </pc:sldChg>
      <pc:sldChg chg="add del">
        <pc:chgData name="小 马" userId="426ce7159b9acacc" providerId="LiveId" clId="{630FE934-991B-445E-80CC-4BA215B901A4}" dt="2019-06-17T13:30:17.205" v="1"/>
        <pc:sldMkLst>
          <pc:docMk/>
          <pc:sldMk cId="0" sldId="645"/>
        </pc:sldMkLst>
      </pc:sldChg>
      <pc:sldChg chg="add del">
        <pc:chgData name="小 马" userId="426ce7159b9acacc" providerId="LiveId" clId="{630FE934-991B-445E-80CC-4BA215B901A4}" dt="2019-06-17T13:30:17.205" v="1"/>
        <pc:sldMkLst>
          <pc:docMk/>
          <pc:sldMk cId="0" sldId="646"/>
        </pc:sldMkLst>
      </pc:sldChg>
      <pc:sldChg chg="add del">
        <pc:chgData name="小 马" userId="426ce7159b9acacc" providerId="LiveId" clId="{630FE934-991B-445E-80CC-4BA215B901A4}" dt="2019-06-17T13:30:17.205" v="1"/>
        <pc:sldMkLst>
          <pc:docMk/>
          <pc:sldMk cId="0" sldId="647"/>
        </pc:sldMkLst>
      </pc:sldChg>
      <pc:sldChg chg="add del">
        <pc:chgData name="小 马" userId="426ce7159b9acacc" providerId="LiveId" clId="{630FE934-991B-445E-80CC-4BA215B901A4}" dt="2019-06-17T13:30:17.205" v="1"/>
        <pc:sldMkLst>
          <pc:docMk/>
          <pc:sldMk cId="0" sldId="648"/>
        </pc:sldMkLst>
      </pc:sldChg>
      <pc:sldChg chg="add del">
        <pc:chgData name="小 马" userId="426ce7159b9acacc" providerId="LiveId" clId="{630FE934-991B-445E-80CC-4BA215B901A4}" dt="2019-06-17T13:30:17.205" v="1"/>
        <pc:sldMkLst>
          <pc:docMk/>
          <pc:sldMk cId="0" sldId="649"/>
        </pc:sldMkLst>
      </pc:sldChg>
      <pc:sldChg chg="add del">
        <pc:chgData name="小 马" userId="426ce7159b9acacc" providerId="LiveId" clId="{630FE934-991B-445E-80CC-4BA215B901A4}" dt="2019-06-17T13:30:17.205" v="1"/>
        <pc:sldMkLst>
          <pc:docMk/>
          <pc:sldMk cId="0" sldId="650"/>
        </pc:sldMkLst>
      </pc:sldChg>
      <pc:sldChg chg="add del">
        <pc:chgData name="小 马" userId="426ce7159b9acacc" providerId="LiveId" clId="{630FE934-991B-445E-80CC-4BA215B901A4}" dt="2019-06-17T13:30:17.205" v="1"/>
        <pc:sldMkLst>
          <pc:docMk/>
          <pc:sldMk cId="0" sldId="651"/>
        </pc:sldMkLst>
      </pc:sldChg>
      <pc:sldChg chg="add del">
        <pc:chgData name="小 马" userId="426ce7159b9acacc" providerId="LiveId" clId="{630FE934-991B-445E-80CC-4BA215B901A4}" dt="2019-06-17T13:30:17.205" v="1"/>
        <pc:sldMkLst>
          <pc:docMk/>
          <pc:sldMk cId="0" sldId="652"/>
        </pc:sldMkLst>
      </pc:sldChg>
      <pc:sldChg chg="add del">
        <pc:chgData name="小 马" userId="426ce7159b9acacc" providerId="LiveId" clId="{630FE934-991B-445E-80CC-4BA215B901A4}" dt="2019-06-17T13:30:17.205" v="1"/>
        <pc:sldMkLst>
          <pc:docMk/>
          <pc:sldMk cId="0" sldId="653"/>
        </pc:sldMkLst>
      </pc:sldChg>
      <pc:sldChg chg="add del">
        <pc:chgData name="小 马" userId="426ce7159b9acacc" providerId="LiveId" clId="{630FE934-991B-445E-80CC-4BA215B901A4}" dt="2019-06-17T13:30:17.205" v="1"/>
        <pc:sldMkLst>
          <pc:docMk/>
          <pc:sldMk cId="0" sldId="654"/>
        </pc:sldMkLst>
      </pc:sldChg>
      <pc:sldChg chg="add del">
        <pc:chgData name="小 马" userId="426ce7159b9acacc" providerId="LiveId" clId="{630FE934-991B-445E-80CC-4BA215B901A4}" dt="2019-06-17T13:30:17.205" v="1"/>
        <pc:sldMkLst>
          <pc:docMk/>
          <pc:sldMk cId="0" sldId="655"/>
        </pc:sldMkLst>
      </pc:sldChg>
      <pc:sldChg chg="add del">
        <pc:chgData name="小 马" userId="426ce7159b9acacc" providerId="LiveId" clId="{630FE934-991B-445E-80CC-4BA215B901A4}" dt="2019-06-17T13:30:17.205" v="1"/>
        <pc:sldMkLst>
          <pc:docMk/>
          <pc:sldMk cId="0" sldId="656"/>
        </pc:sldMkLst>
      </pc:sldChg>
      <pc:sldChg chg="add del">
        <pc:chgData name="小 马" userId="426ce7159b9acacc" providerId="LiveId" clId="{630FE934-991B-445E-80CC-4BA215B901A4}" dt="2019-06-17T13:30:17.205" v="1"/>
        <pc:sldMkLst>
          <pc:docMk/>
          <pc:sldMk cId="0" sldId="657"/>
        </pc:sldMkLst>
      </pc:sldChg>
      <pc:sldChg chg="add del">
        <pc:chgData name="小 马" userId="426ce7159b9acacc" providerId="LiveId" clId="{630FE934-991B-445E-80CC-4BA215B901A4}" dt="2019-06-17T13:30:17.205" v="1"/>
        <pc:sldMkLst>
          <pc:docMk/>
          <pc:sldMk cId="0" sldId="658"/>
        </pc:sldMkLst>
      </pc:sldChg>
      <pc:sldChg chg="add del">
        <pc:chgData name="小 马" userId="426ce7159b9acacc" providerId="LiveId" clId="{630FE934-991B-445E-80CC-4BA215B901A4}" dt="2019-06-17T13:30:17.205" v="1"/>
        <pc:sldMkLst>
          <pc:docMk/>
          <pc:sldMk cId="0" sldId="659"/>
        </pc:sldMkLst>
      </pc:sldChg>
      <pc:sldChg chg="add del">
        <pc:chgData name="小 马" userId="426ce7159b9acacc" providerId="LiveId" clId="{630FE934-991B-445E-80CC-4BA215B901A4}" dt="2019-06-17T13:30:17.205" v="1"/>
        <pc:sldMkLst>
          <pc:docMk/>
          <pc:sldMk cId="0" sldId="660"/>
        </pc:sldMkLst>
      </pc:sldChg>
      <pc:sldChg chg="add del">
        <pc:chgData name="小 马" userId="426ce7159b9acacc" providerId="LiveId" clId="{630FE934-991B-445E-80CC-4BA215B901A4}" dt="2019-06-17T13:30:17.205" v="1"/>
        <pc:sldMkLst>
          <pc:docMk/>
          <pc:sldMk cId="0" sldId="661"/>
        </pc:sldMkLst>
      </pc:sldChg>
      <pc:sldChg chg="add del">
        <pc:chgData name="小 马" userId="426ce7159b9acacc" providerId="LiveId" clId="{630FE934-991B-445E-80CC-4BA215B901A4}" dt="2019-06-17T13:30:17.205" v="1"/>
        <pc:sldMkLst>
          <pc:docMk/>
          <pc:sldMk cId="0" sldId="66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29B448-91B4-450D-9497-EA749143D655}" type="datetimeFigureOut">
              <a:rPr lang="zh-CN" altLang="en-US" smtClean="0"/>
              <a:t>2019/6/17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210A18-18A5-424B-9202-D85768EB8E71}" type="slidenum">
              <a:rPr lang="zh-CN" altLang="en-US" smtClean="0"/>
              <a:t>‹#›</a:t>
            </a:fld>
            <a:endParaRPr lang="zh-CN" altLang="en-US"/>
          </a:p>
        </p:txBody>
      </p:sp>
    </p:spTree>
    <p:extLst>
      <p:ext uri="{BB962C8B-B14F-4D97-AF65-F5344CB8AC3E}">
        <p14:creationId xmlns:p14="http://schemas.microsoft.com/office/powerpoint/2010/main" val="757789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F7086A1-AA6B-4540-9AEA-06C3FCB8888D}" type="slidenum">
              <a:rPr kumimoji="0" lang="en-US" altLang="zh-CN" sz="12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935938" name="Rectangle 2"/>
          <p:cNvSpPr>
            <a:spLocks noGrp="1" noRot="1" noChangeAspect="1" noChangeArrowheads="1" noTextEdit="1"/>
          </p:cNvSpPr>
          <p:nvPr>
            <p:ph type="sldImg"/>
          </p:nvPr>
        </p:nvSpPr>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CA8BEEF-E6E7-408C-A832-EFD8D22E9E9B}"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CA8BEEF-E6E7-408C-A832-EFD8D22E9E9B}"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CA8BEEF-E6E7-408C-A832-EFD8D22E9E9B}"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CA8BEEF-E6E7-408C-A832-EFD8D22E9E9B}"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18AC3D8-C89C-4BA5-A63C-698F3D2482F5}"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6851" name="Rectangle 2"/>
          <p:cNvSpPr>
            <a:spLocks noGrp="1" noRot="1" noChangeAspect="1" noChangeArrowheads="1" noTextEdit="1"/>
          </p:cNvSpPr>
          <p:nvPr>
            <p:ph type="sldImg"/>
          </p:nvPr>
        </p:nvSpPr>
        <p:spPr/>
      </p:sp>
      <p:sp>
        <p:nvSpPr>
          <p:cNvPr id="20685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18AC3D8-C89C-4BA5-A63C-698F3D2482F5}"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6851" name="Rectangle 2"/>
          <p:cNvSpPr>
            <a:spLocks noGrp="1" noRot="1" noChangeAspect="1" noChangeArrowheads="1" noTextEdit="1"/>
          </p:cNvSpPr>
          <p:nvPr>
            <p:ph type="sldImg"/>
          </p:nvPr>
        </p:nvSpPr>
        <p:spPr/>
      </p:sp>
      <p:sp>
        <p:nvSpPr>
          <p:cNvPr id="20685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C84F16B-6DFD-45D7-A72D-BB61D99F7694}"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7875" name="Rectangle 2"/>
          <p:cNvSpPr>
            <a:spLocks noGrp="1" noRot="1" noChangeAspect="1" noChangeArrowheads="1" noTextEdit="1"/>
          </p:cNvSpPr>
          <p:nvPr>
            <p:ph type="sldImg"/>
          </p:nvPr>
        </p:nvSpPr>
        <p:spPr/>
      </p:sp>
      <p:sp>
        <p:nvSpPr>
          <p:cNvPr id="20787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1E2CCC4-0234-4F36-A45A-BDC49CFC493A}"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8899" name="Rectangle 2"/>
          <p:cNvSpPr>
            <a:spLocks noGrp="1" noRot="1" noChangeAspect="1" noChangeArrowheads="1" noTextEdit="1"/>
          </p:cNvSpPr>
          <p:nvPr>
            <p:ph type="sldImg"/>
          </p:nvPr>
        </p:nvSpPr>
        <p:spPr/>
      </p:sp>
      <p:sp>
        <p:nvSpPr>
          <p:cNvPr id="20890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CA8BEEF-E6E7-408C-A832-EFD8D22E9E9B}"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8F25F39-7FE8-4D14-B1E0-BCB6EBC02C98}" type="slidenum">
              <a:rPr kumimoji="0" lang="en-US" altLang="zh-CN" sz="12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altLang="zh-CN" sz="12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802818" name="Rectangle 2"/>
          <p:cNvSpPr>
            <a:spLocks noGrp="1" noRot="1" noChangeAspect="1" noChangeArrowheads="1" noTextEdit="1"/>
          </p:cNvSpPr>
          <p:nvPr>
            <p:ph type="sldImg"/>
          </p:nvPr>
        </p:nvSpPr>
        <p:spPr/>
      </p:sp>
      <p:sp>
        <p:nvSpPr>
          <p:cNvPr id="802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CA8BEEF-E6E7-408C-A832-EFD8D22E9E9B}"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DF2ACB8-B8AF-40EA-B9F6-C9038FF79A21}" type="slidenum">
              <a:rPr kumimoji="0" lang="en-US" altLang="zh-CN" sz="12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en-US" altLang="zh-CN" sz="12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651266" name="Rectangle 2"/>
          <p:cNvSpPr>
            <a:spLocks noGrp="1" noRot="1" noChangeAspect="1" noChangeArrowheads="1" noTextEdit="1"/>
          </p:cNvSpPr>
          <p:nvPr>
            <p:ph type="sldImg"/>
          </p:nvPr>
        </p:nvSpPr>
        <p:spPr/>
      </p:sp>
      <p:sp>
        <p:nvSpPr>
          <p:cNvPr id="651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D2F6130-E0A1-4860-B08A-7B44928E2A3D}" type="slidenum">
              <a:rPr kumimoji="0" lang="en-US" altLang="zh-CN" sz="12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en-US" altLang="zh-CN" sz="12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652290" name="Rectangle 2"/>
          <p:cNvSpPr>
            <a:spLocks noGrp="1" noRot="1" noChangeAspect="1" noChangeArrowheads="1" noTextEdit="1"/>
          </p:cNvSpPr>
          <p:nvPr>
            <p:ph type="sldImg"/>
          </p:nvPr>
        </p:nvSpPr>
        <p:spPr/>
      </p:sp>
      <p:sp>
        <p:nvSpPr>
          <p:cNvPr id="652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D02098B-7D95-494D-BC5F-07385BFC9E1D}" type="slidenum">
              <a:rPr kumimoji="0" lang="en-US" altLang="zh-CN" sz="12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en-US" altLang="zh-CN" sz="12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653314" name="Rectangle 2"/>
          <p:cNvSpPr>
            <a:spLocks noGrp="1" noRot="1" noChangeAspect="1" noChangeArrowheads="1" noTextEdit="1"/>
          </p:cNvSpPr>
          <p:nvPr>
            <p:ph type="sldImg"/>
          </p:nvPr>
        </p:nvSpPr>
        <p:spPr/>
      </p:sp>
      <p:sp>
        <p:nvSpPr>
          <p:cNvPr id="653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CA8BEEF-E6E7-408C-A832-EFD8D22E9E9B}"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CA8BEEF-E6E7-408C-A832-EFD8D22E9E9B}"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CA8BEEF-E6E7-408C-A832-EFD8D22E9E9B}"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CA8BEEF-E6E7-408C-A832-EFD8D22E9E9B}"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CA8BEEF-E6E7-408C-A832-EFD8D22E9E9B}"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CA8BEEF-E6E7-408C-A832-EFD8D22E9E9B}"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D2219C2-CE5B-40C8-A68B-33A28636C3E7}"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5827" name="Rectangle 2"/>
          <p:cNvSpPr>
            <a:spLocks noGrp="1" noRot="1" noChangeAspect="1" noChangeArrowheads="1" noTextEdit="1"/>
          </p:cNvSpPr>
          <p:nvPr>
            <p:ph type="sldImg"/>
          </p:nvPr>
        </p:nvSpPr>
        <p:spPr/>
      </p:sp>
      <p:sp>
        <p:nvSpPr>
          <p:cNvPr id="20582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D1AD73-A052-4A37-B51B-6AD926CB7F6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0816305-D39A-4372-98E5-ED454C47A8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8FE9E37-5EF1-429B-962F-91DD49045AD3}"/>
              </a:ext>
            </a:extLst>
          </p:cNvPr>
          <p:cNvSpPr>
            <a:spLocks noGrp="1"/>
          </p:cNvSpPr>
          <p:nvPr>
            <p:ph type="dt" sz="half" idx="10"/>
          </p:nvPr>
        </p:nvSpPr>
        <p:spPr/>
        <p:txBody>
          <a:bodyPr/>
          <a:lstStyle/>
          <a:p>
            <a:fld id="{2DE5BC7D-F796-4232-A3B1-A3FC05211C6F}" type="datetimeFigureOut">
              <a:rPr lang="zh-CN" altLang="en-US" smtClean="0"/>
              <a:t>2019/6/17</a:t>
            </a:fld>
            <a:endParaRPr lang="zh-CN" altLang="en-US"/>
          </a:p>
        </p:txBody>
      </p:sp>
      <p:sp>
        <p:nvSpPr>
          <p:cNvPr id="5" name="页脚占位符 4">
            <a:extLst>
              <a:ext uri="{FF2B5EF4-FFF2-40B4-BE49-F238E27FC236}">
                <a16:creationId xmlns:a16="http://schemas.microsoft.com/office/drawing/2014/main" id="{1E77E616-2FF4-4B3A-9D98-9F13835357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13127B-351E-4E8E-B5CE-FAAE1D545906}"/>
              </a:ext>
            </a:extLst>
          </p:cNvPr>
          <p:cNvSpPr>
            <a:spLocks noGrp="1"/>
          </p:cNvSpPr>
          <p:nvPr>
            <p:ph type="sldNum" sz="quarter" idx="12"/>
          </p:nvPr>
        </p:nvSpPr>
        <p:spPr/>
        <p:txBody>
          <a:bodyPr/>
          <a:lstStyle/>
          <a:p>
            <a:fld id="{471AFEEB-2B50-4F6B-A49D-DA98EC01E845}" type="slidenum">
              <a:rPr lang="zh-CN" altLang="en-US" smtClean="0"/>
              <a:t>‹#›</a:t>
            </a:fld>
            <a:endParaRPr lang="zh-CN" altLang="en-US"/>
          </a:p>
        </p:txBody>
      </p:sp>
    </p:spTree>
    <p:extLst>
      <p:ext uri="{BB962C8B-B14F-4D97-AF65-F5344CB8AC3E}">
        <p14:creationId xmlns:p14="http://schemas.microsoft.com/office/powerpoint/2010/main" val="2640223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AEE30-282D-4AC7-ABD4-0E925ABBEEA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9736A78-3714-4BFD-9038-0BC5FF45C35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5ED09E-11E5-4244-859B-173ABFE86035}"/>
              </a:ext>
            </a:extLst>
          </p:cNvPr>
          <p:cNvSpPr>
            <a:spLocks noGrp="1"/>
          </p:cNvSpPr>
          <p:nvPr>
            <p:ph type="dt" sz="half" idx="10"/>
          </p:nvPr>
        </p:nvSpPr>
        <p:spPr/>
        <p:txBody>
          <a:bodyPr/>
          <a:lstStyle/>
          <a:p>
            <a:fld id="{2DE5BC7D-F796-4232-A3B1-A3FC05211C6F}" type="datetimeFigureOut">
              <a:rPr lang="zh-CN" altLang="en-US" smtClean="0"/>
              <a:t>2019/6/17</a:t>
            </a:fld>
            <a:endParaRPr lang="zh-CN" altLang="en-US"/>
          </a:p>
        </p:txBody>
      </p:sp>
      <p:sp>
        <p:nvSpPr>
          <p:cNvPr id="5" name="页脚占位符 4">
            <a:extLst>
              <a:ext uri="{FF2B5EF4-FFF2-40B4-BE49-F238E27FC236}">
                <a16:creationId xmlns:a16="http://schemas.microsoft.com/office/drawing/2014/main" id="{53AB898D-B3CC-4675-8779-23D1142E40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7E5BAA-16CB-4D79-83D3-A9A86B412BFA}"/>
              </a:ext>
            </a:extLst>
          </p:cNvPr>
          <p:cNvSpPr>
            <a:spLocks noGrp="1"/>
          </p:cNvSpPr>
          <p:nvPr>
            <p:ph type="sldNum" sz="quarter" idx="12"/>
          </p:nvPr>
        </p:nvSpPr>
        <p:spPr/>
        <p:txBody>
          <a:bodyPr/>
          <a:lstStyle/>
          <a:p>
            <a:fld id="{471AFEEB-2B50-4F6B-A49D-DA98EC01E845}" type="slidenum">
              <a:rPr lang="zh-CN" altLang="en-US" smtClean="0"/>
              <a:t>‹#›</a:t>
            </a:fld>
            <a:endParaRPr lang="zh-CN" altLang="en-US"/>
          </a:p>
        </p:txBody>
      </p:sp>
    </p:spTree>
    <p:extLst>
      <p:ext uri="{BB962C8B-B14F-4D97-AF65-F5344CB8AC3E}">
        <p14:creationId xmlns:p14="http://schemas.microsoft.com/office/powerpoint/2010/main" val="2503686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0D16E37-51F1-411B-98F3-912E9DDE67F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F29514A-1734-4EDA-9FED-F99ECE8A28B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82143A-7B16-4D88-95F5-814A4E7800F9}"/>
              </a:ext>
            </a:extLst>
          </p:cNvPr>
          <p:cNvSpPr>
            <a:spLocks noGrp="1"/>
          </p:cNvSpPr>
          <p:nvPr>
            <p:ph type="dt" sz="half" idx="10"/>
          </p:nvPr>
        </p:nvSpPr>
        <p:spPr/>
        <p:txBody>
          <a:bodyPr/>
          <a:lstStyle/>
          <a:p>
            <a:fld id="{2DE5BC7D-F796-4232-A3B1-A3FC05211C6F}" type="datetimeFigureOut">
              <a:rPr lang="zh-CN" altLang="en-US" smtClean="0"/>
              <a:t>2019/6/17</a:t>
            </a:fld>
            <a:endParaRPr lang="zh-CN" altLang="en-US"/>
          </a:p>
        </p:txBody>
      </p:sp>
      <p:sp>
        <p:nvSpPr>
          <p:cNvPr id="5" name="页脚占位符 4">
            <a:extLst>
              <a:ext uri="{FF2B5EF4-FFF2-40B4-BE49-F238E27FC236}">
                <a16:creationId xmlns:a16="http://schemas.microsoft.com/office/drawing/2014/main" id="{6D1DA9CA-FB0F-42FA-9CE5-B5049DE6A2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C9C5C0-9321-4204-97EC-EB1CB7CD2429}"/>
              </a:ext>
            </a:extLst>
          </p:cNvPr>
          <p:cNvSpPr>
            <a:spLocks noGrp="1"/>
          </p:cNvSpPr>
          <p:nvPr>
            <p:ph type="sldNum" sz="quarter" idx="12"/>
          </p:nvPr>
        </p:nvSpPr>
        <p:spPr/>
        <p:txBody>
          <a:bodyPr/>
          <a:lstStyle/>
          <a:p>
            <a:fld id="{471AFEEB-2B50-4F6B-A49D-DA98EC01E845}" type="slidenum">
              <a:rPr lang="zh-CN" altLang="en-US" smtClean="0"/>
              <a:t>‹#›</a:t>
            </a:fld>
            <a:endParaRPr lang="zh-CN" altLang="en-US"/>
          </a:p>
        </p:txBody>
      </p:sp>
    </p:spTree>
    <p:extLst>
      <p:ext uri="{BB962C8B-B14F-4D97-AF65-F5344CB8AC3E}">
        <p14:creationId xmlns:p14="http://schemas.microsoft.com/office/powerpoint/2010/main" val="2000752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914400" y="685800"/>
            <a:ext cx="10363200" cy="2127250"/>
          </a:xfrm>
        </p:spPr>
        <p:txBody>
          <a:bodyPr/>
          <a:lstStyle>
            <a:lvl1pPr algn="ctr">
              <a:defRPr sz="5400" b="1">
                <a:solidFill>
                  <a:srgbClr val="333399"/>
                </a:solidFill>
                <a:latin typeface="黑体" panose="02010609060101010101" pitchFamily="2" charset="-122"/>
                <a:ea typeface="黑体" panose="02010609060101010101" pitchFamily="2" charset="-122"/>
              </a:defRPr>
            </a:lvl1pPr>
          </a:lstStyle>
          <a:p>
            <a:pPr lvl="0"/>
            <a:r>
              <a:rPr lang="zh-CN" altLang="en-US" noProof="0"/>
              <a:t>单击此处编辑母版标题样式</a:t>
            </a:r>
            <a:endParaRPr lang="en-US" altLang="zh-CN" noProof="0" dirty="0"/>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600" b="1">
                <a:latin typeface="黑体" panose="02010609060101010101" pitchFamily="2" charset="-122"/>
                <a:ea typeface="黑体" panose="02010609060101010101" pitchFamily="2" charset="-122"/>
              </a:defRPr>
            </a:lvl1pPr>
          </a:lstStyle>
          <a:p>
            <a:pPr lvl="0"/>
            <a:r>
              <a:rPr lang="zh-CN" altLang="en-US" noProof="0"/>
              <a:t>单击此处编辑母版副标题样式</a:t>
            </a:r>
            <a:endParaRPr lang="en-US" altLang="zh-CN" noProof="0" dirty="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t>‹#›</a:t>
            </a:fld>
            <a:endParaRPr lang="en-US" altLang="zh-CN"/>
          </a:p>
        </p:txBody>
      </p:sp>
      <p:sp>
        <p:nvSpPr>
          <p:cNvPr id="16392" name="Rectangle 8" descr="Gold bar"/>
          <p:cNvSpPr>
            <a:spLocks noChangeArrowheads="1"/>
          </p:cNvSpPr>
          <p:nvPr/>
        </p:nvSpPr>
        <p:spPr bwMode="auto">
          <a:xfrm>
            <a:off x="304801" y="2889251"/>
            <a:ext cx="3827585"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6393" name="Rectangle 9" descr="Orange bar"/>
          <p:cNvSpPr>
            <a:spLocks noChangeArrowheads="1"/>
          </p:cNvSpPr>
          <p:nvPr/>
        </p:nvSpPr>
        <p:spPr bwMode="auto">
          <a:xfrm>
            <a:off x="4132386" y="2889251"/>
            <a:ext cx="3825631"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6394" name="Rectangle 10" descr="Slate bar"/>
          <p:cNvSpPr>
            <a:spLocks noChangeArrowheads="1"/>
          </p:cNvSpPr>
          <p:nvPr/>
        </p:nvSpPr>
        <p:spPr bwMode="auto">
          <a:xfrm>
            <a:off x="7958016" y="2889251"/>
            <a:ext cx="3827584" cy="201613"/>
          </a:xfrm>
          <a:prstGeom prst="rect">
            <a:avLst/>
          </a:prstGeom>
          <a:solidFill>
            <a:srgbClr val="333399"/>
          </a:solidFill>
          <a:ln>
            <a:noFill/>
          </a:ln>
          <a:effectLst/>
        </p:spPr>
        <p:txBody>
          <a:bodyPr wrap="none" anchor="ctr"/>
          <a:lstStyle/>
          <a:p>
            <a:endParaRPr lang="zh-CN" altLang="en-US" sz="1800">
              <a:solidFill>
                <a:srgbClr val="333399"/>
              </a:solidFill>
            </a:endParaRPr>
          </a:p>
        </p:txBody>
      </p:sp>
    </p:spTree>
    <p:extLst>
      <p:ext uri="{BB962C8B-B14F-4D97-AF65-F5344CB8AC3E}">
        <p14:creationId xmlns:p14="http://schemas.microsoft.com/office/powerpoint/2010/main" val="4078504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88640"/>
            <a:ext cx="11158415"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196753"/>
            <a:ext cx="11158415" cy="4934173"/>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t>‹#›</a:t>
            </a:fld>
            <a:endParaRPr lang="en-US" altLang="zh-CN"/>
          </a:p>
        </p:txBody>
      </p:sp>
      <p:sp>
        <p:nvSpPr>
          <p:cNvPr id="7" name="Line 8"/>
          <p:cNvSpPr>
            <a:spLocks noChangeShapeType="1"/>
          </p:cNvSpPr>
          <p:nvPr userDrawn="1"/>
        </p:nvSpPr>
        <p:spPr bwMode="auto">
          <a:xfrm>
            <a:off x="609600" y="1052736"/>
            <a:ext cx="1115841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Tree>
    <p:extLst>
      <p:ext uri="{BB962C8B-B14F-4D97-AF65-F5344CB8AC3E}">
        <p14:creationId xmlns:p14="http://schemas.microsoft.com/office/powerpoint/2010/main" val="1901763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01"/>
            <a:ext cx="10627518" cy="1362075"/>
          </a:xfrm>
        </p:spPr>
        <p:txBody>
          <a:bodyPr anchor="t"/>
          <a:lstStyle>
            <a:lvl1pPr algn="l">
              <a:defRPr sz="4400" b="1" cap="all">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963247" y="2906713"/>
            <a:ext cx="1062751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t>‹#›</a:t>
            </a:fld>
            <a:endParaRPr lang="en-US" altLang="zh-CN"/>
          </a:p>
        </p:txBody>
      </p:sp>
    </p:spTree>
    <p:extLst>
      <p:ext uri="{BB962C8B-B14F-4D97-AF65-F5344CB8AC3E}">
        <p14:creationId xmlns:p14="http://schemas.microsoft.com/office/powerpoint/2010/main" val="1172999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88640"/>
            <a:ext cx="11158415"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p>
        </p:txBody>
      </p:sp>
      <p:sp>
        <p:nvSpPr>
          <p:cNvPr id="3" name="内容占位符 2"/>
          <p:cNvSpPr>
            <a:spLocks noGrp="1"/>
          </p:cNvSpPr>
          <p:nvPr>
            <p:ph sz="half" idx="1"/>
          </p:nvPr>
        </p:nvSpPr>
        <p:spPr>
          <a:xfrm>
            <a:off x="609600" y="1196753"/>
            <a:ext cx="5489605" cy="4934173"/>
          </a:xfrm>
        </p:spPr>
        <p:txBody>
          <a:bodyPr/>
          <a:lstStyle>
            <a:lvl1pPr>
              <a:defRPr sz="3200" b="1">
                <a:solidFill>
                  <a:schemeClr val="tx1"/>
                </a:solidFill>
                <a:latin typeface="+mn-lt"/>
                <a:ea typeface="黑体" panose="02010609060101010101" pitchFamily="2" charset="-122"/>
              </a:defRPr>
            </a:lvl1pPr>
            <a:lvl2pPr>
              <a:buClr>
                <a:schemeClr val="accent2"/>
              </a:buCl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buClr>
                <a:srgbClr val="333399"/>
              </a:buClr>
              <a:defRPr sz="20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278410" y="1196753"/>
            <a:ext cx="5489605" cy="4934173"/>
          </a:xfrm>
        </p:spPr>
        <p:txBody>
          <a:bodyPr/>
          <a:lstStyle>
            <a:lvl1pPr>
              <a:defRPr sz="3200" b="1">
                <a:solidFill>
                  <a:schemeClr val="tx1"/>
                </a:solidFill>
                <a:latin typeface="+mn-lt"/>
                <a:ea typeface="黑体" panose="02010609060101010101" pitchFamily="2" charset="-122"/>
              </a:defRPr>
            </a:lvl1pPr>
            <a:lvl2pPr>
              <a:buClr>
                <a:schemeClr val="accent2"/>
              </a:buCl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buClr>
                <a:srgbClr val="333399"/>
              </a:buClr>
              <a:defRPr sz="20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t>‹#›</a:t>
            </a:fld>
            <a:endParaRPr lang="en-US" altLang="zh-CN"/>
          </a:p>
        </p:txBody>
      </p:sp>
      <p:sp>
        <p:nvSpPr>
          <p:cNvPr id="8" name="Line 8"/>
          <p:cNvSpPr>
            <a:spLocks noChangeShapeType="1"/>
          </p:cNvSpPr>
          <p:nvPr userDrawn="1"/>
        </p:nvSpPr>
        <p:spPr bwMode="auto">
          <a:xfrm>
            <a:off x="609600" y="1052736"/>
            <a:ext cx="1115841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Tree>
    <p:extLst>
      <p:ext uri="{BB962C8B-B14F-4D97-AF65-F5344CB8AC3E}">
        <p14:creationId xmlns:p14="http://schemas.microsoft.com/office/powerpoint/2010/main" val="2533660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188640"/>
            <a:ext cx="11158415"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207874"/>
            <a:ext cx="5483708"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1872534"/>
            <a:ext cx="5483708" cy="4292770"/>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6282318" y="1207874"/>
            <a:ext cx="5485697"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282318" y="1872534"/>
            <a:ext cx="5485697" cy="4292770"/>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t>‹#›</a:t>
            </a:fld>
            <a:endParaRPr lang="en-US" altLang="zh-CN"/>
          </a:p>
        </p:txBody>
      </p:sp>
      <p:sp>
        <p:nvSpPr>
          <p:cNvPr id="10" name="Line 8"/>
          <p:cNvSpPr>
            <a:spLocks noChangeShapeType="1"/>
          </p:cNvSpPr>
          <p:nvPr userDrawn="1"/>
        </p:nvSpPr>
        <p:spPr bwMode="auto">
          <a:xfrm>
            <a:off x="609600" y="1052736"/>
            <a:ext cx="1115841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Tree>
    <p:extLst>
      <p:ext uri="{BB962C8B-B14F-4D97-AF65-F5344CB8AC3E}">
        <p14:creationId xmlns:p14="http://schemas.microsoft.com/office/powerpoint/2010/main" val="35858955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t>‹#›</a:t>
            </a:fld>
            <a:endParaRPr lang="en-US" altLang="zh-CN"/>
          </a:p>
        </p:txBody>
      </p:sp>
      <p:sp>
        <p:nvSpPr>
          <p:cNvPr id="6" name="Line 8"/>
          <p:cNvSpPr>
            <a:spLocks noChangeShapeType="1"/>
          </p:cNvSpPr>
          <p:nvPr userDrawn="1"/>
        </p:nvSpPr>
        <p:spPr bwMode="auto">
          <a:xfrm>
            <a:off x="609600" y="1052736"/>
            <a:ext cx="1115841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Tree>
    <p:extLst>
      <p:ext uri="{BB962C8B-B14F-4D97-AF65-F5344CB8AC3E}">
        <p14:creationId xmlns:p14="http://schemas.microsoft.com/office/powerpoint/2010/main" val="38199737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t>‹#›</a:t>
            </a:fld>
            <a:endParaRPr lang="en-US" altLang="zh-CN"/>
          </a:p>
        </p:txBody>
      </p:sp>
    </p:spTree>
    <p:extLst>
      <p:ext uri="{BB962C8B-B14F-4D97-AF65-F5344CB8AC3E}">
        <p14:creationId xmlns:p14="http://schemas.microsoft.com/office/powerpoint/2010/main" val="3528718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5" y="273051"/>
            <a:ext cx="700063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609600" y="1435101"/>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t>‹#›</a:t>
            </a:fld>
            <a:endParaRPr lang="en-US" altLang="zh-CN"/>
          </a:p>
        </p:txBody>
      </p:sp>
    </p:spTree>
    <p:extLst>
      <p:ext uri="{BB962C8B-B14F-4D97-AF65-F5344CB8AC3E}">
        <p14:creationId xmlns:p14="http://schemas.microsoft.com/office/powerpoint/2010/main" val="2485110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84601-DD53-4154-B134-D67B51CAC6A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CA825B-D378-4DA5-B6F4-CDD48C2C157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D86A02-66CF-41F2-B89D-269A32C81D5A}"/>
              </a:ext>
            </a:extLst>
          </p:cNvPr>
          <p:cNvSpPr>
            <a:spLocks noGrp="1"/>
          </p:cNvSpPr>
          <p:nvPr>
            <p:ph type="dt" sz="half" idx="10"/>
          </p:nvPr>
        </p:nvSpPr>
        <p:spPr/>
        <p:txBody>
          <a:bodyPr/>
          <a:lstStyle/>
          <a:p>
            <a:fld id="{2DE5BC7D-F796-4232-A3B1-A3FC05211C6F}" type="datetimeFigureOut">
              <a:rPr lang="zh-CN" altLang="en-US" smtClean="0"/>
              <a:t>2019/6/17</a:t>
            </a:fld>
            <a:endParaRPr lang="zh-CN" altLang="en-US"/>
          </a:p>
        </p:txBody>
      </p:sp>
      <p:sp>
        <p:nvSpPr>
          <p:cNvPr id="5" name="页脚占位符 4">
            <a:extLst>
              <a:ext uri="{FF2B5EF4-FFF2-40B4-BE49-F238E27FC236}">
                <a16:creationId xmlns:a16="http://schemas.microsoft.com/office/drawing/2014/main" id="{B0BC3702-8CAF-4299-B92E-F630C9BEF4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4774CD-B16C-4351-A025-567A81D25E63}"/>
              </a:ext>
            </a:extLst>
          </p:cNvPr>
          <p:cNvSpPr>
            <a:spLocks noGrp="1"/>
          </p:cNvSpPr>
          <p:nvPr>
            <p:ph type="sldNum" sz="quarter" idx="12"/>
          </p:nvPr>
        </p:nvSpPr>
        <p:spPr/>
        <p:txBody>
          <a:bodyPr/>
          <a:lstStyle/>
          <a:p>
            <a:fld id="{471AFEEB-2B50-4F6B-A49D-DA98EC01E845}" type="slidenum">
              <a:rPr lang="zh-CN" altLang="en-US" smtClean="0"/>
              <a:t>‹#›</a:t>
            </a:fld>
            <a:endParaRPr lang="zh-CN" altLang="en-US"/>
          </a:p>
        </p:txBody>
      </p:sp>
    </p:spTree>
    <p:extLst>
      <p:ext uri="{BB962C8B-B14F-4D97-AF65-F5344CB8AC3E}">
        <p14:creationId xmlns:p14="http://schemas.microsoft.com/office/powerpoint/2010/main" val="12482100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4"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4"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554"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t>‹#›</a:t>
            </a:fld>
            <a:endParaRPr lang="en-US" altLang="zh-CN"/>
          </a:p>
        </p:txBody>
      </p:sp>
    </p:spTree>
    <p:extLst>
      <p:ext uri="{BB962C8B-B14F-4D97-AF65-F5344CB8AC3E}">
        <p14:creationId xmlns:p14="http://schemas.microsoft.com/office/powerpoint/2010/main" val="37708537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t>‹#›</a:t>
            </a:fld>
            <a:endParaRPr lang="en-US" altLang="zh-CN"/>
          </a:p>
        </p:txBody>
      </p:sp>
      <p:sp>
        <p:nvSpPr>
          <p:cNvPr id="7" name="Line 8"/>
          <p:cNvSpPr>
            <a:spLocks noChangeShapeType="1"/>
          </p:cNvSpPr>
          <p:nvPr userDrawn="1"/>
        </p:nvSpPr>
        <p:spPr bwMode="auto">
          <a:xfrm>
            <a:off x="609600" y="1052736"/>
            <a:ext cx="1115841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Tree>
    <p:extLst>
      <p:ext uri="{BB962C8B-B14F-4D97-AF65-F5344CB8AC3E}">
        <p14:creationId xmlns:p14="http://schemas.microsoft.com/office/powerpoint/2010/main" val="16858821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928815"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t>‹#›</a:t>
            </a:fld>
            <a:endParaRPr lang="en-US" altLang="zh-CN"/>
          </a:p>
        </p:txBody>
      </p:sp>
    </p:spTree>
    <p:extLst>
      <p:ext uri="{BB962C8B-B14F-4D97-AF65-F5344CB8AC3E}">
        <p14:creationId xmlns:p14="http://schemas.microsoft.com/office/powerpoint/2010/main" val="28727662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1236" y="188640"/>
            <a:ext cx="10972800" cy="7920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196753"/>
            <a:ext cx="5392615" cy="49341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quarter" idx="2"/>
          </p:nvPr>
        </p:nvSpPr>
        <p:spPr>
          <a:xfrm>
            <a:off x="6189785" y="1196753"/>
            <a:ext cx="5392615" cy="23765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内容占位符 4"/>
          <p:cNvSpPr>
            <a:spLocks noGrp="1"/>
          </p:cNvSpPr>
          <p:nvPr>
            <p:ph sz="quarter" idx="3"/>
          </p:nvPr>
        </p:nvSpPr>
        <p:spPr>
          <a:xfrm>
            <a:off x="6189785" y="3754339"/>
            <a:ext cx="5392615" cy="237658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8400"/>
            <a:ext cx="28448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8737600" y="6248400"/>
            <a:ext cx="2844800" cy="457200"/>
          </a:xfrm>
        </p:spPr>
        <p:txBody>
          <a:bodyPr/>
          <a:lstStyle>
            <a:lvl1pPr>
              <a:defRPr/>
            </a:lvl1pPr>
          </a:lstStyle>
          <a:p>
            <a:fld id="{3C52F4D9-41EC-423B-B963-42D1C41ACCC5}" type="slidenum">
              <a:rPr lang="zh-CN" altLang="en-US"/>
              <a:t>‹#›</a:t>
            </a:fld>
            <a:endParaRPr lang="en-US" altLang="zh-CN"/>
          </a:p>
        </p:txBody>
      </p:sp>
      <p:sp>
        <p:nvSpPr>
          <p:cNvPr id="9" name="Line 8"/>
          <p:cNvSpPr>
            <a:spLocks noChangeShapeType="1"/>
          </p:cNvSpPr>
          <p:nvPr userDrawn="1"/>
        </p:nvSpPr>
        <p:spPr bwMode="auto">
          <a:xfrm>
            <a:off x="609600" y="1052736"/>
            <a:ext cx="1115841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Tree>
    <p:extLst>
      <p:ext uri="{BB962C8B-B14F-4D97-AF65-F5344CB8AC3E}">
        <p14:creationId xmlns:p14="http://schemas.microsoft.com/office/powerpoint/2010/main" val="11721598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188642"/>
            <a:ext cx="10972800" cy="792087"/>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196753"/>
            <a:ext cx="5392615" cy="49341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剪贴画占位符 3"/>
          <p:cNvSpPr>
            <a:spLocks noGrp="1"/>
          </p:cNvSpPr>
          <p:nvPr>
            <p:ph type="clipArt" sz="half" idx="2" hasCustomPrompt="1"/>
          </p:nvPr>
        </p:nvSpPr>
        <p:spPr>
          <a:xfrm>
            <a:off x="6189785" y="1196753"/>
            <a:ext cx="5392615" cy="4934173"/>
          </a:xfrm>
        </p:spPr>
        <p:txBody>
          <a:bodyPr/>
          <a:lstStyle/>
          <a:p>
            <a:r>
              <a:rPr lang="zh-CN" altLang="en-US"/>
              <a:t>单击图标添加剪 贴画</a:t>
            </a:r>
          </a:p>
        </p:txBody>
      </p:sp>
      <p:sp>
        <p:nvSpPr>
          <p:cNvPr id="5" name="日期占位符 4"/>
          <p:cNvSpPr>
            <a:spLocks noGrp="1"/>
          </p:cNvSpPr>
          <p:nvPr>
            <p:ph type="dt" sz="half" idx="10"/>
          </p:nvPr>
        </p:nvSpPr>
        <p:spPr>
          <a:xfrm>
            <a:off x="609600" y="6248400"/>
            <a:ext cx="28448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0" y="6248400"/>
            <a:ext cx="2844800" cy="457200"/>
          </a:xfrm>
        </p:spPr>
        <p:txBody>
          <a:bodyPr/>
          <a:lstStyle>
            <a:lvl1pPr>
              <a:defRPr/>
            </a:lvl1pPr>
          </a:lstStyle>
          <a:p>
            <a:fld id="{966CAE82-64C7-4E5B-88D2-F38A61F120C5}" type="slidenum">
              <a:rPr lang="zh-CN" altLang="en-US"/>
              <a:t>‹#›</a:t>
            </a:fld>
            <a:endParaRPr lang="en-US" altLang="zh-CN"/>
          </a:p>
        </p:txBody>
      </p:sp>
      <p:sp>
        <p:nvSpPr>
          <p:cNvPr id="8" name="Line 8"/>
          <p:cNvSpPr>
            <a:spLocks noChangeShapeType="1"/>
          </p:cNvSpPr>
          <p:nvPr userDrawn="1"/>
        </p:nvSpPr>
        <p:spPr bwMode="auto">
          <a:xfrm>
            <a:off x="609600" y="1052736"/>
            <a:ext cx="1115841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Tree>
    <p:extLst>
      <p:ext uri="{BB962C8B-B14F-4D97-AF65-F5344CB8AC3E}">
        <p14:creationId xmlns:p14="http://schemas.microsoft.com/office/powerpoint/2010/main" val="2261045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B5231-073E-49A1-B50B-27AEC9CE0F6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2185DE9-6C3B-463A-BE74-CDB78360AA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AA70443-9E58-47AD-A669-43DD100DF31B}"/>
              </a:ext>
            </a:extLst>
          </p:cNvPr>
          <p:cNvSpPr>
            <a:spLocks noGrp="1"/>
          </p:cNvSpPr>
          <p:nvPr>
            <p:ph type="dt" sz="half" idx="10"/>
          </p:nvPr>
        </p:nvSpPr>
        <p:spPr/>
        <p:txBody>
          <a:bodyPr/>
          <a:lstStyle/>
          <a:p>
            <a:fld id="{2DE5BC7D-F796-4232-A3B1-A3FC05211C6F}" type="datetimeFigureOut">
              <a:rPr lang="zh-CN" altLang="en-US" smtClean="0"/>
              <a:t>2019/6/17</a:t>
            </a:fld>
            <a:endParaRPr lang="zh-CN" altLang="en-US"/>
          </a:p>
        </p:txBody>
      </p:sp>
      <p:sp>
        <p:nvSpPr>
          <p:cNvPr id="5" name="页脚占位符 4">
            <a:extLst>
              <a:ext uri="{FF2B5EF4-FFF2-40B4-BE49-F238E27FC236}">
                <a16:creationId xmlns:a16="http://schemas.microsoft.com/office/drawing/2014/main" id="{9E37C160-125E-42F9-9B18-B32980E270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8AB71F-6327-462D-A79F-86C57F86866C}"/>
              </a:ext>
            </a:extLst>
          </p:cNvPr>
          <p:cNvSpPr>
            <a:spLocks noGrp="1"/>
          </p:cNvSpPr>
          <p:nvPr>
            <p:ph type="sldNum" sz="quarter" idx="12"/>
          </p:nvPr>
        </p:nvSpPr>
        <p:spPr/>
        <p:txBody>
          <a:bodyPr/>
          <a:lstStyle/>
          <a:p>
            <a:fld id="{471AFEEB-2B50-4F6B-A49D-DA98EC01E845}" type="slidenum">
              <a:rPr lang="zh-CN" altLang="en-US" smtClean="0"/>
              <a:t>‹#›</a:t>
            </a:fld>
            <a:endParaRPr lang="zh-CN" altLang="en-US"/>
          </a:p>
        </p:txBody>
      </p:sp>
    </p:spTree>
    <p:extLst>
      <p:ext uri="{BB962C8B-B14F-4D97-AF65-F5344CB8AC3E}">
        <p14:creationId xmlns:p14="http://schemas.microsoft.com/office/powerpoint/2010/main" val="3378492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65605C-4280-42E6-B0DD-C758A0C2A29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82EA897-D7F8-4069-92CE-A157FB4280F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E76D736-8F02-424F-9906-B4FA4FC3FC9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8DE6D58-6698-4E14-8C64-5671C7F3B1AC}"/>
              </a:ext>
            </a:extLst>
          </p:cNvPr>
          <p:cNvSpPr>
            <a:spLocks noGrp="1"/>
          </p:cNvSpPr>
          <p:nvPr>
            <p:ph type="dt" sz="half" idx="10"/>
          </p:nvPr>
        </p:nvSpPr>
        <p:spPr/>
        <p:txBody>
          <a:bodyPr/>
          <a:lstStyle/>
          <a:p>
            <a:fld id="{2DE5BC7D-F796-4232-A3B1-A3FC05211C6F}" type="datetimeFigureOut">
              <a:rPr lang="zh-CN" altLang="en-US" smtClean="0"/>
              <a:t>2019/6/17</a:t>
            </a:fld>
            <a:endParaRPr lang="zh-CN" altLang="en-US"/>
          </a:p>
        </p:txBody>
      </p:sp>
      <p:sp>
        <p:nvSpPr>
          <p:cNvPr id="6" name="页脚占位符 5">
            <a:extLst>
              <a:ext uri="{FF2B5EF4-FFF2-40B4-BE49-F238E27FC236}">
                <a16:creationId xmlns:a16="http://schemas.microsoft.com/office/drawing/2014/main" id="{DE233DD9-9A9C-4A3A-B705-2BD4032A7D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52AA1FC-6ABF-4058-BBE9-5E92B03AF9DF}"/>
              </a:ext>
            </a:extLst>
          </p:cNvPr>
          <p:cNvSpPr>
            <a:spLocks noGrp="1"/>
          </p:cNvSpPr>
          <p:nvPr>
            <p:ph type="sldNum" sz="quarter" idx="12"/>
          </p:nvPr>
        </p:nvSpPr>
        <p:spPr/>
        <p:txBody>
          <a:bodyPr/>
          <a:lstStyle/>
          <a:p>
            <a:fld id="{471AFEEB-2B50-4F6B-A49D-DA98EC01E845}" type="slidenum">
              <a:rPr lang="zh-CN" altLang="en-US" smtClean="0"/>
              <a:t>‹#›</a:t>
            </a:fld>
            <a:endParaRPr lang="zh-CN" altLang="en-US"/>
          </a:p>
        </p:txBody>
      </p:sp>
    </p:spTree>
    <p:extLst>
      <p:ext uri="{BB962C8B-B14F-4D97-AF65-F5344CB8AC3E}">
        <p14:creationId xmlns:p14="http://schemas.microsoft.com/office/powerpoint/2010/main" val="3824470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58511A-391B-4F7C-93DF-02115DEA229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9311F77-89F2-423F-8C07-C61C346D11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B8C303C-C9A7-4ACA-BF93-90D18032A99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17C2311-6729-46B4-BCD9-AB8C35867E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1E5B50B-F3ED-4748-A4D7-3B85911823D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1EA343E-601C-4530-8785-E9B3DD84AD0C}"/>
              </a:ext>
            </a:extLst>
          </p:cNvPr>
          <p:cNvSpPr>
            <a:spLocks noGrp="1"/>
          </p:cNvSpPr>
          <p:nvPr>
            <p:ph type="dt" sz="half" idx="10"/>
          </p:nvPr>
        </p:nvSpPr>
        <p:spPr/>
        <p:txBody>
          <a:bodyPr/>
          <a:lstStyle/>
          <a:p>
            <a:fld id="{2DE5BC7D-F796-4232-A3B1-A3FC05211C6F}" type="datetimeFigureOut">
              <a:rPr lang="zh-CN" altLang="en-US" smtClean="0"/>
              <a:t>2019/6/17</a:t>
            </a:fld>
            <a:endParaRPr lang="zh-CN" altLang="en-US"/>
          </a:p>
        </p:txBody>
      </p:sp>
      <p:sp>
        <p:nvSpPr>
          <p:cNvPr id="8" name="页脚占位符 7">
            <a:extLst>
              <a:ext uri="{FF2B5EF4-FFF2-40B4-BE49-F238E27FC236}">
                <a16:creationId xmlns:a16="http://schemas.microsoft.com/office/drawing/2014/main" id="{969184C5-3AAB-411C-956B-D8F26405DEB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52E32D9-92F4-418B-A1B7-0F1601F42B2B}"/>
              </a:ext>
            </a:extLst>
          </p:cNvPr>
          <p:cNvSpPr>
            <a:spLocks noGrp="1"/>
          </p:cNvSpPr>
          <p:nvPr>
            <p:ph type="sldNum" sz="quarter" idx="12"/>
          </p:nvPr>
        </p:nvSpPr>
        <p:spPr/>
        <p:txBody>
          <a:bodyPr/>
          <a:lstStyle/>
          <a:p>
            <a:fld id="{471AFEEB-2B50-4F6B-A49D-DA98EC01E845}" type="slidenum">
              <a:rPr lang="zh-CN" altLang="en-US" smtClean="0"/>
              <a:t>‹#›</a:t>
            </a:fld>
            <a:endParaRPr lang="zh-CN" altLang="en-US"/>
          </a:p>
        </p:txBody>
      </p:sp>
    </p:spTree>
    <p:extLst>
      <p:ext uri="{BB962C8B-B14F-4D97-AF65-F5344CB8AC3E}">
        <p14:creationId xmlns:p14="http://schemas.microsoft.com/office/powerpoint/2010/main" val="1346618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6D51CD-710A-400A-8405-94B391F02BB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B58AE51-163D-4704-9BCD-B408926A7EA2}"/>
              </a:ext>
            </a:extLst>
          </p:cNvPr>
          <p:cNvSpPr>
            <a:spLocks noGrp="1"/>
          </p:cNvSpPr>
          <p:nvPr>
            <p:ph type="dt" sz="half" idx="10"/>
          </p:nvPr>
        </p:nvSpPr>
        <p:spPr/>
        <p:txBody>
          <a:bodyPr/>
          <a:lstStyle/>
          <a:p>
            <a:fld id="{2DE5BC7D-F796-4232-A3B1-A3FC05211C6F}" type="datetimeFigureOut">
              <a:rPr lang="zh-CN" altLang="en-US" smtClean="0"/>
              <a:t>2019/6/17</a:t>
            </a:fld>
            <a:endParaRPr lang="zh-CN" altLang="en-US"/>
          </a:p>
        </p:txBody>
      </p:sp>
      <p:sp>
        <p:nvSpPr>
          <p:cNvPr id="4" name="页脚占位符 3">
            <a:extLst>
              <a:ext uri="{FF2B5EF4-FFF2-40B4-BE49-F238E27FC236}">
                <a16:creationId xmlns:a16="http://schemas.microsoft.com/office/drawing/2014/main" id="{624259B5-7F64-4C74-A89D-17BDD16E3D5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03D7E98-F6A4-4BEF-9ADB-F4654A4548D6}"/>
              </a:ext>
            </a:extLst>
          </p:cNvPr>
          <p:cNvSpPr>
            <a:spLocks noGrp="1"/>
          </p:cNvSpPr>
          <p:nvPr>
            <p:ph type="sldNum" sz="quarter" idx="12"/>
          </p:nvPr>
        </p:nvSpPr>
        <p:spPr/>
        <p:txBody>
          <a:bodyPr/>
          <a:lstStyle/>
          <a:p>
            <a:fld id="{471AFEEB-2B50-4F6B-A49D-DA98EC01E845}" type="slidenum">
              <a:rPr lang="zh-CN" altLang="en-US" smtClean="0"/>
              <a:t>‹#›</a:t>
            </a:fld>
            <a:endParaRPr lang="zh-CN" altLang="en-US"/>
          </a:p>
        </p:txBody>
      </p:sp>
    </p:spTree>
    <p:extLst>
      <p:ext uri="{BB962C8B-B14F-4D97-AF65-F5344CB8AC3E}">
        <p14:creationId xmlns:p14="http://schemas.microsoft.com/office/powerpoint/2010/main" val="2575193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214C0D0-E637-4905-8A94-8F3A734766A3}"/>
              </a:ext>
            </a:extLst>
          </p:cNvPr>
          <p:cNvSpPr>
            <a:spLocks noGrp="1"/>
          </p:cNvSpPr>
          <p:nvPr>
            <p:ph type="dt" sz="half" idx="10"/>
          </p:nvPr>
        </p:nvSpPr>
        <p:spPr/>
        <p:txBody>
          <a:bodyPr/>
          <a:lstStyle/>
          <a:p>
            <a:fld id="{2DE5BC7D-F796-4232-A3B1-A3FC05211C6F}" type="datetimeFigureOut">
              <a:rPr lang="zh-CN" altLang="en-US" smtClean="0"/>
              <a:t>2019/6/17</a:t>
            </a:fld>
            <a:endParaRPr lang="zh-CN" altLang="en-US"/>
          </a:p>
        </p:txBody>
      </p:sp>
      <p:sp>
        <p:nvSpPr>
          <p:cNvPr id="3" name="页脚占位符 2">
            <a:extLst>
              <a:ext uri="{FF2B5EF4-FFF2-40B4-BE49-F238E27FC236}">
                <a16:creationId xmlns:a16="http://schemas.microsoft.com/office/drawing/2014/main" id="{33870D38-1C1F-4596-8445-D59AAAAC6B1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14F9985-50FD-4FD4-A493-D2487250EF38}"/>
              </a:ext>
            </a:extLst>
          </p:cNvPr>
          <p:cNvSpPr>
            <a:spLocks noGrp="1"/>
          </p:cNvSpPr>
          <p:nvPr>
            <p:ph type="sldNum" sz="quarter" idx="12"/>
          </p:nvPr>
        </p:nvSpPr>
        <p:spPr/>
        <p:txBody>
          <a:bodyPr/>
          <a:lstStyle/>
          <a:p>
            <a:fld id="{471AFEEB-2B50-4F6B-A49D-DA98EC01E845}" type="slidenum">
              <a:rPr lang="zh-CN" altLang="en-US" smtClean="0"/>
              <a:t>‹#›</a:t>
            </a:fld>
            <a:endParaRPr lang="zh-CN" altLang="en-US"/>
          </a:p>
        </p:txBody>
      </p:sp>
    </p:spTree>
    <p:extLst>
      <p:ext uri="{BB962C8B-B14F-4D97-AF65-F5344CB8AC3E}">
        <p14:creationId xmlns:p14="http://schemas.microsoft.com/office/powerpoint/2010/main" val="391779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1EC4DE-C5AD-4420-8687-C3458D5C59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AC2F0C8-869B-43FD-B4B1-82F6399FAA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649338A-3F4F-434F-98DF-970D5A3DD7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1B1C624-B975-4504-B281-4645D740E363}"/>
              </a:ext>
            </a:extLst>
          </p:cNvPr>
          <p:cNvSpPr>
            <a:spLocks noGrp="1"/>
          </p:cNvSpPr>
          <p:nvPr>
            <p:ph type="dt" sz="half" idx="10"/>
          </p:nvPr>
        </p:nvSpPr>
        <p:spPr/>
        <p:txBody>
          <a:bodyPr/>
          <a:lstStyle/>
          <a:p>
            <a:fld id="{2DE5BC7D-F796-4232-A3B1-A3FC05211C6F}" type="datetimeFigureOut">
              <a:rPr lang="zh-CN" altLang="en-US" smtClean="0"/>
              <a:t>2019/6/17</a:t>
            </a:fld>
            <a:endParaRPr lang="zh-CN" altLang="en-US"/>
          </a:p>
        </p:txBody>
      </p:sp>
      <p:sp>
        <p:nvSpPr>
          <p:cNvPr id="6" name="页脚占位符 5">
            <a:extLst>
              <a:ext uri="{FF2B5EF4-FFF2-40B4-BE49-F238E27FC236}">
                <a16:creationId xmlns:a16="http://schemas.microsoft.com/office/drawing/2014/main" id="{B8C27CC8-1A89-45A6-9382-17F793FADA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24CBD3-E15B-4805-88E9-6627C5D7A080}"/>
              </a:ext>
            </a:extLst>
          </p:cNvPr>
          <p:cNvSpPr>
            <a:spLocks noGrp="1"/>
          </p:cNvSpPr>
          <p:nvPr>
            <p:ph type="sldNum" sz="quarter" idx="12"/>
          </p:nvPr>
        </p:nvSpPr>
        <p:spPr/>
        <p:txBody>
          <a:bodyPr/>
          <a:lstStyle/>
          <a:p>
            <a:fld id="{471AFEEB-2B50-4F6B-A49D-DA98EC01E845}" type="slidenum">
              <a:rPr lang="zh-CN" altLang="en-US" smtClean="0"/>
              <a:t>‹#›</a:t>
            </a:fld>
            <a:endParaRPr lang="zh-CN" altLang="en-US"/>
          </a:p>
        </p:txBody>
      </p:sp>
    </p:spTree>
    <p:extLst>
      <p:ext uri="{BB962C8B-B14F-4D97-AF65-F5344CB8AC3E}">
        <p14:creationId xmlns:p14="http://schemas.microsoft.com/office/powerpoint/2010/main" val="3413240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C1305-9986-45AE-B420-F5AC5BA04D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751427C-D186-496E-8C43-AB4DCEFE5C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580EBCC-FFC1-4424-ACAB-E6FD60473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B6CA834-334D-4ECA-9234-5FA4CEFB2D21}"/>
              </a:ext>
            </a:extLst>
          </p:cNvPr>
          <p:cNvSpPr>
            <a:spLocks noGrp="1"/>
          </p:cNvSpPr>
          <p:nvPr>
            <p:ph type="dt" sz="half" idx="10"/>
          </p:nvPr>
        </p:nvSpPr>
        <p:spPr/>
        <p:txBody>
          <a:bodyPr/>
          <a:lstStyle/>
          <a:p>
            <a:fld id="{2DE5BC7D-F796-4232-A3B1-A3FC05211C6F}" type="datetimeFigureOut">
              <a:rPr lang="zh-CN" altLang="en-US" smtClean="0"/>
              <a:t>2019/6/17</a:t>
            </a:fld>
            <a:endParaRPr lang="zh-CN" altLang="en-US"/>
          </a:p>
        </p:txBody>
      </p:sp>
      <p:sp>
        <p:nvSpPr>
          <p:cNvPr id="6" name="页脚占位符 5">
            <a:extLst>
              <a:ext uri="{FF2B5EF4-FFF2-40B4-BE49-F238E27FC236}">
                <a16:creationId xmlns:a16="http://schemas.microsoft.com/office/drawing/2014/main" id="{428114EF-C181-46CF-9623-94265447BBF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4D90EFA-1FD0-4E87-BC76-480E12391C1D}"/>
              </a:ext>
            </a:extLst>
          </p:cNvPr>
          <p:cNvSpPr>
            <a:spLocks noGrp="1"/>
          </p:cNvSpPr>
          <p:nvPr>
            <p:ph type="sldNum" sz="quarter" idx="12"/>
          </p:nvPr>
        </p:nvSpPr>
        <p:spPr/>
        <p:txBody>
          <a:bodyPr/>
          <a:lstStyle/>
          <a:p>
            <a:fld id="{471AFEEB-2B50-4F6B-A49D-DA98EC01E845}" type="slidenum">
              <a:rPr lang="zh-CN" altLang="en-US" smtClean="0"/>
              <a:t>‹#›</a:t>
            </a:fld>
            <a:endParaRPr lang="zh-CN" altLang="en-US"/>
          </a:p>
        </p:txBody>
      </p:sp>
    </p:spTree>
    <p:extLst>
      <p:ext uri="{BB962C8B-B14F-4D97-AF65-F5344CB8AC3E}">
        <p14:creationId xmlns:p14="http://schemas.microsoft.com/office/powerpoint/2010/main" val="344952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3F95539-6A36-46E0-B896-3C09C83BAE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CB0F0A7-7673-4620-95E7-95737FBF87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581474-4F4F-4491-A834-DD872DB8F3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5BC7D-F796-4232-A3B1-A3FC05211C6F}" type="datetimeFigureOut">
              <a:rPr lang="zh-CN" altLang="en-US" smtClean="0"/>
              <a:t>2019/6/17</a:t>
            </a:fld>
            <a:endParaRPr lang="zh-CN" altLang="en-US"/>
          </a:p>
        </p:txBody>
      </p:sp>
      <p:sp>
        <p:nvSpPr>
          <p:cNvPr id="5" name="页脚占位符 4">
            <a:extLst>
              <a:ext uri="{FF2B5EF4-FFF2-40B4-BE49-F238E27FC236}">
                <a16:creationId xmlns:a16="http://schemas.microsoft.com/office/drawing/2014/main" id="{976F8FB8-49BF-4077-B574-45BA805D8A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4AC76D2-7E7A-4041-9F08-0336607029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1AFEEB-2B50-4F6B-A49D-DA98EC01E845}" type="slidenum">
              <a:rPr lang="zh-CN" altLang="en-US" smtClean="0"/>
              <a:t>‹#›</a:t>
            </a:fld>
            <a:endParaRPr lang="zh-CN" altLang="en-US"/>
          </a:p>
        </p:txBody>
      </p:sp>
    </p:spTree>
    <p:extLst>
      <p:ext uri="{BB962C8B-B14F-4D97-AF65-F5344CB8AC3E}">
        <p14:creationId xmlns:p14="http://schemas.microsoft.com/office/powerpoint/2010/main" val="3010878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609600" y="188640"/>
            <a:ext cx="11158415"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a:t>单击此处编辑母版标题样式</a:t>
            </a:r>
            <a:endParaRPr lang="en-US" altLang="zh-CN" dirty="0"/>
          </a:p>
        </p:txBody>
      </p:sp>
      <p:sp>
        <p:nvSpPr>
          <p:cNvPr id="15363" name="Rectangle 3"/>
          <p:cNvSpPr>
            <a:spLocks noGrp="1" noChangeArrowheads="1"/>
          </p:cNvSpPr>
          <p:nvPr>
            <p:ph type="body" idx="1"/>
          </p:nvPr>
        </p:nvSpPr>
        <p:spPr bwMode="auto">
          <a:xfrm>
            <a:off x="609600" y="1196753"/>
            <a:ext cx="11158415"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a:t>单击此处编辑母版文本样式</a:t>
            </a:r>
            <a:endParaRPr lang="en-US" altLang="zh-CN"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609600" y="6356176"/>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4165600" y="6356176"/>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endParaRPr lang="en-US" altLang="zh-CN"/>
          </a:p>
        </p:txBody>
      </p:sp>
      <p:sp>
        <p:nvSpPr>
          <p:cNvPr id="15366" name="Rectangle 6"/>
          <p:cNvSpPr>
            <a:spLocks noGrp="1" noChangeArrowheads="1"/>
          </p:cNvSpPr>
          <p:nvPr>
            <p:ph type="sldNum" sz="quarter" idx="4"/>
          </p:nvPr>
        </p:nvSpPr>
        <p:spPr bwMode="auto">
          <a:xfrm>
            <a:off x="8737600" y="6356176"/>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000">
                <a:ea typeface="宋体" panose="02010600030101010101" pitchFamily="2" charset="-122"/>
              </a:defRPr>
            </a:lvl1pPr>
          </a:lstStyle>
          <a:p>
            <a:fld id="{67B052E9-C54A-4603-AE2F-EB72B006DB6C}" type="slidenum">
              <a:rPr lang="zh-CN" altLang="en-US"/>
              <a:t>‹#›</a:t>
            </a:fld>
            <a:endParaRPr lang="en-US" altLang="zh-CN"/>
          </a:p>
        </p:txBody>
      </p:sp>
      <p:sp>
        <p:nvSpPr>
          <p:cNvPr id="15367" name="Rectangle 7" descr="Gold bar"/>
          <p:cNvSpPr>
            <a:spLocks noChangeArrowheads="1"/>
          </p:cNvSpPr>
          <p:nvPr/>
        </p:nvSpPr>
        <p:spPr bwMode="auto">
          <a:xfrm>
            <a:off x="0" y="0"/>
            <a:ext cx="3048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69" name="Rectangle 9" descr="Orange bar"/>
          <p:cNvSpPr>
            <a:spLocks noChangeArrowheads="1"/>
          </p:cNvSpPr>
          <p:nvPr/>
        </p:nvSpPr>
        <p:spPr bwMode="auto">
          <a:xfrm>
            <a:off x="0" y="2286000"/>
            <a:ext cx="3048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70" name="Rectangle 10" descr="Slate bar"/>
          <p:cNvSpPr>
            <a:spLocks noChangeArrowheads="1"/>
          </p:cNvSpPr>
          <p:nvPr/>
        </p:nvSpPr>
        <p:spPr bwMode="auto">
          <a:xfrm>
            <a:off x="0" y="4572000"/>
            <a:ext cx="30480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0793138" y="188641"/>
            <a:ext cx="1384535" cy="812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492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spcBef>
          <a:spcPct val="0"/>
        </a:spcBef>
        <a:spcAft>
          <a:spcPct val="0"/>
        </a:spcAft>
        <a:defRPr sz="4400" b="1">
          <a:solidFill>
            <a:srgbClr val="333399"/>
          </a:solidFill>
          <a:latin typeface="+mn-lt"/>
          <a:ea typeface="黑体" panose="02010609060101010101" pitchFamily="2" charset="-122"/>
          <a:cs typeface="+mj-cs"/>
        </a:defRPr>
      </a:lvl1pPr>
      <a:lvl2pPr algn="l" rtl="0" eaLnBrk="1" fontAlgn="base" hangingPunct="1">
        <a:spcBef>
          <a:spcPct val="0"/>
        </a:spcBef>
        <a:spcAft>
          <a:spcPct val="0"/>
        </a:spcAft>
        <a:defRPr sz="4400">
          <a:solidFill>
            <a:schemeClr val="tx2"/>
          </a:solidFill>
          <a:latin typeface="Times New Roman" panose="02020603050405020304" pitchFamily="18" charset="0"/>
        </a:defRPr>
      </a:lvl2pPr>
      <a:lvl3pPr algn="l" rtl="0" eaLnBrk="1" fontAlgn="base" hangingPunct="1">
        <a:spcBef>
          <a:spcPct val="0"/>
        </a:spcBef>
        <a:spcAft>
          <a:spcPct val="0"/>
        </a:spcAft>
        <a:defRPr sz="4400">
          <a:solidFill>
            <a:schemeClr val="tx2"/>
          </a:solidFill>
          <a:latin typeface="Times New Roman" panose="02020603050405020304" pitchFamily="18" charset="0"/>
        </a:defRPr>
      </a:lvl3pPr>
      <a:lvl4pPr algn="l" rtl="0" eaLnBrk="1" fontAlgn="base" hangingPunct="1">
        <a:spcBef>
          <a:spcPct val="0"/>
        </a:spcBef>
        <a:spcAft>
          <a:spcPct val="0"/>
        </a:spcAft>
        <a:defRPr sz="4400">
          <a:solidFill>
            <a:schemeClr val="tx2"/>
          </a:solidFill>
          <a:latin typeface="Times New Roman" panose="02020603050405020304" pitchFamily="18" charset="0"/>
        </a:defRPr>
      </a:lvl4pPr>
      <a:lvl5pPr algn="l" rtl="0" eaLnBrk="1" fontAlgn="base" hangingPunct="1">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anose="05000000000000000000" pitchFamily="2" charset="2"/>
        <a:buChar char="n"/>
        <a:defRPr sz="3200" b="1">
          <a:solidFill>
            <a:schemeClr val="tx1"/>
          </a:solidFill>
          <a:latin typeface="+mn-lt"/>
          <a:ea typeface="黑体" panose="02010609060101010101"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anose="05000000000000000000" pitchFamily="2" charset="2"/>
        <a:buChar char="n"/>
        <a:defRPr sz="2800" b="1">
          <a:solidFill>
            <a:schemeClr val="tx1"/>
          </a:solidFill>
          <a:latin typeface="+mn-lt"/>
          <a:ea typeface="黑体" panose="02010609060101010101"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anose="05000000000000000000" pitchFamily="2" charset="2"/>
        <a:buChar char="p"/>
        <a:defRPr sz="2400" b="1">
          <a:solidFill>
            <a:schemeClr val="tx1"/>
          </a:solidFill>
          <a:latin typeface="+mn-lt"/>
          <a:ea typeface="黑体" panose="02010609060101010101"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anose="05000000000000000000" pitchFamily="2" charset="2"/>
        <a:buChar char="n"/>
        <a:defRPr sz="2000" b="1">
          <a:solidFill>
            <a:schemeClr val="tx1"/>
          </a:solidFill>
          <a:latin typeface="+mn-lt"/>
          <a:ea typeface="黑体" panose="02010609060101010101"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anose="05000000000000000000" pitchFamily="2" charset="2"/>
        <a:buChar char="n"/>
        <a:defRPr sz="2000" b="1">
          <a:solidFill>
            <a:schemeClr val="tx1"/>
          </a:solidFill>
          <a:latin typeface="+mn-lt"/>
          <a:ea typeface="黑体" panose="02010609060101010101" pitchFamily="2" charset="-122"/>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5.8  TCP </a:t>
            </a:r>
            <a:r>
              <a:rPr lang="zh-CN" altLang="zh-CN" dirty="0"/>
              <a:t>的拥塞控制</a:t>
            </a:r>
          </a:p>
        </p:txBody>
      </p:sp>
      <p:sp>
        <p:nvSpPr>
          <p:cNvPr id="931843" name="Rectangle 3"/>
          <p:cNvSpPr>
            <a:spLocks noGrp="1" noChangeArrowheads="1"/>
          </p:cNvSpPr>
          <p:nvPr>
            <p:ph idx="1"/>
          </p:nvPr>
        </p:nvSpPr>
        <p:spPr/>
        <p:txBody>
          <a:bodyPr/>
          <a:lstStyle/>
          <a:p>
            <a:r>
              <a:rPr lang="en-US" altLang="zh-CN" dirty="0"/>
              <a:t>5.8.1  </a:t>
            </a:r>
            <a:r>
              <a:rPr lang="zh-CN" altLang="zh-CN" dirty="0"/>
              <a:t>拥塞控制的一般原理</a:t>
            </a:r>
          </a:p>
          <a:p>
            <a:r>
              <a:rPr lang="en-US" altLang="zh-CN" dirty="0"/>
              <a:t>5.8.2  TCP </a:t>
            </a:r>
            <a:r>
              <a:rPr lang="zh-CN" altLang="zh-CN" dirty="0"/>
              <a:t>的拥塞控制方法</a:t>
            </a:r>
          </a:p>
          <a:p>
            <a:r>
              <a:rPr lang="en-US" altLang="zh-CN" dirty="0"/>
              <a:t>5.8.3  </a:t>
            </a:r>
            <a:r>
              <a:rPr lang="zh-CN" altLang="zh-CN" dirty="0"/>
              <a:t>主动队列管理</a:t>
            </a:r>
            <a:r>
              <a:rPr lang="en-US" altLang="zh-CN" dirty="0"/>
              <a:t> AQM</a:t>
            </a:r>
            <a:endParaRPr lang="zh-CN"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监测网络的拥塞</a:t>
            </a:r>
            <a:r>
              <a:rPr lang="zh-CN" altLang="en-US" dirty="0"/>
              <a:t>的指标</a:t>
            </a:r>
          </a:p>
        </p:txBody>
      </p:sp>
      <p:sp>
        <p:nvSpPr>
          <p:cNvPr id="3" name="内容占位符 2"/>
          <p:cNvSpPr>
            <a:spLocks noGrp="1"/>
          </p:cNvSpPr>
          <p:nvPr>
            <p:ph idx="1"/>
          </p:nvPr>
        </p:nvSpPr>
        <p:spPr/>
        <p:txBody>
          <a:bodyPr/>
          <a:lstStyle/>
          <a:p>
            <a:r>
              <a:rPr lang="zh-CN" altLang="zh-CN" dirty="0"/>
              <a:t>主要指标</a:t>
            </a:r>
            <a:r>
              <a:rPr lang="zh-CN" altLang="en-US" dirty="0"/>
              <a:t>有：</a:t>
            </a:r>
            <a:endParaRPr lang="en-US" altLang="zh-CN" dirty="0"/>
          </a:p>
          <a:p>
            <a:pPr lvl="1"/>
            <a:r>
              <a:rPr lang="zh-CN" altLang="zh-CN" dirty="0"/>
              <a:t>由于缺少缓存空间而被丢弃的分组的百分数</a:t>
            </a:r>
            <a:r>
              <a:rPr lang="zh-CN" altLang="en-US" dirty="0"/>
              <a:t>；</a:t>
            </a:r>
            <a:endParaRPr lang="en-US" altLang="zh-CN" dirty="0"/>
          </a:p>
          <a:p>
            <a:pPr lvl="1"/>
            <a:r>
              <a:rPr lang="zh-CN" altLang="zh-CN" dirty="0"/>
              <a:t>平均队列长度</a:t>
            </a:r>
            <a:r>
              <a:rPr lang="zh-CN" altLang="en-US" dirty="0"/>
              <a:t>；</a:t>
            </a:r>
            <a:endParaRPr lang="en-US" altLang="zh-CN" dirty="0"/>
          </a:p>
          <a:p>
            <a:pPr lvl="1"/>
            <a:r>
              <a:rPr lang="zh-CN" altLang="zh-CN" dirty="0"/>
              <a:t>超时重传的分组数</a:t>
            </a:r>
            <a:r>
              <a:rPr lang="zh-CN" altLang="en-US" dirty="0"/>
              <a:t>；</a:t>
            </a:r>
            <a:endParaRPr lang="en-US" altLang="zh-CN" dirty="0"/>
          </a:p>
          <a:p>
            <a:pPr lvl="1"/>
            <a:r>
              <a:rPr lang="zh-CN" altLang="zh-CN" dirty="0"/>
              <a:t>平均分组时延</a:t>
            </a:r>
            <a:r>
              <a:rPr lang="zh-CN" altLang="en-US" dirty="0"/>
              <a:t>；</a:t>
            </a:r>
            <a:endParaRPr lang="en-US" altLang="zh-CN" dirty="0"/>
          </a:p>
          <a:p>
            <a:pPr lvl="1"/>
            <a:r>
              <a:rPr lang="zh-CN" altLang="zh-CN" dirty="0"/>
              <a:t>分组时延的标准差，等等。</a:t>
            </a:r>
            <a:endParaRPr lang="en-US" altLang="zh-CN" dirty="0"/>
          </a:p>
          <a:p>
            <a:r>
              <a:rPr lang="zh-CN" altLang="zh-CN" dirty="0"/>
              <a:t>上述这些指标的上升都标志着拥塞的增长。</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2"/>
          <p:cNvSpPr>
            <a:spLocks noGrp="1" noChangeArrowheads="1"/>
          </p:cNvSpPr>
          <p:nvPr>
            <p:ph type="title"/>
          </p:nvPr>
        </p:nvSpPr>
        <p:spPr/>
        <p:txBody>
          <a:bodyPr/>
          <a:lstStyle/>
          <a:p>
            <a:r>
              <a:rPr lang="en-US" altLang="zh-CN" dirty="0"/>
              <a:t>5.8.2  TCP </a:t>
            </a:r>
            <a:r>
              <a:rPr lang="zh-CN" altLang="zh-CN" dirty="0"/>
              <a:t>的拥塞控制方法</a:t>
            </a:r>
          </a:p>
        </p:txBody>
      </p:sp>
      <p:sp>
        <p:nvSpPr>
          <p:cNvPr id="94214" name="Rectangle 3"/>
          <p:cNvSpPr>
            <a:spLocks noGrp="1" noChangeArrowheads="1"/>
          </p:cNvSpPr>
          <p:nvPr>
            <p:ph type="body" idx="1"/>
          </p:nvPr>
        </p:nvSpPr>
        <p:spPr/>
        <p:txBody>
          <a:bodyPr/>
          <a:lstStyle/>
          <a:p>
            <a:r>
              <a:rPr lang="en-US" altLang="zh-CN" sz="2800" dirty="0"/>
              <a:t>TCP </a:t>
            </a:r>
            <a:r>
              <a:rPr lang="zh-CN" altLang="en-US" sz="2800" dirty="0"/>
              <a:t>采用</a:t>
            </a:r>
            <a:r>
              <a:rPr lang="zh-CN" altLang="en-US" sz="2800" dirty="0">
                <a:solidFill>
                  <a:srgbClr val="FF0000"/>
                </a:solidFill>
              </a:rPr>
              <a:t>基于窗口的方法</a:t>
            </a:r>
            <a:r>
              <a:rPr lang="zh-CN" altLang="en-US" sz="2800" dirty="0"/>
              <a:t>进行拥塞控制。该方法属于闭环控制方法。</a:t>
            </a:r>
          </a:p>
          <a:p>
            <a:pPr eaLnBrk="1" hangingPunct="1"/>
            <a:r>
              <a:rPr lang="en-US" altLang="zh-CN" sz="2800" dirty="0"/>
              <a:t>TCP</a:t>
            </a:r>
            <a:r>
              <a:rPr lang="zh-CN" altLang="en-US" sz="2800" dirty="0"/>
              <a:t>发送方维持一个</a:t>
            </a:r>
            <a:r>
              <a:rPr lang="zh-CN" altLang="en-US" sz="2800" dirty="0">
                <a:solidFill>
                  <a:srgbClr val="FF0000"/>
                </a:solidFill>
              </a:rPr>
              <a:t>拥塞窗口 </a:t>
            </a:r>
            <a:r>
              <a:rPr lang="en-US" altLang="zh-CN" sz="2800" dirty="0">
                <a:solidFill>
                  <a:srgbClr val="FF0000"/>
                </a:solidFill>
              </a:rPr>
              <a:t>CWND</a:t>
            </a:r>
            <a:r>
              <a:rPr lang="en-US" altLang="zh-CN" sz="2800" dirty="0">
                <a:solidFill>
                  <a:srgbClr val="0000FF"/>
                </a:solidFill>
              </a:rPr>
              <a:t> </a:t>
            </a:r>
            <a:r>
              <a:rPr lang="en-US" altLang="zh-CN" sz="2800" dirty="0"/>
              <a:t>(Congestion Window)</a:t>
            </a:r>
            <a:endParaRPr lang="zh-CN" altLang="en-US" sz="2800" dirty="0"/>
          </a:p>
          <a:p>
            <a:pPr lvl="1"/>
            <a:r>
              <a:rPr lang="zh-CN" altLang="zh-CN" sz="2400" dirty="0"/>
              <a:t>拥塞窗口的大小取决于网络的拥塞程度，并且动态地在变化。</a:t>
            </a:r>
            <a:endParaRPr lang="zh-CN" altLang="en-US" sz="2400" dirty="0"/>
          </a:p>
          <a:p>
            <a:pPr lvl="1" eaLnBrk="1" hangingPunct="1"/>
            <a:r>
              <a:rPr lang="zh-CN" altLang="en-US" sz="2400" dirty="0"/>
              <a:t>发送端利用</a:t>
            </a:r>
            <a:r>
              <a:rPr lang="zh-CN" altLang="en-US" sz="2400" dirty="0">
                <a:solidFill>
                  <a:srgbClr val="FF0000"/>
                </a:solidFill>
              </a:rPr>
              <a:t>拥塞窗口</a:t>
            </a:r>
            <a:r>
              <a:rPr lang="zh-CN" altLang="en-US" sz="2400" dirty="0"/>
              <a:t>根据网络的拥塞情况调整发送的数据量。</a:t>
            </a:r>
            <a:endParaRPr lang="en-US" altLang="zh-CN" sz="2400" dirty="0"/>
          </a:p>
          <a:p>
            <a:pPr lvl="1" eaLnBrk="1" hangingPunct="1"/>
            <a:r>
              <a:rPr lang="zh-CN" altLang="en-US" sz="2400" dirty="0"/>
              <a:t>所以，发送窗口大小不仅取决于接收方公告的接收窗口，还取决于网络的拥塞状况，所以真正的发送窗口值为：</a:t>
            </a:r>
          </a:p>
        </p:txBody>
      </p:sp>
      <p:sp>
        <p:nvSpPr>
          <p:cNvPr id="94213" name="Rectangle 4"/>
          <p:cNvSpPr>
            <a:spLocks noChangeArrowheads="1"/>
          </p:cNvSpPr>
          <p:nvPr/>
        </p:nvSpPr>
        <p:spPr bwMode="auto">
          <a:xfrm>
            <a:off x="1631504" y="5254331"/>
            <a:ext cx="9163050" cy="525721"/>
          </a:xfrm>
          <a:prstGeom prst="rect">
            <a:avLst/>
          </a:prstGeom>
          <a:solidFill>
            <a:srgbClr val="FFCC00"/>
          </a:solidFill>
          <a:ln>
            <a:solidFill>
              <a:schemeClr val="tx1"/>
            </a:solidFill>
          </a:ln>
        </p:spPr>
        <p:txBody>
          <a:bodyPr wrap="square" anchor="ctr">
            <a:spAutoFit/>
          </a:bodyPr>
          <a:lstStyle/>
          <a:p>
            <a:pPr algn="ctr" eaLnBrk="0" fontAlgn="base" hangingPunct="0">
              <a:lnSpc>
                <a:spcPct val="110000"/>
              </a:lnSpc>
              <a:spcBef>
                <a:spcPct val="0"/>
              </a:spcBef>
              <a:spcAft>
                <a:spcPct val="0"/>
              </a:spcAft>
            </a:pPr>
            <a:r>
              <a:rPr lang="zh-CN" altLang="en-US" sz="2800" b="1" dirty="0">
                <a:solidFill>
                  <a:srgbClr val="000099"/>
                </a:solidFill>
                <a:latin typeface="Arial"/>
                <a:ea typeface="黑体" panose="02010609060101010101" pitchFamily="2" charset="-122"/>
              </a:rPr>
              <a:t>真正的发送窗口值 </a:t>
            </a:r>
            <a:r>
              <a:rPr lang="en-US" altLang="zh-CN" sz="2800" b="1" dirty="0">
                <a:solidFill>
                  <a:srgbClr val="000099"/>
                </a:solidFill>
                <a:latin typeface="Arial"/>
                <a:ea typeface="黑体" panose="02010609060101010101" pitchFamily="2" charset="-122"/>
              </a:rPr>
              <a:t>=</a:t>
            </a:r>
            <a:r>
              <a:rPr lang="zh-CN" altLang="en-US" sz="2800" b="1" dirty="0">
                <a:solidFill>
                  <a:srgbClr val="000099"/>
                </a:solidFill>
                <a:latin typeface="Arial"/>
                <a:ea typeface="黑体" panose="02010609060101010101" pitchFamily="2" charset="-122"/>
              </a:rPr>
              <a:t> </a:t>
            </a:r>
            <a:r>
              <a:rPr lang="en-US" altLang="zh-CN" sz="2800" b="1" dirty="0">
                <a:solidFill>
                  <a:srgbClr val="000099"/>
                </a:solidFill>
                <a:latin typeface="Arial"/>
                <a:ea typeface="黑体" panose="02010609060101010101" pitchFamily="2" charset="-122"/>
              </a:rPr>
              <a:t>Min(</a:t>
            </a:r>
            <a:r>
              <a:rPr lang="zh-CN" altLang="en-US" sz="2800" b="1" dirty="0">
                <a:solidFill>
                  <a:srgbClr val="000099"/>
                </a:solidFill>
                <a:latin typeface="Arial"/>
                <a:ea typeface="黑体" panose="02010609060101010101" pitchFamily="2" charset="-122"/>
              </a:rPr>
              <a:t>公告窗口值，拥塞窗口值</a:t>
            </a:r>
            <a:r>
              <a:rPr lang="en-US" altLang="zh-CN" sz="2800" b="1" dirty="0">
                <a:solidFill>
                  <a:srgbClr val="000099"/>
                </a:solidFill>
                <a:latin typeface="Arial"/>
                <a:ea typeface="黑体" panose="02010609060101010101" pitchFamily="2" charset="-122"/>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p:txBody>
          <a:bodyPr/>
          <a:lstStyle/>
          <a:p>
            <a:pPr algn="ctr"/>
            <a:r>
              <a:rPr lang="zh-CN" altLang="zh-CN" dirty="0"/>
              <a:t>控制拥塞窗口的原则</a:t>
            </a:r>
            <a:endParaRPr lang="zh-CN" altLang="en-US" dirty="0"/>
          </a:p>
        </p:txBody>
      </p:sp>
      <p:sp>
        <p:nvSpPr>
          <p:cNvPr id="96261" name="Rectangle 3"/>
          <p:cNvSpPr>
            <a:spLocks noGrp="1" noChangeArrowheads="1"/>
          </p:cNvSpPr>
          <p:nvPr>
            <p:ph type="body" idx="1"/>
          </p:nvPr>
        </p:nvSpPr>
        <p:spPr/>
        <p:txBody>
          <a:bodyPr/>
          <a:lstStyle/>
          <a:p>
            <a:r>
              <a:rPr lang="zh-CN" altLang="zh-CN" dirty="0"/>
              <a:t>只要网络没有出现拥塞，拥塞窗口就可以再增大一些，以便把更多的分组发送出去，这样就可以提高网络的利用率。</a:t>
            </a:r>
            <a:endParaRPr lang="en-US" altLang="zh-CN" dirty="0"/>
          </a:p>
          <a:p>
            <a:r>
              <a:rPr lang="zh-CN" altLang="zh-CN" dirty="0"/>
              <a:t>但只要网络出现拥塞或有可能出现拥塞，就必须把拥塞窗口减小一些，以减少注入到网络中的分组数，以便缓解网络出现的拥塞。</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p:txBody>
          <a:bodyPr/>
          <a:lstStyle/>
          <a:p>
            <a:pPr algn="ctr" eaLnBrk="1" hangingPunct="1"/>
            <a:r>
              <a:rPr lang="zh-CN" altLang="en-US" dirty="0"/>
              <a:t>拥塞的判断</a:t>
            </a:r>
          </a:p>
        </p:txBody>
      </p:sp>
      <p:sp>
        <p:nvSpPr>
          <p:cNvPr id="96261" name="Rectangle 3"/>
          <p:cNvSpPr>
            <a:spLocks noGrp="1" noChangeArrowheads="1"/>
          </p:cNvSpPr>
          <p:nvPr>
            <p:ph type="body" idx="1"/>
          </p:nvPr>
        </p:nvSpPr>
        <p:spPr/>
        <p:txBody>
          <a:bodyPr/>
          <a:lstStyle/>
          <a:p>
            <a:r>
              <a:rPr lang="zh-CN" altLang="en-US" dirty="0">
                <a:solidFill>
                  <a:srgbClr val="FF0000"/>
                </a:solidFill>
              </a:rPr>
              <a:t>重传定时器超时</a:t>
            </a:r>
            <a:endParaRPr lang="en-US" altLang="zh-CN" dirty="0">
              <a:solidFill>
                <a:srgbClr val="FF0000"/>
              </a:solidFill>
            </a:endParaRPr>
          </a:p>
          <a:p>
            <a:pPr lvl="1"/>
            <a:r>
              <a:rPr lang="zh-CN" altLang="zh-CN" dirty="0"/>
              <a:t>现在通信线路的传输质量一般都很好，因传输出差错而丢弃分组的概率是很小的（远小于</a:t>
            </a:r>
            <a:r>
              <a:rPr lang="en-US" altLang="zh-CN" dirty="0"/>
              <a:t> 1 %</a:t>
            </a:r>
            <a:r>
              <a:rPr lang="zh-CN" altLang="zh-CN" dirty="0"/>
              <a:t>）。只要出现了超时，就可以猜想网络可能出现了拥塞。</a:t>
            </a:r>
            <a:endParaRPr lang="en-US" altLang="zh-CN" dirty="0"/>
          </a:p>
          <a:p>
            <a:r>
              <a:rPr lang="zh-CN" altLang="en-US" dirty="0">
                <a:solidFill>
                  <a:srgbClr val="FF0000"/>
                </a:solidFill>
              </a:rPr>
              <a:t>收到三个相同（重复）的 </a:t>
            </a:r>
            <a:r>
              <a:rPr lang="en-US" altLang="zh-CN" dirty="0">
                <a:solidFill>
                  <a:srgbClr val="FF0000"/>
                </a:solidFill>
              </a:rPr>
              <a:t>ACK</a:t>
            </a:r>
          </a:p>
          <a:p>
            <a:pPr lvl="1"/>
            <a:r>
              <a:rPr lang="zh-CN" altLang="zh-CN" dirty="0"/>
              <a:t>个别报文段会在网络中丢失，</a:t>
            </a:r>
            <a:r>
              <a:rPr lang="zh-CN" altLang="en-US" dirty="0"/>
              <a:t>预示可能会出现拥塞（</a:t>
            </a:r>
            <a:r>
              <a:rPr lang="zh-CN" altLang="zh-CN" dirty="0"/>
              <a:t>实际未发生拥塞</a:t>
            </a:r>
            <a:r>
              <a:rPr lang="zh-CN" altLang="en-US" dirty="0"/>
              <a:t>），因此可以尽快采取控制措施，避免拥塞。</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p:txBody>
          <a:bodyPr/>
          <a:lstStyle/>
          <a:p>
            <a:pPr algn="ctr" eaLnBrk="1" hangingPunct="1"/>
            <a:r>
              <a:rPr lang="en-US" altLang="zh-CN" dirty="0"/>
              <a:t>TCP</a:t>
            </a:r>
            <a:r>
              <a:rPr lang="zh-CN" altLang="en-US" dirty="0"/>
              <a:t>拥塞控制算法</a:t>
            </a:r>
          </a:p>
        </p:txBody>
      </p:sp>
      <p:sp>
        <p:nvSpPr>
          <p:cNvPr id="96261" name="Rectangle 3"/>
          <p:cNvSpPr>
            <a:spLocks noGrp="1" noChangeArrowheads="1"/>
          </p:cNvSpPr>
          <p:nvPr>
            <p:ph type="body" idx="1"/>
          </p:nvPr>
        </p:nvSpPr>
        <p:spPr/>
        <p:txBody>
          <a:bodyPr/>
          <a:lstStyle/>
          <a:p>
            <a:r>
              <a:rPr lang="zh-CN" altLang="zh-CN" dirty="0"/>
              <a:t>四种</a:t>
            </a:r>
            <a:r>
              <a:rPr lang="zh-CN" altLang="en-US" dirty="0"/>
              <a:t>（</a:t>
            </a:r>
            <a:r>
              <a:rPr lang="en-US" altLang="zh-CN" dirty="0"/>
              <a:t> RFC 5681</a:t>
            </a:r>
            <a:r>
              <a:rPr lang="zh-CN" altLang="zh-CN" dirty="0"/>
              <a:t>） </a:t>
            </a:r>
            <a:r>
              <a:rPr lang="zh-CN" altLang="en-US" dirty="0"/>
              <a:t>：</a:t>
            </a:r>
            <a:endParaRPr lang="en-US" altLang="zh-CN" dirty="0"/>
          </a:p>
          <a:p>
            <a:pPr lvl="1"/>
            <a:r>
              <a:rPr lang="zh-CN" altLang="zh-CN" dirty="0"/>
              <a:t>慢开始</a:t>
            </a:r>
            <a:r>
              <a:rPr lang="en-US" altLang="zh-CN" dirty="0"/>
              <a:t> (slow-start)</a:t>
            </a:r>
          </a:p>
          <a:p>
            <a:pPr lvl="1"/>
            <a:r>
              <a:rPr lang="zh-CN" altLang="zh-CN" dirty="0"/>
              <a:t>拥塞避免</a:t>
            </a:r>
            <a:r>
              <a:rPr lang="en-US" altLang="zh-CN" dirty="0"/>
              <a:t> (congestion avoidance)</a:t>
            </a:r>
          </a:p>
          <a:p>
            <a:pPr lvl="1"/>
            <a:r>
              <a:rPr lang="zh-CN" altLang="zh-CN" dirty="0"/>
              <a:t>快重传</a:t>
            </a:r>
            <a:r>
              <a:rPr lang="en-US" altLang="zh-CN" dirty="0"/>
              <a:t> (fast retransmit)</a:t>
            </a:r>
          </a:p>
          <a:p>
            <a:pPr lvl="1"/>
            <a:r>
              <a:rPr lang="zh-CN" altLang="zh-CN" dirty="0"/>
              <a:t>快恢复</a:t>
            </a:r>
            <a:r>
              <a:rPr lang="en-US" altLang="zh-CN" dirty="0"/>
              <a:t> (fast recovery)</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noChangeArrowheads="1"/>
          </p:cNvSpPr>
          <p:nvPr>
            <p:ph type="title"/>
          </p:nvPr>
        </p:nvSpPr>
        <p:spPr/>
        <p:txBody>
          <a:bodyPr/>
          <a:lstStyle/>
          <a:p>
            <a:pPr algn="ctr" eaLnBrk="1" hangingPunct="1"/>
            <a:r>
              <a:rPr lang="zh-CN" altLang="en-US" dirty="0"/>
              <a:t>慢开始 </a:t>
            </a:r>
            <a:r>
              <a:rPr lang="en-US" altLang="zh-CN" dirty="0"/>
              <a:t>(Slow start)</a:t>
            </a:r>
          </a:p>
        </p:txBody>
      </p:sp>
      <p:sp>
        <p:nvSpPr>
          <p:cNvPr id="99333" name="Rectangle 3"/>
          <p:cNvSpPr>
            <a:spLocks noGrp="1" noChangeArrowheads="1"/>
          </p:cNvSpPr>
          <p:nvPr>
            <p:ph type="body" idx="1"/>
          </p:nvPr>
        </p:nvSpPr>
        <p:spPr/>
        <p:txBody>
          <a:bodyPr/>
          <a:lstStyle/>
          <a:p>
            <a:pPr eaLnBrk="1" hangingPunct="1"/>
            <a:r>
              <a:rPr lang="zh-CN" altLang="en-US" sz="2800" dirty="0"/>
              <a:t>用来确定网络的负载能力。</a:t>
            </a:r>
            <a:endParaRPr lang="en-US" altLang="zh-CN" sz="2800" dirty="0"/>
          </a:p>
          <a:p>
            <a:r>
              <a:rPr lang="zh-CN" altLang="zh-CN" sz="2800" dirty="0">
                <a:solidFill>
                  <a:srgbClr val="FF0000"/>
                </a:solidFill>
              </a:rPr>
              <a:t>算法的思路</a:t>
            </a:r>
            <a:r>
              <a:rPr lang="zh-CN" altLang="en-US" sz="2800" dirty="0">
                <a:solidFill>
                  <a:srgbClr val="FF0000"/>
                </a:solidFill>
              </a:rPr>
              <a:t>：</a:t>
            </a:r>
            <a:r>
              <a:rPr lang="zh-CN" altLang="zh-CN" sz="2800" dirty="0">
                <a:solidFill>
                  <a:srgbClr val="FF0000"/>
                </a:solidFill>
              </a:rPr>
              <a:t>由小到大逐渐增大拥塞窗口数值</a:t>
            </a:r>
            <a:r>
              <a:rPr lang="zh-CN" altLang="en-US" sz="2800" dirty="0">
                <a:solidFill>
                  <a:srgbClr val="FF0000"/>
                </a:solidFill>
              </a:rPr>
              <a:t>。</a:t>
            </a:r>
            <a:endParaRPr lang="en-US" altLang="zh-CN" sz="2800" dirty="0">
              <a:solidFill>
                <a:srgbClr val="FF0000"/>
              </a:solidFill>
            </a:endParaRPr>
          </a:p>
          <a:p>
            <a:r>
              <a:rPr lang="zh-CN" altLang="zh-CN" sz="2800" dirty="0">
                <a:solidFill>
                  <a:srgbClr val="0000FF"/>
                </a:solidFill>
              </a:rPr>
              <a:t>初始拥塞窗口</a:t>
            </a:r>
            <a:r>
              <a:rPr lang="en-US" altLang="zh-CN" sz="2800" dirty="0">
                <a:solidFill>
                  <a:srgbClr val="0000FF"/>
                </a:solidFill>
              </a:rPr>
              <a:t> </a:t>
            </a:r>
            <a:r>
              <a:rPr lang="en-US" altLang="zh-CN" sz="2800" dirty="0" err="1">
                <a:solidFill>
                  <a:srgbClr val="0000FF"/>
                </a:solidFill>
              </a:rPr>
              <a:t>cwnd</a:t>
            </a:r>
            <a:r>
              <a:rPr lang="en-US" altLang="zh-CN" sz="2800" dirty="0">
                <a:solidFill>
                  <a:srgbClr val="0000FF"/>
                </a:solidFill>
              </a:rPr>
              <a:t> </a:t>
            </a:r>
            <a:r>
              <a:rPr lang="zh-CN" altLang="en-US" sz="2800" dirty="0">
                <a:solidFill>
                  <a:srgbClr val="0000FF"/>
                </a:solidFill>
              </a:rPr>
              <a:t>设置：</a:t>
            </a:r>
            <a:endParaRPr lang="en-US" altLang="zh-CN" sz="2800" dirty="0">
              <a:solidFill>
                <a:srgbClr val="0000FF"/>
              </a:solidFill>
            </a:endParaRPr>
          </a:p>
          <a:p>
            <a:pPr lvl="1"/>
            <a:r>
              <a:rPr lang="zh-CN" altLang="zh-CN" sz="2400" dirty="0"/>
              <a:t>旧的规定</a:t>
            </a:r>
            <a:r>
              <a:rPr lang="zh-CN" altLang="en-US" sz="2400" dirty="0"/>
              <a:t>：</a:t>
            </a:r>
            <a:r>
              <a:rPr lang="zh-CN" altLang="zh-CN" sz="2400" dirty="0"/>
              <a:t>在刚刚开始发送报文段时，先把初始拥塞窗口</a:t>
            </a:r>
            <a:r>
              <a:rPr lang="en-US" altLang="zh-CN" sz="2400" dirty="0" err="1"/>
              <a:t>cwnd</a:t>
            </a:r>
            <a:r>
              <a:rPr lang="en-US" altLang="zh-CN" sz="2400" dirty="0"/>
              <a:t> </a:t>
            </a:r>
            <a:r>
              <a:rPr lang="zh-CN" altLang="zh-CN" sz="2400" dirty="0"/>
              <a:t>设置为</a:t>
            </a:r>
            <a:r>
              <a:rPr lang="en-US" altLang="zh-CN" sz="2400" dirty="0"/>
              <a:t> 1 </a:t>
            </a:r>
            <a:r>
              <a:rPr lang="zh-CN" altLang="zh-CN" sz="2400" dirty="0"/>
              <a:t>至</a:t>
            </a:r>
            <a:r>
              <a:rPr lang="en-US" altLang="zh-CN" sz="2400" dirty="0"/>
              <a:t> 2 </a:t>
            </a:r>
            <a:r>
              <a:rPr lang="zh-CN" altLang="zh-CN" sz="2400" dirty="0"/>
              <a:t>个发送方的最大报文段</a:t>
            </a:r>
            <a:r>
              <a:rPr lang="en-US" altLang="zh-CN" sz="2400" dirty="0"/>
              <a:t> SMSS (Sender Maximum Segment Size) </a:t>
            </a:r>
            <a:r>
              <a:rPr lang="zh-CN" altLang="zh-CN" sz="2400" dirty="0"/>
              <a:t>的数值</a:t>
            </a:r>
            <a:r>
              <a:rPr lang="zh-CN" altLang="en-US" sz="2400" dirty="0"/>
              <a:t>。</a:t>
            </a:r>
            <a:endParaRPr lang="en-US" altLang="zh-CN" sz="2400" dirty="0"/>
          </a:p>
          <a:p>
            <a:pPr lvl="1"/>
            <a:r>
              <a:rPr lang="zh-CN" altLang="zh-CN" sz="2400" dirty="0"/>
              <a:t>新的</a:t>
            </a:r>
            <a:r>
              <a:rPr lang="en-US" altLang="zh-CN" sz="2400" dirty="0"/>
              <a:t> RFC 5681 </a:t>
            </a:r>
            <a:r>
              <a:rPr lang="zh-CN" altLang="zh-CN" sz="2400" dirty="0"/>
              <a:t>把初始拥塞窗口</a:t>
            </a:r>
            <a:r>
              <a:rPr lang="en-US" altLang="zh-CN" sz="2400" dirty="0"/>
              <a:t> </a:t>
            </a:r>
            <a:r>
              <a:rPr lang="en-US" altLang="zh-CN" sz="2400" dirty="0" err="1"/>
              <a:t>cwnd</a:t>
            </a:r>
            <a:r>
              <a:rPr lang="en-US" altLang="zh-CN" sz="2400" dirty="0"/>
              <a:t> </a:t>
            </a:r>
            <a:r>
              <a:rPr lang="zh-CN" altLang="zh-CN" sz="2400" dirty="0"/>
              <a:t>设置为不超过</a:t>
            </a:r>
            <a:r>
              <a:rPr lang="en-US" altLang="zh-CN" sz="2400" dirty="0"/>
              <a:t>2</a:t>
            </a:r>
            <a:r>
              <a:rPr lang="zh-CN" altLang="zh-CN" sz="2400" dirty="0"/>
              <a:t>至</a:t>
            </a:r>
            <a:r>
              <a:rPr lang="en-US" altLang="zh-CN" sz="2400" dirty="0"/>
              <a:t>4</a:t>
            </a:r>
            <a:r>
              <a:rPr lang="zh-CN" altLang="zh-CN" sz="2400" dirty="0"/>
              <a:t>个</a:t>
            </a:r>
            <a:r>
              <a:rPr lang="en-US" altLang="zh-CN" sz="2400" dirty="0"/>
              <a:t>SMSS </a:t>
            </a:r>
            <a:r>
              <a:rPr lang="zh-CN" altLang="zh-CN" sz="2400" dirty="0"/>
              <a:t>的数值。</a:t>
            </a:r>
            <a:endParaRPr lang="en-US" altLang="zh-CN" sz="2400" dirty="0"/>
          </a:p>
          <a:p>
            <a:r>
              <a:rPr lang="zh-CN" altLang="zh-CN" sz="2800" dirty="0">
                <a:solidFill>
                  <a:srgbClr val="0000FF"/>
                </a:solidFill>
              </a:rPr>
              <a:t>慢开始门限</a:t>
            </a:r>
            <a:r>
              <a:rPr lang="en-US" altLang="zh-CN" sz="2800" dirty="0">
                <a:solidFill>
                  <a:srgbClr val="0000FF"/>
                </a:solidFill>
              </a:rPr>
              <a:t> </a:t>
            </a:r>
            <a:r>
              <a:rPr lang="en-US" altLang="zh-CN" sz="2800" dirty="0" err="1">
                <a:solidFill>
                  <a:srgbClr val="0000FF"/>
                </a:solidFill>
              </a:rPr>
              <a:t>ssthresh</a:t>
            </a:r>
            <a:r>
              <a:rPr lang="zh-CN" altLang="en-US" sz="2800" dirty="0">
                <a:solidFill>
                  <a:srgbClr val="0000FF"/>
                </a:solidFill>
              </a:rPr>
              <a:t>（状态变量）</a:t>
            </a:r>
            <a:r>
              <a:rPr lang="zh-CN" altLang="en-US" sz="2800" dirty="0"/>
              <a:t>：</a:t>
            </a:r>
            <a:r>
              <a:rPr lang="zh-CN" altLang="zh-CN" sz="2800" dirty="0"/>
              <a:t>防止拥塞窗口</a:t>
            </a:r>
            <a:r>
              <a:rPr lang="en-US" altLang="zh-CN" sz="2800" dirty="0" err="1"/>
              <a:t>cwnd</a:t>
            </a:r>
            <a:r>
              <a:rPr lang="en-US" altLang="zh-CN" sz="2800" dirty="0"/>
              <a:t> </a:t>
            </a:r>
            <a:r>
              <a:rPr lang="zh-CN" altLang="zh-CN" sz="2800" dirty="0"/>
              <a:t>增长过大引起网络拥塞</a:t>
            </a:r>
            <a:r>
              <a:rPr lang="zh-CN" altLang="en-US" sz="2800"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noChangeArrowheads="1"/>
          </p:cNvSpPr>
          <p:nvPr>
            <p:ph type="title"/>
          </p:nvPr>
        </p:nvSpPr>
        <p:spPr/>
        <p:txBody>
          <a:bodyPr/>
          <a:lstStyle/>
          <a:p>
            <a:pPr algn="ctr" eaLnBrk="1" hangingPunct="1"/>
            <a:r>
              <a:rPr lang="zh-CN" altLang="en-US" dirty="0"/>
              <a:t>慢开始 </a:t>
            </a:r>
            <a:r>
              <a:rPr lang="en-US" altLang="zh-CN" dirty="0"/>
              <a:t>(Slow start)</a:t>
            </a:r>
          </a:p>
        </p:txBody>
      </p:sp>
      <p:sp>
        <p:nvSpPr>
          <p:cNvPr id="99333" name="Rectangle 3"/>
          <p:cNvSpPr>
            <a:spLocks noGrp="1" noChangeArrowheads="1"/>
          </p:cNvSpPr>
          <p:nvPr>
            <p:ph type="body" idx="1"/>
          </p:nvPr>
        </p:nvSpPr>
        <p:spPr/>
        <p:txBody>
          <a:bodyPr/>
          <a:lstStyle/>
          <a:p>
            <a:r>
              <a:rPr lang="zh-CN" altLang="zh-CN" sz="2600" dirty="0">
                <a:solidFill>
                  <a:srgbClr val="0000FF"/>
                </a:solidFill>
              </a:rPr>
              <a:t>拥塞窗口</a:t>
            </a:r>
            <a:r>
              <a:rPr lang="en-US" altLang="zh-CN" sz="2600" dirty="0">
                <a:solidFill>
                  <a:srgbClr val="0000FF"/>
                </a:solidFill>
              </a:rPr>
              <a:t> </a:t>
            </a:r>
            <a:r>
              <a:rPr lang="en-US" altLang="zh-CN" sz="2600" dirty="0" err="1">
                <a:solidFill>
                  <a:srgbClr val="0000FF"/>
                </a:solidFill>
              </a:rPr>
              <a:t>cwnd</a:t>
            </a:r>
            <a:r>
              <a:rPr lang="en-US" altLang="zh-CN" sz="2600" dirty="0">
                <a:solidFill>
                  <a:srgbClr val="0000FF"/>
                </a:solidFill>
              </a:rPr>
              <a:t>  </a:t>
            </a:r>
            <a:r>
              <a:rPr lang="zh-CN" altLang="en-US" sz="2600" dirty="0">
                <a:solidFill>
                  <a:srgbClr val="0000FF"/>
                </a:solidFill>
              </a:rPr>
              <a:t>控制方法</a:t>
            </a:r>
            <a:r>
              <a:rPr lang="zh-CN" altLang="en-US" sz="2600" dirty="0"/>
              <a:t>：</a:t>
            </a:r>
            <a:r>
              <a:rPr lang="zh-CN" altLang="zh-CN" sz="2600" dirty="0"/>
              <a:t>在每收到一个</a:t>
            </a:r>
            <a:r>
              <a:rPr lang="zh-CN" altLang="zh-CN" sz="2600" dirty="0">
                <a:solidFill>
                  <a:srgbClr val="FF0000"/>
                </a:solidFill>
              </a:rPr>
              <a:t>对新的报文段的确认</a:t>
            </a:r>
            <a:r>
              <a:rPr lang="zh-CN" altLang="zh-CN" sz="2600" dirty="0"/>
              <a:t>后，可以把拥塞窗口增加最多一个</a:t>
            </a:r>
            <a:r>
              <a:rPr lang="en-US" altLang="zh-CN" sz="2600" dirty="0"/>
              <a:t> SMSS </a:t>
            </a:r>
            <a:r>
              <a:rPr lang="zh-CN" altLang="zh-CN" sz="2600" dirty="0"/>
              <a:t>的数值。</a:t>
            </a:r>
            <a:endParaRPr lang="en-US" altLang="zh-CN" sz="2600" dirty="0"/>
          </a:p>
          <a:p>
            <a:endParaRPr lang="en-US" altLang="zh-CN" sz="2600" dirty="0"/>
          </a:p>
          <a:p>
            <a:endParaRPr lang="en-US" altLang="zh-CN" sz="2600" dirty="0"/>
          </a:p>
          <a:p>
            <a:r>
              <a:rPr lang="zh-CN" altLang="zh-CN" sz="2600" dirty="0"/>
              <a:t>其中</a:t>
            </a:r>
            <a:r>
              <a:rPr lang="en-US" altLang="zh-CN" sz="2600" dirty="0"/>
              <a:t> </a:t>
            </a:r>
            <a:r>
              <a:rPr lang="en-US" altLang="zh-CN" sz="2600" i="1" dirty="0"/>
              <a:t>N </a:t>
            </a:r>
            <a:r>
              <a:rPr lang="zh-CN" altLang="zh-CN" sz="2600" dirty="0"/>
              <a:t>是原先未被确认的、但现在被刚收到的确认报文段所确认的字节数。</a:t>
            </a:r>
            <a:endParaRPr lang="en-US" altLang="zh-CN" sz="2600" dirty="0"/>
          </a:p>
          <a:p>
            <a:r>
              <a:rPr lang="zh-CN" altLang="zh-CN" sz="2600" dirty="0"/>
              <a:t>不难看出，当</a:t>
            </a:r>
            <a:r>
              <a:rPr lang="en-US" altLang="zh-CN" sz="2600" dirty="0"/>
              <a:t> </a:t>
            </a:r>
            <a:r>
              <a:rPr lang="en-US" altLang="zh-CN" sz="2600" i="1" dirty="0"/>
              <a:t>N</a:t>
            </a:r>
            <a:r>
              <a:rPr lang="en-US" altLang="zh-CN" sz="2600" dirty="0"/>
              <a:t> &lt; SMSS </a:t>
            </a:r>
            <a:r>
              <a:rPr lang="zh-CN" altLang="zh-CN" sz="2600" dirty="0"/>
              <a:t>时，拥塞窗口每次的增加量要小于</a:t>
            </a:r>
            <a:r>
              <a:rPr lang="en-US" altLang="zh-CN" sz="2600" dirty="0"/>
              <a:t> SMSS</a:t>
            </a:r>
            <a:r>
              <a:rPr lang="zh-CN" altLang="zh-CN" sz="2600" dirty="0"/>
              <a:t>。</a:t>
            </a:r>
          </a:p>
          <a:p>
            <a:r>
              <a:rPr lang="zh-CN" altLang="zh-CN" sz="2600" dirty="0"/>
              <a:t>用这样的方法逐步增大发送方的拥塞窗口</a:t>
            </a:r>
            <a:r>
              <a:rPr lang="en-US" altLang="zh-CN" sz="2600" dirty="0"/>
              <a:t> </a:t>
            </a:r>
            <a:r>
              <a:rPr lang="en-US" altLang="zh-CN" sz="2600" dirty="0" err="1"/>
              <a:t>cwnd</a:t>
            </a:r>
            <a:r>
              <a:rPr lang="zh-CN" altLang="zh-CN" sz="2600" dirty="0"/>
              <a:t>，可以使分组注入到网络的速率更加合理。</a:t>
            </a:r>
            <a:endParaRPr lang="en-US" altLang="zh-CN" sz="2600" dirty="0"/>
          </a:p>
          <a:p>
            <a:pPr eaLnBrk="1" hangingPunct="1"/>
            <a:endParaRPr lang="en-US" altLang="zh-CN" sz="2600" dirty="0"/>
          </a:p>
        </p:txBody>
      </p:sp>
      <p:sp>
        <p:nvSpPr>
          <p:cNvPr id="2" name="矩形 1"/>
          <p:cNvSpPr/>
          <p:nvPr/>
        </p:nvSpPr>
        <p:spPr bwMode="auto">
          <a:xfrm>
            <a:off x="1775520" y="2276872"/>
            <a:ext cx="9001000" cy="648072"/>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eaLnBrk="0" fontAlgn="base" hangingPunct="0">
              <a:lnSpc>
                <a:spcPct val="110000"/>
              </a:lnSpc>
              <a:spcBef>
                <a:spcPct val="0"/>
              </a:spcBef>
              <a:spcAft>
                <a:spcPct val="0"/>
              </a:spcAft>
            </a:pPr>
            <a:r>
              <a:rPr lang="zh-CN" altLang="zh-CN" sz="2800" b="1" dirty="0">
                <a:solidFill>
                  <a:srgbClr val="000099"/>
                </a:solidFill>
                <a:latin typeface="Arial" panose="020B0604020202020204" pitchFamily="34" charset="0"/>
                <a:ea typeface="黑体" panose="02010609060101010101" pitchFamily="2" charset="-122"/>
              </a:rPr>
              <a:t>拥塞窗口</a:t>
            </a:r>
            <a:r>
              <a:rPr lang="en-US" altLang="zh-CN" sz="2800" b="1" dirty="0" err="1">
                <a:solidFill>
                  <a:srgbClr val="000099"/>
                </a:solidFill>
                <a:latin typeface="Arial" panose="020B0604020202020204" pitchFamily="34" charset="0"/>
                <a:ea typeface="黑体" panose="02010609060101010101" pitchFamily="2" charset="-122"/>
              </a:rPr>
              <a:t>cwnd</a:t>
            </a:r>
            <a:r>
              <a:rPr lang="zh-CN" altLang="zh-CN" sz="2800" b="1" dirty="0">
                <a:solidFill>
                  <a:srgbClr val="000099"/>
                </a:solidFill>
                <a:latin typeface="Arial" panose="020B0604020202020204" pitchFamily="34" charset="0"/>
                <a:ea typeface="黑体" panose="02010609060101010101" pitchFamily="2" charset="-122"/>
              </a:rPr>
              <a:t>每次的增加量</a:t>
            </a:r>
            <a:r>
              <a:rPr lang="en-US" altLang="zh-CN" sz="2800" b="1" dirty="0">
                <a:solidFill>
                  <a:srgbClr val="000099"/>
                </a:solidFill>
                <a:latin typeface="Arial" panose="020B0604020202020204" pitchFamily="34" charset="0"/>
                <a:ea typeface="黑体" panose="02010609060101010101" pitchFamily="2" charset="-122"/>
              </a:rPr>
              <a:t> = min (N, SMSS)       (5-8)</a:t>
            </a:r>
            <a:endParaRPr lang="zh-CN" altLang="zh-CN" sz="2800" b="1" dirty="0">
              <a:solidFill>
                <a:srgbClr val="000099"/>
              </a:solidFill>
              <a:latin typeface="Arial" panose="020B0604020202020204" pitchFamily="34" charset="0"/>
              <a:ea typeface="黑体" panose="0201060906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581971" y="2735263"/>
            <a:ext cx="5969000" cy="11049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latin typeface="Arial" panose="020B0604020202020204" pitchFamily="34" charset="0"/>
            </a:endParaRPr>
          </a:p>
        </p:txBody>
      </p:sp>
      <p:sp>
        <p:nvSpPr>
          <p:cNvPr id="5" name="Rectangle 3"/>
          <p:cNvSpPr>
            <a:spLocks noChangeArrowheads="1"/>
          </p:cNvSpPr>
          <p:nvPr/>
        </p:nvSpPr>
        <p:spPr bwMode="auto">
          <a:xfrm>
            <a:off x="4591496" y="3933825"/>
            <a:ext cx="5969000" cy="1714500"/>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latin typeface="Arial" panose="020B0604020202020204" pitchFamily="34" charset="0"/>
            </a:endParaRPr>
          </a:p>
        </p:txBody>
      </p:sp>
      <p:sp>
        <p:nvSpPr>
          <p:cNvPr id="6" name="Rectangle 4"/>
          <p:cNvSpPr>
            <a:spLocks noChangeArrowheads="1"/>
          </p:cNvSpPr>
          <p:nvPr/>
        </p:nvSpPr>
        <p:spPr bwMode="auto">
          <a:xfrm>
            <a:off x="4578796" y="1739900"/>
            <a:ext cx="5969000" cy="8255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latin typeface="Arial" panose="020B0604020202020204" pitchFamily="34" charset="0"/>
            </a:endParaRPr>
          </a:p>
        </p:txBody>
      </p:sp>
      <p:sp>
        <p:nvSpPr>
          <p:cNvPr id="7" name="Text Box 5"/>
          <p:cNvSpPr txBox="1">
            <a:spLocks noChangeArrowheads="1"/>
          </p:cNvSpPr>
          <p:nvPr/>
        </p:nvSpPr>
        <p:spPr bwMode="auto">
          <a:xfrm>
            <a:off x="4070797" y="1087439"/>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2000" kern="0">
                <a:solidFill>
                  <a:srgbClr val="3333CC"/>
                </a:solidFill>
                <a:latin typeface="Arial" panose="020B0604020202020204" pitchFamily="34" charset="0"/>
                <a:ea typeface="黑体" panose="02010609060101010101" pitchFamily="2" charset="-122"/>
              </a:rPr>
              <a:t>发送方</a:t>
            </a:r>
          </a:p>
        </p:txBody>
      </p:sp>
      <p:sp>
        <p:nvSpPr>
          <p:cNvPr id="8" name="Text Box 6"/>
          <p:cNvSpPr txBox="1">
            <a:spLocks noChangeArrowheads="1"/>
          </p:cNvSpPr>
          <p:nvPr/>
        </p:nvSpPr>
        <p:spPr bwMode="auto">
          <a:xfrm>
            <a:off x="7383909" y="1085851"/>
            <a:ext cx="950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2000" kern="0">
                <a:solidFill>
                  <a:srgbClr val="3333CC"/>
                </a:solidFill>
                <a:latin typeface="Arial" panose="020B0604020202020204" pitchFamily="34" charset="0"/>
                <a:ea typeface="黑体" panose="02010609060101010101" pitchFamily="2" charset="-122"/>
              </a:rPr>
              <a:t>接收方</a:t>
            </a:r>
          </a:p>
        </p:txBody>
      </p:sp>
      <p:sp>
        <p:nvSpPr>
          <p:cNvPr id="9" name="Text Box 7"/>
          <p:cNvSpPr txBox="1">
            <a:spLocks noChangeArrowheads="1"/>
          </p:cNvSpPr>
          <p:nvPr/>
        </p:nvSpPr>
        <p:spPr bwMode="auto">
          <a:xfrm>
            <a:off x="3496121" y="1501775"/>
            <a:ext cx="10791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2000" kern="0">
                <a:solidFill>
                  <a:srgbClr val="3333CC"/>
                </a:solidFill>
                <a:latin typeface="Arial" panose="020B0604020202020204" pitchFamily="34" charset="0"/>
                <a:ea typeface="黑体" panose="02010609060101010101" pitchFamily="2" charset="-122"/>
              </a:rPr>
              <a:t>发送 </a:t>
            </a:r>
            <a:r>
              <a:rPr kumimoji="0" lang="en-US" altLang="zh-CN" sz="2000" kern="0">
                <a:solidFill>
                  <a:srgbClr val="3333CC"/>
                </a:solidFill>
                <a:latin typeface="Arial" panose="020B0604020202020204" pitchFamily="34" charset="0"/>
                <a:ea typeface="黑体" panose="02010609060101010101" pitchFamily="2" charset="-122"/>
              </a:rPr>
              <a:t>M</a:t>
            </a:r>
            <a:r>
              <a:rPr kumimoji="0" lang="en-US" altLang="zh-CN" sz="2000" kern="0" baseline="-25000">
                <a:solidFill>
                  <a:srgbClr val="3333CC"/>
                </a:solidFill>
                <a:latin typeface="Arial" panose="020B0604020202020204" pitchFamily="34" charset="0"/>
                <a:ea typeface="黑体" panose="02010609060101010101" pitchFamily="2" charset="-122"/>
              </a:rPr>
              <a:t>1</a:t>
            </a:r>
          </a:p>
        </p:txBody>
      </p:sp>
      <p:sp>
        <p:nvSpPr>
          <p:cNvPr id="10" name="Line 8"/>
          <p:cNvSpPr>
            <a:spLocks noChangeShapeType="1"/>
          </p:cNvSpPr>
          <p:nvPr/>
        </p:nvSpPr>
        <p:spPr bwMode="auto">
          <a:xfrm>
            <a:off x="4581971" y="1771650"/>
            <a:ext cx="3309938" cy="319088"/>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ysClr val="windowText" lastClr="000000"/>
              </a:solidFill>
              <a:latin typeface="Arial" panose="020B0604020202020204" pitchFamily="34" charset="0"/>
            </a:endParaRPr>
          </a:p>
        </p:txBody>
      </p:sp>
      <p:sp>
        <p:nvSpPr>
          <p:cNvPr id="11" name="Line 9"/>
          <p:cNvSpPr>
            <a:spLocks noChangeShapeType="1"/>
          </p:cNvSpPr>
          <p:nvPr/>
        </p:nvSpPr>
        <p:spPr bwMode="auto">
          <a:xfrm>
            <a:off x="4581971" y="2760664"/>
            <a:ext cx="3309938" cy="319087"/>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ysClr val="windowText" lastClr="000000"/>
              </a:solidFill>
              <a:latin typeface="Arial" panose="020B0604020202020204" pitchFamily="34" charset="0"/>
            </a:endParaRPr>
          </a:p>
        </p:txBody>
      </p:sp>
      <p:sp>
        <p:nvSpPr>
          <p:cNvPr id="12" name="Line 10"/>
          <p:cNvSpPr>
            <a:spLocks noChangeShapeType="1"/>
          </p:cNvSpPr>
          <p:nvPr/>
        </p:nvSpPr>
        <p:spPr bwMode="auto">
          <a:xfrm flipH="1">
            <a:off x="4581971" y="2227264"/>
            <a:ext cx="3309938" cy="319087"/>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ysClr val="windowText" lastClr="000000"/>
              </a:solidFill>
              <a:latin typeface="Arial" panose="020B0604020202020204" pitchFamily="34" charset="0"/>
            </a:endParaRPr>
          </a:p>
        </p:txBody>
      </p:sp>
      <p:sp>
        <p:nvSpPr>
          <p:cNvPr id="13" name="Text Box 11"/>
          <p:cNvSpPr txBox="1">
            <a:spLocks noChangeArrowheads="1"/>
          </p:cNvSpPr>
          <p:nvPr/>
        </p:nvSpPr>
        <p:spPr bwMode="auto">
          <a:xfrm>
            <a:off x="7810946" y="2024063"/>
            <a:ext cx="11496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2000" kern="0">
                <a:solidFill>
                  <a:srgbClr val="3333CC"/>
                </a:solidFill>
                <a:latin typeface="Arial" panose="020B0604020202020204" pitchFamily="34" charset="0"/>
                <a:ea typeface="黑体" panose="02010609060101010101" pitchFamily="2" charset="-122"/>
              </a:rPr>
              <a:t> </a:t>
            </a:r>
            <a:r>
              <a:rPr kumimoji="0" lang="zh-CN" altLang="en-US" sz="2000" kern="0">
                <a:solidFill>
                  <a:srgbClr val="3333CC"/>
                </a:solidFill>
                <a:latin typeface="Arial" panose="020B0604020202020204" pitchFamily="34" charset="0"/>
                <a:ea typeface="黑体" panose="02010609060101010101" pitchFamily="2" charset="-122"/>
              </a:rPr>
              <a:t>确认 </a:t>
            </a:r>
            <a:r>
              <a:rPr kumimoji="0" lang="en-US" altLang="zh-CN" sz="2000" kern="0">
                <a:solidFill>
                  <a:srgbClr val="3333CC"/>
                </a:solidFill>
                <a:latin typeface="Arial" panose="020B0604020202020204" pitchFamily="34" charset="0"/>
                <a:ea typeface="黑体" panose="02010609060101010101" pitchFamily="2" charset="-122"/>
              </a:rPr>
              <a:t>M</a:t>
            </a:r>
            <a:r>
              <a:rPr kumimoji="0" lang="en-US" altLang="zh-CN" sz="2000" kern="0" baseline="-25000">
                <a:solidFill>
                  <a:srgbClr val="3333CC"/>
                </a:solidFill>
                <a:latin typeface="Arial" panose="020B0604020202020204" pitchFamily="34" charset="0"/>
                <a:ea typeface="黑体" panose="02010609060101010101" pitchFamily="2" charset="-122"/>
              </a:rPr>
              <a:t>1</a:t>
            </a:r>
            <a:endParaRPr kumimoji="0" lang="en-US" altLang="zh-CN" sz="2000" kern="0">
              <a:solidFill>
                <a:srgbClr val="3333CC"/>
              </a:solidFill>
              <a:latin typeface="Arial" panose="020B0604020202020204" pitchFamily="34" charset="0"/>
              <a:ea typeface="黑体" panose="02010609060101010101" pitchFamily="2" charset="-122"/>
            </a:endParaRPr>
          </a:p>
        </p:txBody>
      </p:sp>
      <p:sp>
        <p:nvSpPr>
          <p:cNvPr id="14" name="Line 12"/>
          <p:cNvSpPr>
            <a:spLocks noChangeShapeType="1"/>
          </p:cNvSpPr>
          <p:nvPr/>
        </p:nvSpPr>
        <p:spPr bwMode="auto">
          <a:xfrm>
            <a:off x="4581971" y="5774210"/>
            <a:ext cx="3309938" cy="319087"/>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ysClr val="windowText" lastClr="000000"/>
              </a:solidFill>
              <a:latin typeface="Arial" panose="020B0604020202020204" pitchFamily="34" charset="0"/>
            </a:endParaRPr>
          </a:p>
        </p:txBody>
      </p:sp>
      <p:sp>
        <p:nvSpPr>
          <p:cNvPr id="15" name="Line 13"/>
          <p:cNvSpPr>
            <a:spLocks noChangeShapeType="1"/>
          </p:cNvSpPr>
          <p:nvPr/>
        </p:nvSpPr>
        <p:spPr bwMode="auto">
          <a:xfrm flipH="1">
            <a:off x="4581971" y="4356100"/>
            <a:ext cx="3309938" cy="319088"/>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ysClr val="windowText" lastClr="000000"/>
              </a:solidFill>
              <a:latin typeface="Arial" panose="020B0604020202020204" pitchFamily="34" charset="0"/>
            </a:endParaRPr>
          </a:p>
        </p:txBody>
      </p:sp>
      <p:grpSp>
        <p:nvGrpSpPr>
          <p:cNvPr id="16" name="Group 14"/>
          <p:cNvGrpSpPr/>
          <p:nvPr/>
        </p:nvGrpSpPr>
        <p:grpSpPr bwMode="auto">
          <a:xfrm>
            <a:off x="4581971" y="1614489"/>
            <a:ext cx="3309938" cy="4872037"/>
            <a:chOff x="2042" y="674"/>
            <a:chExt cx="1569" cy="2711"/>
          </a:xfrm>
        </p:grpSpPr>
        <p:sp>
          <p:nvSpPr>
            <p:cNvPr id="17" name="Line 15"/>
            <p:cNvSpPr>
              <a:spLocks noChangeShapeType="1"/>
            </p:cNvSpPr>
            <p:nvPr/>
          </p:nvSpPr>
          <p:spPr bwMode="auto">
            <a:xfrm>
              <a:off x="2042" y="674"/>
              <a:ext cx="0" cy="2711"/>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ysClr val="windowText" lastClr="000000"/>
                </a:solidFill>
                <a:latin typeface="Arial" panose="020B0604020202020204" pitchFamily="34" charset="0"/>
              </a:endParaRPr>
            </a:p>
          </p:txBody>
        </p:sp>
        <p:sp>
          <p:nvSpPr>
            <p:cNvPr id="18" name="Line 16"/>
            <p:cNvSpPr>
              <a:spLocks noChangeShapeType="1"/>
            </p:cNvSpPr>
            <p:nvPr/>
          </p:nvSpPr>
          <p:spPr bwMode="auto">
            <a:xfrm>
              <a:off x="3611" y="674"/>
              <a:ext cx="0" cy="2711"/>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ysClr val="windowText" lastClr="000000"/>
                </a:solidFill>
                <a:latin typeface="Arial" panose="020B0604020202020204" pitchFamily="34" charset="0"/>
              </a:endParaRPr>
            </a:p>
          </p:txBody>
        </p:sp>
      </p:grpSp>
      <p:sp>
        <p:nvSpPr>
          <p:cNvPr id="19" name="Text Box 17"/>
          <p:cNvSpPr txBox="1">
            <a:spLocks noChangeArrowheads="1"/>
          </p:cNvSpPr>
          <p:nvPr/>
        </p:nvSpPr>
        <p:spPr bwMode="auto">
          <a:xfrm>
            <a:off x="3092896" y="2565400"/>
            <a:ext cx="15359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2000" kern="0">
                <a:solidFill>
                  <a:srgbClr val="3333CC"/>
                </a:solidFill>
                <a:latin typeface="Arial" panose="020B0604020202020204" pitchFamily="34" charset="0"/>
                <a:ea typeface="黑体" panose="02010609060101010101" pitchFamily="2" charset="-122"/>
              </a:rPr>
              <a:t>发送 </a:t>
            </a:r>
            <a:r>
              <a:rPr kumimoji="0" lang="en-US" altLang="zh-CN" sz="2000" kern="0">
                <a:solidFill>
                  <a:srgbClr val="3333CC"/>
                </a:solidFill>
                <a:latin typeface="Arial" panose="020B0604020202020204" pitchFamily="34" charset="0"/>
                <a:ea typeface="黑体" panose="02010609060101010101" pitchFamily="2" charset="-122"/>
              </a:rPr>
              <a:t>M</a:t>
            </a:r>
            <a:r>
              <a:rPr kumimoji="0" lang="en-US" altLang="zh-CN" sz="2000" kern="0" baseline="-25000">
                <a:solidFill>
                  <a:srgbClr val="3333CC"/>
                </a:solidFill>
                <a:latin typeface="Arial" panose="020B0604020202020204" pitchFamily="34" charset="0"/>
                <a:ea typeface="黑体" panose="02010609060101010101" pitchFamily="2" charset="-122"/>
              </a:rPr>
              <a:t>2</a:t>
            </a:r>
            <a:r>
              <a:rPr kumimoji="0" lang="en-US" altLang="zh-CN" sz="2000" kern="0">
                <a:solidFill>
                  <a:srgbClr val="3333CC"/>
                </a:solidFill>
                <a:latin typeface="Arial" panose="020B0604020202020204" pitchFamily="34" charset="0"/>
                <a:ea typeface="黑体" panose="02010609060101010101" pitchFamily="2" charset="-122"/>
              </a:rPr>
              <a:t>~M</a:t>
            </a:r>
            <a:r>
              <a:rPr kumimoji="0" lang="en-US" altLang="zh-CN" sz="2000" kern="0" baseline="-25000">
                <a:solidFill>
                  <a:srgbClr val="3333CC"/>
                </a:solidFill>
                <a:latin typeface="Arial" panose="020B0604020202020204" pitchFamily="34" charset="0"/>
                <a:ea typeface="黑体" panose="02010609060101010101" pitchFamily="2" charset="-122"/>
              </a:rPr>
              <a:t>3</a:t>
            </a:r>
          </a:p>
        </p:txBody>
      </p:sp>
      <p:sp>
        <p:nvSpPr>
          <p:cNvPr id="20" name="Line 18"/>
          <p:cNvSpPr>
            <a:spLocks noChangeShapeType="1"/>
          </p:cNvSpPr>
          <p:nvPr/>
        </p:nvSpPr>
        <p:spPr bwMode="auto">
          <a:xfrm>
            <a:off x="4581971" y="3079750"/>
            <a:ext cx="3309938" cy="319088"/>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ysClr val="windowText" lastClr="000000"/>
              </a:solidFill>
              <a:latin typeface="Arial" panose="020B0604020202020204" pitchFamily="34" charset="0"/>
            </a:endParaRPr>
          </a:p>
        </p:txBody>
      </p:sp>
      <p:sp>
        <p:nvSpPr>
          <p:cNvPr id="21" name="Text Box 19"/>
          <p:cNvSpPr txBox="1">
            <a:spLocks noChangeArrowheads="1"/>
          </p:cNvSpPr>
          <p:nvPr/>
        </p:nvSpPr>
        <p:spPr bwMode="auto">
          <a:xfrm>
            <a:off x="7810946" y="2960688"/>
            <a:ext cx="16546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2000" kern="0">
                <a:solidFill>
                  <a:srgbClr val="3333CC"/>
                </a:solidFill>
                <a:latin typeface="Arial" panose="020B0604020202020204" pitchFamily="34" charset="0"/>
                <a:ea typeface="黑体" panose="02010609060101010101" pitchFamily="2" charset="-122"/>
              </a:rPr>
              <a:t> </a:t>
            </a:r>
            <a:r>
              <a:rPr kumimoji="0" lang="zh-CN" altLang="en-US" sz="2000" kern="0">
                <a:solidFill>
                  <a:srgbClr val="3333CC"/>
                </a:solidFill>
                <a:latin typeface="Arial" panose="020B0604020202020204" pitchFamily="34" charset="0"/>
                <a:ea typeface="黑体" panose="02010609060101010101" pitchFamily="2" charset="-122"/>
              </a:rPr>
              <a:t>确认 </a:t>
            </a:r>
            <a:r>
              <a:rPr kumimoji="0" lang="en-US" altLang="zh-CN" sz="2000" kern="0">
                <a:solidFill>
                  <a:srgbClr val="3333CC"/>
                </a:solidFill>
                <a:latin typeface="Arial" panose="020B0604020202020204" pitchFamily="34" charset="0"/>
                <a:ea typeface="黑体" panose="02010609060101010101" pitchFamily="2" charset="-122"/>
              </a:rPr>
              <a:t>M</a:t>
            </a:r>
            <a:r>
              <a:rPr kumimoji="0" lang="en-US" altLang="zh-CN" sz="2000" kern="0" baseline="-25000">
                <a:solidFill>
                  <a:srgbClr val="3333CC"/>
                </a:solidFill>
                <a:latin typeface="Arial" panose="020B0604020202020204" pitchFamily="34" charset="0"/>
                <a:ea typeface="黑体" panose="02010609060101010101" pitchFamily="2" charset="-122"/>
              </a:rPr>
              <a:t>2</a:t>
            </a:r>
            <a:r>
              <a:rPr kumimoji="0" lang="en-US" altLang="zh-CN" sz="2000" kern="0">
                <a:solidFill>
                  <a:srgbClr val="3333CC"/>
                </a:solidFill>
                <a:latin typeface="Arial" panose="020B0604020202020204" pitchFamily="34" charset="0"/>
                <a:ea typeface="黑体" panose="02010609060101010101" pitchFamily="2" charset="-122"/>
              </a:rPr>
              <a:t>~M</a:t>
            </a:r>
            <a:r>
              <a:rPr kumimoji="0" lang="en-US" altLang="zh-CN" sz="2000" kern="0" baseline="-25000">
                <a:solidFill>
                  <a:srgbClr val="3333CC"/>
                </a:solidFill>
                <a:latin typeface="Arial" panose="020B0604020202020204" pitchFamily="34" charset="0"/>
                <a:ea typeface="黑体" panose="02010609060101010101" pitchFamily="2" charset="-122"/>
              </a:rPr>
              <a:t>3 </a:t>
            </a:r>
            <a:endParaRPr kumimoji="0" lang="en-US" altLang="zh-CN" sz="2000" kern="0">
              <a:solidFill>
                <a:srgbClr val="3333CC"/>
              </a:solidFill>
              <a:latin typeface="Arial" panose="020B0604020202020204" pitchFamily="34" charset="0"/>
              <a:ea typeface="黑体" panose="02010609060101010101" pitchFamily="2" charset="-122"/>
            </a:endParaRPr>
          </a:p>
        </p:txBody>
      </p:sp>
      <p:sp>
        <p:nvSpPr>
          <p:cNvPr id="22" name="Line 20"/>
          <p:cNvSpPr>
            <a:spLocks noChangeShapeType="1"/>
          </p:cNvSpPr>
          <p:nvPr/>
        </p:nvSpPr>
        <p:spPr bwMode="auto">
          <a:xfrm flipH="1">
            <a:off x="4581971" y="3187700"/>
            <a:ext cx="3309938" cy="319088"/>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ysClr val="windowText" lastClr="000000"/>
              </a:solidFill>
              <a:latin typeface="Arial" panose="020B0604020202020204" pitchFamily="34" charset="0"/>
            </a:endParaRPr>
          </a:p>
        </p:txBody>
      </p:sp>
      <p:sp>
        <p:nvSpPr>
          <p:cNvPr id="23" name="Line 21"/>
          <p:cNvSpPr>
            <a:spLocks noChangeShapeType="1"/>
          </p:cNvSpPr>
          <p:nvPr/>
        </p:nvSpPr>
        <p:spPr bwMode="auto">
          <a:xfrm flipH="1">
            <a:off x="4581971" y="3506789"/>
            <a:ext cx="3309938" cy="319087"/>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ysClr val="windowText" lastClr="000000"/>
              </a:solidFill>
              <a:latin typeface="Arial" panose="020B0604020202020204" pitchFamily="34" charset="0"/>
            </a:endParaRPr>
          </a:p>
        </p:txBody>
      </p:sp>
      <p:sp>
        <p:nvSpPr>
          <p:cNvPr id="24" name="Text Box 22"/>
          <p:cNvSpPr txBox="1">
            <a:spLocks noChangeArrowheads="1"/>
          </p:cNvSpPr>
          <p:nvPr/>
        </p:nvSpPr>
        <p:spPr bwMode="auto">
          <a:xfrm>
            <a:off x="3038921" y="3679825"/>
            <a:ext cx="15359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2000" kern="0">
                <a:solidFill>
                  <a:srgbClr val="3333CC"/>
                </a:solidFill>
                <a:latin typeface="Arial" panose="020B0604020202020204" pitchFamily="34" charset="0"/>
                <a:ea typeface="黑体" panose="02010609060101010101" pitchFamily="2" charset="-122"/>
              </a:rPr>
              <a:t>发送 </a:t>
            </a:r>
            <a:r>
              <a:rPr kumimoji="0" lang="en-US" altLang="zh-CN" sz="2000" kern="0">
                <a:solidFill>
                  <a:srgbClr val="3333CC"/>
                </a:solidFill>
                <a:latin typeface="Arial" panose="020B0604020202020204" pitchFamily="34" charset="0"/>
                <a:ea typeface="黑体" panose="02010609060101010101" pitchFamily="2" charset="-122"/>
              </a:rPr>
              <a:t>M</a:t>
            </a:r>
            <a:r>
              <a:rPr kumimoji="0" lang="en-US" altLang="zh-CN" sz="2000" kern="0" baseline="-25000">
                <a:solidFill>
                  <a:srgbClr val="3333CC"/>
                </a:solidFill>
                <a:latin typeface="Arial" panose="020B0604020202020204" pitchFamily="34" charset="0"/>
                <a:ea typeface="黑体" panose="02010609060101010101" pitchFamily="2" charset="-122"/>
              </a:rPr>
              <a:t>4</a:t>
            </a:r>
            <a:r>
              <a:rPr kumimoji="0" lang="en-US" altLang="zh-CN" sz="2000" kern="0">
                <a:solidFill>
                  <a:srgbClr val="3333CC"/>
                </a:solidFill>
                <a:latin typeface="Arial" panose="020B0604020202020204" pitchFamily="34" charset="0"/>
                <a:ea typeface="黑体" panose="02010609060101010101" pitchFamily="2" charset="-122"/>
              </a:rPr>
              <a:t>~M</a:t>
            </a:r>
            <a:r>
              <a:rPr kumimoji="0" lang="en-US" altLang="zh-CN" sz="2000" kern="0" baseline="-25000">
                <a:solidFill>
                  <a:srgbClr val="3333CC"/>
                </a:solidFill>
                <a:latin typeface="Arial" panose="020B0604020202020204" pitchFamily="34" charset="0"/>
                <a:ea typeface="黑体" panose="02010609060101010101" pitchFamily="2" charset="-122"/>
              </a:rPr>
              <a:t>7</a:t>
            </a:r>
          </a:p>
        </p:txBody>
      </p:sp>
      <p:sp>
        <p:nvSpPr>
          <p:cNvPr id="25" name="Text Box 23"/>
          <p:cNvSpPr txBox="1">
            <a:spLocks noChangeArrowheads="1"/>
          </p:cNvSpPr>
          <p:nvPr/>
        </p:nvSpPr>
        <p:spPr bwMode="auto">
          <a:xfrm>
            <a:off x="7810946" y="4149725"/>
            <a:ext cx="16546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2000" kern="0">
                <a:solidFill>
                  <a:srgbClr val="3333CC"/>
                </a:solidFill>
                <a:latin typeface="Arial" panose="020B0604020202020204" pitchFamily="34" charset="0"/>
                <a:ea typeface="黑体" panose="02010609060101010101" pitchFamily="2" charset="-122"/>
              </a:rPr>
              <a:t> </a:t>
            </a:r>
            <a:r>
              <a:rPr kumimoji="0" lang="zh-CN" altLang="en-US" sz="2000" kern="0">
                <a:solidFill>
                  <a:srgbClr val="3333CC"/>
                </a:solidFill>
                <a:latin typeface="Arial" panose="020B0604020202020204" pitchFamily="34" charset="0"/>
                <a:ea typeface="黑体" panose="02010609060101010101" pitchFamily="2" charset="-122"/>
              </a:rPr>
              <a:t>确认 </a:t>
            </a:r>
            <a:r>
              <a:rPr kumimoji="0" lang="en-US" altLang="zh-CN" sz="2000" kern="0">
                <a:solidFill>
                  <a:srgbClr val="3333CC"/>
                </a:solidFill>
                <a:latin typeface="Arial" panose="020B0604020202020204" pitchFamily="34" charset="0"/>
                <a:ea typeface="黑体" panose="02010609060101010101" pitchFamily="2" charset="-122"/>
              </a:rPr>
              <a:t>M</a:t>
            </a:r>
            <a:r>
              <a:rPr kumimoji="0" lang="en-US" altLang="zh-CN" sz="2000" kern="0" baseline="-25000">
                <a:solidFill>
                  <a:srgbClr val="3333CC"/>
                </a:solidFill>
                <a:latin typeface="Arial" panose="020B0604020202020204" pitchFamily="34" charset="0"/>
                <a:ea typeface="黑体" panose="02010609060101010101" pitchFamily="2" charset="-122"/>
              </a:rPr>
              <a:t>4</a:t>
            </a:r>
            <a:r>
              <a:rPr kumimoji="0" lang="en-US" altLang="zh-CN" sz="2000" kern="0">
                <a:solidFill>
                  <a:srgbClr val="3333CC"/>
                </a:solidFill>
                <a:latin typeface="Arial" panose="020B0604020202020204" pitchFamily="34" charset="0"/>
                <a:ea typeface="黑体" panose="02010609060101010101" pitchFamily="2" charset="-122"/>
              </a:rPr>
              <a:t>~M</a:t>
            </a:r>
            <a:r>
              <a:rPr kumimoji="0" lang="en-US" altLang="zh-CN" sz="2000" kern="0" baseline="-25000">
                <a:solidFill>
                  <a:srgbClr val="3333CC"/>
                </a:solidFill>
                <a:latin typeface="Arial" panose="020B0604020202020204" pitchFamily="34" charset="0"/>
                <a:ea typeface="黑体" panose="02010609060101010101" pitchFamily="2" charset="-122"/>
              </a:rPr>
              <a:t>7 </a:t>
            </a:r>
            <a:endParaRPr kumimoji="0" lang="en-US" altLang="zh-CN" sz="2000" kern="0">
              <a:solidFill>
                <a:srgbClr val="3333CC"/>
              </a:solidFill>
              <a:latin typeface="Arial" panose="020B0604020202020204" pitchFamily="34" charset="0"/>
              <a:ea typeface="黑体" panose="02010609060101010101" pitchFamily="2" charset="-122"/>
            </a:endParaRPr>
          </a:p>
        </p:txBody>
      </p:sp>
      <p:sp>
        <p:nvSpPr>
          <p:cNvPr id="26" name="Line 24"/>
          <p:cNvSpPr>
            <a:spLocks noChangeShapeType="1"/>
          </p:cNvSpPr>
          <p:nvPr/>
        </p:nvSpPr>
        <p:spPr bwMode="auto">
          <a:xfrm flipH="1">
            <a:off x="4581971" y="4675189"/>
            <a:ext cx="3309938" cy="320675"/>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ysClr val="windowText" lastClr="000000"/>
              </a:solidFill>
              <a:latin typeface="Arial" panose="020B0604020202020204" pitchFamily="34" charset="0"/>
            </a:endParaRPr>
          </a:p>
        </p:txBody>
      </p:sp>
      <p:sp>
        <p:nvSpPr>
          <p:cNvPr id="27" name="Line 25"/>
          <p:cNvSpPr>
            <a:spLocks noChangeShapeType="1"/>
          </p:cNvSpPr>
          <p:nvPr/>
        </p:nvSpPr>
        <p:spPr bwMode="auto">
          <a:xfrm flipH="1">
            <a:off x="4581971" y="4995864"/>
            <a:ext cx="3309938" cy="319087"/>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ysClr val="windowText" lastClr="000000"/>
              </a:solidFill>
              <a:latin typeface="Arial" panose="020B0604020202020204" pitchFamily="34" charset="0"/>
            </a:endParaRPr>
          </a:p>
        </p:txBody>
      </p:sp>
      <p:sp>
        <p:nvSpPr>
          <p:cNvPr id="28" name="Line 26"/>
          <p:cNvSpPr>
            <a:spLocks noChangeShapeType="1"/>
          </p:cNvSpPr>
          <p:nvPr/>
        </p:nvSpPr>
        <p:spPr bwMode="auto">
          <a:xfrm flipH="1">
            <a:off x="4581971" y="5314950"/>
            <a:ext cx="3309938" cy="319088"/>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ysClr val="windowText" lastClr="000000"/>
              </a:solidFill>
              <a:latin typeface="Arial" panose="020B0604020202020204" pitchFamily="34" charset="0"/>
            </a:endParaRPr>
          </a:p>
        </p:txBody>
      </p:sp>
      <p:sp>
        <p:nvSpPr>
          <p:cNvPr id="29" name="Text Box 27"/>
          <p:cNvSpPr txBox="1">
            <a:spLocks noChangeArrowheads="1"/>
          </p:cNvSpPr>
          <p:nvPr/>
        </p:nvSpPr>
        <p:spPr bwMode="auto">
          <a:xfrm>
            <a:off x="1659385" y="1509713"/>
            <a:ext cx="1285875" cy="406400"/>
          </a:xfrm>
          <a:prstGeom prst="rect">
            <a:avLst/>
          </a:prstGeom>
          <a:solidFill>
            <a:srgbClr val="FFFF99"/>
          </a:solidFill>
          <a:ln>
            <a:noFill/>
          </a:ln>
          <a:effectLst>
            <a:outerShdw dist="35921" dir="2700000" algn="ctr" rotWithShape="0">
              <a:srgbClr val="1C1C1C"/>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2000" kern="0">
                <a:solidFill>
                  <a:srgbClr val="3333CC"/>
                </a:solidFill>
                <a:latin typeface="Arial" panose="020B0604020202020204" pitchFamily="34" charset="0"/>
                <a:ea typeface="黑体" panose="02010609060101010101" pitchFamily="2" charset="-122"/>
              </a:rPr>
              <a:t>cwnd = 1 </a:t>
            </a:r>
          </a:p>
        </p:txBody>
      </p:sp>
      <p:sp>
        <p:nvSpPr>
          <p:cNvPr id="30" name="Text Box 28"/>
          <p:cNvSpPr txBox="1">
            <a:spLocks noChangeArrowheads="1"/>
          </p:cNvSpPr>
          <p:nvPr/>
        </p:nvSpPr>
        <p:spPr bwMode="auto">
          <a:xfrm>
            <a:off x="1659385" y="2586038"/>
            <a:ext cx="1285875" cy="406400"/>
          </a:xfrm>
          <a:prstGeom prst="rect">
            <a:avLst/>
          </a:prstGeom>
          <a:solidFill>
            <a:srgbClr val="FFCCFF"/>
          </a:solidFill>
          <a:ln>
            <a:noFill/>
          </a:ln>
          <a:effectLst>
            <a:outerShdw dist="35921" dir="2700000" algn="ctr" rotWithShape="0">
              <a:srgbClr val="1C1C1C"/>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2000" kern="0">
                <a:solidFill>
                  <a:srgbClr val="3333CC"/>
                </a:solidFill>
                <a:latin typeface="Arial" panose="020B0604020202020204" pitchFamily="34" charset="0"/>
                <a:ea typeface="黑体" panose="02010609060101010101" pitchFamily="2" charset="-122"/>
              </a:rPr>
              <a:t>cwnd = 2 </a:t>
            </a:r>
          </a:p>
        </p:txBody>
      </p:sp>
      <p:sp>
        <p:nvSpPr>
          <p:cNvPr id="31" name="Text Box 29"/>
          <p:cNvSpPr txBox="1">
            <a:spLocks noChangeArrowheads="1"/>
          </p:cNvSpPr>
          <p:nvPr/>
        </p:nvSpPr>
        <p:spPr bwMode="auto">
          <a:xfrm>
            <a:off x="1659385" y="3679825"/>
            <a:ext cx="1285875" cy="406400"/>
          </a:xfrm>
          <a:prstGeom prst="rect">
            <a:avLst/>
          </a:prstGeom>
          <a:solidFill>
            <a:srgbClr val="99FF33"/>
          </a:solidFill>
          <a:ln>
            <a:noFill/>
          </a:ln>
          <a:effectLst>
            <a:outerShdw dist="35921" dir="2700000" algn="ctr" rotWithShape="0">
              <a:srgbClr val="1C1C1C"/>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2000" kern="0">
                <a:solidFill>
                  <a:srgbClr val="3333CC"/>
                </a:solidFill>
                <a:latin typeface="Arial" panose="020B0604020202020204" pitchFamily="34" charset="0"/>
                <a:ea typeface="黑体" panose="02010609060101010101" pitchFamily="2" charset="-122"/>
              </a:rPr>
              <a:t>cwnd = 4 </a:t>
            </a:r>
          </a:p>
        </p:txBody>
      </p:sp>
      <p:sp>
        <p:nvSpPr>
          <p:cNvPr id="32" name="Text Box 30"/>
          <p:cNvSpPr txBox="1">
            <a:spLocks noChangeArrowheads="1"/>
          </p:cNvSpPr>
          <p:nvPr/>
        </p:nvSpPr>
        <p:spPr bwMode="auto">
          <a:xfrm>
            <a:off x="2954785" y="5661248"/>
            <a:ext cx="1630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2000" kern="0">
                <a:solidFill>
                  <a:srgbClr val="3333CC"/>
                </a:solidFill>
                <a:latin typeface="Arial" panose="020B0604020202020204" pitchFamily="34" charset="0"/>
                <a:ea typeface="黑体" panose="02010609060101010101" pitchFamily="2" charset="-122"/>
              </a:rPr>
              <a:t>发送 </a:t>
            </a:r>
            <a:r>
              <a:rPr kumimoji="0" lang="en-US" altLang="zh-CN" sz="2000" kern="0">
                <a:solidFill>
                  <a:srgbClr val="3333CC"/>
                </a:solidFill>
                <a:latin typeface="Arial" panose="020B0604020202020204" pitchFamily="34" charset="0"/>
                <a:ea typeface="黑体" panose="02010609060101010101" pitchFamily="2" charset="-122"/>
              </a:rPr>
              <a:t>M</a:t>
            </a:r>
            <a:r>
              <a:rPr kumimoji="0" lang="en-US" altLang="zh-CN" sz="2000" kern="0" baseline="-25000">
                <a:solidFill>
                  <a:srgbClr val="3333CC"/>
                </a:solidFill>
                <a:latin typeface="Arial" panose="020B0604020202020204" pitchFamily="34" charset="0"/>
                <a:ea typeface="黑体" panose="02010609060101010101" pitchFamily="2" charset="-122"/>
              </a:rPr>
              <a:t>8</a:t>
            </a:r>
            <a:r>
              <a:rPr kumimoji="0" lang="en-US" altLang="zh-CN" sz="2000" kern="0">
                <a:solidFill>
                  <a:srgbClr val="3333CC"/>
                </a:solidFill>
                <a:latin typeface="Arial" panose="020B0604020202020204" pitchFamily="34" charset="0"/>
                <a:ea typeface="黑体" panose="02010609060101010101" pitchFamily="2" charset="-122"/>
              </a:rPr>
              <a:t>~M</a:t>
            </a:r>
            <a:r>
              <a:rPr kumimoji="0" lang="en-US" altLang="zh-CN" sz="2000" kern="0" baseline="-25000">
                <a:solidFill>
                  <a:srgbClr val="3333CC"/>
                </a:solidFill>
                <a:latin typeface="Arial" panose="020B0604020202020204" pitchFamily="34" charset="0"/>
                <a:ea typeface="黑体" panose="02010609060101010101" pitchFamily="2" charset="-122"/>
              </a:rPr>
              <a:t>15</a:t>
            </a:r>
          </a:p>
        </p:txBody>
      </p:sp>
      <p:sp>
        <p:nvSpPr>
          <p:cNvPr id="33" name="Text Box 31"/>
          <p:cNvSpPr txBox="1">
            <a:spLocks noChangeArrowheads="1"/>
          </p:cNvSpPr>
          <p:nvPr/>
        </p:nvSpPr>
        <p:spPr bwMode="auto">
          <a:xfrm>
            <a:off x="1659384" y="5661249"/>
            <a:ext cx="1331912" cy="396875"/>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chemeClr val="folHlink"/>
                </a:solidFill>
                <a:miter lim="800000"/>
                <a:headEnd/>
                <a:tailEnd/>
              </a14:hiddenLine>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2000" kern="0" dirty="0" err="1">
                <a:solidFill>
                  <a:srgbClr val="3333CC"/>
                </a:solidFill>
                <a:latin typeface="Arial" panose="020B0604020202020204" pitchFamily="34" charset="0"/>
                <a:ea typeface="黑体" panose="02010609060101010101" pitchFamily="2" charset="-122"/>
              </a:rPr>
              <a:t>cwnd</a:t>
            </a:r>
            <a:r>
              <a:rPr kumimoji="0" lang="en-US" altLang="zh-CN" sz="2000" kern="0" dirty="0">
                <a:solidFill>
                  <a:srgbClr val="3333CC"/>
                </a:solidFill>
                <a:latin typeface="Arial" panose="020B0604020202020204" pitchFamily="34" charset="0"/>
                <a:ea typeface="黑体" panose="02010609060101010101" pitchFamily="2" charset="-122"/>
              </a:rPr>
              <a:t> = 8 </a:t>
            </a:r>
          </a:p>
        </p:txBody>
      </p:sp>
      <p:sp>
        <p:nvSpPr>
          <p:cNvPr id="34" name="Text Box 32"/>
          <p:cNvSpPr txBox="1">
            <a:spLocks noChangeArrowheads="1"/>
          </p:cNvSpPr>
          <p:nvPr/>
        </p:nvSpPr>
        <p:spPr bwMode="auto">
          <a:xfrm rot="5400000">
            <a:off x="6058347" y="5994401"/>
            <a:ext cx="5413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2800" kern="0">
                <a:solidFill>
                  <a:srgbClr val="3333CC"/>
                </a:solidFill>
                <a:latin typeface="Arial" panose="020B0604020202020204" pitchFamily="34" charset="0"/>
                <a:ea typeface="黑体" panose="02010609060101010101" pitchFamily="2" charset="-122"/>
              </a:rPr>
              <a:t>…</a:t>
            </a:r>
          </a:p>
        </p:txBody>
      </p:sp>
      <p:sp>
        <p:nvSpPr>
          <p:cNvPr id="35" name="Line 33"/>
          <p:cNvSpPr>
            <a:spLocks noChangeShapeType="1"/>
          </p:cNvSpPr>
          <p:nvPr/>
        </p:nvSpPr>
        <p:spPr bwMode="auto">
          <a:xfrm>
            <a:off x="4581971" y="3932239"/>
            <a:ext cx="3309938" cy="319087"/>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ysClr val="windowText" lastClr="000000"/>
              </a:solidFill>
              <a:latin typeface="Arial" panose="020B0604020202020204" pitchFamily="34" charset="0"/>
            </a:endParaRPr>
          </a:p>
        </p:txBody>
      </p:sp>
      <p:sp>
        <p:nvSpPr>
          <p:cNvPr id="36" name="Line 34"/>
          <p:cNvSpPr>
            <a:spLocks noChangeShapeType="1"/>
          </p:cNvSpPr>
          <p:nvPr/>
        </p:nvSpPr>
        <p:spPr bwMode="auto">
          <a:xfrm>
            <a:off x="4581971" y="4251325"/>
            <a:ext cx="3309938" cy="319088"/>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ysClr val="windowText" lastClr="000000"/>
              </a:solidFill>
              <a:latin typeface="Arial" panose="020B0604020202020204" pitchFamily="34" charset="0"/>
            </a:endParaRPr>
          </a:p>
        </p:txBody>
      </p:sp>
      <p:sp>
        <p:nvSpPr>
          <p:cNvPr id="37" name="Line 35"/>
          <p:cNvSpPr>
            <a:spLocks noChangeShapeType="1"/>
          </p:cNvSpPr>
          <p:nvPr/>
        </p:nvSpPr>
        <p:spPr bwMode="auto">
          <a:xfrm>
            <a:off x="4581971" y="4570414"/>
            <a:ext cx="3309938" cy="319087"/>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ysClr val="windowText" lastClr="000000"/>
              </a:solidFill>
              <a:latin typeface="Arial" panose="020B0604020202020204" pitchFamily="34" charset="0"/>
            </a:endParaRPr>
          </a:p>
        </p:txBody>
      </p:sp>
      <p:sp>
        <p:nvSpPr>
          <p:cNvPr id="38" name="Line 36"/>
          <p:cNvSpPr>
            <a:spLocks noChangeShapeType="1"/>
          </p:cNvSpPr>
          <p:nvPr/>
        </p:nvSpPr>
        <p:spPr bwMode="auto">
          <a:xfrm>
            <a:off x="4581971" y="4889500"/>
            <a:ext cx="3309938" cy="319088"/>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ysClr val="windowText" lastClr="000000"/>
              </a:solidFill>
              <a:latin typeface="Arial" panose="020B0604020202020204" pitchFamily="34" charset="0"/>
            </a:endParaRPr>
          </a:p>
        </p:txBody>
      </p:sp>
      <p:sp>
        <p:nvSpPr>
          <p:cNvPr id="39" name="Text Box 39"/>
          <p:cNvSpPr txBox="1">
            <a:spLocks noChangeArrowheads="1"/>
          </p:cNvSpPr>
          <p:nvPr/>
        </p:nvSpPr>
        <p:spPr bwMode="auto">
          <a:xfrm>
            <a:off x="2495601" y="106364"/>
            <a:ext cx="6994921" cy="955675"/>
          </a:xfrm>
          <a:prstGeom prst="rect">
            <a:avLst/>
          </a:prstGeom>
          <a:solidFill>
            <a:srgbClr val="FFFF66"/>
          </a:solidFill>
          <a:ln w="9525">
            <a:solidFill>
              <a:srgbClr val="3333CC"/>
            </a:solidFill>
            <a:miter lim="800000"/>
          </a:ln>
          <a:effectLst>
            <a:outerShdw dist="35921" dir="2700000" algn="ctr" rotWithShape="0">
              <a:srgbClr val="1C1C1C"/>
            </a:outerShdw>
          </a:effec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r>
              <a:rPr kumimoji="0" lang="zh-CN" altLang="en-US" sz="2800" kern="0" dirty="0">
                <a:solidFill>
                  <a:srgbClr val="000099"/>
                </a:solidFill>
                <a:latin typeface="Arial" panose="020B0604020202020204" pitchFamily="34" charset="0"/>
                <a:ea typeface="黑体" panose="02010609060101010101" pitchFamily="2" charset="-122"/>
              </a:rPr>
              <a:t>发送方每收到一个对新报文段的确认</a:t>
            </a:r>
          </a:p>
          <a:p>
            <a:pPr algn="ctr" eaLnBrk="1" hangingPunct="1">
              <a:defRPr/>
            </a:pPr>
            <a:r>
              <a:rPr kumimoji="0" lang="zh-CN" altLang="en-US" sz="2800" kern="0" dirty="0">
                <a:solidFill>
                  <a:srgbClr val="000099"/>
                </a:solidFill>
                <a:latin typeface="Arial" panose="020B0604020202020204" pitchFamily="34" charset="0"/>
                <a:ea typeface="黑体" panose="02010609060101010101" pitchFamily="2" charset="-122"/>
              </a:rPr>
              <a:t>（重传的不算在内）就使 </a:t>
            </a:r>
            <a:r>
              <a:rPr kumimoji="0" lang="en-US" altLang="zh-CN" sz="2800" kern="0" dirty="0" err="1">
                <a:solidFill>
                  <a:srgbClr val="000099"/>
                </a:solidFill>
                <a:latin typeface="Arial" panose="020B0604020202020204" pitchFamily="34" charset="0"/>
                <a:ea typeface="黑体" panose="02010609060101010101" pitchFamily="2" charset="-122"/>
              </a:rPr>
              <a:t>cwnd</a:t>
            </a:r>
            <a:r>
              <a:rPr kumimoji="0" lang="en-US" altLang="zh-CN" sz="2800" kern="0" dirty="0">
                <a:solidFill>
                  <a:srgbClr val="000099"/>
                </a:solidFill>
                <a:latin typeface="Arial" panose="020B0604020202020204" pitchFamily="34" charset="0"/>
                <a:ea typeface="黑体" panose="02010609060101010101" pitchFamily="2" charset="-122"/>
              </a:rPr>
              <a:t> </a:t>
            </a:r>
            <a:r>
              <a:rPr kumimoji="0" lang="zh-CN" altLang="en-US" sz="2800" kern="0" dirty="0">
                <a:solidFill>
                  <a:srgbClr val="000099"/>
                </a:solidFill>
                <a:latin typeface="Arial" panose="020B0604020202020204" pitchFamily="34" charset="0"/>
                <a:ea typeface="黑体" panose="02010609060101010101" pitchFamily="2" charset="-122"/>
              </a:rPr>
              <a:t>加 </a:t>
            </a:r>
            <a:r>
              <a:rPr kumimoji="0" lang="en-US" altLang="zh-CN" sz="2800" kern="0" dirty="0">
                <a:solidFill>
                  <a:srgbClr val="000099"/>
                </a:solidFill>
                <a:latin typeface="Arial" panose="020B0604020202020204" pitchFamily="34" charset="0"/>
                <a:ea typeface="黑体" panose="02010609060101010101" pitchFamily="2" charset="-122"/>
              </a:rPr>
              <a:t>1</a:t>
            </a:r>
            <a:r>
              <a:rPr kumimoji="0" lang="zh-CN" altLang="en-US" sz="2800" kern="0" dirty="0">
                <a:solidFill>
                  <a:srgbClr val="000099"/>
                </a:solidFill>
                <a:latin typeface="Arial" panose="020B0604020202020204" pitchFamily="34" charset="0"/>
                <a:ea typeface="黑体" panose="02010609060101010101" pitchFamily="2" charset="-122"/>
              </a:rPr>
              <a:t>。 </a:t>
            </a:r>
          </a:p>
        </p:txBody>
      </p:sp>
      <p:sp>
        <p:nvSpPr>
          <p:cNvPr id="40" name="Text Box 40"/>
          <p:cNvSpPr txBox="1">
            <a:spLocks noChangeArrowheads="1"/>
          </p:cNvSpPr>
          <p:nvPr/>
        </p:nvSpPr>
        <p:spPr bwMode="auto">
          <a:xfrm>
            <a:off x="9507984" y="1930401"/>
            <a:ext cx="906462" cy="396875"/>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rgbClr val="99CCFF"/>
                </a:solidFill>
                <a:miter lim="800000"/>
                <a:headEnd/>
                <a:tailEnd/>
              </a14:hiddenLine>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2000" kern="0">
                <a:solidFill>
                  <a:srgbClr val="3333CC"/>
                </a:solidFill>
                <a:latin typeface="Arial" panose="020B0604020202020204" pitchFamily="34" charset="0"/>
                <a:ea typeface="黑体" panose="02010609060101010101" pitchFamily="2" charset="-122"/>
              </a:rPr>
              <a:t>轮次 </a:t>
            </a:r>
            <a:r>
              <a:rPr kumimoji="0" lang="en-US" altLang="zh-CN" sz="2000" kern="0">
                <a:solidFill>
                  <a:srgbClr val="3333CC"/>
                </a:solidFill>
                <a:latin typeface="Arial" panose="020B0604020202020204" pitchFamily="34" charset="0"/>
                <a:ea typeface="黑体" panose="02010609060101010101" pitchFamily="2" charset="-122"/>
              </a:rPr>
              <a:t>1</a:t>
            </a:r>
          </a:p>
        </p:txBody>
      </p:sp>
      <p:sp>
        <p:nvSpPr>
          <p:cNvPr id="41" name="Text Box 41"/>
          <p:cNvSpPr txBox="1">
            <a:spLocks noChangeArrowheads="1"/>
          </p:cNvSpPr>
          <p:nvPr/>
        </p:nvSpPr>
        <p:spPr bwMode="auto">
          <a:xfrm>
            <a:off x="9507984" y="2960689"/>
            <a:ext cx="906462" cy="396875"/>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rgbClr val="99CCFF"/>
                </a:solidFill>
                <a:miter lim="800000"/>
                <a:headEnd/>
                <a:tailEnd/>
              </a14:hiddenLine>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2000" kern="0">
                <a:solidFill>
                  <a:srgbClr val="3333CC"/>
                </a:solidFill>
                <a:latin typeface="Arial" panose="020B0604020202020204" pitchFamily="34" charset="0"/>
                <a:ea typeface="黑体" panose="02010609060101010101" pitchFamily="2" charset="-122"/>
              </a:rPr>
              <a:t>轮次 </a:t>
            </a:r>
            <a:r>
              <a:rPr kumimoji="0" lang="en-US" altLang="zh-CN" sz="2000" kern="0">
                <a:solidFill>
                  <a:srgbClr val="3333CC"/>
                </a:solidFill>
                <a:latin typeface="Arial" panose="020B0604020202020204" pitchFamily="34" charset="0"/>
                <a:ea typeface="黑体" panose="02010609060101010101" pitchFamily="2" charset="-122"/>
              </a:rPr>
              <a:t>2</a:t>
            </a:r>
          </a:p>
        </p:txBody>
      </p:sp>
      <p:sp>
        <p:nvSpPr>
          <p:cNvPr id="42" name="Text Box 42"/>
          <p:cNvSpPr txBox="1">
            <a:spLocks noChangeArrowheads="1"/>
          </p:cNvSpPr>
          <p:nvPr/>
        </p:nvSpPr>
        <p:spPr bwMode="auto">
          <a:xfrm>
            <a:off x="9507984" y="4616451"/>
            <a:ext cx="906462" cy="396875"/>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rgbClr val="99CCFF"/>
                </a:solidFill>
                <a:miter lim="800000"/>
                <a:headEnd/>
                <a:tailEnd/>
              </a14:hiddenLine>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2000" kern="0">
                <a:solidFill>
                  <a:srgbClr val="3333CC"/>
                </a:solidFill>
                <a:latin typeface="Arial" panose="020B0604020202020204" pitchFamily="34" charset="0"/>
                <a:ea typeface="黑体" panose="02010609060101010101" pitchFamily="2" charset="-122"/>
              </a:rPr>
              <a:t>轮次 </a:t>
            </a:r>
            <a:r>
              <a:rPr kumimoji="0" lang="en-US" altLang="zh-CN" sz="2000" kern="0">
                <a:solidFill>
                  <a:srgbClr val="3333CC"/>
                </a:solidFill>
                <a:latin typeface="Arial" panose="020B0604020202020204" pitchFamily="34" charset="0"/>
                <a:ea typeface="黑体" panose="02010609060101010101" pitchFamily="2" charset="-122"/>
              </a:rPr>
              <a:t>3</a:t>
            </a:r>
          </a:p>
        </p:txBody>
      </p:sp>
      <p:sp>
        <p:nvSpPr>
          <p:cNvPr id="43" name="Text Box 43"/>
          <p:cNvSpPr txBox="1">
            <a:spLocks noChangeArrowheads="1"/>
          </p:cNvSpPr>
          <p:nvPr/>
        </p:nvSpPr>
        <p:spPr bwMode="auto">
          <a:xfrm>
            <a:off x="1659384" y="4865228"/>
            <a:ext cx="2780432" cy="707886"/>
          </a:xfrm>
          <a:prstGeom prst="rect">
            <a:avLst/>
          </a:prstGeom>
          <a:solidFill>
            <a:srgbClr val="FFCF01"/>
          </a:solidFill>
          <a:ln w="1905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lang="zh-CN" altLang="en-US" sz="2000" kern="0" dirty="0">
                <a:solidFill>
                  <a:srgbClr val="000000"/>
                </a:solidFill>
                <a:ea typeface="黑体" panose="02010609060101010101" pitchFamily="2" charset="-122"/>
              </a:rPr>
              <a:t>窗口大小按指数增加，不慢！</a:t>
            </a:r>
          </a:p>
        </p:txBody>
      </p:sp>
      <p:sp>
        <p:nvSpPr>
          <p:cNvPr id="44" name="矩形 43"/>
          <p:cNvSpPr/>
          <p:nvPr/>
        </p:nvSpPr>
        <p:spPr>
          <a:xfrm>
            <a:off x="1659384" y="4149080"/>
            <a:ext cx="2780432" cy="707886"/>
          </a:xfrm>
          <a:prstGeom prst="rect">
            <a:avLst/>
          </a:prstGeom>
          <a:solidFill>
            <a:srgbClr val="000099"/>
          </a:solidFill>
          <a:ln w="19050">
            <a:solidFill>
              <a:srgbClr val="333399"/>
            </a:solidFill>
            <a:miter lim="800000"/>
          </a:ln>
          <a:effectLst/>
        </p:spPr>
        <p:txBody>
          <a:bodyPr wrap="square">
            <a:spAutoFit/>
          </a:bodyPr>
          <a:lstStyle/>
          <a:p>
            <a:r>
              <a:rPr kumimoji="1" lang="zh-CN" altLang="zh-CN" sz="2000" b="1" kern="0" dirty="0">
                <a:solidFill>
                  <a:srgbClr val="FFFFFF"/>
                </a:solidFill>
                <a:latin typeface="Tahoma" panose="020B0604030504040204" pitchFamily="34" charset="0"/>
                <a:ea typeface="黑体" panose="02010609060101010101" pitchFamily="2" charset="-122"/>
              </a:rPr>
              <a:t>每经过一个传输轮次，拥塞窗口就加倍。</a:t>
            </a:r>
            <a:endParaRPr kumimoji="1" lang="zh-CN" altLang="en-US" sz="2000" b="1" kern="0" dirty="0">
              <a:solidFill>
                <a:srgbClr val="FFFFFF"/>
              </a:solidFill>
              <a:latin typeface="Tahoma" panose="020B060403050404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1000"/>
                                        <p:tgtEl>
                                          <p:spTgt spid="44"/>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up)">
                                      <p:cBhvr>
                                        <p:cTn id="11"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lstStyle/>
          <a:p>
            <a:pPr algn="ctr"/>
            <a:r>
              <a:rPr lang="zh-CN" altLang="en-US" dirty="0"/>
              <a:t>传输轮次</a:t>
            </a:r>
            <a:endParaRPr lang="en-US" altLang="zh-CN" dirty="0"/>
          </a:p>
        </p:txBody>
      </p:sp>
      <p:sp>
        <p:nvSpPr>
          <p:cNvPr id="778243" name="Rectangle 3"/>
          <p:cNvSpPr>
            <a:spLocks noGrp="1" noChangeArrowheads="1"/>
          </p:cNvSpPr>
          <p:nvPr>
            <p:ph idx="1"/>
          </p:nvPr>
        </p:nvSpPr>
        <p:spPr/>
        <p:txBody>
          <a:bodyPr/>
          <a:lstStyle/>
          <a:p>
            <a:r>
              <a:rPr lang="zh-CN" altLang="en-US" sz="2800" dirty="0"/>
              <a:t>使用慢开始算法后，每经过一个</a:t>
            </a:r>
            <a:r>
              <a:rPr lang="zh-CN" altLang="en-US" sz="2800" dirty="0">
                <a:solidFill>
                  <a:srgbClr val="FF0000"/>
                </a:solidFill>
              </a:rPr>
              <a:t>传输轮次 </a:t>
            </a:r>
            <a:r>
              <a:rPr lang="en-US" altLang="zh-CN" sz="2800" dirty="0"/>
              <a:t>(transmission round)</a:t>
            </a:r>
            <a:r>
              <a:rPr lang="zh-CN" altLang="en-US" sz="2800" dirty="0"/>
              <a:t>，拥塞窗口 </a:t>
            </a:r>
            <a:r>
              <a:rPr lang="en-US" altLang="zh-CN" sz="2800" dirty="0" err="1"/>
              <a:t>cwnd</a:t>
            </a:r>
            <a:r>
              <a:rPr lang="en-US" altLang="zh-CN" sz="2800" dirty="0"/>
              <a:t> </a:t>
            </a:r>
            <a:r>
              <a:rPr lang="zh-CN" altLang="en-US" sz="2800" dirty="0"/>
              <a:t>就加倍。 </a:t>
            </a:r>
          </a:p>
          <a:p>
            <a:r>
              <a:rPr lang="zh-CN" altLang="en-US" sz="2800" dirty="0"/>
              <a:t>一个传输轮次所经历的时间其实就是往返时间 </a:t>
            </a:r>
            <a:r>
              <a:rPr lang="en-US" altLang="zh-CN" sz="2800" dirty="0"/>
              <a:t>RTT</a:t>
            </a:r>
            <a:r>
              <a:rPr lang="zh-CN" altLang="en-US" sz="2800" dirty="0"/>
              <a:t>。</a:t>
            </a:r>
          </a:p>
          <a:p>
            <a:r>
              <a:rPr lang="zh-CN" altLang="en-US" sz="2800" dirty="0"/>
              <a:t>“</a:t>
            </a:r>
            <a:r>
              <a:rPr lang="zh-CN" altLang="en-US" sz="2800" dirty="0">
                <a:solidFill>
                  <a:srgbClr val="FF0000"/>
                </a:solidFill>
              </a:rPr>
              <a:t>传输轮次</a:t>
            </a:r>
            <a:r>
              <a:rPr lang="zh-CN" altLang="en-US" sz="2800" dirty="0"/>
              <a:t>”更加强调：把拥塞窗口 </a:t>
            </a:r>
            <a:r>
              <a:rPr lang="en-US" altLang="zh-CN" sz="2800" dirty="0" err="1"/>
              <a:t>cwnd</a:t>
            </a:r>
            <a:r>
              <a:rPr lang="en-US" altLang="zh-CN" sz="2800" dirty="0"/>
              <a:t> </a:t>
            </a:r>
            <a:r>
              <a:rPr lang="zh-CN" altLang="en-US" sz="2800" dirty="0"/>
              <a:t>所允许发送的报文段都连续发送出去，并收到了对已发送的最后一个字节的确认。</a:t>
            </a:r>
          </a:p>
          <a:p>
            <a:r>
              <a:rPr lang="zh-CN" altLang="en-US" sz="2800" dirty="0"/>
              <a:t>例如，拥塞窗口 </a:t>
            </a:r>
            <a:r>
              <a:rPr lang="en-US" altLang="zh-CN" sz="2800" dirty="0" err="1"/>
              <a:t>cwnd</a:t>
            </a:r>
            <a:r>
              <a:rPr lang="en-US" altLang="zh-CN" sz="2800" dirty="0"/>
              <a:t> = 4</a:t>
            </a:r>
            <a:r>
              <a:rPr lang="zh-CN" altLang="en-US" sz="2800" dirty="0"/>
              <a:t>，这时的往返时间 </a:t>
            </a:r>
            <a:r>
              <a:rPr lang="en-US" altLang="zh-CN" sz="2800" dirty="0"/>
              <a:t>RTT </a:t>
            </a:r>
            <a:r>
              <a:rPr lang="zh-CN" altLang="en-US" sz="2800" dirty="0"/>
              <a:t>就是发送方连续发送 </a:t>
            </a:r>
            <a:r>
              <a:rPr lang="en-US" altLang="zh-CN" sz="2800" dirty="0"/>
              <a:t>4 </a:t>
            </a:r>
            <a:r>
              <a:rPr lang="zh-CN" altLang="en-US" sz="2800" dirty="0"/>
              <a:t>个报文段，并收到这 </a:t>
            </a:r>
            <a:r>
              <a:rPr lang="en-US" altLang="zh-CN" sz="2800" dirty="0"/>
              <a:t>4 </a:t>
            </a:r>
            <a:r>
              <a:rPr lang="zh-CN" altLang="en-US" sz="2800" dirty="0"/>
              <a:t>个报文段的确认，总共经历的时间。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a:xfrm>
            <a:off x="1638300" y="188640"/>
            <a:ext cx="8562156" cy="792088"/>
          </a:xfrm>
        </p:spPr>
        <p:txBody>
          <a:bodyPr/>
          <a:lstStyle/>
          <a:p>
            <a:pPr algn="ctr"/>
            <a:r>
              <a:rPr lang="zh-CN" altLang="en-US" sz="4000" dirty="0"/>
              <a:t>设置慢开始门限状态变量 </a:t>
            </a:r>
            <a:r>
              <a:rPr lang="en-US" altLang="zh-CN" sz="4000" dirty="0" err="1"/>
              <a:t>ssthresh</a:t>
            </a:r>
            <a:endParaRPr lang="en-US" altLang="zh-CN" sz="4000" dirty="0"/>
          </a:p>
        </p:txBody>
      </p:sp>
      <p:sp>
        <p:nvSpPr>
          <p:cNvPr id="779267" name="Rectangle 3"/>
          <p:cNvSpPr>
            <a:spLocks noGrp="1" noChangeArrowheads="1"/>
          </p:cNvSpPr>
          <p:nvPr>
            <p:ph idx="1"/>
          </p:nvPr>
        </p:nvSpPr>
        <p:spPr/>
        <p:txBody>
          <a:bodyPr/>
          <a:lstStyle/>
          <a:p>
            <a:r>
              <a:rPr lang="zh-CN" altLang="en-US" dirty="0"/>
              <a:t>慢开始门限 </a:t>
            </a:r>
            <a:r>
              <a:rPr lang="en-US" altLang="zh-CN" dirty="0" err="1"/>
              <a:t>ssthresh</a:t>
            </a:r>
            <a:r>
              <a:rPr lang="en-US" altLang="zh-CN" dirty="0"/>
              <a:t> </a:t>
            </a:r>
            <a:r>
              <a:rPr lang="zh-CN" altLang="en-US" dirty="0"/>
              <a:t>的用法如下：</a:t>
            </a:r>
          </a:p>
          <a:p>
            <a:pPr lvl="1"/>
            <a:r>
              <a:rPr lang="zh-CN" altLang="en-US" dirty="0"/>
              <a:t>当 </a:t>
            </a:r>
            <a:r>
              <a:rPr lang="en-US" altLang="zh-CN" dirty="0" err="1"/>
              <a:t>cwnd</a:t>
            </a:r>
            <a:r>
              <a:rPr lang="en-US" altLang="zh-CN" dirty="0"/>
              <a:t> &lt; </a:t>
            </a:r>
            <a:r>
              <a:rPr lang="en-US" altLang="zh-CN" dirty="0" err="1"/>
              <a:t>ssthresh</a:t>
            </a:r>
            <a:r>
              <a:rPr lang="en-US" altLang="zh-CN" dirty="0"/>
              <a:t> </a:t>
            </a:r>
            <a:r>
              <a:rPr lang="zh-CN" altLang="en-US" dirty="0"/>
              <a:t>时，使用慢开始算法。</a:t>
            </a:r>
          </a:p>
          <a:p>
            <a:pPr lvl="1"/>
            <a:r>
              <a:rPr lang="zh-CN" altLang="en-US" dirty="0"/>
              <a:t>当 </a:t>
            </a:r>
            <a:r>
              <a:rPr lang="en-US" altLang="zh-CN" dirty="0" err="1"/>
              <a:t>cwnd</a:t>
            </a:r>
            <a:r>
              <a:rPr lang="en-US" altLang="zh-CN" dirty="0"/>
              <a:t> &gt; </a:t>
            </a:r>
            <a:r>
              <a:rPr lang="en-US" altLang="zh-CN" dirty="0" err="1"/>
              <a:t>ssthresh</a:t>
            </a:r>
            <a:r>
              <a:rPr lang="en-US" altLang="zh-CN" dirty="0"/>
              <a:t> </a:t>
            </a:r>
            <a:r>
              <a:rPr lang="zh-CN" altLang="en-US" dirty="0"/>
              <a:t>时，停止使用慢开始算法而改用</a:t>
            </a:r>
            <a:r>
              <a:rPr lang="zh-CN" altLang="en-US" dirty="0">
                <a:solidFill>
                  <a:srgbClr val="FF0000"/>
                </a:solidFill>
              </a:rPr>
              <a:t>拥塞避免算法。</a:t>
            </a:r>
          </a:p>
          <a:p>
            <a:pPr lvl="1"/>
            <a:r>
              <a:rPr lang="zh-CN" altLang="en-US" dirty="0"/>
              <a:t>当 </a:t>
            </a:r>
            <a:r>
              <a:rPr lang="en-US" altLang="zh-CN" dirty="0" err="1"/>
              <a:t>cwnd</a:t>
            </a:r>
            <a:r>
              <a:rPr lang="en-US" altLang="zh-CN" dirty="0"/>
              <a:t> = </a:t>
            </a:r>
            <a:r>
              <a:rPr lang="en-US" altLang="zh-CN" dirty="0" err="1"/>
              <a:t>ssthresh</a:t>
            </a:r>
            <a:r>
              <a:rPr lang="en-US" altLang="zh-CN" dirty="0"/>
              <a:t> </a:t>
            </a:r>
            <a:r>
              <a:rPr lang="zh-CN" altLang="en-US" dirty="0"/>
              <a:t>时，既可使用慢开始算法，也可使用拥塞避免算法。</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5.8.1  </a:t>
            </a:r>
            <a:r>
              <a:rPr lang="zh-CN" altLang="zh-CN" dirty="0"/>
              <a:t>拥塞控制的一般原理</a:t>
            </a:r>
            <a:endParaRPr lang="zh-CN" altLang="en-US" dirty="0"/>
          </a:p>
        </p:txBody>
      </p:sp>
      <p:sp>
        <p:nvSpPr>
          <p:cNvPr id="3" name="内容占位符 2"/>
          <p:cNvSpPr>
            <a:spLocks noGrp="1"/>
          </p:cNvSpPr>
          <p:nvPr>
            <p:ph idx="1"/>
          </p:nvPr>
        </p:nvSpPr>
        <p:spPr/>
        <p:txBody>
          <a:bodyPr/>
          <a:lstStyle/>
          <a:p>
            <a:r>
              <a:rPr lang="zh-CN" altLang="en-US" dirty="0"/>
              <a:t>在某段时间，若对网络中某资源的需求超过了该资源所能提供的可用部分，网络的性能就要变坏。这种现象称为</a:t>
            </a:r>
            <a:r>
              <a:rPr lang="zh-CN" altLang="en-US" dirty="0">
                <a:solidFill>
                  <a:srgbClr val="FF0000"/>
                </a:solidFill>
              </a:rPr>
              <a:t>拥塞 </a:t>
            </a:r>
            <a:r>
              <a:rPr lang="en-US" altLang="zh-CN" dirty="0">
                <a:solidFill>
                  <a:srgbClr val="FF0000"/>
                </a:solidFill>
              </a:rPr>
              <a:t>(congestion)</a:t>
            </a:r>
            <a:r>
              <a:rPr lang="zh-CN" altLang="en-US" dirty="0">
                <a:solidFill>
                  <a:srgbClr val="FF0000"/>
                </a:solidFill>
              </a:rPr>
              <a:t>。</a:t>
            </a:r>
          </a:p>
          <a:p>
            <a:r>
              <a:rPr lang="zh-CN" altLang="en-US" dirty="0"/>
              <a:t>若网络中有许多资源同时产生拥塞，网络的性能就要明显变坏，整个网络的吞吐量将随输入负荷的增大而下降。</a:t>
            </a:r>
            <a:endParaRPr lang="en-US" altLang="zh-CN" dirty="0"/>
          </a:p>
          <a:p>
            <a:r>
              <a:rPr lang="zh-CN" altLang="en-US" dirty="0"/>
              <a:t>出现拥塞的</a:t>
            </a:r>
            <a:r>
              <a:rPr lang="zh-CN" altLang="en-US" dirty="0">
                <a:solidFill>
                  <a:srgbClr val="FF0000"/>
                </a:solidFill>
              </a:rPr>
              <a:t>原因：</a:t>
            </a:r>
          </a:p>
          <a:p>
            <a:endParaRPr lang="zh-CN" altLang="en-US" dirty="0"/>
          </a:p>
          <a:p>
            <a:endParaRPr lang="zh-CN" altLang="en-US" dirty="0"/>
          </a:p>
        </p:txBody>
      </p:sp>
      <p:sp>
        <p:nvSpPr>
          <p:cNvPr id="4" name="Rectangle 3"/>
          <p:cNvSpPr>
            <a:spLocks noChangeArrowheads="1"/>
          </p:cNvSpPr>
          <p:nvPr/>
        </p:nvSpPr>
        <p:spPr bwMode="auto">
          <a:xfrm>
            <a:off x="2081410" y="5251922"/>
            <a:ext cx="8335070" cy="841375"/>
          </a:xfrm>
          <a:prstGeom prst="rect">
            <a:avLst/>
          </a:prstGeom>
          <a:solidFill>
            <a:srgbClr val="FFFF66"/>
          </a:solidFill>
          <a:ln w="9525" algn="ctr">
            <a:solidFill>
              <a:schemeClr val="tx1"/>
            </a:solidFill>
            <a:miter lim="800000"/>
          </a:ln>
          <a:effectLst>
            <a:outerShdw dist="35921" sx="1000" sy="1000" algn="ctr" rotWithShape="0">
              <a:schemeClr val="bg2"/>
            </a:outerShdw>
          </a:effectLst>
        </p:spPr>
        <p:txBody>
          <a:bodyPr wrap="none" anchor="ctr"/>
          <a:lstStyle/>
          <a:p>
            <a:pPr eaLnBrk="0" fontAlgn="base" hangingPunct="0">
              <a:spcBef>
                <a:spcPct val="0"/>
              </a:spcBef>
              <a:spcAft>
                <a:spcPct val="0"/>
              </a:spcAft>
            </a:pPr>
            <a:r>
              <a:rPr lang="zh-CN" altLang="en-US" sz="3200" b="1" dirty="0">
                <a:solidFill>
                  <a:srgbClr val="000099"/>
                </a:solidFill>
                <a:latin typeface="Arial"/>
                <a:ea typeface="黑体" panose="02010609060101010101" pitchFamily="2" charset="-122"/>
              </a:rPr>
              <a:t>   ∑对资源需求  </a:t>
            </a:r>
            <a:r>
              <a:rPr lang="en-US" altLang="zh-CN" sz="3200" b="1" dirty="0">
                <a:solidFill>
                  <a:srgbClr val="000099"/>
                </a:solidFill>
                <a:latin typeface="Arial"/>
                <a:ea typeface="黑体" panose="02010609060101010101" pitchFamily="2" charset="-122"/>
              </a:rPr>
              <a:t>&gt; </a:t>
            </a:r>
            <a:r>
              <a:rPr lang="zh-CN" altLang="en-US" sz="3200" b="1" dirty="0">
                <a:solidFill>
                  <a:srgbClr val="000099"/>
                </a:solidFill>
                <a:latin typeface="Arial"/>
                <a:ea typeface="黑体" panose="02010609060101010101" pitchFamily="2" charset="-122"/>
              </a:rPr>
              <a:t>可用资源                 </a:t>
            </a:r>
            <a:r>
              <a:rPr lang="en-US" altLang="zh-CN" sz="3200" b="1" dirty="0">
                <a:solidFill>
                  <a:srgbClr val="000099"/>
                </a:solidFill>
                <a:latin typeface="Arial"/>
                <a:ea typeface="黑体" panose="02010609060101010101" pitchFamily="2" charset="-122"/>
              </a:rPr>
              <a:t>(5-7)</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p:txBody>
          <a:bodyPr/>
          <a:lstStyle/>
          <a:p>
            <a:pPr algn="ctr"/>
            <a:r>
              <a:rPr lang="zh-CN" altLang="en-US" dirty="0"/>
              <a:t>拥塞避免算法</a:t>
            </a:r>
            <a:endParaRPr lang="en-US" altLang="zh-CN" dirty="0"/>
          </a:p>
        </p:txBody>
      </p:sp>
      <p:sp>
        <p:nvSpPr>
          <p:cNvPr id="779267" name="Rectangle 3"/>
          <p:cNvSpPr>
            <a:spLocks noGrp="1" noChangeArrowheads="1"/>
          </p:cNvSpPr>
          <p:nvPr>
            <p:ph idx="1"/>
          </p:nvPr>
        </p:nvSpPr>
        <p:spPr/>
        <p:txBody>
          <a:bodyPr/>
          <a:lstStyle/>
          <a:p>
            <a:r>
              <a:rPr lang="zh-CN" altLang="en-US" dirty="0">
                <a:solidFill>
                  <a:srgbClr val="0000FF"/>
                </a:solidFill>
              </a:rPr>
              <a:t>思路：</a:t>
            </a:r>
            <a:r>
              <a:rPr lang="zh-CN" altLang="en-US" dirty="0"/>
              <a:t>让拥塞窗口 </a:t>
            </a:r>
            <a:r>
              <a:rPr lang="en-US" altLang="zh-CN" dirty="0" err="1"/>
              <a:t>cwnd</a:t>
            </a:r>
            <a:r>
              <a:rPr lang="en-US" altLang="zh-CN" dirty="0"/>
              <a:t> </a:t>
            </a:r>
            <a:r>
              <a:rPr lang="zh-CN" altLang="en-US" dirty="0">
                <a:solidFill>
                  <a:srgbClr val="FF0000"/>
                </a:solidFill>
              </a:rPr>
              <a:t>缓慢地增大，</a:t>
            </a:r>
            <a:r>
              <a:rPr lang="zh-CN" altLang="en-US" dirty="0"/>
              <a:t>即每经过一个往返时间 </a:t>
            </a:r>
            <a:r>
              <a:rPr lang="en-US" altLang="zh-CN" dirty="0"/>
              <a:t>RTT </a:t>
            </a:r>
            <a:r>
              <a:rPr lang="zh-CN" altLang="en-US" dirty="0"/>
              <a:t>就把发送方的拥塞窗口 </a:t>
            </a:r>
            <a:r>
              <a:rPr lang="en-US" altLang="zh-CN" dirty="0" err="1"/>
              <a:t>cwnd</a:t>
            </a:r>
            <a:r>
              <a:rPr lang="en-US" altLang="zh-CN" dirty="0"/>
              <a:t> </a:t>
            </a:r>
            <a:r>
              <a:rPr lang="zh-CN" altLang="en-US" dirty="0"/>
              <a:t>加 </a:t>
            </a:r>
            <a:r>
              <a:rPr lang="en-US" altLang="zh-CN" dirty="0"/>
              <a:t>1</a:t>
            </a:r>
            <a:r>
              <a:rPr lang="zh-CN" altLang="en-US" dirty="0"/>
              <a:t>，而不是加倍，使拥塞窗口 </a:t>
            </a:r>
            <a:r>
              <a:rPr lang="en-US" altLang="zh-CN" dirty="0" err="1"/>
              <a:t>cwnd</a:t>
            </a:r>
            <a:r>
              <a:rPr lang="en-US" altLang="zh-CN" dirty="0"/>
              <a:t> </a:t>
            </a:r>
            <a:r>
              <a:rPr lang="zh-CN" altLang="en-US" dirty="0">
                <a:solidFill>
                  <a:srgbClr val="FF0000"/>
                </a:solidFill>
              </a:rPr>
              <a:t>按线性规律缓慢增长。</a:t>
            </a:r>
            <a:endParaRPr lang="en-US" altLang="zh-CN" dirty="0">
              <a:solidFill>
                <a:srgbClr val="FF0000"/>
              </a:solidFill>
            </a:endParaRPr>
          </a:p>
          <a:p>
            <a:r>
              <a:rPr lang="zh-CN" altLang="zh-CN" dirty="0"/>
              <a:t>因此在拥塞避免阶段就有“</a:t>
            </a:r>
            <a:r>
              <a:rPr lang="zh-CN" altLang="zh-CN" dirty="0">
                <a:solidFill>
                  <a:srgbClr val="FF0000"/>
                </a:solidFill>
              </a:rPr>
              <a:t>加法增大</a:t>
            </a:r>
            <a:r>
              <a:rPr lang="zh-CN" altLang="zh-CN" dirty="0"/>
              <a:t>”</a:t>
            </a:r>
            <a:r>
              <a:rPr lang="en-US" altLang="zh-CN" dirty="0"/>
              <a:t>  (Additive Increase) </a:t>
            </a:r>
            <a:r>
              <a:rPr lang="zh-CN" altLang="zh-CN" dirty="0"/>
              <a:t>的特点。这表明在拥塞避免阶段，拥塞窗口</a:t>
            </a:r>
            <a:r>
              <a:rPr lang="en-US" altLang="zh-CN" dirty="0"/>
              <a:t> </a:t>
            </a:r>
            <a:r>
              <a:rPr lang="en-US" altLang="zh-CN" dirty="0" err="1"/>
              <a:t>cwnd</a:t>
            </a:r>
            <a:r>
              <a:rPr lang="en-US" altLang="zh-CN" dirty="0"/>
              <a:t> </a:t>
            </a:r>
            <a:r>
              <a:rPr lang="zh-CN" altLang="zh-CN" dirty="0"/>
              <a:t>按线性规律缓慢增长，比慢开始算法的拥塞窗口增长速率缓慢得多。</a:t>
            </a:r>
            <a:endParaRPr lang="zh-CN" altLang="en-US"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p:txBody>
          <a:bodyPr/>
          <a:lstStyle/>
          <a:p>
            <a:pPr algn="ctr"/>
            <a:r>
              <a:rPr lang="zh-CN" altLang="en-US"/>
              <a:t>当网络出现拥塞时</a:t>
            </a:r>
          </a:p>
        </p:txBody>
      </p:sp>
      <p:sp>
        <p:nvSpPr>
          <p:cNvPr id="7802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无论在慢开始阶段还是在拥塞避免阶段，只要发送方判断网络出现拥塞（</a:t>
            </a:r>
            <a:r>
              <a:rPr lang="zh-CN" altLang="en-US" dirty="0">
                <a:solidFill>
                  <a:srgbClr val="FF0000"/>
                </a:solidFill>
              </a:rPr>
              <a:t>重传定时器超时</a:t>
            </a:r>
            <a:r>
              <a:rPr lang="zh-CN" altLang="en-US" dirty="0"/>
              <a:t>）：</a:t>
            </a:r>
            <a:endParaRPr lang="en-US" altLang="zh-CN" dirty="0"/>
          </a:p>
          <a:p>
            <a:pPr lvl="1"/>
            <a:r>
              <a:rPr lang="en-US" altLang="zh-CN" dirty="0" err="1">
                <a:solidFill>
                  <a:srgbClr val="0000FF"/>
                </a:solidFill>
              </a:rPr>
              <a:t>s</a:t>
            </a:r>
            <a:r>
              <a:rPr lang="en-US" altLang="zh-TW" dirty="0" err="1">
                <a:solidFill>
                  <a:srgbClr val="0000FF"/>
                </a:solidFill>
              </a:rPr>
              <a:t>sthresh</a:t>
            </a:r>
            <a:r>
              <a:rPr lang="en-US" altLang="zh-TW" dirty="0">
                <a:solidFill>
                  <a:srgbClr val="0000FF"/>
                </a:solidFill>
              </a:rPr>
              <a:t> = </a:t>
            </a:r>
            <a:r>
              <a:rPr lang="en-US" altLang="zh-CN" dirty="0">
                <a:solidFill>
                  <a:srgbClr val="0000FF"/>
                </a:solidFill>
              </a:rPr>
              <a:t>max(</a:t>
            </a:r>
            <a:r>
              <a:rPr lang="en-US" altLang="zh-TW" dirty="0" err="1">
                <a:solidFill>
                  <a:srgbClr val="0000FF"/>
                </a:solidFill>
              </a:rPr>
              <a:t>cwnd</a:t>
            </a:r>
            <a:r>
              <a:rPr lang="en-US" altLang="zh-TW" dirty="0">
                <a:solidFill>
                  <a:srgbClr val="0000FF"/>
                </a:solidFill>
              </a:rPr>
              <a:t>/2</a:t>
            </a:r>
            <a:r>
              <a:rPr lang="zh-CN" altLang="en-US" dirty="0">
                <a:solidFill>
                  <a:srgbClr val="0000FF"/>
                </a:solidFill>
              </a:rPr>
              <a:t>，</a:t>
            </a:r>
            <a:r>
              <a:rPr lang="en-US" altLang="zh-CN" dirty="0">
                <a:solidFill>
                  <a:srgbClr val="0000FF"/>
                </a:solidFill>
              </a:rPr>
              <a:t>2)</a:t>
            </a:r>
          </a:p>
          <a:p>
            <a:pPr lvl="1"/>
            <a:r>
              <a:rPr lang="en-US" altLang="zh-TW" dirty="0" err="1">
                <a:solidFill>
                  <a:srgbClr val="0000FF"/>
                </a:solidFill>
              </a:rPr>
              <a:t>cwnd</a:t>
            </a:r>
            <a:r>
              <a:rPr lang="en-US" altLang="zh-TW" dirty="0">
                <a:solidFill>
                  <a:srgbClr val="0000FF"/>
                </a:solidFill>
              </a:rPr>
              <a:t> = 1</a:t>
            </a:r>
          </a:p>
          <a:p>
            <a:pPr lvl="1"/>
            <a:r>
              <a:rPr lang="zh-CN" altLang="en-US" dirty="0">
                <a:solidFill>
                  <a:srgbClr val="0000FF"/>
                </a:solidFill>
              </a:rPr>
              <a:t>执行慢开始算法</a:t>
            </a:r>
          </a:p>
          <a:p>
            <a:r>
              <a:rPr lang="zh-CN" altLang="en-US" dirty="0"/>
              <a:t>这样做的目的就是要迅速减少主机发送到网络中的分组数，使得发生拥塞的路由器有足够时间把队列中积压的分组处理完毕。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1560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algn="ctr" eaLnBrk="1" hangingPunct="1">
              <a:defRPr/>
            </a:pPr>
            <a:r>
              <a:rPr lang="zh-CN" altLang="en-US" sz="3200" kern="0">
                <a:solidFill>
                  <a:srgbClr val="333399"/>
                </a:solidFill>
                <a:latin typeface="Tahoma" panose="020B0604030504040204"/>
                <a:ea typeface="黑体" panose="02010609060101010101" pitchFamily="2" charset="-122"/>
              </a:rPr>
              <a:t>慢开始和拥塞避免算法的实现举例 </a:t>
            </a:r>
          </a:p>
        </p:txBody>
      </p:sp>
      <p:sp>
        <p:nvSpPr>
          <p:cNvPr id="111" name="Text Box 6"/>
          <p:cNvSpPr txBox="1">
            <a:spLocks noChangeArrowheads="1"/>
          </p:cNvSpPr>
          <p:nvPr/>
        </p:nvSpPr>
        <p:spPr bwMode="auto">
          <a:xfrm>
            <a:off x="1883346" y="4242842"/>
            <a:ext cx="87677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2800" kern="0" dirty="0">
                <a:solidFill>
                  <a:srgbClr val="000099"/>
                </a:solidFill>
                <a:latin typeface="Arial" panose="020B0604020202020204" pitchFamily="34" charset="0"/>
                <a:ea typeface="黑体" panose="02010609060101010101" pitchFamily="2" charset="-122"/>
              </a:rPr>
              <a:t>当 </a:t>
            </a:r>
            <a:r>
              <a:rPr kumimoji="0" lang="en-US" altLang="zh-CN" sz="2800" kern="0" dirty="0">
                <a:solidFill>
                  <a:srgbClr val="000099"/>
                </a:solidFill>
                <a:latin typeface="Arial" panose="020B0604020202020204" pitchFamily="34" charset="0"/>
                <a:ea typeface="黑体" panose="02010609060101010101" pitchFamily="2" charset="-122"/>
              </a:rPr>
              <a:t>TCP </a:t>
            </a:r>
            <a:r>
              <a:rPr kumimoji="0" lang="zh-CN" altLang="en-US" sz="2800" kern="0" dirty="0">
                <a:solidFill>
                  <a:srgbClr val="000099"/>
                </a:solidFill>
                <a:latin typeface="Arial" panose="020B0604020202020204" pitchFamily="34" charset="0"/>
                <a:ea typeface="黑体" panose="02010609060101010101" pitchFamily="2" charset="-122"/>
              </a:rPr>
              <a:t>连接进行初始化时，将拥塞窗口置为 </a:t>
            </a:r>
            <a:r>
              <a:rPr kumimoji="0" lang="en-US" altLang="zh-CN" sz="2800" kern="0" dirty="0">
                <a:solidFill>
                  <a:srgbClr val="000099"/>
                </a:solidFill>
                <a:latin typeface="Arial" panose="020B0604020202020204" pitchFamily="34" charset="0"/>
                <a:ea typeface="黑体" panose="02010609060101010101" pitchFamily="2" charset="-122"/>
              </a:rPr>
              <a:t>1</a:t>
            </a:r>
            <a:r>
              <a:rPr kumimoji="0" lang="zh-CN" altLang="en-US" sz="2800" kern="0" dirty="0">
                <a:solidFill>
                  <a:srgbClr val="000099"/>
                </a:solidFill>
                <a:latin typeface="Arial" panose="020B0604020202020204" pitchFamily="34" charset="0"/>
                <a:ea typeface="黑体" panose="02010609060101010101" pitchFamily="2" charset="-122"/>
              </a:rPr>
              <a:t>。图中的窗口单位不使用字节而使用报文段。</a:t>
            </a:r>
          </a:p>
        </p:txBody>
      </p:sp>
      <p:sp>
        <p:nvSpPr>
          <p:cNvPr id="112" name="Text Box 7"/>
          <p:cNvSpPr txBox="1">
            <a:spLocks noChangeArrowheads="1"/>
          </p:cNvSpPr>
          <p:nvPr/>
        </p:nvSpPr>
        <p:spPr bwMode="auto">
          <a:xfrm>
            <a:off x="1883346" y="5219154"/>
            <a:ext cx="9037191"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fontAlgn="base" hangingPunct="1">
              <a:spcBef>
                <a:spcPct val="0"/>
              </a:spcBef>
              <a:spcAft>
                <a:spcPct val="0"/>
              </a:spcAft>
            </a:pPr>
            <a:r>
              <a:rPr kumimoji="0" lang="zh-CN" altLang="en-US" sz="2800" dirty="0">
                <a:solidFill>
                  <a:srgbClr val="000099"/>
                </a:solidFill>
                <a:latin typeface="Arial" panose="020B0604020202020204" pitchFamily="34" charset="0"/>
                <a:ea typeface="黑体" panose="02010609060101010101" pitchFamily="2" charset="-122"/>
              </a:rPr>
              <a:t>慢开始门限的初始值设置为 </a:t>
            </a:r>
            <a:r>
              <a:rPr kumimoji="0" lang="en-US" altLang="zh-CN" sz="2800" dirty="0">
                <a:solidFill>
                  <a:srgbClr val="000099"/>
                </a:solidFill>
                <a:latin typeface="Arial" panose="020B0604020202020204" pitchFamily="34" charset="0"/>
                <a:ea typeface="黑体" panose="02010609060101010101" pitchFamily="2" charset="-122"/>
              </a:rPr>
              <a:t>16 </a:t>
            </a:r>
            <a:r>
              <a:rPr kumimoji="0" lang="zh-CN" altLang="en-US" sz="2800" dirty="0">
                <a:solidFill>
                  <a:srgbClr val="000099"/>
                </a:solidFill>
                <a:latin typeface="Arial" panose="020B0604020202020204" pitchFamily="34" charset="0"/>
                <a:ea typeface="黑体" panose="02010609060101010101" pitchFamily="2" charset="-122"/>
              </a:rPr>
              <a:t>个报文段，即 </a:t>
            </a:r>
            <a:endParaRPr kumimoji="0" lang="en-US" altLang="zh-CN" sz="2800" dirty="0">
              <a:solidFill>
                <a:srgbClr val="000099"/>
              </a:solidFill>
              <a:latin typeface="Arial" panose="020B0604020202020204" pitchFamily="34" charset="0"/>
              <a:ea typeface="黑体" panose="02010609060101010101" pitchFamily="2" charset="-122"/>
            </a:endParaRPr>
          </a:p>
          <a:p>
            <a:pPr eaLnBrk="1" fontAlgn="base" hangingPunct="1">
              <a:spcBef>
                <a:spcPct val="0"/>
              </a:spcBef>
              <a:spcAft>
                <a:spcPct val="0"/>
              </a:spcAft>
            </a:pPr>
            <a:r>
              <a:rPr kumimoji="0" lang="en-US" altLang="zh-CN" sz="2800" dirty="0" err="1">
                <a:solidFill>
                  <a:srgbClr val="000099"/>
                </a:solidFill>
                <a:latin typeface="Arial" panose="020B0604020202020204" pitchFamily="34" charset="0"/>
                <a:ea typeface="黑体" panose="02010609060101010101" pitchFamily="2" charset="-122"/>
              </a:rPr>
              <a:t>ssthresh</a:t>
            </a:r>
            <a:r>
              <a:rPr kumimoji="0" lang="en-US" altLang="zh-CN" sz="2800" dirty="0">
                <a:solidFill>
                  <a:srgbClr val="000099"/>
                </a:solidFill>
                <a:latin typeface="Arial" panose="020B0604020202020204" pitchFamily="34" charset="0"/>
                <a:ea typeface="黑体" panose="02010609060101010101" pitchFamily="2" charset="-122"/>
              </a:rPr>
              <a:t> = 16</a:t>
            </a:r>
            <a:r>
              <a:rPr kumimoji="0" lang="zh-CN" altLang="en-US" sz="2800" dirty="0">
                <a:solidFill>
                  <a:srgbClr val="000099"/>
                </a:solidFill>
                <a:latin typeface="Arial" panose="020B0604020202020204" pitchFamily="34" charset="0"/>
                <a:ea typeface="黑体" panose="02010609060101010101" pitchFamily="2" charset="-122"/>
              </a:rPr>
              <a:t>。</a:t>
            </a:r>
          </a:p>
        </p:txBody>
      </p:sp>
      <p:grpSp>
        <p:nvGrpSpPr>
          <p:cNvPr id="2" name="组合 1"/>
          <p:cNvGrpSpPr/>
          <p:nvPr/>
        </p:nvGrpSpPr>
        <p:grpSpPr>
          <a:xfrm>
            <a:off x="1415480" y="836712"/>
            <a:ext cx="9536759" cy="3321087"/>
            <a:chOff x="274141" y="840152"/>
            <a:chExt cx="9316681" cy="3133914"/>
          </a:xfrm>
        </p:grpSpPr>
        <p:sp>
          <p:nvSpPr>
            <p:cNvPr id="103" name="Text Box 140"/>
            <p:cNvSpPr txBox="1">
              <a:spLocks noChangeArrowheads="1"/>
            </p:cNvSpPr>
            <p:nvPr/>
          </p:nvSpPr>
          <p:spPr bwMode="auto">
            <a:xfrm>
              <a:off x="4758804" y="980728"/>
              <a:ext cx="1130300"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dirty="0">
                  <a:solidFill>
                    <a:srgbClr val="FF0000"/>
                  </a:solidFill>
                </a:rPr>
                <a:t>超时</a:t>
              </a:r>
            </a:p>
          </p:txBody>
        </p:sp>
        <p:sp>
          <p:nvSpPr>
            <p:cNvPr id="104" name="Line 2"/>
            <p:cNvSpPr>
              <a:spLocks noChangeShapeType="1"/>
            </p:cNvSpPr>
            <p:nvPr/>
          </p:nvSpPr>
          <p:spPr bwMode="auto">
            <a:xfrm flipV="1">
              <a:off x="1883792" y="3639369"/>
              <a:ext cx="6211887" cy="4762"/>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05" name="Line 3"/>
            <p:cNvSpPr>
              <a:spLocks noChangeShapeType="1"/>
            </p:cNvSpPr>
            <p:nvPr/>
          </p:nvSpPr>
          <p:spPr bwMode="auto">
            <a:xfrm>
              <a:off x="1882204" y="1161281"/>
              <a:ext cx="1588" cy="2482850"/>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06" name="Line 4"/>
            <p:cNvSpPr>
              <a:spLocks noChangeShapeType="1"/>
            </p:cNvSpPr>
            <p:nvPr/>
          </p:nvSpPr>
          <p:spPr bwMode="auto">
            <a:xfrm>
              <a:off x="21123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08" name="Line 5"/>
            <p:cNvSpPr>
              <a:spLocks noChangeShapeType="1"/>
            </p:cNvSpPr>
            <p:nvPr/>
          </p:nvSpPr>
          <p:spPr bwMode="auto">
            <a:xfrm>
              <a:off x="2340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09" name="Line 6"/>
            <p:cNvSpPr>
              <a:spLocks noChangeShapeType="1"/>
            </p:cNvSpPr>
            <p:nvPr/>
          </p:nvSpPr>
          <p:spPr bwMode="auto">
            <a:xfrm>
              <a:off x="2569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0" name="Line 7"/>
            <p:cNvSpPr>
              <a:spLocks noChangeShapeType="1"/>
            </p:cNvSpPr>
            <p:nvPr/>
          </p:nvSpPr>
          <p:spPr bwMode="auto">
            <a:xfrm>
              <a:off x="2798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1" name="Line 8"/>
            <p:cNvSpPr>
              <a:spLocks noChangeShapeType="1"/>
            </p:cNvSpPr>
            <p:nvPr/>
          </p:nvSpPr>
          <p:spPr bwMode="auto">
            <a:xfrm>
              <a:off x="3026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2" name="Line 9"/>
            <p:cNvSpPr>
              <a:spLocks noChangeShapeType="1"/>
            </p:cNvSpPr>
            <p:nvPr/>
          </p:nvSpPr>
          <p:spPr bwMode="auto">
            <a:xfrm>
              <a:off x="3255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3" name="Line 10"/>
            <p:cNvSpPr>
              <a:spLocks noChangeShapeType="1"/>
            </p:cNvSpPr>
            <p:nvPr/>
          </p:nvSpPr>
          <p:spPr bwMode="auto">
            <a:xfrm>
              <a:off x="3483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4" name="Line 11"/>
            <p:cNvSpPr>
              <a:spLocks noChangeShapeType="1"/>
            </p:cNvSpPr>
            <p:nvPr/>
          </p:nvSpPr>
          <p:spPr bwMode="auto">
            <a:xfrm>
              <a:off x="3712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5" name="Line 12"/>
            <p:cNvSpPr>
              <a:spLocks noChangeShapeType="1"/>
            </p:cNvSpPr>
            <p:nvPr/>
          </p:nvSpPr>
          <p:spPr bwMode="auto">
            <a:xfrm>
              <a:off x="3941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6" name="Line 13"/>
            <p:cNvSpPr>
              <a:spLocks noChangeShapeType="1"/>
            </p:cNvSpPr>
            <p:nvPr/>
          </p:nvSpPr>
          <p:spPr bwMode="auto">
            <a:xfrm>
              <a:off x="4169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7" name="Line 14"/>
            <p:cNvSpPr>
              <a:spLocks noChangeShapeType="1"/>
            </p:cNvSpPr>
            <p:nvPr/>
          </p:nvSpPr>
          <p:spPr bwMode="auto">
            <a:xfrm>
              <a:off x="4398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8" name="Line 15"/>
            <p:cNvSpPr>
              <a:spLocks noChangeShapeType="1"/>
            </p:cNvSpPr>
            <p:nvPr/>
          </p:nvSpPr>
          <p:spPr bwMode="auto">
            <a:xfrm>
              <a:off x="4626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9" name="Line 16"/>
            <p:cNvSpPr>
              <a:spLocks noChangeShapeType="1"/>
            </p:cNvSpPr>
            <p:nvPr/>
          </p:nvSpPr>
          <p:spPr bwMode="auto">
            <a:xfrm>
              <a:off x="4855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0" name="Line 17"/>
            <p:cNvSpPr>
              <a:spLocks noChangeShapeType="1"/>
            </p:cNvSpPr>
            <p:nvPr/>
          </p:nvSpPr>
          <p:spPr bwMode="auto">
            <a:xfrm>
              <a:off x="50841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1" name="Line 18"/>
            <p:cNvSpPr>
              <a:spLocks noChangeShapeType="1"/>
            </p:cNvSpPr>
            <p:nvPr/>
          </p:nvSpPr>
          <p:spPr bwMode="auto">
            <a:xfrm>
              <a:off x="5312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2" name="Line 19"/>
            <p:cNvSpPr>
              <a:spLocks noChangeShapeType="1"/>
            </p:cNvSpPr>
            <p:nvPr/>
          </p:nvSpPr>
          <p:spPr bwMode="auto">
            <a:xfrm>
              <a:off x="5541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3" name="Line 20"/>
            <p:cNvSpPr>
              <a:spLocks noChangeShapeType="1"/>
            </p:cNvSpPr>
            <p:nvPr/>
          </p:nvSpPr>
          <p:spPr bwMode="auto">
            <a:xfrm>
              <a:off x="5769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4" name="Line 21"/>
            <p:cNvSpPr>
              <a:spLocks noChangeShapeType="1"/>
            </p:cNvSpPr>
            <p:nvPr/>
          </p:nvSpPr>
          <p:spPr bwMode="auto">
            <a:xfrm>
              <a:off x="5998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5" name="Line 22"/>
            <p:cNvSpPr>
              <a:spLocks noChangeShapeType="1"/>
            </p:cNvSpPr>
            <p:nvPr/>
          </p:nvSpPr>
          <p:spPr bwMode="auto">
            <a:xfrm>
              <a:off x="6227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6" name="Line 23"/>
            <p:cNvSpPr>
              <a:spLocks noChangeShapeType="1"/>
            </p:cNvSpPr>
            <p:nvPr/>
          </p:nvSpPr>
          <p:spPr bwMode="auto">
            <a:xfrm>
              <a:off x="6455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7" name="Line 24"/>
            <p:cNvSpPr>
              <a:spLocks noChangeShapeType="1"/>
            </p:cNvSpPr>
            <p:nvPr/>
          </p:nvSpPr>
          <p:spPr bwMode="auto">
            <a:xfrm>
              <a:off x="6684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8" name="Line 25"/>
            <p:cNvSpPr>
              <a:spLocks noChangeShapeType="1"/>
            </p:cNvSpPr>
            <p:nvPr/>
          </p:nvSpPr>
          <p:spPr bwMode="auto">
            <a:xfrm>
              <a:off x="6912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0" name="Line 40"/>
            <p:cNvSpPr>
              <a:spLocks noChangeShapeType="1"/>
            </p:cNvSpPr>
            <p:nvPr/>
          </p:nvSpPr>
          <p:spPr bwMode="auto">
            <a:xfrm>
              <a:off x="1883792" y="3263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1" name="Line 41"/>
            <p:cNvSpPr>
              <a:spLocks noChangeShapeType="1"/>
            </p:cNvSpPr>
            <p:nvPr/>
          </p:nvSpPr>
          <p:spPr bwMode="auto">
            <a:xfrm>
              <a:off x="1883792" y="2882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2" name="Line 42"/>
            <p:cNvSpPr>
              <a:spLocks noChangeShapeType="1"/>
            </p:cNvSpPr>
            <p:nvPr/>
          </p:nvSpPr>
          <p:spPr bwMode="auto">
            <a:xfrm>
              <a:off x="1883792" y="2501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3" name="Line 43"/>
            <p:cNvSpPr>
              <a:spLocks noChangeShapeType="1"/>
            </p:cNvSpPr>
            <p:nvPr/>
          </p:nvSpPr>
          <p:spPr bwMode="auto">
            <a:xfrm>
              <a:off x="1883792" y="2120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4" name="Line 44"/>
            <p:cNvSpPr>
              <a:spLocks noChangeShapeType="1"/>
            </p:cNvSpPr>
            <p:nvPr/>
          </p:nvSpPr>
          <p:spPr bwMode="auto">
            <a:xfrm>
              <a:off x="1883792" y="1739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5" name="Line 45"/>
            <p:cNvSpPr>
              <a:spLocks noChangeShapeType="1"/>
            </p:cNvSpPr>
            <p:nvPr/>
          </p:nvSpPr>
          <p:spPr bwMode="auto">
            <a:xfrm>
              <a:off x="1883792" y="1358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6" name="Text Box 77"/>
            <p:cNvSpPr txBox="1">
              <a:spLocks noChangeArrowheads="1"/>
            </p:cNvSpPr>
            <p:nvPr/>
          </p:nvSpPr>
          <p:spPr bwMode="auto">
            <a:xfrm>
              <a:off x="21981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a:t>
              </a:r>
            </a:p>
          </p:txBody>
        </p:sp>
        <p:sp>
          <p:nvSpPr>
            <p:cNvPr id="237" name="Text Box 78"/>
            <p:cNvSpPr txBox="1">
              <a:spLocks noChangeArrowheads="1"/>
            </p:cNvSpPr>
            <p:nvPr/>
          </p:nvSpPr>
          <p:spPr bwMode="auto">
            <a:xfrm>
              <a:off x="26553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4</a:t>
              </a:r>
            </a:p>
          </p:txBody>
        </p:sp>
        <p:sp>
          <p:nvSpPr>
            <p:cNvPr id="238" name="Text Box 79"/>
            <p:cNvSpPr txBox="1">
              <a:spLocks noChangeArrowheads="1"/>
            </p:cNvSpPr>
            <p:nvPr/>
          </p:nvSpPr>
          <p:spPr bwMode="auto">
            <a:xfrm>
              <a:off x="31125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6</a:t>
              </a:r>
            </a:p>
          </p:txBody>
        </p:sp>
        <p:sp>
          <p:nvSpPr>
            <p:cNvPr id="239" name="Text Box 80"/>
            <p:cNvSpPr txBox="1">
              <a:spLocks noChangeArrowheads="1"/>
            </p:cNvSpPr>
            <p:nvPr/>
          </p:nvSpPr>
          <p:spPr bwMode="auto">
            <a:xfrm>
              <a:off x="35824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8</a:t>
              </a:r>
            </a:p>
          </p:txBody>
        </p:sp>
        <p:sp>
          <p:nvSpPr>
            <p:cNvPr id="240" name="Text Box 81"/>
            <p:cNvSpPr txBox="1">
              <a:spLocks noChangeArrowheads="1"/>
            </p:cNvSpPr>
            <p:nvPr/>
          </p:nvSpPr>
          <p:spPr bwMode="auto">
            <a:xfrm>
              <a:off x="39634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10</a:t>
              </a:r>
            </a:p>
          </p:txBody>
        </p:sp>
        <p:sp>
          <p:nvSpPr>
            <p:cNvPr id="241" name="Text Box 82"/>
            <p:cNvSpPr txBox="1">
              <a:spLocks noChangeArrowheads="1"/>
            </p:cNvSpPr>
            <p:nvPr/>
          </p:nvSpPr>
          <p:spPr bwMode="auto">
            <a:xfrm>
              <a:off x="44587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12</a:t>
              </a:r>
            </a:p>
          </p:txBody>
        </p:sp>
        <p:sp>
          <p:nvSpPr>
            <p:cNvPr id="242" name="Text Box 83"/>
            <p:cNvSpPr txBox="1">
              <a:spLocks noChangeArrowheads="1"/>
            </p:cNvSpPr>
            <p:nvPr/>
          </p:nvSpPr>
          <p:spPr bwMode="auto">
            <a:xfrm>
              <a:off x="48905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14</a:t>
              </a:r>
            </a:p>
          </p:txBody>
        </p:sp>
        <p:sp>
          <p:nvSpPr>
            <p:cNvPr id="243" name="Text Box 84"/>
            <p:cNvSpPr txBox="1">
              <a:spLocks noChangeArrowheads="1"/>
            </p:cNvSpPr>
            <p:nvPr/>
          </p:nvSpPr>
          <p:spPr bwMode="auto">
            <a:xfrm>
              <a:off x="53477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16</a:t>
              </a:r>
            </a:p>
          </p:txBody>
        </p:sp>
        <p:sp>
          <p:nvSpPr>
            <p:cNvPr id="244" name="Text Box 85"/>
            <p:cNvSpPr txBox="1">
              <a:spLocks noChangeArrowheads="1"/>
            </p:cNvSpPr>
            <p:nvPr/>
          </p:nvSpPr>
          <p:spPr bwMode="auto">
            <a:xfrm>
              <a:off x="5820792"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18</a:t>
              </a:r>
            </a:p>
          </p:txBody>
        </p:sp>
        <p:sp>
          <p:nvSpPr>
            <p:cNvPr id="245" name="Text Box 86"/>
            <p:cNvSpPr txBox="1">
              <a:spLocks noChangeArrowheads="1"/>
            </p:cNvSpPr>
            <p:nvPr/>
          </p:nvSpPr>
          <p:spPr bwMode="auto">
            <a:xfrm>
              <a:off x="6277992"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20</a:t>
              </a:r>
            </a:p>
          </p:txBody>
        </p:sp>
        <p:sp>
          <p:nvSpPr>
            <p:cNvPr id="246" name="Text Box 87"/>
            <p:cNvSpPr txBox="1">
              <a:spLocks noChangeArrowheads="1"/>
            </p:cNvSpPr>
            <p:nvPr/>
          </p:nvSpPr>
          <p:spPr bwMode="auto">
            <a:xfrm>
              <a:off x="6722492" y="3596506"/>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22</a:t>
              </a:r>
            </a:p>
          </p:txBody>
        </p:sp>
        <p:sp>
          <p:nvSpPr>
            <p:cNvPr id="247" name="Text Box 89"/>
            <p:cNvSpPr txBox="1">
              <a:spLocks noChangeArrowheads="1"/>
            </p:cNvSpPr>
            <p:nvPr/>
          </p:nvSpPr>
          <p:spPr bwMode="auto">
            <a:xfrm>
              <a:off x="17790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0</a:t>
              </a:r>
            </a:p>
          </p:txBody>
        </p:sp>
        <p:sp>
          <p:nvSpPr>
            <p:cNvPr id="248" name="Text Box 90"/>
            <p:cNvSpPr txBox="1">
              <a:spLocks noChangeArrowheads="1"/>
            </p:cNvSpPr>
            <p:nvPr/>
          </p:nvSpPr>
          <p:spPr bwMode="auto">
            <a:xfrm>
              <a:off x="1617092" y="34393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0</a:t>
              </a:r>
            </a:p>
          </p:txBody>
        </p:sp>
        <p:sp>
          <p:nvSpPr>
            <p:cNvPr id="249" name="Text Box 91"/>
            <p:cNvSpPr txBox="1">
              <a:spLocks noChangeArrowheads="1"/>
            </p:cNvSpPr>
            <p:nvPr/>
          </p:nvSpPr>
          <p:spPr bwMode="auto">
            <a:xfrm>
              <a:off x="1617092" y="30583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4</a:t>
              </a:r>
            </a:p>
          </p:txBody>
        </p:sp>
        <p:sp>
          <p:nvSpPr>
            <p:cNvPr id="250" name="Text Box 92"/>
            <p:cNvSpPr txBox="1">
              <a:spLocks noChangeArrowheads="1"/>
            </p:cNvSpPr>
            <p:nvPr/>
          </p:nvSpPr>
          <p:spPr bwMode="auto">
            <a:xfrm>
              <a:off x="1617092" y="26900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8</a:t>
              </a:r>
            </a:p>
          </p:txBody>
        </p:sp>
        <p:sp>
          <p:nvSpPr>
            <p:cNvPr id="251" name="Text Box 93"/>
            <p:cNvSpPr txBox="1">
              <a:spLocks noChangeArrowheads="1"/>
            </p:cNvSpPr>
            <p:nvPr/>
          </p:nvSpPr>
          <p:spPr bwMode="auto">
            <a:xfrm>
              <a:off x="1502792" y="23217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12</a:t>
              </a:r>
            </a:p>
          </p:txBody>
        </p:sp>
        <p:sp>
          <p:nvSpPr>
            <p:cNvPr id="252" name="Text Box 94"/>
            <p:cNvSpPr txBox="1">
              <a:spLocks noChangeArrowheads="1"/>
            </p:cNvSpPr>
            <p:nvPr/>
          </p:nvSpPr>
          <p:spPr bwMode="auto">
            <a:xfrm>
              <a:off x="1502792" y="1953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16</a:t>
              </a:r>
            </a:p>
          </p:txBody>
        </p:sp>
        <p:sp>
          <p:nvSpPr>
            <p:cNvPr id="253" name="Text Box 95"/>
            <p:cNvSpPr txBox="1">
              <a:spLocks noChangeArrowheads="1"/>
            </p:cNvSpPr>
            <p:nvPr/>
          </p:nvSpPr>
          <p:spPr bwMode="auto">
            <a:xfrm>
              <a:off x="1502792" y="1572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20</a:t>
              </a:r>
            </a:p>
          </p:txBody>
        </p:sp>
        <p:sp>
          <p:nvSpPr>
            <p:cNvPr id="254" name="Text Box 96"/>
            <p:cNvSpPr txBox="1">
              <a:spLocks noChangeArrowheads="1"/>
            </p:cNvSpPr>
            <p:nvPr/>
          </p:nvSpPr>
          <p:spPr bwMode="auto">
            <a:xfrm>
              <a:off x="1502792" y="1191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24</a:t>
              </a:r>
            </a:p>
          </p:txBody>
        </p:sp>
        <p:sp>
          <p:nvSpPr>
            <p:cNvPr id="255"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6"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7"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8"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9"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0"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1"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2"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3"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4"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5"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6"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7"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8" name="Freeform 118"/>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9" name="Text Box 134"/>
            <p:cNvSpPr txBox="1">
              <a:spLocks noChangeArrowheads="1"/>
            </p:cNvSpPr>
            <p:nvPr/>
          </p:nvSpPr>
          <p:spPr bwMode="auto">
            <a:xfrm>
              <a:off x="8097267" y="3444106"/>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a:solidFill>
                    <a:srgbClr val="000000"/>
                  </a:solidFill>
                </a:rPr>
                <a:t>传输轮次</a:t>
              </a:r>
            </a:p>
          </p:txBody>
        </p:sp>
        <p:sp>
          <p:nvSpPr>
            <p:cNvPr id="270" name="Text Box 135"/>
            <p:cNvSpPr txBox="1">
              <a:spLocks noChangeArrowheads="1"/>
            </p:cNvSpPr>
            <p:nvPr/>
          </p:nvSpPr>
          <p:spPr bwMode="auto">
            <a:xfrm>
              <a:off x="951929" y="840152"/>
              <a:ext cx="188579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dirty="0">
                  <a:solidFill>
                    <a:srgbClr val="000000"/>
                  </a:solidFill>
                </a:rPr>
                <a:t>拥塞窗口  </a:t>
              </a:r>
              <a:r>
                <a:rPr lang="en-US" altLang="zh-CN" sz="2000" b="1" kern="0" dirty="0" err="1">
                  <a:solidFill>
                    <a:srgbClr val="000000"/>
                  </a:solidFill>
                </a:rPr>
                <a:t>cwnd</a:t>
              </a:r>
              <a:endParaRPr lang="en-US" altLang="zh-CN" sz="2000" b="1" kern="0" dirty="0">
                <a:solidFill>
                  <a:srgbClr val="000000"/>
                </a:solidFill>
              </a:endParaRPr>
            </a:p>
          </p:txBody>
        </p:sp>
        <p:sp>
          <p:nvSpPr>
            <p:cNvPr id="271" name="Text Box 140"/>
            <p:cNvSpPr txBox="1">
              <a:spLocks noChangeArrowheads="1"/>
            </p:cNvSpPr>
            <p:nvPr/>
          </p:nvSpPr>
          <p:spPr bwMode="auto">
            <a:xfrm>
              <a:off x="6895232" y="1763524"/>
              <a:ext cx="1154112"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dirty="0">
                  <a:solidFill>
                    <a:srgbClr val="FF0000"/>
                  </a:solidFill>
                </a:rPr>
                <a:t>3-ACK</a:t>
              </a:r>
              <a:endParaRPr lang="zh-CN" altLang="en-US" sz="2000" b="1" kern="0" dirty="0">
                <a:solidFill>
                  <a:srgbClr val="FF0000"/>
                </a:solidFill>
              </a:endParaRPr>
            </a:p>
          </p:txBody>
        </p:sp>
        <p:sp>
          <p:nvSpPr>
            <p:cNvPr id="272" name="Rectangle 160"/>
            <p:cNvSpPr>
              <a:spLocks noChangeArrowheads="1"/>
            </p:cNvSpPr>
            <p:nvPr/>
          </p:nvSpPr>
          <p:spPr bwMode="auto">
            <a:xfrm>
              <a:off x="1959992" y="1281931"/>
              <a:ext cx="190500" cy="2032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3" name="Line 156"/>
            <p:cNvSpPr>
              <a:spLocks noChangeShapeType="1"/>
            </p:cNvSpPr>
            <p:nvPr/>
          </p:nvSpPr>
          <p:spPr bwMode="auto">
            <a:xfrm>
              <a:off x="1959992" y="2120131"/>
              <a:ext cx="8382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4" name="Line 146"/>
            <p:cNvSpPr>
              <a:spLocks noChangeShapeType="1"/>
            </p:cNvSpPr>
            <p:nvPr/>
          </p:nvSpPr>
          <p:spPr bwMode="auto">
            <a:xfrm flipV="1">
              <a:off x="1959992" y="1351781"/>
              <a:ext cx="2679700" cy="635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5" name="Rectangle 162"/>
            <p:cNvSpPr>
              <a:spLocks noChangeArrowheads="1"/>
            </p:cNvSpPr>
            <p:nvPr/>
          </p:nvSpPr>
          <p:spPr bwMode="auto">
            <a:xfrm>
              <a:off x="5236592" y="3415531"/>
              <a:ext cx="1446212"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6" name="Line 167"/>
            <p:cNvSpPr>
              <a:spLocks noChangeShapeType="1"/>
            </p:cNvSpPr>
            <p:nvPr/>
          </p:nvSpPr>
          <p:spPr bwMode="auto">
            <a:xfrm>
              <a:off x="1350294" y="3375646"/>
              <a:ext cx="533400" cy="152400"/>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7" name="Text Box 203"/>
            <p:cNvSpPr txBox="1">
              <a:spLocks noChangeArrowheads="1"/>
            </p:cNvSpPr>
            <p:nvPr/>
          </p:nvSpPr>
          <p:spPr bwMode="auto">
            <a:xfrm>
              <a:off x="7990046" y="1916832"/>
              <a:ext cx="1600776" cy="7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b="1" kern="0" dirty="0">
                  <a:solidFill>
                    <a:srgbClr val="0000FF"/>
                  </a:solidFill>
                </a:rPr>
                <a:t>TCP Reno </a:t>
              </a:r>
            </a:p>
            <a:p>
              <a:pPr algn="ctr" eaLnBrk="1" hangingPunct="1">
                <a:defRPr/>
              </a:pPr>
              <a:r>
                <a:rPr lang="zh-CN" altLang="en-US" b="1" kern="0" dirty="0">
                  <a:solidFill>
                    <a:srgbClr val="0000FF"/>
                  </a:solidFill>
                </a:rPr>
                <a:t>版本</a:t>
              </a:r>
            </a:p>
          </p:txBody>
        </p:sp>
        <p:sp>
          <p:nvSpPr>
            <p:cNvPr id="278" name="Text Box 205"/>
            <p:cNvSpPr txBox="1">
              <a:spLocks noChangeArrowheads="1"/>
            </p:cNvSpPr>
            <p:nvPr/>
          </p:nvSpPr>
          <p:spPr bwMode="auto">
            <a:xfrm>
              <a:off x="274141" y="1861369"/>
              <a:ext cx="1251556" cy="66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2000" b="1" kern="0" dirty="0" err="1">
                  <a:solidFill>
                    <a:srgbClr val="C00000"/>
                  </a:solidFill>
                </a:rPr>
                <a:t>ssthresh</a:t>
              </a:r>
              <a:endParaRPr lang="en-US" altLang="zh-CN" sz="2000" b="1" kern="0" dirty="0">
                <a:solidFill>
                  <a:srgbClr val="C00000"/>
                </a:solidFill>
              </a:endParaRPr>
            </a:p>
            <a:p>
              <a:pPr algn="ctr" eaLnBrk="1" hangingPunct="1">
                <a:defRPr/>
              </a:pPr>
              <a:r>
                <a:rPr lang="zh-CN" altLang="en-US" sz="2000" b="1" kern="0" dirty="0">
                  <a:solidFill>
                    <a:srgbClr val="C00000"/>
                  </a:solidFill>
                </a:rPr>
                <a:t> 的初始值</a:t>
              </a:r>
            </a:p>
          </p:txBody>
        </p:sp>
        <p:sp>
          <p:nvSpPr>
            <p:cNvPr id="280" name="Line 215"/>
            <p:cNvSpPr>
              <a:spLocks noChangeShapeType="1"/>
            </p:cNvSpPr>
            <p:nvPr/>
          </p:nvSpPr>
          <p:spPr bwMode="auto">
            <a:xfrm flipV="1">
              <a:off x="1388492" y="2148706"/>
              <a:ext cx="214312"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281" name="Text Box 206"/>
            <p:cNvSpPr txBox="1">
              <a:spLocks noChangeArrowheads="1"/>
            </p:cNvSpPr>
            <p:nvPr/>
          </p:nvSpPr>
          <p:spPr bwMode="auto">
            <a:xfrm rot="20245475">
              <a:off x="6796372" y="2309177"/>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2000" b="1" kern="0">
                  <a:solidFill>
                    <a:srgbClr val="000000"/>
                  </a:solidFill>
                </a:rPr>
                <a:t>拥塞避免</a:t>
              </a:r>
            </a:p>
          </p:txBody>
        </p:sp>
        <p:sp>
          <p:nvSpPr>
            <p:cNvPr id="282"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3"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4"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5"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6"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7"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8"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9"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90" name="Line 147"/>
            <p:cNvSpPr>
              <a:spLocks noChangeShapeType="1"/>
            </p:cNvSpPr>
            <p:nvPr/>
          </p:nvSpPr>
          <p:spPr bwMode="auto">
            <a:xfrm rot="10800000">
              <a:off x="1977454" y="2499544"/>
              <a:ext cx="40386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291" name="直接连接符 115"/>
            <p:cNvCxnSpPr>
              <a:cxnSpLocks noChangeShapeType="1"/>
            </p:cNvCxnSpPr>
            <p:nvPr/>
          </p:nvCxnSpPr>
          <p:spPr bwMode="auto">
            <a:xfrm>
              <a:off x="4626992" y="1348606"/>
              <a:ext cx="228600" cy="2138363"/>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04728" y="1750244"/>
              <a:ext cx="431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r>
                <a:rPr lang="en-US" altLang="zh-CN" sz="2800" b="1" kern="0" dirty="0">
                  <a:solidFill>
                    <a:sysClr val="windowText" lastClr="000000"/>
                  </a:solidFill>
                  <a:latin typeface="Arial" panose="020B0604020202020204" pitchFamily="34" charset="0"/>
                  <a:sym typeface="Wingdings" panose="05000000000000000000" pitchFamily="2" charset="2"/>
                </a:rPr>
                <a:t></a:t>
              </a:r>
              <a:endParaRPr lang="zh-CN" altLang="en-US" sz="2800" b="1" kern="0" dirty="0">
                <a:solidFill>
                  <a:sysClr val="windowText" lastClr="000000"/>
                </a:solidFill>
                <a:latin typeface="Arial" panose="020B0604020202020204" pitchFamily="34" charset="0"/>
              </a:endParaRPr>
            </a:p>
          </p:txBody>
        </p:sp>
        <p:sp>
          <p:nvSpPr>
            <p:cNvPr id="294"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95" name="任意多边形 134"/>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296" name="Rectangle 161"/>
            <p:cNvSpPr>
              <a:spLocks noChangeArrowheads="1"/>
            </p:cNvSpPr>
            <p:nvPr/>
          </p:nvSpPr>
          <p:spPr bwMode="auto">
            <a:xfrm>
              <a:off x="4448944" y="1014165"/>
              <a:ext cx="358775" cy="288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r>
                <a:rPr lang="en-US" altLang="zh-CN" sz="2800" b="1" kern="0" dirty="0">
                  <a:solidFill>
                    <a:sysClr val="windowText" lastClr="000000"/>
                  </a:solidFill>
                  <a:latin typeface="Arial" panose="020B0604020202020204" pitchFamily="34" charset="0"/>
                  <a:sym typeface="Wingdings" panose="05000000000000000000" pitchFamily="2" charset="2"/>
                </a:rPr>
                <a:t></a:t>
              </a:r>
              <a:endParaRPr lang="zh-CN" altLang="en-US" sz="2800" b="1" kern="0" dirty="0">
                <a:solidFill>
                  <a:sysClr val="windowText" lastClr="000000"/>
                </a:solidFill>
                <a:latin typeface="Arial" panose="020B0604020202020204" pitchFamily="34" charset="0"/>
              </a:endParaRPr>
            </a:p>
          </p:txBody>
        </p:sp>
        <p:cxnSp>
          <p:nvCxnSpPr>
            <p:cNvPr id="297" name="直接连接符 119"/>
            <p:cNvCxnSpPr>
              <a:cxnSpLocks noChangeShapeType="1"/>
            </p:cNvCxnSpPr>
            <p:nvPr/>
          </p:nvCxnSpPr>
          <p:spPr bwMode="auto">
            <a:xfrm flipH="1">
              <a:off x="6909817" y="2902769"/>
              <a:ext cx="1587" cy="655637"/>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1993329" y="2886894"/>
              <a:ext cx="5545138"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00" name="Line 24"/>
            <p:cNvSpPr>
              <a:spLocks noChangeShapeType="1"/>
            </p:cNvSpPr>
            <p:nvPr/>
          </p:nvSpPr>
          <p:spPr bwMode="auto">
            <a:xfrm>
              <a:off x="7367017" y="34853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01" name="Line 22"/>
            <p:cNvSpPr>
              <a:spLocks noChangeShapeType="1"/>
            </p:cNvSpPr>
            <p:nvPr/>
          </p:nvSpPr>
          <p:spPr bwMode="auto">
            <a:xfrm>
              <a:off x="7135242" y="3490144"/>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02" name="Text Box 87"/>
            <p:cNvSpPr txBox="1">
              <a:spLocks noChangeArrowheads="1"/>
            </p:cNvSpPr>
            <p:nvPr/>
          </p:nvSpPr>
          <p:spPr bwMode="auto">
            <a:xfrm>
              <a:off x="7151117" y="3593331"/>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24</a:t>
              </a:r>
            </a:p>
          </p:txBody>
        </p:sp>
        <p:sp>
          <p:nvSpPr>
            <p:cNvPr id="303" name="Line 22"/>
            <p:cNvSpPr>
              <a:spLocks noChangeShapeType="1"/>
            </p:cNvSpPr>
            <p:nvPr/>
          </p:nvSpPr>
          <p:spPr bwMode="auto">
            <a:xfrm>
              <a:off x="7605142" y="34980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304" name="直接连接符 134"/>
            <p:cNvCxnSpPr>
              <a:cxnSpLocks noChangeShapeType="1"/>
              <a:stCxn id="295" idx="4"/>
              <a:endCxn id="299" idx="3"/>
            </p:cNvCxnSpPr>
            <p:nvPr/>
          </p:nvCxnSpPr>
          <p:spPr bwMode="auto">
            <a:xfrm>
              <a:off x="6706617" y="2109019"/>
              <a:ext cx="200025" cy="785812"/>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683433" y="1948020"/>
              <a:ext cx="1088691" cy="34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800" b="1" kern="0" dirty="0">
                  <a:solidFill>
                    <a:srgbClr val="000000"/>
                  </a:solidFill>
                </a:rPr>
                <a:t>拥塞避免</a:t>
              </a:r>
            </a:p>
          </p:txBody>
        </p:sp>
        <p:sp>
          <p:nvSpPr>
            <p:cNvPr id="306" name="Text Box 206"/>
            <p:cNvSpPr txBox="1">
              <a:spLocks noChangeArrowheads="1"/>
            </p:cNvSpPr>
            <p:nvPr/>
          </p:nvSpPr>
          <p:spPr bwMode="auto">
            <a:xfrm rot="20205303">
              <a:off x="2929222" y="1439227"/>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2000" b="1" kern="0">
                  <a:solidFill>
                    <a:srgbClr val="000000"/>
                  </a:solidFill>
                </a:rPr>
                <a:t>拥塞避免</a:t>
              </a:r>
            </a:p>
          </p:txBody>
        </p:sp>
        <p:sp>
          <p:nvSpPr>
            <p:cNvPr id="307" name="TextBox 147"/>
            <p:cNvSpPr txBox="1">
              <a:spLocks noChangeArrowheads="1"/>
            </p:cNvSpPr>
            <p:nvPr/>
          </p:nvSpPr>
          <p:spPr bwMode="auto">
            <a:xfrm>
              <a:off x="5422329" y="2118544"/>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dirty="0">
                  <a:solidFill>
                    <a:srgbClr val="000000"/>
                  </a:solidFill>
                  <a:sym typeface="Wingdings" panose="05000000000000000000" pitchFamily="2" charset="2"/>
                </a:rPr>
                <a:t></a:t>
              </a:r>
              <a:endParaRPr lang="zh-CN" altLang="en-US" sz="2800" b="1" kern="0" dirty="0">
                <a:solidFill>
                  <a:srgbClr val="000000"/>
                </a:solidFill>
              </a:endParaRPr>
            </a:p>
          </p:txBody>
        </p:sp>
        <p:sp>
          <p:nvSpPr>
            <p:cNvPr id="308" name="矩形 150"/>
            <p:cNvSpPr>
              <a:spLocks noChangeArrowheads="1"/>
            </p:cNvSpPr>
            <p:nvPr/>
          </p:nvSpPr>
          <p:spPr bwMode="auto">
            <a:xfrm>
              <a:off x="2253679" y="3444106"/>
              <a:ext cx="2516188" cy="119063"/>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309" name="TextBox 148"/>
            <p:cNvSpPr txBox="1">
              <a:spLocks noChangeArrowheads="1"/>
            </p:cNvSpPr>
            <p:nvPr/>
          </p:nvSpPr>
          <p:spPr bwMode="auto">
            <a:xfrm>
              <a:off x="6573267" y="1716906"/>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a:solidFill>
                    <a:srgbClr val="000000"/>
                  </a:solidFill>
                  <a:sym typeface="Wingdings" panose="05000000000000000000" pitchFamily="2" charset="2"/>
                </a:rPr>
                <a:t></a:t>
              </a:r>
              <a:endParaRPr lang="zh-CN" altLang="en-US" sz="2800" b="1" kern="0">
                <a:solidFill>
                  <a:srgbClr val="000000"/>
                </a:solidFill>
              </a:endParaRPr>
            </a:p>
          </p:txBody>
        </p:sp>
        <p:sp>
          <p:nvSpPr>
            <p:cNvPr id="310" name="Line 167"/>
            <p:cNvSpPr>
              <a:spLocks noChangeShapeType="1"/>
            </p:cNvSpPr>
            <p:nvPr/>
          </p:nvSpPr>
          <p:spPr bwMode="auto">
            <a:xfrm>
              <a:off x="4473054" y="3366071"/>
              <a:ext cx="371475" cy="134937"/>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11" name="矩形 151"/>
            <p:cNvSpPr>
              <a:spLocks noChangeArrowheads="1"/>
            </p:cNvSpPr>
            <p:nvPr/>
          </p:nvSpPr>
          <p:spPr bwMode="auto">
            <a:xfrm>
              <a:off x="7078092" y="3444106"/>
              <a:ext cx="593725" cy="107950"/>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2400" b="1" kern="0">
                <a:solidFill>
                  <a:sysClr val="windowText" lastClr="000000"/>
                </a:solidFill>
                <a:latin typeface="Arial" panose="020B0604020202020204" pitchFamily="34" charset="0"/>
              </a:endParaRPr>
            </a:p>
          </p:txBody>
        </p:sp>
        <p:cxnSp>
          <p:nvCxnSpPr>
            <p:cNvPr id="312" name="直接连接符 153"/>
            <p:cNvCxnSpPr>
              <a:cxnSpLocks noChangeShapeType="1"/>
            </p:cNvCxnSpPr>
            <p:nvPr/>
          </p:nvCxnSpPr>
          <p:spPr bwMode="auto">
            <a:xfrm flipV="1">
              <a:off x="5774754" y="2532881"/>
              <a:ext cx="11113" cy="984250"/>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682804" y="2177281"/>
              <a:ext cx="11113" cy="1435100"/>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6847904" y="2386831"/>
              <a:ext cx="1219200" cy="528638"/>
            </a:xfrm>
            <a:prstGeom prst="line">
              <a:avLst/>
            </a:prstGeom>
            <a:noFill/>
            <a:ln w="28575" algn="ctr">
              <a:solidFill>
                <a:srgbClr val="0000FF"/>
              </a:solidFill>
              <a:round/>
            </a:ln>
          </p:spPr>
        </p:cxnSp>
        <p:sp>
          <p:nvSpPr>
            <p:cNvPr id="315"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16"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17"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18" name="TextBox 149"/>
            <p:cNvSpPr txBox="1">
              <a:spLocks noChangeArrowheads="1"/>
            </p:cNvSpPr>
            <p:nvPr/>
          </p:nvSpPr>
          <p:spPr bwMode="auto">
            <a:xfrm>
              <a:off x="6646292" y="2869431"/>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dirty="0">
                  <a:solidFill>
                    <a:srgbClr val="000000"/>
                  </a:solidFill>
                  <a:sym typeface="Wingdings" panose="05000000000000000000" pitchFamily="2" charset="2"/>
                </a:rPr>
                <a:t></a:t>
              </a:r>
              <a:endParaRPr lang="zh-CN" altLang="en-US" sz="2800" b="1" kern="0" dirty="0">
                <a:solidFill>
                  <a:srgbClr val="000000"/>
                </a:solidFill>
              </a:endParaRPr>
            </a:p>
          </p:txBody>
        </p:sp>
        <p:sp>
          <p:nvSpPr>
            <p:cNvPr id="319"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320" name="直接连接符 117"/>
            <p:cNvCxnSpPr>
              <a:cxnSpLocks noChangeShapeType="1"/>
            </p:cNvCxnSpPr>
            <p:nvPr/>
          </p:nvCxnSpPr>
          <p:spPr bwMode="auto">
            <a:xfrm flipH="1">
              <a:off x="4625404" y="1472431"/>
              <a:ext cx="4763" cy="2076450"/>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796604" y="2229669"/>
              <a:ext cx="0" cy="1306512"/>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79" name="Text Box 209"/>
            <p:cNvSpPr txBox="1">
              <a:spLocks noChangeArrowheads="1"/>
            </p:cNvSpPr>
            <p:nvPr/>
          </p:nvSpPr>
          <p:spPr bwMode="auto">
            <a:xfrm>
              <a:off x="408856" y="3033515"/>
              <a:ext cx="1066799" cy="377560"/>
            </a:xfrm>
            <a:prstGeom prst="rect">
              <a:avLst/>
            </a:prstGeom>
            <a:solidFill>
              <a:srgbClr val="FFFF66"/>
            </a:solidFill>
            <a:ln w="9525">
              <a:solidFill>
                <a:srgbClr val="000000"/>
              </a:solidFill>
              <a:miter lim="800000"/>
            </a:ln>
            <a:effectLst>
              <a:outerShdw dist="53882" dir="2700000" algn="ctr" rotWithShape="0">
                <a:srgbClr val="808080"/>
              </a:outerShdw>
            </a:effectLst>
          </p:spPr>
          <p:txBody>
            <a:bodyPr wrap="square">
              <a:spAutoFit/>
            </a:bodyPr>
            <a:lstStyle/>
            <a:p>
              <a:pPr algn="ctr">
                <a:defRPr/>
              </a:pPr>
              <a:r>
                <a:rPr lang="zh-CN" altLang="en-US" sz="2000" b="1" kern="0" dirty="0">
                  <a:solidFill>
                    <a:sysClr val="windowText" lastClr="000000"/>
                  </a:solidFill>
                  <a:latin typeface="Arial" panose="020B0604020202020204" pitchFamily="34" charset="0"/>
                  <a:ea typeface="宋体" panose="02010600030101010101" pitchFamily="2" charset="-122"/>
                </a:rPr>
                <a:t>慢开始</a:t>
              </a:r>
            </a:p>
          </p:txBody>
        </p:sp>
        <p:sp>
          <p:nvSpPr>
            <p:cNvPr id="292" name="Text Box 209"/>
            <p:cNvSpPr txBox="1">
              <a:spLocks noChangeArrowheads="1"/>
            </p:cNvSpPr>
            <p:nvPr/>
          </p:nvSpPr>
          <p:spPr bwMode="auto">
            <a:xfrm>
              <a:off x="3436367" y="3012306"/>
              <a:ext cx="1066800" cy="377560"/>
            </a:xfrm>
            <a:prstGeom prst="rect">
              <a:avLst/>
            </a:prstGeom>
            <a:solidFill>
              <a:srgbClr val="FFFF66"/>
            </a:solidFill>
            <a:ln w="9525">
              <a:solidFill>
                <a:srgbClr val="000000"/>
              </a:solidFill>
              <a:miter lim="800000"/>
            </a:ln>
            <a:effectLst>
              <a:outerShdw dist="53882" dir="2700000" algn="ctr" rotWithShape="0">
                <a:srgbClr val="808080"/>
              </a:outerShdw>
            </a:effectLst>
          </p:spPr>
          <p:txBody>
            <a:bodyPr wrap="square">
              <a:spAutoFit/>
            </a:bodyPr>
            <a:lstStyle/>
            <a:p>
              <a:pPr algn="ctr">
                <a:defRPr/>
              </a:pPr>
              <a:r>
                <a:rPr lang="zh-CN" altLang="en-US" sz="2000" b="1" kern="0" dirty="0">
                  <a:solidFill>
                    <a:sysClr val="windowText" lastClr="000000"/>
                  </a:solidFill>
                  <a:latin typeface="Arial" panose="020B0604020202020204" pitchFamily="34" charset="0"/>
                  <a:ea typeface="宋体" panose="02010600030101010101" pitchFamily="2" charset="-122"/>
                </a:rPr>
                <a:t>慢开始</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1560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algn="ctr" eaLnBrk="1" hangingPunct="1">
              <a:defRPr/>
            </a:pPr>
            <a:r>
              <a:rPr lang="zh-CN" altLang="en-US" sz="3200" kern="0">
                <a:solidFill>
                  <a:srgbClr val="333399"/>
                </a:solidFill>
                <a:latin typeface="Tahoma" panose="020B0604030504040204"/>
                <a:ea typeface="黑体" panose="02010609060101010101" pitchFamily="2" charset="-122"/>
              </a:rPr>
              <a:t>慢开始和拥塞避免算法的实现举例 </a:t>
            </a:r>
          </a:p>
        </p:txBody>
      </p:sp>
      <p:grpSp>
        <p:nvGrpSpPr>
          <p:cNvPr id="2" name="组合 1"/>
          <p:cNvGrpSpPr/>
          <p:nvPr/>
        </p:nvGrpSpPr>
        <p:grpSpPr>
          <a:xfrm>
            <a:off x="1415480" y="836712"/>
            <a:ext cx="9536759" cy="3321087"/>
            <a:chOff x="274141" y="840152"/>
            <a:chExt cx="9316681" cy="3133914"/>
          </a:xfrm>
        </p:grpSpPr>
        <p:sp>
          <p:nvSpPr>
            <p:cNvPr id="103" name="Text Box 140"/>
            <p:cNvSpPr txBox="1">
              <a:spLocks noChangeArrowheads="1"/>
            </p:cNvSpPr>
            <p:nvPr/>
          </p:nvSpPr>
          <p:spPr bwMode="auto">
            <a:xfrm>
              <a:off x="4758804" y="980728"/>
              <a:ext cx="1130300"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dirty="0">
                  <a:solidFill>
                    <a:srgbClr val="FF0000"/>
                  </a:solidFill>
                </a:rPr>
                <a:t>超时</a:t>
              </a:r>
            </a:p>
          </p:txBody>
        </p:sp>
        <p:sp>
          <p:nvSpPr>
            <p:cNvPr id="104" name="Line 2"/>
            <p:cNvSpPr>
              <a:spLocks noChangeShapeType="1"/>
            </p:cNvSpPr>
            <p:nvPr/>
          </p:nvSpPr>
          <p:spPr bwMode="auto">
            <a:xfrm flipV="1">
              <a:off x="1883792" y="3639369"/>
              <a:ext cx="6211887" cy="4762"/>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05" name="Line 3"/>
            <p:cNvSpPr>
              <a:spLocks noChangeShapeType="1"/>
            </p:cNvSpPr>
            <p:nvPr/>
          </p:nvSpPr>
          <p:spPr bwMode="auto">
            <a:xfrm>
              <a:off x="1882204" y="1161281"/>
              <a:ext cx="1588" cy="2482850"/>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06" name="Line 4"/>
            <p:cNvSpPr>
              <a:spLocks noChangeShapeType="1"/>
            </p:cNvSpPr>
            <p:nvPr/>
          </p:nvSpPr>
          <p:spPr bwMode="auto">
            <a:xfrm>
              <a:off x="21123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08" name="Line 5"/>
            <p:cNvSpPr>
              <a:spLocks noChangeShapeType="1"/>
            </p:cNvSpPr>
            <p:nvPr/>
          </p:nvSpPr>
          <p:spPr bwMode="auto">
            <a:xfrm>
              <a:off x="2340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09" name="Line 6"/>
            <p:cNvSpPr>
              <a:spLocks noChangeShapeType="1"/>
            </p:cNvSpPr>
            <p:nvPr/>
          </p:nvSpPr>
          <p:spPr bwMode="auto">
            <a:xfrm>
              <a:off x="2569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0" name="Line 7"/>
            <p:cNvSpPr>
              <a:spLocks noChangeShapeType="1"/>
            </p:cNvSpPr>
            <p:nvPr/>
          </p:nvSpPr>
          <p:spPr bwMode="auto">
            <a:xfrm>
              <a:off x="2798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1" name="Line 8"/>
            <p:cNvSpPr>
              <a:spLocks noChangeShapeType="1"/>
            </p:cNvSpPr>
            <p:nvPr/>
          </p:nvSpPr>
          <p:spPr bwMode="auto">
            <a:xfrm>
              <a:off x="3026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2" name="Line 9"/>
            <p:cNvSpPr>
              <a:spLocks noChangeShapeType="1"/>
            </p:cNvSpPr>
            <p:nvPr/>
          </p:nvSpPr>
          <p:spPr bwMode="auto">
            <a:xfrm>
              <a:off x="3255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3" name="Line 10"/>
            <p:cNvSpPr>
              <a:spLocks noChangeShapeType="1"/>
            </p:cNvSpPr>
            <p:nvPr/>
          </p:nvSpPr>
          <p:spPr bwMode="auto">
            <a:xfrm>
              <a:off x="3483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4" name="Line 11"/>
            <p:cNvSpPr>
              <a:spLocks noChangeShapeType="1"/>
            </p:cNvSpPr>
            <p:nvPr/>
          </p:nvSpPr>
          <p:spPr bwMode="auto">
            <a:xfrm>
              <a:off x="3712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5" name="Line 12"/>
            <p:cNvSpPr>
              <a:spLocks noChangeShapeType="1"/>
            </p:cNvSpPr>
            <p:nvPr/>
          </p:nvSpPr>
          <p:spPr bwMode="auto">
            <a:xfrm>
              <a:off x="3941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6" name="Line 13"/>
            <p:cNvSpPr>
              <a:spLocks noChangeShapeType="1"/>
            </p:cNvSpPr>
            <p:nvPr/>
          </p:nvSpPr>
          <p:spPr bwMode="auto">
            <a:xfrm>
              <a:off x="4169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7" name="Line 14"/>
            <p:cNvSpPr>
              <a:spLocks noChangeShapeType="1"/>
            </p:cNvSpPr>
            <p:nvPr/>
          </p:nvSpPr>
          <p:spPr bwMode="auto">
            <a:xfrm>
              <a:off x="4398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8" name="Line 15"/>
            <p:cNvSpPr>
              <a:spLocks noChangeShapeType="1"/>
            </p:cNvSpPr>
            <p:nvPr/>
          </p:nvSpPr>
          <p:spPr bwMode="auto">
            <a:xfrm>
              <a:off x="4626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9" name="Line 16"/>
            <p:cNvSpPr>
              <a:spLocks noChangeShapeType="1"/>
            </p:cNvSpPr>
            <p:nvPr/>
          </p:nvSpPr>
          <p:spPr bwMode="auto">
            <a:xfrm>
              <a:off x="4855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0" name="Line 17"/>
            <p:cNvSpPr>
              <a:spLocks noChangeShapeType="1"/>
            </p:cNvSpPr>
            <p:nvPr/>
          </p:nvSpPr>
          <p:spPr bwMode="auto">
            <a:xfrm>
              <a:off x="50841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1" name="Line 18"/>
            <p:cNvSpPr>
              <a:spLocks noChangeShapeType="1"/>
            </p:cNvSpPr>
            <p:nvPr/>
          </p:nvSpPr>
          <p:spPr bwMode="auto">
            <a:xfrm>
              <a:off x="5312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2" name="Line 19"/>
            <p:cNvSpPr>
              <a:spLocks noChangeShapeType="1"/>
            </p:cNvSpPr>
            <p:nvPr/>
          </p:nvSpPr>
          <p:spPr bwMode="auto">
            <a:xfrm>
              <a:off x="5541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3" name="Line 20"/>
            <p:cNvSpPr>
              <a:spLocks noChangeShapeType="1"/>
            </p:cNvSpPr>
            <p:nvPr/>
          </p:nvSpPr>
          <p:spPr bwMode="auto">
            <a:xfrm>
              <a:off x="5769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4" name="Line 21"/>
            <p:cNvSpPr>
              <a:spLocks noChangeShapeType="1"/>
            </p:cNvSpPr>
            <p:nvPr/>
          </p:nvSpPr>
          <p:spPr bwMode="auto">
            <a:xfrm>
              <a:off x="5998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5" name="Line 22"/>
            <p:cNvSpPr>
              <a:spLocks noChangeShapeType="1"/>
            </p:cNvSpPr>
            <p:nvPr/>
          </p:nvSpPr>
          <p:spPr bwMode="auto">
            <a:xfrm>
              <a:off x="6227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6" name="Line 23"/>
            <p:cNvSpPr>
              <a:spLocks noChangeShapeType="1"/>
            </p:cNvSpPr>
            <p:nvPr/>
          </p:nvSpPr>
          <p:spPr bwMode="auto">
            <a:xfrm>
              <a:off x="6455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7" name="Line 24"/>
            <p:cNvSpPr>
              <a:spLocks noChangeShapeType="1"/>
            </p:cNvSpPr>
            <p:nvPr/>
          </p:nvSpPr>
          <p:spPr bwMode="auto">
            <a:xfrm>
              <a:off x="6684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8" name="Line 25"/>
            <p:cNvSpPr>
              <a:spLocks noChangeShapeType="1"/>
            </p:cNvSpPr>
            <p:nvPr/>
          </p:nvSpPr>
          <p:spPr bwMode="auto">
            <a:xfrm>
              <a:off x="6912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0" name="Line 40"/>
            <p:cNvSpPr>
              <a:spLocks noChangeShapeType="1"/>
            </p:cNvSpPr>
            <p:nvPr/>
          </p:nvSpPr>
          <p:spPr bwMode="auto">
            <a:xfrm>
              <a:off x="1883792" y="3263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1" name="Line 41"/>
            <p:cNvSpPr>
              <a:spLocks noChangeShapeType="1"/>
            </p:cNvSpPr>
            <p:nvPr/>
          </p:nvSpPr>
          <p:spPr bwMode="auto">
            <a:xfrm>
              <a:off x="1883792" y="2882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2" name="Line 42"/>
            <p:cNvSpPr>
              <a:spLocks noChangeShapeType="1"/>
            </p:cNvSpPr>
            <p:nvPr/>
          </p:nvSpPr>
          <p:spPr bwMode="auto">
            <a:xfrm>
              <a:off x="1883792" y="2501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3" name="Line 43"/>
            <p:cNvSpPr>
              <a:spLocks noChangeShapeType="1"/>
            </p:cNvSpPr>
            <p:nvPr/>
          </p:nvSpPr>
          <p:spPr bwMode="auto">
            <a:xfrm>
              <a:off x="1883792" y="2120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4" name="Line 44"/>
            <p:cNvSpPr>
              <a:spLocks noChangeShapeType="1"/>
            </p:cNvSpPr>
            <p:nvPr/>
          </p:nvSpPr>
          <p:spPr bwMode="auto">
            <a:xfrm>
              <a:off x="1883792" y="1739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5" name="Line 45"/>
            <p:cNvSpPr>
              <a:spLocks noChangeShapeType="1"/>
            </p:cNvSpPr>
            <p:nvPr/>
          </p:nvSpPr>
          <p:spPr bwMode="auto">
            <a:xfrm>
              <a:off x="1883792" y="1358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6" name="Text Box 77"/>
            <p:cNvSpPr txBox="1">
              <a:spLocks noChangeArrowheads="1"/>
            </p:cNvSpPr>
            <p:nvPr/>
          </p:nvSpPr>
          <p:spPr bwMode="auto">
            <a:xfrm>
              <a:off x="21981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a:t>
              </a:r>
            </a:p>
          </p:txBody>
        </p:sp>
        <p:sp>
          <p:nvSpPr>
            <p:cNvPr id="237" name="Text Box 78"/>
            <p:cNvSpPr txBox="1">
              <a:spLocks noChangeArrowheads="1"/>
            </p:cNvSpPr>
            <p:nvPr/>
          </p:nvSpPr>
          <p:spPr bwMode="auto">
            <a:xfrm>
              <a:off x="26553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4</a:t>
              </a:r>
            </a:p>
          </p:txBody>
        </p:sp>
        <p:sp>
          <p:nvSpPr>
            <p:cNvPr id="238" name="Text Box 79"/>
            <p:cNvSpPr txBox="1">
              <a:spLocks noChangeArrowheads="1"/>
            </p:cNvSpPr>
            <p:nvPr/>
          </p:nvSpPr>
          <p:spPr bwMode="auto">
            <a:xfrm>
              <a:off x="31125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6</a:t>
              </a:r>
            </a:p>
          </p:txBody>
        </p:sp>
        <p:sp>
          <p:nvSpPr>
            <p:cNvPr id="239" name="Text Box 80"/>
            <p:cNvSpPr txBox="1">
              <a:spLocks noChangeArrowheads="1"/>
            </p:cNvSpPr>
            <p:nvPr/>
          </p:nvSpPr>
          <p:spPr bwMode="auto">
            <a:xfrm>
              <a:off x="35824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8</a:t>
              </a:r>
            </a:p>
          </p:txBody>
        </p:sp>
        <p:sp>
          <p:nvSpPr>
            <p:cNvPr id="240" name="Text Box 81"/>
            <p:cNvSpPr txBox="1">
              <a:spLocks noChangeArrowheads="1"/>
            </p:cNvSpPr>
            <p:nvPr/>
          </p:nvSpPr>
          <p:spPr bwMode="auto">
            <a:xfrm>
              <a:off x="39634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10</a:t>
              </a:r>
            </a:p>
          </p:txBody>
        </p:sp>
        <p:sp>
          <p:nvSpPr>
            <p:cNvPr id="241" name="Text Box 82"/>
            <p:cNvSpPr txBox="1">
              <a:spLocks noChangeArrowheads="1"/>
            </p:cNvSpPr>
            <p:nvPr/>
          </p:nvSpPr>
          <p:spPr bwMode="auto">
            <a:xfrm>
              <a:off x="44587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12</a:t>
              </a:r>
            </a:p>
          </p:txBody>
        </p:sp>
        <p:sp>
          <p:nvSpPr>
            <p:cNvPr id="242" name="Text Box 83"/>
            <p:cNvSpPr txBox="1">
              <a:spLocks noChangeArrowheads="1"/>
            </p:cNvSpPr>
            <p:nvPr/>
          </p:nvSpPr>
          <p:spPr bwMode="auto">
            <a:xfrm>
              <a:off x="48905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14</a:t>
              </a:r>
            </a:p>
          </p:txBody>
        </p:sp>
        <p:sp>
          <p:nvSpPr>
            <p:cNvPr id="243" name="Text Box 84"/>
            <p:cNvSpPr txBox="1">
              <a:spLocks noChangeArrowheads="1"/>
            </p:cNvSpPr>
            <p:nvPr/>
          </p:nvSpPr>
          <p:spPr bwMode="auto">
            <a:xfrm>
              <a:off x="53477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16</a:t>
              </a:r>
            </a:p>
          </p:txBody>
        </p:sp>
        <p:sp>
          <p:nvSpPr>
            <p:cNvPr id="244" name="Text Box 85"/>
            <p:cNvSpPr txBox="1">
              <a:spLocks noChangeArrowheads="1"/>
            </p:cNvSpPr>
            <p:nvPr/>
          </p:nvSpPr>
          <p:spPr bwMode="auto">
            <a:xfrm>
              <a:off x="5820792"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18</a:t>
              </a:r>
            </a:p>
          </p:txBody>
        </p:sp>
        <p:sp>
          <p:nvSpPr>
            <p:cNvPr id="245" name="Text Box 86"/>
            <p:cNvSpPr txBox="1">
              <a:spLocks noChangeArrowheads="1"/>
            </p:cNvSpPr>
            <p:nvPr/>
          </p:nvSpPr>
          <p:spPr bwMode="auto">
            <a:xfrm>
              <a:off x="6277992"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20</a:t>
              </a:r>
            </a:p>
          </p:txBody>
        </p:sp>
        <p:sp>
          <p:nvSpPr>
            <p:cNvPr id="246" name="Text Box 87"/>
            <p:cNvSpPr txBox="1">
              <a:spLocks noChangeArrowheads="1"/>
            </p:cNvSpPr>
            <p:nvPr/>
          </p:nvSpPr>
          <p:spPr bwMode="auto">
            <a:xfrm>
              <a:off x="6722492" y="3596506"/>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22</a:t>
              </a:r>
            </a:p>
          </p:txBody>
        </p:sp>
        <p:sp>
          <p:nvSpPr>
            <p:cNvPr id="247" name="Text Box 89"/>
            <p:cNvSpPr txBox="1">
              <a:spLocks noChangeArrowheads="1"/>
            </p:cNvSpPr>
            <p:nvPr/>
          </p:nvSpPr>
          <p:spPr bwMode="auto">
            <a:xfrm>
              <a:off x="17790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0</a:t>
              </a:r>
            </a:p>
          </p:txBody>
        </p:sp>
        <p:sp>
          <p:nvSpPr>
            <p:cNvPr id="248" name="Text Box 90"/>
            <p:cNvSpPr txBox="1">
              <a:spLocks noChangeArrowheads="1"/>
            </p:cNvSpPr>
            <p:nvPr/>
          </p:nvSpPr>
          <p:spPr bwMode="auto">
            <a:xfrm>
              <a:off x="1617092" y="34393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0</a:t>
              </a:r>
            </a:p>
          </p:txBody>
        </p:sp>
        <p:sp>
          <p:nvSpPr>
            <p:cNvPr id="249" name="Text Box 91"/>
            <p:cNvSpPr txBox="1">
              <a:spLocks noChangeArrowheads="1"/>
            </p:cNvSpPr>
            <p:nvPr/>
          </p:nvSpPr>
          <p:spPr bwMode="auto">
            <a:xfrm>
              <a:off x="1617092" y="30583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4</a:t>
              </a:r>
            </a:p>
          </p:txBody>
        </p:sp>
        <p:sp>
          <p:nvSpPr>
            <p:cNvPr id="250" name="Text Box 92"/>
            <p:cNvSpPr txBox="1">
              <a:spLocks noChangeArrowheads="1"/>
            </p:cNvSpPr>
            <p:nvPr/>
          </p:nvSpPr>
          <p:spPr bwMode="auto">
            <a:xfrm>
              <a:off x="1617092" y="26900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8</a:t>
              </a:r>
            </a:p>
          </p:txBody>
        </p:sp>
        <p:sp>
          <p:nvSpPr>
            <p:cNvPr id="251" name="Text Box 93"/>
            <p:cNvSpPr txBox="1">
              <a:spLocks noChangeArrowheads="1"/>
            </p:cNvSpPr>
            <p:nvPr/>
          </p:nvSpPr>
          <p:spPr bwMode="auto">
            <a:xfrm>
              <a:off x="1502792" y="23217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12</a:t>
              </a:r>
            </a:p>
          </p:txBody>
        </p:sp>
        <p:sp>
          <p:nvSpPr>
            <p:cNvPr id="252" name="Text Box 94"/>
            <p:cNvSpPr txBox="1">
              <a:spLocks noChangeArrowheads="1"/>
            </p:cNvSpPr>
            <p:nvPr/>
          </p:nvSpPr>
          <p:spPr bwMode="auto">
            <a:xfrm>
              <a:off x="1502792" y="1953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16</a:t>
              </a:r>
            </a:p>
          </p:txBody>
        </p:sp>
        <p:sp>
          <p:nvSpPr>
            <p:cNvPr id="253" name="Text Box 95"/>
            <p:cNvSpPr txBox="1">
              <a:spLocks noChangeArrowheads="1"/>
            </p:cNvSpPr>
            <p:nvPr/>
          </p:nvSpPr>
          <p:spPr bwMode="auto">
            <a:xfrm>
              <a:off x="1502792" y="1572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20</a:t>
              </a:r>
            </a:p>
          </p:txBody>
        </p:sp>
        <p:sp>
          <p:nvSpPr>
            <p:cNvPr id="254" name="Text Box 96"/>
            <p:cNvSpPr txBox="1">
              <a:spLocks noChangeArrowheads="1"/>
            </p:cNvSpPr>
            <p:nvPr/>
          </p:nvSpPr>
          <p:spPr bwMode="auto">
            <a:xfrm>
              <a:off x="1502792" y="1191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24</a:t>
              </a:r>
            </a:p>
          </p:txBody>
        </p:sp>
        <p:sp>
          <p:nvSpPr>
            <p:cNvPr id="255"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6"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7"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8"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9"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0"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1"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2"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3"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4"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5"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6"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7"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8" name="Freeform 118"/>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9" name="Text Box 134"/>
            <p:cNvSpPr txBox="1">
              <a:spLocks noChangeArrowheads="1"/>
            </p:cNvSpPr>
            <p:nvPr/>
          </p:nvSpPr>
          <p:spPr bwMode="auto">
            <a:xfrm>
              <a:off x="8097267" y="3444106"/>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a:solidFill>
                    <a:srgbClr val="000000"/>
                  </a:solidFill>
                </a:rPr>
                <a:t>传输轮次</a:t>
              </a:r>
            </a:p>
          </p:txBody>
        </p:sp>
        <p:sp>
          <p:nvSpPr>
            <p:cNvPr id="270" name="Text Box 135"/>
            <p:cNvSpPr txBox="1">
              <a:spLocks noChangeArrowheads="1"/>
            </p:cNvSpPr>
            <p:nvPr/>
          </p:nvSpPr>
          <p:spPr bwMode="auto">
            <a:xfrm>
              <a:off x="951929" y="840152"/>
              <a:ext cx="188579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dirty="0">
                  <a:solidFill>
                    <a:srgbClr val="000000"/>
                  </a:solidFill>
                </a:rPr>
                <a:t>拥塞窗口  </a:t>
              </a:r>
              <a:r>
                <a:rPr lang="en-US" altLang="zh-CN" sz="2000" b="1" kern="0" dirty="0" err="1">
                  <a:solidFill>
                    <a:srgbClr val="000000"/>
                  </a:solidFill>
                </a:rPr>
                <a:t>cwnd</a:t>
              </a:r>
              <a:endParaRPr lang="en-US" altLang="zh-CN" sz="2000" b="1" kern="0" dirty="0">
                <a:solidFill>
                  <a:srgbClr val="000000"/>
                </a:solidFill>
              </a:endParaRPr>
            </a:p>
          </p:txBody>
        </p:sp>
        <p:sp>
          <p:nvSpPr>
            <p:cNvPr id="271" name="Text Box 140"/>
            <p:cNvSpPr txBox="1">
              <a:spLocks noChangeArrowheads="1"/>
            </p:cNvSpPr>
            <p:nvPr/>
          </p:nvSpPr>
          <p:spPr bwMode="auto">
            <a:xfrm>
              <a:off x="6895232" y="1763524"/>
              <a:ext cx="1154112"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dirty="0">
                  <a:solidFill>
                    <a:srgbClr val="FF0000"/>
                  </a:solidFill>
                </a:rPr>
                <a:t>3-ACK</a:t>
              </a:r>
              <a:endParaRPr lang="zh-CN" altLang="en-US" sz="2000" b="1" kern="0" dirty="0">
                <a:solidFill>
                  <a:srgbClr val="FF0000"/>
                </a:solidFill>
              </a:endParaRPr>
            </a:p>
          </p:txBody>
        </p:sp>
        <p:sp>
          <p:nvSpPr>
            <p:cNvPr id="272" name="Rectangle 160"/>
            <p:cNvSpPr>
              <a:spLocks noChangeArrowheads="1"/>
            </p:cNvSpPr>
            <p:nvPr/>
          </p:nvSpPr>
          <p:spPr bwMode="auto">
            <a:xfrm>
              <a:off x="1959992" y="1281931"/>
              <a:ext cx="190500" cy="2032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3" name="Line 156"/>
            <p:cNvSpPr>
              <a:spLocks noChangeShapeType="1"/>
            </p:cNvSpPr>
            <p:nvPr/>
          </p:nvSpPr>
          <p:spPr bwMode="auto">
            <a:xfrm>
              <a:off x="1959992" y="2120131"/>
              <a:ext cx="8382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4" name="Line 146"/>
            <p:cNvSpPr>
              <a:spLocks noChangeShapeType="1"/>
            </p:cNvSpPr>
            <p:nvPr/>
          </p:nvSpPr>
          <p:spPr bwMode="auto">
            <a:xfrm flipV="1">
              <a:off x="1959992" y="1351781"/>
              <a:ext cx="2679700" cy="635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5" name="Rectangle 162"/>
            <p:cNvSpPr>
              <a:spLocks noChangeArrowheads="1"/>
            </p:cNvSpPr>
            <p:nvPr/>
          </p:nvSpPr>
          <p:spPr bwMode="auto">
            <a:xfrm>
              <a:off x="5236592" y="3415531"/>
              <a:ext cx="1446212"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6" name="Line 167"/>
            <p:cNvSpPr>
              <a:spLocks noChangeShapeType="1"/>
            </p:cNvSpPr>
            <p:nvPr/>
          </p:nvSpPr>
          <p:spPr bwMode="auto">
            <a:xfrm>
              <a:off x="1350294" y="3375646"/>
              <a:ext cx="533400" cy="152400"/>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7" name="Text Box 203"/>
            <p:cNvSpPr txBox="1">
              <a:spLocks noChangeArrowheads="1"/>
            </p:cNvSpPr>
            <p:nvPr/>
          </p:nvSpPr>
          <p:spPr bwMode="auto">
            <a:xfrm>
              <a:off x="7990046" y="1916832"/>
              <a:ext cx="1600776" cy="7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b="1" kern="0" dirty="0">
                  <a:solidFill>
                    <a:srgbClr val="0000FF"/>
                  </a:solidFill>
                </a:rPr>
                <a:t>TCP Reno </a:t>
              </a:r>
            </a:p>
            <a:p>
              <a:pPr algn="ctr" eaLnBrk="1" hangingPunct="1">
                <a:defRPr/>
              </a:pPr>
              <a:r>
                <a:rPr lang="zh-CN" altLang="en-US" b="1" kern="0" dirty="0">
                  <a:solidFill>
                    <a:srgbClr val="0000FF"/>
                  </a:solidFill>
                </a:rPr>
                <a:t>版本</a:t>
              </a:r>
            </a:p>
          </p:txBody>
        </p:sp>
        <p:sp>
          <p:nvSpPr>
            <p:cNvPr id="278" name="Text Box 205"/>
            <p:cNvSpPr txBox="1">
              <a:spLocks noChangeArrowheads="1"/>
            </p:cNvSpPr>
            <p:nvPr/>
          </p:nvSpPr>
          <p:spPr bwMode="auto">
            <a:xfrm>
              <a:off x="274141" y="1861369"/>
              <a:ext cx="1251556" cy="66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2000" b="1" kern="0" dirty="0" err="1">
                  <a:solidFill>
                    <a:srgbClr val="C00000"/>
                  </a:solidFill>
                </a:rPr>
                <a:t>ssthresh</a:t>
              </a:r>
              <a:endParaRPr lang="en-US" altLang="zh-CN" sz="2000" b="1" kern="0" dirty="0">
                <a:solidFill>
                  <a:srgbClr val="C00000"/>
                </a:solidFill>
              </a:endParaRPr>
            </a:p>
            <a:p>
              <a:pPr algn="ctr" eaLnBrk="1" hangingPunct="1">
                <a:defRPr/>
              </a:pPr>
              <a:r>
                <a:rPr lang="zh-CN" altLang="en-US" sz="2000" b="1" kern="0" dirty="0">
                  <a:solidFill>
                    <a:srgbClr val="C00000"/>
                  </a:solidFill>
                </a:rPr>
                <a:t> 的初始值</a:t>
              </a:r>
            </a:p>
          </p:txBody>
        </p:sp>
        <p:sp>
          <p:nvSpPr>
            <p:cNvPr id="280" name="Line 215"/>
            <p:cNvSpPr>
              <a:spLocks noChangeShapeType="1"/>
            </p:cNvSpPr>
            <p:nvPr/>
          </p:nvSpPr>
          <p:spPr bwMode="auto">
            <a:xfrm flipV="1">
              <a:off x="1388492" y="2148706"/>
              <a:ext cx="214312"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281" name="Text Box 206"/>
            <p:cNvSpPr txBox="1">
              <a:spLocks noChangeArrowheads="1"/>
            </p:cNvSpPr>
            <p:nvPr/>
          </p:nvSpPr>
          <p:spPr bwMode="auto">
            <a:xfrm rot="20245475">
              <a:off x="6796372" y="2309177"/>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2000" b="1" kern="0">
                  <a:solidFill>
                    <a:srgbClr val="000000"/>
                  </a:solidFill>
                </a:rPr>
                <a:t>拥塞避免</a:t>
              </a:r>
            </a:p>
          </p:txBody>
        </p:sp>
        <p:sp>
          <p:nvSpPr>
            <p:cNvPr id="282"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3"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4"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5"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6"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7"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8"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9"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90" name="Line 147"/>
            <p:cNvSpPr>
              <a:spLocks noChangeShapeType="1"/>
            </p:cNvSpPr>
            <p:nvPr/>
          </p:nvSpPr>
          <p:spPr bwMode="auto">
            <a:xfrm rot="10800000">
              <a:off x="1977454" y="2499544"/>
              <a:ext cx="40386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291" name="直接连接符 115"/>
            <p:cNvCxnSpPr>
              <a:cxnSpLocks noChangeShapeType="1"/>
            </p:cNvCxnSpPr>
            <p:nvPr/>
          </p:nvCxnSpPr>
          <p:spPr bwMode="auto">
            <a:xfrm>
              <a:off x="4626992" y="1348606"/>
              <a:ext cx="228600" cy="2138363"/>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04728" y="1750244"/>
              <a:ext cx="431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r>
                <a:rPr lang="en-US" altLang="zh-CN" sz="2800" b="1" kern="0" dirty="0">
                  <a:solidFill>
                    <a:sysClr val="windowText" lastClr="000000"/>
                  </a:solidFill>
                  <a:latin typeface="Arial" panose="020B0604020202020204" pitchFamily="34" charset="0"/>
                  <a:sym typeface="Wingdings" panose="05000000000000000000" pitchFamily="2" charset="2"/>
                </a:rPr>
                <a:t></a:t>
              </a:r>
              <a:endParaRPr lang="zh-CN" altLang="en-US" sz="2800" b="1" kern="0" dirty="0">
                <a:solidFill>
                  <a:sysClr val="windowText" lastClr="000000"/>
                </a:solidFill>
                <a:latin typeface="Arial" panose="020B0604020202020204" pitchFamily="34" charset="0"/>
              </a:endParaRPr>
            </a:p>
          </p:txBody>
        </p:sp>
        <p:sp>
          <p:nvSpPr>
            <p:cNvPr id="294"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95" name="任意多边形 134"/>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296" name="Rectangle 161"/>
            <p:cNvSpPr>
              <a:spLocks noChangeArrowheads="1"/>
            </p:cNvSpPr>
            <p:nvPr/>
          </p:nvSpPr>
          <p:spPr bwMode="auto">
            <a:xfrm>
              <a:off x="4448944" y="1014165"/>
              <a:ext cx="358775" cy="288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r>
                <a:rPr lang="en-US" altLang="zh-CN" sz="2800" b="1" kern="0" dirty="0">
                  <a:solidFill>
                    <a:sysClr val="windowText" lastClr="000000"/>
                  </a:solidFill>
                  <a:latin typeface="Arial" panose="020B0604020202020204" pitchFamily="34" charset="0"/>
                  <a:sym typeface="Wingdings" panose="05000000000000000000" pitchFamily="2" charset="2"/>
                </a:rPr>
                <a:t></a:t>
              </a:r>
              <a:endParaRPr lang="zh-CN" altLang="en-US" sz="2800" b="1" kern="0" dirty="0">
                <a:solidFill>
                  <a:sysClr val="windowText" lastClr="000000"/>
                </a:solidFill>
                <a:latin typeface="Arial" panose="020B0604020202020204" pitchFamily="34" charset="0"/>
              </a:endParaRPr>
            </a:p>
          </p:txBody>
        </p:sp>
        <p:cxnSp>
          <p:nvCxnSpPr>
            <p:cNvPr id="297" name="直接连接符 119"/>
            <p:cNvCxnSpPr>
              <a:cxnSpLocks noChangeShapeType="1"/>
            </p:cNvCxnSpPr>
            <p:nvPr/>
          </p:nvCxnSpPr>
          <p:spPr bwMode="auto">
            <a:xfrm flipH="1">
              <a:off x="6909817" y="2902769"/>
              <a:ext cx="1587" cy="655637"/>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1993329" y="2886894"/>
              <a:ext cx="5545138"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00" name="Line 24"/>
            <p:cNvSpPr>
              <a:spLocks noChangeShapeType="1"/>
            </p:cNvSpPr>
            <p:nvPr/>
          </p:nvSpPr>
          <p:spPr bwMode="auto">
            <a:xfrm>
              <a:off x="7367017" y="34853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01" name="Line 22"/>
            <p:cNvSpPr>
              <a:spLocks noChangeShapeType="1"/>
            </p:cNvSpPr>
            <p:nvPr/>
          </p:nvSpPr>
          <p:spPr bwMode="auto">
            <a:xfrm>
              <a:off x="7135242" y="3490144"/>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02" name="Text Box 87"/>
            <p:cNvSpPr txBox="1">
              <a:spLocks noChangeArrowheads="1"/>
            </p:cNvSpPr>
            <p:nvPr/>
          </p:nvSpPr>
          <p:spPr bwMode="auto">
            <a:xfrm>
              <a:off x="7151117" y="3593331"/>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24</a:t>
              </a:r>
            </a:p>
          </p:txBody>
        </p:sp>
        <p:sp>
          <p:nvSpPr>
            <p:cNvPr id="303" name="Line 22"/>
            <p:cNvSpPr>
              <a:spLocks noChangeShapeType="1"/>
            </p:cNvSpPr>
            <p:nvPr/>
          </p:nvSpPr>
          <p:spPr bwMode="auto">
            <a:xfrm>
              <a:off x="7605142" y="34980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304" name="直接连接符 134"/>
            <p:cNvCxnSpPr>
              <a:cxnSpLocks noChangeShapeType="1"/>
              <a:stCxn id="295" idx="4"/>
              <a:endCxn id="299" idx="3"/>
            </p:cNvCxnSpPr>
            <p:nvPr/>
          </p:nvCxnSpPr>
          <p:spPr bwMode="auto">
            <a:xfrm>
              <a:off x="6706617" y="2109019"/>
              <a:ext cx="200025" cy="785812"/>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683433" y="1948020"/>
              <a:ext cx="1088691" cy="34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800" b="1" kern="0" dirty="0">
                  <a:solidFill>
                    <a:srgbClr val="000000"/>
                  </a:solidFill>
                </a:rPr>
                <a:t>拥塞避免</a:t>
              </a:r>
            </a:p>
          </p:txBody>
        </p:sp>
        <p:sp>
          <p:nvSpPr>
            <p:cNvPr id="306" name="Text Box 206"/>
            <p:cNvSpPr txBox="1">
              <a:spLocks noChangeArrowheads="1"/>
            </p:cNvSpPr>
            <p:nvPr/>
          </p:nvSpPr>
          <p:spPr bwMode="auto">
            <a:xfrm rot="20205303">
              <a:off x="2929222" y="1439227"/>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2000" b="1" kern="0">
                  <a:solidFill>
                    <a:srgbClr val="000000"/>
                  </a:solidFill>
                </a:rPr>
                <a:t>拥塞避免</a:t>
              </a:r>
            </a:p>
          </p:txBody>
        </p:sp>
        <p:sp>
          <p:nvSpPr>
            <p:cNvPr id="307" name="TextBox 147"/>
            <p:cNvSpPr txBox="1">
              <a:spLocks noChangeArrowheads="1"/>
            </p:cNvSpPr>
            <p:nvPr/>
          </p:nvSpPr>
          <p:spPr bwMode="auto">
            <a:xfrm>
              <a:off x="5422329" y="2118544"/>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dirty="0">
                  <a:solidFill>
                    <a:srgbClr val="000000"/>
                  </a:solidFill>
                  <a:sym typeface="Wingdings" panose="05000000000000000000" pitchFamily="2" charset="2"/>
                </a:rPr>
                <a:t></a:t>
              </a:r>
              <a:endParaRPr lang="zh-CN" altLang="en-US" sz="2800" b="1" kern="0" dirty="0">
                <a:solidFill>
                  <a:srgbClr val="000000"/>
                </a:solidFill>
              </a:endParaRPr>
            </a:p>
          </p:txBody>
        </p:sp>
        <p:sp>
          <p:nvSpPr>
            <p:cNvPr id="308" name="矩形 150"/>
            <p:cNvSpPr>
              <a:spLocks noChangeArrowheads="1"/>
            </p:cNvSpPr>
            <p:nvPr/>
          </p:nvSpPr>
          <p:spPr bwMode="auto">
            <a:xfrm>
              <a:off x="2253679" y="3444106"/>
              <a:ext cx="2516188" cy="119063"/>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309" name="TextBox 148"/>
            <p:cNvSpPr txBox="1">
              <a:spLocks noChangeArrowheads="1"/>
            </p:cNvSpPr>
            <p:nvPr/>
          </p:nvSpPr>
          <p:spPr bwMode="auto">
            <a:xfrm>
              <a:off x="6573267" y="1716906"/>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a:solidFill>
                    <a:srgbClr val="000000"/>
                  </a:solidFill>
                  <a:sym typeface="Wingdings" panose="05000000000000000000" pitchFamily="2" charset="2"/>
                </a:rPr>
                <a:t></a:t>
              </a:r>
              <a:endParaRPr lang="zh-CN" altLang="en-US" sz="2800" b="1" kern="0">
                <a:solidFill>
                  <a:srgbClr val="000000"/>
                </a:solidFill>
              </a:endParaRPr>
            </a:p>
          </p:txBody>
        </p:sp>
        <p:sp>
          <p:nvSpPr>
            <p:cNvPr id="310" name="Line 167"/>
            <p:cNvSpPr>
              <a:spLocks noChangeShapeType="1"/>
            </p:cNvSpPr>
            <p:nvPr/>
          </p:nvSpPr>
          <p:spPr bwMode="auto">
            <a:xfrm>
              <a:off x="4473054" y="3366071"/>
              <a:ext cx="371475" cy="134937"/>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11" name="矩形 151"/>
            <p:cNvSpPr>
              <a:spLocks noChangeArrowheads="1"/>
            </p:cNvSpPr>
            <p:nvPr/>
          </p:nvSpPr>
          <p:spPr bwMode="auto">
            <a:xfrm>
              <a:off x="7078092" y="3444106"/>
              <a:ext cx="593725" cy="107950"/>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2400" b="1" kern="0">
                <a:solidFill>
                  <a:sysClr val="windowText" lastClr="000000"/>
                </a:solidFill>
                <a:latin typeface="Arial" panose="020B0604020202020204" pitchFamily="34" charset="0"/>
              </a:endParaRPr>
            </a:p>
          </p:txBody>
        </p:sp>
        <p:cxnSp>
          <p:nvCxnSpPr>
            <p:cNvPr id="312" name="直接连接符 153"/>
            <p:cNvCxnSpPr>
              <a:cxnSpLocks noChangeShapeType="1"/>
            </p:cNvCxnSpPr>
            <p:nvPr/>
          </p:nvCxnSpPr>
          <p:spPr bwMode="auto">
            <a:xfrm flipV="1">
              <a:off x="5774754" y="2532881"/>
              <a:ext cx="11113" cy="984250"/>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682804" y="2177281"/>
              <a:ext cx="11113" cy="1435100"/>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6847904" y="2386831"/>
              <a:ext cx="1219200" cy="528638"/>
            </a:xfrm>
            <a:prstGeom prst="line">
              <a:avLst/>
            </a:prstGeom>
            <a:noFill/>
            <a:ln w="28575" algn="ctr">
              <a:solidFill>
                <a:srgbClr val="0000FF"/>
              </a:solidFill>
              <a:round/>
            </a:ln>
          </p:spPr>
        </p:cxnSp>
        <p:sp>
          <p:nvSpPr>
            <p:cNvPr id="315"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16"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17"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18" name="TextBox 149"/>
            <p:cNvSpPr txBox="1">
              <a:spLocks noChangeArrowheads="1"/>
            </p:cNvSpPr>
            <p:nvPr/>
          </p:nvSpPr>
          <p:spPr bwMode="auto">
            <a:xfrm>
              <a:off x="6646292" y="2869431"/>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dirty="0">
                  <a:solidFill>
                    <a:srgbClr val="000000"/>
                  </a:solidFill>
                  <a:sym typeface="Wingdings" panose="05000000000000000000" pitchFamily="2" charset="2"/>
                </a:rPr>
                <a:t></a:t>
              </a:r>
              <a:endParaRPr lang="zh-CN" altLang="en-US" sz="2800" b="1" kern="0" dirty="0">
                <a:solidFill>
                  <a:srgbClr val="000000"/>
                </a:solidFill>
              </a:endParaRPr>
            </a:p>
          </p:txBody>
        </p:sp>
        <p:sp>
          <p:nvSpPr>
            <p:cNvPr id="319"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320" name="直接连接符 117"/>
            <p:cNvCxnSpPr>
              <a:cxnSpLocks noChangeShapeType="1"/>
            </p:cNvCxnSpPr>
            <p:nvPr/>
          </p:nvCxnSpPr>
          <p:spPr bwMode="auto">
            <a:xfrm flipH="1">
              <a:off x="4625404" y="1472431"/>
              <a:ext cx="4763" cy="2076450"/>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796604" y="2229669"/>
              <a:ext cx="0" cy="1306512"/>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79" name="Text Box 209"/>
            <p:cNvSpPr txBox="1">
              <a:spLocks noChangeArrowheads="1"/>
            </p:cNvSpPr>
            <p:nvPr/>
          </p:nvSpPr>
          <p:spPr bwMode="auto">
            <a:xfrm>
              <a:off x="408856" y="3033515"/>
              <a:ext cx="1066799" cy="377560"/>
            </a:xfrm>
            <a:prstGeom prst="rect">
              <a:avLst/>
            </a:prstGeom>
            <a:solidFill>
              <a:srgbClr val="FFFF66"/>
            </a:solidFill>
            <a:ln w="9525">
              <a:solidFill>
                <a:srgbClr val="000000"/>
              </a:solidFill>
              <a:miter lim="800000"/>
            </a:ln>
            <a:effectLst>
              <a:outerShdw dist="53882" dir="2700000" algn="ctr" rotWithShape="0">
                <a:srgbClr val="808080"/>
              </a:outerShdw>
            </a:effectLst>
          </p:spPr>
          <p:txBody>
            <a:bodyPr wrap="square">
              <a:spAutoFit/>
            </a:bodyPr>
            <a:lstStyle/>
            <a:p>
              <a:pPr algn="ctr">
                <a:defRPr/>
              </a:pPr>
              <a:r>
                <a:rPr lang="zh-CN" altLang="en-US" sz="2000" b="1" kern="0" dirty="0">
                  <a:solidFill>
                    <a:sysClr val="windowText" lastClr="000000"/>
                  </a:solidFill>
                  <a:latin typeface="Arial" panose="020B0604020202020204" pitchFamily="34" charset="0"/>
                  <a:ea typeface="宋体" panose="02010600030101010101" pitchFamily="2" charset="-122"/>
                </a:rPr>
                <a:t>慢开始</a:t>
              </a:r>
            </a:p>
          </p:txBody>
        </p:sp>
        <p:sp>
          <p:nvSpPr>
            <p:cNvPr id="292" name="Text Box 209"/>
            <p:cNvSpPr txBox="1">
              <a:spLocks noChangeArrowheads="1"/>
            </p:cNvSpPr>
            <p:nvPr/>
          </p:nvSpPr>
          <p:spPr bwMode="auto">
            <a:xfrm>
              <a:off x="3436367" y="3012306"/>
              <a:ext cx="1066800" cy="377560"/>
            </a:xfrm>
            <a:prstGeom prst="rect">
              <a:avLst/>
            </a:prstGeom>
            <a:solidFill>
              <a:srgbClr val="FFFF66"/>
            </a:solidFill>
            <a:ln w="9525">
              <a:solidFill>
                <a:srgbClr val="000000"/>
              </a:solidFill>
              <a:miter lim="800000"/>
            </a:ln>
            <a:effectLst>
              <a:outerShdw dist="53882" dir="2700000" algn="ctr" rotWithShape="0">
                <a:srgbClr val="808080"/>
              </a:outerShdw>
            </a:effectLst>
          </p:spPr>
          <p:txBody>
            <a:bodyPr wrap="square">
              <a:spAutoFit/>
            </a:bodyPr>
            <a:lstStyle/>
            <a:p>
              <a:pPr algn="ctr">
                <a:defRPr/>
              </a:pPr>
              <a:r>
                <a:rPr lang="zh-CN" altLang="en-US" sz="2000" b="1" kern="0" dirty="0">
                  <a:solidFill>
                    <a:sysClr val="windowText" lastClr="000000"/>
                  </a:solidFill>
                  <a:latin typeface="Arial" panose="020B0604020202020204" pitchFamily="34" charset="0"/>
                  <a:ea typeface="宋体" panose="02010600030101010101" pitchFamily="2" charset="-122"/>
                </a:rPr>
                <a:t>慢开始</a:t>
              </a:r>
            </a:p>
          </p:txBody>
        </p:sp>
      </p:grpSp>
      <p:sp>
        <p:nvSpPr>
          <p:cNvPr id="124" name="Text Box 4"/>
          <p:cNvSpPr txBox="1">
            <a:spLocks noChangeArrowheads="1"/>
          </p:cNvSpPr>
          <p:nvPr/>
        </p:nvSpPr>
        <p:spPr bwMode="auto">
          <a:xfrm>
            <a:off x="1985392" y="4360070"/>
            <a:ext cx="8647112"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fontAlgn="base" hangingPunct="1">
              <a:spcBef>
                <a:spcPct val="0"/>
              </a:spcBef>
              <a:spcAft>
                <a:spcPct val="0"/>
              </a:spcAft>
            </a:pPr>
            <a:r>
              <a:rPr kumimoji="0" lang="zh-CN" altLang="en-US" sz="2800" dirty="0">
                <a:solidFill>
                  <a:srgbClr val="000099"/>
                </a:solidFill>
                <a:latin typeface="Arial" panose="020B0604020202020204" pitchFamily="34" charset="0"/>
                <a:ea typeface="黑体" panose="02010609060101010101" pitchFamily="2" charset="-122"/>
              </a:rPr>
              <a:t>发送端的发送窗口不能超过拥塞窗口 </a:t>
            </a:r>
            <a:r>
              <a:rPr kumimoji="0" lang="en-US" altLang="zh-CN" sz="2800" dirty="0" err="1">
                <a:solidFill>
                  <a:srgbClr val="000099"/>
                </a:solidFill>
                <a:latin typeface="Arial" panose="020B0604020202020204" pitchFamily="34" charset="0"/>
                <a:ea typeface="黑体" panose="02010609060101010101" pitchFamily="2" charset="-122"/>
              </a:rPr>
              <a:t>cwnd</a:t>
            </a:r>
            <a:r>
              <a:rPr kumimoji="0" lang="en-US" altLang="zh-CN" sz="2800" dirty="0">
                <a:solidFill>
                  <a:srgbClr val="000099"/>
                </a:solidFill>
                <a:latin typeface="Arial" panose="020B0604020202020204" pitchFamily="34" charset="0"/>
                <a:ea typeface="黑体" panose="02010609060101010101" pitchFamily="2" charset="-122"/>
              </a:rPr>
              <a:t> </a:t>
            </a:r>
            <a:r>
              <a:rPr kumimoji="0" lang="zh-CN" altLang="en-US" sz="2800" dirty="0">
                <a:solidFill>
                  <a:srgbClr val="000099"/>
                </a:solidFill>
                <a:latin typeface="Arial" panose="020B0604020202020204" pitchFamily="34" charset="0"/>
                <a:ea typeface="黑体" panose="02010609060101010101" pitchFamily="2" charset="-122"/>
              </a:rPr>
              <a:t>和接收端窗口 </a:t>
            </a:r>
            <a:r>
              <a:rPr kumimoji="0" lang="en-US" altLang="zh-CN" sz="2800" dirty="0" err="1">
                <a:solidFill>
                  <a:srgbClr val="000099"/>
                </a:solidFill>
                <a:latin typeface="Arial" panose="020B0604020202020204" pitchFamily="34" charset="0"/>
                <a:ea typeface="黑体" panose="02010609060101010101" pitchFamily="2" charset="-122"/>
              </a:rPr>
              <a:t>rwnd</a:t>
            </a:r>
            <a:r>
              <a:rPr kumimoji="0" lang="en-US" altLang="zh-CN" sz="2800" dirty="0">
                <a:solidFill>
                  <a:srgbClr val="000099"/>
                </a:solidFill>
                <a:latin typeface="Arial" panose="020B0604020202020204" pitchFamily="34" charset="0"/>
                <a:ea typeface="黑体" panose="02010609060101010101" pitchFamily="2" charset="-122"/>
              </a:rPr>
              <a:t> </a:t>
            </a:r>
            <a:r>
              <a:rPr kumimoji="0" lang="zh-CN" altLang="en-US" sz="2800" dirty="0">
                <a:solidFill>
                  <a:srgbClr val="000099"/>
                </a:solidFill>
                <a:latin typeface="Arial" panose="020B0604020202020204" pitchFamily="34" charset="0"/>
                <a:ea typeface="黑体" panose="02010609060101010101" pitchFamily="2" charset="-122"/>
              </a:rPr>
              <a:t>中的最小值。我们假定接收端窗口足够大，因此现在发送窗口的数值等于拥塞窗口的数值。</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1560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algn="ctr" eaLnBrk="1" hangingPunct="1">
              <a:defRPr/>
            </a:pPr>
            <a:r>
              <a:rPr lang="zh-CN" altLang="en-US" sz="3200" kern="0">
                <a:solidFill>
                  <a:srgbClr val="333399"/>
                </a:solidFill>
                <a:latin typeface="Tahoma" panose="020B0604030504040204"/>
                <a:ea typeface="黑体" panose="02010609060101010101" pitchFamily="2" charset="-122"/>
              </a:rPr>
              <a:t>慢开始和拥塞避免算法的实现举例 </a:t>
            </a:r>
          </a:p>
        </p:txBody>
      </p:sp>
      <p:sp>
        <p:nvSpPr>
          <p:cNvPr id="123" name="Text Box 4"/>
          <p:cNvSpPr txBox="1">
            <a:spLocks noChangeArrowheads="1"/>
          </p:cNvSpPr>
          <p:nvPr/>
        </p:nvSpPr>
        <p:spPr bwMode="auto">
          <a:xfrm>
            <a:off x="1985392" y="4365104"/>
            <a:ext cx="86471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2800" kern="0" dirty="0">
                <a:solidFill>
                  <a:srgbClr val="000099"/>
                </a:solidFill>
                <a:latin typeface="Arial" panose="020B0604020202020204" pitchFamily="34" charset="0"/>
                <a:ea typeface="黑体" panose="02010609060101010101" pitchFamily="2" charset="-122"/>
              </a:rPr>
              <a:t>在执行</a:t>
            </a:r>
            <a:r>
              <a:rPr kumimoji="0" lang="zh-CN" altLang="en-US" sz="2800" kern="0" dirty="0">
                <a:solidFill>
                  <a:srgbClr val="FF0000"/>
                </a:solidFill>
                <a:latin typeface="Arial" panose="020B0604020202020204" pitchFamily="34" charset="0"/>
                <a:ea typeface="黑体" panose="02010609060101010101" pitchFamily="2" charset="-122"/>
              </a:rPr>
              <a:t>慢开始</a:t>
            </a:r>
            <a:r>
              <a:rPr kumimoji="0" lang="zh-CN" altLang="en-US" sz="2800" kern="0" dirty="0">
                <a:solidFill>
                  <a:srgbClr val="000099"/>
                </a:solidFill>
                <a:latin typeface="Arial" panose="020B0604020202020204" pitchFamily="34" charset="0"/>
                <a:ea typeface="黑体" panose="02010609060101010101" pitchFamily="2" charset="-122"/>
              </a:rPr>
              <a:t>算法时，拥塞窗口 </a:t>
            </a:r>
            <a:r>
              <a:rPr kumimoji="0" lang="en-US" altLang="zh-CN" sz="2800" kern="0" dirty="0" err="1">
                <a:solidFill>
                  <a:srgbClr val="000099"/>
                </a:solidFill>
                <a:latin typeface="Arial" panose="020B0604020202020204" pitchFamily="34" charset="0"/>
                <a:ea typeface="黑体" panose="02010609060101010101" pitchFamily="2" charset="-122"/>
              </a:rPr>
              <a:t>cwnd</a:t>
            </a:r>
            <a:r>
              <a:rPr kumimoji="0" lang="en-US" altLang="zh-CN" sz="2800" kern="0" dirty="0">
                <a:solidFill>
                  <a:srgbClr val="000099"/>
                </a:solidFill>
                <a:latin typeface="Arial" panose="020B0604020202020204" pitchFamily="34" charset="0"/>
                <a:ea typeface="黑体" panose="02010609060101010101" pitchFamily="2" charset="-122"/>
              </a:rPr>
              <a:t>=1</a:t>
            </a:r>
            <a:r>
              <a:rPr kumimoji="0" lang="zh-CN" altLang="en-US" sz="2800" kern="0" dirty="0">
                <a:solidFill>
                  <a:srgbClr val="000099"/>
                </a:solidFill>
                <a:latin typeface="Arial" panose="020B0604020202020204" pitchFamily="34" charset="0"/>
                <a:ea typeface="黑体" panose="02010609060101010101" pitchFamily="2" charset="-122"/>
              </a:rPr>
              <a:t>，发送第一个报文段。</a:t>
            </a:r>
          </a:p>
        </p:txBody>
      </p:sp>
      <p:grpSp>
        <p:nvGrpSpPr>
          <p:cNvPr id="126" name="组合 125"/>
          <p:cNvGrpSpPr/>
          <p:nvPr/>
        </p:nvGrpSpPr>
        <p:grpSpPr>
          <a:xfrm>
            <a:off x="1415480" y="836712"/>
            <a:ext cx="9536759" cy="3321087"/>
            <a:chOff x="272479" y="836711"/>
            <a:chExt cx="9536759" cy="3321087"/>
          </a:xfrm>
        </p:grpSpPr>
        <p:sp>
          <p:nvSpPr>
            <p:cNvPr id="127"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dirty="0">
                  <a:solidFill>
                    <a:srgbClr val="FF0000"/>
                  </a:solidFill>
                </a:rPr>
                <a:t>超时</a:t>
              </a:r>
            </a:p>
          </p:txBody>
        </p:sp>
        <p:sp>
          <p:nvSpPr>
            <p:cNvPr id="128"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29"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30"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31"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32"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33"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34"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35"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36"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37"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38"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39"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40"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41"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42"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43"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44"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45"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46"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47"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48"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49"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50"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51"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52"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53"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54"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55"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56"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57"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58"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a:t>
              </a:r>
            </a:p>
          </p:txBody>
        </p:sp>
        <p:sp>
          <p:nvSpPr>
            <p:cNvPr id="159"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4</a:t>
              </a:r>
            </a:p>
          </p:txBody>
        </p:sp>
        <p:sp>
          <p:nvSpPr>
            <p:cNvPr id="160"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6</a:t>
              </a:r>
            </a:p>
          </p:txBody>
        </p:sp>
        <p:sp>
          <p:nvSpPr>
            <p:cNvPr id="161"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8</a:t>
              </a:r>
            </a:p>
          </p:txBody>
        </p:sp>
        <p:sp>
          <p:nvSpPr>
            <p:cNvPr id="162"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10</a:t>
              </a:r>
            </a:p>
          </p:txBody>
        </p:sp>
        <p:sp>
          <p:nvSpPr>
            <p:cNvPr id="163"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12</a:t>
              </a:r>
            </a:p>
          </p:txBody>
        </p:sp>
        <p:sp>
          <p:nvSpPr>
            <p:cNvPr id="164"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14</a:t>
              </a:r>
            </a:p>
          </p:txBody>
        </p:sp>
        <p:sp>
          <p:nvSpPr>
            <p:cNvPr id="165"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16</a:t>
              </a:r>
            </a:p>
          </p:txBody>
        </p:sp>
        <p:sp>
          <p:nvSpPr>
            <p:cNvPr id="166"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18</a:t>
              </a:r>
            </a:p>
          </p:txBody>
        </p:sp>
        <p:sp>
          <p:nvSpPr>
            <p:cNvPr id="167"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20</a:t>
              </a:r>
            </a:p>
          </p:txBody>
        </p:sp>
        <p:sp>
          <p:nvSpPr>
            <p:cNvPr id="168"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22</a:t>
              </a:r>
            </a:p>
          </p:txBody>
        </p:sp>
        <p:sp>
          <p:nvSpPr>
            <p:cNvPr id="169"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0</a:t>
              </a:r>
            </a:p>
          </p:txBody>
        </p:sp>
        <p:sp>
          <p:nvSpPr>
            <p:cNvPr id="170"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0</a:t>
              </a:r>
            </a:p>
          </p:txBody>
        </p:sp>
        <p:sp>
          <p:nvSpPr>
            <p:cNvPr id="171"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4</a:t>
              </a:r>
            </a:p>
          </p:txBody>
        </p:sp>
        <p:sp>
          <p:nvSpPr>
            <p:cNvPr id="172"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8</a:t>
              </a:r>
            </a:p>
          </p:txBody>
        </p:sp>
        <p:sp>
          <p:nvSpPr>
            <p:cNvPr id="173"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12</a:t>
              </a:r>
            </a:p>
          </p:txBody>
        </p:sp>
        <p:sp>
          <p:nvSpPr>
            <p:cNvPr id="174"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16</a:t>
              </a:r>
            </a:p>
          </p:txBody>
        </p:sp>
        <p:sp>
          <p:nvSpPr>
            <p:cNvPr id="175"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20</a:t>
              </a:r>
            </a:p>
          </p:txBody>
        </p:sp>
        <p:sp>
          <p:nvSpPr>
            <p:cNvPr id="176"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24</a:t>
              </a:r>
            </a:p>
          </p:txBody>
        </p:sp>
        <p:sp>
          <p:nvSpPr>
            <p:cNvPr id="177"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78"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79"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80"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81"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82"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83"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84"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85"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86"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87"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88"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89"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90"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91"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a:solidFill>
                    <a:srgbClr val="000000"/>
                  </a:solidFill>
                </a:rPr>
                <a:t>传输轮次</a:t>
              </a:r>
            </a:p>
          </p:txBody>
        </p:sp>
        <p:sp>
          <p:nvSpPr>
            <p:cNvPr id="192"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dirty="0">
                  <a:solidFill>
                    <a:srgbClr val="000000"/>
                  </a:solidFill>
                </a:rPr>
                <a:t>拥塞窗口  </a:t>
              </a:r>
              <a:r>
                <a:rPr lang="en-US" altLang="zh-CN" sz="2000" b="1" kern="0" dirty="0" err="1">
                  <a:solidFill>
                    <a:srgbClr val="000000"/>
                  </a:solidFill>
                </a:rPr>
                <a:t>cwnd</a:t>
              </a:r>
              <a:endParaRPr lang="en-US" altLang="zh-CN" sz="2000" b="1" kern="0" dirty="0">
                <a:solidFill>
                  <a:srgbClr val="000000"/>
                </a:solidFill>
              </a:endParaRPr>
            </a:p>
          </p:txBody>
        </p:sp>
        <p:sp>
          <p:nvSpPr>
            <p:cNvPr id="193"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dirty="0">
                  <a:solidFill>
                    <a:srgbClr val="FF0000"/>
                  </a:solidFill>
                </a:rPr>
                <a:t>3-ACK</a:t>
              </a:r>
              <a:endParaRPr lang="zh-CN" altLang="en-US" sz="2000" b="1" kern="0" dirty="0">
                <a:solidFill>
                  <a:srgbClr val="FF0000"/>
                </a:solidFill>
              </a:endParaRPr>
            </a:p>
          </p:txBody>
        </p:sp>
        <p:sp>
          <p:nvSpPr>
            <p:cNvPr id="194"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95"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96"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97"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98"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b="1" kern="0" dirty="0">
                  <a:solidFill>
                    <a:srgbClr val="0000FF"/>
                  </a:solidFill>
                </a:rPr>
                <a:t>TCP Reno </a:t>
              </a:r>
            </a:p>
            <a:p>
              <a:pPr algn="ctr" eaLnBrk="1" hangingPunct="1">
                <a:defRPr/>
              </a:pPr>
              <a:r>
                <a:rPr lang="zh-CN" altLang="en-US" b="1" kern="0" dirty="0">
                  <a:solidFill>
                    <a:srgbClr val="0000FF"/>
                  </a:solidFill>
                </a:rPr>
                <a:t>版本</a:t>
              </a:r>
            </a:p>
          </p:txBody>
        </p:sp>
        <p:sp>
          <p:nvSpPr>
            <p:cNvPr id="199"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2000" b="1" kern="0" dirty="0" err="1">
                  <a:solidFill>
                    <a:srgbClr val="C00000"/>
                  </a:solidFill>
                </a:rPr>
                <a:t>ssthresh</a:t>
              </a:r>
              <a:endParaRPr lang="en-US" altLang="zh-CN" sz="2000" b="1" kern="0" dirty="0">
                <a:solidFill>
                  <a:srgbClr val="C00000"/>
                </a:solidFill>
              </a:endParaRPr>
            </a:p>
            <a:p>
              <a:pPr algn="ctr" eaLnBrk="1" hangingPunct="1">
                <a:defRPr/>
              </a:pPr>
              <a:r>
                <a:rPr lang="zh-CN" altLang="en-US" sz="2000" b="1" kern="0" dirty="0">
                  <a:solidFill>
                    <a:srgbClr val="C00000"/>
                  </a:solidFill>
                </a:rPr>
                <a:t> 的初始值</a:t>
              </a:r>
            </a:p>
          </p:txBody>
        </p:sp>
        <p:sp>
          <p:nvSpPr>
            <p:cNvPr id="20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20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2000" b="1" kern="0">
                  <a:solidFill>
                    <a:srgbClr val="000000"/>
                  </a:solidFill>
                </a:rPr>
                <a:t>拥塞避免</a:t>
              </a:r>
            </a:p>
          </p:txBody>
        </p:sp>
        <p:sp>
          <p:nvSpPr>
            <p:cNvPr id="20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0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0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0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0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0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22"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23"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24"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325"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326"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r>
                <a:rPr lang="en-US" altLang="zh-CN" sz="2800" b="1" kern="0" dirty="0">
                  <a:solidFill>
                    <a:sysClr val="windowText" lastClr="000000"/>
                  </a:solidFill>
                  <a:latin typeface="Arial" panose="020B0604020202020204" pitchFamily="34" charset="0"/>
                  <a:sym typeface="Wingdings" panose="05000000000000000000" pitchFamily="2" charset="2"/>
                </a:rPr>
                <a:t></a:t>
              </a:r>
              <a:endParaRPr lang="zh-CN" altLang="en-US" sz="2800" b="1" kern="0" dirty="0">
                <a:solidFill>
                  <a:sysClr val="windowText" lastClr="000000"/>
                </a:solidFill>
                <a:latin typeface="Arial" panose="020B0604020202020204" pitchFamily="34" charset="0"/>
              </a:endParaRPr>
            </a:p>
          </p:txBody>
        </p:sp>
        <p:sp>
          <p:nvSpPr>
            <p:cNvPr id="327"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28"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329"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r>
                <a:rPr lang="en-US" altLang="zh-CN" sz="2800" b="1" kern="0" dirty="0">
                  <a:solidFill>
                    <a:sysClr val="windowText" lastClr="000000"/>
                  </a:solidFill>
                  <a:latin typeface="Arial" panose="020B0604020202020204" pitchFamily="34" charset="0"/>
                  <a:sym typeface="Wingdings" panose="05000000000000000000" pitchFamily="2" charset="2"/>
                </a:rPr>
                <a:t></a:t>
              </a:r>
              <a:endParaRPr lang="zh-CN" altLang="en-US" sz="2800" b="1" kern="0" dirty="0">
                <a:solidFill>
                  <a:sysClr val="windowText" lastClr="000000"/>
                </a:solidFill>
                <a:latin typeface="Arial" panose="020B0604020202020204" pitchFamily="34" charset="0"/>
              </a:endParaRPr>
            </a:p>
          </p:txBody>
        </p:sp>
        <p:cxnSp>
          <p:nvCxnSpPr>
            <p:cNvPr id="330"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331"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332"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33"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34"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35"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24</a:t>
              </a:r>
            </a:p>
          </p:txBody>
        </p:sp>
        <p:sp>
          <p:nvSpPr>
            <p:cNvPr id="336"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337" name="直接连接符 134"/>
            <p:cNvCxnSpPr>
              <a:cxnSpLocks noChangeShapeType="1"/>
              <a:stCxn id="328" idx="4"/>
              <a:endCxn id="332" idx="3"/>
            </p:cNvCxnSpPr>
            <p:nvPr/>
          </p:nvCxnSpPr>
          <p:spPr bwMode="auto">
            <a:xfrm>
              <a:off x="6856903" y="2181361"/>
              <a:ext cx="204750" cy="832745"/>
            </a:xfrm>
            <a:prstGeom prst="line">
              <a:avLst/>
            </a:prstGeom>
            <a:noFill/>
            <a:ln w="28575" algn="ctr">
              <a:solidFill>
                <a:srgbClr val="0000FF"/>
              </a:solidFill>
              <a:round/>
            </a:ln>
          </p:spPr>
        </p:cxnSp>
        <p:sp>
          <p:nvSpPr>
            <p:cNvPr id="338"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800" b="1" kern="0" dirty="0">
                  <a:solidFill>
                    <a:srgbClr val="000000"/>
                  </a:solidFill>
                </a:rPr>
                <a:t>拥塞避免</a:t>
              </a:r>
            </a:p>
          </p:txBody>
        </p:sp>
        <p:sp>
          <p:nvSpPr>
            <p:cNvPr id="339"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2000" b="1" kern="0">
                  <a:solidFill>
                    <a:srgbClr val="000000"/>
                  </a:solidFill>
                </a:rPr>
                <a:t>拥塞避免</a:t>
              </a:r>
            </a:p>
          </p:txBody>
        </p:sp>
        <p:sp>
          <p:nvSpPr>
            <p:cNvPr id="340"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dirty="0">
                  <a:solidFill>
                    <a:srgbClr val="000000"/>
                  </a:solidFill>
                  <a:sym typeface="Wingdings" panose="05000000000000000000" pitchFamily="2" charset="2"/>
                </a:rPr>
                <a:t></a:t>
              </a:r>
              <a:endParaRPr lang="zh-CN" altLang="en-US" sz="2800" b="1" kern="0" dirty="0">
                <a:solidFill>
                  <a:srgbClr val="000000"/>
                </a:solidFill>
              </a:endParaRPr>
            </a:p>
          </p:txBody>
        </p:sp>
        <p:sp>
          <p:nvSpPr>
            <p:cNvPr id="341"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342"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a:solidFill>
                    <a:srgbClr val="000000"/>
                  </a:solidFill>
                  <a:sym typeface="Wingdings" panose="05000000000000000000" pitchFamily="2" charset="2"/>
                </a:rPr>
                <a:t></a:t>
              </a:r>
              <a:endParaRPr lang="zh-CN" altLang="en-US" sz="2800" b="1" kern="0">
                <a:solidFill>
                  <a:srgbClr val="000000"/>
                </a:solidFill>
              </a:endParaRPr>
            </a:p>
          </p:txBody>
        </p:sp>
        <p:sp>
          <p:nvSpPr>
            <p:cNvPr id="344"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2400" b="1" kern="0">
                <a:solidFill>
                  <a:sysClr val="windowText" lastClr="000000"/>
                </a:solidFill>
                <a:latin typeface="Arial" panose="020B0604020202020204" pitchFamily="34" charset="0"/>
              </a:endParaRPr>
            </a:p>
          </p:txBody>
        </p:sp>
        <p:cxnSp>
          <p:nvCxnSpPr>
            <p:cNvPr id="345"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46"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47"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48"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49"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50"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51"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dirty="0">
                  <a:solidFill>
                    <a:srgbClr val="000000"/>
                  </a:solidFill>
                  <a:sym typeface="Wingdings" panose="05000000000000000000" pitchFamily="2" charset="2"/>
                </a:rPr>
                <a:t></a:t>
              </a:r>
              <a:endParaRPr lang="zh-CN" altLang="en-US" sz="2800" b="1" kern="0" dirty="0">
                <a:solidFill>
                  <a:srgbClr val="000000"/>
                </a:solidFill>
              </a:endParaRPr>
            </a:p>
          </p:txBody>
        </p:sp>
        <p:sp>
          <p:nvSpPr>
            <p:cNvPr id="352"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353"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54"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grpSp>
      <p:sp>
        <p:nvSpPr>
          <p:cNvPr id="125" name="Line 167"/>
          <p:cNvSpPr>
            <a:spLocks noChangeShapeType="1"/>
          </p:cNvSpPr>
          <p:nvPr/>
        </p:nvSpPr>
        <p:spPr bwMode="auto">
          <a:xfrm>
            <a:off x="2586218" y="3343840"/>
            <a:ext cx="413439" cy="301185"/>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1560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algn="ctr" eaLnBrk="1" hangingPunct="1">
              <a:defRPr/>
            </a:pPr>
            <a:r>
              <a:rPr lang="zh-CN" altLang="en-US" sz="3200" kern="0">
                <a:solidFill>
                  <a:srgbClr val="333399"/>
                </a:solidFill>
                <a:latin typeface="Tahoma" panose="020B0604030504040204"/>
                <a:ea typeface="黑体" panose="02010609060101010101" pitchFamily="2" charset="-122"/>
              </a:rPr>
              <a:t>慢开始和拥塞避免算法的实现举例 </a:t>
            </a:r>
          </a:p>
        </p:txBody>
      </p:sp>
      <p:grpSp>
        <p:nvGrpSpPr>
          <p:cNvPr id="3" name="组合 2"/>
          <p:cNvGrpSpPr/>
          <p:nvPr/>
        </p:nvGrpSpPr>
        <p:grpSpPr>
          <a:xfrm>
            <a:off x="1415480" y="836712"/>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dirty="0">
                  <a:solidFill>
                    <a:srgbClr val="FF0000"/>
                  </a:solidFill>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a:solidFill>
                    <a:srgbClr val="000000"/>
                  </a:solidFill>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dirty="0">
                  <a:solidFill>
                    <a:srgbClr val="000000"/>
                  </a:solidFill>
                </a:rPr>
                <a:t>拥塞窗口  </a:t>
              </a:r>
              <a:r>
                <a:rPr lang="en-US" altLang="zh-CN" sz="2000" b="1" kern="0" dirty="0" err="1">
                  <a:solidFill>
                    <a:srgbClr val="000000"/>
                  </a:solidFill>
                </a:rPr>
                <a:t>cwnd</a:t>
              </a:r>
              <a:endParaRPr lang="en-US" altLang="zh-CN" sz="2000" b="1" kern="0" dirty="0">
                <a:solidFill>
                  <a:srgbClr val="000000"/>
                </a:solidFill>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dirty="0">
                  <a:solidFill>
                    <a:srgbClr val="FF0000"/>
                  </a:solidFill>
                </a:rPr>
                <a:t>3-ACK</a:t>
              </a:r>
              <a:endParaRPr lang="zh-CN" altLang="en-US" sz="2000" b="1" kern="0" dirty="0">
                <a:solidFill>
                  <a:srgbClr val="FF0000"/>
                </a:solidFill>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b="1" kern="0" dirty="0">
                  <a:solidFill>
                    <a:srgbClr val="0000FF"/>
                  </a:solidFill>
                </a:rPr>
                <a:t>TCP Reno </a:t>
              </a:r>
            </a:p>
            <a:p>
              <a:pPr algn="ctr" eaLnBrk="1" hangingPunct="1">
                <a:defRPr/>
              </a:pPr>
              <a:r>
                <a:rPr lang="zh-CN" altLang="en-US" b="1" kern="0" dirty="0">
                  <a:solidFill>
                    <a:srgbClr val="0000FF"/>
                  </a:solidFill>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2000" b="1" kern="0" dirty="0" err="1">
                  <a:solidFill>
                    <a:srgbClr val="C00000"/>
                  </a:solidFill>
                </a:rPr>
                <a:t>ssthresh</a:t>
              </a:r>
              <a:endParaRPr lang="en-US" altLang="zh-CN" sz="2000" b="1" kern="0" dirty="0">
                <a:solidFill>
                  <a:srgbClr val="C00000"/>
                </a:solidFill>
              </a:endParaRPr>
            </a:p>
            <a:p>
              <a:pPr algn="ctr" eaLnBrk="1" hangingPunct="1">
                <a:defRPr/>
              </a:pPr>
              <a:r>
                <a:rPr lang="zh-CN" altLang="en-US" sz="2000" b="1" kern="0" dirty="0">
                  <a:solidFill>
                    <a:srgbClr val="C00000"/>
                  </a:solidFill>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2000" b="1" kern="0">
                  <a:solidFill>
                    <a:srgbClr val="000000"/>
                  </a:solidFill>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r>
                <a:rPr lang="en-US" altLang="zh-CN" sz="2800" b="1" kern="0" dirty="0">
                  <a:solidFill>
                    <a:sysClr val="windowText" lastClr="000000"/>
                  </a:solidFill>
                  <a:latin typeface="Arial" panose="020B0604020202020204" pitchFamily="34" charset="0"/>
                  <a:sym typeface="Wingdings" panose="05000000000000000000" pitchFamily="2" charset="2"/>
                </a:rPr>
                <a:t></a:t>
              </a:r>
              <a:endParaRPr lang="zh-CN" altLang="en-US" sz="2800" b="1" kern="0" dirty="0">
                <a:solidFill>
                  <a:sysClr val="windowText" lastClr="000000"/>
                </a:solidFill>
                <a:latin typeface="Arial" panose="020B0604020202020204" pitchFamily="34" charset="0"/>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r>
                <a:rPr lang="en-US" altLang="zh-CN" sz="2800" b="1" kern="0" dirty="0">
                  <a:solidFill>
                    <a:sysClr val="windowText" lastClr="000000"/>
                  </a:solidFill>
                  <a:latin typeface="Arial" panose="020B0604020202020204" pitchFamily="34" charset="0"/>
                  <a:sym typeface="Wingdings" panose="05000000000000000000" pitchFamily="2" charset="2"/>
                </a:rPr>
                <a:t></a:t>
              </a:r>
              <a:endParaRPr lang="zh-CN" altLang="en-US" sz="2800" b="1" kern="0" dirty="0">
                <a:solidFill>
                  <a:sysClr val="windowText" lastClr="000000"/>
                </a:solidFill>
                <a:latin typeface="Arial" panose="020B0604020202020204" pitchFamily="34" charset="0"/>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800" b="1" kern="0" dirty="0">
                  <a:solidFill>
                    <a:srgbClr val="000000"/>
                  </a:solidFill>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2000" b="1" kern="0">
                  <a:solidFill>
                    <a:srgbClr val="000000"/>
                  </a:solidFill>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dirty="0">
                  <a:solidFill>
                    <a:srgbClr val="000000"/>
                  </a:solidFill>
                  <a:sym typeface="Wingdings" panose="05000000000000000000" pitchFamily="2" charset="2"/>
                </a:rPr>
                <a:t></a:t>
              </a:r>
              <a:endParaRPr lang="zh-CN" altLang="en-US" sz="2800" b="1" kern="0" dirty="0">
                <a:solidFill>
                  <a:srgbClr val="000000"/>
                </a:solidFill>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a:solidFill>
                    <a:srgbClr val="000000"/>
                  </a:solidFill>
                  <a:sym typeface="Wingdings" panose="05000000000000000000" pitchFamily="2" charset="2"/>
                </a:rPr>
                <a:t></a:t>
              </a:r>
              <a:endParaRPr lang="zh-CN" altLang="en-US" sz="2800" b="1" kern="0">
                <a:solidFill>
                  <a:srgbClr val="000000"/>
                </a:solidFill>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2400" b="1" kern="0">
                <a:solidFill>
                  <a:sysClr val="windowText" lastClr="000000"/>
                </a:solidFill>
                <a:latin typeface="Arial" panose="020B0604020202020204" pitchFamily="34" charset="0"/>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dirty="0">
                  <a:solidFill>
                    <a:srgbClr val="000000"/>
                  </a:solidFill>
                  <a:sym typeface="Wingdings" panose="05000000000000000000" pitchFamily="2" charset="2"/>
                </a:rPr>
                <a:t></a:t>
              </a:r>
              <a:endParaRPr lang="zh-CN" altLang="en-US" sz="2800" b="1" kern="0" dirty="0">
                <a:solidFill>
                  <a:srgbClr val="000000"/>
                </a:solidFill>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dirty="0">
                  <a:solidFill>
                    <a:srgbClr val="000000"/>
                  </a:solidFill>
                </a:rPr>
                <a:t>4</a:t>
              </a:r>
            </a:p>
          </p:txBody>
        </p:sp>
      </p:grpSp>
      <p:sp>
        <p:nvSpPr>
          <p:cNvPr id="276" name="Line 167"/>
          <p:cNvSpPr>
            <a:spLocks noChangeShapeType="1"/>
          </p:cNvSpPr>
          <p:nvPr/>
        </p:nvSpPr>
        <p:spPr bwMode="auto">
          <a:xfrm>
            <a:off x="2775528" y="3187386"/>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21" name="Text Box 5"/>
          <p:cNvSpPr txBox="1">
            <a:spLocks noChangeArrowheads="1"/>
          </p:cNvSpPr>
          <p:nvPr/>
        </p:nvSpPr>
        <p:spPr bwMode="auto">
          <a:xfrm>
            <a:off x="1985392" y="4365104"/>
            <a:ext cx="864711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fontAlgn="base" hangingPunct="1">
              <a:spcBef>
                <a:spcPct val="0"/>
              </a:spcBef>
              <a:spcAft>
                <a:spcPct val="0"/>
              </a:spcAft>
            </a:pPr>
            <a:r>
              <a:rPr kumimoji="0" lang="zh-CN" altLang="zh-CN" sz="2800" dirty="0">
                <a:solidFill>
                  <a:srgbClr val="000099"/>
                </a:solidFill>
                <a:latin typeface="Arial" panose="020B0604020202020204" pitchFamily="34" charset="0"/>
                <a:ea typeface="黑体" panose="02010609060101010101" pitchFamily="2" charset="-122"/>
              </a:rPr>
              <a:t>发送方每收到一个对新报文段的确认</a:t>
            </a:r>
            <a:r>
              <a:rPr kumimoji="0" lang="en-US" altLang="zh-CN" sz="2800" dirty="0">
                <a:solidFill>
                  <a:srgbClr val="000099"/>
                </a:solidFill>
                <a:latin typeface="Arial" panose="020B0604020202020204" pitchFamily="34" charset="0"/>
                <a:ea typeface="黑体" panose="02010609060101010101" pitchFamily="2" charset="-122"/>
              </a:rPr>
              <a:t> ACK</a:t>
            </a:r>
            <a:r>
              <a:rPr kumimoji="0" lang="zh-CN" altLang="zh-CN" sz="2800" dirty="0">
                <a:solidFill>
                  <a:srgbClr val="000099"/>
                </a:solidFill>
                <a:latin typeface="Arial" panose="020B0604020202020204" pitchFamily="34" charset="0"/>
                <a:ea typeface="黑体" panose="02010609060101010101" pitchFamily="2" charset="-122"/>
              </a:rPr>
              <a:t>，就把拥塞窗口值加</a:t>
            </a:r>
            <a:r>
              <a:rPr kumimoji="0" lang="en-US" altLang="zh-CN" sz="2800" dirty="0">
                <a:solidFill>
                  <a:srgbClr val="000099"/>
                </a:solidFill>
                <a:latin typeface="Arial" panose="020B0604020202020204" pitchFamily="34" charset="0"/>
                <a:ea typeface="黑体" panose="02010609060101010101" pitchFamily="2" charset="-122"/>
              </a:rPr>
              <a:t> 1</a:t>
            </a:r>
            <a:r>
              <a:rPr kumimoji="0" lang="zh-CN" altLang="zh-CN" sz="2800" dirty="0">
                <a:solidFill>
                  <a:srgbClr val="000099"/>
                </a:solidFill>
                <a:latin typeface="Arial" panose="020B0604020202020204" pitchFamily="34" charset="0"/>
                <a:ea typeface="黑体" panose="02010609060101010101" pitchFamily="2" charset="-122"/>
              </a:rPr>
              <a:t>，然后开始下一轮的传输（请注意，横坐标是传输轮次，不是时间）。因此拥塞窗口</a:t>
            </a:r>
            <a:r>
              <a:rPr kumimoji="0" lang="en-US" altLang="zh-CN" sz="2800" dirty="0">
                <a:solidFill>
                  <a:srgbClr val="000099"/>
                </a:solidFill>
                <a:latin typeface="Arial" panose="020B0604020202020204" pitchFamily="34" charset="0"/>
                <a:ea typeface="黑体" panose="02010609060101010101" pitchFamily="2" charset="-122"/>
              </a:rPr>
              <a:t> </a:t>
            </a:r>
            <a:r>
              <a:rPr kumimoji="0" lang="en-US" altLang="zh-CN" sz="2800" dirty="0" err="1">
                <a:solidFill>
                  <a:srgbClr val="000099"/>
                </a:solidFill>
                <a:latin typeface="Arial" panose="020B0604020202020204" pitchFamily="34" charset="0"/>
                <a:ea typeface="黑体" panose="02010609060101010101" pitchFamily="2" charset="-122"/>
              </a:rPr>
              <a:t>cwnd</a:t>
            </a:r>
            <a:r>
              <a:rPr kumimoji="0" lang="en-US" altLang="zh-CN" sz="2800" dirty="0">
                <a:solidFill>
                  <a:srgbClr val="000099"/>
                </a:solidFill>
                <a:latin typeface="Arial" panose="020B0604020202020204" pitchFamily="34" charset="0"/>
                <a:ea typeface="黑体" panose="02010609060101010101" pitchFamily="2" charset="-122"/>
              </a:rPr>
              <a:t> </a:t>
            </a:r>
            <a:r>
              <a:rPr kumimoji="0" lang="zh-CN" altLang="zh-CN" sz="2800" dirty="0">
                <a:solidFill>
                  <a:srgbClr val="000099"/>
                </a:solidFill>
                <a:latin typeface="Arial" panose="020B0604020202020204" pitchFamily="34" charset="0"/>
                <a:ea typeface="黑体" panose="02010609060101010101" pitchFamily="2" charset="-122"/>
              </a:rPr>
              <a:t>随着传输轮次按指数规律增长。</a:t>
            </a:r>
            <a:endParaRPr kumimoji="0" lang="zh-CN" altLang="en-US" sz="2800" dirty="0">
              <a:solidFill>
                <a:srgbClr val="000099"/>
              </a:solidFill>
              <a:latin typeface="Arial" panose="020B0604020202020204" pitchFamily="34" charset="0"/>
              <a:ea typeface="黑体" panose="0201060906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1560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algn="ctr" eaLnBrk="1" hangingPunct="1">
              <a:defRPr/>
            </a:pPr>
            <a:r>
              <a:rPr lang="zh-CN" altLang="en-US" sz="3200" kern="0">
                <a:solidFill>
                  <a:srgbClr val="333399"/>
                </a:solidFill>
                <a:latin typeface="Tahoma" panose="020B0604030504040204"/>
                <a:ea typeface="黑体" panose="02010609060101010101" pitchFamily="2" charset="-122"/>
              </a:rPr>
              <a:t>慢开始和拥塞避免算法的实现举例 </a:t>
            </a:r>
          </a:p>
        </p:txBody>
      </p:sp>
      <p:grpSp>
        <p:nvGrpSpPr>
          <p:cNvPr id="3" name="组合 2"/>
          <p:cNvGrpSpPr/>
          <p:nvPr/>
        </p:nvGrpSpPr>
        <p:grpSpPr>
          <a:xfrm>
            <a:off x="1415480" y="836712"/>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dirty="0">
                  <a:solidFill>
                    <a:srgbClr val="FF0000"/>
                  </a:solidFill>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a:solidFill>
                    <a:srgbClr val="000000"/>
                  </a:solidFill>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dirty="0">
                  <a:solidFill>
                    <a:srgbClr val="000000"/>
                  </a:solidFill>
                </a:rPr>
                <a:t>拥塞窗口  </a:t>
              </a:r>
              <a:r>
                <a:rPr lang="en-US" altLang="zh-CN" sz="2000" b="1" kern="0" dirty="0" err="1">
                  <a:solidFill>
                    <a:srgbClr val="000000"/>
                  </a:solidFill>
                </a:rPr>
                <a:t>cwnd</a:t>
              </a:r>
              <a:endParaRPr lang="en-US" altLang="zh-CN" sz="2000" b="1" kern="0" dirty="0">
                <a:solidFill>
                  <a:srgbClr val="000000"/>
                </a:solidFill>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dirty="0">
                  <a:solidFill>
                    <a:srgbClr val="FF0000"/>
                  </a:solidFill>
                </a:rPr>
                <a:t>3-ACK</a:t>
              </a:r>
              <a:endParaRPr lang="zh-CN" altLang="en-US" sz="2000" b="1" kern="0" dirty="0">
                <a:solidFill>
                  <a:srgbClr val="FF0000"/>
                </a:solidFill>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b="1" kern="0" dirty="0">
                  <a:solidFill>
                    <a:srgbClr val="0000FF"/>
                  </a:solidFill>
                </a:rPr>
                <a:t>TCP Reno </a:t>
              </a:r>
            </a:p>
            <a:p>
              <a:pPr algn="ctr" eaLnBrk="1" hangingPunct="1">
                <a:defRPr/>
              </a:pPr>
              <a:r>
                <a:rPr lang="zh-CN" altLang="en-US" b="1" kern="0" dirty="0">
                  <a:solidFill>
                    <a:srgbClr val="0000FF"/>
                  </a:solidFill>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2000" b="1" kern="0" dirty="0" err="1">
                  <a:solidFill>
                    <a:srgbClr val="C00000"/>
                  </a:solidFill>
                </a:rPr>
                <a:t>ssthresh</a:t>
              </a:r>
              <a:endParaRPr lang="en-US" altLang="zh-CN" sz="2000" b="1" kern="0" dirty="0">
                <a:solidFill>
                  <a:srgbClr val="C00000"/>
                </a:solidFill>
              </a:endParaRPr>
            </a:p>
            <a:p>
              <a:pPr algn="ctr" eaLnBrk="1" hangingPunct="1">
                <a:defRPr/>
              </a:pPr>
              <a:r>
                <a:rPr lang="zh-CN" altLang="en-US" sz="2000" b="1" kern="0" dirty="0">
                  <a:solidFill>
                    <a:srgbClr val="C00000"/>
                  </a:solidFill>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2000" b="1" kern="0">
                  <a:solidFill>
                    <a:srgbClr val="000000"/>
                  </a:solidFill>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r>
                <a:rPr lang="en-US" altLang="zh-CN" sz="2800" b="1" kern="0" dirty="0">
                  <a:solidFill>
                    <a:sysClr val="windowText" lastClr="000000"/>
                  </a:solidFill>
                  <a:latin typeface="Arial" panose="020B0604020202020204" pitchFamily="34" charset="0"/>
                  <a:sym typeface="Wingdings" panose="05000000000000000000" pitchFamily="2" charset="2"/>
                </a:rPr>
                <a:t></a:t>
              </a:r>
              <a:endParaRPr lang="zh-CN" altLang="en-US" sz="2800" b="1" kern="0" dirty="0">
                <a:solidFill>
                  <a:sysClr val="windowText" lastClr="000000"/>
                </a:solidFill>
                <a:latin typeface="Arial" panose="020B0604020202020204" pitchFamily="34" charset="0"/>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r>
                <a:rPr lang="en-US" altLang="zh-CN" sz="2800" b="1" kern="0" dirty="0">
                  <a:solidFill>
                    <a:sysClr val="windowText" lastClr="000000"/>
                  </a:solidFill>
                  <a:latin typeface="Arial" panose="020B0604020202020204" pitchFamily="34" charset="0"/>
                  <a:sym typeface="Wingdings" panose="05000000000000000000" pitchFamily="2" charset="2"/>
                </a:rPr>
                <a:t></a:t>
              </a:r>
              <a:endParaRPr lang="zh-CN" altLang="en-US" sz="2800" b="1" kern="0" dirty="0">
                <a:solidFill>
                  <a:sysClr val="windowText" lastClr="000000"/>
                </a:solidFill>
                <a:latin typeface="Arial" panose="020B0604020202020204" pitchFamily="34" charset="0"/>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800" b="1" kern="0" dirty="0">
                  <a:solidFill>
                    <a:srgbClr val="000000"/>
                  </a:solidFill>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2000" b="1" kern="0">
                  <a:solidFill>
                    <a:srgbClr val="000000"/>
                  </a:solidFill>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dirty="0">
                  <a:solidFill>
                    <a:srgbClr val="000000"/>
                  </a:solidFill>
                  <a:sym typeface="Wingdings" panose="05000000000000000000" pitchFamily="2" charset="2"/>
                </a:rPr>
                <a:t></a:t>
              </a:r>
              <a:endParaRPr lang="zh-CN" altLang="en-US" sz="2800" b="1" kern="0" dirty="0">
                <a:solidFill>
                  <a:srgbClr val="000000"/>
                </a:solidFill>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a:solidFill>
                    <a:srgbClr val="000000"/>
                  </a:solidFill>
                  <a:sym typeface="Wingdings" panose="05000000000000000000" pitchFamily="2" charset="2"/>
                </a:rPr>
                <a:t></a:t>
              </a:r>
              <a:endParaRPr lang="zh-CN" altLang="en-US" sz="2800" b="1" kern="0">
                <a:solidFill>
                  <a:srgbClr val="000000"/>
                </a:solidFill>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2400" b="1" kern="0">
                <a:solidFill>
                  <a:sysClr val="windowText" lastClr="000000"/>
                </a:solidFill>
                <a:latin typeface="Arial" panose="020B0604020202020204" pitchFamily="34" charset="0"/>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dirty="0">
                  <a:solidFill>
                    <a:srgbClr val="000000"/>
                  </a:solidFill>
                  <a:sym typeface="Wingdings" panose="05000000000000000000" pitchFamily="2" charset="2"/>
                </a:rPr>
                <a:t></a:t>
              </a:r>
              <a:endParaRPr lang="zh-CN" altLang="en-US" sz="2800" b="1" kern="0" dirty="0">
                <a:solidFill>
                  <a:srgbClr val="000000"/>
                </a:solidFill>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dirty="0">
                  <a:solidFill>
                    <a:srgbClr val="000000"/>
                  </a:solidFill>
                </a:rPr>
                <a:t>4</a:t>
              </a:r>
            </a:p>
          </p:txBody>
        </p:sp>
      </p:grpSp>
      <p:sp>
        <p:nvSpPr>
          <p:cNvPr id="276" name="Line 167"/>
          <p:cNvSpPr>
            <a:spLocks noChangeShapeType="1"/>
          </p:cNvSpPr>
          <p:nvPr/>
        </p:nvSpPr>
        <p:spPr bwMode="auto">
          <a:xfrm>
            <a:off x="3046935" y="3030216"/>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21" name="Text Box 5"/>
          <p:cNvSpPr txBox="1">
            <a:spLocks noChangeArrowheads="1"/>
          </p:cNvSpPr>
          <p:nvPr/>
        </p:nvSpPr>
        <p:spPr bwMode="auto">
          <a:xfrm>
            <a:off x="1985392" y="4365104"/>
            <a:ext cx="864711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fontAlgn="base" hangingPunct="1">
              <a:spcBef>
                <a:spcPct val="0"/>
              </a:spcBef>
              <a:spcAft>
                <a:spcPct val="0"/>
              </a:spcAft>
            </a:pPr>
            <a:r>
              <a:rPr kumimoji="0" lang="zh-CN" altLang="zh-CN" sz="2800" dirty="0">
                <a:solidFill>
                  <a:srgbClr val="000099"/>
                </a:solidFill>
                <a:latin typeface="Arial" panose="020B0604020202020204" pitchFamily="34" charset="0"/>
                <a:ea typeface="黑体" panose="02010609060101010101" pitchFamily="2" charset="-122"/>
              </a:rPr>
              <a:t>发送方每收到一个对新报文段的确认</a:t>
            </a:r>
            <a:r>
              <a:rPr kumimoji="0" lang="en-US" altLang="zh-CN" sz="2800" dirty="0">
                <a:solidFill>
                  <a:srgbClr val="000099"/>
                </a:solidFill>
                <a:latin typeface="Arial" panose="020B0604020202020204" pitchFamily="34" charset="0"/>
                <a:ea typeface="黑体" panose="02010609060101010101" pitchFamily="2" charset="-122"/>
              </a:rPr>
              <a:t> ACK</a:t>
            </a:r>
            <a:r>
              <a:rPr kumimoji="0" lang="zh-CN" altLang="zh-CN" sz="2800" dirty="0">
                <a:solidFill>
                  <a:srgbClr val="000099"/>
                </a:solidFill>
                <a:latin typeface="Arial" panose="020B0604020202020204" pitchFamily="34" charset="0"/>
                <a:ea typeface="黑体" panose="02010609060101010101" pitchFamily="2" charset="-122"/>
              </a:rPr>
              <a:t>，就把拥塞窗口值加</a:t>
            </a:r>
            <a:r>
              <a:rPr kumimoji="0" lang="en-US" altLang="zh-CN" sz="2800" dirty="0">
                <a:solidFill>
                  <a:srgbClr val="000099"/>
                </a:solidFill>
                <a:latin typeface="Arial" panose="020B0604020202020204" pitchFamily="34" charset="0"/>
                <a:ea typeface="黑体" panose="02010609060101010101" pitchFamily="2" charset="-122"/>
              </a:rPr>
              <a:t> 1</a:t>
            </a:r>
            <a:r>
              <a:rPr kumimoji="0" lang="zh-CN" altLang="zh-CN" sz="2800" dirty="0">
                <a:solidFill>
                  <a:srgbClr val="000099"/>
                </a:solidFill>
                <a:latin typeface="Arial" panose="020B0604020202020204" pitchFamily="34" charset="0"/>
                <a:ea typeface="黑体" panose="02010609060101010101" pitchFamily="2" charset="-122"/>
              </a:rPr>
              <a:t>，然后开始下一轮的传输（请注意，横坐标是传输轮次，不是时间）。因此拥塞窗口</a:t>
            </a:r>
            <a:r>
              <a:rPr kumimoji="0" lang="en-US" altLang="zh-CN" sz="2800" dirty="0">
                <a:solidFill>
                  <a:srgbClr val="000099"/>
                </a:solidFill>
                <a:latin typeface="Arial" panose="020B0604020202020204" pitchFamily="34" charset="0"/>
                <a:ea typeface="黑体" panose="02010609060101010101" pitchFamily="2" charset="-122"/>
              </a:rPr>
              <a:t> </a:t>
            </a:r>
            <a:r>
              <a:rPr kumimoji="0" lang="en-US" altLang="zh-CN" sz="2800" dirty="0" err="1">
                <a:solidFill>
                  <a:srgbClr val="000099"/>
                </a:solidFill>
                <a:latin typeface="Arial" panose="020B0604020202020204" pitchFamily="34" charset="0"/>
                <a:ea typeface="黑体" panose="02010609060101010101" pitchFamily="2" charset="-122"/>
              </a:rPr>
              <a:t>cwnd</a:t>
            </a:r>
            <a:r>
              <a:rPr kumimoji="0" lang="en-US" altLang="zh-CN" sz="2800" dirty="0">
                <a:solidFill>
                  <a:srgbClr val="000099"/>
                </a:solidFill>
                <a:latin typeface="Arial" panose="020B0604020202020204" pitchFamily="34" charset="0"/>
                <a:ea typeface="黑体" panose="02010609060101010101" pitchFamily="2" charset="-122"/>
              </a:rPr>
              <a:t> </a:t>
            </a:r>
            <a:r>
              <a:rPr kumimoji="0" lang="zh-CN" altLang="zh-CN" sz="2800" dirty="0">
                <a:solidFill>
                  <a:srgbClr val="000099"/>
                </a:solidFill>
                <a:latin typeface="Arial" panose="020B0604020202020204" pitchFamily="34" charset="0"/>
                <a:ea typeface="黑体" panose="02010609060101010101" pitchFamily="2" charset="-122"/>
              </a:rPr>
              <a:t>随着传输轮次按指数规律增长。</a:t>
            </a:r>
            <a:endParaRPr kumimoji="0" lang="zh-CN" altLang="en-US" sz="2800" dirty="0">
              <a:solidFill>
                <a:srgbClr val="000099"/>
              </a:solidFill>
              <a:latin typeface="Arial" panose="020B0604020202020204" pitchFamily="34" charset="0"/>
              <a:ea typeface="黑体" panose="0201060906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1560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algn="ctr" eaLnBrk="1" hangingPunct="1">
              <a:defRPr/>
            </a:pPr>
            <a:r>
              <a:rPr lang="zh-CN" altLang="en-US" sz="3200" kern="0">
                <a:solidFill>
                  <a:srgbClr val="333399"/>
                </a:solidFill>
                <a:latin typeface="Tahoma" panose="020B0604030504040204"/>
                <a:ea typeface="黑体" panose="02010609060101010101" pitchFamily="2" charset="-122"/>
              </a:rPr>
              <a:t>慢开始和拥塞避免算法的实现举例 </a:t>
            </a:r>
          </a:p>
        </p:txBody>
      </p:sp>
      <p:grpSp>
        <p:nvGrpSpPr>
          <p:cNvPr id="3" name="组合 2"/>
          <p:cNvGrpSpPr/>
          <p:nvPr/>
        </p:nvGrpSpPr>
        <p:grpSpPr>
          <a:xfrm>
            <a:off x="1415480" y="836712"/>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dirty="0">
                  <a:solidFill>
                    <a:srgbClr val="FF0000"/>
                  </a:solidFill>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a:solidFill>
                    <a:srgbClr val="000000"/>
                  </a:solidFill>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dirty="0">
                  <a:solidFill>
                    <a:srgbClr val="000000"/>
                  </a:solidFill>
                </a:rPr>
                <a:t>拥塞窗口  </a:t>
              </a:r>
              <a:r>
                <a:rPr lang="en-US" altLang="zh-CN" sz="2000" b="1" kern="0" dirty="0" err="1">
                  <a:solidFill>
                    <a:srgbClr val="000000"/>
                  </a:solidFill>
                </a:rPr>
                <a:t>cwnd</a:t>
              </a:r>
              <a:endParaRPr lang="en-US" altLang="zh-CN" sz="2000" b="1" kern="0" dirty="0">
                <a:solidFill>
                  <a:srgbClr val="000000"/>
                </a:solidFill>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dirty="0">
                  <a:solidFill>
                    <a:srgbClr val="FF0000"/>
                  </a:solidFill>
                </a:rPr>
                <a:t>3-ACK</a:t>
              </a:r>
              <a:endParaRPr lang="zh-CN" altLang="en-US" sz="2000" b="1" kern="0" dirty="0">
                <a:solidFill>
                  <a:srgbClr val="FF0000"/>
                </a:solidFill>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b="1" kern="0" dirty="0">
                  <a:solidFill>
                    <a:srgbClr val="0000FF"/>
                  </a:solidFill>
                </a:rPr>
                <a:t>TCP Reno </a:t>
              </a:r>
            </a:p>
            <a:p>
              <a:pPr algn="ctr" eaLnBrk="1" hangingPunct="1">
                <a:defRPr/>
              </a:pPr>
              <a:r>
                <a:rPr lang="zh-CN" altLang="en-US" b="1" kern="0" dirty="0">
                  <a:solidFill>
                    <a:srgbClr val="0000FF"/>
                  </a:solidFill>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2000" b="1" kern="0" dirty="0" err="1">
                  <a:solidFill>
                    <a:srgbClr val="C00000"/>
                  </a:solidFill>
                </a:rPr>
                <a:t>ssthresh</a:t>
              </a:r>
              <a:endParaRPr lang="en-US" altLang="zh-CN" sz="2000" b="1" kern="0" dirty="0">
                <a:solidFill>
                  <a:srgbClr val="C00000"/>
                </a:solidFill>
              </a:endParaRPr>
            </a:p>
            <a:p>
              <a:pPr algn="ctr" eaLnBrk="1" hangingPunct="1">
                <a:defRPr/>
              </a:pPr>
              <a:r>
                <a:rPr lang="zh-CN" altLang="en-US" sz="2000" b="1" kern="0" dirty="0">
                  <a:solidFill>
                    <a:srgbClr val="C00000"/>
                  </a:solidFill>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2000" b="1" kern="0">
                  <a:solidFill>
                    <a:srgbClr val="000000"/>
                  </a:solidFill>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r>
                <a:rPr lang="en-US" altLang="zh-CN" sz="2800" b="1" kern="0" dirty="0">
                  <a:solidFill>
                    <a:sysClr val="windowText" lastClr="000000"/>
                  </a:solidFill>
                  <a:latin typeface="Arial" panose="020B0604020202020204" pitchFamily="34" charset="0"/>
                  <a:sym typeface="Wingdings" panose="05000000000000000000" pitchFamily="2" charset="2"/>
                </a:rPr>
                <a:t></a:t>
              </a:r>
              <a:endParaRPr lang="zh-CN" altLang="en-US" sz="2800" b="1" kern="0" dirty="0">
                <a:solidFill>
                  <a:sysClr val="windowText" lastClr="000000"/>
                </a:solidFill>
                <a:latin typeface="Arial" panose="020B0604020202020204" pitchFamily="34" charset="0"/>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r>
                <a:rPr lang="en-US" altLang="zh-CN" sz="2800" b="1" kern="0" dirty="0">
                  <a:solidFill>
                    <a:sysClr val="windowText" lastClr="000000"/>
                  </a:solidFill>
                  <a:latin typeface="Arial" panose="020B0604020202020204" pitchFamily="34" charset="0"/>
                  <a:sym typeface="Wingdings" panose="05000000000000000000" pitchFamily="2" charset="2"/>
                </a:rPr>
                <a:t></a:t>
              </a:r>
              <a:endParaRPr lang="zh-CN" altLang="en-US" sz="2800" b="1" kern="0" dirty="0">
                <a:solidFill>
                  <a:sysClr val="windowText" lastClr="000000"/>
                </a:solidFill>
                <a:latin typeface="Arial" panose="020B0604020202020204" pitchFamily="34" charset="0"/>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800" b="1" kern="0" dirty="0">
                  <a:solidFill>
                    <a:srgbClr val="000000"/>
                  </a:solidFill>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2000" b="1" kern="0">
                  <a:solidFill>
                    <a:srgbClr val="000000"/>
                  </a:solidFill>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dirty="0">
                  <a:solidFill>
                    <a:srgbClr val="000000"/>
                  </a:solidFill>
                  <a:sym typeface="Wingdings" panose="05000000000000000000" pitchFamily="2" charset="2"/>
                </a:rPr>
                <a:t></a:t>
              </a:r>
              <a:endParaRPr lang="zh-CN" altLang="en-US" sz="2800" b="1" kern="0" dirty="0">
                <a:solidFill>
                  <a:srgbClr val="000000"/>
                </a:solidFill>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a:solidFill>
                    <a:srgbClr val="000000"/>
                  </a:solidFill>
                  <a:sym typeface="Wingdings" panose="05000000000000000000" pitchFamily="2" charset="2"/>
                </a:rPr>
                <a:t></a:t>
              </a:r>
              <a:endParaRPr lang="zh-CN" altLang="en-US" sz="2800" b="1" kern="0">
                <a:solidFill>
                  <a:srgbClr val="000000"/>
                </a:solidFill>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2400" b="1" kern="0">
                <a:solidFill>
                  <a:sysClr val="windowText" lastClr="000000"/>
                </a:solidFill>
                <a:latin typeface="Arial" panose="020B0604020202020204" pitchFamily="34" charset="0"/>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dirty="0">
                  <a:solidFill>
                    <a:srgbClr val="000000"/>
                  </a:solidFill>
                  <a:sym typeface="Wingdings" panose="05000000000000000000" pitchFamily="2" charset="2"/>
                </a:rPr>
                <a:t></a:t>
              </a:r>
              <a:endParaRPr lang="zh-CN" altLang="en-US" sz="2800" b="1" kern="0" dirty="0">
                <a:solidFill>
                  <a:srgbClr val="000000"/>
                </a:solidFill>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dirty="0">
                  <a:solidFill>
                    <a:srgbClr val="000000"/>
                  </a:solidFill>
                </a:rPr>
                <a:t>4</a:t>
              </a:r>
            </a:p>
          </p:txBody>
        </p:sp>
      </p:grpSp>
      <p:sp>
        <p:nvSpPr>
          <p:cNvPr id="276" name="Line 167"/>
          <p:cNvSpPr>
            <a:spLocks noChangeShapeType="1"/>
          </p:cNvSpPr>
          <p:nvPr/>
        </p:nvSpPr>
        <p:spPr bwMode="auto">
          <a:xfrm>
            <a:off x="3279584" y="2670176"/>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21" name="Text Box 5"/>
          <p:cNvSpPr txBox="1">
            <a:spLocks noChangeArrowheads="1"/>
          </p:cNvSpPr>
          <p:nvPr/>
        </p:nvSpPr>
        <p:spPr bwMode="auto">
          <a:xfrm>
            <a:off x="1985392" y="4365104"/>
            <a:ext cx="864711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fontAlgn="base" hangingPunct="1">
              <a:spcBef>
                <a:spcPct val="0"/>
              </a:spcBef>
              <a:spcAft>
                <a:spcPct val="0"/>
              </a:spcAft>
            </a:pPr>
            <a:r>
              <a:rPr kumimoji="0" lang="zh-CN" altLang="zh-CN" sz="2800" dirty="0">
                <a:solidFill>
                  <a:srgbClr val="000099"/>
                </a:solidFill>
                <a:latin typeface="Arial" panose="020B0604020202020204" pitchFamily="34" charset="0"/>
                <a:ea typeface="黑体" panose="02010609060101010101" pitchFamily="2" charset="-122"/>
              </a:rPr>
              <a:t>发送方每收到一个对新报文段的确认</a:t>
            </a:r>
            <a:r>
              <a:rPr kumimoji="0" lang="en-US" altLang="zh-CN" sz="2800" dirty="0">
                <a:solidFill>
                  <a:srgbClr val="000099"/>
                </a:solidFill>
                <a:latin typeface="Arial" panose="020B0604020202020204" pitchFamily="34" charset="0"/>
                <a:ea typeface="黑体" panose="02010609060101010101" pitchFamily="2" charset="-122"/>
              </a:rPr>
              <a:t> ACK</a:t>
            </a:r>
            <a:r>
              <a:rPr kumimoji="0" lang="zh-CN" altLang="zh-CN" sz="2800" dirty="0">
                <a:solidFill>
                  <a:srgbClr val="000099"/>
                </a:solidFill>
                <a:latin typeface="Arial" panose="020B0604020202020204" pitchFamily="34" charset="0"/>
                <a:ea typeface="黑体" panose="02010609060101010101" pitchFamily="2" charset="-122"/>
              </a:rPr>
              <a:t>，就把拥塞窗口值加</a:t>
            </a:r>
            <a:r>
              <a:rPr kumimoji="0" lang="en-US" altLang="zh-CN" sz="2800" dirty="0">
                <a:solidFill>
                  <a:srgbClr val="000099"/>
                </a:solidFill>
                <a:latin typeface="Arial" panose="020B0604020202020204" pitchFamily="34" charset="0"/>
                <a:ea typeface="黑体" panose="02010609060101010101" pitchFamily="2" charset="-122"/>
              </a:rPr>
              <a:t> 1</a:t>
            </a:r>
            <a:r>
              <a:rPr kumimoji="0" lang="zh-CN" altLang="zh-CN" sz="2800" dirty="0">
                <a:solidFill>
                  <a:srgbClr val="000099"/>
                </a:solidFill>
                <a:latin typeface="Arial" panose="020B0604020202020204" pitchFamily="34" charset="0"/>
                <a:ea typeface="黑体" panose="02010609060101010101" pitchFamily="2" charset="-122"/>
              </a:rPr>
              <a:t>，然后开始下一轮的传输（请注意，横坐标是传输轮次，不是时间）。因此拥塞窗口</a:t>
            </a:r>
            <a:r>
              <a:rPr kumimoji="0" lang="en-US" altLang="zh-CN" sz="2800" dirty="0">
                <a:solidFill>
                  <a:srgbClr val="000099"/>
                </a:solidFill>
                <a:latin typeface="Arial" panose="020B0604020202020204" pitchFamily="34" charset="0"/>
                <a:ea typeface="黑体" panose="02010609060101010101" pitchFamily="2" charset="-122"/>
              </a:rPr>
              <a:t> </a:t>
            </a:r>
            <a:r>
              <a:rPr kumimoji="0" lang="en-US" altLang="zh-CN" sz="2800" dirty="0" err="1">
                <a:solidFill>
                  <a:srgbClr val="000099"/>
                </a:solidFill>
                <a:latin typeface="Arial" panose="020B0604020202020204" pitchFamily="34" charset="0"/>
                <a:ea typeface="黑体" panose="02010609060101010101" pitchFamily="2" charset="-122"/>
              </a:rPr>
              <a:t>cwnd</a:t>
            </a:r>
            <a:r>
              <a:rPr kumimoji="0" lang="en-US" altLang="zh-CN" sz="2800" dirty="0">
                <a:solidFill>
                  <a:srgbClr val="000099"/>
                </a:solidFill>
                <a:latin typeface="Arial" panose="020B0604020202020204" pitchFamily="34" charset="0"/>
                <a:ea typeface="黑体" panose="02010609060101010101" pitchFamily="2" charset="-122"/>
              </a:rPr>
              <a:t> </a:t>
            </a:r>
            <a:r>
              <a:rPr kumimoji="0" lang="zh-CN" altLang="zh-CN" sz="2800" dirty="0">
                <a:solidFill>
                  <a:srgbClr val="000099"/>
                </a:solidFill>
                <a:latin typeface="Arial" panose="020B0604020202020204" pitchFamily="34" charset="0"/>
                <a:ea typeface="黑体" panose="02010609060101010101" pitchFamily="2" charset="-122"/>
              </a:rPr>
              <a:t>随着传输轮次按指数规律增长。</a:t>
            </a:r>
            <a:endParaRPr kumimoji="0" lang="zh-CN" altLang="en-US" sz="2800" dirty="0">
              <a:solidFill>
                <a:srgbClr val="000099"/>
              </a:solidFill>
              <a:latin typeface="Arial" panose="020B0604020202020204" pitchFamily="34" charset="0"/>
              <a:ea typeface="黑体" panose="0201060906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1560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algn="ctr" eaLnBrk="1" hangingPunct="1">
              <a:defRPr/>
            </a:pPr>
            <a:r>
              <a:rPr lang="zh-CN" altLang="en-US" sz="3200" kern="0">
                <a:solidFill>
                  <a:srgbClr val="333399"/>
                </a:solidFill>
                <a:latin typeface="Tahoma" panose="020B0604030504040204"/>
                <a:ea typeface="黑体" panose="02010609060101010101" pitchFamily="2" charset="-122"/>
              </a:rPr>
              <a:t>慢开始和拥塞避免算法的实现举例 </a:t>
            </a:r>
          </a:p>
        </p:txBody>
      </p:sp>
      <p:grpSp>
        <p:nvGrpSpPr>
          <p:cNvPr id="3" name="组合 2"/>
          <p:cNvGrpSpPr/>
          <p:nvPr/>
        </p:nvGrpSpPr>
        <p:grpSpPr>
          <a:xfrm>
            <a:off x="1415480" y="836712"/>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dirty="0">
                  <a:solidFill>
                    <a:srgbClr val="FF0000"/>
                  </a:solidFill>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a:solidFill>
                    <a:srgbClr val="000000"/>
                  </a:solidFill>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dirty="0">
                  <a:solidFill>
                    <a:srgbClr val="000000"/>
                  </a:solidFill>
                </a:rPr>
                <a:t>拥塞窗口  </a:t>
              </a:r>
              <a:r>
                <a:rPr lang="en-US" altLang="zh-CN" sz="2000" b="1" kern="0" dirty="0" err="1">
                  <a:solidFill>
                    <a:srgbClr val="000000"/>
                  </a:solidFill>
                </a:rPr>
                <a:t>cwnd</a:t>
              </a:r>
              <a:endParaRPr lang="en-US" altLang="zh-CN" sz="2000" b="1" kern="0" dirty="0">
                <a:solidFill>
                  <a:srgbClr val="000000"/>
                </a:solidFill>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dirty="0">
                  <a:solidFill>
                    <a:srgbClr val="FF0000"/>
                  </a:solidFill>
                </a:rPr>
                <a:t>3-ACK</a:t>
              </a:r>
              <a:endParaRPr lang="zh-CN" altLang="en-US" sz="2000" b="1" kern="0" dirty="0">
                <a:solidFill>
                  <a:srgbClr val="FF0000"/>
                </a:solidFill>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b="1" kern="0" dirty="0">
                  <a:solidFill>
                    <a:srgbClr val="0000FF"/>
                  </a:solidFill>
                </a:rPr>
                <a:t>TCP Reno </a:t>
              </a:r>
            </a:p>
            <a:p>
              <a:pPr algn="ctr" eaLnBrk="1" hangingPunct="1">
                <a:defRPr/>
              </a:pPr>
              <a:r>
                <a:rPr lang="zh-CN" altLang="en-US" b="1" kern="0" dirty="0">
                  <a:solidFill>
                    <a:srgbClr val="0000FF"/>
                  </a:solidFill>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2000" b="1" kern="0" dirty="0" err="1">
                  <a:solidFill>
                    <a:srgbClr val="C00000"/>
                  </a:solidFill>
                </a:rPr>
                <a:t>ssthresh</a:t>
              </a:r>
              <a:endParaRPr lang="en-US" altLang="zh-CN" sz="2000" b="1" kern="0" dirty="0">
                <a:solidFill>
                  <a:srgbClr val="C00000"/>
                </a:solidFill>
              </a:endParaRPr>
            </a:p>
            <a:p>
              <a:pPr algn="ctr" eaLnBrk="1" hangingPunct="1">
                <a:defRPr/>
              </a:pPr>
              <a:r>
                <a:rPr lang="zh-CN" altLang="en-US" sz="2000" b="1" kern="0" dirty="0">
                  <a:solidFill>
                    <a:srgbClr val="C00000"/>
                  </a:solidFill>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2000" b="1" kern="0">
                  <a:solidFill>
                    <a:srgbClr val="000000"/>
                  </a:solidFill>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r>
                <a:rPr lang="en-US" altLang="zh-CN" sz="2800" b="1" kern="0" dirty="0">
                  <a:solidFill>
                    <a:sysClr val="windowText" lastClr="000000"/>
                  </a:solidFill>
                  <a:latin typeface="Arial" panose="020B0604020202020204" pitchFamily="34" charset="0"/>
                  <a:sym typeface="Wingdings" panose="05000000000000000000" pitchFamily="2" charset="2"/>
                </a:rPr>
                <a:t></a:t>
              </a:r>
              <a:endParaRPr lang="zh-CN" altLang="en-US" sz="2800" b="1" kern="0" dirty="0">
                <a:solidFill>
                  <a:sysClr val="windowText" lastClr="000000"/>
                </a:solidFill>
                <a:latin typeface="Arial" panose="020B0604020202020204" pitchFamily="34" charset="0"/>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r>
                <a:rPr lang="en-US" altLang="zh-CN" sz="2800" b="1" kern="0" dirty="0">
                  <a:solidFill>
                    <a:sysClr val="windowText" lastClr="000000"/>
                  </a:solidFill>
                  <a:latin typeface="Arial" panose="020B0604020202020204" pitchFamily="34" charset="0"/>
                  <a:sym typeface="Wingdings" panose="05000000000000000000" pitchFamily="2" charset="2"/>
                </a:rPr>
                <a:t></a:t>
              </a:r>
              <a:endParaRPr lang="zh-CN" altLang="en-US" sz="2800" b="1" kern="0" dirty="0">
                <a:solidFill>
                  <a:sysClr val="windowText" lastClr="000000"/>
                </a:solidFill>
                <a:latin typeface="Arial" panose="020B0604020202020204" pitchFamily="34" charset="0"/>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800" b="1" kern="0" dirty="0">
                  <a:solidFill>
                    <a:srgbClr val="000000"/>
                  </a:solidFill>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2000" b="1" kern="0">
                  <a:solidFill>
                    <a:srgbClr val="000000"/>
                  </a:solidFill>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dirty="0">
                  <a:solidFill>
                    <a:srgbClr val="000000"/>
                  </a:solidFill>
                  <a:sym typeface="Wingdings" panose="05000000000000000000" pitchFamily="2" charset="2"/>
                </a:rPr>
                <a:t></a:t>
              </a:r>
              <a:endParaRPr lang="zh-CN" altLang="en-US" sz="2800" b="1" kern="0" dirty="0">
                <a:solidFill>
                  <a:srgbClr val="000000"/>
                </a:solidFill>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a:solidFill>
                    <a:srgbClr val="000000"/>
                  </a:solidFill>
                  <a:sym typeface="Wingdings" panose="05000000000000000000" pitchFamily="2" charset="2"/>
                </a:rPr>
                <a:t></a:t>
              </a:r>
              <a:endParaRPr lang="zh-CN" altLang="en-US" sz="2800" b="1" kern="0">
                <a:solidFill>
                  <a:srgbClr val="000000"/>
                </a:solidFill>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2400" b="1" kern="0">
                <a:solidFill>
                  <a:sysClr val="windowText" lastClr="000000"/>
                </a:solidFill>
                <a:latin typeface="Arial" panose="020B0604020202020204" pitchFamily="34" charset="0"/>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dirty="0">
                  <a:solidFill>
                    <a:srgbClr val="000000"/>
                  </a:solidFill>
                  <a:sym typeface="Wingdings" panose="05000000000000000000" pitchFamily="2" charset="2"/>
                </a:rPr>
                <a:t></a:t>
              </a:r>
              <a:endParaRPr lang="zh-CN" altLang="en-US" sz="2800" b="1" kern="0" dirty="0">
                <a:solidFill>
                  <a:srgbClr val="000000"/>
                </a:solidFill>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dirty="0">
                  <a:solidFill>
                    <a:srgbClr val="000000"/>
                  </a:solidFill>
                </a:rPr>
                <a:t>4</a:t>
              </a:r>
            </a:p>
          </p:txBody>
        </p:sp>
      </p:grpSp>
      <p:sp>
        <p:nvSpPr>
          <p:cNvPr id="276" name="Line 167"/>
          <p:cNvSpPr>
            <a:spLocks noChangeShapeType="1"/>
          </p:cNvSpPr>
          <p:nvPr/>
        </p:nvSpPr>
        <p:spPr bwMode="auto">
          <a:xfrm>
            <a:off x="3495608" y="1878088"/>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20" name="Text Box 4"/>
          <p:cNvSpPr txBox="1">
            <a:spLocks noChangeArrowheads="1"/>
          </p:cNvSpPr>
          <p:nvPr/>
        </p:nvSpPr>
        <p:spPr bwMode="auto">
          <a:xfrm>
            <a:off x="1985392" y="4293097"/>
            <a:ext cx="864711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fontAlgn="base" hangingPunct="1">
              <a:spcBef>
                <a:spcPct val="0"/>
              </a:spcBef>
              <a:spcAft>
                <a:spcPct val="0"/>
              </a:spcAft>
            </a:pPr>
            <a:r>
              <a:rPr kumimoji="0" lang="zh-CN" altLang="zh-CN" sz="2800" dirty="0">
                <a:solidFill>
                  <a:srgbClr val="000099"/>
                </a:solidFill>
                <a:latin typeface="Arial" panose="020B0604020202020204" pitchFamily="34" charset="0"/>
                <a:ea typeface="黑体" panose="02010609060101010101" pitchFamily="2" charset="-122"/>
              </a:rPr>
              <a:t>当拥塞窗口</a:t>
            </a:r>
            <a:r>
              <a:rPr kumimoji="0" lang="en-US" altLang="zh-CN" sz="2800" dirty="0">
                <a:solidFill>
                  <a:srgbClr val="000099"/>
                </a:solidFill>
                <a:latin typeface="Arial" panose="020B0604020202020204" pitchFamily="34" charset="0"/>
                <a:ea typeface="黑体" panose="02010609060101010101" pitchFamily="2" charset="-122"/>
              </a:rPr>
              <a:t> </a:t>
            </a:r>
            <a:r>
              <a:rPr kumimoji="0" lang="en-US" altLang="zh-CN" sz="2800" dirty="0" err="1">
                <a:solidFill>
                  <a:srgbClr val="000099"/>
                </a:solidFill>
                <a:latin typeface="Arial" panose="020B0604020202020204" pitchFamily="34" charset="0"/>
                <a:ea typeface="黑体" panose="02010609060101010101" pitchFamily="2" charset="-122"/>
              </a:rPr>
              <a:t>cwnd</a:t>
            </a:r>
            <a:r>
              <a:rPr kumimoji="0" lang="en-US" altLang="zh-CN" sz="2800" dirty="0">
                <a:solidFill>
                  <a:srgbClr val="000099"/>
                </a:solidFill>
                <a:latin typeface="Arial" panose="020B0604020202020204" pitchFamily="34" charset="0"/>
                <a:ea typeface="黑体" panose="02010609060101010101" pitchFamily="2" charset="-122"/>
              </a:rPr>
              <a:t> </a:t>
            </a:r>
            <a:r>
              <a:rPr kumimoji="0" lang="zh-CN" altLang="zh-CN" sz="2800" dirty="0">
                <a:solidFill>
                  <a:srgbClr val="000099"/>
                </a:solidFill>
                <a:latin typeface="Arial" panose="020B0604020202020204" pitchFamily="34" charset="0"/>
                <a:ea typeface="黑体" panose="02010609060101010101" pitchFamily="2" charset="-122"/>
              </a:rPr>
              <a:t>增长到慢开始门限值</a:t>
            </a:r>
            <a:r>
              <a:rPr kumimoji="0" lang="en-US" altLang="zh-CN" sz="2800" dirty="0">
                <a:solidFill>
                  <a:srgbClr val="000099"/>
                </a:solidFill>
                <a:latin typeface="Arial" panose="020B0604020202020204" pitchFamily="34" charset="0"/>
                <a:ea typeface="黑体" panose="02010609060101010101" pitchFamily="2" charset="-122"/>
              </a:rPr>
              <a:t>s </a:t>
            </a:r>
            <a:r>
              <a:rPr kumimoji="0" lang="en-US" altLang="zh-CN" sz="2800" dirty="0" err="1">
                <a:solidFill>
                  <a:srgbClr val="000099"/>
                </a:solidFill>
                <a:latin typeface="Arial" panose="020B0604020202020204" pitchFamily="34" charset="0"/>
                <a:ea typeface="黑体" panose="02010609060101010101" pitchFamily="2" charset="-122"/>
              </a:rPr>
              <a:t>sthresh</a:t>
            </a:r>
            <a:r>
              <a:rPr kumimoji="0" lang="en-US" altLang="zh-CN" sz="2800" dirty="0">
                <a:solidFill>
                  <a:srgbClr val="000099"/>
                </a:solidFill>
                <a:latin typeface="Arial" panose="020B0604020202020204" pitchFamily="34" charset="0"/>
                <a:ea typeface="黑体" panose="02010609060101010101" pitchFamily="2" charset="-122"/>
              </a:rPr>
              <a:t> </a:t>
            </a:r>
            <a:r>
              <a:rPr kumimoji="0" lang="zh-CN" altLang="zh-CN" sz="2800" dirty="0">
                <a:solidFill>
                  <a:srgbClr val="000099"/>
                </a:solidFill>
                <a:latin typeface="Arial" panose="020B0604020202020204" pitchFamily="34" charset="0"/>
                <a:ea typeface="黑体" panose="02010609060101010101" pitchFamily="2" charset="-122"/>
              </a:rPr>
              <a:t>时（图中的点</a:t>
            </a:r>
            <a:r>
              <a:rPr kumimoji="0" lang="en-US" altLang="zh-CN" sz="2800" dirty="0">
                <a:solidFill>
                  <a:srgbClr val="000099"/>
                </a:solidFill>
                <a:latin typeface="Arial" panose="020B0604020202020204" pitchFamily="34" charset="0"/>
                <a:ea typeface="黑体" panose="02010609060101010101" pitchFamily="2" charset="-122"/>
                <a:sym typeface="Wingdings" panose="05000000000000000000"/>
              </a:rPr>
              <a:t></a:t>
            </a:r>
            <a:r>
              <a:rPr kumimoji="0" lang="zh-CN" altLang="zh-CN" sz="2800" dirty="0">
                <a:solidFill>
                  <a:srgbClr val="000099"/>
                </a:solidFill>
                <a:latin typeface="Arial" panose="020B0604020202020204" pitchFamily="34" charset="0"/>
                <a:ea typeface="黑体" panose="02010609060101010101" pitchFamily="2" charset="-122"/>
              </a:rPr>
              <a:t>，此时拥塞窗口</a:t>
            </a:r>
            <a:r>
              <a:rPr kumimoji="0" lang="en-US" altLang="zh-CN" sz="2800" dirty="0" err="1">
                <a:solidFill>
                  <a:srgbClr val="000099"/>
                </a:solidFill>
                <a:latin typeface="Arial" panose="020B0604020202020204" pitchFamily="34" charset="0"/>
                <a:ea typeface="黑体" panose="02010609060101010101" pitchFamily="2" charset="-122"/>
              </a:rPr>
              <a:t>cwnd</a:t>
            </a:r>
            <a:r>
              <a:rPr kumimoji="0" lang="en-US" altLang="zh-CN" sz="2800" dirty="0">
                <a:solidFill>
                  <a:srgbClr val="000099"/>
                </a:solidFill>
                <a:latin typeface="Arial" panose="020B0604020202020204" pitchFamily="34" charset="0"/>
                <a:ea typeface="黑体" panose="02010609060101010101" pitchFamily="2" charset="-122"/>
              </a:rPr>
              <a:t> = 16</a:t>
            </a:r>
            <a:r>
              <a:rPr kumimoji="0" lang="zh-CN" altLang="zh-CN" sz="2800" dirty="0">
                <a:solidFill>
                  <a:srgbClr val="000099"/>
                </a:solidFill>
                <a:latin typeface="Arial" panose="020B0604020202020204" pitchFamily="34" charset="0"/>
                <a:ea typeface="黑体" panose="02010609060101010101" pitchFamily="2" charset="-122"/>
              </a:rPr>
              <a:t>），就改为执行</a:t>
            </a:r>
            <a:r>
              <a:rPr kumimoji="0" lang="zh-CN" altLang="zh-CN" sz="2800" dirty="0">
                <a:solidFill>
                  <a:srgbClr val="FF0000"/>
                </a:solidFill>
                <a:latin typeface="Arial" panose="020B0604020202020204" pitchFamily="34" charset="0"/>
                <a:ea typeface="黑体" panose="02010609060101010101" pitchFamily="2" charset="-122"/>
              </a:rPr>
              <a:t>拥塞避免</a:t>
            </a:r>
            <a:r>
              <a:rPr kumimoji="0" lang="zh-CN" altLang="zh-CN" sz="2800" dirty="0">
                <a:solidFill>
                  <a:srgbClr val="000099"/>
                </a:solidFill>
                <a:latin typeface="Arial" panose="020B0604020202020204" pitchFamily="34" charset="0"/>
                <a:ea typeface="黑体" panose="02010609060101010101" pitchFamily="2" charset="-122"/>
              </a:rPr>
              <a:t>算法，拥塞窗口</a:t>
            </a:r>
            <a:r>
              <a:rPr kumimoji="0" lang="zh-CN" altLang="zh-CN" sz="2800" dirty="0">
                <a:solidFill>
                  <a:srgbClr val="FF0000"/>
                </a:solidFill>
                <a:latin typeface="Arial" panose="020B0604020202020204" pitchFamily="34" charset="0"/>
                <a:ea typeface="黑体" panose="02010609060101010101" pitchFamily="2" charset="-122"/>
              </a:rPr>
              <a:t>按线性规律增长。</a:t>
            </a:r>
            <a:endParaRPr kumimoji="0" lang="zh-CN" altLang="en-US" sz="2800" dirty="0">
              <a:solidFill>
                <a:srgbClr val="FF0000"/>
              </a:solidFill>
              <a:latin typeface="Arial" panose="020B0604020202020204" pitchFamily="34" charset="0"/>
              <a:ea typeface="黑体" panose="0201060906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2"/>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14693" name="Rectangle 3"/>
          <p:cNvSpPr>
            <a:spLocks noChangeArrowheads="1"/>
          </p:cNvSpPr>
          <p:nvPr/>
        </p:nvSpPr>
        <p:spPr bwMode="auto">
          <a:xfrm>
            <a:off x="1143001"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14694" name="Rectangle 4"/>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14695" name="Rectangle 5"/>
          <p:cNvSpPr>
            <a:spLocks noChangeArrowheads="1"/>
          </p:cNvSpPr>
          <p:nvPr/>
        </p:nvSpPr>
        <p:spPr bwMode="auto">
          <a:xfrm>
            <a:off x="1143001" y="30585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14696" name="Rectangle 6"/>
          <p:cNvSpPr>
            <a:spLocks noGrp="1" noChangeArrowheads="1"/>
          </p:cNvSpPr>
          <p:nvPr>
            <p:ph type="title"/>
          </p:nvPr>
        </p:nvSpPr>
        <p:spPr/>
        <p:txBody>
          <a:bodyPr/>
          <a:lstStyle/>
          <a:p>
            <a:pPr algn="ctr" eaLnBrk="1" hangingPunct="1"/>
            <a:r>
              <a:rPr lang="zh-CN" altLang="en-US"/>
              <a:t>必须强调指出 </a:t>
            </a:r>
          </a:p>
        </p:txBody>
      </p:sp>
      <p:sp>
        <p:nvSpPr>
          <p:cNvPr id="2295815" name="Rectangle 7"/>
          <p:cNvSpPr>
            <a:spLocks noGrp="1" noChangeArrowheads="1"/>
          </p:cNvSpPr>
          <p:nvPr>
            <p:ph type="body" idx="1"/>
          </p:nvPr>
        </p:nvSpPr>
        <p:spPr/>
        <p:txBody>
          <a:bodyPr/>
          <a:lstStyle/>
          <a:p>
            <a:pPr algn="just">
              <a:spcBef>
                <a:spcPts val="1200"/>
              </a:spcBef>
            </a:pPr>
            <a:r>
              <a:rPr lang="en-US" altLang="zh-CN" dirty="0"/>
              <a:t>“</a:t>
            </a:r>
            <a:r>
              <a:rPr lang="zh-CN" altLang="en-US" dirty="0"/>
              <a:t>拥塞避免”并非指完全能够避免了拥塞。利用以上的措施要完全避免网络拥塞还是不可能的。</a:t>
            </a:r>
          </a:p>
          <a:p>
            <a:pPr algn="just">
              <a:spcBef>
                <a:spcPts val="1200"/>
              </a:spcBef>
            </a:pPr>
            <a:r>
              <a:rPr lang="zh-CN" altLang="en-US" dirty="0"/>
              <a:t>“拥塞避免”是说在拥塞避免阶段把拥塞窗口控制为按线性规律增长，</a:t>
            </a:r>
            <a:r>
              <a:rPr lang="zh-CN" altLang="en-US" dirty="0">
                <a:solidFill>
                  <a:srgbClr val="FF0000"/>
                </a:solidFill>
              </a:rPr>
              <a:t>使网络比较不容易出现拥塞。</a:t>
            </a:r>
            <a:r>
              <a:rPr lang="zh-CN" altLang="en-US" dirty="0"/>
              <a:t> </a:t>
            </a:r>
          </a:p>
        </p:txBody>
      </p:sp>
      <p:sp>
        <p:nvSpPr>
          <p:cNvPr id="114698" name="Rectangle 8"/>
          <p:cNvSpPr>
            <a:spLocks noChangeArrowheads="1"/>
          </p:cNvSpPr>
          <p:nvPr/>
        </p:nvSpPr>
        <p:spPr bwMode="auto">
          <a:xfrm>
            <a:off x="1143001" y="30776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114699" name="Rectangle 9"/>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58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rgbClr val="FF0000"/>
                </a:solidFill>
              </a:rPr>
              <a:t>增加资源能解决拥塞吗？</a:t>
            </a:r>
          </a:p>
        </p:txBody>
      </p:sp>
      <p:sp>
        <p:nvSpPr>
          <p:cNvPr id="3" name="内容占位符 2"/>
          <p:cNvSpPr>
            <a:spLocks noGrp="1"/>
          </p:cNvSpPr>
          <p:nvPr>
            <p:ph idx="1"/>
          </p:nvPr>
        </p:nvSpPr>
        <p:spPr/>
        <p:txBody>
          <a:bodyPr/>
          <a:lstStyle/>
          <a:p>
            <a:r>
              <a:rPr lang="zh-CN" altLang="en-US" dirty="0">
                <a:solidFill>
                  <a:srgbClr val="FF0000"/>
                </a:solidFill>
              </a:rPr>
              <a:t>不能</a:t>
            </a:r>
            <a:r>
              <a:rPr lang="zh-CN" altLang="zh-CN" dirty="0">
                <a:solidFill>
                  <a:srgbClr val="FF0000"/>
                </a:solidFill>
              </a:rPr>
              <a:t>。</a:t>
            </a:r>
            <a:r>
              <a:rPr lang="zh-CN" altLang="zh-CN" dirty="0"/>
              <a:t>这是因为网络拥塞是一个非常复杂的问题。简单地采用上述做法，在许多情况下，不但不能解决拥塞问题，而且还可能使网络的性能更坏。</a:t>
            </a:r>
            <a:endParaRPr lang="en-US" altLang="zh-CN" dirty="0"/>
          </a:p>
          <a:p>
            <a:r>
              <a:rPr lang="zh-CN" altLang="zh-CN" dirty="0"/>
              <a:t>网络拥塞往往是由许多因素引起的。例如</a:t>
            </a:r>
            <a:r>
              <a:rPr lang="zh-CN" altLang="en-US" dirty="0"/>
              <a:t>：</a:t>
            </a:r>
            <a:endParaRPr lang="en-US" altLang="zh-CN" dirty="0"/>
          </a:p>
          <a:p>
            <a:pPr lvl="1"/>
            <a:r>
              <a:rPr lang="zh-CN" altLang="en-US" dirty="0"/>
              <a:t>增大缓存，但未提高</a:t>
            </a:r>
            <a:r>
              <a:rPr lang="zh-CN" altLang="zh-CN" dirty="0"/>
              <a:t>输出链路的容量和处理机的速度，排队等待时间将会大大增加</a:t>
            </a:r>
            <a:r>
              <a:rPr lang="zh-CN" altLang="en-US" dirty="0"/>
              <a:t>，引起大量超时重传，</a:t>
            </a:r>
            <a:r>
              <a:rPr lang="zh-CN" altLang="zh-CN" dirty="0"/>
              <a:t>解决不了网络拥塞</a:t>
            </a:r>
            <a:r>
              <a:rPr lang="zh-CN" altLang="en-US" dirty="0"/>
              <a:t>；</a:t>
            </a:r>
            <a:endParaRPr lang="en-US" altLang="zh-CN" dirty="0"/>
          </a:p>
          <a:p>
            <a:pPr lvl="1"/>
            <a:r>
              <a:rPr lang="zh-CN" altLang="en-US" dirty="0"/>
              <a:t>提高</a:t>
            </a:r>
            <a:r>
              <a:rPr lang="zh-CN" altLang="zh-CN" dirty="0"/>
              <a:t>处理机处理的速率</a:t>
            </a:r>
            <a:r>
              <a:rPr lang="zh-CN" altLang="en-US" dirty="0"/>
              <a:t>会</a:t>
            </a:r>
            <a:r>
              <a:rPr lang="zh-CN" altLang="zh-CN" dirty="0"/>
              <a:t>会将瓶颈转移到其他地方</a:t>
            </a:r>
            <a:r>
              <a:rPr lang="zh-CN" altLang="en-US" dirty="0"/>
              <a:t>；</a:t>
            </a:r>
            <a:endParaRPr lang="en-US" altLang="zh-CN" dirty="0"/>
          </a:p>
          <a:p>
            <a:pPr lvl="1"/>
            <a:endParaRPr lang="en-US" altLang="zh-CN" dirty="0"/>
          </a:p>
          <a:p>
            <a:pPr lvl="1"/>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1560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algn="ctr" eaLnBrk="1" hangingPunct="1">
              <a:defRPr/>
            </a:pPr>
            <a:r>
              <a:rPr lang="zh-CN" altLang="en-US" sz="3200" kern="0">
                <a:solidFill>
                  <a:srgbClr val="333399"/>
                </a:solidFill>
                <a:latin typeface="Tahoma" panose="020B0604030504040204"/>
                <a:ea typeface="黑体" panose="02010609060101010101" pitchFamily="2" charset="-122"/>
              </a:rPr>
              <a:t>慢开始和拥塞避免算法的实现举例 </a:t>
            </a:r>
          </a:p>
        </p:txBody>
      </p:sp>
      <p:grpSp>
        <p:nvGrpSpPr>
          <p:cNvPr id="3" name="组合 2"/>
          <p:cNvGrpSpPr/>
          <p:nvPr/>
        </p:nvGrpSpPr>
        <p:grpSpPr>
          <a:xfrm>
            <a:off x="1415480" y="836712"/>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dirty="0">
                  <a:solidFill>
                    <a:srgbClr val="FF0000"/>
                  </a:solidFill>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a:solidFill>
                    <a:srgbClr val="000000"/>
                  </a:solidFill>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dirty="0">
                  <a:solidFill>
                    <a:srgbClr val="000000"/>
                  </a:solidFill>
                </a:rPr>
                <a:t>拥塞窗口  </a:t>
              </a:r>
              <a:r>
                <a:rPr lang="en-US" altLang="zh-CN" sz="2000" b="1" kern="0" dirty="0" err="1">
                  <a:solidFill>
                    <a:srgbClr val="000000"/>
                  </a:solidFill>
                </a:rPr>
                <a:t>cwnd</a:t>
              </a:r>
              <a:endParaRPr lang="en-US" altLang="zh-CN" sz="2000" b="1" kern="0" dirty="0">
                <a:solidFill>
                  <a:srgbClr val="000000"/>
                </a:solidFill>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dirty="0">
                  <a:solidFill>
                    <a:srgbClr val="FF0000"/>
                  </a:solidFill>
                </a:rPr>
                <a:t>3-ACK</a:t>
              </a:r>
              <a:endParaRPr lang="zh-CN" altLang="en-US" sz="2000" b="1" kern="0" dirty="0">
                <a:solidFill>
                  <a:srgbClr val="FF0000"/>
                </a:solidFill>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b="1" kern="0" dirty="0">
                  <a:solidFill>
                    <a:srgbClr val="0000FF"/>
                  </a:solidFill>
                </a:rPr>
                <a:t>TCP Reno </a:t>
              </a:r>
            </a:p>
            <a:p>
              <a:pPr algn="ctr" eaLnBrk="1" hangingPunct="1">
                <a:defRPr/>
              </a:pPr>
              <a:r>
                <a:rPr lang="zh-CN" altLang="en-US" b="1" kern="0" dirty="0">
                  <a:solidFill>
                    <a:srgbClr val="0000FF"/>
                  </a:solidFill>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2000" b="1" kern="0" dirty="0" err="1">
                  <a:solidFill>
                    <a:srgbClr val="C00000"/>
                  </a:solidFill>
                </a:rPr>
                <a:t>ssthresh</a:t>
              </a:r>
              <a:endParaRPr lang="en-US" altLang="zh-CN" sz="2000" b="1" kern="0" dirty="0">
                <a:solidFill>
                  <a:srgbClr val="C00000"/>
                </a:solidFill>
              </a:endParaRPr>
            </a:p>
            <a:p>
              <a:pPr algn="ctr" eaLnBrk="1" hangingPunct="1">
                <a:defRPr/>
              </a:pPr>
              <a:r>
                <a:rPr lang="zh-CN" altLang="en-US" sz="2000" b="1" kern="0" dirty="0">
                  <a:solidFill>
                    <a:srgbClr val="C00000"/>
                  </a:solidFill>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2000" b="1" kern="0">
                  <a:solidFill>
                    <a:srgbClr val="000000"/>
                  </a:solidFill>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r>
                <a:rPr lang="en-US" altLang="zh-CN" sz="2800" b="1" kern="0" dirty="0">
                  <a:solidFill>
                    <a:sysClr val="windowText" lastClr="000000"/>
                  </a:solidFill>
                  <a:latin typeface="Arial" panose="020B0604020202020204" pitchFamily="34" charset="0"/>
                  <a:sym typeface="Wingdings" panose="05000000000000000000" pitchFamily="2" charset="2"/>
                </a:rPr>
                <a:t></a:t>
              </a:r>
              <a:endParaRPr lang="zh-CN" altLang="en-US" sz="2800" b="1" kern="0" dirty="0">
                <a:solidFill>
                  <a:sysClr val="windowText" lastClr="000000"/>
                </a:solidFill>
                <a:latin typeface="Arial" panose="020B0604020202020204" pitchFamily="34" charset="0"/>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r>
                <a:rPr lang="en-US" altLang="zh-CN" sz="2800" b="1" kern="0" dirty="0">
                  <a:solidFill>
                    <a:sysClr val="windowText" lastClr="000000"/>
                  </a:solidFill>
                  <a:latin typeface="Arial" panose="020B0604020202020204" pitchFamily="34" charset="0"/>
                  <a:sym typeface="Wingdings" panose="05000000000000000000" pitchFamily="2" charset="2"/>
                </a:rPr>
                <a:t></a:t>
              </a:r>
              <a:endParaRPr lang="zh-CN" altLang="en-US" sz="2800" b="1" kern="0" dirty="0">
                <a:solidFill>
                  <a:sysClr val="windowText" lastClr="000000"/>
                </a:solidFill>
                <a:latin typeface="Arial" panose="020B0604020202020204" pitchFamily="34" charset="0"/>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800" b="1" kern="0" dirty="0">
                  <a:solidFill>
                    <a:srgbClr val="000000"/>
                  </a:solidFill>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2000" b="1" kern="0">
                  <a:solidFill>
                    <a:srgbClr val="000000"/>
                  </a:solidFill>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dirty="0">
                  <a:solidFill>
                    <a:srgbClr val="000000"/>
                  </a:solidFill>
                  <a:sym typeface="Wingdings" panose="05000000000000000000" pitchFamily="2" charset="2"/>
                </a:rPr>
                <a:t></a:t>
              </a:r>
              <a:endParaRPr lang="zh-CN" altLang="en-US" sz="2800" b="1" kern="0" dirty="0">
                <a:solidFill>
                  <a:srgbClr val="000000"/>
                </a:solidFill>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a:solidFill>
                    <a:srgbClr val="000000"/>
                  </a:solidFill>
                  <a:sym typeface="Wingdings" panose="05000000000000000000" pitchFamily="2" charset="2"/>
                </a:rPr>
                <a:t></a:t>
              </a:r>
              <a:endParaRPr lang="zh-CN" altLang="en-US" sz="2800" b="1" kern="0">
                <a:solidFill>
                  <a:srgbClr val="000000"/>
                </a:solidFill>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2400" b="1" kern="0">
                <a:solidFill>
                  <a:sysClr val="windowText" lastClr="000000"/>
                </a:solidFill>
                <a:latin typeface="Arial" panose="020B0604020202020204" pitchFamily="34" charset="0"/>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dirty="0">
                  <a:solidFill>
                    <a:srgbClr val="000000"/>
                  </a:solidFill>
                  <a:sym typeface="Wingdings" panose="05000000000000000000" pitchFamily="2" charset="2"/>
                </a:rPr>
                <a:t></a:t>
              </a:r>
              <a:endParaRPr lang="zh-CN" altLang="en-US" sz="2800" b="1" kern="0" dirty="0">
                <a:solidFill>
                  <a:srgbClr val="000000"/>
                </a:solidFill>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dirty="0">
                  <a:solidFill>
                    <a:srgbClr val="000000"/>
                  </a:solidFill>
                </a:rPr>
                <a:t>4</a:t>
              </a:r>
            </a:p>
          </p:txBody>
        </p:sp>
      </p:grpSp>
      <p:sp>
        <p:nvSpPr>
          <p:cNvPr id="276" name="Line 167"/>
          <p:cNvSpPr>
            <a:spLocks noChangeShapeType="1"/>
          </p:cNvSpPr>
          <p:nvPr/>
        </p:nvSpPr>
        <p:spPr bwMode="auto">
          <a:xfrm>
            <a:off x="5367816" y="1013992"/>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21" name="Text Box 101"/>
          <p:cNvSpPr txBox="1">
            <a:spLocks noChangeArrowheads="1"/>
          </p:cNvSpPr>
          <p:nvPr/>
        </p:nvSpPr>
        <p:spPr bwMode="auto">
          <a:xfrm>
            <a:off x="1985392" y="4293096"/>
            <a:ext cx="865501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fontAlgn="base" hangingPunct="1">
              <a:spcBef>
                <a:spcPct val="0"/>
              </a:spcBef>
              <a:spcAft>
                <a:spcPct val="0"/>
              </a:spcAft>
            </a:pPr>
            <a:r>
              <a:rPr kumimoji="0" lang="zh-CN" altLang="zh-CN" sz="2800" dirty="0">
                <a:solidFill>
                  <a:srgbClr val="000099"/>
                </a:solidFill>
                <a:latin typeface="Arial" panose="020B0604020202020204" pitchFamily="34" charset="0"/>
                <a:ea typeface="黑体" panose="02010609060101010101" pitchFamily="2" charset="-122"/>
              </a:rPr>
              <a:t>当拥塞窗口</a:t>
            </a:r>
            <a:r>
              <a:rPr kumimoji="0" lang="en-US" altLang="zh-CN" sz="2800" dirty="0">
                <a:solidFill>
                  <a:srgbClr val="000099"/>
                </a:solidFill>
                <a:latin typeface="Arial" panose="020B0604020202020204" pitchFamily="34" charset="0"/>
                <a:ea typeface="黑体" panose="02010609060101010101" pitchFamily="2" charset="-122"/>
              </a:rPr>
              <a:t> </a:t>
            </a:r>
            <a:r>
              <a:rPr kumimoji="0" lang="en-US" altLang="zh-CN" sz="2800" dirty="0" err="1">
                <a:solidFill>
                  <a:srgbClr val="000099"/>
                </a:solidFill>
                <a:latin typeface="Arial" panose="020B0604020202020204" pitchFamily="34" charset="0"/>
                <a:ea typeface="黑体" panose="02010609060101010101" pitchFamily="2" charset="-122"/>
              </a:rPr>
              <a:t>cwnd</a:t>
            </a:r>
            <a:r>
              <a:rPr kumimoji="0" lang="en-US" altLang="zh-CN" sz="2800" dirty="0">
                <a:solidFill>
                  <a:srgbClr val="000099"/>
                </a:solidFill>
                <a:latin typeface="Arial" panose="020B0604020202020204" pitchFamily="34" charset="0"/>
                <a:ea typeface="黑体" panose="02010609060101010101" pitchFamily="2" charset="-122"/>
              </a:rPr>
              <a:t> = 24 </a:t>
            </a:r>
            <a:r>
              <a:rPr kumimoji="0" lang="zh-CN" altLang="zh-CN" sz="2800" dirty="0">
                <a:solidFill>
                  <a:srgbClr val="000099"/>
                </a:solidFill>
                <a:latin typeface="Arial" panose="020B0604020202020204" pitchFamily="34" charset="0"/>
                <a:ea typeface="黑体" panose="02010609060101010101" pitchFamily="2" charset="-122"/>
              </a:rPr>
              <a:t>时，网络出现了</a:t>
            </a:r>
            <a:r>
              <a:rPr kumimoji="0" lang="zh-CN" altLang="zh-CN" sz="2800" dirty="0">
                <a:solidFill>
                  <a:srgbClr val="FF0000"/>
                </a:solidFill>
                <a:latin typeface="Arial" panose="020B0604020202020204" pitchFamily="34" charset="0"/>
                <a:ea typeface="黑体" panose="02010609060101010101" pitchFamily="2" charset="-122"/>
              </a:rPr>
              <a:t>超时</a:t>
            </a:r>
            <a:r>
              <a:rPr kumimoji="0" lang="zh-CN" altLang="zh-CN" sz="2800" dirty="0">
                <a:solidFill>
                  <a:srgbClr val="000099"/>
                </a:solidFill>
                <a:latin typeface="Arial" panose="020B0604020202020204" pitchFamily="34" charset="0"/>
                <a:ea typeface="黑体" panose="02010609060101010101" pitchFamily="2" charset="-122"/>
              </a:rPr>
              <a:t>（图中的点</a:t>
            </a:r>
            <a:r>
              <a:rPr kumimoji="0" lang="en-US" altLang="zh-CN" sz="2800" dirty="0">
                <a:solidFill>
                  <a:srgbClr val="000099"/>
                </a:solidFill>
                <a:latin typeface="Arial" panose="020B0604020202020204" pitchFamily="34" charset="0"/>
                <a:ea typeface="黑体" panose="02010609060101010101" pitchFamily="2" charset="-122"/>
                <a:sym typeface="Wingdings" panose="05000000000000000000"/>
              </a:rPr>
              <a:t></a:t>
            </a:r>
            <a:r>
              <a:rPr kumimoji="0" lang="zh-CN" altLang="zh-CN" sz="2800" dirty="0">
                <a:solidFill>
                  <a:srgbClr val="000099"/>
                </a:solidFill>
                <a:latin typeface="Arial" panose="020B0604020202020204" pitchFamily="34" charset="0"/>
                <a:ea typeface="黑体" panose="02010609060101010101" pitchFamily="2" charset="-122"/>
              </a:rPr>
              <a:t>），发送方判断为网络拥塞。于是</a:t>
            </a:r>
            <a:r>
              <a:rPr kumimoji="0" lang="zh-CN" altLang="zh-CN" sz="2800" dirty="0">
                <a:solidFill>
                  <a:srgbClr val="FF0000"/>
                </a:solidFill>
                <a:latin typeface="Arial" panose="020B0604020202020204" pitchFamily="34" charset="0"/>
                <a:ea typeface="黑体" panose="02010609060101010101" pitchFamily="2" charset="-122"/>
              </a:rPr>
              <a:t>调整门限值</a:t>
            </a:r>
            <a:r>
              <a:rPr kumimoji="0" lang="en-US" altLang="zh-CN" sz="2800" dirty="0">
                <a:solidFill>
                  <a:srgbClr val="FF0000"/>
                </a:solidFill>
                <a:latin typeface="Arial" panose="020B0604020202020204" pitchFamily="34" charset="0"/>
                <a:ea typeface="黑体" panose="02010609060101010101" pitchFamily="2" charset="-122"/>
              </a:rPr>
              <a:t> </a:t>
            </a:r>
            <a:r>
              <a:rPr kumimoji="0" lang="en-US" altLang="zh-CN" sz="2800" dirty="0" err="1">
                <a:solidFill>
                  <a:srgbClr val="000099"/>
                </a:solidFill>
                <a:latin typeface="Arial" panose="020B0604020202020204" pitchFamily="34" charset="0"/>
                <a:ea typeface="黑体" panose="02010609060101010101" pitchFamily="2" charset="-122"/>
              </a:rPr>
              <a:t>ssthresh</a:t>
            </a:r>
            <a:r>
              <a:rPr kumimoji="0" lang="en-US" altLang="zh-CN" sz="2800" dirty="0">
                <a:solidFill>
                  <a:srgbClr val="000099"/>
                </a:solidFill>
                <a:latin typeface="Arial" panose="020B0604020202020204" pitchFamily="34" charset="0"/>
                <a:ea typeface="黑体" panose="02010609060101010101" pitchFamily="2" charset="-122"/>
              </a:rPr>
              <a:t> = </a:t>
            </a:r>
            <a:r>
              <a:rPr kumimoji="0" lang="en-US" altLang="zh-CN" sz="2800" dirty="0" err="1">
                <a:solidFill>
                  <a:srgbClr val="000099"/>
                </a:solidFill>
                <a:latin typeface="Arial" panose="020B0604020202020204" pitchFamily="34" charset="0"/>
                <a:ea typeface="黑体" panose="02010609060101010101" pitchFamily="2" charset="-122"/>
              </a:rPr>
              <a:t>cwnd</a:t>
            </a:r>
            <a:r>
              <a:rPr kumimoji="0" lang="en-US" altLang="zh-CN" sz="2800" dirty="0">
                <a:solidFill>
                  <a:srgbClr val="000099"/>
                </a:solidFill>
                <a:latin typeface="Arial" panose="020B0604020202020204" pitchFamily="34" charset="0"/>
                <a:ea typeface="黑体" panose="02010609060101010101" pitchFamily="2" charset="-122"/>
              </a:rPr>
              <a:t> / 2 = 12</a:t>
            </a:r>
            <a:r>
              <a:rPr kumimoji="0" lang="zh-CN" altLang="zh-CN" sz="2800" dirty="0">
                <a:solidFill>
                  <a:srgbClr val="000099"/>
                </a:solidFill>
                <a:latin typeface="Arial" panose="020B0604020202020204" pitchFamily="34" charset="0"/>
                <a:ea typeface="黑体" panose="02010609060101010101" pitchFamily="2" charset="-122"/>
              </a:rPr>
              <a:t>，同时设置拥塞窗口</a:t>
            </a:r>
            <a:r>
              <a:rPr kumimoji="0" lang="en-US" altLang="zh-CN" sz="2800" dirty="0">
                <a:solidFill>
                  <a:srgbClr val="000099"/>
                </a:solidFill>
                <a:latin typeface="Arial" panose="020B0604020202020204" pitchFamily="34" charset="0"/>
                <a:ea typeface="黑体" panose="02010609060101010101" pitchFamily="2" charset="-122"/>
              </a:rPr>
              <a:t> </a:t>
            </a:r>
            <a:r>
              <a:rPr kumimoji="0" lang="en-US" altLang="zh-CN" sz="2800" dirty="0" err="1">
                <a:solidFill>
                  <a:srgbClr val="000099"/>
                </a:solidFill>
                <a:latin typeface="Arial" panose="020B0604020202020204" pitchFamily="34" charset="0"/>
                <a:ea typeface="黑体" panose="02010609060101010101" pitchFamily="2" charset="-122"/>
              </a:rPr>
              <a:t>cwnd</a:t>
            </a:r>
            <a:r>
              <a:rPr kumimoji="0" lang="en-US" altLang="zh-CN" sz="2800" dirty="0">
                <a:solidFill>
                  <a:srgbClr val="000099"/>
                </a:solidFill>
                <a:latin typeface="Arial" panose="020B0604020202020204" pitchFamily="34" charset="0"/>
                <a:ea typeface="黑体" panose="02010609060101010101" pitchFamily="2" charset="-122"/>
              </a:rPr>
              <a:t> = 1</a:t>
            </a:r>
            <a:r>
              <a:rPr kumimoji="0" lang="zh-CN" altLang="zh-CN" sz="2800" dirty="0">
                <a:solidFill>
                  <a:srgbClr val="000099"/>
                </a:solidFill>
                <a:latin typeface="Arial" panose="020B0604020202020204" pitchFamily="34" charset="0"/>
                <a:ea typeface="黑体" panose="02010609060101010101" pitchFamily="2" charset="-122"/>
              </a:rPr>
              <a:t>，进入</a:t>
            </a:r>
            <a:r>
              <a:rPr kumimoji="0" lang="zh-CN" altLang="zh-CN" sz="2800" dirty="0">
                <a:solidFill>
                  <a:srgbClr val="FF0000"/>
                </a:solidFill>
                <a:latin typeface="Arial" panose="020B0604020202020204" pitchFamily="34" charset="0"/>
                <a:ea typeface="黑体" panose="02010609060101010101" pitchFamily="2" charset="-122"/>
              </a:rPr>
              <a:t>慢开始</a:t>
            </a:r>
            <a:r>
              <a:rPr kumimoji="0" lang="zh-CN" altLang="zh-CN" sz="2800" dirty="0">
                <a:solidFill>
                  <a:srgbClr val="000099"/>
                </a:solidFill>
                <a:latin typeface="Arial" panose="020B0604020202020204" pitchFamily="34" charset="0"/>
                <a:ea typeface="黑体" panose="02010609060101010101" pitchFamily="2" charset="-122"/>
              </a:rPr>
              <a:t>阶段。</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1560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algn="ctr" eaLnBrk="1" hangingPunct="1">
              <a:defRPr/>
            </a:pPr>
            <a:r>
              <a:rPr lang="zh-CN" altLang="en-US" sz="3200" kern="0">
                <a:solidFill>
                  <a:srgbClr val="333399"/>
                </a:solidFill>
                <a:latin typeface="Tahoma" panose="020B0604030504040204"/>
                <a:ea typeface="黑体" panose="02010609060101010101" pitchFamily="2" charset="-122"/>
              </a:rPr>
              <a:t>慢开始和拥塞避免算法的实现举例 </a:t>
            </a:r>
          </a:p>
        </p:txBody>
      </p:sp>
      <p:grpSp>
        <p:nvGrpSpPr>
          <p:cNvPr id="3" name="组合 2"/>
          <p:cNvGrpSpPr/>
          <p:nvPr/>
        </p:nvGrpSpPr>
        <p:grpSpPr>
          <a:xfrm>
            <a:off x="1415480" y="836712"/>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dirty="0">
                  <a:solidFill>
                    <a:srgbClr val="FF0000"/>
                  </a:solidFill>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a:solidFill>
                    <a:srgbClr val="000000"/>
                  </a:solidFill>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dirty="0">
                  <a:solidFill>
                    <a:srgbClr val="000000"/>
                  </a:solidFill>
                </a:rPr>
                <a:t>拥塞窗口  </a:t>
              </a:r>
              <a:r>
                <a:rPr lang="en-US" altLang="zh-CN" sz="2000" b="1" kern="0" dirty="0" err="1">
                  <a:solidFill>
                    <a:srgbClr val="000000"/>
                  </a:solidFill>
                </a:rPr>
                <a:t>cwnd</a:t>
              </a:r>
              <a:endParaRPr lang="en-US" altLang="zh-CN" sz="2000" b="1" kern="0" dirty="0">
                <a:solidFill>
                  <a:srgbClr val="000000"/>
                </a:solidFill>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dirty="0">
                  <a:solidFill>
                    <a:srgbClr val="FF0000"/>
                  </a:solidFill>
                </a:rPr>
                <a:t>3-ACK</a:t>
              </a:r>
              <a:endParaRPr lang="zh-CN" altLang="en-US" sz="2000" b="1" kern="0" dirty="0">
                <a:solidFill>
                  <a:srgbClr val="FF0000"/>
                </a:solidFill>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b="1" kern="0" dirty="0">
                  <a:solidFill>
                    <a:srgbClr val="0000FF"/>
                  </a:solidFill>
                </a:rPr>
                <a:t>TCP Reno </a:t>
              </a:r>
            </a:p>
            <a:p>
              <a:pPr algn="ctr" eaLnBrk="1" hangingPunct="1">
                <a:defRPr/>
              </a:pPr>
              <a:r>
                <a:rPr lang="zh-CN" altLang="en-US" b="1" kern="0" dirty="0">
                  <a:solidFill>
                    <a:srgbClr val="0000FF"/>
                  </a:solidFill>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2000" b="1" kern="0" dirty="0" err="1">
                  <a:solidFill>
                    <a:srgbClr val="C00000"/>
                  </a:solidFill>
                </a:rPr>
                <a:t>ssthresh</a:t>
              </a:r>
              <a:endParaRPr lang="en-US" altLang="zh-CN" sz="2000" b="1" kern="0" dirty="0">
                <a:solidFill>
                  <a:srgbClr val="C00000"/>
                </a:solidFill>
              </a:endParaRPr>
            </a:p>
            <a:p>
              <a:pPr algn="ctr" eaLnBrk="1" hangingPunct="1">
                <a:defRPr/>
              </a:pPr>
              <a:r>
                <a:rPr lang="zh-CN" altLang="en-US" sz="2000" b="1" kern="0" dirty="0">
                  <a:solidFill>
                    <a:srgbClr val="C00000"/>
                  </a:solidFill>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2000" b="1" kern="0">
                  <a:solidFill>
                    <a:srgbClr val="000000"/>
                  </a:solidFill>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r>
                <a:rPr lang="en-US" altLang="zh-CN" sz="2800" b="1" kern="0" dirty="0">
                  <a:solidFill>
                    <a:sysClr val="windowText" lastClr="000000"/>
                  </a:solidFill>
                  <a:latin typeface="Arial" panose="020B0604020202020204" pitchFamily="34" charset="0"/>
                  <a:sym typeface="Wingdings" panose="05000000000000000000" pitchFamily="2" charset="2"/>
                </a:rPr>
                <a:t></a:t>
              </a:r>
              <a:endParaRPr lang="zh-CN" altLang="en-US" sz="2800" b="1" kern="0" dirty="0">
                <a:solidFill>
                  <a:sysClr val="windowText" lastClr="000000"/>
                </a:solidFill>
                <a:latin typeface="Arial" panose="020B0604020202020204" pitchFamily="34" charset="0"/>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r>
                <a:rPr lang="en-US" altLang="zh-CN" sz="2800" b="1" kern="0" dirty="0">
                  <a:solidFill>
                    <a:sysClr val="windowText" lastClr="000000"/>
                  </a:solidFill>
                  <a:latin typeface="Arial" panose="020B0604020202020204" pitchFamily="34" charset="0"/>
                  <a:sym typeface="Wingdings" panose="05000000000000000000" pitchFamily="2" charset="2"/>
                </a:rPr>
                <a:t></a:t>
              </a:r>
              <a:endParaRPr lang="zh-CN" altLang="en-US" sz="2800" b="1" kern="0" dirty="0">
                <a:solidFill>
                  <a:sysClr val="windowText" lastClr="000000"/>
                </a:solidFill>
                <a:latin typeface="Arial" panose="020B0604020202020204" pitchFamily="34" charset="0"/>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800" b="1" kern="0" dirty="0">
                  <a:solidFill>
                    <a:srgbClr val="000000"/>
                  </a:solidFill>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2000" b="1" kern="0">
                  <a:solidFill>
                    <a:srgbClr val="000000"/>
                  </a:solidFill>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dirty="0">
                  <a:solidFill>
                    <a:srgbClr val="000000"/>
                  </a:solidFill>
                  <a:sym typeface="Wingdings" panose="05000000000000000000" pitchFamily="2" charset="2"/>
                </a:rPr>
                <a:t></a:t>
              </a:r>
              <a:endParaRPr lang="zh-CN" altLang="en-US" sz="2800" b="1" kern="0" dirty="0">
                <a:solidFill>
                  <a:srgbClr val="000000"/>
                </a:solidFill>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a:solidFill>
                    <a:srgbClr val="000000"/>
                  </a:solidFill>
                  <a:sym typeface="Wingdings" panose="05000000000000000000" pitchFamily="2" charset="2"/>
                </a:rPr>
                <a:t></a:t>
              </a:r>
              <a:endParaRPr lang="zh-CN" altLang="en-US" sz="2800" b="1" kern="0">
                <a:solidFill>
                  <a:srgbClr val="000000"/>
                </a:solidFill>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2400" b="1" kern="0">
                <a:solidFill>
                  <a:sysClr val="windowText" lastClr="000000"/>
                </a:solidFill>
                <a:latin typeface="Arial" panose="020B0604020202020204" pitchFamily="34" charset="0"/>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dirty="0">
                  <a:solidFill>
                    <a:srgbClr val="000000"/>
                  </a:solidFill>
                  <a:sym typeface="Wingdings" panose="05000000000000000000" pitchFamily="2" charset="2"/>
                </a:rPr>
                <a:t></a:t>
              </a:r>
              <a:endParaRPr lang="zh-CN" altLang="en-US" sz="2800" b="1" kern="0" dirty="0">
                <a:solidFill>
                  <a:srgbClr val="000000"/>
                </a:solidFill>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dirty="0">
                  <a:solidFill>
                    <a:srgbClr val="000000"/>
                  </a:solidFill>
                </a:rPr>
                <a:t>4</a:t>
              </a:r>
            </a:p>
          </p:txBody>
        </p:sp>
      </p:grpSp>
      <p:sp>
        <p:nvSpPr>
          <p:cNvPr id="276" name="Line 167"/>
          <p:cNvSpPr>
            <a:spLocks noChangeShapeType="1"/>
          </p:cNvSpPr>
          <p:nvPr/>
        </p:nvSpPr>
        <p:spPr bwMode="auto">
          <a:xfrm>
            <a:off x="5591945" y="3318248"/>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19" name="Text Box 101"/>
          <p:cNvSpPr txBox="1">
            <a:spLocks noChangeArrowheads="1"/>
          </p:cNvSpPr>
          <p:nvPr/>
        </p:nvSpPr>
        <p:spPr bwMode="auto">
          <a:xfrm>
            <a:off x="1985392" y="4293096"/>
            <a:ext cx="865501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fontAlgn="base" hangingPunct="1">
              <a:spcBef>
                <a:spcPct val="0"/>
              </a:spcBef>
              <a:spcAft>
                <a:spcPct val="0"/>
              </a:spcAft>
            </a:pPr>
            <a:r>
              <a:rPr kumimoji="0" lang="zh-CN" altLang="zh-CN" sz="2800" dirty="0">
                <a:solidFill>
                  <a:srgbClr val="000099"/>
                </a:solidFill>
                <a:latin typeface="Arial" panose="020B0604020202020204" pitchFamily="34" charset="0"/>
                <a:ea typeface="黑体" panose="02010609060101010101" pitchFamily="2" charset="-122"/>
              </a:rPr>
              <a:t>当拥塞窗口</a:t>
            </a:r>
            <a:r>
              <a:rPr kumimoji="0" lang="en-US" altLang="zh-CN" sz="2800" dirty="0">
                <a:solidFill>
                  <a:srgbClr val="000099"/>
                </a:solidFill>
                <a:latin typeface="Arial" panose="020B0604020202020204" pitchFamily="34" charset="0"/>
                <a:ea typeface="黑体" panose="02010609060101010101" pitchFamily="2" charset="-122"/>
              </a:rPr>
              <a:t> </a:t>
            </a:r>
            <a:r>
              <a:rPr kumimoji="0" lang="en-US" altLang="zh-CN" sz="2800" dirty="0" err="1">
                <a:solidFill>
                  <a:srgbClr val="000099"/>
                </a:solidFill>
                <a:latin typeface="Arial" panose="020B0604020202020204" pitchFamily="34" charset="0"/>
                <a:ea typeface="黑体" panose="02010609060101010101" pitchFamily="2" charset="-122"/>
              </a:rPr>
              <a:t>cwnd</a:t>
            </a:r>
            <a:r>
              <a:rPr kumimoji="0" lang="en-US" altLang="zh-CN" sz="2800" dirty="0">
                <a:solidFill>
                  <a:srgbClr val="000099"/>
                </a:solidFill>
                <a:latin typeface="Arial" panose="020B0604020202020204" pitchFamily="34" charset="0"/>
                <a:ea typeface="黑体" panose="02010609060101010101" pitchFamily="2" charset="-122"/>
              </a:rPr>
              <a:t> = 24 </a:t>
            </a:r>
            <a:r>
              <a:rPr kumimoji="0" lang="zh-CN" altLang="zh-CN" sz="2800" dirty="0">
                <a:solidFill>
                  <a:srgbClr val="000099"/>
                </a:solidFill>
                <a:latin typeface="Arial" panose="020B0604020202020204" pitchFamily="34" charset="0"/>
                <a:ea typeface="黑体" panose="02010609060101010101" pitchFamily="2" charset="-122"/>
              </a:rPr>
              <a:t>时，网络出现了</a:t>
            </a:r>
            <a:r>
              <a:rPr kumimoji="0" lang="zh-CN" altLang="zh-CN" sz="2800" dirty="0">
                <a:solidFill>
                  <a:srgbClr val="FF0000"/>
                </a:solidFill>
                <a:latin typeface="Arial" panose="020B0604020202020204" pitchFamily="34" charset="0"/>
                <a:ea typeface="黑体" panose="02010609060101010101" pitchFamily="2" charset="-122"/>
              </a:rPr>
              <a:t>超时</a:t>
            </a:r>
            <a:r>
              <a:rPr kumimoji="0" lang="zh-CN" altLang="zh-CN" sz="2800" dirty="0">
                <a:solidFill>
                  <a:srgbClr val="000099"/>
                </a:solidFill>
                <a:latin typeface="Arial" panose="020B0604020202020204" pitchFamily="34" charset="0"/>
                <a:ea typeface="黑体" panose="02010609060101010101" pitchFamily="2" charset="-122"/>
              </a:rPr>
              <a:t>（图中的点</a:t>
            </a:r>
            <a:r>
              <a:rPr kumimoji="0" lang="en-US" altLang="zh-CN" sz="2800" dirty="0">
                <a:solidFill>
                  <a:srgbClr val="000099"/>
                </a:solidFill>
                <a:latin typeface="Arial" panose="020B0604020202020204" pitchFamily="34" charset="0"/>
                <a:ea typeface="黑体" panose="02010609060101010101" pitchFamily="2" charset="-122"/>
                <a:sym typeface="Wingdings" panose="05000000000000000000"/>
              </a:rPr>
              <a:t></a:t>
            </a:r>
            <a:r>
              <a:rPr kumimoji="0" lang="zh-CN" altLang="zh-CN" sz="2800" dirty="0">
                <a:solidFill>
                  <a:srgbClr val="000099"/>
                </a:solidFill>
                <a:latin typeface="Arial" panose="020B0604020202020204" pitchFamily="34" charset="0"/>
                <a:ea typeface="黑体" panose="02010609060101010101" pitchFamily="2" charset="-122"/>
              </a:rPr>
              <a:t>），发送方判断为网络拥塞。于是</a:t>
            </a:r>
            <a:r>
              <a:rPr kumimoji="0" lang="zh-CN" altLang="zh-CN" sz="2800" dirty="0">
                <a:solidFill>
                  <a:srgbClr val="FF0000"/>
                </a:solidFill>
                <a:latin typeface="Arial" panose="020B0604020202020204" pitchFamily="34" charset="0"/>
                <a:ea typeface="黑体" panose="02010609060101010101" pitchFamily="2" charset="-122"/>
              </a:rPr>
              <a:t>调整门限值</a:t>
            </a:r>
            <a:r>
              <a:rPr kumimoji="0" lang="en-US" altLang="zh-CN" sz="2800" dirty="0">
                <a:solidFill>
                  <a:srgbClr val="FF0000"/>
                </a:solidFill>
                <a:latin typeface="Arial" panose="020B0604020202020204" pitchFamily="34" charset="0"/>
                <a:ea typeface="黑体" panose="02010609060101010101" pitchFamily="2" charset="-122"/>
              </a:rPr>
              <a:t> </a:t>
            </a:r>
            <a:r>
              <a:rPr kumimoji="0" lang="en-US" altLang="zh-CN" sz="2800" dirty="0" err="1">
                <a:solidFill>
                  <a:srgbClr val="000099"/>
                </a:solidFill>
                <a:latin typeface="Arial" panose="020B0604020202020204" pitchFamily="34" charset="0"/>
                <a:ea typeface="黑体" panose="02010609060101010101" pitchFamily="2" charset="-122"/>
              </a:rPr>
              <a:t>ssthresh</a:t>
            </a:r>
            <a:r>
              <a:rPr kumimoji="0" lang="en-US" altLang="zh-CN" sz="2800" dirty="0">
                <a:solidFill>
                  <a:srgbClr val="000099"/>
                </a:solidFill>
                <a:latin typeface="Arial" panose="020B0604020202020204" pitchFamily="34" charset="0"/>
                <a:ea typeface="黑体" panose="02010609060101010101" pitchFamily="2" charset="-122"/>
              </a:rPr>
              <a:t> = </a:t>
            </a:r>
            <a:r>
              <a:rPr kumimoji="0" lang="en-US" altLang="zh-CN" sz="2800" dirty="0" err="1">
                <a:solidFill>
                  <a:srgbClr val="000099"/>
                </a:solidFill>
                <a:latin typeface="Arial" panose="020B0604020202020204" pitchFamily="34" charset="0"/>
                <a:ea typeface="黑体" panose="02010609060101010101" pitchFamily="2" charset="-122"/>
              </a:rPr>
              <a:t>cwnd</a:t>
            </a:r>
            <a:r>
              <a:rPr kumimoji="0" lang="en-US" altLang="zh-CN" sz="2800" dirty="0">
                <a:solidFill>
                  <a:srgbClr val="000099"/>
                </a:solidFill>
                <a:latin typeface="Arial" panose="020B0604020202020204" pitchFamily="34" charset="0"/>
                <a:ea typeface="黑体" panose="02010609060101010101" pitchFamily="2" charset="-122"/>
              </a:rPr>
              <a:t> / 2 = 12</a:t>
            </a:r>
            <a:r>
              <a:rPr kumimoji="0" lang="zh-CN" altLang="zh-CN" sz="2800" dirty="0">
                <a:solidFill>
                  <a:srgbClr val="000099"/>
                </a:solidFill>
                <a:latin typeface="Arial" panose="020B0604020202020204" pitchFamily="34" charset="0"/>
                <a:ea typeface="黑体" panose="02010609060101010101" pitchFamily="2" charset="-122"/>
              </a:rPr>
              <a:t>，同时设置拥塞窗口</a:t>
            </a:r>
            <a:r>
              <a:rPr kumimoji="0" lang="en-US" altLang="zh-CN" sz="2800" dirty="0">
                <a:solidFill>
                  <a:srgbClr val="000099"/>
                </a:solidFill>
                <a:latin typeface="Arial" panose="020B0604020202020204" pitchFamily="34" charset="0"/>
                <a:ea typeface="黑体" panose="02010609060101010101" pitchFamily="2" charset="-122"/>
              </a:rPr>
              <a:t> </a:t>
            </a:r>
            <a:r>
              <a:rPr kumimoji="0" lang="en-US" altLang="zh-CN" sz="2800" dirty="0" err="1">
                <a:solidFill>
                  <a:srgbClr val="000099"/>
                </a:solidFill>
                <a:latin typeface="Arial" panose="020B0604020202020204" pitchFamily="34" charset="0"/>
                <a:ea typeface="黑体" panose="02010609060101010101" pitchFamily="2" charset="-122"/>
              </a:rPr>
              <a:t>cwnd</a:t>
            </a:r>
            <a:r>
              <a:rPr kumimoji="0" lang="en-US" altLang="zh-CN" sz="2800" dirty="0">
                <a:solidFill>
                  <a:srgbClr val="000099"/>
                </a:solidFill>
                <a:latin typeface="Arial" panose="020B0604020202020204" pitchFamily="34" charset="0"/>
                <a:ea typeface="黑体" panose="02010609060101010101" pitchFamily="2" charset="-122"/>
              </a:rPr>
              <a:t> = 1</a:t>
            </a:r>
            <a:r>
              <a:rPr kumimoji="0" lang="zh-CN" altLang="zh-CN" sz="2800" dirty="0">
                <a:solidFill>
                  <a:srgbClr val="000099"/>
                </a:solidFill>
                <a:latin typeface="Arial" panose="020B0604020202020204" pitchFamily="34" charset="0"/>
                <a:ea typeface="黑体" panose="02010609060101010101" pitchFamily="2" charset="-122"/>
              </a:rPr>
              <a:t>，进入</a:t>
            </a:r>
            <a:r>
              <a:rPr kumimoji="0" lang="zh-CN" altLang="zh-CN" sz="2800" dirty="0">
                <a:solidFill>
                  <a:srgbClr val="FF0000"/>
                </a:solidFill>
                <a:latin typeface="Arial" panose="020B0604020202020204" pitchFamily="34" charset="0"/>
                <a:ea typeface="黑体" panose="02010609060101010101" pitchFamily="2" charset="-122"/>
              </a:rPr>
              <a:t>慢开始</a:t>
            </a:r>
            <a:r>
              <a:rPr kumimoji="0" lang="zh-CN" altLang="zh-CN" sz="2800" dirty="0">
                <a:solidFill>
                  <a:srgbClr val="000099"/>
                </a:solidFill>
                <a:latin typeface="Arial" panose="020B0604020202020204" pitchFamily="34" charset="0"/>
                <a:ea typeface="黑体" panose="02010609060101010101" pitchFamily="2" charset="-122"/>
              </a:rPr>
              <a:t>阶段。</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1560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algn="ctr" eaLnBrk="1" hangingPunct="1">
              <a:defRPr/>
            </a:pPr>
            <a:r>
              <a:rPr lang="zh-CN" altLang="en-US" sz="3200" kern="0">
                <a:solidFill>
                  <a:srgbClr val="333399"/>
                </a:solidFill>
                <a:latin typeface="Tahoma" panose="020B0604030504040204"/>
                <a:ea typeface="黑体" panose="02010609060101010101" pitchFamily="2" charset="-122"/>
              </a:rPr>
              <a:t>慢开始和拥塞避免算法的实现举例 </a:t>
            </a:r>
          </a:p>
        </p:txBody>
      </p:sp>
      <p:grpSp>
        <p:nvGrpSpPr>
          <p:cNvPr id="3" name="组合 2"/>
          <p:cNvGrpSpPr/>
          <p:nvPr/>
        </p:nvGrpSpPr>
        <p:grpSpPr>
          <a:xfrm>
            <a:off x="1415480" y="836712"/>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dirty="0">
                  <a:solidFill>
                    <a:srgbClr val="FF0000"/>
                  </a:solidFill>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a:solidFill>
                    <a:srgbClr val="000000"/>
                  </a:solidFill>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dirty="0">
                  <a:solidFill>
                    <a:srgbClr val="000000"/>
                  </a:solidFill>
                </a:rPr>
                <a:t>拥塞窗口  </a:t>
              </a:r>
              <a:r>
                <a:rPr lang="en-US" altLang="zh-CN" sz="2000" b="1" kern="0" dirty="0" err="1">
                  <a:solidFill>
                    <a:srgbClr val="000000"/>
                  </a:solidFill>
                </a:rPr>
                <a:t>cwnd</a:t>
              </a:r>
              <a:endParaRPr lang="en-US" altLang="zh-CN" sz="2000" b="1" kern="0" dirty="0">
                <a:solidFill>
                  <a:srgbClr val="000000"/>
                </a:solidFill>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dirty="0">
                  <a:solidFill>
                    <a:srgbClr val="FF0000"/>
                  </a:solidFill>
                </a:rPr>
                <a:t>3-ACK</a:t>
              </a:r>
              <a:endParaRPr lang="zh-CN" altLang="en-US" sz="2000" b="1" kern="0" dirty="0">
                <a:solidFill>
                  <a:srgbClr val="FF0000"/>
                </a:solidFill>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b="1" kern="0" dirty="0">
                  <a:solidFill>
                    <a:srgbClr val="0000FF"/>
                  </a:solidFill>
                </a:rPr>
                <a:t>TCP Reno </a:t>
              </a:r>
            </a:p>
            <a:p>
              <a:pPr algn="ctr" eaLnBrk="1" hangingPunct="1">
                <a:defRPr/>
              </a:pPr>
              <a:r>
                <a:rPr lang="zh-CN" altLang="en-US" b="1" kern="0" dirty="0">
                  <a:solidFill>
                    <a:srgbClr val="0000FF"/>
                  </a:solidFill>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2000" b="1" kern="0" dirty="0" err="1">
                  <a:solidFill>
                    <a:srgbClr val="C00000"/>
                  </a:solidFill>
                </a:rPr>
                <a:t>ssthresh</a:t>
              </a:r>
              <a:endParaRPr lang="en-US" altLang="zh-CN" sz="2000" b="1" kern="0" dirty="0">
                <a:solidFill>
                  <a:srgbClr val="C00000"/>
                </a:solidFill>
              </a:endParaRPr>
            </a:p>
            <a:p>
              <a:pPr algn="ctr" eaLnBrk="1" hangingPunct="1">
                <a:defRPr/>
              </a:pPr>
              <a:r>
                <a:rPr lang="zh-CN" altLang="en-US" sz="2000" b="1" kern="0" dirty="0">
                  <a:solidFill>
                    <a:srgbClr val="C00000"/>
                  </a:solidFill>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2000" b="1" kern="0">
                  <a:solidFill>
                    <a:srgbClr val="000000"/>
                  </a:solidFill>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r>
                <a:rPr lang="en-US" altLang="zh-CN" sz="2800" b="1" kern="0" dirty="0">
                  <a:solidFill>
                    <a:sysClr val="windowText" lastClr="000000"/>
                  </a:solidFill>
                  <a:latin typeface="Arial" panose="020B0604020202020204" pitchFamily="34" charset="0"/>
                  <a:sym typeface="Wingdings" panose="05000000000000000000" pitchFamily="2" charset="2"/>
                </a:rPr>
                <a:t></a:t>
              </a:r>
              <a:endParaRPr lang="zh-CN" altLang="en-US" sz="2800" b="1" kern="0" dirty="0">
                <a:solidFill>
                  <a:sysClr val="windowText" lastClr="000000"/>
                </a:solidFill>
                <a:latin typeface="Arial" panose="020B0604020202020204" pitchFamily="34" charset="0"/>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r>
                <a:rPr lang="en-US" altLang="zh-CN" sz="2800" b="1" kern="0" dirty="0">
                  <a:solidFill>
                    <a:sysClr val="windowText" lastClr="000000"/>
                  </a:solidFill>
                  <a:latin typeface="Arial" panose="020B0604020202020204" pitchFamily="34" charset="0"/>
                  <a:sym typeface="Wingdings" panose="05000000000000000000" pitchFamily="2" charset="2"/>
                </a:rPr>
                <a:t></a:t>
              </a:r>
              <a:endParaRPr lang="zh-CN" altLang="en-US" sz="2800" b="1" kern="0" dirty="0">
                <a:solidFill>
                  <a:sysClr val="windowText" lastClr="000000"/>
                </a:solidFill>
                <a:latin typeface="Arial" panose="020B0604020202020204" pitchFamily="34" charset="0"/>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800" b="1" kern="0" dirty="0">
                  <a:solidFill>
                    <a:srgbClr val="000000"/>
                  </a:solidFill>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2000" b="1" kern="0">
                  <a:solidFill>
                    <a:srgbClr val="000000"/>
                  </a:solidFill>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dirty="0">
                  <a:solidFill>
                    <a:srgbClr val="000000"/>
                  </a:solidFill>
                  <a:sym typeface="Wingdings" panose="05000000000000000000" pitchFamily="2" charset="2"/>
                </a:rPr>
                <a:t></a:t>
              </a:r>
              <a:endParaRPr lang="zh-CN" altLang="en-US" sz="2800" b="1" kern="0" dirty="0">
                <a:solidFill>
                  <a:srgbClr val="000000"/>
                </a:solidFill>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a:solidFill>
                    <a:srgbClr val="000000"/>
                  </a:solidFill>
                  <a:sym typeface="Wingdings" panose="05000000000000000000" pitchFamily="2" charset="2"/>
                </a:rPr>
                <a:t></a:t>
              </a:r>
              <a:endParaRPr lang="zh-CN" altLang="en-US" sz="2800" b="1" kern="0">
                <a:solidFill>
                  <a:srgbClr val="000000"/>
                </a:solidFill>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2400" b="1" kern="0">
                <a:solidFill>
                  <a:sysClr val="windowText" lastClr="000000"/>
                </a:solidFill>
                <a:latin typeface="Arial" panose="020B0604020202020204" pitchFamily="34" charset="0"/>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dirty="0">
                  <a:solidFill>
                    <a:srgbClr val="000000"/>
                  </a:solidFill>
                  <a:sym typeface="Wingdings" panose="05000000000000000000" pitchFamily="2" charset="2"/>
                </a:rPr>
                <a:t></a:t>
              </a:r>
              <a:endParaRPr lang="zh-CN" altLang="en-US" sz="2800" b="1" kern="0" dirty="0">
                <a:solidFill>
                  <a:srgbClr val="000000"/>
                </a:solidFill>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dirty="0">
                  <a:solidFill>
                    <a:srgbClr val="000000"/>
                  </a:solidFill>
                </a:rPr>
                <a:t>4</a:t>
              </a:r>
            </a:p>
          </p:txBody>
        </p:sp>
      </p:grpSp>
      <p:sp>
        <p:nvSpPr>
          <p:cNvPr id="276" name="Line 167"/>
          <p:cNvSpPr>
            <a:spLocks noChangeShapeType="1"/>
          </p:cNvSpPr>
          <p:nvPr/>
        </p:nvSpPr>
        <p:spPr bwMode="auto">
          <a:xfrm flipH="1" flipV="1">
            <a:off x="7084096" y="2586774"/>
            <a:ext cx="308049" cy="469390"/>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21" name="Text Box 101"/>
          <p:cNvSpPr txBox="1">
            <a:spLocks noChangeArrowheads="1"/>
          </p:cNvSpPr>
          <p:nvPr/>
        </p:nvSpPr>
        <p:spPr bwMode="auto">
          <a:xfrm>
            <a:off x="1985392" y="4293097"/>
            <a:ext cx="865501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fontAlgn="base" hangingPunct="1">
              <a:spcBef>
                <a:spcPct val="0"/>
              </a:spcBef>
              <a:spcAft>
                <a:spcPct val="0"/>
              </a:spcAft>
            </a:pPr>
            <a:r>
              <a:rPr kumimoji="0" lang="zh-CN" altLang="zh-CN" sz="2800" dirty="0">
                <a:solidFill>
                  <a:srgbClr val="000099"/>
                </a:solidFill>
                <a:latin typeface="Arial" panose="020B0604020202020204" pitchFamily="34" charset="0"/>
                <a:ea typeface="黑体" panose="02010609060101010101" pitchFamily="2" charset="-122"/>
              </a:rPr>
              <a:t>按照慢开始算法，发送方每收到一个对新报文段的确认</a:t>
            </a:r>
            <a:r>
              <a:rPr kumimoji="0" lang="en-US" altLang="zh-CN" sz="2800" dirty="0">
                <a:solidFill>
                  <a:srgbClr val="000099"/>
                </a:solidFill>
                <a:latin typeface="Arial" panose="020B0604020202020204" pitchFamily="34" charset="0"/>
                <a:ea typeface="黑体" panose="02010609060101010101" pitchFamily="2" charset="-122"/>
              </a:rPr>
              <a:t>ACK</a:t>
            </a:r>
            <a:r>
              <a:rPr kumimoji="0" lang="zh-CN" altLang="zh-CN" sz="2800" dirty="0">
                <a:solidFill>
                  <a:srgbClr val="000099"/>
                </a:solidFill>
                <a:latin typeface="Arial" panose="020B0604020202020204" pitchFamily="34" charset="0"/>
                <a:ea typeface="黑体" panose="02010609060101010101" pitchFamily="2" charset="-122"/>
              </a:rPr>
              <a:t>，就把拥塞窗口值加</a:t>
            </a:r>
            <a:r>
              <a:rPr kumimoji="0" lang="en-US" altLang="zh-CN" sz="2800" dirty="0">
                <a:solidFill>
                  <a:srgbClr val="000099"/>
                </a:solidFill>
                <a:latin typeface="Arial" panose="020B0604020202020204" pitchFamily="34" charset="0"/>
                <a:ea typeface="黑体" panose="02010609060101010101" pitchFamily="2" charset="-122"/>
              </a:rPr>
              <a:t>1</a:t>
            </a:r>
            <a:r>
              <a:rPr kumimoji="0" lang="zh-CN" altLang="zh-CN" sz="2800" dirty="0">
                <a:solidFill>
                  <a:srgbClr val="000099"/>
                </a:solidFill>
                <a:latin typeface="Arial" panose="020B0604020202020204" pitchFamily="34" charset="0"/>
                <a:ea typeface="黑体" panose="02010609060101010101" pitchFamily="2" charset="-122"/>
              </a:rPr>
              <a:t>。</a:t>
            </a:r>
            <a:endParaRPr kumimoji="0" lang="en-US" altLang="zh-CN" sz="2800" dirty="0">
              <a:solidFill>
                <a:srgbClr val="000099"/>
              </a:solidFill>
              <a:latin typeface="Arial" panose="020B0604020202020204" pitchFamily="34" charset="0"/>
              <a:ea typeface="黑体" panose="02010609060101010101" pitchFamily="2" charset="-122"/>
            </a:endParaRPr>
          </a:p>
          <a:p>
            <a:pPr eaLnBrk="1" fontAlgn="base" hangingPunct="1">
              <a:spcBef>
                <a:spcPct val="0"/>
              </a:spcBef>
              <a:spcAft>
                <a:spcPct val="0"/>
              </a:spcAft>
            </a:pPr>
            <a:r>
              <a:rPr kumimoji="0" lang="zh-CN" altLang="zh-CN" sz="2800" dirty="0">
                <a:solidFill>
                  <a:srgbClr val="000099"/>
                </a:solidFill>
                <a:latin typeface="Arial" panose="020B0604020202020204" pitchFamily="34" charset="0"/>
                <a:ea typeface="黑体" panose="02010609060101010101" pitchFamily="2" charset="-122"/>
              </a:rPr>
              <a:t>当拥塞窗口</a:t>
            </a:r>
            <a:r>
              <a:rPr kumimoji="0" lang="en-US" altLang="zh-CN" sz="2800" dirty="0" err="1">
                <a:solidFill>
                  <a:srgbClr val="000099"/>
                </a:solidFill>
                <a:latin typeface="Arial" panose="020B0604020202020204" pitchFamily="34" charset="0"/>
                <a:ea typeface="黑体" panose="02010609060101010101" pitchFamily="2" charset="-122"/>
              </a:rPr>
              <a:t>cwnd</a:t>
            </a:r>
            <a:r>
              <a:rPr kumimoji="0" lang="en-US" altLang="zh-CN" sz="2800" dirty="0">
                <a:solidFill>
                  <a:srgbClr val="000099"/>
                </a:solidFill>
                <a:latin typeface="Arial" panose="020B0604020202020204" pitchFamily="34" charset="0"/>
                <a:ea typeface="黑体" panose="02010609060101010101" pitchFamily="2" charset="-122"/>
              </a:rPr>
              <a:t> = </a:t>
            </a:r>
            <a:r>
              <a:rPr kumimoji="0" lang="en-US" altLang="zh-CN" sz="2800" dirty="0" err="1">
                <a:solidFill>
                  <a:srgbClr val="000099"/>
                </a:solidFill>
                <a:latin typeface="Arial" panose="020B0604020202020204" pitchFamily="34" charset="0"/>
                <a:ea typeface="黑体" panose="02010609060101010101" pitchFamily="2" charset="-122"/>
              </a:rPr>
              <a:t>ssthresh</a:t>
            </a:r>
            <a:r>
              <a:rPr kumimoji="0" lang="en-US" altLang="zh-CN" sz="2800" dirty="0">
                <a:solidFill>
                  <a:srgbClr val="000099"/>
                </a:solidFill>
                <a:latin typeface="Arial" panose="020B0604020202020204" pitchFamily="34" charset="0"/>
                <a:ea typeface="黑体" panose="02010609060101010101" pitchFamily="2" charset="-122"/>
              </a:rPr>
              <a:t> = 12</a:t>
            </a:r>
            <a:r>
              <a:rPr kumimoji="0" lang="zh-CN" altLang="zh-CN" sz="2800" dirty="0">
                <a:solidFill>
                  <a:srgbClr val="000099"/>
                </a:solidFill>
                <a:latin typeface="Arial" panose="020B0604020202020204" pitchFamily="34" charset="0"/>
                <a:ea typeface="黑体" panose="02010609060101010101" pitchFamily="2" charset="-122"/>
              </a:rPr>
              <a:t>时（图中的点</a:t>
            </a:r>
            <a:r>
              <a:rPr kumimoji="0" lang="en-US" altLang="zh-CN" sz="2800" dirty="0">
                <a:solidFill>
                  <a:srgbClr val="000099"/>
                </a:solidFill>
                <a:latin typeface="Arial" panose="020B0604020202020204" pitchFamily="34" charset="0"/>
                <a:ea typeface="黑体" panose="02010609060101010101" pitchFamily="2" charset="-122"/>
                <a:sym typeface="Wingdings" panose="05000000000000000000"/>
              </a:rPr>
              <a:t></a:t>
            </a:r>
            <a:r>
              <a:rPr kumimoji="0" lang="zh-CN" altLang="zh-CN" sz="2800" dirty="0">
                <a:solidFill>
                  <a:srgbClr val="000099"/>
                </a:solidFill>
                <a:latin typeface="Arial" panose="020B0604020202020204" pitchFamily="34" charset="0"/>
                <a:ea typeface="黑体" panose="02010609060101010101" pitchFamily="2" charset="-122"/>
              </a:rPr>
              <a:t>，这是新的</a:t>
            </a:r>
            <a:r>
              <a:rPr kumimoji="0" lang="en-US" altLang="zh-CN" sz="2800" dirty="0" err="1">
                <a:solidFill>
                  <a:srgbClr val="000099"/>
                </a:solidFill>
                <a:latin typeface="Arial" panose="020B0604020202020204" pitchFamily="34" charset="0"/>
                <a:ea typeface="黑体" panose="02010609060101010101" pitchFamily="2" charset="-122"/>
              </a:rPr>
              <a:t>ssthresh</a:t>
            </a:r>
            <a:r>
              <a:rPr kumimoji="0" lang="zh-CN" altLang="zh-CN" sz="2800" dirty="0">
                <a:solidFill>
                  <a:srgbClr val="000099"/>
                </a:solidFill>
                <a:latin typeface="Arial" panose="020B0604020202020204" pitchFamily="34" charset="0"/>
                <a:ea typeface="黑体" panose="02010609060101010101" pitchFamily="2" charset="-122"/>
              </a:rPr>
              <a:t>值），改为执行</a:t>
            </a:r>
            <a:r>
              <a:rPr kumimoji="0" lang="zh-CN" altLang="zh-CN" sz="2800" dirty="0">
                <a:solidFill>
                  <a:srgbClr val="FF0000"/>
                </a:solidFill>
                <a:latin typeface="Arial" panose="020B0604020202020204" pitchFamily="34" charset="0"/>
                <a:ea typeface="黑体" panose="02010609060101010101" pitchFamily="2" charset="-122"/>
              </a:rPr>
              <a:t>拥塞避免</a:t>
            </a:r>
            <a:r>
              <a:rPr kumimoji="0" lang="zh-CN" altLang="zh-CN" sz="2800" dirty="0">
                <a:solidFill>
                  <a:srgbClr val="000099"/>
                </a:solidFill>
                <a:latin typeface="Arial" panose="020B0604020202020204" pitchFamily="34" charset="0"/>
                <a:ea typeface="黑体" panose="02010609060101010101" pitchFamily="2" charset="-122"/>
              </a:rPr>
              <a:t>算法，拥塞窗口</a:t>
            </a:r>
            <a:r>
              <a:rPr kumimoji="0" lang="zh-CN" altLang="zh-CN" sz="2800" dirty="0">
                <a:solidFill>
                  <a:srgbClr val="FF0000"/>
                </a:solidFill>
                <a:latin typeface="Arial" panose="020B0604020202020204" pitchFamily="34" charset="0"/>
                <a:ea typeface="黑体" panose="02010609060101010101" pitchFamily="2" charset="-122"/>
              </a:rPr>
              <a:t>按线性规律增大。</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1560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algn="ctr" eaLnBrk="1" hangingPunct="1">
              <a:defRPr/>
            </a:pPr>
            <a:r>
              <a:rPr lang="zh-CN" altLang="en-US" sz="3200" kern="0">
                <a:solidFill>
                  <a:srgbClr val="333399"/>
                </a:solidFill>
                <a:latin typeface="Tahoma" panose="020B0604030504040204"/>
                <a:ea typeface="黑体" panose="02010609060101010101" pitchFamily="2" charset="-122"/>
              </a:rPr>
              <a:t>慢开始和拥塞避免算法的实现举例 </a:t>
            </a:r>
          </a:p>
        </p:txBody>
      </p:sp>
      <p:grpSp>
        <p:nvGrpSpPr>
          <p:cNvPr id="3" name="组合 2"/>
          <p:cNvGrpSpPr/>
          <p:nvPr/>
        </p:nvGrpSpPr>
        <p:grpSpPr>
          <a:xfrm>
            <a:off x="1415480" y="836712"/>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dirty="0">
                  <a:solidFill>
                    <a:srgbClr val="FF0000"/>
                  </a:solidFill>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a:solidFill>
                    <a:srgbClr val="000000"/>
                  </a:solidFill>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dirty="0">
                  <a:solidFill>
                    <a:srgbClr val="000000"/>
                  </a:solidFill>
                </a:rPr>
                <a:t>拥塞窗口  </a:t>
              </a:r>
              <a:r>
                <a:rPr lang="en-US" altLang="zh-CN" sz="2000" b="1" kern="0" dirty="0" err="1">
                  <a:solidFill>
                    <a:srgbClr val="000000"/>
                  </a:solidFill>
                </a:rPr>
                <a:t>cwnd</a:t>
              </a:r>
              <a:endParaRPr lang="en-US" altLang="zh-CN" sz="2000" b="1" kern="0" dirty="0">
                <a:solidFill>
                  <a:srgbClr val="000000"/>
                </a:solidFill>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dirty="0">
                  <a:solidFill>
                    <a:srgbClr val="FF0000"/>
                  </a:solidFill>
                </a:rPr>
                <a:t>3-ACK</a:t>
              </a:r>
              <a:endParaRPr lang="zh-CN" altLang="en-US" sz="2000" b="1" kern="0" dirty="0">
                <a:solidFill>
                  <a:srgbClr val="FF0000"/>
                </a:solidFill>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b="1" kern="0" dirty="0">
                  <a:solidFill>
                    <a:srgbClr val="0000FF"/>
                  </a:solidFill>
                </a:rPr>
                <a:t>TCP Reno </a:t>
              </a:r>
            </a:p>
            <a:p>
              <a:pPr algn="ctr" eaLnBrk="1" hangingPunct="1">
                <a:defRPr/>
              </a:pPr>
              <a:r>
                <a:rPr lang="zh-CN" altLang="en-US" b="1" kern="0" dirty="0">
                  <a:solidFill>
                    <a:srgbClr val="0000FF"/>
                  </a:solidFill>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2000" b="1" kern="0" dirty="0" err="1">
                  <a:solidFill>
                    <a:srgbClr val="C00000"/>
                  </a:solidFill>
                </a:rPr>
                <a:t>ssthresh</a:t>
              </a:r>
              <a:endParaRPr lang="en-US" altLang="zh-CN" sz="2000" b="1" kern="0" dirty="0">
                <a:solidFill>
                  <a:srgbClr val="C00000"/>
                </a:solidFill>
              </a:endParaRPr>
            </a:p>
            <a:p>
              <a:pPr algn="ctr" eaLnBrk="1" hangingPunct="1">
                <a:defRPr/>
              </a:pPr>
              <a:r>
                <a:rPr lang="zh-CN" altLang="en-US" sz="2000" b="1" kern="0" dirty="0">
                  <a:solidFill>
                    <a:srgbClr val="C00000"/>
                  </a:solidFill>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2000" b="1" kern="0">
                  <a:solidFill>
                    <a:srgbClr val="000000"/>
                  </a:solidFill>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r>
                <a:rPr lang="en-US" altLang="zh-CN" sz="2800" b="1" kern="0" dirty="0">
                  <a:solidFill>
                    <a:sysClr val="windowText" lastClr="000000"/>
                  </a:solidFill>
                  <a:latin typeface="Arial" panose="020B0604020202020204" pitchFamily="34" charset="0"/>
                  <a:sym typeface="Wingdings" panose="05000000000000000000" pitchFamily="2" charset="2"/>
                </a:rPr>
                <a:t></a:t>
              </a:r>
              <a:endParaRPr lang="zh-CN" altLang="en-US" sz="2800" b="1" kern="0" dirty="0">
                <a:solidFill>
                  <a:sysClr val="windowText" lastClr="000000"/>
                </a:solidFill>
                <a:latin typeface="Arial" panose="020B0604020202020204" pitchFamily="34" charset="0"/>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r>
                <a:rPr lang="en-US" altLang="zh-CN" sz="2800" b="1" kern="0" dirty="0">
                  <a:solidFill>
                    <a:sysClr val="windowText" lastClr="000000"/>
                  </a:solidFill>
                  <a:latin typeface="Arial" panose="020B0604020202020204" pitchFamily="34" charset="0"/>
                  <a:sym typeface="Wingdings" panose="05000000000000000000" pitchFamily="2" charset="2"/>
                </a:rPr>
                <a:t></a:t>
              </a:r>
              <a:endParaRPr lang="zh-CN" altLang="en-US" sz="2800" b="1" kern="0" dirty="0">
                <a:solidFill>
                  <a:sysClr val="windowText" lastClr="000000"/>
                </a:solidFill>
                <a:latin typeface="Arial" panose="020B0604020202020204" pitchFamily="34" charset="0"/>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800" b="1" kern="0" dirty="0">
                  <a:solidFill>
                    <a:srgbClr val="000000"/>
                  </a:solidFill>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2000" b="1" kern="0">
                  <a:solidFill>
                    <a:srgbClr val="000000"/>
                  </a:solidFill>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dirty="0">
                  <a:solidFill>
                    <a:srgbClr val="000000"/>
                  </a:solidFill>
                  <a:sym typeface="Wingdings" panose="05000000000000000000" pitchFamily="2" charset="2"/>
                </a:rPr>
                <a:t></a:t>
              </a:r>
              <a:endParaRPr lang="zh-CN" altLang="en-US" sz="2800" b="1" kern="0" dirty="0">
                <a:solidFill>
                  <a:srgbClr val="000000"/>
                </a:solidFill>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a:solidFill>
                    <a:srgbClr val="000000"/>
                  </a:solidFill>
                  <a:sym typeface="Wingdings" panose="05000000000000000000" pitchFamily="2" charset="2"/>
                </a:rPr>
                <a:t></a:t>
              </a:r>
              <a:endParaRPr lang="zh-CN" altLang="en-US" sz="2800" b="1" kern="0">
                <a:solidFill>
                  <a:srgbClr val="000000"/>
                </a:solidFill>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2400" b="1" kern="0">
                <a:solidFill>
                  <a:sysClr val="windowText" lastClr="000000"/>
                </a:solidFill>
                <a:latin typeface="Arial" panose="020B0604020202020204" pitchFamily="34" charset="0"/>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dirty="0">
                  <a:solidFill>
                    <a:srgbClr val="000000"/>
                  </a:solidFill>
                  <a:sym typeface="Wingdings" panose="05000000000000000000" pitchFamily="2" charset="2"/>
                </a:rPr>
                <a:t></a:t>
              </a:r>
              <a:endParaRPr lang="zh-CN" altLang="en-US" sz="2800" b="1" kern="0" dirty="0">
                <a:solidFill>
                  <a:srgbClr val="000000"/>
                </a:solidFill>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dirty="0">
                  <a:solidFill>
                    <a:srgbClr val="000000"/>
                  </a:solidFill>
                </a:rPr>
                <a:t>4</a:t>
              </a:r>
            </a:p>
          </p:txBody>
        </p:sp>
      </p:grpSp>
      <p:sp>
        <p:nvSpPr>
          <p:cNvPr id="276" name="Line 167"/>
          <p:cNvSpPr>
            <a:spLocks noChangeShapeType="1"/>
          </p:cNvSpPr>
          <p:nvPr/>
        </p:nvSpPr>
        <p:spPr bwMode="auto">
          <a:xfrm flipV="1">
            <a:off x="7712277" y="2227398"/>
            <a:ext cx="235914" cy="481522"/>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21" name="Text Box 101"/>
          <p:cNvSpPr txBox="1">
            <a:spLocks noChangeArrowheads="1"/>
          </p:cNvSpPr>
          <p:nvPr/>
        </p:nvSpPr>
        <p:spPr bwMode="auto">
          <a:xfrm>
            <a:off x="1985392" y="4293096"/>
            <a:ext cx="865501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fontAlgn="base" hangingPunct="1">
              <a:spcBef>
                <a:spcPct val="0"/>
              </a:spcBef>
              <a:spcAft>
                <a:spcPct val="0"/>
              </a:spcAft>
            </a:pPr>
            <a:r>
              <a:rPr kumimoji="0" lang="zh-CN" altLang="zh-CN" sz="2800" dirty="0">
                <a:solidFill>
                  <a:srgbClr val="000099"/>
                </a:solidFill>
                <a:latin typeface="Arial" panose="020B0604020202020204" pitchFamily="34" charset="0"/>
                <a:ea typeface="黑体" panose="02010609060101010101" pitchFamily="2" charset="-122"/>
              </a:rPr>
              <a:t>当拥塞窗口</a:t>
            </a:r>
            <a:r>
              <a:rPr kumimoji="0" lang="en-US" altLang="zh-CN" sz="2800" dirty="0" err="1">
                <a:solidFill>
                  <a:srgbClr val="000099"/>
                </a:solidFill>
                <a:latin typeface="Arial" panose="020B0604020202020204" pitchFamily="34" charset="0"/>
                <a:ea typeface="黑体" panose="02010609060101010101" pitchFamily="2" charset="-122"/>
              </a:rPr>
              <a:t>cwnd</a:t>
            </a:r>
            <a:r>
              <a:rPr kumimoji="0" lang="en-US" altLang="zh-CN" sz="2800" dirty="0">
                <a:solidFill>
                  <a:srgbClr val="000099"/>
                </a:solidFill>
                <a:latin typeface="Arial" panose="020B0604020202020204" pitchFamily="34" charset="0"/>
                <a:ea typeface="黑体" panose="02010609060101010101" pitchFamily="2" charset="-122"/>
              </a:rPr>
              <a:t> = 16</a:t>
            </a:r>
            <a:r>
              <a:rPr kumimoji="0" lang="zh-CN" altLang="zh-CN" sz="2800" dirty="0">
                <a:solidFill>
                  <a:srgbClr val="000099"/>
                </a:solidFill>
                <a:latin typeface="Arial" panose="020B0604020202020204" pitchFamily="34" charset="0"/>
                <a:ea typeface="黑体" panose="02010609060101010101" pitchFamily="2" charset="-122"/>
              </a:rPr>
              <a:t>时（图中的点</a:t>
            </a:r>
            <a:r>
              <a:rPr kumimoji="0" lang="en-US" altLang="zh-CN" sz="2800" dirty="0">
                <a:solidFill>
                  <a:srgbClr val="000099"/>
                </a:solidFill>
                <a:latin typeface="Arial" panose="020B0604020202020204" pitchFamily="34" charset="0"/>
                <a:ea typeface="黑体" panose="02010609060101010101" pitchFamily="2" charset="-122"/>
                <a:sym typeface="Wingdings" panose="05000000000000000000"/>
              </a:rPr>
              <a:t></a:t>
            </a:r>
            <a:r>
              <a:rPr kumimoji="0" lang="zh-CN" altLang="zh-CN" sz="2800" dirty="0">
                <a:solidFill>
                  <a:srgbClr val="000099"/>
                </a:solidFill>
                <a:latin typeface="Arial" panose="020B0604020202020204" pitchFamily="34" charset="0"/>
                <a:ea typeface="黑体" panose="02010609060101010101" pitchFamily="2" charset="-122"/>
              </a:rPr>
              <a:t>），出现了一个新的情况，就是发送方一连收到</a:t>
            </a:r>
            <a:r>
              <a:rPr kumimoji="0" lang="en-US" altLang="zh-CN" sz="2800" dirty="0">
                <a:solidFill>
                  <a:srgbClr val="000099"/>
                </a:solidFill>
                <a:latin typeface="Arial" panose="020B0604020202020204" pitchFamily="34" charset="0"/>
                <a:ea typeface="黑体" panose="02010609060101010101" pitchFamily="2" charset="-122"/>
              </a:rPr>
              <a:t> 3 </a:t>
            </a:r>
            <a:r>
              <a:rPr kumimoji="0" lang="zh-CN" altLang="zh-CN" sz="2800" dirty="0">
                <a:solidFill>
                  <a:srgbClr val="000099"/>
                </a:solidFill>
                <a:latin typeface="Arial" panose="020B0604020202020204" pitchFamily="34" charset="0"/>
                <a:ea typeface="黑体" panose="02010609060101010101" pitchFamily="2" charset="-122"/>
              </a:rPr>
              <a:t>个对同一个报文段的重复确认（图中记为</a:t>
            </a:r>
            <a:r>
              <a:rPr kumimoji="0" lang="en-US" altLang="zh-CN" sz="2800" dirty="0">
                <a:solidFill>
                  <a:srgbClr val="000099"/>
                </a:solidFill>
                <a:latin typeface="Arial" panose="020B0604020202020204" pitchFamily="34" charset="0"/>
                <a:ea typeface="黑体" panose="02010609060101010101" pitchFamily="2" charset="-122"/>
              </a:rPr>
              <a:t>3-ACK</a:t>
            </a:r>
            <a:r>
              <a:rPr kumimoji="0" lang="zh-CN" altLang="zh-CN" sz="2800" dirty="0">
                <a:solidFill>
                  <a:srgbClr val="000099"/>
                </a:solidFill>
                <a:latin typeface="Arial" panose="020B0604020202020204" pitchFamily="34" charset="0"/>
                <a:ea typeface="黑体" panose="02010609060101010101" pitchFamily="2" charset="-122"/>
              </a:rPr>
              <a:t>）。</a:t>
            </a:r>
            <a:r>
              <a:rPr kumimoji="0" lang="zh-CN" altLang="en-US" sz="2800" dirty="0">
                <a:solidFill>
                  <a:srgbClr val="000099"/>
                </a:solidFill>
                <a:latin typeface="Arial" panose="020B0604020202020204" pitchFamily="34" charset="0"/>
                <a:ea typeface="黑体" panose="02010609060101010101" pitchFamily="2" charset="-122"/>
              </a:rPr>
              <a:t>发送方改为执行</a:t>
            </a:r>
            <a:r>
              <a:rPr kumimoji="0" lang="zh-CN" altLang="en-US" sz="2800" dirty="0">
                <a:solidFill>
                  <a:srgbClr val="FF0000"/>
                </a:solidFill>
                <a:latin typeface="Arial" panose="020B0604020202020204" pitchFamily="34" charset="0"/>
                <a:ea typeface="黑体" panose="02010609060101010101" pitchFamily="2" charset="-122"/>
              </a:rPr>
              <a:t>快重传和快恢复算法。</a:t>
            </a:r>
            <a:endParaRPr kumimoji="0" lang="en-US" altLang="zh-CN" sz="2800" dirty="0">
              <a:solidFill>
                <a:srgbClr val="FF0000"/>
              </a:solidFill>
              <a:latin typeface="Arial" panose="020B0604020202020204" pitchFamily="34" charset="0"/>
              <a:ea typeface="黑体" panose="0201060906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2"/>
          <p:cNvSpPr>
            <a:spLocks noGrp="1" noChangeArrowheads="1"/>
          </p:cNvSpPr>
          <p:nvPr>
            <p:ph type="title"/>
          </p:nvPr>
        </p:nvSpPr>
        <p:spPr/>
        <p:txBody>
          <a:bodyPr/>
          <a:lstStyle/>
          <a:p>
            <a:pPr algn="ctr" eaLnBrk="1" hangingPunct="1"/>
            <a:r>
              <a:rPr lang="zh-CN" altLang="en-US" dirty="0"/>
              <a:t>快重传算法</a:t>
            </a:r>
          </a:p>
        </p:txBody>
      </p:sp>
      <p:sp>
        <p:nvSpPr>
          <p:cNvPr id="2297859" name="Rectangle 3"/>
          <p:cNvSpPr>
            <a:spLocks noGrp="1" noChangeArrowheads="1"/>
          </p:cNvSpPr>
          <p:nvPr>
            <p:ph idx="1"/>
          </p:nvPr>
        </p:nvSpPr>
        <p:spPr/>
        <p:txBody>
          <a:bodyPr/>
          <a:lstStyle/>
          <a:p>
            <a:r>
              <a:rPr lang="zh-CN" altLang="zh-CN" dirty="0"/>
              <a:t>采用</a:t>
            </a:r>
            <a:r>
              <a:rPr lang="zh-CN" altLang="zh-CN" dirty="0">
                <a:solidFill>
                  <a:srgbClr val="FF0000"/>
                </a:solidFill>
              </a:rPr>
              <a:t>快重传</a:t>
            </a:r>
            <a:r>
              <a:rPr lang="en-US" altLang="zh-CN" dirty="0"/>
              <a:t>FR (Fast Retransmission) </a:t>
            </a:r>
            <a:r>
              <a:rPr lang="zh-CN" altLang="zh-CN" dirty="0"/>
              <a:t>算法可以让发送方</a:t>
            </a:r>
            <a:r>
              <a:rPr lang="zh-CN" altLang="zh-CN" dirty="0">
                <a:solidFill>
                  <a:srgbClr val="FF0000"/>
                </a:solidFill>
              </a:rPr>
              <a:t>尽早知道发生了个别报文段的丢失。</a:t>
            </a:r>
            <a:endParaRPr lang="en-US" altLang="zh-CN" dirty="0">
              <a:solidFill>
                <a:srgbClr val="FF0000"/>
              </a:solidFill>
            </a:endParaRPr>
          </a:p>
          <a:p>
            <a:r>
              <a:rPr lang="zh-CN" altLang="en-US" dirty="0">
                <a:solidFill>
                  <a:srgbClr val="FF0000"/>
                </a:solidFill>
              </a:rPr>
              <a:t>快重传 </a:t>
            </a:r>
            <a:r>
              <a:rPr lang="zh-CN" altLang="en-US" dirty="0"/>
              <a:t>算法</a:t>
            </a:r>
            <a:r>
              <a:rPr lang="zh-CN" altLang="zh-CN" dirty="0"/>
              <a:t>首先要求接收方不要等待自己发送数据时才进行捎带确认，而是要立即发送确认，即使收到了失序的报文段也要立即发出对已收到的报文段的重复确认。</a:t>
            </a:r>
            <a:endParaRPr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2"/>
          <p:cNvSpPr>
            <a:spLocks noGrp="1" noChangeArrowheads="1"/>
          </p:cNvSpPr>
          <p:nvPr>
            <p:ph type="title"/>
          </p:nvPr>
        </p:nvSpPr>
        <p:spPr/>
        <p:txBody>
          <a:bodyPr/>
          <a:lstStyle/>
          <a:p>
            <a:pPr algn="ctr" eaLnBrk="1" hangingPunct="1"/>
            <a:r>
              <a:rPr lang="zh-CN" altLang="en-US" dirty="0"/>
              <a:t>快重传算法</a:t>
            </a:r>
          </a:p>
        </p:txBody>
      </p:sp>
      <p:sp>
        <p:nvSpPr>
          <p:cNvPr id="2297859" name="Rectangle 3"/>
          <p:cNvSpPr>
            <a:spLocks noGrp="1" noChangeArrowheads="1"/>
          </p:cNvSpPr>
          <p:nvPr>
            <p:ph idx="1"/>
          </p:nvPr>
        </p:nvSpPr>
        <p:spPr/>
        <p:txBody>
          <a:bodyPr/>
          <a:lstStyle/>
          <a:p>
            <a:r>
              <a:rPr lang="zh-CN" altLang="zh-CN" dirty="0">
                <a:solidFill>
                  <a:srgbClr val="FF0000"/>
                </a:solidFill>
              </a:rPr>
              <a:t>发送方只要一连收到三个重复确认，</a:t>
            </a:r>
            <a:r>
              <a:rPr lang="zh-CN" altLang="zh-CN" dirty="0"/>
              <a:t>就知道接收方确实没有收到报文段，因而应当</a:t>
            </a:r>
            <a:r>
              <a:rPr lang="zh-CN" altLang="zh-CN" dirty="0">
                <a:solidFill>
                  <a:srgbClr val="FF0000"/>
                </a:solidFill>
              </a:rPr>
              <a:t>立即进行重传（即“快重传”），</a:t>
            </a:r>
            <a:r>
              <a:rPr lang="zh-CN" altLang="zh-CN" dirty="0"/>
              <a:t>这样就不会出现超时，发送方也不就会误认为出现了网络拥塞。</a:t>
            </a:r>
            <a:endParaRPr lang="en-US" altLang="zh-CN" dirty="0"/>
          </a:p>
          <a:p>
            <a:r>
              <a:rPr lang="zh-CN" altLang="zh-CN" dirty="0"/>
              <a:t>使用快重传可以使整个网络的吞吐量提高约</a:t>
            </a:r>
            <a:r>
              <a:rPr lang="en-US" altLang="zh-CN" dirty="0"/>
              <a:t>20%</a:t>
            </a:r>
            <a:r>
              <a:rPr lang="zh-CN" altLang="zh-CN" dirty="0"/>
              <a:t>。</a:t>
            </a:r>
            <a:r>
              <a:rPr lang="zh-CN" altLang="en-US" dirty="0"/>
              <a:t> </a:t>
            </a:r>
          </a:p>
        </p:txBody>
      </p:sp>
      <p:sp>
        <p:nvSpPr>
          <p:cNvPr id="2" name="矩形 1"/>
          <p:cNvSpPr/>
          <p:nvPr/>
        </p:nvSpPr>
        <p:spPr>
          <a:xfrm>
            <a:off x="1991544" y="4684613"/>
            <a:ext cx="8568952" cy="1129348"/>
          </a:xfrm>
          <a:prstGeom prst="rect">
            <a:avLst/>
          </a:prstGeom>
          <a:solidFill>
            <a:srgbClr val="66FF66"/>
          </a:solidFill>
          <a:ln>
            <a:solidFill>
              <a:schemeClr val="tx1"/>
            </a:solidFill>
          </a:ln>
        </p:spPr>
        <p:txBody>
          <a:bodyPr wrap="square">
            <a:spAutoFit/>
          </a:bodyPr>
          <a:lstStyle/>
          <a:p>
            <a:pPr algn="just" fontAlgn="base">
              <a:lnSpc>
                <a:spcPct val="110000"/>
              </a:lnSpc>
              <a:spcBef>
                <a:spcPct val="0"/>
              </a:spcBef>
              <a:spcAft>
                <a:spcPct val="0"/>
              </a:spcAft>
            </a:pPr>
            <a:r>
              <a:rPr lang="zh-CN" altLang="en-US" sz="3200" b="1" dirty="0">
                <a:solidFill>
                  <a:srgbClr val="000000"/>
                </a:solidFill>
                <a:latin typeface="Arial"/>
                <a:ea typeface="黑体" panose="02010609060101010101" pitchFamily="2" charset="-122"/>
              </a:rPr>
              <a:t>不难看出，快重传并非取消重传计时器，而是在某些情况下可</a:t>
            </a:r>
            <a:r>
              <a:rPr lang="zh-CN" altLang="en-US" sz="3200" b="1" dirty="0">
                <a:solidFill>
                  <a:srgbClr val="FF0000"/>
                </a:solidFill>
                <a:latin typeface="Arial"/>
                <a:ea typeface="黑体" panose="02010609060101010101" pitchFamily="2" charset="-122"/>
              </a:rPr>
              <a:t>更早地重传</a:t>
            </a:r>
            <a:r>
              <a:rPr lang="zh-CN" altLang="en-US" sz="3200" b="1" dirty="0">
                <a:solidFill>
                  <a:srgbClr val="000000"/>
                </a:solidFill>
                <a:latin typeface="Arial"/>
                <a:ea typeface="黑体" panose="02010609060101010101" pitchFamily="2" charset="-122"/>
              </a:rPr>
              <a:t>丢失的报文段。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
          <p:cNvSpPr txBox="1">
            <a:spLocks noChangeArrowheads="1"/>
          </p:cNvSpPr>
          <p:nvPr/>
        </p:nvSpPr>
        <p:spPr bwMode="auto">
          <a:xfrm>
            <a:off x="2351584" y="152400"/>
            <a:ext cx="7397750" cy="585788"/>
          </a:xfrm>
          <a:prstGeom prst="rect">
            <a:avLst/>
          </a:prstGeom>
          <a:solidFill>
            <a:srgbClr val="FFFF99"/>
          </a:solidFill>
          <a:ln>
            <a:solidFill>
              <a:srgbClr val="3333CC"/>
            </a:solidFill>
            <a:miter lim="800000"/>
          </a:ln>
          <a:effectLst>
            <a:outerShdw dist="35921" dir="2700000" algn="ctr" rotWithShape="0">
              <a:srgbClr val="1C1C1C"/>
            </a:outerShdw>
          </a:effec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algn="ctr" eaLnBrk="1" hangingPunct="1">
              <a:defRPr/>
            </a:pPr>
            <a:r>
              <a:rPr lang="zh-CN" altLang="en-US" sz="4000" kern="0" dirty="0">
                <a:solidFill>
                  <a:srgbClr val="000099"/>
                </a:solidFill>
                <a:latin typeface="Tahoma" panose="020B0604030504040204"/>
                <a:ea typeface="黑体" panose="02010609060101010101" pitchFamily="2" charset="-122"/>
              </a:rPr>
              <a:t>快重传举例</a:t>
            </a:r>
          </a:p>
        </p:txBody>
      </p:sp>
      <p:sp>
        <p:nvSpPr>
          <p:cNvPr id="51" name="Text Box 3"/>
          <p:cNvSpPr txBox="1">
            <a:spLocks noChangeArrowheads="1"/>
          </p:cNvSpPr>
          <p:nvPr/>
        </p:nvSpPr>
        <p:spPr bwMode="auto">
          <a:xfrm>
            <a:off x="4733677" y="1052737"/>
            <a:ext cx="874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800" kern="0">
                <a:solidFill>
                  <a:srgbClr val="000099"/>
                </a:solidFill>
                <a:ea typeface="黑体" panose="02010609060101010101" pitchFamily="2" charset="-122"/>
              </a:rPr>
              <a:t>发送方</a:t>
            </a:r>
          </a:p>
        </p:txBody>
      </p:sp>
      <p:sp>
        <p:nvSpPr>
          <p:cNvPr id="52" name="Text Box 4"/>
          <p:cNvSpPr txBox="1">
            <a:spLocks noChangeArrowheads="1"/>
          </p:cNvSpPr>
          <p:nvPr/>
        </p:nvSpPr>
        <p:spPr bwMode="auto">
          <a:xfrm>
            <a:off x="8024565" y="1114649"/>
            <a:ext cx="8747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800" kern="0">
                <a:solidFill>
                  <a:srgbClr val="000099"/>
                </a:solidFill>
                <a:ea typeface="黑体" panose="02010609060101010101" pitchFamily="2" charset="-122"/>
              </a:rPr>
              <a:t>接收方</a:t>
            </a:r>
          </a:p>
        </p:txBody>
      </p:sp>
      <p:sp>
        <p:nvSpPr>
          <p:cNvPr id="53" name="Text Box 5"/>
          <p:cNvSpPr txBox="1">
            <a:spLocks noChangeArrowheads="1"/>
          </p:cNvSpPr>
          <p:nvPr/>
        </p:nvSpPr>
        <p:spPr bwMode="auto">
          <a:xfrm>
            <a:off x="4219328" y="1475012"/>
            <a:ext cx="1012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800" kern="0">
                <a:solidFill>
                  <a:srgbClr val="000099"/>
                </a:solidFill>
                <a:ea typeface="黑体" panose="02010609060101010101" pitchFamily="2" charset="-122"/>
              </a:rPr>
              <a:t>发送 </a:t>
            </a:r>
            <a:r>
              <a:rPr kumimoji="0" lang="en-US" altLang="zh-CN" sz="1800" kern="0">
                <a:solidFill>
                  <a:srgbClr val="000099"/>
                </a:solidFill>
                <a:ea typeface="黑体" panose="02010609060101010101" pitchFamily="2" charset="-122"/>
              </a:rPr>
              <a:t>M</a:t>
            </a:r>
            <a:r>
              <a:rPr kumimoji="0" lang="en-US" altLang="zh-CN" sz="1800" kern="0" baseline="-25000">
                <a:solidFill>
                  <a:srgbClr val="000099"/>
                </a:solidFill>
                <a:ea typeface="黑体" panose="02010609060101010101" pitchFamily="2" charset="-122"/>
              </a:rPr>
              <a:t>1</a:t>
            </a:r>
          </a:p>
        </p:txBody>
      </p:sp>
      <p:sp>
        <p:nvSpPr>
          <p:cNvPr id="54" name="Line 6"/>
          <p:cNvSpPr>
            <a:spLocks noChangeShapeType="1"/>
          </p:cNvSpPr>
          <p:nvPr/>
        </p:nvSpPr>
        <p:spPr bwMode="auto">
          <a:xfrm>
            <a:off x="5197228" y="1724250"/>
            <a:ext cx="3400425" cy="314325"/>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rgbClr val="000099"/>
              </a:solidFill>
              <a:latin typeface="Arial" panose="020B0604020202020204" pitchFamily="34" charset="0"/>
            </a:endParaRPr>
          </a:p>
        </p:txBody>
      </p:sp>
      <p:sp>
        <p:nvSpPr>
          <p:cNvPr id="55" name="Line 7"/>
          <p:cNvSpPr>
            <a:spLocks noChangeShapeType="1"/>
          </p:cNvSpPr>
          <p:nvPr/>
        </p:nvSpPr>
        <p:spPr bwMode="auto">
          <a:xfrm flipH="1">
            <a:off x="5197228" y="2160812"/>
            <a:ext cx="3400425" cy="314325"/>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rgbClr val="000099"/>
              </a:solidFill>
              <a:latin typeface="Arial" panose="020B0604020202020204" pitchFamily="34" charset="0"/>
            </a:endParaRPr>
          </a:p>
        </p:txBody>
      </p:sp>
      <p:sp>
        <p:nvSpPr>
          <p:cNvPr id="56" name="Text Box 8"/>
          <p:cNvSpPr txBox="1">
            <a:spLocks noChangeArrowheads="1"/>
          </p:cNvSpPr>
          <p:nvPr/>
        </p:nvSpPr>
        <p:spPr bwMode="auto">
          <a:xfrm>
            <a:off x="8496052" y="1979837"/>
            <a:ext cx="1079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800" kern="0">
                <a:solidFill>
                  <a:srgbClr val="000099"/>
                </a:solidFill>
                <a:ea typeface="黑体" panose="02010609060101010101" pitchFamily="2" charset="-122"/>
              </a:rPr>
              <a:t> </a:t>
            </a:r>
            <a:r>
              <a:rPr kumimoji="0" lang="zh-CN" altLang="en-US" sz="1800" kern="0">
                <a:solidFill>
                  <a:srgbClr val="000099"/>
                </a:solidFill>
                <a:ea typeface="黑体" panose="02010609060101010101" pitchFamily="2" charset="-122"/>
              </a:rPr>
              <a:t>确认 </a:t>
            </a:r>
            <a:r>
              <a:rPr kumimoji="0" lang="en-US" altLang="zh-CN" sz="1800" kern="0">
                <a:solidFill>
                  <a:srgbClr val="000099"/>
                </a:solidFill>
                <a:ea typeface="黑体" panose="02010609060101010101" pitchFamily="2" charset="-122"/>
              </a:rPr>
              <a:t>M</a:t>
            </a:r>
            <a:r>
              <a:rPr kumimoji="0" lang="en-US" altLang="zh-CN" sz="1800" kern="0" baseline="-25000">
                <a:solidFill>
                  <a:srgbClr val="000099"/>
                </a:solidFill>
                <a:ea typeface="黑体" panose="02010609060101010101" pitchFamily="2" charset="-122"/>
              </a:rPr>
              <a:t>1</a:t>
            </a:r>
            <a:endParaRPr kumimoji="0" lang="en-US" altLang="zh-CN" sz="1800" kern="0">
              <a:solidFill>
                <a:srgbClr val="000099"/>
              </a:solidFill>
              <a:ea typeface="黑体" panose="02010609060101010101" pitchFamily="2" charset="-122"/>
            </a:endParaRPr>
          </a:p>
        </p:txBody>
      </p:sp>
      <p:sp>
        <p:nvSpPr>
          <p:cNvPr id="57" name="Text Box 9"/>
          <p:cNvSpPr txBox="1">
            <a:spLocks noChangeArrowheads="1"/>
          </p:cNvSpPr>
          <p:nvPr/>
        </p:nvSpPr>
        <p:spPr bwMode="auto">
          <a:xfrm>
            <a:off x="5203577" y="5599337"/>
            <a:ext cx="27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800" i="1" kern="0">
                <a:solidFill>
                  <a:srgbClr val="000099"/>
                </a:solidFill>
                <a:ea typeface="黑体" panose="02010609060101010101" pitchFamily="2" charset="-122"/>
              </a:rPr>
              <a:t>t</a:t>
            </a:r>
          </a:p>
        </p:txBody>
      </p:sp>
      <p:grpSp>
        <p:nvGrpSpPr>
          <p:cNvPr id="58" name="Group 10"/>
          <p:cNvGrpSpPr/>
          <p:nvPr/>
        </p:nvGrpSpPr>
        <p:grpSpPr bwMode="auto">
          <a:xfrm>
            <a:off x="5197228" y="1570262"/>
            <a:ext cx="3400425" cy="4346575"/>
            <a:chOff x="1607" y="677"/>
            <a:chExt cx="1640" cy="2728"/>
          </a:xfrm>
        </p:grpSpPr>
        <p:sp>
          <p:nvSpPr>
            <p:cNvPr id="59" name="Line 11"/>
            <p:cNvSpPr>
              <a:spLocks noChangeShapeType="1"/>
            </p:cNvSpPr>
            <p:nvPr/>
          </p:nvSpPr>
          <p:spPr bwMode="auto">
            <a:xfrm>
              <a:off x="1607" y="677"/>
              <a:ext cx="0" cy="2728"/>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rgbClr val="000099"/>
                </a:solidFill>
                <a:latin typeface="Arial" panose="020B0604020202020204" pitchFamily="34" charset="0"/>
              </a:endParaRPr>
            </a:p>
          </p:txBody>
        </p:sp>
        <p:sp>
          <p:nvSpPr>
            <p:cNvPr id="60" name="Line 12"/>
            <p:cNvSpPr>
              <a:spLocks noChangeShapeType="1"/>
            </p:cNvSpPr>
            <p:nvPr/>
          </p:nvSpPr>
          <p:spPr bwMode="auto">
            <a:xfrm>
              <a:off x="3247" y="677"/>
              <a:ext cx="0" cy="2728"/>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rgbClr val="000099"/>
                </a:solidFill>
                <a:latin typeface="Arial" panose="020B0604020202020204" pitchFamily="34" charset="0"/>
              </a:endParaRPr>
            </a:p>
          </p:txBody>
        </p:sp>
      </p:grpSp>
      <p:sp>
        <p:nvSpPr>
          <p:cNvPr id="61" name="Text Box 13"/>
          <p:cNvSpPr txBox="1">
            <a:spLocks noChangeArrowheads="1"/>
          </p:cNvSpPr>
          <p:nvPr/>
        </p:nvSpPr>
        <p:spPr bwMode="auto">
          <a:xfrm>
            <a:off x="8496053" y="2471961"/>
            <a:ext cx="14954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800" kern="0">
                <a:solidFill>
                  <a:srgbClr val="000099"/>
                </a:solidFill>
                <a:ea typeface="黑体" panose="02010609060101010101" pitchFamily="2" charset="-122"/>
              </a:rPr>
              <a:t> </a:t>
            </a:r>
            <a:r>
              <a:rPr kumimoji="0" lang="zh-CN" altLang="en-US" sz="1800" kern="0">
                <a:solidFill>
                  <a:srgbClr val="000099"/>
                </a:solidFill>
                <a:ea typeface="黑体" panose="02010609060101010101" pitchFamily="2" charset="-122"/>
              </a:rPr>
              <a:t>确认 </a:t>
            </a:r>
            <a:r>
              <a:rPr kumimoji="0" lang="en-US" altLang="zh-CN" sz="1800" kern="0">
                <a:solidFill>
                  <a:srgbClr val="000099"/>
                </a:solidFill>
                <a:ea typeface="黑体" panose="02010609060101010101" pitchFamily="2" charset="-122"/>
              </a:rPr>
              <a:t>M</a:t>
            </a:r>
            <a:r>
              <a:rPr kumimoji="0" lang="en-US" altLang="zh-CN" sz="1800" kern="0" baseline="-25000">
                <a:solidFill>
                  <a:srgbClr val="000099"/>
                </a:solidFill>
                <a:ea typeface="黑体" panose="02010609060101010101" pitchFamily="2" charset="-122"/>
              </a:rPr>
              <a:t>2 </a:t>
            </a:r>
            <a:endParaRPr kumimoji="0" lang="en-US" altLang="zh-CN" sz="1800" kern="0">
              <a:solidFill>
                <a:srgbClr val="000099"/>
              </a:solidFill>
              <a:ea typeface="黑体" panose="02010609060101010101" pitchFamily="2" charset="-122"/>
            </a:endParaRPr>
          </a:p>
        </p:txBody>
      </p:sp>
      <p:sp>
        <p:nvSpPr>
          <p:cNvPr id="62" name="Line 14"/>
          <p:cNvSpPr>
            <a:spLocks noChangeShapeType="1"/>
          </p:cNvSpPr>
          <p:nvPr/>
        </p:nvSpPr>
        <p:spPr bwMode="auto">
          <a:xfrm flipH="1">
            <a:off x="5197228" y="2684686"/>
            <a:ext cx="3400425" cy="312738"/>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rgbClr val="000099"/>
              </a:solidFill>
              <a:latin typeface="Arial" panose="020B0604020202020204" pitchFamily="34" charset="0"/>
            </a:endParaRPr>
          </a:p>
        </p:txBody>
      </p:sp>
      <p:sp>
        <p:nvSpPr>
          <p:cNvPr id="63" name="Line 15"/>
          <p:cNvSpPr>
            <a:spLocks noChangeShapeType="1"/>
          </p:cNvSpPr>
          <p:nvPr/>
        </p:nvSpPr>
        <p:spPr bwMode="auto">
          <a:xfrm flipH="1">
            <a:off x="5197228" y="3729261"/>
            <a:ext cx="3400425" cy="311150"/>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rgbClr val="000099"/>
              </a:solidFill>
              <a:latin typeface="Arial" panose="020B0604020202020204" pitchFamily="34" charset="0"/>
            </a:endParaRPr>
          </a:p>
        </p:txBody>
      </p:sp>
      <p:sp>
        <p:nvSpPr>
          <p:cNvPr id="64" name="Line 16"/>
          <p:cNvSpPr>
            <a:spLocks noChangeShapeType="1"/>
          </p:cNvSpPr>
          <p:nvPr/>
        </p:nvSpPr>
        <p:spPr bwMode="auto">
          <a:xfrm flipH="1">
            <a:off x="5197228" y="4248375"/>
            <a:ext cx="3400425" cy="314325"/>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rgbClr val="000099"/>
              </a:solidFill>
              <a:latin typeface="Arial" panose="020B0604020202020204" pitchFamily="34" charset="0"/>
            </a:endParaRPr>
          </a:p>
        </p:txBody>
      </p:sp>
      <p:sp>
        <p:nvSpPr>
          <p:cNvPr id="65" name="Line 17"/>
          <p:cNvSpPr>
            <a:spLocks noChangeShapeType="1"/>
          </p:cNvSpPr>
          <p:nvPr/>
        </p:nvSpPr>
        <p:spPr bwMode="auto">
          <a:xfrm flipH="1">
            <a:off x="5197228" y="4767487"/>
            <a:ext cx="3400425" cy="315913"/>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rgbClr val="000099"/>
              </a:solidFill>
              <a:latin typeface="Arial" panose="020B0604020202020204" pitchFamily="34" charset="0"/>
            </a:endParaRPr>
          </a:p>
        </p:txBody>
      </p:sp>
      <p:sp>
        <p:nvSpPr>
          <p:cNvPr id="66" name="Text Box 18"/>
          <p:cNvSpPr txBox="1">
            <a:spLocks noChangeArrowheads="1"/>
          </p:cNvSpPr>
          <p:nvPr/>
        </p:nvSpPr>
        <p:spPr bwMode="auto">
          <a:xfrm>
            <a:off x="4219328" y="1978249"/>
            <a:ext cx="1012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800" kern="0">
                <a:solidFill>
                  <a:srgbClr val="000099"/>
                </a:solidFill>
                <a:ea typeface="黑体" panose="02010609060101010101" pitchFamily="2" charset="-122"/>
              </a:rPr>
              <a:t>发送 </a:t>
            </a:r>
            <a:r>
              <a:rPr kumimoji="0" lang="en-US" altLang="zh-CN" sz="1800" kern="0">
                <a:solidFill>
                  <a:srgbClr val="000099"/>
                </a:solidFill>
                <a:ea typeface="黑体" panose="02010609060101010101" pitchFamily="2" charset="-122"/>
              </a:rPr>
              <a:t>M</a:t>
            </a:r>
            <a:r>
              <a:rPr kumimoji="0" lang="en-US" altLang="zh-CN" sz="1800" kern="0" baseline="-25000">
                <a:solidFill>
                  <a:srgbClr val="000099"/>
                </a:solidFill>
                <a:ea typeface="黑体" panose="02010609060101010101" pitchFamily="2" charset="-122"/>
              </a:rPr>
              <a:t>2</a:t>
            </a:r>
          </a:p>
        </p:txBody>
      </p:sp>
      <p:sp>
        <p:nvSpPr>
          <p:cNvPr id="67" name="Text Box 19"/>
          <p:cNvSpPr txBox="1">
            <a:spLocks noChangeArrowheads="1"/>
          </p:cNvSpPr>
          <p:nvPr/>
        </p:nvSpPr>
        <p:spPr bwMode="auto">
          <a:xfrm>
            <a:off x="4219328" y="2487837"/>
            <a:ext cx="1012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800" kern="0">
                <a:solidFill>
                  <a:srgbClr val="000099"/>
                </a:solidFill>
                <a:ea typeface="黑体" panose="02010609060101010101" pitchFamily="2" charset="-122"/>
              </a:rPr>
              <a:t>发送 </a:t>
            </a:r>
            <a:r>
              <a:rPr kumimoji="0" lang="en-US" altLang="zh-CN" sz="1800" kern="0">
                <a:solidFill>
                  <a:srgbClr val="000099"/>
                </a:solidFill>
                <a:ea typeface="黑体" panose="02010609060101010101" pitchFamily="2" charset="-122"/>
              </a:rPr>
              <a:t>M</a:t>
            </a:r>
            <a:r>
              <a:rPr kumimoji="0" lang="en-US" altLang="zh-CN" sz="1800" kern="0" baseline="-25000">
                <a:solidFill>
                  <a:srgbClr val="000099"/>
                </a:solidFill>
                <a:ea typeface="黑体" panose="02010609060101010101" pitchFamily="2" charset="-122"/>
              </a:rPr>
              <a:t>3</a:t>
            </a:r>
          </a:p>
        </p:txBody>
      </p:sp>
      <p:sp>
        <p:nvSpPr>
          <p:cNvPr id="68" name="Text Box 20"/>
          <p:cNvSpPr txBox="1">
            <a:spLocks noChangeArrowheads="1"/>
          </p:cNvSpPr>
          <p:nvPr/>
        </p:nvSpPr>
        <p:spPr bwMode="auto">
          <a:xfrm>
            <a:off x="4219328" y="2994249"/>
            <a:ext cx="1012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800" kern="0">
                <a:solidFill>
                  <a:srgbClr val="000099"/>
                </a:solidFill>
                <a:ea typeface="黑体" panose="02010609060101010101" pitchFamily="2" charset="-122"/>
              </a:rPr>
              <a:t>发送 </a:t>
            </a:r>
            <a:r>
              <a:rPr kumimoji="0" lang="en-US" altLang="zh-CN" sz="1800" kern="0">
                <a:solidFill>
                  <a:srgbClr val="000099"/>
                </a:solidFill>
                <a:ea typeface="黑体" panose="02010609060101010101" pitchFamily="2" charset="-122"/>
              </a:rPr>
              <a:t>M</a:t>
            </a:r>
            <a:r>
              <a:rPr kumimoji="0" lang="en-US" altLang="zh-CN" sz="1800" kern="0" baseline="-25000">
                <a:solidFill>
                  <a:srgbClr val="000099"/>
                </a:solidFill>
                <a:ea typeface="黑体" panose="02010609060101010101" pitchFamily="2" charset="-122"/>
              </a:rPr>
              <a:t>4</a:t>
            </a:r>
          </a:p>
        </p:txBody>
      </p:sp>
      <p:sp>
        <p:nvSpPr>
          <p:cNvPr id="69" name="Line 21"/>
          <p:cNvSpPr>
            <a:spLocks noChangeShapeType="1"/>
          </p:cNvSpPr>
          <p:nvPr/>
        </p:nvSpPr>
        <p:spPr bwMode="auto">
          <a:xfrm>
            <a:off x="5197228" y="3308575"/>
            <a:ext cx="3400425" cy="314325"/>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rgbClr val="000099"/>
              </a:solidFill>
              <a:latin typeface="Arial" panose="020B0604020202020204" pitchFamily="34" charset="0"/>
            </a:endParaRPr>
          </a:p>
        </p:txBody>
      </p:sp>
      <p:sp>
        <p:nvSpPr>
          <p:cNvPr id="70" name="Text Box 22"/>
          <p:cNvSpPr txBox="1">
            <a:spLocks noChangeArrowheads="1"/>
          </p:cNvSpPr>
          <p:nvPr/>
        </p:nvSpPr>
        <p:spPr bwMode="auto">
          <a:xfrm>
            <a:off x="6932365" y="2698975"/>
            <a:ext cx="663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2000" kern="0">
                <a:solidFill>
                  <a:srgbClr val="000099"/>
                </a:solidFill>
                <a:ea typeface="黑体" panose="02010609060101010101" pitchFamily="2" charset="-122"/>
              </a:rPr>
              <a:t>   </a:t>
            </a:r>
            <a:r>
              <a:rPr kumimoji="0" lang="zh-CN" altLang="en-US" sz="2000" kern="0">
                <a:solidFill>
                  <a:srgbClr val="000099"/>
                </a:solidFill>
                <a:ea typeface="黑体" panose="02010609060101010101" pitchFamily="2" charset="-122"/>
              </a:rPr>
              <a:t>？</a:t>
            </a:r>
          </a:p>
        </p:txBody>
      </p:sp>
      <p:sp>
        <p:nvSpPr>
          <p:cNvPr id="71" name="Text Box 23"/>
          <p:cNvSpPr txBox="1">
            <a:spLocks noChangeArrowheads="1"/>
          </p:cNvSpPr>
          <p:nvPr/>
        </p:nvSpPr>
        <p:spPr bwMode="auto">
          <a:xfrm>
            <a:off x="4219328" y="3541937"/>
            <a:ext cx="1012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800" kern="0">
                <a:solidFill>
                  <a:srgbClr val="000099"/>
                </a:solidFill>
                <a:ea typeface="黑体" panose="02010609060101010101" pitchFamily="2" charset="-122"/>
              </a:rPr>
              <a:t>发送 </a:t>
            </a:r>
            <a:r>
              <a:rPr kumimoji="0" lang="en-US" altLang="zh-CN" sz="1800" kern="0">
                <a:solidFill>
                  <a:srgbClr val="000099"/>
                </a:solidFill>
                <a:ea typeface="黑体" panose="02010609060101010101" pitchFamily="2" charset="-122"/>
              </a:rPr>
              <a:t>M</a:t>
            </a:r>
            <a:r>
              <a:rPr kumimoji="0" lang="en-US" altLang="zh-CN" sz="1800" kern="0" baseline="-25000">
                <a:solidFill>
                  <a:srgbClr val="000099"/>
                </a:solidFill>
                <a:ea typeface="黑体" panose="02010609060101010101" pitchFamily="2" charset="-122"/>
              </a:rPr>
              <a:t>5</a:t>
            </a:r>
          </a:p>
        </p:txBody>
      </p:sp>
      <p:sp>
        <p:nvSpPr>
          <p:cNvPr id="72" name="Text Box 24"/>
          <p:cNvSpPr txBox="1">
            <a:spLocks noChangeArrowheads="1"/>
          </p:cNvSpPr>
          <p:nvPr/>
        </p:nvSpPr>
        <p:spPr bwMode="auto">
          <a:xfrm>
            <a:off x="4219328" y="4062637"/>
            <a:ext cx="1012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800" kern="0">
                <a:solidFill>
                  <a:srgbClr val="000099"/>
                </a:solidFill>
                <a:ea typeface="黑体" panose="02010609060101010101" pitchFamily="2" charset="-122"/>
              </a:rPr>
              <a:t>发送 </a:t>
            </a:r>
            <a:r>
              <a:rPr kumimoji="0" lang="en-US" altLang="zh-CN" sz="1800" kern="0">
                <a:solidFill>
                  <a:srgbClr val="000099"/>
                </a:solidFill>
                <a:ea typeface="黑体" panose="02010609060101010101" pitchFamily="2" charset="-122"/>
              </a:rPr>
              <a:t>M</a:t>
            </a:r>
            <a:r>
              <a:rPr kumimoji="0" lang="en-US" altLang="zh-CN" sz="1800" kern="0" baseline="-25000">
                <a:solidFill>
                  <a:srgbClr val="000099"/>
                </a:solidFill>
                <a:ea typeface="黑体" panose="02010609060101010101" pitchFamily="2" charset="-122"/>
              </a:rPr>
              <a:t>6</a:t>
            </a:r>
          </a:p>
        </p:txBody>
      </p:sp>
      <p:sp>
        <p:nvSpPr>
          <p:cNvPr id="73" name="Text Box 25"/>
          <p:cNvSpPr txBox="1">
            <a:spLocks noChangeArrowheads="1"/>
          </p:cNvSpPr>
          <p:nvPr/>
        </p:nvSpPr>
        <p:spPr bwMode="auto">
          <a:xfrm>
            <a:off x="8496053" y="3438749"/>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800" kern="0">
                <a:solidFill>
                  <a:srgbClr val="000099"/>
                </a:solidFill>
                <a:ea typeface="黑体" panose="02010609060101010101" pitchFamily="2" charset="-122"/>
              </a:rPr>
              <a:t> </a:t>
            </a:r>
            <a:r>
              <a:rPr kumimoji="0" lang="zh-CN" altLang="en-US" sz="1800" kern="0">
                <a:solidFill>
                  <a:srgbClr val="000099"/>
                </a:solidFill>
                <a:ea typeface="黑体" panose="02010609060101010101" pitchFamily="2" charset="-122"/>
              </a:rPr>
              <a:t>重复确认 </a:t>
            </a:r>
            <a:r>
              <a:rPr kumimoji="0" lang="en-US" altLang="zh-CN" sz="1800" kern="0">
                <a:solidFill>
                  <a:srgbClr val="000099"/>
                </a:solidFill>
                <a:ea typeface="黑体" panose="02010609060101010101" pitchFamily="2" charset="-122"/>
              </a:rPr>
              <a:t>M</a:t>
            </a:r>
            <a:r>
              <a:rPr kumimoji="0" lang="en-US" altLang="zh-CN" sz="1800" kern="0" baseline="-25000">
                <a:solidFill>
                  <a:srgbClr val="000099"/>
                </a:solidFill>
                <a:ea typeface="黑体" panose="02010609060101010101" pitchFamily="2" charset="-122"/>
              </a:rPr>
              <a:t>2 </a:t>
            </a:r>
            <a:endParaRPr kumimoji="0" lang="en-US" altLang="zh-CN" sz="1800" kern="0">
              <a:solidFill>
                <a:srgbClr val="000099"/>
              </a:solidFill>
              <a:ea typeface="黑体" panose="02010609060101010101" pitchFamily="2" charset="-122"/>
            </a:endParaRPr>
          </a:p>
        </p:txBody>
      </p:sp>
      <p:grpSp>
        <p:nvGrpSpPr>
          <p:cNvPr id="74" name="Group 26"/>
          <p:cNvGrpSpPr/>
          <p:nvPr/>
        </p:nvGrpSpPr>
        <p:grpSpPr bwMode="auto">
          <a:xfrm>
            <a:off x="5197228" y="5073879"/>
            <a:ext cx="3400425" cy="533401"/>
            <a:chOff x="2471" y="3290"/>
            <a:chExt cx="2142" cy="336"/>
          </a:xfrm>
        </p:grpSpPr>
        <p:sp>
          <p:nvSpPr>
            <p:cNvPr id="75" name="Line 27"/>
            <p:cNvSpPr>
              <a:spLocks noChangeShapeType="1"/>
            </p:cNvSpPr>
            <p:nvPr/>
          </p:nvSpPr>
          <p:spPr bwMode="auto">
            <a:xfrm>
              <a:off x="2471" y="3427"/>
              <a:ext cx="2142" cy="199"/>
            </a:xfrm>
            <a:prstGeom prst="line">
              <a:avLst/>
            </a:prstGeom>
            <a:noFill/>
            <a:ln w="38100">
              <a:solidFill>
                <a:srgbClr val="9900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rgbClr val="000099"/>
                </a:solidFill>
                <a:latin typeface="Arial" panose="020B0604020202020204" pitchFamily="34" charset="0"/>
              </a:endParaRPr>
            </a:p>
          </p:txBody>
        </p:sp>
        <p:sp>
          <p:nvSpPr>
            <p:cNvPr id="76" name="Text Box 28"/>
            <p:cNvSpPr txBox="1">
              <a:spLocks noChangeArrowheads="1"/>
            </p:cNvSpPr>
            <p:nvPr/>
          </p:nvSpPr>
          <p:spPr bwMode="auto">
            <a:xfrm rot="275181">
              <a:off x="3181" y="3290"/>
              <a:ext cx="102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2000" kern="0">
                  <a:solidFill>
                    <a:srgbClr val="000099"/>
                  </a:solidFill>
                  <a:ea typeface="黑体" panose="02010609060101010101" pitchFamily="2" charset="-122"/>
                </a:rPr>
                <a:t>立即重传 </a:t>
              </a:r>
              <a:r>
                <a:rPr kumimoji="0" lang="en-US" altLang="zh-CN" sz="2000" kern="0">
                  <a:solidFill>
                    <a:srgbClr val="000099"/>
                  </a:solidFill>
                  <a:ea typeface="黑体" panose="02010609060101010101" pitchFamily="2" charset="-122"/>
                </a:rPr>
                <a:t>M</a:t>
              </a:r>
              <a:r>
                <a:rPr kumimoji="0" lang="en-US" altLang="zh-CN" sz="2000" kern="0" baseline="-25000">
                  <a:solidFill>
                    <a:srgbClr val="000099"/>
                  </a:solidFill>
                  <a:ea typeface="黑体" panose="02010609060101010101" pitchFamily="2" charset="-122"/>
                </a:rPr>
                <a:t>3</a:t>
              </a:r>
            </a:p>
          </p:txBody>
        </p:sp>
      </p:grpSp>
      <p:sp>
        <p:nvSpPr>
          <p:cNvPr id="77" name="Text Box 29"/>
          <p:cNvSpPr txBox="1">
            <a:spLocks noChangeArrowheads="1"/>
          </p:cNvSpPr>
          <p:nvPr/>
        </p:nvSpPr>
        <p:spPr bwMode="auto">
          <a:xfrm>
            <a:off x="8496053" y="3992787"/>
            <a:ext cx="1584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800" kern="0">
                <a:solidFill>
                  <a:srgbClr val="000099"/>
                </a:solidFill>
                <a:ea typeface="黑体" panose="02010609060101010101" pitchFamily="2" charset="-122"/>
              </a:rPr>
              <a:t> </a:t>
            </a:r>
            <a:r>
              <a:rPr kumimoji="0" lang="zh-CN" altLang="en-US" sz="1800" kern="0">
                <a:solidFill>
                  <a:srgbClr val="000099"/>
                </a:solidFill>
                <a:ea typeface="黑体" panose="02010609060101010101" pitchFamily="2" charset="-122"/>
              </a:rPr>
              <a:t>重复确认 </a:t>
            </a:r>
            <a:r>
              <a:rPr kumimoji="0" lang="en-US" altLang="zh-CN" sz="1800" kern="0">
                <a:solidFill>
                  <a:srgbClr val="000099"/>
                </a:solidFill>
                <a:ea typeface="黑体" panose="02010609060101010101" pitchFamily="2" charset="-122"/>
              </a:rPr>
              <a:t>M</a:t>
            </a:r>
            <a:r>
              <a:rPr kumimoji="0" lang="en-US" altLang="zh-CN" sz="1800" kern="0" baseline="-25000">
                <a:solidFill>
                  <a:srgbClr val="000099"/>
                </a:solidFill>
                <a:ea typeface="黑体" panose="02010609060101010101" pitchFamily="2" charset="-122"/>
              </a:rPr>
              <a:t>2 </a:t>
            </a:r>
            <a:endParaRPr kumimoji="0" lang="en-US" altLang="zh-CN" sz="1800" kern="0">
              <a:solidFill>
                <a:srgbClr val="000099"/>
              </a:solidFill>
              <a:ea typeface="黑体" panose="02010609060101010101" pitchFamily="2" charset="-122"/>
            </a:endParaRPr>
          </a:p>
        </p:txBody>
      </p:sp>
      <p:sp>
        <p:nvSpPr>
          <p:cNvPr id="78" name="Text Box 30"/>
          <p:cNvSpPr txBox="1">
            <a:spLocks noChangeArrowheads="1"/>
          </p:cNvSpPr>
          <p:nvPr/>
        </p:nvSpPr>
        <p:spPr bwMode="auto">
          <a:xfrm>
            <a:off x="8496053" y="4515074"/>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800" kern="0">
                <a:solidFill>
                  <a:srgbClr val="000099"/>
                </a:solidFill>
                <a:ea typeface="黑体" panose="02010609060101010101" pitchFamily="2" charset="-122"/>
              </a:rPr>
              <a:t> </a:t>
            </a:r>
            <a:r>
              <a:rPr kumimoji="0" lang="zh-CN" altLang="en-US" sz="1800" kern="0">
                <a:solidFill>
                  <a:srgbClr val="000099"/>
                </a:solidFill>
                <a:ea typeface="黑体" panose="02010609060101010101" pitchFamily="2" charset="-122"/>
              </a:rPr>
              <a:t>重复确认 </a:t>
            </a:r>
            <a:r>
              <a:rPr kumimoji="0" lang="en-US" altLang="zh-CN" sz="1800" kern="0">
                <a:solidFill>
                  <a:srgbClr val="000099"/>
                </a:solidFill>
                <a:ea typeface="黑体" panose="02010609060101010101" pitchFamily="2" charset="-122"/>
              </a:rPr>
              <a:t>M</a:t>
            </a:r>
            <a:r>
              <a:rPr kumimoji="0" lang="en-US" altLang="zh-CN" sz="1800" kern="0" baseline="-25000">
                <a:solidFill>
                  <a:srgbClr val="000099"/>
                </a:solidFill>
                <a:ea typeface="黑体" panose="02010609060101010101" pitchFamily="2" charset="-122"/>
              </a:rPr>
              <a:t>2 </a:t>
            </a:r>
            <a:endParaRPr kumimoji="0" lang="en-US" altLang="zh-CN" sz="1800" kern="0">
              <a:solidFill>
                <a:srgbClr val="000099"/>
              </a:solidFill>
              <a:ea typeface="黑体" panose="02010609060101010101" pitchFamily="2" charset="-122"/>
            </a:endParaRPr>
          </a:p>
        </p:txBody>
      </p:sp>
      <p:sp>
        <p:nvSpPr>
          <p:cNvPr id="79" name="Text Box 31"/>
          <p:cNvSpPr txBox="1">
            <a:spLocks noChangeArrowheads="1"/>
          </p:cNvSpPr>
          <p:nvPr/>
        </p:nvSpPr>
        <p:spPr bwMode="auto">
          <a:xfrm>
            <a:off x="8588127" y="5599337"/>
            <a:ext cx="27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800" i="1" kern="0">
                <a:solidFill>
                  <a:srgbClr val="000099"/>
                </a:solidFill>
                <a:ea typeface="黑体" panose="02010609060101010101" pitchFamily="2" charset="-122"/>
              </a:rPr>
              <a:t>t</a:t>
            </a:r>
          </a:p>
        </p:txBody>
      </p:sp>
      <p:sp>
        <p:nvSpPr>
          <p:cNvPr id="80" name="Line 32"/>
          <p:cNvSpPr>
            <a:spLocks noChangeShapeType="1"/>
          </p:cNvSpPr>
          <p:nvPr/>
        </p:nvSpPr>
        <p:spPr bwMode="auto">
          <a:xfrm>
            <a:off x="5203578" y="4873850"/>
            <a:ext cx="3398837" cy="314325"/>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rgbClr val="000099"/>
              </a:solidFill>
              <a:latin typeface="Arial" panose="020B0604020202020204" pitchFamily="34" charset="0"/>
            </a:endParaRPr>
          </a:p>
        </p:txBody>
      </p:sp>
      <p:sp>
        <p:nvSpPr>
          <p:cNvPr id="81" name="Text Box 33"/>
          <p:cNvSpPr txBox="1">
            <a:spLocks noChangeArrowheads="1"/>
          </p:cNvSpPr>
          <p:nvPr/>
        </p:nvSpPr>
        <p:spPr bwMode="auto">
          <a:xfrm>
            <a:off x="4219328" y="4616674"/>
            <a:ext cx="1012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800" kern="0">
                <a:solidFill>
                  <a:srgbClr val="000099"/>
                </a:solidFill>
                <a:ea typeface="黑体" panose="02010609060101010101" pitchFamily="2" charset="-122"/>
              </a:rPr>
              <a:t>发送 </a:t>
            </a:r>
            <a:r>
              <a:rPr kumimoji="0" lang="en-US" altLang="zh-CN" sz="1800" kern="0">
                <a:solidFill>
                  <a:srgbClr val="000099"/>
                </a:solidFill>
                <a:ea typeface="黑体" panose="02010609060101010101" pitchFamily="2" charset="-122"/>
              </a:rPr>
              <a:t>M</a:t>
            </a:r>
            <a:r>
              <a:rPr kumimoji="0" lang="en-US" altLang="zh-CN" sz="1800" kern="0" baseline="-25000">
                <a:solidFill>
                  <a:srgbClr val="000099"/>
                </a:solidFill>
                <a:ea typeface="黑体" panose="02010609060101010101" pitchFamily="2" charset="-122"/>
              </a:rPr>
              <a:t>7</a:t>
            </a:r>
          </a:p>
        </p:txBody>
      </p:sp>
      <p:grpSp>
        <p:nvGrpSpPr>
          <p:cNvPr id="82" name="Group 34"/>
          <p:cNvGrpSpPr/>
          <p:nvPr/>
        </p:nvGrpSpPr>
        <p:grpSpPr bwMode="auto">
          <a:xfrm>
            <a:off x="1585665" y="3872137"/>
            <a:ext cx="3584575" cy="1349375"/>
            <a:chOff x="340" y="2508"/>
            <a:chExt cx="2114" cy="850"/>
          </a:xfrm>
        </p:grpSpPr>
        <p:grpSp>
          <p:nvGrpSpPr>
            <p:cNvPr id="83" name="Group 35"/>
            <p:cNvGrpSpPr/>
            <p:nvPr/>
          </p:nvGrpSpPr>
          <p:grpSpPr bwMode="auto">
            <a:xfrm>
              <a:off x="1729" y="2635"/>
              <a:ext cx="725" cy="666"/>
              <a:chOff x="1257" y="1749"/>
              <a:chExt cx="817" cy="460"/>
            </a:xfrm>
          </p:grpSpPr>
          <p:sp>
            <p:nvSpPr>
              <p:cNvPr id="85" name="Line 36"/>
              <p:cNvSpPr>
                <a:spLocks noChangeShapeType="1"/>
              </p:cNvSpPr>
              <p:nvPr/>
            </p:nvSpPr>
            <p:spPr bwMode="auto">
              <a:xfrm>
                <a:off x="1257" y="1749"/>
                <a:ext cx="817" cy="0"/>
              </a:xfrm>
              <a:prstGeom prst="line">
                <a:avLst/>
              </a:prstGeom>
              <a:noFill/>
              <a:ln w="28575">
                <a:solidFill>
                  <a:srgbClr val="3333CC"/>
                </a:solidFill>
                <a:prstDash val="dash"/>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rgbClr val="000099"/>
                  </a:solidFill>
                  <a:latin typeface="Arial" panose="020B0604020202020204" pitchFamily="34" charset="0"/>
                </a:endParaRPr>
              </a:p>
            </p:txBody>
          </p:sp>
          <p:sp>
            <p:nvSpPr>
              <p:cNvPr id="86" name="Line 37"/>
              <p:cNvSpPr>
                <a:spLocks noChangeShapeType="1"/>
              </p:cNvSpPr>
              <p:nvPr/>
            </p:nvSpPr>
            <p:spPr bwMode="auto">
              <a:xfrm>
                <a:off x="1257" y="1979"/>
                <a:ext cx="817" cy="0"/>
              </a:xfrm>
              <a:prstGeom prst="line">
                <a:avLst/>
              </a:prstGeom>
              <a:noFill/>
              <a:ln w="28575">
                <a:solidFill>
                  <a:srgbClr val="3333CC"/>
                </a:solidFill>
                <a:prstDash val="dash"/>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rgbClr val="000099"/>
                  </a:solidFill>
                  <a:latin typeface="Arial" panose="020B0604020202020204" pitchFamily="34" charset="0"/>
                </a:endParaRPr>
              </a:p>
            </p:txBody>
          </p:sp>
          <p:sp>
            <p:nvSpPr>
              <p:cNvPr id="87" name="Line 38"/>
              <p:cNvSpPr>
                <a:spLocks noChangeShapeType="1"/>
              </p:cNvSpPr>
              <p:nvPr/>
            </p:nvSpPr>
            <p:spPr bwMode="auto">
              <a:xfrm>
                <a:off x="1257" y="2209"/>
                <a:ext cx="817" cy="0"/>
              </a:xfrm>
              <a:prstGeom prst="line">
                <a:avLst/>
              </a:prstGeom>
              <a:noFill/>
              <a:ln w="28575">
                <a:solidFill>
                  <a:srgbClr val="3333CC"/>
                </a:solidFill>
                <a:prstDash val="dash"/>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rgbClr val="000099"/>
                  </a:solidFill>
                  <a:latin typeface="Arial" panose="020B0604020202020204" pitchFamily="34" charset="0"/>
                </a:endParaRPr>
              </a:p>
            </p:txBody>
          </p:sp>
        </p:grpSp>
        <p:sp>
          <p:nvSpPr>
            <p:cNvPr id="84" name="Text Box 39"/>
            <p:cNvSpPr txBox="1">
              <a:spLocks noChangeArrowheads="1"/>
            </p:cNvSpPr>
            <p:nvPr/>
          </p:nvSpPr>
          <p:spPr bwMode="auto">
            <a:xfrm>
              <a:off x="340" y="2508"/>
              <a:ext cx="1389" cy="850"/>
            </a:xfrm>
            <a:prstGeom prst="rect">
              <a:avLst/>
            </a:prstGeom>
            <a:noFill/>
            <a:ln w="9525">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endParaRPr kumimoji="0" lang="en-US" altLang="zh-CN" sz="900" kern="0">
                <a:solidFill>
                  <a:srgbClr val="000099"/>
                </a:solidFill>
                <a:ea typeface="黑体" panose="02010609060101010101" pitchFamily="2" charset="-122"/>
              </a:endParaRPr>
            </a:p>
            <a:p>
              <a:pPr eaLnBrk="1" hangingPunct="1">
                <a:defRPr/>
              </a:pPr>
              <a:r>
                <a:rPr kumimoji="0" lang="zh-CN" altLang="en-US" sz="2000" kern="0">
                  <a:solidFill>
                    <a:srgbClr val="000099"/>
                  </a:solidFill>
                  <a:ea typeface="黑体" panose="02010609060101010101" pitchFamily="2" charset="-122"/>
                </a:rPr>
                <a:t>收到三个连续的</a:t>
              </a:r>
            </a:p>
            <a:p>
              <a:pPr eaLnBrk="1" hangingPunct="1">
                <a:defRPr/>
              </a:pPr>
              <a:r>
                <a:rPr kumimoji="0" lang="zh-CN" altLang="en-US" sz="2000" kern="0">
                  <a:solidFill>
                    <a:srgbClr val="000099"/>
                  </a:solidFill>
                  <a:ea typeface="黑体" panose="02010609060101010101" pitchFamily="2" charset="-122"/>
                </a:rPr>
                <a:t>对 </a:t>
              </a:r>
              <a:r>
                <a:rPr kumimoji="0" lang="en-US" altLang="zh-CN" sz="2000" kern="0">
                  <a:solidFill>
                    <a:srgbClr val="000099"/>
                  </a:solidFill>
                  <a:ea typeface="黑体" panose="02010609060101010101" pitchFamily="2" charset="-122"/>
                </a:rPr>
                <a:t>M</a:t>
              </a:r>
              <a:r>
                <a:rPr kumimoji="0" lang="en-US" altLang="zh-CN" sz="2000" kern="0" baseline="-25000">
                  <a:solidFill>
                    <a:srgbClr val="000099"/>
                  </a:solidFill>
                  <a:ea typeface="黑体" panose="02010609060101010101" pitchFamily="2" charset="-122"/>
                </a:rPr>
                <a:t>2</a:t>
              </a:r>
              <a:r>
                <a:rPr kumimoji="0" lang="en-US" altLang="zh-CN" sz="2000" kern="0">
                  <a:solidFill>
                    <a:srgbClr val="000099"/>
                  </a:solidFill>
                  <a:ea typeface="黑体" panose="02010609060101010101" pitchFamily="2" charset="-122"/>
                </a:rPr>
                <a:t> </a:t>
              </a:r>
              <a:r>
                <a:rPr kumimoji="0" lang="zh-CN" altLang="en-US" sz="2000" kern="0">
                  <a:solidFill>
                    <a:srgbClr val="000099"/>
                  </a:solidFill>
                  <a:ea typeface="黑体" panose="02010609060101010101" pitchFamily="2" charset="-122"/>
                </a:rPr>
                <a:t>的重复确认</a:t>
              </a:r>
            </a:p>
            <a:p>
              <a:pPr eaLnBrk="1" hangingPunct="1">
                <a:spcBef>
                  <a:spcPct val="20000"/>
                </a:spcBef>
                <a:defRPr/>
              </a:pPr>
              <a:r>
                <a:rPr kumimoji="0" lang="zh-CN" altLang="en-US" sz="2000" kern="0">
                  <a:solidFill>
                    <a:srgbClr val="000099"/>
                  </a:solidFill>
                  <a:ea typeface="黑体" panose="02010609060101010101" pitchFamily="2" charset="-122"/>
                </a:rPr>
                <a:t>立即重传 </a:t>
              </a:r>
              <a:r>
                <a:rPr kumimoji="0" lang="en-US" altLang="zh-CN" sz="2000" kern="0">
                  <a:solidFill>
                    <a:srgbClr val="000099"/>
                  </a:solidFill>
                  <a:ea typeface="黑体" panose="02010609060101010101" pitchFamily="2" charset="-122"/>
                </a:rPr>
                <a:t>M</a:t>
              </a:r>
              <a:r>
                <a:rPr kumimoji="0" lang="en-US" altLang="zh-CN" sz="2000" kern="0" baseline="-25000">
                  <a:solidFill>
                    <a:srgbClr val="000099"/>
                  </a:solidFill>
                  <a:ea typeface="黑体" panose="02010609060101010101" pitchFamily="2" charset="-122"/>
                </a:rPr>
                <a:t>3</a:t>
              </a:r>
            </a:p>
            <a:p>
              <a:pPr eaLnBrk="1" hangingPunct="1">
                <a:defRPr/>
              </a:pPr>
              <a:endParaRPr kumimoji="0" lang="en-US" altLang="zh-CN" sz="900" kern="0">
                <a:solidFill>
                  <a:srgbClr val="000099"/>
                </a:solidFill>
                <a:ea typeface="黑体" panose="02010609060101010101" pitchFamily="2" charset="-122"/>
              </a:endParaRPr>
            </a:p>
          </p:txBody>
        </p:sp>
      </p:grpSp>
      <p:sp>
        <p:nvSpPr>
          <p:cNvPr id="88" name="AutoShape 40"/>
          <p:cNvSpPr>
            <a:spLocks noChangeArrowheads="1"/>
          </p:cNvSpPr>
          <p:nvPr/>
        </p:nvSpPr>
        <p:spPr bwMode="auto">
          <a:xfrm>
            <a:off x="6940303" y="2416399"/>
            <a:ext cx="871537" cy="1096962"/>
          </a:xfrm>
          <a:prstGeom prst="irregularSeal1">
            <a:avLst/>
          </a:prstGeom>
          <a:solidFill>
            <a:srgbClr val="FFC000"/>
          </a:solidFill>
          <a:ln w="9525">
            <a:solidFill>
              <a:srgbClr val="FF0000"/>
            </a:solidFill>
            <a:miter lim="800000"/>
          </a:ln>
          <a:effectLst/>
        </p:spPr>
        <p:txBody>
          <a:bodyPr wrap="none" anchor="ctr"/>
          <a:lstStyle/>
          <a:p>
            <a:pPr>
              <a:defRPr/>
            </a:pPr>
            <a:endParaRPr lang="zh-CN" altLang="en-US" kern="0">
              <a:solidFill>
                <a:srgbClr val="000099"/>
              </a:solidFill>
              <a:latin typeface="Arial" panose="020B0604020202020204" pitchFamily="34" charset="0"/>
            </a:endParaRPr>
          </a:p>
        </p:txBody>
      </p:sp>
      <p:sp>
        <p:nvSpPr>
          <p:cNvPr id="89" name="Text Box 41"/>
          <p:cNvSpPr txBox="1">
            <a:spLocks noChangeArrowheads="1"/>
          </p:cNvSpPr>
          <p:nvPr/>
        </p:nvSpPr>
        <p:spPr bwMode="auto">
          <a:xfrm>
            <a:off x="7011740" y="2698974"/>
            <a:ext cx="644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r>
              <a:rPr kumimoji="0" lang="zh-CN" altLang="en-US" sz="1800" kern="0" dirty="0">
                <a:solidFill>
                  <a:srgbClr val="000099"/>
                </a:solidFill>
                <a:ea typeface="黑体" panose="02010609060101010101" pitchFamily="2" charset="-122"/>
              </a:rPr>
              <a:t>丢失</a:t>
            </a:r>
          </a:p>
        </p:txBody>
      </p:sp>
      <p:sp>
        <p:nvSpPr>
          <p:cNvPr id="90" name="Line 42"/>
          <p:cNvSpPr>
            <a:spLocks noChangeShapeType="1"/>
          </p:cNvSpPr>
          <p:nvPr/>
        </p:nvSpPr>
        <p:spPr bwMode="auto">
          <a:xfrm>
            <a:off x="5197228" y="2268762"/>
            <a:ext cx="3400425" cy="314325"/>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rgbClr val="000099"/>
              </a:solidFill>
              <a:latin typeface="Arial" panose="020B0604020202020204" pitchFamily="34" charset="0"/>
            </a:endParaRPr>
          </a:p>
        </p:txBody>
      </p:sp>
      <p:sp>
        <p:nvSpPr>
          <p:cNvPr id="91" name="Line 43"/>
          <p:cNvSpPr>
            <a:spLocks noChangeShapeType="1"/>
          </p:cNvSpPr>
          <p:nvPr/>
        </p:nvSpPr>
        <p:spPr bwMode="auto">
          <a:xfrm>
            <a:off x="5197228" y="2787874"/>
            <a:ext cx="1830387" cy="158750"/>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rgbClr val="000099"/>
              </a:solidFill>
              <a:latin typeface="Arial" panose="020B0604020202020204" pitchFamily="34" charset="0"/>
            </a:endParaRPr>
          </a:p>
        </p:txBody>
      </p:sp>
      <p:sp>
        <p:nvSpPr>
          <p:cNvPr id="92" name="Line 44"/>
          <p:cNvSpPr>
            <a:spLocks noChangeShapeType="1"/>
          </p:cNvSpPr>
          <p:nvPr/>
        </p:nvSpPr>
        <p:spPr bwMode="auto">
          <a:xfrm>
            <a:off x="5203578" y="3829274"/>
            <a:ext cx="3398837" cy="315912"/>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rgbClr val="000099"/>
              </a:solidFill>
              <a:latin typeface="Arial" panose="020B0604020202020204" pitchFamily="34" charset="0"/>
            </a:endParaRPr>
          </a:p>
        </p:txBody>
      </p:sp>
      <p:sp>
        <p:nvSpPr>
          <p:cNvPr id="93" name="Line 45"/>
          <p:cNvSpPr>
            <a:spLocks noChangeShapeType="1"/>
          </p:cNvSpPr>
          <p:nvPr/>
        </p:nvSpPr>
        <p:spPr bwMode="auto">
          <a:xfrm>
            <a:off x="5203578" y="4351562"/>
            <a:ext cx="3398837" cy="314325"/>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rgbClr val="00009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right)">
                                      <p:cBhvr>
                                        <p:cTn id="7" dur="1000"/>
                                        <p:tgtEl>
                                          <p:spTgt spid="82"/>
                                        </p:tgtEl>
                                      </p:cBhvr>
                                    </p:animEffect>
                                  </p:childTnLst>
                                </p:cTn>
                              </p:par>
                            </p:childTnLst>
                          </p:cTn>
                        </p:par>
                        <p:par>
                          <p:cTn id="8" fill="hold">
                            <p:stCondLst>
                              <p:cond delay="1000"/>
                            </p:stCondLst>
                            <p:childTnLst>
                              <p:par>
                                <p:cTn id="9" presetID="22" presetClass="entr" presetSubtype="8" fill="hold" nodeType="afterEffect">
                                  <p:stCondLst>
                                    <p:cond delay="500"/>
                                  </p:stCondLst>
                                  <p:childTnLst>
                                    <p:set>
                                      <p:cBhvr>
                                        <p:cTn id="10" dur="1" fill="hold">
                                          <p:stCondLst>
                                            <p:cond delay="0"/>
                                          </p:stCondLst>
                                        </p:cTn>
                                        <p:tgtEl>
                                          <p:spTgt spid="74"/>
                                        </p:tgtEl>
                                        <p:attrNameLst>
                                          <p:attrName>style.visibility</p:attrName>
                                        </p:attrNameLst>
                                      </p:cBhvr>
                                      <p:to>
                                        <p:strVal val="visible"/>
                                      </p:to>
                                    </p:set>
                                    <p:animEffect transition="in" filter="wipe(left)">
                                      <p:cBhvr>
                                        <p:cTn id="11" dur="1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2"/>
          <p:cNvSpPr>
            <a:spLocks noGrp="1" noChangeArrowheads="1"/>
          </p:cNvSpPr>
          <p:nvPr>
            <p:ph type="title"/>
          </p:nvPr>
        </p:nvSpPr>
        <p:spPr/>
        <p:txBody>
          <a:bodyPr/>
          <a:lstStyle/>
          <a:p>
            <a:pPr algn="ctr" eaLnBrk="1" hangingPunct="1"/>
            <a:r>
              <a:rPr lang="zh-CN" altLang="en-US" dirty="0"/>
              <a:t>快恢复算法</a:t>
            </a:r>
          </a:p>
        </p:txBody>
      </p:sp>
      <p:sp>
        <p:nvSpPr>
          <p:cNvPr id="117765" name="Rectangle 3"/>
          <p:cNvSpPr>
            <a:spLocks noGrp="1" noChangeArrowheads="1"/>
          </p:cNvSpPr>
          <p:nvPr>
            <p:ph type="body" idx="1"/>
          </p:nvPr>
        </p:nvSpPr>
        <p:spPr/>
        <p:txBody>
          <a:bodyPr/>
          <a:lstStyle/>
          <a:p>
            <a:r>
              <a:rPr lang="zh-CN" altLang="en-US" dirty="0"/>
              <a:t>当发送端收到连续三个重复的确认时，由于发送方现在认为网络很可能没有发生拥塞，因此现在</a:t>
            </a:r>
            <a:r>
              <a:rPr lang="zh-CN" altLang="en-US" dirty="0">
                <a:solidFill>
                  <a:srgbClr val="FF0000"/>
                </a:solidFill>
              </a:rPr>
              <a:t>不执行慢开始算法，</a:t>
            </a:r>
            <a:r>
              <a:rPr lang="zh-CN" altLang="en-US" dirty="0"/>
              <a:t>而是执行</a:t>
            </a:r>
            <a:r>
              <a:rPr lang="zh-CN" altLang="en-US" dirty="0">
                <a:solidFill>
                  <a:srgbClr val="FF0000"/>
                </a:solidFill>
              </a:rPr>
              <a:t>快恢复算法 </a:t>
            </a:r>
            <a:r>
              <a:rPr lang="en-US" altLang="zh-CN" dirty="0"/>
              <a:t>FR (Fast Recovery) </a:t>
            </a:r>
            <a:r>
              <a:rPr lang="zh-CN" altLang="en-US" dirty="0"/>
              <a:t>算法：</a:t>
            </a:r>
            <a:endParaRPr lang="en-US" altLang="zh-CN" dirty="0"/>
          </a:p>
          <a:p>
            <a:pPr marL="365125" indent="-365125">
              <a:buNone/>
            </a:pPr>
            <a:r>
              <a:rPr lang="en-US" altLang="zh-CN" sz="2800" dirty="0">
                <a:solidFill>
                  <a:srgbClr val="0000FF"/>
                </a:solidFill>
              </a:rPr>
              <a:t>	(1) </a:t>
            </a:r>
            <a:r>
              <a:rPr lang="zh-CN" altLang="en-US" sz="2800" dirty="0">
                <a:solidFill>
                  <a:srgbClr val="0000FF"/>
                </a:solidFill>
              </a:rPr>
              <a:t>慢开始门限 </a:t>
            </a:r>
            <a:r>
              <a:rPr lang="en-US" altLang="zh-CN" sz="2800" dirty="0" err="1">
                <a:solidFill>
                  <a:srgbClr val="0000FF"/>
                </a:solidFill>
              </a:rPr>
              <a:t>ssthresh</a:t>
            </a:r>
            <a:r>
              <a:rPr lang="en-US" altLang="zh-CN" sz="2800" dirty="0">
                <a:solidFill>
                  <a:srgbClr val="0000FF"/>
                </a:solidFill>
              </a:rPr>
              <a:t> = </a:t>
            </a:r>
            <a:r>
              <a:rPr lang="zh-CN" altLang="en-US" sz="2800" dirty="0">
                <a:solidFill>
                  <a:srgbClr val="0000FF"/>
                </a:solidFill>
              </a:rPr>
              <a:t>当前拥塞窗口 </a:t>
            </a:r>
            <a:r>
              <a:rPr lang="en-US" altLang="zh-CN" sz="2800" dirty="0" err="1">
                <a:solidFill>
                  <a:srgbClr val="0000FF"/>
                </a:solidFill>
              </a:rPr>
              <a:t>cwnd</a:t>
            </a:r>
            <a:r>
              <a:rPr lang="en-US" altLang="zh-CN" sz="2800" dirty="0">
                <a:solidFill>
                  <a:srgbClr val="0000FF"/>
                </a:solidFill>
              </a:rPr>
              <a:t> / 2 </a:t>
            </a:r>
            <a:r>
              <a:rPr lang="zh-CN" altLang="en-US" sz="2800" dirty="0">
                <a:solidFill>
                  <a:srgbClr val="0000FF"/>
                </a:solidFill>
              </a:rPr>
              <a:t>；</a:t>
            </a:r>
            <a:endParaRPr lang="en-US" altLang="zh-CN" sz="2800" dirty="0">
              <a:solidFill>
                <a:srgbClr val="0000FF"/>
              </a:solidFill>
            </a:endParaRPr>
          </a:p>
          <a:p>
            <a:pPr marL="365125" indent="-365125">
              <a:buNone/>
            </a:pPr>
            <a:r>
              <a:rPr lang="en-US" altLang="zh-CN" sz="2800" dirty="0">
                <a:solidFill>
                  <a:srgbClr val="0000FF"/>
                </a:solidFill>
              </a:rPr>
              <a:t>	(2) </a:t>
            </a:r>
            <a:r>
              <a:rPr lang="zh-CN" altLang="en-US" sz="2800" dirty="0">
                <a:solidFill>
                  <a:srgbClr val="0000FF"/>
                </a:solidFill>
              </a:rPr>
              <a:t>新拥塞窗口 </a:t>
            </a:r>
            <a:r>
              <a:rPr lang="en-US" altLang="zh-CN" sz="2800" dirty="0" err="1">
                <a:solidFill>
                  <a:srgbClr val="0000FF"/>
                </a:solidFill>
              </a:rPr>
              <a:t>cwnd</a:t>
            </a:r>
            <a:r>
              <a:rPr lang="en-US" altLang="zh-CN" sz="2800" dirty="0">
                <a:solidFill>
                  <a:srgbClr val="0000FF"/>
                </a:solidFill>
              </a:rPr>
              <a:t> = </a:t>
            </a:r>
            <a:r>
              <a:rPr lang="zh-CN" altLang="en-US" sz="2800" dirty="0">
                <a:solidFill>
                  <a:srgbClr val="0000FF"/>
                </a:solidFill>
              </a:rPr>
              <a:t>慢开始门限 </a:t>
            </a:r>
            <a:r>
              <a:rPr lang="en-US" altLang="zh-CN" sz="2800" dirty="0" err="1">
                <a:solidFill>
                  <a:srgbClr val="0000FF"/>
                </a:solidFill>
              </a:rPr>
              <a:t>ssthresh</a:t>
            </a:r>
            <a:r>
              <a:rPr lang="en-US" altLang="zh-CN" sz="2800" dirty="0">
                <a:solidFill>
                  <a:srgbClr val="0000FF"/>
                </a:solidFill>
              </a:rPr>
              <a:t> </a:t>
            </a:r>
            <a:r>
              <a:rPr lang="zh-CN" altLang="en-US" sz="2800" dirty="0">
                <a:solidFill>
                  <a:srgbClr val="0000FF"/>
                </a:solidFill>
              </a:rPr>
              <a:t>；</a:t>
            </a:r>
            <a:endParaRPr lang="en-US" altLang="zh-CN" sz="2800" dirty="0">
              <a:solidFill>
                <a:srgbClr val="0000FF"/>
              </a:solidFill>
            </a:endParaRPr>
          </a:p>
          <a:p>
            <a:pPr marL="898525" indent="-533400">
              <a:buNone/>
            </a:pPr>
            <a:r>
              <a:rPr lang="en-US" altLang="zh-CN" sz="2800" dirty="0">
                <a:solidFill>
                  <a:srgbClr val="0000FF"/>
                </a:solidFill>
              </a:rPr>
              <a:t>(3) </a:t>
            </a:r>
            <a:r>
              <a:rPr lang="zh-CN" altLang="en-US" sz="2800" dirty="0">
                <a:solidFill>
                  <a:srgbClr val="0000FF"/>
                </a:solidFill>
              </a:rPr>
              <a:t>开始执行拥塞避免算法，使拥塞窗口缓慢地线性增大。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1560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algn="ctr" eaLnBrk="1" hangingPunct="1">
              <a:defRPr/>
            </a:pPr>
            <a:r>
              <a:rPr lang="zh-CN" altLang="en-US" sz="3200" kern="0">
                <a:solidFill>
                  <a:srgbClr val="333399"/>
                </a:solidFill>
                <a:latin typeface="Tahoma" panose="020B0604030504040204"/>
                <a:ea typeface="黑体" panose="02010609060101010101" pitchFamily="2" charset="-122"/>
              </a:rPr>
              <a:t>慢开始和拥塞避免算法的实现举例 </a:t>
            </a:r>
          </a:p>
        </p:txBody>
      </p:sp>
      <p:grpSp>
        <p:nvGrpSpPr>
          <p:cNvPr id="3" name="组合 2"/>
          <p:cNvGrpSpPr/>
          <p:nvPr/>
        </p:nvGrpSpPr>
        <p:grpSpPr>
          <a:xfrm>
            <a:off x="1415480" y="836712"/>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dirty="0">
                  <a:solidFill>
                    <a:srgbClr val="FF0000"/>
                  </a:solidFill>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a:solidFill>
                    <a:srgbClr val="000000"/>
                  </a:solidFill>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kern="0" dirty="0">
                  <a:solidFill>
                    <a:srgbClr val="000000"/>
                  </a:solidFill>
                </a:rPr>
                <a:t>拥塞窗口  </a:t>
              </a:r>
              <a:r>
                <a:rPr lang="en-US" altLang="zh-CN" sz="2000" b="1" kern="0" dirty="0" err="1">
                  <a:solidFill>
                    <a:srgbClr val="000000"/>
                  </a:solidFill>
                </a:rPr>
                <a:t>cwnd</a:t>
              </a:r>
              <a:endParaRPr lang="en-US" altLang="zh-CN" sz="2000" b="1" kern="0" dirty="0">
                <a:solidFill>
                  <a:srgbClr val="000000"/>
                </a:solidFill>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dirty="0">
                  <a:solidFill>
                    <a:srgbClr val="FF0000"/>
                  </a:solidFill>
                </a:rPr>
                <a:t>3-ACK</a:t>
              </a:r>
              <a:endParaRPr lang="zh-CN" altLang="en-US" sz="2000" b="1" kern="0" dirty="0">
                <a:solidFill>
                  <a:srgbClr val="FF0000"/>
                </a:solidFill>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b="1" kern="0" dirty="0">
                  <a:solidFill>
                    <a:srgbClr val="0000FF"/>
                  </a:solidFill>
                </a:rPr>
                <a:t>TCP Reno </a:t>
              </a:r>
            </a:p>
            <a:p>
              <a:pPr algn="ctr" eaLnBrk="1" hangingPunct="1">
                <a:defRPr/>
              </a:pPr>
              <a:r>
                <a:rPr lang="zh-CN" altLang="en-US" b="1" kern="0" dirty="0">
                  <a:solidFill>
                    <a:srgbClr val="0000FF"/>
                  </a:solidFill>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2000" b="1" kern="0" dirty="0" err="1">
                  <a:solidFill>
                    <a:srgbClr val="C00000"/>
                  </a:solidFill>
                </a:rPr>
                <a:t>ssthresh</a:t>
              </a:r>
              <a:endParaRPr lang="en-US" altLang="zh-CN" sz="2000" b="1" kern="0" dirty="0">
                <a:solidFill>
                  <a:srgbClr val="C00000"/>
                </a:solidFill>
              </a:endParaRPr>
            </a:p>
            <a:p>
              <a:pPr algn="ctr" eaLnBrk="1" hangingPunct="1">
                <a:defRPr/>
              </a:pPr>
              <a:r>
                <a:rPr lang="zh-CN" altLang="en-US" sz="2000" b="1" kern="0" dirty="0">
                  <a:solidFill>
                    <a:srgbClr val="C00000"/>
                  </a:solidFill>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2000" b="1" kern="0">
                  <a:solidFill>
                    <a:srgbClr val="000000"/>
                  </a:solidFill>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r>
                <a:rPr lang="en-US" altLang="zh-CN" sz="2800" b="1" kern="0" dirty="0">
                  <a:solidFill>
                    <a:sysClr val="windowText" lastClr="000000"/>
                  </a:solidFill>
                  <a:latin typeface="Arial" panose="020B0604020202020204" pitchFamily="34" charset="0"/>
                  <a:sym typeface="Wingdings" panose="05000000000000000000" pitchFamily="2" charset="2"/>
                </a:rPr>
                <a:t></a:t>
              </a:r>
              <a:endParaRPr lang="zh-CN" altLang="en-US" sz="2800" b="1" kern="0" dirty="0">
                <a:solidFill>
                  <a:sysClr val="windowText" lastClr="000000"/>
                </a:solidFill>
                <a:latin typeface="Arial" panose="020B0604020202020204" pitchFamily="34" charset="0"/>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r>
                <a:rPr lang="en-US" altLang="zh-CN" sz="2800" b="1" kern="0" dirty="0">
                  <a:solidFill>
                    <a:sysClr val="windowText" lastClr="000000"/>
                  </a:solidFill>
                  <a:latin typeface="Arial" panose="020B0604020202020204" pitchFamily="34" charset="0"/>
                  <a:sym typeface="Wingdings" panose="05000000000000000000" pitchFamily="2" charset="2"/>
                </a:rPr>
                <a:t></a:t>
              </a:r>
              <a:endParaRPr lang="zh-CN" altLang="en-US" sz="2800" b="1" kern="0" dirty="0">
                <a:solidFill>
                  <a:sysClr val="windowText" lastClr="000000"/>
                </a:solidFill>
                <a:latin typeface="Arial" panose="020B0604020202020204" pitchFamily="34" charset="0"/>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a:solidFill>
                    <a:srgbClr val="000000"/>
                  </a:solidFill>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800" b="1" kern="0" dirty="0">
                  <a:solidFill>
                    <a:srgbClr val="000000"/>
                  </a:solidFill>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2000" b="1" kern="0">
                  <a:solidFill>
                    <a:srgbClr val="000000"/>
                  </a:solidFill>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dirty="0">
                  <a:solidFill>
                    <a:srgbClr val="000000"/>
                  </a:solidFill>
                  <a:sym typeface="Wingdings" panose="05000000000000000000" pitchFamily="2" charset="2"/>
                </a:rPr>
                <a:t></a:t>
              </a:r>
              <a:endParaRPr lang="zh-CN" altLang="en-US" sz="2800" b="1" kern="0" dirty="0">
                <a:solidFill>
                  <a:srgbClr val="000000"/>
                </a:solidFill>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2400" b="1" kern="0">
                <a:solidFill>
                  <a:sysClr val="windowText" lastClr="000000"/>
                </a:solidFill>
                <a:latin typeface="Arial" panose="020B0604020202020204" pitchFamily="34" charset="0"/>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a:solidFill>
                    <a:srgbClr val="000000"/>
                  </a:solidFill>
                  <a:sym typeface="Wingdings" panose="05000000000000000000" pitchFamily="2" charset="2"/>
                </a:rPr>
                <a:t></a:t>
              </a:r>
              <a:endParaRPr lang="zh-CN" altLang="en-US" sz="2800" b="1" kern="0">
                <a:solidFill>
                  <a:srgbClr val="000000"/>
                </a:solidFill>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2400" b="1" kern="0">
                <a:solidFill>
                  <a:sysClr val="windowText" lastClr="000000"/>
                </a:solidFill>
                <a:latin typeface="Arial" panose="020B0604020202020204" pitchFamily="34" charset="0"/>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kern="0" dirty="0">
                  <a:solidFill>
                    <a:srgbClr val="000000"/>
                  </a:solidFill>
                  <a:sym typeface="Wingdings" panose="05000000000000000000" pitchFamily="2" charset="2"/>
                </a:rPr>
                <a:t></a:t>
              </a:r>
              <a:endParaRPr lang="zh-CN" altLang="en-US" sz="2800" b="1" kern="0" dirty="0">
                <a:solidFill>
                  <a:srgbClr val="000000"/>
                </a:solidFill>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a:defRPr/>
              </a:pPr>
              <a:endParaRPr lang="zh-CN" altLang="en-US" sz="2400" b="1" kern="0">
                <a:solidFill>
                  <a:sysClr val="windowText" lastClr="000000"/>
                </a:solidFill>
                <a:latin typeface="Arial" panose="020B0604020202020204" pitchFamily="34" charset="0"/>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b="1" kern="0" dirty="0">
                  <a:solidFill>
                    <a:srgbClr val="000000"/>
                  </a:solidFill>
                </a:rPr>
                <a:t>4</a:t>
              </a:r>
            </a:p>
          </p:txBody>
        </p:sp>
      </p:grpSp>
      <p:sp>
        <p:nvSpPr>
          <p:cNvPr id="276" name="Line 167"/>
          <p:cNvSpPr>
            <a:spLocks noChangeShapeType="1"/>
          </p:cNvSpPr>
          <p:nvPr/>
        </p:nvSpPr>
        <p:spPr bwMode="auto">
          <a:xfrm>
            <a:off x="7752185" y="2774554"/>
            <a:ext cx="399947" cy="222398"/>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sz="2400" b="1" kern="0">
              <a:solidFill>
                <a:sysClr val="windowText" lastClr="000000"/>
              </a:solidFill>
              <a:latin typeface="Arial" panose="020B0604020202020204" pitchFamily="34" charset="0"/>
            </a:endParaRPr>
          </a:p>
        </p:txBody>
      </p:sp>
      <p:sp>
        <p:nvSpPr>
          <p:cNvPr id="121" name="Text Box 101"/>
          <p:cNvSpPr txBox="1">
            <a:spLocks noChangeArrowheads="1"/>
          </p:cNvSpPr>
          <p:nvPr/>
        </p:nvSpPr>
        <p:spPr bwMode="auto">
          <a:xfrm>
            <a:off x="1985392" y="4293097"/>
            <a:ext cx="865501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fontAlgn="base" hangingPunct="1">
              <a:spcBef>
                <a:spcPct val="0"/>
              </a:spcBef>
              <a:spcAft>
                <a:spcPct val="0"/>
              </a:spcAft>
            </a:pPr>
            <a:r>
              <a:rPr kumimoji="0" lang="zh-CN" altLang="zh-CN" sz="2800" dirty="0">
                <a:solidFill>
                  <a:srgbClr val="000099"/>
                </a:solidFill>
                <a:latin typeface="Arial" panose="020B0604020202020204" pitchFamily="34" charset="0"/>
                <a:ea typeface="黑体" panose="02010609060101010101" pitchFamily="2" charset="-122"/>
              </a:rPr>
              <a:t>因此，在图的点</a:t>
            </a:r>
            <a:r>
              <a:rPr kumimoji="0" lang="en-US" altLang="zh-CN" sz="2800" dirty="0">
                <a:solidFill>
                  <a:srgbClr val="000099"/>
                </a:solidFill>
                <a:latin typeface="Arial" panose="020B0604020202020204" pitchFamily="34" charset="0"/>
                <a:ea typeface="黑体" panose="02010609060101010101" pitchFamily="2" charset="-122"/>
                <a:sym typeface="Wingdings" panose="05000000000000000000"/>
              </a:rPr>
              <a:t></a:t>
            </a:r>
            <a:r>
              <a:rPr kumimoji="0" lang="zh-CN" altLang="zh-CN" sz="2800" dirty="0">
                <a:solidFill>
                  <a:srgbClr val="000099"/>
                </a:solidFill>
                <a:latin typeface="Arial" panose="020B0604020202020204" pitchFamily="34" charset="0"/>
                <a:ea typeface="黑体" panose="02010609060101010101" pitchFamily="2" charset="-122"/>
              </a:rPr>
              <a:t>，发送方知道现在只是丢失了个别的报文段。于是</a:t>
            </a:r>
            <a:r>
              <a:rPr kumimoji="0" lang="zh-CN" altLang="zh-CN" sz="2800" dirty="0">
                <a:solidFill>
                  <a:srgbClr val="FF0000"/>
                </a:solidFill>
                <a:latin typeface="Arial" panose="020B0604020202020204" pitchFamily="34" charset="0"/>
                <a:ea typeface="黑体" panose="02010609060101010101" pitchFamily="2" charset="-122"/>
              </a:rPr>
              <a:t>不启动慢开始，而是执行快恢复算法。</a:t>
            </a:r>
            <a:r>
              <a:rPr kumimoji="0" lang="zh-CN" altLang="zh-CN" sz="2800" dirty="0">
                <a:solidFill>
                  <a:srgbClr val="000099"/>
                </a:solidFill>
                <a:latin typeface="Arial" panose="020B0604020202020204" pitchFamily="34" charset="0"/>
                <a:ea typeface="黑体" panose="02010609060101010101" pitchFamily="2" charset="-122"/>
              </a:rPr>
              <a:t>这时，发送方调整门限值</a:t>
            </a:r>
            <a:r>
              <a:rPr kumimoji="0" lang="en-US" altLang="zh-CN" sz="2800" dirty="0" err="1">
                <a:solidFill>
                  <a:srgbClr val="000099"/>
                </a:solidFill>
                <a:latin typeface="Arial" panose="020B0604020202020204" pitchFamily="34" charset="0"/>
                <a:ea typeface="黑体" panose="02010609060101010101" pitchFamily="2" charset="-122"/>
              </a:rPr>
              <a:t>ssthresh</a:t>
            </a:r>
            <a:r>
              <a:rPr kumimoji="0" lang="en-US" altLang="zh-CN" sz="2800" dirty="0">
                <a:solidFill>
                  <a:srgbClr val="000099"/>
                </a:solidFill>
                <a:latin typeface="Arial" panose="020B0604020202020204" pitchFamily="34" charset="0"/>
                <a:ea typeface="黑体" panose="02010609060101010101" pitchFamily="2" charset="-122"/>
              </a:rPr>
              <a:t> = </a:t>
            </a:r>
            <a:r>
              <a:rPr kumimoji="0" lang="en-US" altLang="zh-CN" sz="2800" dirty="0" err="1">
                <a:solidFill>
                  <a:srgbClr val="000099"/>
                </a:solidFill>
                <a:latin typeface="Arial" panose="020B0604020202020204" pitchFamily="34" charset="0"/>
                <a:ea typeface="黑体" panose="02010609060101010101" pitchFamily="2" charset="-122"/>
              </a:rPr>
              <a:t>cwnd</a:t>
            </a:r>
            <a:r>
              <a:rPr kumimoji="0" lang="en-US" altLang="zh-CN" sz="2800" dirty="0">
                <a:solidFill>
                  <a:srgbClr val="000099"/>
                </a:solidFill>
                <a:latin typeface="Arial" panose="020B0604020202020204" pitchFamily="34" charset="0"/>
                <a:ea typeface="黑体" panose="02010609060101010101" pitchFamily="2" charset="-122"/>
              </a:rPr>
              <a:t> / 2 = 8</a:t>
            </a:r>
            <a:r>
              <a:rPr kumimoji="0" lang="zh-CN" altLang="zh-CN" sz="2800" dirty="0">
                <a:solidFill>
                  <a:srgbClr val="000099"/>
                </a:solidFill>
                <a:latin typeface="Arial" panose="020B0604020202020204" pitchFamily="34" charset="0"/>
                <a:ea typeface="黑体" panose="02010609060101010101" pitchFamily="2" charset="-122"/>
              </a:rPr>
              <a:t>，同时设置拥塞窗口</a:t>
            </a:r>
            <a:r>
              <a:rPr kumimoji="0" lang="en-US" altLang="zh-CN" sz="2800" dirty="0" err="1">
                <a:solidFill>
                  <a:srgbClr val="000099"/>
                </a:solidFill>
                <a:latin typeface="Arial" panose="020B0604020202020204" pitchFamily="34" charset="0"/>
                <a:ea typeface="黑体" panose="02010609060101010101" pitchFamily="2" charset="-122"/>
              </a:rPr>
              <a:t>cwnd</a:t>
            </a:r>
            <a:r>
              <a:rPr kumimoji="0" lang="en-US" altLang="zh-CN" sz="2800" dirty="0">
                <a:solidFill>
                  <a:srgbClr val="000099"/>
                </a:solidFill>
                <a:latin typeface="Arial" panose="020B0604020202020204" pitchFamily="34" charset="0"/>
                <a:ea typeface="黑体" panose="02010609060101010101" pitchFamily="2" charset="-122"/>
              </a:rPr>
              <a:t> = </a:t>
            </a:r>
            <a:r>
              <a:rPr kumimoji="0" lang="en-US" altLang="zh-CN" sz="2800" dirty="0" err="1">
                <a:solidFill>
                  <a:srgbClr val="000099"/>
                </a:solidFill>
                <a:latin typeface="Arial" panose="020B0604020202020204" pitchFamily="34" charset="0"/>
                <a:ea typeface="黑体" panose="02010609060101010101" pitchFamily="2" charset="-122"/>
              </a:rPr>
              <a:t>ssthresh</a:t>
            </a:r>
            <a:r>
              <a:rPr kumimoji="0" lang="en-US" altLang="zh-CN" sz="2800" dirty="0">
                <a:solidFill>
                  <a:srgbClr val="000099"/>
                </a:solidFill>
                <a:latin typeface="Arial" panose="020B0604020202020204" pitchFamily="34" charset="0"/>
                <a:ea typeface="黑体" panose="02010609060101010101" pitchFamily="2" charset="-122"/>
              </a:rPr>
              <a:t> = 8</a:t>
            </a:r>
            <a:r>
              <a:rPr kumimoji="0" lang="zh-CN" altLang="zh-CN" sz="2800" dirty="0">
                <a:solidFill>
                  <a:srgbClr val="000099"/>
                </a:solidFill>
                <a:latin typeface="Arial" panose="020B0604020202020204" pitchFamily="34" charset="0"/>
                <a:ea typeface="黑体" panose="02010609060101010101" pitchFamily="2" charset="-122"/>
              </a:rPr>
              <a:t>（见图中的点</a:t>
            </a:r>
            <a:r>
              <a:rPr kumimoji="0" lang="en-US" altLang="zh-CN" sz="2800" dirty="0">
                <a:solidFill>
                  <a:srgbClr val="000099"/>
                </a:solidFill>
                <a:latin typeface="Arial" panose="020B0604020202020204" pitchFamily="34" charset="0"/>
                <a:ea typeface="黑体" panose="02010609060101010101" pitchFamily="2" charset="-122"/>
                <a:sym typeface="Wingdings" panose="05000000000000000000"/>
              </a:rPr>
              <a:t></a:t>
            </a:r>
            <a:r>
              <a:rPr kumimoji="0" lang="zh-CN" altLang="zh-CN" sz="2800" dirty="0">
                <a:solidFill>
                  <a:srgbClr val="000099"/>
                </a:solidFill>
                <a:latin typeface="Arial" panose="020B0604020202020204" pitchFamily="34" charset="0"/>
                <a:ea typeface="黑体" panose="02010609060101010101" pitchFamily="2" charset="-122"/>
              </a:rPr>
              <a:t>），并开始执行拥塞避免算法。</a:t>
            </a:r>
            <a:endParaRPr kumimoji="0" lang="en-US" altLang="zh-CN" sz="2800" dirty="0">
              <a:solidFill>
                <a:srgbClr val="000099"/>
              </a:solidFill>
              <a:latin typeface="Arial" panose="020B0604020202020204" pitchFamily="34" charset="0"/>
              <a:ea typeface="黑体" panose="0201060906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加法增大，乘法减小 </a:t>
            </a:r>
            <a:r>
              <a:rPr lang="en-US" altLang="zh-CN" dirty="0"/>
              <a:t>(AIMD)</a:t>
            </a:r>
            <a:endParaRPr lang="zh-CN" altLang="en-US" dirty="0"/>
          </a:p>
        </p:txBody>
      </p:sp>
      <p:sp>
        <p:nvSpPr>
          <p:cNvPr id="3" name="内容占位符 2"/>
          <p:cNvSpPr>
            <a:spLocks noGrp="1"/>
          </p:cNvSpPr>
          <p:nvPr>
            <p:ph idx="1"/>
          </p:nvPr>
        </p:nvSpPr>
        <p:spPr/>
        <p:txBody>
          <a:bodyPr/>
          <a:lstStyle/>
          <a:p>
            <a:r>
              <a:rPr lang="zh-CN" altLang="zh-CN" dirty="0"/>
              <a:t>可以看出，在拥塞避免阶段，拥塞窗口是按照线性规律增大的。这常称为</a:t>
            </a:r>
            <a:r>
              <a:rPr lang="zh-CN" altLang="en-US" dirty="0">
                <a:solidFill>
                  <a:srgbClr val="FF0000"/>
                </a:solidFill>
              </a:rPr>
              <a:t>“</a:t>
            </a:r>
            <a:r>
              <a:rPr lang="zh-CN" altLang="zh-CN" dirty="0">
                <a:solidFill>
                  <a:srgbClr val="FF0000"/>
                </a:solidFill>
              </a:rPr>
              <a:t>加法增大</a:t>
            </a:r>
            <a:r>
              <a:rPr lang="zh-CN" altLang="en-US" dirty="0">
                <a:solidFill>
                  <a:srgbClr val="FF0000"/>
                </a:solidFill>
              </a:rPr>
              <a:t>”</a:t>
            </a:r>
            <a:r>
              <a:rPr lang="en-US" altLang="zh-CN" dirty="0">
                <a:solidFill>
                  <a:srgbClr val="FF0000"/>
                </a:solidFill>
              </a:rPr>
              <a:t> </a:t>
            </a:r>
            <a:r>
              <a:rPr lang="en-US" altLang="zh-CN" dirty="0"/>
              <a:t>AI (Additive Increase)</a:t>
            </a:r>
            <a:r>
              <a:rPr lang="zh-CN" altLang="zh-CN" dirty="0"/>
              <a:t>。</a:t>
            </a:r>
            <a:endParaRPr lang="en-US" altLang="zh-CN" dirty="0"/>
          </a:p>
          <a:p>
            <a:r>
              <a:rPr lang="zh-CN" altLang="en-US" dirty="0"/>
              <a:t>当</a:t>
            </a:r>
            <a:r>
              <a:rPr lang="zh-CN" altLang="zh-CN" dirty="0"/>
              <a:t>出现超时或</a:t>
            </a:r>
            <a:r>
              <a:rPr lang="en-US" altLang="zh-CN" dirty="0"/>
              <a:t>3</a:t>
            </a:r>
            <a:r>
              <a:rPr lang="zh-CN" altLang="zh-CN" dirty="0"/>
              <a:t>个重复的确认</a:t>
            </a:r>
            <a:r>
              <a:rPr lang="zh-CN" altLang="en-US" dirty="0"/>
              <a:t>时</a:t>
            </a:r>
            <a:r>
              <a:rPr lang="zh-CN" altLang="zh-CN" dirty="0"/>
              <a:t>，就要把门限值设置为当前拥塞窗口值的一半，并大大减小拥塞窗口的数值。这常称为</a:t>
            </a:r>
            <a:r>
              <a:rPr lang="zh-CN" altLang="zh-CN" dirty="0">
                <a:solidFill>
                  <a:srgbClr val="FF0000"/>
                </a:solidFill>
              </a:rPr>
              <a:t>“乘法减小”</a:t>
            </a:r>
            <a:r>
              <a:rPr lang="en-US" altLang="zh-CN" dirty="0"/>
              <a:t>MD (Multiplicative Decrease)</a:t>
            </a:r>
            <a:r>
              <a:rPr lang="zh-CN" altLang="zh-CN" dirty="0"/>
              <a:t>。</a:t>
            </a:r>
            <a:endParaRPr lang="en-US" altLang="zh-CN" dirty="0"/>
          </a:p>
          <a:p>
            <a:r>
              <a:rPr lang="zh-CN" altLang="zh-CN" dirty="0"/>
              <a:t>二者合在一起就是所谓的</a:t>
            </a:r>
            <a:r>
              <a:rPr lang="en-US" altLang="zh-CN" dirty="0"/>
              <a:t> AIMD </a:t>
            </a:r>
            <a:r>
              <a:rPr lang="zh-CN" altLang="zh-CN" dirty="0"/>
              <a:t>算法。</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拥塞常常趋于恶化</a:t>
            </a:r>
            <a:endParaRPr lang="zh-CN" altLang="en-US" dirty="0"/>
          </a:p>
        </p:txBody>
      </p:sp>
      <p:sp>
        <p:nvSpPr>
          <p:cNvPr id="3" name="内容占位符 2"/>
          <p:cNvSpPr>
            <a:spLocks noGrp="1"/>
          </p:cNvSpPr>
          <p:nvPr>
            <p:ph idx="1"/>
          </p:nvPr>
        </p:nvSpPr>
        <p:spPr/>
        <p:txBody>
          <a:bodyPr/>
          <a:lstStyle/>
          <a:p>
            <a:r>
              <a:rPr lang="zh-CN" altLang="zh-CN" dirty="0"/>
              <a:t>如果一个路由器没有足够的缓存空间，它就会丢弃一些新到的分组。</a:t>
            </a:r>
            <a:endParaRPr lang="en-US" altLang="zh-CN" dirty="0"/>
          </a:p>
          <a:p>
            <a:r>
              <a:rPr lang="zh-CN" altLang="zh-CN" dirty="0"/>
              <a:t>但当分组被丢弃时，发送这一分组的源点就会重传这一分组，甚至可能还要重传多次。这样会引起更多的分组流入网络和被网络中的路由器丢弃。</a:t>
            </a:r>
            <a:endParaRPr lang="en-US" altLang="zh-CN" dirty="0"/>
          </a:p>
          <a:p>
            <a:r>
              <a:rPr lang="zh-CN" altLang="zh-CN" dirty="0">
                <a:solidFill>
                  <a:srgbClr val="0000FF"/>
                </a:solidFill>
              </a:rPr>
              <a:t>可见拥塞引起的重传并不会缓解网络的拥塞，反而会加剧网络的拥塞。</a:t>
            </a:r>
            <a:endParaRPr lang="zh-CN" altLang="en-US" dirty="0">
              <a:solidFill>
                <a:srgbClr val="0000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TCP</a:t>
            </a:r>
            <a:r>
              <a:rPr lang="zh-CN" altLang="zh-CN" dirty="0"/>
              <a:t>拥塞控制流程图</a:t>
            </a:r>
            <a:endParaRPr lang="zh-CN" altLang="en-US" dirty="0"/>
          </a:p>
        </p:txBody>
      </p:sp>
      <p:cxnSp>
        <p:nvCxnSpPr>
          <p:cNvPr id="7" name="直接箭头连接符 6"/>
          <p:cNvCxnSpPr/>
          <p:nvPr/>
        </p:nvCxnSpPr>
        <p:spPr>
          <a:xfrm>
            <a:off x="6148388" y="1668871"/>
            <a:ext cx="0" cy="499555"/>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8" name="TextBox 31"/>
          <p:cNvSpPr txBox="1">
            <a:spLocks noChangeArrowheads="1"/>
          </p:cNvSpPr>
          <p:nvPr/>
        </p:nvSpPr>
        <p:spPr bwMode="auto">
          <a:xfrm>
            <a:off x="5537912" y="1207206"/>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400" b="1" dirty="0">
                <a:solidFill>
                  <a:srgbClr val="000000"/>
                </a:solidFill>
                <a:latin typeface="Arial"/>
                <a:ea typeface="黑体" panose="02010609060101010101" pitchFamily="2" charset="-122"/>
              </a:rPr>
              <a:t>连接建立</a:t>
            </a:r>
          </a:p>
        </p:txBody>
      </p:sp>
      <p:cxnSp>
        <p:nvCxnSpPr>
          <p:cNvPr id="10" name="直接箭头连接符 9"/>
          <p:cNvCxnSpPr/>
          <p:nvPr/>
        </p:nvCxnSpPr>
        <p:spPr>
          <a:xfrm flipH="1">
            <a:off x="6165058" y="3451125"/>
            <a:ext cx="1587" cy="863600"/>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11" name="AutoShape 5"/>
          <p:cNvSpPr>
            <a:spLocks noChangeArrowheads="1"/>
          </p:cNvSpPr>
          <p:nvPr/>
        </p:nvSpPr>
        <p:spPr bwMode="auto">
          <a:xfrm>
            <a:off x="3952082" y="4314726"/>
            <a:ext cx="4392612" cy="1169987"/>
          </a:xfrm>
          <a:prstGeom prst="flowChartProcess">
            <a:avLst/>
          </a:prstGeom>
          <a:solidFill>
            <a:srgbClr val="FFCC00"/>
          </a:solidFill>
          <a:ln w="9525">
            <a:solidFill>
              <a:schemeClr val="tx1"/>
            </a:solidFill>
            <a:miter lim="800000"/>
          </a:ln>
        </p:spPr>
        <p:txBody>
          <a:bodyPr wrap="none" anchor="ctr"/>
          <a:lstStyle/>
          <a:p>
            <a:pPr algn="ctr" eaLnBrk="0" fontAlgn="base" hangingPunct="0">
              <a:spcBef>
                <a:spcPct val="0"/>
              </a:spcBef>
              <a:spcAft>
                <a:spcPct val="0"/>
              </a:spcAft>
            </a:pPr>
            <a:endParaRPr lang="zh-CN" altLang="zh-CN" sz="1600" b="1">
              <a:solidFill>
                <a:srgbClr val="000000"/>
              </a:solidFill>
              <a:latin typeface="Arial" panose="020B0604020202020204" pitchFamily="34" charset="0"/>
            </a:endParaRPr>
          </a:p>
        </p:txBody>
      </p:sp>
      <p:sp>
        <p:nvSpPr>
          <p:cNvPr id="16" name="TextBox 65"/>
          <p:cNvSpPr txBox="1">
            <a:spLocks noChangeArrowheads="1"/>
          </p:cNvSpPr>
          <p:nvPr/>
        </p:nvSpPr>
        <p:spPr bwMode="auto">
          <a:xfrm>
            <a:off x="1703513" y="1433414"/>
            <a:ext cx="2214909" cy="646331"/>
          </a:xfrm>
          <a:prstGeom prst="rect">
            <a:avLst/>
          </a:prstGeom>
          <a:solidFill>
            <a:srgbClr val="66FF66"/>
          </a:solidFill>
          <a:ln w="12700">
            <a:solidFill>
              <a:schemeClr val="tx1"/>
            </a:solidFill>
            <a:miter lim="800000"/>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lang="en-US" altLang="zh-CN" b="1" dirty="0" err="1">
                <a:solidFill>
                  <a:srgbClr val="000000"/>
                </a:solidFill>
                <a:latin typeface="Times New Roman" panose="02020603050405020304" pitchFamily="18" charset="0"/>
                <a:cs typeface="Times New Roman" panose="02020603050405020304" pitchFamily="18" charset="0"/>
              </a:rPr>
              <a:t>ssthresh</a:t>
            </a:r>
            <a:r>
              <a:rPr lang="en-US" altLang="zh-CN" b="1" dirty="0">
                <a:solidFill>
                  <a:srgbClr val="000000"/>
                </a:solidFill>
                <a:latin typeface="Times New Roman" panose="02020603050405020304" pitchFamily="18" charset="0"/>
                <a:cs typeface="Times New Roman" panose="02020603050405020304" pitchFamily="18" charset="0"/>
              </a:rPr>
              <a:t> = </a:t>
            </a:r>
            <a:r>
              <a:rPr lang="en-US" altLang="zh-CN" b="1" dirty="0" err="1">
                <a:solidFill>
                  <a:srgbClr val="000000"/>
                </a:solidFill>
                <a:latin typeface="Times New Roman" panose="02020603050405020304" pitchFamily="18" charset="0"/>
                <a:cs typeface="Times New Roman" panose="02020603050405020304" pitchFamily="18" charset="0"/>
              </a:rPr>
              <a:t>cwnd</a:t>
            </a:r>
            <a:r>
              <a:rPr lang="en-US" altLang="zh-CN" b="1" dirty="0">
                <a:solidFill>
                  <a:srgbClr val="000000"/>
                </a:solidFill>
                <a:latin typeface="Times New Roman" panose="02020603050405020304" pitchFamily="18" charset="0"/>
                <a:cs typeface="Times New Roman" panose="02020603050405020304" pitchFamily="18" charset="0"/>
              </a:rPr>
              <a:t> / 2</a:t>
            </a:r>
          </a:p>
          <a:p>
            <a:pPr algn="ctr" eaLnBrk="1" fontAlgn="base" hangingPunct="1">
              <a:spcBef>
                <a:spcPct val="0"/>
              </a:spcBef>
              <a:spcAft>
                <a:spcPct val="0"/>
              </a:spcAft>
            </a:pPr>
            <a:r>
              <a:rPr lang="en-US" altLang="zh-CN" b="1" dirty="0" err="1">
                <a:solidFill>
                  <a:srgbClr val="000000"/>
                </a:solidFill>
                <a:latin typeface="Times New Roman" panose="02020603050405020304" pitchFamily="18" charset="0"/>
                <a:cs typeface="Times New Roman" panose="02020603050405020304" pitchFamily="18" charset="0"/>
              </a:rPr>
              <a:t>cwnd</a:t>
            </a:r>
            <a:r>
              <a:rPr lang="en-US" altLang="zh-CN" b="1" dirty="0">
                <a:solidFill>
                  <a:srgbClr val="000000"/>
                </a:solidFill>
                <a:latin typeface="Times New Roman" panose="02020603050405020304" pitchFamily="18" charset="0"/>
                <a:cs typeface="Times New Roman" panose="02020603050405020304" pitchFamily="18" charset="0"/>
              </a:rPr>
              <a:t> = 1</a:t>
            </a:r>
            <a:endParaRPr lang="zh-CN" altLang="en-US" b="1" dirty="0">
              <a:solidFill>
                <a:srgbClr val="000000"/>
              </a:solidFill>
              <a:latin typeface="Times New Roman" panose="02020603050405020304" pitchFamily="18" charset="0"/>
              <a:cs typeface="Times New Roman" panose="02020603050405020304" pitchFamily="18" charset="0"/>
            </a:endParaRPr>
          </a:p>
        </p:txBody>
      </p:sp>
      <p:cxnSp>
        <p:nvCxnSpPr>
          <p:cNvPr id="17" name="肘形连接符 16"/>
          <p:cNvCxnSpPr>
            <a:stCxn id="6" idx="1"/>
            <a:endCxn id="16" idx="2"/>
          </p:cNvCxnSpPr>
          <p:nvPr/>
        </p:nvCxnSpPr>
        <p:spPr>
          <a:xfrm rot="10800000">
            <a:off x="2810969" y="2079746"/>
            <a:ext cx="1141115" cy="706249"/>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11" idx="1"/>
            <a:endCxn id="16" idx="2"/>
          </p:cNvCxnSpPr>
          <p:nvPr/>
        </p:nvCxnSpPr>
        <p:spPr>
          <a:xfrm rot="10800000">
            <a:off x="2810969" y="2079746"/>
            <a:ext cx="1141115" cy="2819975"/>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36"/>
          <p:cNvSpPr txBox="1">
            <a:spLocks noChangeArrowheads="1"/>
          </p:cNvSpPr>
          <p:nvPr/>
        </p:nvSpPr>
        <p:spPr bwMode="auto">
          <a:xfrm>
            <a:off x="8633620" y="3594001"/>
            <a:ext cx="2214909" cy="646331"/>
          </a:xfrm>
          <a:prstGeom prst="rect">
            <a:avLst/>
          </a:prstGeom>
          <a:solidFill>
            <a:srgbClr val="66FF66"/>
          </a:solidFill>
          <a:ln w="9525">
            <a:solidFill>
              <a:schemeClr val="tx1"/>
            </a:solidFill>
            <a:miter lim="800000"/>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lang="en-US" altLang="zh-CN" b="1">
                <a:solidFill>
                  <a:srgbClr val="000000"/>
                </a:solidFill>
                <a:latin typeface="Times New Roman" panose="02020603050405020304" pitchFamily="18" charset="0"/>
                <a:cs typeface="Times New Roman" panose="02020603050405020304" pitchFamily="18" charset="0"/>
              </a:rPr>
              <a:t>ssthresh = cwnd / 2</a:t>
            </a:r>
          </a:p>
          <a:p>
            <a:pPr algn="ctr" eaLnBrk="1" fontAlgn="base" hangingPunct="1">
              <a:spcBef>
                <a:spcPct val="0"/>
              </a:spcBef>
              <a:spcAft>
                <a:spcPct val="0"/>
              </a:spcAft>
            </a:pPr>
            <a:r>
              <a:rPr lang="en-US" altLang="zh-CN" b="1">
                <a:solidFill>
                  <a:srgbClr val="000000"/>
                </a:solidFill>
                <a:latin typeface="Times New Roman" panose="02020603050405020304" pitchFamily="18" charset="0"/>
                <a:cs typeface="Times New Roman" panose="02020603050405020304" pitchFamily="18" charset="0"/>
              </a:rPr>
              <a:t>cwnd = ssthresh</a:t>
            </a:r>
            <a:endParaRPr lang="zh-CN" altLang="en-US" b="1">
              <a:solidFill>
                <a:srgbClr val="000000"/>
              </a:solidFill>
              <a:latin typeface="Times New Roman" panose="02020603050405020304" pitchFamily="18" charset="0"/>
              <a:cs typeface="Times New Roman" panose="02020603050405020304" pitchFamily="18" charset="0"/>
            </a:endParaRPr>
          </a:p>
        </p:txBody>
      </p:sp>
      <p:cxnSp>
        <p:nvCxnSpPr>
          <p:cNvPr id="21" name="直接箭头连接符 20"/>
          <p:cNvCxnSpPr>
            <a:stCxn id="20" idx="1"/>
          </p:cNvCxnSpPr>
          <p:nvPr/>
        </p:nvCxnSpPr>
        <p:spPr>
          <a:xfrm flipH="1">
            <a:off x="6165057" y="3917166"/>
            <a:ext cx="2468562" cy="0"/>
          </a:xfrm>
          <a:prstGeom prst="straightConnector1">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3" idx="3"/>
            <a:endCxn id="20" idx="2"/>
          </p:cNvCxnSpPr>
          <p:nvPr/>
        </p:nvCxnSpPr>
        <p:spPr>
          <a:xfrm flipV="1">
            <a:off x="8404818" y="4240331"/>
            <a:ext cx="1336257" cy="575360"/>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3" name="肘形连接符 105"/>
          <p:cNvCxnSpPr>
            <a:endCxn id="20" idx="0"/>
          </p:cNvCxnSpPr>
          <p:nvPr/>
        </p:nvCxnSpPr>
        <p:spPr>
          <a:xfrm>
            <a:off x="8344694" y="2730400"/>
            <a:ext cx="1396380" cy="863600"/>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6165057" y="5482556"/>
            <a:ext cx="4762" cy="466725"/>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25" name="TextBox 114"/>
          <p:cNvSpPr txBox="1">
            <a:spLocks noChangeArrowheads="1"/>
          </p:cNvSpPr>
          <p:nvPr/>
        </p:nvSpPr>
        <p:spPr bwMode="auto">
          <a:xfrm>
            <a:off x="5465904" y="5847656"/>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400" b="1" dirty="0">
                <a:solidFill>
                  <a:srgbClr val="000000"/>
                </a:solidFill>
                <a:latin typeface="Arial"/>
                <a:ea typeface="黑体" panose="02010609060101010101" pitchFamily="2" charset="-122"/>
              </a:rPr>
              <a:t>连接终止</a:t>
            </a:r>
          </a:p>
        </p:txBody>
      </p:sp>
      <p:sp>
        <p:nvSpPr>
          <p:cNvPr id="27" name="AutoShape 5"/>
          <p:cNvSpPr>
            <a:spLocks noChangeArrowheads="1"/>
          </p:cNvSpPr>
          <p:nvPr/>
        </p:nvSpPr>
        <p:spPr bwMode="auto">
          <a:xfrm>
            <a:off x="3952082" y="2154139"/>
            <a:ext cx="4392612" cy="1296987"/>
          </a:xfrm>
          <a:prstGeom prst="flowChartProcess">
            <a:avLst/>
          </a:prstGeom>
          <a:solidFill>
            <a:srgbClr val="FFFF66"/>
          </a:solidFill>
          <a:ln w="12700">
            <a:solidFill>
              <a:schemeClr val="tx1"/>
            </a:solidFill>
            <a:miter lim="800000"/>
          </a:ln>
          <a:effectLst>
            <a:outerShdw blurRad="50800" dist="38100" dir="2700000" algn="tl" rotWithShape="0">
              <a:prstClr val="black">
                <a:alpha val="40000"/>
              </a:prstClr>
            </a:outerShdw>
          </a:effectLst>
        </p:spPr>
        <p:txBody>
          <a:bodyPr wrap="none" anchor="ctr"/>
          <a:lstStyle/>
          <a:p>
            <a:pPr algn="ctr" eaLnBrk="0" fontAlgn="base" hangingPunct="0">
              <a:spcBef>
                <a:spcPct val="0"/>
              </a:spcBef>
              <a:spcAft>
                <a:spcPct val="0"/>
              </a:spcAft>
              <a:defRPr/>
            </a:pPr>
            <a:endParaRPr lang="zh-CN" altLang="zh-CN" sz="1600" b="1">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3" name="Text Box 15"/>
          <p:cNvSpPr txBox="1">
            <a:spLocks noChangeArrowheads="1"/>
          </p:cNvSpPr>
          <p:nvPr/>
        </p:nvSpPr>
        <p:spPr bwMode="auto">
          <a:xfrm>
            <a:off x="5591945" y="2154139"/>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400" b="1" dirty="0">
                <a:solidFill>
                  <a:srgbClr val="FF0000"/>
                </a:solidFill>
                <a:latin typeface="Arial"/>
                <a:ea typeface="黑体" panose="02010609060101010101" pitchFamily="2" charset="-122"/>
              </a:rPr>
              <a:t>慢开始</a:t>
            </a:r>
          </a:p>
        </p:txBody>
      </p:sp>
      <p:sp>
        <p:nvSpPr>
          <p:cNvPr id="4" name="Text Box 16"/>
          <p:cNvSpPr txBox="1">
            <a:spLocks noChangeArrowheads="1"/>
          </p:cNvSpPr>
          <p:nvPr/>
        </p:nvSpPr>
        <p:spPr bwMode="auto">
          <a:xfrm>
            <a:off x="4943872" y="2504976"/>
            <a:ext cx="23866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lang="zh-CN" altLang="en-US" b="1" dirty="0">
                <a:solidFill>
                  <a:srgbClr val="000000"/>
                </a:solidFill>
                <a:latin typeface="Arial"/>
                <a:ea typeface="黑体" panose="02010609060101010101" pitchFamily="2" charset="-122"/>
              </a:rPr>
              <a:t>拥塞窗口 </a:t>
            </a:r>
            <a:r>
              <a:rPr lang="en-US" altLang="zh-CN" b="1" dirty="0" err="1">
                <a:solidFill>
                  <a:srgbClr val="000000"/>
                </a:solidFill>
                <a:latin typeface="Arial"/>
                <a:ea typeface="黑体" panose="02010609060101010101" pitchFamily="2" charset="-122"/>
              </a:rPr>
              <a:t>cwnd</a:t>
            </a:r>
            <a:r>
              <a:rPr lang="en-US" altLang="zh-CN" b="1" dirty="0">
                <a:solidFill>
                  <a:srgbClr val="000000"/>
                </a:solidFill>
                <a:latin typeface="Arial"/>
                <a:ea typeface="黑体" panose="02010609060101010101" pitchFamily="2" charset="-122"/>
              </a:rPr>
              <a:t> =</a:t>
            </a:r>
            <a:r>
              <a:rPr lang="zh-CN" altLang="en-US" b="1" dirty="0">
                <a:solidFill>
                  <a:srgbClr val="000000"/>
                </a:solidFill>
                <a:latin typeface="Arial"/>
                <a:ea typeface="黑体" panose="02010609060101010101" pitchFamily="2" charset="-122"/>
              </a:rPr>
              <a:t> </a:t>
            </a:r>
            <a:r>
              <a:rPr lang="en-US" altLang="zh-CN" b="1" dirty="0">
                <a:solidFill>
                  <a:srgbClr val="000000"/>
                </a:solidFill>
                <a:latin typeface="Arial"/>
                <a:ea typeface="黑体" panose="02010609060101010101" pitchFamily="2" charset="-122"/>
              </a:rPr>
              <a:t>1 </a:t>
            </a:r>
            <a:endParaRPr lang="zh-CN" altLang="en-US" b="1" dirty="0">
              <a:solidFill>
                <a:srgbClr val="000000"/>
              </a:solidFill>
              <a:latin typeface="Arial"/>
              <a:ea typeface="黑体" panose="02010609060101010101" pitchFamily="2" charset="-122"/>
            </a:endParaRPr>
          </a:p>
          <a:p>
            <a:pPr algn="ctr" eaLnBrk="1" fontAlgn="base" hangingPunct="1">
              <a:spcBef>
                <a:spcPct val="0"/>
              </a:spcBef>
              <a:spcAft>
                <a:spcPct val="0"/>
              </a:spcAft>
            </a:pPr>
            <a:r>
              <a:rPr lang="zh-CN" altLang="en-US" b="1" dirty="0">
                <a:solidFill>
                  <a:srgbClr val="000000"/>
                </a:solidFill>
                <a:latin typeface="Arial"/>
                <a:ea typeface="黑体" panose="02010609060101010101" pitchFamily="2" charset="-122"/>
              </a:rPr>
              <a:t>按指数规律增大</a:t>
            </a:r>
            <a:endParaRPr lang="en-US" altLang="zh-CN" b="1" u="sng" dirty="0">
              <a:solidFill>
                <a:srgbClr val="000000"/>
              </a:solidFill>
              <a:latin typeface="Arial"/>
              <a:ea typeface="黑体" panose="02010609060101010101" pitchFamily="2" charset="-122"/>
              <a:sym typeface="Symbol" panose="05050102010706020507" pitchFamily="18" charset="2"/>
            </a:endParaRPr>
          </a:p>
        </p:txBody>
      </p:sp>
      <p:sp>
        <p:nvSpPr>
          <p:cNvPr id="5" name="TextBox 25"/>
          <p:cNvSpPr txBox="1">
            <a:spLocks noChangeArrowheads="1"/>
          </p:cNvSpPr>
          <p:nvPr/>
        </p:nvSpPr>
        <p:spPr bwMode="auto">
          <a:xfrm>
            <a:off x="7330485" y="2443064"/>
            <a:ext cx="10743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lang="en-US" altLang="zh-CN" b="1">
                <a:solidFill>
                  <a:srgbClr val="0000FF"/>
                </a:solidFill>
                <a:latin typeface="Arial"/>
                <a:ea typeface="黑体" panose="02010609060101010101" pitchFamily="2" charset="-122"/>
                <a:cs typeface="Times New Roman" panose="02020603050405020304" pitchFamily="18" charset="0"/>
              </a:rPr>
              <a:t>3 </a:t>
            </a:r>
            <a:r>
              <a:rPr lang="zh-CN" altLang="en-US" b="1">
                <a:solidFill>
                  <a:srgbClr val="0000FF"/>
                </a:solidFill>
                <a:latin typeface="Arial"/>
                <a:ea typeface="黑体" panose="02010609060101010101" pitchFamily="2" charset="-122"/>
                <a:cs typeface="Times New Roman" panose="02020603050405020304" pitchFamily="18" charset="0"/>
              </a:rPr>
              <a:t>个重复</a:t>
            </a:r>
            <a:endParaRPr lang="en-US" altLang="zh-CN" b="1">
              <a:solidFill>
                <a:srgbClr val="0000FF"/>
              </a:solidFill>
              <a:latin typeface="Arial"/>
              <a:ea typeface="黑体" panose="02010609060101010101" pitchFamily="2" charset="-122"/>
              <a:cs typeface="Times New Roman" panose="02020603050405020304" pitchFamily="18" charset="0"/>
            </a:endParaRPr>
          </a:p>
          <a:p>
            <a:pPr algn="ctr" eaLnBrk="1" fontAlgn="base" hangingPunct="1">
              <a:spcBef>
                <a:spcPct val="0"/>
              </a:spcBef>
              <a:spcAft>
                <a:spcPct val="0"/>
              </a:spcAft>
            </a:pPr>
            <a:r>
              <a:rPr lang="zh-CN" altLang="en-US" b="1">
                <a:solidFill>
                  <a:srgbClr val="0000FF"/>
                </a:solidFill>
                <a:latin typeface="Arial"/>
                <a:ea typeface="黑体" panose="02010609060101010101" pitchFamily="2" charset="-122"/>
                <a:cs typeface="Times New Roman" panose="02020603050405020304" pitchFamily="18" charset="0"/>
              </a:rPr>
              <a:t>的 </a:t>
            </a:r>
            <a:r>
              <a:rPr lang="en-US" altLang="zh-CN" b="1">
                <a:solidFill>
                  <a:srgbClr val="0000FF"/>
                </a:solidFill>
                <a:latin typeface="Arial"/>
                <a:ea typeface="黑体" panose="02010609060101010101" pitchFamily="2" charset="-122"/>
                <a:cs typeface="Times New Roman" panose="02020603050405020304" pitchFamily="18" charset="0"/>
              </a:rPr>
              <a:t>ACK</a:t>
            </a:r>
            <a:endParaRPr lang="zh-CN" altLang="en-US" b="1">
              <a:solidFill>
                <a:srgbClr val="0000FF"/>
              </a:solidFill>
              <a:latin typeface="Arial"/>
              <a:ea typeface="黑体" panose="02010609060101010101" pitchFamily="2" charset="-122"/>
              <a:cs typeface="Times New Roman" panose="02020603050405020304" pitchFamily="18" charset="0"/>
            </a:endParaRPr>
          </a:p>
        </p:txBody>
      </p:sp>
      <p:sp>
        <p:nvSpPr>
          <p:cNvPr id="6" name="TextBox 26"/>
          <p:cNvSpPr txBox="1">
            <a:spLocks noChangeArrowheads="1"/>
          </p:cNvSpPr>
          <p:nvPr/>
        </p:nvSpPr>
        <p:spPr bwMode="auto">
          <a:xfrm>
            <a:off x="3952083" y="2585938"/>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000" b="1" dirty="0">
                <a:solidFill>
                  <a:srgbClr val="0000FF"/>
                </a:solidFill>
                <a:latin typeface="Arial"/>
                <a:ea typeface="黑体" panose="02010609060101010101" pitchFamily="2" charset="-122"/>
              </a:rPr>
              <a:t>超时</a:t>
            </a:r>
          </a:p>
        </p:txBody>
      </p:sp>
      <p:sp>
        <p:nvSpPr>
          <p:cNvPr id="9" name="TextBox 32"/>
          <p:cNvSpPr txBox="1">
            <a:spLocks noChangeArrowheads="1"/>
          </p:cNvSpPr>
          <p:nvPr/>
        </p:nvSpPr>
        <p:spPr bwMode="auto">
          <a:xfrm>
            <a:off x="5479258" y="3114575"/>
            <a:ext cx="17908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sz="1600" b="1" dirty="0" err="1">
                <a:solidFill>
                  <a:srgbClr val="0000FF"/>
                </a:solidFill>
                <a:latin typeface="Arial"/>
              </a:rPr>
              <a:t>cwnd</a:t>
            </a:r>
            <a:r>
              <a:rPr lang="en-US" altLang="zh-CN" sz="1600" b="1" dirty="0">
                <a:solidFill>
                  <a:srgbClr val="0000FF"/>
                </a:solidFill>
                <a:latin typeface="Arial"/>
              </a:rPr>
              <a:t> </a:t>
            </a:r>
            <a:r>
              <a:rPr lang="en-US" altLang="zh-CN" sz="1600" b="1" dirty="0">
                <a:solidFill>
                  <a:srgbClr val="0000FF"/>
                </a:solidFill>
                <a:latin typeface="Arial"/>
                <a:sym typeface="Symbol" panose="05050102010706020507" pitchFamily="18" charset="2"/>
              </a:rPr>
              <a:t> </a:t>
            </a:r>
            <a:r>
              <a:rPr lang="en-US" altLang="zh-CN" sz="1600" b="1" dirty="0" err="1">
                <a:solidFill>
                  <a:srgbClr val="0000FF"/>
                </a:solidFill>
                <a:latin typeface="Arial"/>
                <a:sym typeface="Symbol" panose="05050102010706020507" pitchFamily="18" charset="2"/>
              </a:rPr>
              <a:t>ssthresh</a:t>
            </a:r>
            <a:endParaRPr lang="zh-CN" altLang="en-US" sz="1600" b="1" dirty="0">
              <a:solidFill>
                <a:srgbClr val="0000FF"/>
              </a:solidFill>
              <a:latin typeface="Arial"/>
            </a:endParaRPr>
          </a:p>
        </p:txBody>
      </p:sp>
      <p:sp>
        <p:nvSpPr>
          <p:cNvPr id="12" name="Text Box 15"/>
          <p:cNvSpPr txBox="1">
            <a:spLocks noChangeArrowheads="1"/>
          </p:cNvSpPr>
          <p:nvPr/>
        </p:nvSpPr>
        <p:spPr bwMode="auto">
          <a:xfrm>
            <a:off x="5447928" y="4314726"/>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400" b="1" dirty="0">
                <a:solidFill>
                  <a:srgbClr val="FF0000"/>
                </a:solidFill>
                <a:latin typeface="Arial"/>
                <a:ea typeface="黑体" panose="02010609060101010101" pitchFamily="2" charset="-122"/>
              </a:rPr>
              <a:t>拥塞避免</a:t>
            </a:r>
          </a:p>
        </p:txBody>
      </p:sp>
      <p:sp>
        <p:nvSpPr>
          <p:cNvPr id="13" name="TextBox 41"/>
          <p:cNvSpPr txBox="1">
            <a:spLocks noChangeArrowheads="1"/>
          </p:cNvSpPr>
          <p:nvPr/>
        </p:nvSpPr>
        <p:spPr bwMode="auto">
          <a:xfrm>
            <a:off x="7330485" y="4492526"/>
            <a:ext cx="10743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lang="en-US" altLang="zh-CN" b="1">
                <a:solidFill>
                  <a:srgbClr val="0000FF"/>
                </a:solidFill>
                <a:latin typeface="Arial"/>
                <a:ea typeface="黑体" panose="02010609060101010101" pitchFamily="2" charset="-122"/>
                <a:cs typeface="Times New Roman" panose="02020603050405020304" pitchFamily="18" charset="0"/>
              </a:rPr>
              <a:t>3 </a:t>
            </a:r>
            <a:r>
              <a:rPr lang="zh-CN" altLang="en-US" b="1">
                <a:solidFill>
                  <a:srgbClr val="0000FF"/>
                </a:solidFill>
                <a:latin typeface="Arial"/>
                <a:ea typeface="黑体" panose="02010609060101010101" pitchFamily="2" charset="-122"/>
                <a:cs typeface="Times New Roman" panose="02020603050405020304" pitchFamily="18" charset="0"/>
              </a:rPr>
              <a:t>个重复</a:t>
            </a:r>
            <a:endParaRPr lang="en-US" altLang="zh-CN" b="1">
              <a:solidFill>
                <a:srgbClr val="0000FF"/>
              </a:solidFill>
              <a:latin typeface="Arial"/>
              <a:ea typeface="黑体" panose="02010609060101010101" pitchFamily="2" charset="-122"/>
              <a:cs typeface="Times New Roman" panose="02020603050405020304" pitchFamily="18" charset="0"/>
            </a:endParaRPr>
          </a:p>
          <a:p>
            <a:pPr algn="ctr" eaLnBrk="1" fontAlgn="base" hangingPunct="1">
              <a:spcBef>
                <a:spcPct val="0"/>
              </a:spcBef>
              <a:spcAft>
                <a:spcPct val="0"/>
              </a:spcAft>
            </a:pPr>
            <a:r>
              <a:rPr lang="zh-CN" altLang="en-US" b="1">
                <a:solidFill>
                  <a:srgbClr val="0000FF"/>
                </a:solidFill>
                <a:latin typeface="Arial"/>
                <a:ea typeface="黑体" panose="02010609060101010101" pitchFamily="2" charset="-122"/>
                <a:cs typeface="Times New Roman" panose="02020603050405020304" pitchFamily="18" charset="0"/>
              </a:rPr>
              <a:t>的 </a:t>
            </a:r>
            <a:r>
              <a:rPr lang="en-US" altLang="zh-CN" b="1">
                <a:solidFill>
                  <a:srgbClr val="0000FF"/>
                </a:solidFill>
                <a:latin typeface="Arial"/>
                <a:ea typeface="黑体" panose="02010609060101010101" pitchFamily="2" charset="-122"/>
                <a:cs typeface="Times New Roman" panose="02020603050405020304" pitchFamily="18" charset="0"/>
              </a:rPr>
              <a:t>ACK</a:t>
            </a:r>
            <a:endParaRPr lang="zh-CN" altLang="en-US" b="1">
              <a:solidFill>
                <a:srgbClr val="0000FF"/>
              </a:solidFill>
              <a:latin typeface="Arial"/>
              <a:ea typeface="黑体" panose="02010609060101010101" pitchFamily="2" charset="-122"/>
              <a:cs typeface="Times New Roman" panose="02020603050405020304" pitchFamily="18" charset="0"/>
            </a:endParaRPr>
          </a:p>
        </p:txBody>
      </p:sp>
      <p:sp>
        <p:nvSpPr>
          <p:cNvPr id="14" name="TextBox 42"/>
          <p:cNvSpPr txBox="1">
            <a:spLocks noChangeArrowheads="1"/>
          </p:cNvSpPr>
          <p:nvPr/>
        </p:nvSpPr>
        <p:spPr bwMode="auto">
          <a:xfrm>
            <a:off x="3964783" y="4624288"/>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000" b="1" dirty="0">
                <a:solidFill>
                  <a:srgbClr val="0000FF"/>
                </a:solidFill>
                <a:latin typeface="Arial"/>
                <a:ea typeface="黑体" panose="02010609060101010101" pitchFamily="2" charset="-122"/>
              </a:rPr>
              <a:t>超时</a:t>
            </a:r>
          </a:p>
        </p:txBody>
      </p:sp>
      <p:sp>
        <p:nvSpPr>
          <p:cNvPr id="15" name="Text Box 16"/>
          <p:cNvSpPr txBox="1">
            <a:spLocks noChangeArrowheads="1"/>
          </p:cNvSpPr>
          <p:nvPr/>
        </p:nvSpPr>
        <p:spPr bwMode="auto">
          <a:xfrm>
            <a:off x="5302870" y="4725145"/>
            <a:ext cx="18732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lang="zh-CN" altLang="en-US" b="1" dirty="0">
                <a:solidFill>
                  <a:srgbClr val="000000"/>
                </a:solidFill>
                <a:latin typeface="Arial"/>
                <a:ea typeface="黑体" panose="02010609060101010101" pitchFamily="2" charset="-122"/>
              </a:rPr>
              <a:t>拥塞窗口 </a:t>
            </a:r>
            <a:r>
              <a:rPr lang="en-US" altLang="zh-CN" b="1" dirty="0" err="1">
                <a:solidFill>
                  <a:srgbClr val="000000"/>
                </a:solidFill>
                <a:latin typeface="Arial"/>
                <a:ea typeface="黑体" panose="02010609060101010101" pitchFamily="2" charset="-122"/>
              </a:rPr>
              <a:t>cwnd</a:t>
            </a:r>
            <a:r>
              <a:rPr lang="en-US" altLang="zh-CN" b="1" dirty="0">
                <a:solidFill>
                  <a:srgbClr val="000000"/>
                </a:solidFill>
                <a:latin typeface="Arial"/>
                <a:ea typeface="黑体" panose="02010609060101010101" pitchFamily="2" charset="-122"/>
              </a:rPr>
              <a:t> </a:t>
            </a:r>
            <a:endParaRPr lang="zh-CN" altLang="en-US" b="1" dirty="0">
              <a:solidFill>
                <a:srgbClr val="000000"/>
              </a:solidFill>
              <a:latin typeface="Arial"/>
              <a:ea typeface="黑体" panose="02010609060101010101" pitchFamily="2" charset="-122"/>
            </a:endParaRPr>
          </a:p>
          <a:p>
            <a:pPr algn="ctr" eaLnBrk="1" fontAlgn="base" hangingPunct="1">
              <a:spcBef>
                <a:spcPct val="0"/>
              </a:spcBef>
              <a:spcAft>
                <a:spcPct val="0"/>
              </a:spcAft>
            </a:pPr>
            <a:r>
              <a:rPr lang="zh-CN" altLang="en-US" b="1" dirty="0">
                <a:solidFill>
                  <a:srgbClr val="000000"/>
                </a:solidFill>
                <a:latin typeface="Arial"/>
                <a:ea typeface="黑体" panose="02010609060101010101" pitchFamily="2" charset="-122"/>
              </a:rPr>
              <a:t>按线性规律增大</a:t>
            </a:r>
            <a:endParaRPr lang="en-US" altLang="zh-CN" b="1" u="sng" dirty="0">
              <a:solidFill>
                <a:srgbClr val="000000"/>
              </a:solidFill>
              <a:latin typeface="Arial"/>
              <a:ea typeface="黑体" panose="02010609060101010101" pitchFamily="2" charset="-122"/>
              <a:sym typeface="Symbol" panose="05050102010706020507" pitchFamily="18" charset="2"/>
            </a:endParaRPr>
          </a:p>
        </p:txBody>
      </p:sp>
      <p:grpSp>
        <p:nvGrpSpPr>
          <p:cNvPr id="51" name="组合 50"/>
          <p:cNvGrpSpPr/>
          <p:nvPr/>
        </p:nvGrpSpPr>
        <p:grpSpPr>
          <a:xfrm>
            <a:off x="3918422" y="1756578"/>
            <a:ext cx="1169467" cy="397560"/>
            <a:chOff x="2775421" y="1756578"/>
            <a:chExt cx="1169467" cy="397560"/>
          </a:xfrm>
        </p:grpSpPr>
        <p:cxnSp>
          <p:nvCxnSpPr>
            <p:cNvPr id="46" name="直接连接符 45"/>
            <p:cNvCxnSpPr>
              <a:stCxn id="16" idx="3"/>
            </p:cNvCxnSpPr>
            <p:nvPr/>
          </p:nvCxnSpPr>
          <p:spPr bwMode="auto">
            <a:xfrm flipV="1">
              <a:off x="2775421" y="1756578"/>
              <a:ext cx="1169467" cy="1"/>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接箭头连接符 47"/>
            <p:cNvCxnSpPr/>
            <p:nvPr/>
          </p:nvCxnSpPr>
          <p:spPr bwMode="auto">
            <a:xfrm>
              <a:off x="3944888" y="1756579"/>
              <a:ext cx="0" cy="397559"/>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5" name="Rectangle 3"/>
          <p:cNvSpPr>
            <a:spLocks noGrp="1" noChangeArrowheads="1"/>
          </p:cNvSpPr>
          <p:nvPr>
            <p:ph type="title"/>
          </p:nvPr>
        </p:nvSpPr>
        <p:spPr/>
        <p:txBody>
          <a:bodyPr/>
          <a:lstStyle/>
          <a:p>
            <a:pPr algn="ctr"/>
            <a:r>
              <a:rPr lang="zh-CN" altLang="en-US"/>
              <a:t>发送窗口的上限值</a:t>
            </a:r>
          </a:p>
        </p:txBody>
      </p:sp>
      <p:sp>
        <p:nvSpPr>
          <p:cNvPr id="801796" name="Rectangle 4"/>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just">
              <a:lnSpc>
                <a:spcPct val="100000"/>
              </a:lnSpc>
            </a:pPr>
            <a:r>
              <a:rPr lang="zh-CN" altLang="en-US" sz="2800" dirty="0"/>
              <a:t>发送方的发送窗口的上限值应当取为接收方窗口 </a:t>
            </a:r>
            <a:r>
              <a:rPr lang="en-US" altLang="zh-CN" sz="2800" dirty="0" err="1"/>
              <a:t>rwnd</a:t>
            </a:r>
            <a:r>
              <a:rPr lang="en-US" altLang="zh-CN" sz="2800" dirty="0"/>
              <a:t> </a:t>
            </a:r>
            <a:r>
              <a:rPr lang="zh-CN" altLang="en-US" sz="2800" dirty="0"/>
              <a:t>和拥塞窗口 </a:t>
            </a:r>
            <a:r>
              <a:rPr lang="en-US" altLang="zh-CN" sz="2800" dirty="0" err="1"/>
              <a:t>cwnd</a:t>
            </a:r>
            <a:r>
              <a:rPr lang="en-US" altLang="zh-CN" sz="2800" dirty="0"/>
              <a:t> </a:t>
            </a:r>
            <a:r>
              <a:rPr lang="zh-CN" altLang="en-US" sz="2800" dirty="0"/>
              <a:t>这两个变量中较小的一个，即应按以下公式确定：</a:t>
            </a:r>
          </a:p>
          <a:p>
            <a:pPr algn="just">
              <a:lnSpc>
                <a:spcPct val="100000"/>
              </a:lnSpc>
            </a:pPr>
            <a:endParaRPr lang="en-US" altLang="zh-CN" sz="2800" dirty="0"/>
          </a:p>
          <a:p>
            <a:pPr algn="just">
              <a:lnSpc>
                <a:spcPct val="100000"/>
              </a:lnSpc>
            </a:pPr>
            <a:endParaRPr lang="en-US" altLang="zh-CN" sz="1000" dirty="0"/>
          </a:p>
          <a:p>
            <a:pPr algn="just">
              <a:lnSpc>
                <a:spcPct val="100000"/>
              </a:lnSpc>
            </a:pPr>
            <a:r>
              <a:rPr lang="zh-CN" altLang="en-US" sz="2800" dirty="0"/>
              <a:t>当 </a:t>
            </a:r>
            <a:r>
              <a:rPr lang="en-US" altLang="zh-CN" sz="2800" dirty="0" err="1"/>
              <a:t>rwnd</a:t>
            </a:r>
            <a:r>
              <a:rPr lang="en-US" altLang="zh-CN" sz="2800" dirty="0"/>
              <a:t> &lt; </a:t>
            </a:r>
            <a:r>
              <a:rPr lang="en-US" altLang="zh-CN" sz="2800" dirty="0" err="1"/>
              <a:t>cwnd</a:t>
            </a:r>
            <a:r>
              <a:rPr lang="en-US" altLang="zh-CN" sz="2800" dirty="0"/>
              <a:t> </a:t>
            </a:r>
            <a:r>
              <a:rPr lang="zh-CN" altLang="en-US" sz="2800" dirty="0"/>
              <a:t>时，是接收方的接收能力限制发送窗口的最大值。</a:t>
            </a:r>
          </a:p>
          <a:p>
            <a:pPr algn="just">
              <a:lnSpc>
                <a:spcPct val="100000"/>
              </a:lnSpc>
            </a:pPr>
            <a:r>
              <a:rPr lang="zh-CN" altLang="en-US" sz="2800" dirty="0"/>
              <a:t>当 </a:t>
            </a:r>
            <a:r>
              <a:rPr lang="en-US" altLang="zh-CN" sz="2800" dirty="0" err="1"/>
              <a:t>cwnd</a:t>
            </a:r>
            <a:r>
              <a:rPr lang="en-US" altLang="zh-CN" sz="2800" dirty="0"/>
              <a:t> &lt; </a:t>
            </a:r>
            <a:r>
              <a:rPr lang="en-US" altLang="zh-CN" sz="2800" dirty="0" err="1"/>
              <a:t>rwnd</a:t>
            </a:r>
            <a:r>
              <a:rPr lang="en-US" altLang="zh-CN" sz="2800" dirty="0"/>
              <a:t> </a:t>
            </a:r>
            <a:r>
              <a:rPr lang="zh-CN" altLang="en-US" sz="2800" dirty="0"/>
              <a:t>时，则是网络的拥塞限制发送窗口的最大值。 </a:t>
            </a:r>
          </a:p>
        </p:txBody>
      </p:sp>
      <p:sp>
        <p:nvSpPr>
          <p:cNvPr id="801794" name="Rectangle 2"/>
          <p:cNvSpPr>
            <a:spLocks noChangeArrowheads="1"/>
          </p:cNvSpPr>
          <p:nvPr/>
        </p:nvSpPr>
        <p:spPr bwMode="auto">
          <a:xfrm>
            <a:off x="1847528" y="2636912"/>
            <a:ext cx="8928992" cy="648072"/>
          </a:xfrm>
          <a:prstGeom prst="rect">
            <a:avLst/>
          </a:prstGeom>
          <a:solidFill>
            <a:srgbClr val="FFFF66"/>
          </a:solidFill>
          <a:ln w="9525" algn="ctr">
            <a:solidFill>
              <a:schemeClr val="tx1"/>
            </a:solidFill>
            <a:miter lim="800000"/>
          </a:ln>
          <a:effectLst>
            <a:outerShdw dist="35921" sx="1000" sy="1000" algn="ctr" rotWithShape="0">
              <a:schemeClr val="bg2"/>
            </a:outerShdw>
          </a:effectLst>
        </p:spPr>
        <p:txBody>
          <a:bodyPr wrap="none" anchor="ctr"/>
          <a:lstStyle/>
          <a:p>
            <a:pPr algn="ctr" eaLnBrk="0" fontAlgn="base" hangingPunct="0">
              <a:spcBef>
                <a:spcPct val="0"/>
              </a:spcBef>
              <a:spcAft>
                <a:spcPct val="0"/>
              </a:spcAft>
            </a:pPr>
            <a:r>
              <a:rPr lang="zh-CN" altLang="en-US" sz="2800" b="1" dirty="0">
                <a:solidFill>
                  <a:srgbClr val="000099"/>
                </a:solidFill>
                <a:latin typeface="Arial"/>
                <a:ea typeface="黑体" panose="02010609060101010101" pitchFamily="2" charset="-122"/>
              </a:rPr>
              <a:t>发送窗口的上限值 </a:t>
            </a:r>
            <a:r>
              <a:rPr lang="zh-CN" altLang="en-US" sz="2800" b="1" dirty="0">
                <a:solidFill>
                  <a:srgbClr val="000099"/>
                </a:solidFill>
                <a:latin typeface="Arial"/>
                <a:ea typeface="黑体" panose="02010609060101010101" pitchFamily="2" charset="-122"/>
                <a:sym typeface="Symbol" panose="05050102010706020507" pitchFamily="18" charset="2"/>
              </a:rPr>
              <a:t></a:t>
            </a:r>
            <a:r>
              <a:rPr lang="zh-CN" altLang="en-US" sz="2800" b="1" dirty="0">
                <a:solidFill>
                  <a:srgbClr val="000099"/>
                </a:solidFill>
                <a:latin typeface="Arial"/>
                <a:ea typeface="黑体" panose="02010609060101010101" pitchFamily="2" charset="-122"/>
              </a:rPr>
              <a:t> </a:t>
            </a:r>
            <a:r>
              <a:rPr lang="en-US" altLang="zh-CN" sz="2800" b="1" dirty="0">
                <a:solidFill>
                  <a:srgbClr val="000099"/>
                </a:solidFill>
                <a:latin typeface="Arial"/>
                <a:ea typeface="黑体" panose="02010609060101010101" pitchFamily="2" charset="-122"/>
              </a:rPr>
              <a:t>Min [</a:t>
            </a:r>
            <a:r>
              <a:rPr lang="en-US" altLang="zh-CN" sz="2800" b="1" dirty="0" err="1">
                <a:solidFill>
                  <a:srgbClr val="000099"/>
                </a:solidFill>
                <a:latin typeface="Arial"/>
                <a:ea typeface="黑体" panose="02010609060101010101" pitchFamily="2" charset="-122"/>
              </a:rPr>
              <a:t>rwnd</a:t>
            </a:r>
            <a:r>
              <a:rPr lang="en-US" altLang="zh-CN" sz="2800" b="1" dirty="0">
                <a:solidFill>
                  <a:srgbClr val="000099"/>
                </a:solidFill>
                <a:latin typeface="Arial"/>
                <a:ea typeface="黑体" panose="02010609060101010101" pitchFamily="2" charset="-122"/>
              </a:rPr>
              <a:t>, </a:t>
            </a:r>
            <a:r>
              <a:rPr lang="en-US" altLang="zh-CN" sz="2800" b="1" dirty="0" err="1">
                <a:solidFill>
                  <a:srgbClr val="000099"/>
                </a:solidFill>
                <a:latin typeface="Arial"/>
                <a:ea typeface="黑体" panose="02010609060101010101" pitchFamily="2" charset="-122"/>
              </a:rPr>
              <a:t>cwnd</a:t>
            </a:r>
            <a:r>
              <a:rPr lang="en-US" altLang="zh-CN" sz="2800" b="1" dirty="0">
                <a:solidFill>
                  <a:srgbClr val="000099"/>
                </a:solidFill>
                <a:latin typeface="Arial"/>
                <a:ea typeface="黑体" panose="02010609060101010101" pitchFamily="2" charset="-122"/>
              </a:rPr>
              <a:t>]                (5-9)</a:t>
            </a:r>
          </a:p>
        </p:txBody>
      </p:sp>
      <p:sp>
        <p:nvSpPr>
          <p:cNvPr id="2" name="矩形 1"/>
          <p:cNvSpPr/>
          <p:nvPr/>
        </p:nvSpPr>
        <p:spPr>
          <a:xfrm>
            <a:off x="1919536" y="5229201"/>
            <a:ext cx="8784976" cy="999697"/>
          </a:xfrm>
          <a:prstGeom prst="rect">
            <a:avLst/>
          </a:prstGeom>
          <a:solidFill>
            <a:srgbClr val="66FF66"/>
          </a:solidFill>
          <a:ln>
            <a:solidFill>
              <a:schemeClr val="tx1"/>
            </a:solidFill>
          </a:ln>
        </p:spPr>
        <p:txBody>
          <a:bodyPr wrap="square">
            <a:spAutoFit/>
          </a:bodyPr>
          <a:lstStyle/>
          <a:p>
            <a:pPr fontAlgn="base">
              <a:lnSpc>
                <a:spcPct val="110000"/>
              </a:lnSpc>
              <a:spcBef>
                <a:spcPct val="0"/>
              </a:spcBef>
              <a:spcAft>
                <a:spcPct val="0"/>
              </a:spcAft>
            </a:pPr>
            <a:r>
              <a:rPr lang="zh-CN" altLang="zh-CN" sz="2800" b="1" dirty="0">
                <a:solidFill>
                  <a:srgbClr val="000099"/>
                </a:solidFill>
                <a:latin typeface="Arial"/>
                <a:ea typeface="黑体" panose="02010609060101010101" pitchFamily="2" charset="-122"/>
              </a:rPr>
              <a:t>也就是说，</a:t>
            </a:r>
            <a:r>
              <a:rPr lang="en-US" altLang="zh-CN" sz="2800" b="1" dirty="0" err="1">
                <a:solidFill>
                  <a:srgbClr val="000099"/>
                </a:solidFill>
                <a:latin typeface="Arial"/>
                <a:ea typeface="黑体" panose="02010609060101010101" pitchFamily="2" charset="-122"/>
              </a:rPr>
              <a:t>rwnd</a:t>
            </a:r>
            <a:r>
              <a:rPr lang="en-US" altLang="zh-CN" sz="2800" b="1" dirty="0">
                <a:solidFill>
                  <a:srgbClr val="000099"/>
                </a:solidFill>
                <a:latin typeface="Arial"/>
                <a:ea typeface="黑体" panose="02010609060101010101" pitchFamily="2" charset="-122"/>
              </a:rPr>
              <a:t> </a:t>
            </a:r>
            <a:r>
              <a:rPr lang="zh-CN" altLang="zh-CN" sz="2800" b="1" dirty="0">
                <a:solidFill>
                  <a:srgbClr val="000099"/>
                </a:solidFill>
                <a:latin typeface="Arial"/>
                <a:ea typeface="黑体" panose="02010609060101010101" pitchFamily="2" charset="-122"/>
              </a:rPr>
              <a:t>和</a:t>
            </a:r>
            <a:r>
              <a:rPr lang="en-US" altLang="zh-CN" sz="2800" b="1" dirty="0">
                <a:solidFill>
                  <a:srgbClr val="000099"/>
                </a:solidFill>
                <a:latin typeface="Arial"/>
                <a:ea typeface="黑体" panose="02010609060101010101" pitchFamily="2" charset="-122"/>
              </a:rPr>
              <a:t> </a:t>
            </a:r>
            <a:r>
              <a:rPr lang="en-US" altLang="zh-CN" sz="2800" b="1" dirty="0" err="1">
                <a:solidFill>
                  <a:srgbClr val="000099"/>
                </a:solidFill>
                <a:latin typeface="Arial"/>
                <a:ea typeface="黑体" panose="02010609060101010101" pitchFamily="2" charset="-122"/>
              </a:rPr>
              <a:t>cwnd</a:t>
            </a:r>
            <a:r>
              <a:rPr lang="en-US" altLang="zh-CN" sz="2800" b="1" dirty="0">
                <a:solidFill>
                  <a:srgbClr val="000099"/>
                </a:solidFill>
                <a:latin typeface="Arial"/>
                <a:ea typeface="黑体" panose="02010609060101010101" pitchFamily="2" charset="-122"/>
              </a:rPr>
              <a:t> </a:t>
            </a:r>
            <a:r>
              <a:rPr lang="zh-CN" altLang="zh-CN" sz="2800" b="1" dirty="0">
                <a:solidFill>
                  <a:srgbClr val="000099"/>
                </a:solidFill>
                <a:latin typeface="Arial"/>
                <a:ea typeface="黑体" panose="02010609060101010101" pitchFamily="2" charset="-122"/>
              </a:rPr>
              <a:t>中数值较小的一个，控制了发送方发送数据的速率。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179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179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6" grpId="0" build="p"/>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5.8.3  </a:t>
            </a:r>
            <a:r>
              <a:rPr lang="zh-CN" altLang="zh-CN" dirty="0"/>
              <a:t>主动队列管理</a:t>
            </a:r>
            <a:r>
              <a:rPr lang="en-US" altLang="zh-CN" dirty="0"/>
              <a:t> AQM</a:t>
            </a:r>
            <a:endParaRPr lang="zh-CN" altLang="en-US" dirty="0"/>
          </a:p>
        </p:txBody>
      </p:sp>
      <p:sp>
        <p:nvSpPr>
          <p:cNvPr id="3" name="内容占位符 2"/>
          <p:cNvSpPr>
            <a:spLocks noGrp="1"/>
          </p:cNvSpPr>
          <p:nvPr>
            <p:ph idx="1"/>
          </p:nvPr>
        </p:nvSpPr>
        <p:spPr/>
        <p:txBody>
          <a:bodyPr/>
          <a:lstStyle/>
          <a:p>
            <a:r>
              <a:rPr lang="en-US" altLang="zh-CN" dirty="0"/>
              <a:t>TCP </a:t>
            </a:r>
            <a:r>
              <a:rPr lang="zh-CN" altLang="zh-CN" dirty="0"/>
              <a:t>拥塞控制和网络层采取的策略</a:t>
            </a:r>
            <a:r>
              <a:rPr lang="zh-CN" altLang="en-US" dirty="0"/>
              <a:t>有密切</a:t>
            </a:r>
            <a:r>
              <a:rPr lang="zh-CN" altLang="zh-CN" dirty="0"/>
              <a:t>联系</a:t>
            </a:r>
            <a:r>
              <a:rPr lang="zh-CN" altLang="en-US" dirty="0"/>
              <a:t>。</a:t>
            </a:r>
            <a:endParaRPr lang="en-US" altLang="zh-CN" dirty="0"/>
          </a:p>
          <a:p>
            <a:r>
              <a:rPr lang="zh-CN" altLang="zh-CN" dirty="0"/>
              <a:t>重传会使</a:t>
            </a:r>
            <a:r>
              <a:rPr lang="en-US" altLang="zh-CN" dirty="0"/>
              <a:t> TCP </a:t>
            </a:r>
            <a:r>
              <a:rPr lang="zh-CN" altLang="zh-CN" dirty="0"/>
              <a:t>连接的发送端认为在网络中发生了拥塞。于是在</a:t>
            </a:r>
            <a:r>
              <a:rPr lang="en-US" altLang="zh-CN" dirty="0"/>
              <a:t> TCP </a:t>
            </a:r>
            <a:r>
              <a:rPr lang="zh-CN" altLang="zh-CN" dirty="0"/>
              <a:t>的发送端就采取了拥塞控制措施，但实际上网络并没有发生拥塞。</a:t>
            </a:r>
          </a:p>
          <a:p>
            <a:r>
              <a:rPr lang="zh-CN" altLang="zh-CN" dirty="0"/>
              <a:t>网络层的策略对</a:t>
            </a:r>
            <a:r>
              <a:rPr lang="en-US" altLang="zh-CN" dirty="0"/>
              <a:t> TCP </a:t>
            </a:r>
            <a:r>
              <a:rPr lang="zh-CN" altLang="zh-CN" dirty="0"/>
              <a:t>拥塞控制</a:t>
            </a:r>
            <a:r>
              <a:rPr lang="zh-CN" altLang="zh-CN" dirty="0">
                <a:solidFill>
                  <a:srgbClr val="FF0000"/>
                </a:solidFill>
              </a:rPr>
              <a:t>影响最大</a:t>
            </a:r>
            <a:r>
              <a:rPr lang="zh-CN" altLang="zh-CN" dirty="0"/>
              <a:t>的就是路由器的分组丢弃策略。</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a:t>
            </a:r>
            <a:r>
              <a:rPr lang="zh-CN" altLang="zh-CN" dirty="0"/>
              <a:t>先进先出”</a:t>
            </a:r>
            <a:r>
              <a:rPr lang="en-US" altLang="zh-CN" dirty="0"/>
              <a:t>FIFO </a:t>
            </a:r>
            <a:r>
              <a:rPr lang="zh-CN" altLang="en-US" dirty="0"/>
              <a:t>处理</a:t>
            </a:r>
            <a:r>
              <a:rPr lang="zh-CN" altLang="zh-CN" dirty="0"/>
              <a:t>规则</a:t>
            </a:r>
            <a:endParaRPr lang="zh-CN" altLang="en-US" dirty="0"/>
          </a:p>
        </p:txBody>
      </p:sp>
      <p:sp>
        <p:nvSpPr>
          <p:cNvPr id="3" name="内容占位符 2"/>
          <p:cNvSpPr>
            <a:spLocks noGrp="1"/>
          </p:cNvSpPr>
          <p:nvPr>
            <p:ph idx="1"/>
          </p:nvPr>
        </p:nvSpPr>
        <p:spPr/>
        <p:txBody>
          <a:bodyPr/>
          <a:lstStyle/>
          <a:p>
            <a:r>
              <a:rPr lang="zh-CN" altLang="zh-CN" sz="2800" dirty="0"/>
              <a:t>路由器的队列通常都是按照</a:t>
            </a:r>
            <a:r>
              <a:rPr lang="zh-CN" altLang="zh-CN" sz="2800" dirty="0">
                <a:solidFill>
                  <a:srgbClr val="FF0000"/>
                </a:solidFill>
              </a:rPr>
              <a:t>“先进先出”</a:t>
            </a:r>
            <a:r>
              <a:rPr lang="en-US" altLang="zh-CN" sz="2800" dirty="0"/>
              <a:t>FIFO (First In First Out) </a:t>
            </a:r>
            <a:r>
              <a:rPr lang="zh-CN" altLang="zh-CN" sz="2800" dirty="0"/>
              <a:t>的规则处理到来的分组。</a:t>
            </a:r>
            <a:endParaRPr lang="en-US" altLang="zh-CN" sz="2800" dirty="0"/>
          </a:p>
          <a:p>
            <a:r>
              <a:rPr lang="zh-CN" altLang="zh-CN" sz="2800" dirty="0"/>
              <a:t>当队列已满时，以后再到达的所有分组（如果能够继续排队，这些分组都将排在队列的尾部）将都被丢弃。这就叫做</a:t>
            </a:r>
            <a:r>
              <a:rPr lang="zh-CN" altLang="zh-CN" sz="2800" dirty="0">
                <a:solidFill>
                  <a:srgbClr val="FF0000"/>
                </a:solidFill>
              </a:rPr>
              <a:t>尾部丢弃策略</a:t>
            </a:r>
            <a:r>
              <a:rPr lang="en-US" altLang="zh-CN" sz="2800" dirty="0">
                <a:solidFill>
                  <a:srgbClr val="FF0000"/>
                </a:solidFill>
              </a:rPr>
              <a:t> </a:t>
            </a:r>
            <a:r>
              <a:rPr lang="en-US" altLang="zh-CN" sz="2800" dirty="0"/>
              <a:t>(tail-drop policy)</a:t>
            </a:r>
            <a:r>
              <a:rPr lang="zh-CN" altLang="zh-CN" sz="2800" dirty="0"/>
              <a:t>。</a:t>
            </a:r>
            <a:endParaRPr lang="en-US" altLang="zh-CN" sz="2800" dirty="0"/>
          </a:p>
          <a:p>
            <a:r>
              <a:rPr lang="zh-CN" altLang="zh-CN" sz="2800" dirty="0"/>
              <a:t>路由器的尾部丢弃往往会导致一连串分组的丢失，这就使发送方出现超时重传，使</a:t>
            </a:r>
            <a:r>
              <a:rPr lang="en-US" altLang="zh-CN" sz="2800" dirty="0"/>
              <a:t> TCP </a:t>
            </a:r>
            <a:r>
              <a:rPr lang="zh-CN" altLang="zh-CN" sz="2800" dirty="0"/>
              <a:t>进入拥塞控制的慢开始状态，结果使</a:t>
            </a:r>
            <a:r>
              <a:rPr lang="en-US" altLang="zh-CN" sz="2800" dirty="0"/>
              <a:t> TCP </a:t>
            </a:r>
            <a:r>
              <a:rPr lang="zh-CN" altLang="zh-CN" sz="2800" dirty="0"/>
              <a:t>连接的发送方突然把数据的发送速率降低到很小的数值。</a:t>
            </a:r>
            <a:endParaRPr lang="en-US" altLang="zh-CN" sz="2800" dirty="0"/>
          </a:p>
          <a:p>
            <a:endParaRPr lang="zh-CN" altLang="en-US" sz="2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zh-CN" dirty="0"/>
              <a:t>全局同步</a:t>
            </a:r>
            <a:endParaRPr lang="zh-CN" altLang="en-US" dirty="0"/>
          </a:p>
        </p:txBody>
      </p:sp>
      <p:sp>
        <p:nvSpPr>
          <p:cNvPr id="3" name="内容占位符 2"/>
          <p:cNvSpPr>
            <a:spLocks noGrp="1"/>
          </p:cNvSpPr>
          <p:nvPr>
            <p:ph idx="1"/>
          </p:nvPr>
        </p:nvSpPr>
        <p:spPr/>
        <p:txBody>
          <a:bodyPr/>
          <a:lstStyle/>
          <a:p>
            <a:r>
              <a:rPr lang="zh-CN" altLang="zh-CN" sz="2800" dirty="0"/>
              <a:t>更为严重的是，在网络中通常有很多的</a:t>
            </a:r>
            <a:r>
              <a:rPr lang="en-US" altLang="zh-CN" sz="2800" dirty="0"/>
              <a:t> TCP </a:t>
            </a:r>
            <a:r>
              <a:rPr lang="zh-CN" altLang="zh-CN" sz="2800" dirty="0"/>
              <a:t>连接</a:t>
            </a:r>
            <a:r>
              <a:rPr lang="zh-CN" altLang="en-US" sz="2800" dirty="0"/>
              <a:t>，</a:t>
            </a:r>
            <a:r>
              <a:rPr lang="zh-CN" altLang="zh-CN" sz="2800" dirty="0"/>
              <a:t>这些连接</a:t>
            </a:r>
            <a:r>
              <a:rPr lang="zh-CN" altLang="en-US" sz="2800" dirty="0"/>
              <a:t>中</a:t>
            </a:r>
            <a:r>
              <a:rPr lang="zh-CN" altLang="zh-CN" sz="2800" dirty="0"/>
              <a:t>的报文段通常是复用在网络层的</a:t>
            </a:r>
            <a:r>
              <a:rPr lang="en-US" altLang="zh-CN" sz="2800" dirty="0"/>
              <a:t> IP </a:t>
            </a:r>
            <a:r>
              <a:rPr lang="zh-CN" altLang="zh-CN" sz="2800" dirty="0"/>
              <a:t>数据报中传送</a:t>
            </a:r>
            <a:r>
              <a:rPr lang="zh-CN" altLang="en-US" sz="2800" dirty="0"/>
              <a:t>的</a:t>
            </a:r>
            <a:r>
              <a:rPr lang="zh-CN" altLang="zh-CN" sz="2800" dirty="0"/>
              <a:t>。</a:t>
            </a:r>
            <a:endParaRPr lang="en-US" altLang="zh-CN" sz="2800" dirty="0"/>
          </a:p>
          <a:p>
            <a:r>
              <a:rPr lang="zh-CN" altLang="zh-CN" sz="2800" dirty="0"/>
              <a:t>在这种情况下，若发生了路由器中的尾部丢弃，就可能会同时影响到很多条</a:t>
            </a:r>
            <a:r>
              <a:rPr lang="en-US" altLang="zh-CN" sz="2800" dirty="0"/>
              <a:t> TCP </a:t>
            </a:r>
            <a:r>
              <a:rPr lang="zh-CN" altLang="zh-CN" sz="2800" dirty="0"/>
              <a:t>连接，结果使这许多</a:t>
            </a:r>
            <a:r>
              <a:rPr lang="en-US" altLang="zh-CN" sz="2800" dirty="0"/>
              <a:t> TCP </a:t>
            </a:r>
            <a:r>
              <a:rPr lang="zh-CN" altLang="zh-CN" sz="2800" dirty="0"/>
              <a:t>连接在同一时间突然都进入到慢开始状态。这在</a:t>
            </a:r>
            <a:r>
              <a:rPr lang="en-US" altLang="zh-CN" sz="2800" dirty="0"/>
              <a:t> TCP </a:t>
            </a:r>
            <a:r>
              <a:rPr lang="zh-CN" altLang="zh-CN" sz="2800" dirty="0"/>
              <a:t>的术语中称为</a:t>
            </a:r>
            <a:r>
              <a:rPr lang="zh-CN" altLang="zh-CN" sz="2800" dirty="0">
                <a:solidFill>
                  <a:srgbClr val="FF0000"/>
                </a:solidFill>
              </a:rPr>
              <a:t>全局同步</a:t>
            </a:r>
            <a:r>
              <a:rPr lang="en-US" altLang="zh-CN" sz="2800" dirty="0">
                <a:solidFill>
                  <a:srgbClr val="FF0000"/>
                </a:solidFill>
              </a:rPr>
              <a:t> </a:t>
            </a:r>
            <a:r>
              <a:rPr lang="en-US" altLang="zh-CN" sz="2800" dirty="0"/>
              <a:t>(global </a:t>
            </a:r>
            <a:r>
              <a:rPr lang="en-US" altLang="zh-CN" sz="2800" dirty="0" err="1"/>
              <a:t>syncronization</a:t>
            </a:r>
            <a:r>
              <a:rPr lang="en-US" altLang="zh-CN" sz="2800" dirty="0"/>
              <a:t>)</a:t>
            </a:r>
            <a:r>
              <a:rPr lang="zh-CN" altLang="zh-CN" sz="2800" dirty="0"/>
              <a:t>。</a:t>
            </a:r>
            <a:endParaRPr lang="en-US" altLang="zh-CN" sz="2800" dirty="0"/>
          </a:p>
          <a:p>
            <a:r>
              <a:rPr lang="zh-CN" altLang="zh-CN" sz="2800" dirty="0"/>
              <a:t>全局同步使得全网的通信量突然下降了很多，而在网络恢复正常后，其通信量又突然增大很多。</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主动队列管理</a:t>
            </a:r>
            <a:r>
              <a:rPr lang="en-US" altLang="zh-CN" dirty="0"/>
              <a:t>AQM</a:t>
            </a:r>
            <a:endParaRPr lang="zh-CN" altLang="en-US" dirty="0"/>
          </a:p>
        </p:txBody>
      </p:sp>
      <p:sp>
        <p:nvSpPr>
          <p:cNvPr id="3" name="内容占位符 2"/>
          <p:cNvSpPr>
            <a:spLocks noGrp="1"/>
          </p:cNvSpPr>
          <p:nvPr>
            <p:ph idx="1"/>
          </p:nvPr>
        </p:nvSpPr>
        <p:spPr/>
        <p:txBody>
          <a:bodyPr/>
          <a:lstStyle/>
          <a:p>
            <a:r>
              <a:rPr lang="en-US" altLang="zh-CN" sz="2800" dirty="0"/>
              <a:t>1998</a:t>
            </a:r>
            <a:r>
              <a:rPr lang="zh-CN" altLang="zh-CN" sz="2800" dirty="0"/>
              <a:t>年提出了主动队列管理</a:t>
            </a:r>
            <a:r>
              <a:rPr lang="en-US" altLang="zh-CN" sz="2800" dirty="0"/>
              <a:t> AQM (Active Queue Management)</a:t>
            </a:r>
            <a:r>
              <a:rPr lang="zh-CN" altLang="zh-CN" sz="2800" dirty="0"/>
              <a:t>。</a:t>
            </a:r>
            <a:endParaRPr lang="en-US" altLang="zh-CN" sz="2800" dirty="0"/>
          </a:p>
          <a:p>
            <a:r>
              <a:rPr lang="zh-CN" altLang="zh-CN" sz="2800" dirty="0"/>
              <a:t>所谓“主动”就是不要等到路由器的队列长度已经达到最大值时才不得不丢弃后面到达的分组。这样就太被动了。应当在队列长度达到某个值得警惕的数值时（即当网络拥塞有了某些拥塞征兆时），就</a:t>
            </a:r>
            <a:r>
              <a:rPr lang="zh-CN" altLang="zh-CN" sz="2800" dirty="0">
                <a:solidFill>
                  <a:srgbClr val="FF0000"/>
                </a:solidFill>
              </a:rPr>
              <a:t>主动丢弃</a:t>
            </a:r>
            <a:r>
              <a:rPr lang="zh-CN" altLang="zh-CN" sz="2800" dirty="0"/>
              <a:t>到达的分组。</a:t>
            </a:r>
            <a:endParaRPr lang="en-US" altLang="zh-CN" sz="2800" dirty="0"/>
          </a:p>
          <a:p>
            <a:r>
              <a:rPr lang="en-US" altLang="zh-CN" sz="2800" dirty="0"/>
              <a:t>AQM </a:t>
            </a:r>
            <a:r>
              <a:rPr lang="zh-CN" altLang="zh-CN" sz="2800" dirty="0"/>
              <a:t>可以有不同实现方法，其中曾流行多年的就是</a:t>
            </a:r>
            <a:r>
              <a:rPr lang="zh-CN" altLang="zh-CN" sz="2800" dirty="0">
                <a:solidFill>
                  <a:srgbClr val="FF0000"/>
                </a:solidFill>
              </a:rPr>
              <a:t>随机早期检测</a:t>
            </a:r>
            <a:r>
              <a:rPr lang="en-US" altLang="zh-CN" sz="2800" dirty="0">
                <a:solidFill>
                  <a:srgbClr val="FF0000"/>
                </a:solidFill>
              </a:rPr>
              <a:t> RED</a:t>
            </a:r>
            <a:r>
              <a:rPr lang="en-US" altLang="zh-CN" sz="2800" dirty="0"/>
              <a:t> (Random Early Detection)</a:t>
            </a:r>
            <a:r>
              <a:rPr lang="zh-CN" altLang="zh-CN" sz="2800" dirty="0"/>
              <a:t>。</a:t>
            </a:r>
            <a:endParaRPr lang="zh-CN" altLang="en-US" sz="2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dirty="0"/>
              <a:t>随机早期检测 </a:t>
            </a:r>
            <a:r>
              <a:rPr lang="en-US" altLang="zh-CN" dirty="0"/>
              <a:t>RED</a:t>
            </a:r>
          </a:p>
        </p:txBody>
      </p:sp>
      <p:sp>
        <p:nvSpPr>
          <p:cNvPr id="55296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sz="2800" dirty="0"/>
              <a:t>使路由器的队列维持两个参数：队列长度最小门限 </a:t>
            </a:r>
            <a:r>
              <a:rPr lang="en-US" altLang="zh-CN" sz="2800" dirty="0" err="1"/>
              <a:t>TH</a:t>
            </a:r>
            <a:r>
              <a:rPr lang="en-US" altLang="zh-CN" sz="2800" baseline="-25000" dirty="0" err="1"/>
              <a:t>min</a:t>
            </a:r>
            <a:r>
              <a:rPr lang="en-US" altLang="zh-CN" sz="2800" dirty="0"/>
              <a:t> </a:t>
            </a:r>
            <a:r>
              <a:rPr lang="zh-CN" altLang="en-US" sz="2800" dirty="0"/>
              <a:t>和最大门限 </a:t>
            </a:r>
            <a:r>
              <a:rPr lang="en-US" altLang="zh-CN" sz="2800" dirty="0" err="1"/>
              <a:t>Th</a:t>
            </a:r>
            <a:r>
              <a:rPr lang="en-US" altLang="zh-CN" sz="2800" baseline="-25000" dirty="0" err="1"/>
              <a:t>max</a:t>
            </a:r>
            <a:r>
              <a:rPr lang="en-US" altLang="zh-CN" sz="2800" dirty="0"/>
              <a:t> </a:t>
            </a:r>
            <a:r>
              <a:rPr lang="zh-CN" altLang="en-US" sz="2800" dirty="0"/>
              <a:t>。</a:t>
            </a:r>
          </a:p>
          <a:p>
            <a:r>
              <a:rPr lang="en-US" altLang="zh-CN" sz="2800" dirty="0"/>
              <a:t>RED </a:t>
            </a:r>
            <a:r>
              <a:rPr lang="zh-CN" altLang="en-US" sz="2800" dirty="0"/>
              <a:t>对每一个到达的分组都先计算平均队列长度 </a:t>
            </a:r>
            <a:r>
              <a:rPr lang="en-US" altLang="zh-CN" sz="2800" dirty="0"/>
              <a:t>L</a:t>
            </a:r>
            <a:r>
              <a:rPr lang="en-US" altLang="zh-CN" sz="2800" baseline="-25000" dirty="0"/>
              <a:t>AV</a:t>
            </a:r>
            <a:r>
              <a:rPr lang="en-US" altLang="zh-CN" sz="2800" dirty="0"/>
              <a:t> </a:t>
            </a:r>
            <a:r>
              <a:rPr lang="zh-CN" altLang="en-US" sz="2800" dirty="0"/>
              <a:t>。</a:t>
            </a:r>
          </a:p>
          <a:p>
            <a:r>
              <a:rPr lang="en-US" altLang="zh-CN" sz="2800" dirty="0"/>
              <a:t>(1) </a:t>
            </a:r>
            <a:r>
              <a:rPr lang="zh-CN" altLang="en-US" sz="2800" dirty="0"/>
              <a:t>若平均队列长度</a:t>
            </a:r>
            <a:r>
              <a:rPr lang="zh-CN" altLang="en-US" sz="2800" dirty="0">
                <a:solidFill>
                  <a:srgbClr val="FF0000"/>
                </a:solidFill>
              </a:rPr>
              <a:t>小于</a:t>
            </a:r>
            <a:r>
              <a:rPr lang="zh-CN" altLang="en-US" sz="2800" dirty="0"/>
              <a:t>最小门限 </a:t>
            </a:r>
            <a:r>
              <a:rPr lang="en-US" altLang="zh-CN" sz="2800" dirty="0" err="1"/>
              <a:t>TH</a:t>
            </a:r>
            <a:r>
              <a:rPr lang="en-US" altLang="zh-CN" sz="2800" baseline="-25000" dirty="0" err="1"/>
              <a:t>min</a:t>
            </a:r>
            <a:r>
              <a:rPr lang="zh-CN" altLang="en-US" sz="2800" dirty="0"/>
              <a:t>，则将新到达的分组放入队列进行排队。</a:t>
            </a:r>
          </a:p>
          <a:p>
            <a:r>
              <a:rPr lang="en-US" altLang="zh-CN" sz="2800" dirty="0"/>
              <a:t>(2) </a:t>
            </a:r>
            <a:r>
              <a:rPr lang="zh-CN" altLang="en-US" sz="2800" dirty="0"/>
              <a:t>若平均队列长度</a:t>
            </a:r>
            <a:r>
              <a:rPr lang="zh-CN" altLang="en-US" sz="2800" dirty="0">
                <a:solidFill>
                  <a:srgbClr val="FF0000"/>
                </a:solidFill>
              </a:rPr>
              <a:t>超过</a:t>
            </a:r>
            <a:r>
              <a:rPr lang="zh-CN" altLang="en-US" sz="2800" dirty="0"/>
              <a:t>最大门限 </a:t>
            </a:r>
            <a:r>
              <a:rPr lang="en-US" altLang="zh-CN" sz="2800" dirty="0" err="1"/>
              <a:t>TH</a:t>
            </a:r>
            <a:r>
              <a:rPr lang="en-US" altLang="zh-CN" sz="2800" baseline="-25000" dirty="0" err="1"/>
              <a:t>max</a:t>
            </a:r>
            <a:r>
              <a:rPr lang="zh-CN" altLang="en-US" sz="2800" dirty="0"/>
              <a:t>，则将新到达的分组丢弃。</a:t>
            </a:r>
          </a:p>
          <a:p>
            <a:r>
              <a:rPr lang="en-US" altLang="zh-CN" sz="2800" dirty="0"/>
              <a:t>(3) </a:t>
            </a:r>
            <a:r>
              <a:rPr lang="zh-CN" altLang="en-US" sz="2800" dirty="0"/>
              <a:t>若平均队列长度在最小门限 </a:t>
            </a:r>
            <a:r>
              <a:rPr lang="en-US" altLang="zh-CN" sz="2800" dirty="0" err="1"/>
              <a:t>TH</a:t>
            </a:r>
            <a:r>
              <a:rPr lang="en-US" altLang="zh-CN" sz="2800" baseline="-25000" dirty="0" err="1"/>
              <a:t>min</a:t>
            </a:r>
            <a:r>
              <a:rPr lang="en-US" altLang="zh-CN" sz="2800" dirty="0"/>
              <a:t> </a:t>
            </a:r>
            <a:r>
              <a:rPr lang="zh-CN" altLang="en-US" sz="2800" dirty="0"/>
              <a:t>和最大门限</a:t>
            </a:r>
            <a:r>
              <a:rPr lang="en-US" altLang="zh-CN" sz="2800" dirty="0" err="1"/>
              <a:t>TH</a:t>
            </a:r>
            <a:r>
              <a:rPr lang="en-US" altLang="zh-CN" sz="2800" baseline="-25000" dirty="0" err="1"/>
              <a:t>max</a:t>
            </a:r>
            <a:r>
              <a:rPr lang="en-US" altLang="zh-CN" sz="2800" dirty="0"/>
              <a:t> </a:t>
            </a:r>
            <a:r>
              <a:rPr lang="zh-CN" altLang="en-US" sz="2800" dirty="0"/>
              <a:t>之间，则按照某一</a:t>
            </a:r>
            <a:r>
              <a:rPr lang="zh-CN" altLang="en-US" sz="2800" dirty="0">
                <a:solidFill>
                  <a:srgbClr val="FF0000"/>
                </a:solidFill>
              </a:rPr>
              <a:t>概率 </a:t>
            </a:r>
            <a:r>
              <a:rPr lang="en-US" altLang="zh-CN" sz="2800" dirty="0">
                <a:solidFill>
                  <a:srgbClr val="FF0000"/>
                </a:solidFill>
              </a:rPr>
              <a:t>p</a:t>
            </a:r>
            <a:r>
              <a:rPr lang="en-US" altLang="zh-CN" sz="2800" dirty="0"/>
              <a:t> </a:t>
            </a:r>
            <a:r>
              <a:rPr lang="zh-CN" altLang="en-US" sz="2800" dirty="0"/>
              <a:t>将新到达的分组丢弃。</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pPr algn="ctr"/>
            <a:r>
              <a:rPr lang="zh-CN" altLang="en-US" dirty="0"/>
              <a:t>随机早期检测 </a:t>
            </a:r>
            <a:r>
              <a:rPr lang="en-US" altLang="zh-CN" dirty="0"/>
              <a:t>RED</a:t>
            </a:r>
            <a:endParaRPr lang="zh-CN" altLang="en-US" dirty="0"/>
          </a:p>
        </p:txBody>
      </p:sp>
      <p:sp>
        <p:nvSpPr>
          <p:cNvPr id="554019" name="Rectangle 35"/>
          <p:cNvSpPr>
            <a:spLocks noChangeArrowheads="1"/>
          </p:cNvSpPr>
          <p:nvPr/>
        </p:nvSpPr>
        <p:spPr bwMode="auto">
          <a:xfrm>
            <a:off x="4095884" y="2059151"/>
            <a:ext cx="3437863" cy="3013075"/>
          </a:xfrm>
          <a:prstGeom prst="rect">
            <a:avLst/>
          </a:prstGeom>
          <a:solidFill>
            <a:srgbClr val="99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99"/>
              </a:solidFill>
              <a:latin typeface="Arial"/>
              <a:ea typeface="黑体" panose="02010609060101010101" pitchFamily="2" charset="-122"/>
            </a:endParaRPr>
          </a:p>
        </p:txBody>
      </p:sp>
      <p:sp>
        <p:nvSpPr>
          <p:cNvPr id="554018" name="Rectangle 34"/>
          <p:cNvSpPr>
            <a:spLocks noChangeArrowheads="1"/>
          </p:cNvSpPr>
          <p:nvPr/>
        </p:nvSpPr>
        <p:spPr bwMode="auto">
          <a:xfrm>
            <a:off x="7537185" y="2057562"/>
            <a:ext cx="1024996" cy="24765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99"/>
              </a:solidFill>
              <a:latin typeface="Arial"/>
              <a:ea typeface="黑体" panose="02010609060101010101" pitchFamily="2" charset="-122"/>
            </a:endParaRPr>
          </a:p>
        </p:txBody>
      </p:sp>
      <p:sp>
        <p:nvSpPr>
          <p:cNvPr id="554017" name="Rectangle 33"/>
          <p:cNvSpPr>
            <a:spLocks noChangeArrowheads="1"/>
          </p:cNvSpPr>
          <p:nvPr/>
        </p:nvSpPr>
        <p:spPr bwMode="auto">
          <a:xfrm>
            <a:off x="2819799" y="2057564"/>
            <a:ext cx="1276085" cy="3444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99"/>
              </a:solidFill>
              <a:latin typeface="Arial"/>
              <a:ea typeface="黑体" panose="02010609060101010101" pitchFamily="2" charset="-122"/>
            </a:endParaRPr>
          </a:p>
        </p:txBody>
      </p:sp>
      <p:sp>
        <p:nvSpPr>
          <p:cNvPr id="553988" name="Rectangle 4"/>
          <p:cNvSpPr>
            <a:spLocks noChangeArrowheads="1"/>
          </p:cNvSpPr>
          <p:nvPr/>
        </p:nvSpPr>
        <p:spPr bwMode="auto">
          <a:xfrm>
            <a:off x="6118358" y="2757649"/>
            <a:ext cx="2445544" cy="1276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99"/>
              </a:solidFill>
              <a:latin typeface="Arial"/>
              <a:ea typeface="黑体" panose="02010609060101010101" pitchFamily="2" charset="-122"/>
            </a:endParaRPr>
          </a:p>
        </p:txBody>
      </p:sp>
      <p:sp>
        <p:nvSpPr>
          <p:cNvPr id="553989" name="Freeform 5"/>
          <p:cNvSpPr/>
          <p:nvPr/>
        </p:nvSpPr>
        <p:spPr bwMode="auto">
          <a:xfrm>
            <a:off x="3091526" y="2757649"/>
            <a:ext cx="5472377" cy="1276350"/>
          </a:xfrm>
          <a:custGeom>
            <a:avLst/>
            <a:gdLst>
              <a:gd name="T0" fmla="*/ 0 w 1920"/>
              <a:gd name="T1" fmla="*/ 0 h 528"/>
              <a:gd name="T2" fmla="*/ 1920 w 1920"/>
              <a:gd name="T3" fmla="*/ 0 h 528"/>
              <a:gd name="T4" fmla="*/ 1920 w 1920"/>
              <a:gd name="T5" fmla="*/ 528 h 528"/>
              <a:gd name="T6" fmla="*/ 0 w 1920"/>
              <a:gd name="T7" fmla="*/ 528 h 528"/>
            </a:gdLst>
            <a:ahLst/>
            <a:cxnLst>
              <a:cxn ang="0">
                <a:pos x="T0" y="T1"/>
              </a:cxn>
              <a:cxn ang="0">
                <a:pos x="T2" y="T3"/>
              </a:cxn>
              <a:cxn ang="0">
                <a:pos x="T4" y="T5"/>
              </a:cxn>
              <a:cxn ang="0">
                <a:pos x="T6" y="T7"/>
              </a:cxn>
            </a:cxnLst>
            <a:rect l="0" t="0" r="r" b="b"/>
            <a:pathLst>
              <a:path w="1920" h="528">
                <a:moveTo>
                  <a:pt x="0" y="0"/>
                </a:moveTo>
                <a:lnTo>
                  <a:pt x="1920" y="0"/>
                </a:lnTo>
                <a:lnTo>
                  <a:pt x="1920" y="528"/>
                </a:lnTo>
                <a:lnTo>
                  <a:pt x="0" y="528"/>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b="1">
              <a:solidFill>
                <a:srgbClr val="000099"/>
              </a:solidFill>
              <a:latin typeface="Arial"/>
              <a:ea typeface="黑体" panose="02010609060101010101" pitchFamily="2" charset="-122"/>
            </a:endParaRPr>
          </a:p>
        </p:txBody>
      </p:sp>
      <p:sp>
        <p:nvSpPr>
          <p:cNvPr id="553990" name="Line 6"/>
          <p:cNvSpPr>
            <a:spLocks noChangeShapeType="1"/>
          </p:cNvSpPr>
          <p:nvPr/>
        </p:nvSpPr>
        <p:spPr bwMode="auto">
          <a:xfrm>
            <a:off x="8216504" y="2757649"/>
            <a:ext cx="0" cy="12763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b="1">
              <a:solidFill>
                <a:srgbClr val="000099"/>
              </a:solidFill>
              <a:latin typeface="Arial"/>
              <a:ea typeface="黑体" panose="02010609060101010101" pitchFamily="2" charset="-122"/>
            </a:endParaRPr>
          </a:p>
        </p:txBody>
      </p:sp>
      <p:sp>
        <p:nvSpPr>
          <p:cNvPr id="553991" name="Line 7"/>
          <p:cNvSpPr>
            <a:spLocks noChangeShapeType="1"/>
          </p:cNvSpPr>
          <p:nvPr/>
        </p:nvSpPr>
        <p:spPr bwMode="auto">
          <a:xfrm>
            <a:off x="7867385" y="2757649"/>
            <a:ext cx="0" cy="12763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b="1">
              <a:solidFill>
                <a:srgbClr val="000099"/>
              </a:solidFill>
              <a:latin typeface="Arial"/>
              <a:ea typeface="黑体" panose="02010609060101010101" pitchFamily="2" charset="-122"/>
            </a:endParaRPr>
          </a:p>
        </p:txBody>
      </p:sp>
      <p:sp>
        <p:nvSpPr>
          <p:cNvPr id="553992" name="Line 8"/>
          <p:cNvSpPr>
            <a:spLocks noChangeShapeType="1"/>
          </p:cNvSpPr>
          <p:nvPr/>
        </p:nvSpPr>
        <p:spPr bwMode="auto">
          <a:xfrm>
            <a:off x="7516548" y="2290924"/>
            <a:ext cx="0" cy="20320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b="1">
              <a:solidFill>
                <a:srgbClr val="000099"/>
              </a:solidFill>
              <a:latin typeface="Arial"/>
              <a:ea typeface="黑体" panose="02010609060101010101" pitchFamily="2" charset="-122"/>
            </a:endParaRPr>
          </a:p>
        </p:txBody>
      </p:sp>
      <p:sp>
        <p:nvSpPr>
          <p:cNvPr id="553993" name="Line 9"/>
          <p:cNvSpPr>
            <a:spLocks noChangeShapeType="1"/>
          </p:cNvSpPr>
          <p:nvPr/>
        </p:nvSpPr>
        <p:spPr bwMode="auto">
          <a:xfrm>
            <a:off x="7167431" y="2757649"/>
            <a:ext cx="0" cy="12763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b="1">
              <a:solidFill>
                <a:srgbClr val="000099"/>
              </a:solidFill>
              <a:latin typeface="Arial"/>
              <a:ea typeface="黑体" panose="02010609060101010101" pitchFamily="2" charset="-122"/>
            </a:endParaRPr>
          </a:p>
        </p:txBody>
      </p:sp>
      <p:sp>
        <p:nvSpPr>
          <p:cNvPr id="553994" name="Line 10"/>
          <p:cNvSpPr>
            <a:spLocks noChangeShapeType="1"/>
          </p:cNvSpPr>
          <p:nvPr/>
        </p:nvSpPr>
        <p:spPr bwMode="auto">
          <a:xfrm>
            <a:off x="6818313" y="2757649"/>
            <a:ext cx="0" cy="12763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b="1">
              <a:solidFill>
                <a:srgbClr val="000099"/>
              </a:solidFill>
              <a:latin typeface="Arial"/>
              <a:ea typeface="黑体" panose="02010609060101010101" pitchFamily="2" charset="-122"/>
            </a:endParaRPr>
          </a:p>
        </p:txBody>
      </p:sp>
      <p:sp>
        <p:nvSpPr>
          <p:cNvPr id="553995" name="Line 11"/>
          <p:cNvSpPr>
            <a:spLocks noChangeShapeType="1"/>
          </p:cNvSpPr>
          <p:nvPr/>
        </p:nvSpPr>
        <p:spPr bwMode="auto">
          <a:xfrm>
            <a:off x="6467475" y="2757649"/>
            <a:ext cx="0" cy="12763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b="1">
              <a:solidFill>
                <a:srgbClr val="000099"/>
              </a:solidFill>
              <a:latin typeface="Arial"/>
              <a:ea typeface="黑体" panose="02010609060101010101" pitchFamily="2" charset="-122"/>
            </a:endParaRPr>
          </a:p>
        </p:txBody>
      </p:sp>
      <p:sp>
        <p:nvSpPr>
          <p:cNvPr id="553996" name="Line 12"/>
          <p:cNvSpPr>
            <a:spLocks noChangeShapeType="1"/>
          </p:cNvSpPr>
          <p:nvPr/>
        </p:nvSpPr>
        <p:spPr bwMode="auto">
          <a:xfrm>
            <a:off x="4107921" y="2309975"/>
            <a:ext cx="0" cy="316071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b="1">
              <a:solidFill>
                <a:srgbClr val="000099"/>
              </a:solidFill>
              <a:latin typeface="Arial"/>
              <a:ea typeface="黑体" panose="02010609060101010101" pitchFamily="2" charset="-122"/>
            </a:endParaRPr>
          </a:p>
        </p:txBody>
      </p:sp>
      <p:sp>
        <p:nvSpPr>
          <p:cNvPr id="553997" name="AutoShape 13"/>
          <p:cNvSpPr>
            <a:spLocks noChangeArrowheads="1"/>
          </p:cNvSpPr>
          <p:nvPr/>
        </p:nvSpPr>
        <p:spPr bwMode="auto">
          <a:xfrm>
            <a:off x="8448677" y="3105314"/>
            <a:ext cx="1049073" cy="465137"/>
          </a:xfrm>
          <a:prstGeom prst="rightArrow">
            <a:avLst>
              <a:gd name="adj1" fmla="val 50000"/>
              <a:gd name="adj2" fmla="val 52048"/>
            </a:avLst>
          </a:prstGeom>
          <a:solidFill>
            <a:srgbClr val="C00000"/>
          </a:solidFill>
          <a:ln w="9525">
            <a:solidFill>
              <a:srgbClr val="333399"/>
            </a:solidFill>
            <a:miter lim="800000"/>
          </a:ln>
          <a:effectLst/>
        </p:spPr>
        <p:txBody>
          <a:bodyPr wrap="none" anchor="ctr"/>
          <a:lstStyle/>
          <a:p>
            <a:pPr eaLnBrk="0" fontAlgn="base" hangingPunct="0">
              <a:spcBef>
                <a:spcPct val="0"/>
              </a:spcBef>
              <a:spcAft>
                <a:spcPct val="0"/>
              </a:spcAft>
            </a:pPr>
            <a:endParaRPr lang="zh-CN" altLang="en-US" b="1">
              <a:solidFill>
                <a:srgbClr val="000099"/>
              </a:solidFill>
              <a:latin typeface="Arial"/>
              <a:ea typeface="黑体" panose="02010609060101010101" pitchFamily="2" charset="-122"/>
            </a:endParaRPr>
          </a:p>
        </p:txBody>
      </p:sp>
      <p:sp>
        <p:nvSpPr>
          <p:cNvPr id="553998" name="Text Box 14"/>
          <p:cNvSpPr txBox="1">
            <a:spLocks noChangeArrowheads="1"/>
          </p:cNvSpPr>
          <p:nvPr/>
        </p:nvSpPr>
        <p:spPr bwMode="auto">
          <a:xfrm>
            <a:off x="9445484" y="2986250"/>
            <a:ext cx="95410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kumimoji="1" lang="zh-CN" altLang="en-US" sz="2000" b="1">
                <a:solidFill>
                  <a:srgbClr val="000099"/>
                </a:solidFill>
                <a:latin typeface="Arial"/>
                <a:ea typeface="黑体" panose="02010609060101010101" pitchFamily="2" charset="-122"/>
              </a:rPr>
              <a:t>从队首</a:t>
            </a:r>
          </a:p>
          <a:p>
            <a:pPr algn="ctr" eaLnBrk="0" fontAlgn="base" hangingPunct="0">
              <a:spcBef>
                <a:spcPct val="0"/>
              </a:spcBef>
              <a:spcAft>
                <a:spcPct val="0"/>
              </a:spcAft>
            </a:pPr>
            <a:r>
              <a:rPr kumimoji="1" lang="zh-CN" altLang="en-US" sz="2000" b="1">
                <a:solidFill>
                  <a:srgbClr val="000099"/>
                </a:solidFill>
                <a:latin typeface="Arial"/>
                <a:ea typeface="黑体" panose="02010609060101010101" pitchFamily="2" charset="-122"/>
              </a:rPr>
              <a:t>发送</a:t>
            </a:r>
          </a:p>
        </p:txBody>
      </p:sp>
      <p:sp>
        <p:nvSpPr>
          <p:cNvPr id="553999" name="Line 15"/>
          <p:cNvSpPr>
            <a:spLocks noChangeShapeType="1"/>
          </p:cNvSpPr>
          <p:nvPr/>
        </p:nvSpPr>
        <p:spPr bwMode="auto">
          <a:xfrm>
            <a:off x="6118358" y="2757649"/>
            <a:ext cx="0" cy="12763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b="1">
              <a:solidFill>
                <a:srgbClr val="000099"/>
              </a:solidFill>
              <a:latin typeface="Arial"/>
              <a:ea typeface="黑体" panose="02010609060101010101" pitchFamily="2" charset="-122"/>
            </a:endParaRPr>
          </a:p>
        </p:txBody>
      </p:sp>
      <p:sp>
        <p:nvSpPr>
          <p:cNvPr id="554000" name="Text Box 16"/>
          <p:cNvSpPr txBox="1">
            <a:spLocks noChangeArrowheads="1"/>
          </p:cNvSpPr>
          <p:nvPr/>
        </p:nvSpPr>
        <p:spPr bwMode="auto">
          <a:xfrm>
            <a:off x="8739321" y="4326101"/>
            <a:ext cx="2115344"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kumimoji="1" lang="zh-CN" altLang="en-US" sz="2000" b="1">
                <a:solidFill>
                  <a:srgbClr val="000099"/>
                </a:solidFill>
                <a:latin typeface="Arial"/>
                <a:ea typeface="黑体" panose="02010609060101010101" pitchFamily="2" charset="-122"/>
              </a:rPr>
              <a:t>最小门限 </a:t>
            </a:r>
            <a:r>
              <a:rPr kumimoji="1" lang="en-US" altLang="zh-CN" sz="2000" b="1">
                <a:solidFill>
                  <a:srgbClr val="000099"/>
                </a:solidFill>
                <a:latin typeface="Arial"/>
                <a:ea typeface="黑体" panose="02010609060101010101" pitchFamily="2" charset="-122"/>
              </a:rPr>
              <a:t>TH</a:t>
            </a:r>
            <a:r>
              <a:rPr kumimoji="1" lang="en-US" altLang="zh-CN" sz="2000" b="1" baseline="-25000">
                <a:solidFill>
                  <a:srgbClr val="000099"/>
                </a:solidFill>
                <a:latin typeface="Arial"/>
                <a:ea typeface="黑体" panose="02010609060101010101" pitchFamily="2" charset="-122"/>
              </a:rPr>
              <a:t>min</a:t>
            </a:r>
          </a:p>
        </p:txBody>
      </p:sp>
      <p:sp>
        <p:nvSpPr>
          <p:cNvPr id="554001" name="Text Box 17"/>
          <p:cNvSpPr txBox="1">
            <a:spLocks noChangeArrowheads="1"/>
          </p:cNvSpPr>
          <p:nvPr/>
        </p:nvSpPr>
        <p:spPr bwMode="auto">
          <a:xfrm>
            <a:off x="5387447" y="5261138"/>
            <a:ext cx="19351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2000" b="1">
                <a:solidFill>
                  <a:srgbClr val="000099"/>
                </a:solidFill>
                <a:latin typeface="Arial"/>
                <a:ea typeface="黑体" panose="02010609060101010101" pitchFamily="2" charset="-122"/>
              </a:rPr>
              <a:t>最大门限 </a:t>
            </a:r>
            <a:r>
              <a:rPr kumimoji="1" lang="en-US" altLang="zh-CN" sz="2000" b="1">
                <a:solidFill>
                  <a:srgbClr val="000099"/>
                </a:solidFill>
                <a:latin typeface="Arial"/>
                <a:ea typeface="黑体" panose="02010609060101010101" pitchFamily="2" charset="-122"/>
              </a:rPr>
              <a:t>TH</a:t>
            </a:r>
            <a:r>
              <a:rPr kumimoji="1" lang="en-US" altLang="zh-CN" sz="2000" b="1" baseline="-25000">
                <a:solidFill>
                  <a:srgbClr val="000099"/>
                </a:solidFill>
                <a:latin typeface="Arial"/>
                <a:ea typeface="黑体" panose="02010609060101010101" pitchFamily="2" charset="-122"/>
              </a:rPr>
              <a:t>min</a:t>
            </a:r>
          </a:p>
        </p:txBody>
      </p:sp>
      <p:sp>
        <p:nvSpPr>
          <p:cNvPr id="554002" name="AutoShape 18"/>
          <p:cNvSpPr>
            <a:spLocks noChangeArrowheads="1"/>
          </p:cNvSpPr>
          <p:nvPr/>
        </p:nvSpPr>
        <p:spPr bwMode="auto">
          <a:xfrm>
            <a:off x="2857633" y="3138649"/>
            <a:ext cx="2146300" cy="431800"/>
          </a:xfrm>
          <a:prstGeom prst="rightArrow">
            <a:avLst>
              <a:gd name="adj1" fmla="val 50000"/>
              <a:gd name="adj2" fmla="val 114706"/>
            </a:avLst>
          </a:prstGeom>
          <a:solidFill>
            <a:schemeClr val="accent2"/>
          </a:solidFill>
          <a:ln w="9525">
            <a:solidFill>
              <a:srgbClr val="333399"/>
            </a:solidFill>
            <a:miter lim="800000"/>
          </a:ln>
          <a:effectLst/>
        </p:spPr>
        <p:txBody>
          <a:bodyPr wrap="none" anchor="ctr"/>
          <a:lstStyle/>
          <a:p>
            <a:pPr eaLnBrk="0" fontAlgn="base" hangingPunct="0">
              <a:spcBef>
                <a:spcPct val="0"/>
              </a:spcBef>
              <a:spcAft>
                <a:spcPct val="0"/>
              </a:spcAft>
            </a:pPr>
            <a:endParaRPr lang="zh-CN" altLang="en-US" b="1">
              <a:solidFill>
                <a:srgbClr val="000099"/>
              </a:solidFill>
              <a:latin typeface="Arial"/>
              <a:ea typeface="黑体" panose="02010609060101010101" pitchFamily="2" charset="-122"/>
            </a:endParaRPr>
          </a:p>
        </p:txBody>
      </p:sp>
      <p:sp>
        <p:nvSpPr>
          <p:cNvPr id="554003" name="Text Box 19"/>
          <p:cNvSpPr txBox="1">
            <a:spLocks noChangeArrowheads="1"/>
          </p:cNvSpPr>
          <p:nvPr/>
        </p:nvSpPr>
        <p:spPr bwMode="auto">
          <a:xfrm>
            <a:off x="1958487" y="2941800"/>
            <a:ext cx="69762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kumimoji="1" lang="zh-CN" altLang="en-US" sz="2000" b="1">
                <a:solidFill>
                  <a:srgbClr val="000099"/>
                </a:solidFill>
                <a:latin typeface="Arial"/>
                <a:ea typeface="黑体" panose="02010609060101010101" pitchFamily="2" charset="-122"/>
              </a:rPr>
              <a:t>分组</a:t>
            </a:r>
          </a:p>
          <a:p>
            <a:pPr algn="ctr" eaLnBrk="0" fontAlgn="base" hangingPunct="0">
              <a:spcBef>
                <a:spcPct val="0"/>
              </a:spcBef>
              <a:spcAft>
                <a:spcPct val="0"/>
              </a:spcAft>
            </a:pPr>
            <a:r>
              <a:rPr kumimoji="1" lang="zh-CN" altLang="en-US" sz="2000" b="1">
                <a:solidFill>
                  <a:srgbClr val="000099"/>
                </a:solidFill>
                <a:latin typeface="Arial"/>
                <a:ea typeface="黑体" panose="02010609060101010101" pitchFamily="2" charset="-122"/>
              </a:rPr>
              <a:t>到达</a:t>
            </a:r>
          </a:p>
        </p:txBody>
      </p:sp>
      <p:sp>
        <p:nvSpPr>
          <p:cNvPr id="554004" name="Text Box 20"/>
          <p:cNvSpPr txBox="1">
            <a:spLocks noChangeArrowheads="1"/>
          </p:cNvSpPr>
          <p:nvPr/>
        </p:nvSpPr>
        <p:spPr bwMode="auto">
          <a:xfrm>
            <a:off x="6245622" y="4686463"/>
            <a:ext cx="21499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2000" b="1">
                <a:solidFill>
                  <a:srgbClr val="000099"/>
                </a:solidFill>
                <a:latin typeface="Arial"/>
                <a:ea typeface="黑体" panose="02010609060101010101" pitchFamily="2" charset="-122"/>
              </a:rPr>
              <a:t>平均队列长度 </a:t>
            </a:r>
            <a:r>
              <a:rPr kumimoji="1" lang="en-US" altLang="zh-CN" sz="2000" b="1" i="1">
                <a:solidFill>
                  <a:srgbClr val="000099"/>
                </a:solidFill>
                <a:latin typeface="Arial"/>
                <a:ea typeface="黑体" panose="02010609060101010101" pitchFamily="2" charset="-122"/>
              </a:rPr>
              <a:t>L</a:t>
            </a:r>
            <a:r>
              <a:rPr kumimoji="1" lang="en-US" altLang="zh-CN" sz="2000" b="1" baseline="-25000">
                <a:solidFill>
                  <a:srgbClr val="000099"/>
                </a:solidFill>
                <a:latin typeface="Arial"/>
                <a:ea typeface="黑体" panose="02010609060101010101" pitchFamily="2" charset="-122"/>
              </a:rPr>
              <a:t>av</a:t>
            </a:r>
          </a:p>
        </p:txBody>
      </p:sp>
      <p:sp>
        <p:nvSpPr>
          <p:cNvPr id="554005" name="Line 21"/>
          <p:cNvSpPr>
            <a:spLocks noChangeShapeType="1"/>
          </p:cNvSpPr>
          <p:nvPr/>
        </p:nvSpPr>
        <p:spPr bwMode="auto">
          <a:xfrm>
            <a:off x="8563902" y="2295687"/>
            <a:ext cx="0" cy="46196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b="1">
              <a:solidFill>
                <a:srgbClr val="000099"/>
              </a:solidFill>
              <a:latin typeface="Arial"/>
              <a:ea typeface="黑体" panose="02010609060101010101" pitchFamily="2" charset="-122"/>
            </a:endParaRPr>
          </a:p>
        </p:txBody>
      </p:sp>
      <p:sp>
        <p:nvSpPr>
          <p:cNvPr id="554006" name="Text Box 22"/>
          <p:cNvSpPr txBox="1">
            <a:spLocks noChangeArrowheads="1"/>
          </p:cNvSpPr>
          <p:nvPr/>
        </p:nvSpPr>
        <p:spPr bwMode="auto">
          <a:xfrm>
            <a:off x="7633495" y="2308388"/>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2000" b="1">
                <a:solidFill>
                  <a:srgbClr val="000099"/>
                </a:solidFill>
                <a:latin typeface="Arial"/>
                <a:ea typeface="黑体" panose="02010609060101010101" pitchFamily="2" charset="-122"/>
              </a:rPr>
              <a:t>排队</a:t>
            </a:r>
          </a:p>
        </p:txBody>
      </p:sp>
      <p:sp>
        <p:nvSpPr>
          <p:cNvPr id="554007" name="Text Box 23"/>
          <p:cNvSpPr txBox="1">
            <a:spLocks noChangeArrowheads="1"/>
          </p:cNvSpPr>
          <p:nvPr/>
        </p:nvSpPr>
        <p:spPr bwMode="auto">
          <a:xfrm>
            <a:off x="3237707" y="2308388"/>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2000" b="1">
                <a:solidFill>
                  <a:srgbClr val="000099"/>
                </a:solidFill>
                <a:latin typeface="Arial"/>
                <a:ea typeface="黑体" panose="02010609060101010101" pitchFamily="2" charset="-122"/>
              </a:rPr>
              <a:t>丢弃</a:t>
            </a:r>
          </a:p>
        </p:txBody>
      </p:sp>
      <p:sp>
        <p:nvSpPr>
          <p:cNvPr id="554008" name="Text Box 24"/>
          <p:cNvSpPr txBox="1">
            <a:spLocks noChangeArrowheads="1"/>
          </p:cNvSpPr>
          <p:nvPr/>
        </p:nvSpPr>
        <p:spPr bwMode="auto">
          <a:xfrm>
            <a:off x="4873229" y="2309975"/>
            <a:ext cx="17732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2000" b="1">
                <a:solidFill>
                  <a:srgbClr val="000099"/>
                </a:solidFill>
                <a:latin typeface="Arial"/>
                <a:ea typeface="黑体" panose="02010609060101010101" pitchFamily="2" charset="-122"/>
              </a:rPr>
              <a:t>以概率</a:t>
            </a:r>
            <a:r>
              <a:rPr kumimoji="1" lang="zh-CN" altLang="en-US" sz="2000" b="1" i="1">
                <a:solidFill>
                  <a:srgbClr val="000099"/>
                </a:solidFill>
                <a:latin typeface="Arial"/>
                <a:ea typeface="黑体" panose="02010609060101010101" pitchFamily="2" charset="-122"/>
              </a:rPr>
              <a:t> </a:t>
            </a:r>
            <a:r>
              <a:rPr kumimoji="1" lang="en-US" altLang="zh-CN" sz="2000" b="1" i="1">
                <a:solidFill>
                  <a:srgbClr val="000099"/>
                </a:solidFill>
                <a:latin typeface="Arial"/>
                <a:ea typeface="黑体" panose="02010609060101010101" pitchFamily="2" charset="-122"/>
              </a:rPr>
              <a:t>p</a:t>
            </a:r>
            <a:r>
              <a:rPr kumimoji="1" lang="en-US" altLang="zh-CN" sz="2000" b="1">
                <a:solidFill>
                  <a:srgbClr val="000099"/>
                </a:solidFill>
                <a:latin typeface="Arial"/>
                <a:ea typeface="黑体" panose="02010609060101010101" pitchFamily="2" charset="-122"/>
              </a:rPr>
              <a:t> </a:t>
            </a:r>
            <a:r>
              <a:rPr kumimoji="1" lang="zh-CN" altLang="en-US" sz="2000" b="1">
                <a:solidFill>
                  <a:srgbClr val="000099"/>
                </a:solidFill>
                <a:latin typeface="Arial"/>
                <a:ea typeface="黑体" panose="02010609060101010101" pitchFamily="2" charset="-122"/>
              </a:rPr>
              <a:t>丢弃</a:t>
            </a:r>
          </a:p>
        </p:txBody>
      </p:sp>
      <p:sp>
        <p:nvSpPr>
          <p:cNvPr id="554009" name="Line 25"/>
          <p:cNvSpPr>
            <a:spLocks noChangeShapeType="1"/>
          </p:cNvSpPr>
          <p:nvPr/>
        </p:nvSpPr>
        <p:spPr bwMode="auto">
          <a:xfrm>
            <a:off x="6133836" y="4703924"/>
            <a:ext cx="2411148"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b="1">
              <a:solidFill>
                <a:srgbClr val="000099"/>
              </a:solidFill>
              <a:latin typeface="Arial"/>
              <a:ea typeface="黑体" panose="02010609060101010101" pitchFamily="2" charset="-122"/>
            </a:endParaRPr>
          </a:p>
        </p:txBody>
      </p:sp>
      <p:sp>
        <p:nvSpPr>
          <p:cNvPr id="554010" name="Line 26"/>
          <p:cNvSpPr>
            <a:spLocks noChangeShapeType="1"/>
          </p:cNvSpPr>
          <p:nvPr/>
        </p:nvSpPr>
        <p:spPr bwMode="auto">
          <a:xfrm flipH="1">
            <a:off x="8563902" y="4076862"/>
            <a:ext cx="15478" cy="150971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b="1">
              <a:solidFill>
                <a:srgbClr val="000099"/>
              </a:solidFill>
              <a:latin typeface="Arial"/>
              <a:ea typeface="黑体" panose="02010609060101010101" pitchFamily="2" charset="-122"/>
            </a:endParaRPr>
          </a:p>
        </p:txBody>
      </p:sp>
      <p:sp>
        <p:nvSpPr>
          <p:cNvPr id="554011" name="Line 27"/>
          <p:cNvSpPr>
            <a:spLocks noChangeShapeType="1"/>
          </p:cNvSpPr>
          <p:nvPr/>
        </p:nvSpPr>
        <p:spPr bwMode="auto">
          <a:xfrm>
            <a:off x="6125237" y="4067337"/>
            <a:ext cx="0" cy="8699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b="1">
              <a:solidFill>
                <a:srgbClr val="000099"/>
              </a:solidFill>
              <a:latin typeface="Arial"/>
              <a:ea typeface="黑体" panose="02010609060101010101" pitchFamily="2" charset="-122"/>
            </a:endParaRPr>
          </a:p>
        </p:txBody>
      </p:sp>
      <p:sp>
        <p:nvSpPr>
          <p:cNvPr id="554012" name="Line 28"/>
          <p:cNvSpPr>
            <a:spLocks noChangeShapeType="1"/>
          </p:cNvSpPr>
          <p:nvPr/>
        </p:nvSpPr>
        <p:spPr bwMode="auto">
          <a:xfrm>
            <a:off x="7513109" y="4227674"/>
            <a:ext cx="1090348"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b="1">
              <a:solidFill>
                <a:srgbClr val="000099"/>
              </a:solidFill>
              <a:latin typeface="Arial"/>
              <a:ea typeface="黑体" panose="02010609060101010101" pitchFamily="2" charset="-122"/>
            </a:endParaRPr>
          </a:p>
        </p:txBody>
      </p:sp>
      <p:sp>
        <p:nvSpPr>
          <p:cNvPr id="554013" name="Line 29"/>
          <p:cNvSpPr>
            <a:spLocks noChangeShapeType="1"/>
          </p:cNvSpPr>
          <p:nvPr/>
        </p:nvSpPr>
        <p:spPr bwMode="auto">
          <a:xfrm>
            <a:off x="4118240" y="5253199"/>
            <a:ext cx="4437063"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b="1">
              <a:solidFill>
                <a:srgbClr val="000099"/>
              </a:solidFill>
              <a:latin typeface="Arial"/>
              <a:ea typeface="黑体" panose="02010609060101010101" pitchFamily="2" charset="-122"/>
            </a:endParaRPr>
          </a:p>
        </p:txBody>
      </p:sp>
      <p:sp>
        <p:nvSpPr>
          <p:cNvPr id="554014" name="Line 30"/>
          <p:cNvSpPr>
            <a:spLocks noChangeShapeType="1"/>
          </p:cNvSpPr>
          <p:nvPr/>
        </p:nvSpPr>
        <p:spPr bwMode="auto">
          <a:xfrm flipH="1" flipV="1">
            <a:off x="8020447" y="4246726"/>
            <a:ext cx="706834" cy="238125"/>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b="1">
              <a:solidFill>
                <a:srgbClr val="000099"/>
              </a:solidFill>
              <a:latin typeface="Arial"/>
              <a:ea typeface="黑体" panose="02010609060101010101" pitchFamily="2" charset="-122"/>
            </a:endParaRPr>
          </a:p>
        </p:txBody>
      </p:sp>
      <p:sp>
        <p:nvSpPr>
          <p:cNvPr id="2" name="矩形 1"/>
          <p:cNvSpPr/>
          <p:nvPr/>
        </p:nvSpPr>
        <p:spPr>
          <a:xfrm>
            <a:off x="1703512" y="1196753"/>
            <a:ext cx="8696078" cy="584775"/>
          </a:xfrm>
          <a:prstGeom prst="rect">
            <a:avLst/>
          </a:prstGeom>
        </p:spPr>
        <p:txBody>
          <a:bodyPr wrap="square">
            <a:spAutoFit/>
          </a:bodyPr>
          <a:lstStyle/>
          <a:p>
            <a:pPr eaLnBrk="0" fontAlgn="base" hangingPunct="0">
              <a:spcBef>
                <a:spcPct val="0"/>
              </a:spcBef>
              <a:spcAft>
                <a:spcPct val="0"/>
              </a:spcAft>
            </a:pPr>
            <a:r>
              <a:rPr lang="en-US" altLang="zh-CN" sz="3200" b="1" dirty="0">
                <a:solidFill>
                  <a:srgbClr val="000000"/>
                </a:solidFill>
                <a:latin typeface="Arial"/>
                <a:ea typeface="黑体" panose="02010609060101010101" pitchFamily="2" charset="-122"/>
              </a:rPr>
              <a:t>RED </a:t>
            </a:r>
            <a:r>
              <a:rPr lang="zh-CN" altLang="en-US" sz="3200" b="1" dirty="0">
                <a:solidFill>
                  <a:srgbClr val="000000"/>
                </a:solidFill>
                <a:latin typeface="Arial"/>
                <a:ea typeface="黑体" panose="02010609060101010101" pitchFamily="2" charset="-122"/>
              </a:rPr>
              <a:t>将路由器的到达队列划分成为三个区域：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pPr algn="ctr"/>
            <a:r>
              <a:rPr lang="zh-CN" altLang="en-US" sz="3600" dirty="0"/>
              <a:t>丢弃概率</a:t>
            </a:r>
            <a:r>
              <a:rPr lang="zh-CN" altLang="en-US" sz="1800" dirty="0"/>
              <a:t> </a:t>
            </a:r>
            <a:r>
              <a:rPr lang="en-US" altLang="zh-CN" sz="3600" i="1" dirty="0"/>
              <a:t>p </a:t>
            </a:r>
            <a:r>
              <a:rPr lang="zh-CN" altLang="en-US" sz="3600" dirty="0"/>
              <a:t>与</a:t>
            </a:r>
            <a:r>
              <a:rPr lang="zh-CN" altLang="en-US" sz="2000" dirty="0"/>
              <a:t> </a:t>
            </a:r>
            <a:r>
              <a:rPr lang="en-US" altLang="zh-CN" sz="3600" dirty="0" err="1"/>
              <a:t>TH</a:t>
            </a:r>
            <a:r>
              <a:rPr lang="en-US" altLang="zh-CN" sz="3600" baseline="-25000" dirty="0" err="1"/>
              <a:t>min</a:t>
            </a:r>
            <a:r>
              <a:rPr lang="en-US" altLang="zh-CN" sz="3600" baseline="-25000" dirty="0"/>
              <a:t> </a:t>
            </a:r>
            <a:r>
              <a:rPr lang="zh-CN" altLang="en-US" sz="3600" dirty="0"/>
              <a:t>和</a:t>
            </a:r>
            <a:r>
              <a:rPr lang="zh-CN" altLang="en-US" sz="2000" dirty="0"/>
              <a:t> </a:t>
            </a:r>
            <a:r>
              <a:rPr lang="en-US" altLang="zh-CN" sz="3600" dirty="0" err="1"/>
              <a:t>Th</a:t>
            </a:r>
            <a:r>
              <a:rPr lang="en-US" altLang="zh-CN" sz="3600" baseline="-25000" dirty="0" err="1"/>
              <a:t>max</a:t>
            </a:r>
            <a:r>
              <a:rPr lang="en-US" altLang="zh-CN" sz="3600" baseline="-25000" dirty="0"/>
              <a:t> </a:t>
            </a:r>
            <a:r>
              <a:rPr lang="zh-CN" altLang="en-US" sz="3600" dirty="0"/>
              <a:t>的关系 </a:t>
            </a:r>
          </a:p>
        </p:txBody>
      </p:sp>
      <p:sp>
        <p:nvSpPr>
          <p:cNvPr id="555028" name="Rectangle 20"/>
          <p:cNvSpPr>
            <a:spLocks noGrp="1" noChangeArrowheads="1"/>
          </p:cNvSpPr>
          <p:nvPr>
            <p:ph idx="1"/>
          </p:nvPr>
        </p:nvSpPr>
        <p:spPr/>
        <p:txBody>
          <a:bodyPr/>
          <a:lstStyle/>
          <a:p>
            <a:r>
              <a:rPr lang="zh-CN" altLang="en-US" sz="2800" dirty="0"/>
              <a:t>当 </a:t>
            </a:r>
            <a:r>
              <a:rPr lang="en-US" altLang="zh-CN" sz="2800" i="1" dirty="0"/>
              <a:t>L</a:t>
            </a:r>
            <a:r>
              <a:rPr lang="en-US" altLang="zh-CN" sz="2800" baseline="-25000" dirty="0"/>
              <a:t>AV</a:t>
            </a:r>
            <a:r>
              <a:rPr lang="en-US" altLang="zh-CN" sz="2800" dirty="0"/>
              <a:t> </a:t>
            </a:r>
            <a:r>
              <a:rPr lang="en-US" altLang="zh-CN" sz="2800" dirty="0">
                <a:sym typeface="Symbol" panose="05050102010706020507" pitchFamily="18" charset="2"/>
              </a:rPr>
              <a:t> </a:t>
            </a:r>
            <a:r>
              <a:rPr lang="en-US" altLang="zh-CN" sz="2800" dirty="0" err="1"/>
              <a:t>Th</a:t>
            </a:r>
            <a:r>
              <a:rPr lang="en-US" altLang="zh-CN" sz="2800" baseline="-25000" dirty="0" err="1"/>
              <a:t>min</a:t>
            </a:r>
            <a:r>
              <a:rPr lang="en-US" altLang="zh-CN" sz="2800" baseline="-25000" dirty="0"/>
              <a:t> </a:t>
            </a:r>
            <a:r>
              <a:rPr lang="zh-CN" altLang="en-US" sz="2800" dirty="0"/>
              <a:t>时，丢弃概率 </a:t>
            </a:r>
            <a:r>
              <a:rPr lang="en-US" altLang="zh-CN" sz="2800" i="1" dirty="0"/>
              <a:t>p</a:t>
            </a:r>
            <a:r>
              <a:rPr lang="en-US" altLang="zh-CN" sz="2800" dirty="0"/>
              <a:t> = 0</a:t>
            </a:r>
            <a:r>
              <a:rPr lang="zh-CN" altLang="en-US" sz="2800" dirty="0"/>
              <a:t>。</a:t>
            </a:r>
          </a:p>
          <a:p>
            <a:r>
              <a:rPr lang="zh-CN" altLang="en-US" sz="2800" dirty="0"/>
              <a:t>当 </a:t>
            </a:r>
            <a:r>
              <a:rPr lang="en-US" altLang="zh-CN" sz="2800" i="1" dirty="0"/>
              <a:t>L</a:t>
            </a:r>
            <a:r>
              <a:rPr lang="en-US" altLang="zh-CN" sz="2800" baseline="-25000" dirty="0"/>
              <a:t>AV</a:t>
            </a:r>
            <a:r>
              <a:rPr lang="en-US" altLang="zh-CN" sz="2800" dirty="0"/>
              <a:t> </a:t>
            </a:r>
            <a:r>
              <a:rPr lang="en-US" altLang="zh-CN" sz="2800" dirty="0">
                <a:sym typeface="Symbol" panose="05050102010706020507" pitchFamily="18" charset="2"/>
              </a:rPr>
              <a:t></a:t>
            </a:r>
            <a:r>
              <a:rPr lang="en-US" altLang="zh-CN" sz="2800" dirty="0" err="1"/>
              <a:t>Th</a:t>
            </a:r>
            <a:r>
              <a:rPr lang="en-US" altLang="zh-CN" sz="2800" baseline="-25000" dirty="0" err="1"/>
              <a:t>max</a:t>
            </a:r>
            <a:r>
              <a:rPr lang="en-US" altLang="zh-CN" sz="2800" baseline="-25000" dirty="0"/>
              <a:t> </a:t>
            </a:r>
            <a:r>
              <a:rPr lang="zh-CN" altLang="en-US" sz="2800" dirty="0"/>
              <a:t>时，丢弃概率 </a:t>
            </a:r>
            <a:r>
              <a:rPr lang="en-US" altLang="zh-CN" sz="2800" i="1" dirty="0"/>
              <a:t>p</a:t>
            </a:r>
            <a:r>
              <a:rPr lang="en-US" altLang="zh-CN" sz="2800" dirty="0"/>
              <a:t> = 1</a:t>
            </a:r>
            <a:r>
              <a:rPr lang="zh-CN" altLang="en-US" sz="2800" dirty="0"/>
              <a:t>。</a:t>
            </a:r>
          </a:p>
          <a:p>
            <a:r>
              <a:rPr lang="zh-CN" altLang="en-US" sz="2800" dirty="0"/>
              <a:t>当 </a:t>
            </a:r>
            <a:r>
              <a:rPr lang="en-US" altLang="zh-CN" sz="2800" dirty="0" err="1"/>
              <a:t>TH</a:t>
            </a:r>
            <a:r>
              <a:rPr lang="en-US" altLang="zh-CN" sz="2800" baseline="-25000" dirty="0" err="1"/>
              <a:t>min</a:t>
            </a:r>
            <a:r>
              <a:rPr lang="en-US" altLang="zh-CN" sz="2800" dirty="0"/>
              <a:t> </a:t>
            </a:r>
            <a:r>
              <a:rPr lang="en-US" altLang="zh-CN" sz="2800" dirty="0">
                <a:sym typeface="Symbol" panose="05050102010706020507" pitchFamily="18" charset="2"/>
              </a:rPr>
              <a:t></a:t>
            </a:r>
            <a:r>
              <a:rPr lang="en-US" altLang="zh-CN" sz="2800" dirty="0"/>
              <a:t> </a:t>
            </a:r>
            <a:r>
              <a:rPr lang="en-US" altLang="zh-CN" sz="2800" i="1" dirty="0"/>
              <a:t>L</a:t>
            </a:r>
            <a:r>
              <a:rPr lang="en-US" altLang="zh-CN" sz="2800" baseline="-25000" dirty="0"/>
              <a:t>AV</a:t>
            </a:r>
            <a:r>
              <a:rPr lang="en-US" altLang="zh-CN" sz="2800" dirty="0"/>
              <a:t> </a:t>
            </a:r>
            <a:r>
              <a:rPr lang="en-US" altLang="zh-CN" sz="2800" dirty="0">
                <a:sym typeface="Symbol" panose="05050102010706020507" pitchFamily="18" charset="2"/>
              </a:rPr>
              <a:t></a:t>
            </a:r>
            <a:r>
              <a:rPr lang="en-US" altLang="zh-CN" sz="2800" dirty="0"/>
              <a:t> </a:t>
            </a:r>
            <a:r>
              <a:rPr lang="en-US" altLang="zh-CN" sz="2800" dirty="0" err="1"/>
              <a:t>TH</a:t>
            </a:r>
            <a:r>
              <a:rPr lang="en-US" altLang="zh-CN" sz="2800" baseline="-25000" dirty="0" err="1"/>
              <a:t>max</a:t>
            </a:r>
            <a:r>
              <a:rPr lang="zh-CN" altLang="en-US" sz="2800" dirty="0"/>
              <a:t>时，</a:t>
            </a:r>
            <a:r>
              <a:rPr lang="zh-CN" altLang="en-US" sz="2800" i="1" dirty="0"/>
              <a:t> </a:t>
            </a:r>
            <a:r>
              <a:rPr lang="zh-CN" altLang="en-US" sz="2800" dirty="0"/>
              <a:t> </a:t>
            </a:r>
            <a:r>
              <a:rPr lang="en-US" altLang="zh-CN" sz="2800" dirty="0"/>
              <a:t>0 </a:t>
            </a:r>
            <a:r>
              <a:rPr lang="en-US" altLang="zh-CN" sz="2800" dirty="0">
                <a:sym typeface="Symbol" panose="05050102010706020507" pitchFamily="18" charset="2"/>
              </a:rPr>
              <a:t></a:t>
            </a:r>
            <a:r>
              <a:rPr lang="en-US" altLang="zh-CN" sz="2800" dirty="0"/>
              <a:t> </a:t>
            </a:r>
            <a:r>
              <a:rPr lang="en-US" altLang="zh-CN" sz="2800" i="1" dirty="0"/>
              <a:t>p </a:t>
            </a:r>
            <a:r>
              <a:rPr lang="en-US" altLang="zh-CN" sz="2800" dirty="0">
                <a:sym typeface="Symbol" panose="05050102010706020507" pitchFamily="18" charset="2"/>
              </a:rPr>
              <a:t></a:t>
            </a:r>
            <a:r>
              <a:rPr lang="en-US" altLang="zh-CN" sz="2800" dirty="0"/>
              <a:t> 1 </a:t>
            </a:r>
            <a:r>
              <a:rPr lang="zh-CN" altLang="en-US" sz="2800" dirty="0"/>
              <a:t>。</a:t>
            </a:r>
          </a:p>
        </p:txBody>
      </p:sp>
      <p:sp>
        <p:nvSpPr>
          <p:cNvPr id="555012" name="Line 4"/>
          <p:cNvSpPr>
            <a:spLocks noChangeShapeType="1"/>
          </p:cNvSpPr>
          <p:nvPr/>
        </p:nvSpPr>
        <p:spPr bwMode="auto">
          <a:xfrm>
            <a:off x="2186717" y="5883809"/>
            <a:ext cx="8439018" cy="0"/>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b="1">
              <a:solidFill>
                <a:srgbClr val="000099"/>
              </a:solidFill>
              <a:latin typeface="Arial"/>
              <a:ea typeface="黑体" panose="02010609060101010101" pitchFamily="2" charset="-122"/>
            </a:endParaRPr>
          </a:p>
        </p:txBody>
      </p:sp>
      <p:sp>
        <p:nvSpPr>
          <p:cNvPr id="555013" name="Line 5"/>
          <p:cNvSpPr>
            <a:spLocks noChangeShapeType="1"/>
          </p:cNvSpPr>
          <p:nvPr/>
        </p:nvSpPr>
        <p:spPr bwMode="auto">
          <a:xfrm rot="-5400000">
            <a:off x="1238979" y="4936072"/>
            <a:ext cx="1895475" cy="0"/>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b="1">
              <a:solidFill>
                <a:srgbClr val="000099"/>
              </a:solidFill>
              <a:latin typeface="Arial"/>
              <a:ea typeface="黑体" panose="02010609060101010101" pitchFamily="2" charset="-122"/>
            </a:endParaRPr>
          </a:p>
        </p:txBody>
      </p:sp>
      <p:sp>
        <p:nvSpPr>
          <p:cNvPr id="555014" name="Text Box 6"/>
          <p:cNvSpPr txBox="1">
            <a:spLocks noChangeArrowheads="1"/>
          </p:cNvSpPr>
          <p:nvPr/>
        </p:nvSpPr>
        <p:spPr bwMode="auto">
          <a:xfrm>
            <a:off x="3409490" y="5909210"/>
            <a:ext cx="19351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2000" b="1">
                <a:solidFill>
                  <a:srgbClr val="000099"/>
                </a:solidFill>
                <a:latin typeface="Arial"/>
                <a:ea typeface="黑体" panose="02010609060101010101" pitchFamily="2" charset="-122"/>
              </a:rPr>
              <a:t>最小门限 </a:t>
            </a:r>
            <a:r>
              <a:rPr kumimoji="1" lang="en-US" altLang="zh-CN" sz="2000" b="1">
                <a:solidFill>
                  <a:srgbClr val="000099"/>
                </a:solidFill>
                <a:latin typeface="Arial"/>
                <a:ea typeface="黑体" panose="02010609060101010101" pitchFamily="2" charset="-122"/>
              </a:rPr>
              <a:t>TH</a:t>
            </a:r>
            <a:r>
              <a:rPr kumimoji="1" lang="en-US" altLang="zh-CN" sz="2000" b="1" baseline="-25000">
                <a:solidFill>
                  <a:srgbClr val="000099"/>
                </a:solidFill>
                <a:latin typeface="Arial"/>
                <a:ea typeface="黑体" panose="02010609060101010101" pitchFamily="2" charset="-122"/>
              </a:rPr>
              <a:t>min</a:t>
            </a:r>
          </a:p>
        </p:txBody>
      </p:sp>
      <p:sp>
        <p:nvSpPr>
          <p:cNvPr id="555015" name="Text Box 7"/>
          <p:cNvSpPr txBox="1">
            <a:spLocks noChangeArrowheads="1"/>
          </p:cNvSpPr>
          <p:nvPr/>
        </p:nvSpPr>
        <p:spPr bwMode="auto">
          <a:xfrm>
            <a:off x="6453521" y="5877460"/>
            <a:ext cx="19720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2000" b="1">
                <a:solidFill>
                  <a:srgbClr val="000099"/>
                </a:solidFill>
                <a:latin typeface="Arial"/>
                <a:ea typeface="黑体" panose="02010609060101010101" pitchFamily="2" charset="-122"/>
              </a:rPr>
              <a:t>最大门限 </a:t>
            </a:r>
            <a:r>
              <a:rPr kumimoji="1" lang="en-US" altLang="zh-CN" sz="2000" b="1">
                <a:solidFill>
                  <a:srgbClr val="000099"/>
                </a:solidFill>
                <a:latin typeface="Arial"/>
                <a:ea typeface="黑体" panose="02010609060101010101" pitchFamily="2" charset="-122"/>
              </a:rPr>
              <a:t>TH</a:t>
            </a:r>
            <a:r>
              <a:rPr kumimoji="1" lang="en-US" altLang="zh-CN" sz="2000" b="1" baseline="-25000">
                <a:solidFill>
                  <a:srgbClr val="000099"/>
                </a:solidFill>
                <a:latin typeface="Arial"/>
                <a:ea typeface="黑体" panose="02010609060101010101" pitchFamily="2" charset="-122"/>
              </a:rPr>
              <a:t>max</a:t>
            </a:r>
          </a:p>
        </p:txBody>
      </p:sp>
      <p:sp>
        <p:nvSpPr>
          <p:cNvPr id="555016" name="Text Box 8"/>
          <p:cNvSpPr txBox="1">
            <a:spLocks noChangeArrowheads="1"/>
          </p:cNvSpPr>
          <p:nvPr/>
        </p:nvSpPr>
        <p:spPr bwMode="auto">
          <a:xfrm>
            <a:off x="8732243" y="5442485"/>
            <a:ext cx="21499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2000" b="1">
                <a:solidFill>
                  <a:srgbClr val="000099"/>
                </a:solidFill>
                <a:latin typeface="Arial"/>
                <a:ea typeface="黑体" panose="02010609060101010101" pitchFamily="2" charset="-122"/>
              </a:rPr>
              <a:t>平均队列长度 </a:t>
            </a:r>
            <a:r>
              <a:rPr kumimoji="1" lang="en-US" altLang="zh-CN" sz="2000" b="1" i="1">
                <a:solidFill>
                  <a:srgbClr val="000099"/>
                </a:solidFill>
                <a:latin typeface="Arial"/>
                <a:ea typeface="黑体" panose="02010609060101010101" pitchFamily="2" charset="-122"/>
              </a:rPr>
              <a:t>L</a:t>
            </a:r>
            <a:r>
              <a:rPr kumimoji="1" lang="en-US" altLang="zh-CN" sz="2000" b="1" baseline="-25000">
                <a:solidFill>
                  <a:srgbClr val="000099"/>
                </a:solidFill>
                <a:latin typeface="Arial"/>
                <a:ea typeface="黑体" panose="02010609060101010101" pitchFamily="2" charset="-122"/>
              </a:rPr>
              <a:t>av</a:t>
            </a:r>
          </a:p>
        </p:txBody>
      </p:sp>
      <p:sp>
        <p:nvSpPr>
          <p:cNvPr id="555017" name="Text Box 9"/>
          <p:cNvSpPr txBox="1">
            <a:spLocks noChangeArrowheads="1"/>
          </p:cNvSpPr>
          <p:nvPr/>
        </p:nvSpPr>
        <p:spPr bwMode="auto">
          <a:xfrm>
            <a:off x="2308823" y="3964523"/>
            <a:ext cx="19928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2000" b="1">
                <a:solidFill>
                  <a:srgbClr val="000099"/>
                </a:solidFill>
                <a:latin typeface="Arial"/>
                <a:ea typeface="黑体" panose="02010609060101010101" pitchFamily="2" charset="-122"/>
              </a:rPr>
              <a:t>分组丢弃概率</a:t>
            </a:r>
            <a:r>
              <a:rPr kumimoji="1" lang="zh-CN" altLang="en-US" sz="2000" b="1" i="1">
                <a:solidFill>
                  <a:srgbClr val="000099"/>
                </a:solidFill>
                <a:latin typeface="Arial"/>
                <a:ea typeface="黑体" panose="02010609060101010101" pitchFamily="2" charset="-122"/>
              </a:rPr>
              <a:t> </a:t>
            </a:r>
            <a:r>
              <a:rPr kumimoji="1" lang="en-US" altLang="zh-CN" sz="2000" b="1" i="1">
                <a:solidFill>
                  <a:srgbClr val="000099"/>
                </a:solidFill>
                <a:latin typeface="Arial"/>
                <a:ea typeface="黑体" panose="02010609060101010101" pitchFamily="2" charset="-122"/>
              </a:rPr>
              <a:t>p</a:t>
            </a:r>
          </a:p>
        </p:txBody>
      </p:sp>
      <p:sp>
        <p:nvSpPr>
          <p:cNvPr id="555018" name="Line 10"/>
          <p:cNvSpPr>
            <a:spLocks noChangeShapeType="1"/>
          </p:cNvSpPr>
          <p:nvPr/>
        </p:nvSpPr>
        <p:spPr bwMode="auto">
          <a:xfrm>
            <a:off x="7690049" y="5409147"/>
            <a:ext cx="0" cy="474662"/>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b="1">
              <a:solidFill>
                <a:srgbClr val="000099"/>
              </a:solidFill>
              <a:latin typeface="Arial"/>
              <a:ea typeface="黑体" panose="02010609060101010101" pitchFamily="2" charset="-122"/>
            </a:endParaRPr>
          </a:p>
        </p:txBody>
      </p:sp>
      <p:sp>
        <p:nvSpPr>
          <p:cNvPr id="555019" name="Line 11"/>
          <p:cNvSpPr>
            <a:spLocks noChangeShapeType="1"/>
          </p:cNvSpPr>
          <p:nvPr/>
        </p:nvSpPr>
        <p:spPr bwMode="auto">
          <a:xfrm>
            <a:off x="4632260" y="5804436"/>
            <a:ext cx="0" cy="793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b="1">
              <a:solidFill>
                <a:srgbClr val="000099"/>
              </a:solidFill>
              <a:latin typeface="Arial"/>
              <a:ea typeface="黑体" panose="02010609060101010101" pitchFamily="2" charset="-122"/>
            </a:endParaRPr>
          </a:p>
        </p:txBody>
      </p:sp>
      <p:sp>
        <p:nvSpPr>
          <p:cNvPr id="555020" name="Line 12"/>
          <p:cNvSpPr>
            <a:spLocks noChangeShapeType="1"/>
          </p:cNvSpPr>
          <p:nvPr/>
        </p:nvSpPr>
        <p:spPr bwMode="auto">
          <a:xfrm rot="-5400000">
            <a:off x="2247769" y="4322569"/>
            <a:ext cx="0" cy="12210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b="1">
              <a:solidFill>
                <a:srgbClr val="000099"/>
              </a:solidFill>
              <a:latin typeface="Arial"/>
              <a:ea typeface="黑体" panose="02010609060101010101" pitchFamily="2" charset="-122"/>
            </a:endParaRPr>
          </a:p>
        </p:txBody>
      </p:sp>
      <p:sp>
        <p:nvSpPr>
          <p:cNvPr id="555021" name="Freeform 13"/>
          <p:cNvSpPr/>
          <p:nvPr/>
        </p:nvSpPr>
        <p:spPr bwMode="auto">
          <a:xfrm>
            <a:off x="4632260" y="4383624"/>
            <a:ext cx="5749264" cy="1500187"/>
          </a:xfrm>
          <a:custGeom>
            <a:avLst/>
            <a:gdLst>
              <a:gd name="T0" fmla="*/ 0 w 2256"/>
              <a:gd name="T1" fmla="*/ 912 h 912"/>
              <a:gd name="T2" fmla="*/ 1200 w 2256"/>
              <a:gd name="T3" fmla="*/ 624 h 912"/>
              <a:gd name="T4" fmla="*/ 1200 w 2256"/>
              <a:gd name="T5" fmla="*/ 0 h 912"/>
              <a:gd name="T6" fmla="*/ 2256 w 2256"/>
              <a:gd name="T7" fmla="*/ 0 h 912"/>
            </a:gdLst>
            <a:ahLst/>
            <a:cxnLst>
              <a:cxn ang="0">
                <a:pos x="T0" y="T1"/>
              </a:cxn>
              <a:cxn ang="0">
                <a:pos x="T2" y="T3"/>
              </a:cxn>
              <a:cxn ang="0">
                <a:pos x="T4" y="T5"/>
              </a:cxn>
              <a:cxn ang="0">
                <a:pos x="T6" y="T7"/>
              </a:cxn>
            </a:cxnLst>
            <a:rect l="0" t="0" r="r" b="b"/>
            <a:pathLst>
              <a:path w="2256" h="912">
                <a:moveTo>
                  <a:pt x="0" y="912"/>
                </a:moveTo>
                <a:lnTo>
                  <a:pt x="1200" y="624"/>
                </a:lnTo>
                <a:lnTo>
                  <a:pt x="1200" y="0"/>
                </a:lnTo>
                <a:lnTo>
                  <a:pt x="2256" y="0"/>
                </a:lnTo>
              </a:path>
            </a:pathLst>
          </a:custGeom>
          <a:noFill/>
          <a:ln w="57150"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b="1">
              <a:solidFill>
                <a:srgbClr val="000099"/>
              </a:solidFill>
              <a:latin typeface="Arial"/>
              <a:ea typeface="黑体" panose="02010609060101010101" pitchFamily="2" charset="-122"/>
            </a:endParaRPr>
          </a:p>
        </p:txBody>
      </p:sp>
      <p:sp>
        <p:nvSpPr>
          <p:cNvPr id="555022" name="Text Box 14"/>
          <p:cNvSpPr txBox="1">
            <a:spLocks noChangeArrowheads="1"/>
          </p:cNvSpPr>
          <p:nvPr/>
        </p:nvSpPr>
        <p:spPr bwMode="auto">
          <a:xfrm>
            <a:off x="1574471" y="4093110"/>
            <a:ext cx="5405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99"/>
                </a:solidFill>
                <a:latin typeface="Arial"/>
                <a:ea typeface="黑体" panose="02010609060101010101" pitchFamily="2" charset="-122"/>
              </a:rPr>
              <a:t>1.0</a:t>
            </a:r>
            <a:endParaRPr kumimoji="1" lang="en-US" altLang="zh-CN" sz="2000" b="1" i="1">
              <a:solidFill>
                <a:srgbClr val="000099"/>
              </a:solidFill>
              <a:latin typeface="Arial"/>
              <a:ea typeface="黑体" panose="02010609060101010101" pitchFamily="2" charset="-122"/>
            </a:endParaRPr>
          </a:p>
        </p:txBody>
      </p:sp>
      <p:sp>
        <p:nvSpPr>
          <p:cNvPr id="555023" name="Text Box 15"/>
          <p:cNvSpPr txBox="1">
            <a:spLocks noChangeArrowheads="1"/>
          </p:cNvSpPr>
          <p:nvPr/>
        </p:nvSpPr>
        <p:spPr bwMode="auto">
          <a:xfrm>
            <a:off x="1727533" y="55615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99"/>
                </a:solidFill>
                <a:latin typeface="Arial"/>
                <a:ea typeface="黑体" panose="02010609060101010101" pitchFamily="2" charset="-122"/>
              </a:rPr>
              <a:t>0</a:t>
            </a:r>
            <a:endParaRPr kumimoji="1" lang="en-US" altLang="zh-CN" sz="2000" b="1" i="1">
              <a:solidFill>
                <a:srgbClr val="000099"/>
              </a:solidFill>
              <a:latin typeface="Arial"/>
              <a:ea typeface="黑体" panose="02010609060101010101" pitchFamily="2" charset="-122"/>
            </a:endParaRPr>
          </a:p>
        </p:txBody>
      </p:sp>
      <p:sp>
        <p:nvSpPr>
          <p:cNvPr id="555024" name="Line 16"/>
          <p:cNvSpPr>
            <a:spLocks noChangeShapeType="1"/>
          </p:cNvSpPr>
          <p:nvPr/>
        </p:nvSpPr>
        <p:spPr bwMode="auto">
          <a:xfrm>
            <a:off x="2186717" y="5409147"/>
            <a:ext cx="5503333"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b="1">
              <a:solidFill>
                <a:srgbClr val="000099"/>
              </a:solidFill>
              <a:latin typeface="Arial"/>
              <a:ea typeface="黑体" panose="02010609060101010101" pitchFamily="2" charset="-122"/>
            </a:endParaRPr>
          </a:p>
        </p:txBody>
      </p:sp>
      <p:sp>
        <p:nvSpPr>
          <p:cNvPr id="555025" name="Text Box 17"/>
          <p:cNvSpPr txBox="1">
            <a:spLocks noChangeArrowheads="1"/>
          </p:cNvSpPr>
          <p:nvPr/>
        </p:nvSpPr>
        <p:spPr bwMode="auto">
          <a:xfrm>
            <a:off x="1471283" y="5099585"/>
            <a:ext cx="683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i="1">
                <a:solidFill>
                  <a:srgbClr val="000099"/>
                </a:solidFill>
                <a:latin typeface="Arial"/>
                <a:ea typeface="黑体" panose="02010609060101010101" pitchFamily="2" charset="-122"/>
              </a:rPr>
              <a:t>p</a:t>
            </a:r>
            <a:r>
              <a:rPr kumimoji="1" lang="en-US" altLang="zh-CN" sz="2000" b="1" baseline="-25000">
                <a:solidFill>
                  <a:srgbClr val="000099"/>
                </a:solidFill>
                <a:latin typeface="Arial"/>
                <a:ea typeface="黑体" panose="02010609060101010101" pitchFamily="2" charset="-122"/>
              </a:rPr>
              <a:t>max</a:t>
            </a:r>
            <a:endParaRPr kumimoji="1" lang="en-US" altLang="zh-CN" sz="2000" b="1" i="1" baseline="-25000">
              <a:solidFill>
                <a:srgbClr val="000099"/>
              </a:solidFill>
              <a:latin typeface="Arial"/>
              <a:ea typeface="黑体" panose="02010609060101010101" pitchFamily="2" charset="-122"/>
            </a:endParaRPr>
          </a:p>
        </p:txBody>
      </p:sp>
      <p:sp>
        <p:nvSpPr>
          <p:cNvPr id="2" name="矩形 1"/>
          <p:cNvSpPr/>
          <p:nvPr/>
        </p:nvSpPr>
        <p:spPr>
          <a:xfrm>
            <a:off x="1891201" y="2852937"/>
            <a:ext cx="8734535" cy="1019569"/>
          </a:xfrm>
          <a:prstGeom prst="rect">
            <a:avLst/>
          </a:prstGeom>
          <a:solidFill>
            <a:srgbClr val="FFFF66"/>
          </a:solidFill>
          <a:ln w="9525" algn="ctr">
            <a:solidFill>
              <a:schemeClr val="tx1"/>
            </a:solidFill>
            <a:miter lim="800000"/>
          </a:ln>
          <a:effectLst>
            <a:outerShdw dist="35921" sx="1000" sy="1000" algn="ctr" rotWithShape="0">
              <a:schemeClr val="bg2"/>
            </a:outerShdw>
          </a:effectLst>
        </p:spPr>
        <p:txBody>
          <a:bodyPr wrap="square" anchor="ctr"/>
          <a:lstStyle/>
          <a:p>
            <a:pPr eaLnBrk="0" fontAlgn="base" hangingPunct="0">
              <a:spcBef>
                <a:spcPct val="0"/>
              </a:spcBef>
              <a:spcAft>
                <a:spcPct val="0"/>
              </a:spcAft>
            </a:pPr>
            <a:r>
              <a:rPr lang="zh-CN" altLang="zh-CN" sz="2400" b="1" dirty="0">
                <a:solidFill>
                  <a:srgbClr val="000099"/>
                </a:solidFill>
                <a:latin typeface="Arial"/>
                <a:ea typeface="黑体" panose="02010609060101010101" pitchFamily="2" charset="-122"/>
              </a:rPr>
              <a:t>在</a:t>
            </a:r>
            <a:r>
              <a:rPr lang="en-US" altLang="zh-CN" sz="2400" b="1" dirty="0">
                <a:solidFill>
                  <a:srgbClr val="000099"/>
                </a:solidFill>
                <a:latin typeface="Arial"/>
                <a:ea typeface="黑体" panose="02010609060101010101" pitchFamily="2" charset="-122"/>
              </a:rPr>
              <a:t> RED </a:t>
            </a:r>
            <a:r>
              <a:rPr lang="zh-CN" altLang="zh-CN" sz="2400" b="1" dirty="0">
                <a:solidFill>
                  <a:srgbClr val="000099"/>
                </a:solidFill>
                <a:latin typeface="Arial"/>
                <a:ea typeface="黑体" panose="02010609060101010101" pitchFamily="2" charset="-122"/>
              </a:rPr>
              <a:t>的操作中，最难处理的就是丢弃概率</a:t>
            </a:r>
            <a:r>
              <a:rPr lang="en-US" altLang="zh-CN" sz="2400" b="1" dirty="0">
                <a:solidFill>
                  <a:srgbClr val="000099"/>
                </a:solidFill>
                <a:latin typeface="Arial"/>
                <a:ea typeface="黑体" panose="02010609060101010101" pitchFamily="2" charset="-122"/>
              </a:rPr>
              <a:t> p </a:t>
            </a:r>
            <a:r>
              <a:rPr lang="zh-CN" altLang="zh-CN" sz="2400" b="1" dirty="0">
                <a:solidFill>
                  <a:srgbClr val="000099"/>
                </a:solidFill>
                <a:latin typeface="Arial"/>
                <a:ea typeface="黑体" panose="02010609060101010101" pitchFamily="2" charset="-122"/>
              </a:rPr>
              <a:t>的选择，因为</a:t>
            </a:r>
            <a:r>
              <a:rPr lang="en-US" altLang="zh-CN" sz="2400" b="1" dirty="0">
                <a:solidFill>
                  <a:srgbClr val="000099"/>
                </a:solidFill>
                <a:latin typeface="Arial"/>
                <a:ea typeface="黑体" panose="02010609060101010101" pitchFamily="2" charset="-122"/>
              </a:rPr>
              <a:t> p </a:t>
            </a:r>
            <a:r>
              <a:rPr lang="zh-CN" altLang="zh-CN" sz="2400" b="1" dirty="0">
                <a:solidFill>
                  <a:srgbClr val="000099"/>
                </a:solidFill>
                <a:latin typeface="Arial"/>
                <a:ea typeface="黑体" panose="02010609060101010101" pitchFamily="2" charset="-122"/>
              </a:rPr>
              <a:t>并不是个常数。</a:t>
            </a:r>
            <a:r>
              <a:rPr lang="zh-CN" altLang="en-US" sz="2400" b="1" dirty="0">
                <a:solidFill>
                  <a:srgbClr val="000099"/>
                </a:solidFill>
                <a:latin typeface="Arial"/>
                <a:ea typeface="黑体" panose="02010609060101010101" pitchFamily="2" charset="-122"/>
              </a:rPr>
              <a:t>例如，按线性规律变化，从 </a:t>
            </a:r>
            <a:r>
              <a:rPr lang="en-US" altLang="zh-CN" sz="2400" b="1" dirty="0">
                <a:solidFill>
                  <a:srgbClr val="000099"/>
                </a:solidFill>
                <a:latin typeface="Arial"/>
                <a:ea typeface="黑体" panose="02010609060101010101" pitchFamily="2" charset="-122"/>
              </a:rPr>
              <a:t>0 </a:t>
            </a:r>
            <a:r>
              <a:rPr lang="zh-CN" altLang="en-US" sz="2400" b="1" dirty="0">
                <a:solidFill>
                  <a:srgbClr val="000099"/>
                </a:solidFill>
                <a:latin typeface="Arial"/>
                <a:ea typeface="黑体" panose="02010609060101010101" pitchFamily="2" charset="-122"/>
              </a:rPr>
              <a:t>变到 </a:t>
            </a:r>
            <a:r>
              <a:rPr lang="en-US" altLang="zh-CN" sz="2400" b="1" dirty="0" err="1">
                <a:solidFill>
                  <a:srgbClr val="000099"/>
                </a:solidFill>
                <a:latin typeface="Arial"/>
                <a:ea typeface="黑体" panose="02010609060101010101" pitchFamily="2" charset="-122"/>
              </a:rPr>
              <a:t>p</a:t>
            </a:r>
            <a:r>
              <a:rPr lang="en-US" altLang="zh-CN" sz="2400" b="1" baseline="-25000" dirty="0" err="1">
                <a:solidFill>
                  <a:srgbClr val="000099"/>
                </a:solidFill>
                <a:latin typeface="Arial"/>
                <a:ea typeface="黑体" panose="02010609060101010101" pitchFamily="2" charset="-122"/>
              </a:rPr>
              <a:t>max</a:t>
            </a:r>
            <a:r>
              <a:rPr lang="zh-CN" altLang="en-US" sz="2400" b="1" dirty="0">
                <a:solidFill>
                  <a:srgbClr val="000099"/>
                </a:solidFill>
                <a:latin typeface="Arial"/>
                <a:ea typeface="黑体" panose="02010609060101010101" pitchFamily="2" charset="-122"/>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随机早期检测 </a:t>
            </a:r>
            <a:r>
              <a:rPr lang="en-US" altLang="zh-CN" dirty="0"/>
              <a:t>RED</a:t>
            </a:r>
            <a:endParaRPr lang="zh-CN" altLang="en-US" dirty="0"/>
          </a:p>
        </p:txBody>
      </p:sp>
      <p:sp>
        <p:nvSpPr>
          <p:cNvPr id="3" name="内容占位符 2"/>
          <p:cNvSpPr>
            <a:spLocks noGrp="1"/>
          </p:cNvSpPr>
          <p:nvPr>
            <p:ph idx="1"/>
          </p:nvPr>
        </p:nvSpPr>
        <p:spPr/>
        <p:txBody>
          <a:bodyPr/>
          <a:lstStyle/>
          <a:p>
            <a:r>
              <a:rPr lang="zh-CN" altLang="zh-CN" dirty="0"/>
              <a:t>多年的实践证明，</a:t>
            </a:r>
            <a:r>
              <a:rPr lang="en-US" altLang="zh-CN" dirty="0">
                <a:solidFill>
                  <a:srgbClr val="FF0000"/>
                </a:solidFill>
              </a:rPr>
              <a:t>RED </a:t>
            </a:r>
            <a:r>
              <a:rPr lang="zh-CN" altLang="zh-CN" dirty="0">
                <a:solidFill>
                  <a:srgbClr val="FF0000"/>
                </a:solidFill>
              </a:rPr>
              <a:t>的使用效果并不太理想。</a:t>
            </a:r>
            <a:endParaRPr lang="en-US" altLang="zh-CN" dirty="0">
              <a:solidFill>
                <a:srgbClr val="FF0000"/>
              </a:solidFill>
            </a:endParaRPr>
          </a:p>
          <a:p>
            <a:r>
              <a:rPr lang="en-US" altLang="zh-CN" dirty="0"/>
              <a:t>2015</a:t>
            </a:r>
            <a:r>
              <a:rPr lang="zh-CN" altLang="zh-CN" dirty="0"/>
              <a:t>年公布的</a:t>
            </a:r>
            <a:r>
              <a:rPr lang="en-US" altLang="zh-CN" dirty="0"/>
              <a:t> RFC 7567 </a:t>
            </a:r>
            <a:r>
              <a:rPr lang="zh-CN" altLang="zh-CN" dirty="0"/>
              <a:t>已经把</a:t>
            </a:r>
            <a:r>
              <a:rPr lang="en-US" altLang="zh-CN" dirty="0"/>
              <a:t> RFC 2309</a:t>
            </a:r>
            <a:r>
              <a:rPr lang="zh-CN" altLang="zh-CN" dirty="0"/>
              <a:t>列为陈旧的，并且不再推荐使用</a:t>
            </a:r>
            <a:r>
              <a:rPr lang="en-US" altLang="zh-CN" dirty="0"/>
              <a:t> RED</a:t>
            </a:r>
            <a:r>
              <a:rPr lang="zh-CN" altLang="zh-CN" dirty="0"/>
              <a:t>。</a:t>
            </a:r>
            <a:endParaRPr lang="en-US" altLang="zh-CN" dirty="0"/>
          </a:p>
          <a:p>
            <a:r>
              <a:rPr lang="zh-CN" altLang="zh-CN" dirty="0"/>
              <a:t>对路由器进行主动队列管理</a:t>
            </a:r>
            <a:r>
              <a:rPr lang="en-US" altLang="zh-CN" dirty="0"/>
              <a:t> AQM </a:t>
            </a:r>
            <a:r>
              <a:rPr lang="zh-CN" altLang="zh-CN" dirty="0"/>
              <a:t>仍是必要的。</a:t>
            </a:r>
            <a:endParaRPr lang="en-US" altLang="zh-CN" dirty="0"/>
          </a:p>
          <a:p>
            <a:r>
              <a:rPr lang="en-US" altLang="zh-CN" dirty="0">
                <a:solidFill>
                  <a:srgbClr val="FF0000"/>
                </a:solidFill>
              </a:rPr>
              <a:t>AQM </a:t>
            </a:r>
            <a:r>
              <a:rPr lang="zh-CN" altLang="zh-CN" dirty="0">
                <a:solidFill>
                  <a:srgbClr val="FF0000"/>
                </a:solidFill>
              </a:rPr>
              <a:t>实际上就是对路由器中的分组排队进行智能管理，而不是简单地把队列的尾部丢弃。</a:t>
            </a:r>
            <a:endParaRPr lang="en-US" altLang="zh-CN" dirty="0">
              <a:solidFill>
                <a:srgbClr val="FF0000"/>
              </a:solidFill>
            </a:endParaRPr>
          </a:p>
          <a:p>
            <a:r>
              <a:rPr lang="zh-CN" altLang="zh-CN" dirty="0"/>
              <a:t>现在已经有几种不同的算法来代替旧的</a:t>
            </a:r>
            <a:r>
              <a:rPr lang="en-US" altLang="zh-CN" dirty="0"/>
              <a:t> RED</a:t>
            </a:r>
            <a:r>
              <a:rPr lang="zh-CN" altLang="zh-CN" dirty="0"/>
              <a:t>，但都还在实验阶段。</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p:cNvSpPr>
            <a:spLocks noGrp="1" noChangeArrowheads="1"/>
          </p:cNvSpPr>
          <p:nvPr>
            <p:ph type="title"/>
          </p:nvPr>
        </p:nvSpPr>
        <p:spPr/>
        <p:txBody>
          <a:bodyPr/>
          <a:lstStyle/>
          <a:p>
            <a:pPr algn="ctr" eaLnBrk="1" hangingPunct="1"/>
            <a:r>
              <a:rPr lang="zh-CN" altLang="en-US"/>
              <a:t>拥塞控制与流量控制的区别 </a:t>
            </a:r>
          </a:p>
        </p:txBody>
      </p:sp>
      <p:sp>
        <p:nvSpPr>
          <p:cNvPr id="2236419" name="Rectangle 3"/>
          <p:cNvSpPr>
            <a:spLocks noGrp="1" noChangeArrowheads="1"/>
          </p:cNvSpPr>
          <p:nvPr>
            <p:ph idx="1"/>
          </p:nvPr>
        </p:nvSpPr>
        <p:spPr/>
        <p:txBody>
          <a:bodyPr/>
          <a:lstStyle/>
          <a:p>
            <a:r>
              <a:rPr lang="zh-CN" altLang="zh-CN" dirty="0">
                <a:solidFill>
                  <a:srgbClr val="FF0000"/>
                </a:solidFill>
              </a:rPr>
              <a:t>拥塞控制</a:t>
            </a:r>
            <a:r>
              <a:rPr lang="zh-CN" altLang="zh-CN" dirty="0"/>
              <a:t>就是防止过多的数据注入到网络中，使网络中的路由器或链路不致过载。</a:t>
            </a:r>
            <a:endParaRPr lang="en-US" altLang="zh-CN" dirty="0"/>
          </a:p>
          <a:p>
            <a:r>
              <a:rPr lang="zh-CN" altLang="zh-CN" dirty="0">
                <a:solidFill>
                  <a:srgbClr val="0000FF"/>
                </a:solidFill>
              </a:rPr>
              <a:t>拥塞控制所要做的都有一个前提，就是网络能够承受现有的网络负荷。</a:t>
            </a:r>
            <a:endParaRPr lang="zh-CN" altLang="en-US" dirty="0">
              <a:solidFill>
                <a:srgbClr val="0000FF"/>
              </a:solidFill>
            </a:endParaRPr>
          </a:p>
          <a:p>
            <a:pPr eaLnBrk="1" hangingPunct="1"/>
            <a:r>
              <a:rPr lang="zh-CN" altLang="en-US" dirty="0">
                <a:solidFill>
                  <a:srgbClr val="FF0000"/>
                </a:solidFill>
              </a:rPr>
              <a:t>拥塞控制</a:t>
            </a:r>
            <a:r>
              <a:rPr lang="zh-CN" altLang="en-US" dirty="0"/>
              <a:t>是一个全局性的过程，涉及到所有的主机、所有的路由器，以及与降低网络传输性能有关的所有因素。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6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641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p:cNvSpPr>
            <a:spLocks noGrp="1" noChangeArrowheads="1"/>
          </p:cNvSpPr>
          <p:nvPr>
            <p:ph type="title"/>
          </p:nvPr>
        </p:nvSpPr>
        <p:spPr/>
        <p:txBody>
          <a:bodyPr/>
          <a:lstStyle/>
          <a:p>
            <a:pPr algn="ctr" eaLnBrk="1" hangingPunct="1"/>
            <a:r>
              <a:rPr lang="zh-CN" altLang="en-US"/>
              <a:t>拥塞控制与流量控制的区别 </a:t>
            </a:r>
          </a:p>
        </p:txBody>
      </p:sp>
      <p:sp>
        <p:nvSpPr>
          <p:cNvPr id="2236419" name="Rectangle 3"/>
          <p:cNvSpPr>
            <a:spLocks noGrp="1" noChangeArrowheads="1"/>
          </p:cNvSpPr>
          <p:nvPr>
            <p:ph idx="1"/>
          </p:nvPr>
        </p:nvSpPr>
        <p:spPr/>
        <p:txBody>
          <a:bodyPr/>
          <a:lstStyle/>
          <a:p>
            <a:r>
              <a:rPr lang="zh-CN" altLang="zh-CN" dirty="0">
                <a:solidFill>
                  <a:srgbClr val="0000FF"/>
                </a:solidFill>
              </a:rPr>
              <a:t>流量控制</a:t>
            </a:r>
            <a:r>
              <a:rPr lang="zh-CN" altLang="zh-CN" dirty="0"/>
              <a:t>往往指点对点通信量的控制，是个端到端的问题（接收端控制发送端）。</a:t>
            </a:r>
            <a:endParaRPr lang="en-US" altLang="zh-CN" dirty="0"/>
          </a:p>
          <a:p>
            <a:r>
              <a:rPr lang="zh-CN" altLang="zh-CN" dirty="0">
                <a:solidFill>
                  <a:srgbClr val="0000FF"/>
                </a:solidFill>
              </a:rPr>
              <a:t>流量控制</a:t>
            </a:r>
            <a:r>
              <a:rPr lang="zh-CN" altLang="zh-CN" dirty="0"/>
              <a:t>所要做的就是抑制发送端发送数据的速率，以便使接收端来得及接收。</a:t>
            </a:r>
            <a:r>
              <a:rPr lang="zh-CN" altLang="en-US" dirty="0"/>
              <a:t> </a:t>
            </a:r>
          </a:p>
        </p:txBody>
      </p:sp>
      <p:sp>
        <p:nvSpPr>
          <p:cNvPr id="2" name="矩形 1"/>
          <p:cNvSpPr/>
          <p:nvPr/>
        </p:nvSpPr>
        <p:spPr>
          <a:xfrm>
            <a:off x="1991544" y="3717033"/>
            <a:ext cx="8496944" cy="1947649"/>
          </a:xfrm>
          <a:prstGeom prst="rect">
            <a:avLst/>
          </a:prstGeom>
          <a:solidFill>
            <a:srgbClr val="FFFF66"/>
          </a:solidFill>
          <a:ln>
            <a:solidFill>
              <a:schemeClr val="tx1"/>
            </a:solidFill>
          </a:ln>
        </p:spPr>
        <p:txBody>
          <a:bodyPr wrap="square">
            <a:spAutoFit/>
          </a:bodyPr>
          <a:lstStyle/>
          <a:p>
            <a:pPr eaLnBrk="0" fontAlgn="base" hangingPunct="0">
              <a:lnSpc>
                <a:spcPct val="110000"/>
              </a:lnSpc>
              <a:spcBef>
                <a:spcPct val="0"/>
              </a:spcBef>
              <a:spcAft>
                <a:spcPct val="0"/>
              </a:spcAft>
            </a:pPr>
            <a:r>
              <a:rPr lang="zh-CN" altLang="zh-CN" sz="2800" b="1" dirty="0">
                <a:solidFill>
                  <a:srgbClr val="000099"/>
                </a:solidFill>
                <a:latin typeface="Arial"/>
                <a:ea typeface="黑体" panose="02010609060101010101" pitchFamily="2" charset="-122"/>
              </a:rPr>
              <a:t>拥塞控制和流量控制之所以常常被弄混，是因为某些拥塞控制算法是向发送端发送控制报文，并告诉发送端，网络已出现麻烦，必须放慢发送速率。这点又和流量控制是很相似的。</a:t>
            </a:r>
            <a:endParaRPr lang="zh-CN" altLang="en-US" sz="2800" b="1" dirty="0">
              <a:solidFill>
                <a:srgbClr val="000099"/>
              </a:solidFill>
              <a:latin typeface="Aria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6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64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641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2"/>
          <p:cNvSpPr>
            <a:spLocks noGrp="1" noChangeArrowheads="1"/>
          </p:cNvSpPr>
          <p:nvPr>
            <p:ph type="title"/>
          </p:nvPr>
        </p:nvSpPr>
        <p:spPr/>
        <p:txBody>
          <a:bodyPr/>
          <a:lstStyle/>
          <a:p>
            <a:pPr algn="ctr" eaLnBrk="1" hangingPunct="1"/>
            <a:r>
              <a:rPr lang="zh-CN" altLang="en-US"/>
              <a:t>拥塞控制所起的作用 </a:t>
            </a:r>
          </a:p>
        </p:txBody>
      </p:sp>
      <p:sp>
        <p:nvSpPr>
          <p:cNvPr id="91141" name="Line 3"/>
          <p:cNvSpPr>
            <a:spLocks noChangeShapeType="1"/>
          </p:cNvSpPr>
          <p:nvPr/>
        </p:nvSpPr>
        <p:spPr bwMode="auto">
          <a:xfrm rot="-5400000">
            <a:off x="521891" y="3464719"/>
            <a:ext cx="3481388"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91142" name="Text Box 4"/>
          <p:cNvSpPr txBox="1">
            <a:spLocks noChangeArrowheads="1"/>
          </p:cNvSpPr>
          <p:nvPr/>
        </p:nvSpPr>
        <p:spPr bwMode="auto">
          <a:xfrm>
            <a:off x="8900940" y="5241926"/>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fontAlgn="base" hangingPunct="1">
              <a:spcBef>
                <a:spcPct val="0"/>
              </a:spcBef>
              <a:spcAft>
                <a:spcPct val="0"/>
              </a:spcAft>
            </a:pPr>
            <a:r>
              <a:rPr lang="zh-CN" altLang="en-US" dirty="0">
                <a:solidFill>
                  <a:srgbClr val="000099"/>
                </a:solidFill>
                <a:ea typeface="黑体" panose="02010609060101010101" pitchFamily="2" charset="-122"/>
              </a:rPr>
              <a:t>提供的负载</a:t>
            </a:r>
          </a:p>
        </p:txBody>
      </p:sp>
      <p:sp>
        <p:nvSpPr>
          <p:cNvPr id="91143" name="Text Box 5"/>
          <p:cNvSpPr txBox="1">
            <a:spLocks noChangeArrowheads="1"/>
          </p:cNvSpPr>
          <p:nvPr/>
        </p:nvSpPr>
        <p:spPr bwMode="auto">
          <a:xfrm>
            <a:off x="2262586" y="1524001"/>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fontAlgn="base" hangingPunct="1">
              <a:spcBef>
                <a:spcPct val="0"/>
              </a:spcBef>
              <a:spcAft>
                <a:spcPct val="0"/>
              </a:spcAft>
            </a:pPr>
            <a:r>
              <a:rPr lang="zh-CN" altLang="en-US">
                <a:solidFill>
                  <a:srgbClr val="000099"/>
                </a:solidFill>
                <a:ea typeface="黑体" panose="02010609060101010101" pitchFamily="2" charset="-122"/>
              </a:rPr>
              <a:t>吞吐量</a:t>
            </a:r>
          </a:p>
        </p:txBody>
      </p:sp>
      <p:grpSp>
        <p:nvGrpSpPr>
          <p:cNvPr id="2237446" name="Group 6"/>
          <p:cNvGrpSpPr/>
          <p:nvPr/>
        </p:nvGrpSpPr>
        <p:grpSpPr bwMode="auto">
          <a:xfrm>
            <a:off x="2262585" y="2355852"/>
            <a:ext cx="7020190" cy="2849563"/>
            <a:chOff x="651" y="1764"/>
            <a:chExt cx="4082" cy="1795"/>
          </a:xfrm>
        </p:grpSpPr>
        <p:sp>
          <p:nvSpPr>
            <p:cNvPr id="91173" name="Line 7"/>
            <p:cNvSpPr>
              <a:spLocks noChangeShapeType="1"/>
            </p:cNvSpPr>
            <p:nvPr/>
          </p:nvSpPr>
          <p:spPr bwMode="auto">
            <a:xfrm flipV="1">
              <a:off x="651" y="2077"/>
              <a:ext cx="1925" cy="1482"/>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91174" name="Line 8"/>
            <p:cNvSpPr>
              <a:spLocks noChangeShapeType="1"/>
            </p:cNvSpPr>
            <p:nvPr/>
          </p:nvSpPr>
          <p:spPr bwMode="auto">
            <a:xfrm>
              <a:off x="2576" y="2077"/>
              <a:ext cx="2157" cy="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91175" name="Text Box 9"/>
            <p:cNvSpPr txBox="1">
              <a:spLocks noChangeArrowheads="1"/>
            </p:cNvSpPr>
            <p:nvPr/>
          </p:nvSpPr>
          <p:spPr bwMode="auto">
            <a:xfrm>
              <a:off x="2901" y="1764"/>
              <a:ext cx="13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fontAlgn="base" hangingPunct="1">
                <a:spcBef>
                  <a:spcPct val="0"/>
                </a:spcBef>
                <a:spcAft>
                  <a:spcPct val="0"/>
                </a:spcAft>
              </a:pPr>
              <a:r>
                <a:rPr lang="zh-CN" altLang="en-US" dirty="0">
                  <a:solidFill>
                    <a:srgbClr val="FF0000"/>
                  </a:solidFill>
                  <a:ea typeface="黑体" panose="02010609060101010101" pitchFamily="2" charset="-122"/>
                </a:rPr>
                <a:t>理想的拥塞控制</a:t>
              </a:r>
            </a:p>
          </p:txBody>
        </p:sp>
      </p:grpSp>
      <p:sp>
        <p:nvSpPr>
          <p:cNvPr id="91145" name="Rectangle 10"/>
          <p:cNvSpPr>
            <a:spLocks noChangeArrowheads="1"/>
          </p:cNvSpPr>
          <p:nvPr/>
        </p:nvSpPr>
        <p:spPr bwMode="auto">
          <a:xfrm>
            <a:off x="5937779" y="5300665"/>
            <a:ext cx="694796" cy="2936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grpSp>
        <p:nvGrpSpPr>
          <p:cNvPr id="2237451" name="Group 11"/>
          <p:cNvGrpSpPr/>
          <p:nvPr/>
        </p:nvGrpSpPr>
        <p:grpSpPr bwMode="auto">
          <a:xfrm>
            <a:off x="2262586" y="2965451"/>
            <a:ext cx="7121657" cy="2239963"/>
            <a:chOff x="651" y="2148"/>
            <a:chExt cx="4141" cy="1411"/>
          </a:xfrm>
        </p:grpSpPr>
        <p:sp>
          <p:nvSpPr>
            <p:cNvPr id="91169" name="Freeform 12"/>
            <p:cNvSpPr/>
            <p:nvPr/>
          </p:nvSpPr>
          <p:spPr bwMode="auto">
            <a:xfrm>
              <a:off x="651" y="2422"/>
              <a:ext cx="4141" cy="1137"/>
            </a:xfrm>
            <a:custGeom>
              <a:avLst/>
              <a:gdLst>
                <a:gd name="T0" fmla="*/ 0 w 2581"/>
                <a:gd name="T1" fmla="*/ 1137 h 921"/>
                <a:gd name="T2" fmla="*/ 1405 w 2581"/>
                <a:gd name="T3" fmla="*/ 426 h 921"/>
                <a:gd name="T4" fmla="*/ 2002 w 2581"/>
                <a:gd name="T5" fmla="*/ 226 h 921"/>
                <a:gd name="T6" fmla="*/ 2541 w 2581"/>
                <a:gd name="T7" fmla="*/ 130 h 921"/>
                <a:gd name="T8" fmla="*/ 3032 w 2581"/>
                <a:gd name="T9" fmla="*/ 78 h 921"/>
                <a:gd name="T10" fmla="*/ 3581 w 2581"/>
                <a:gd name="T11" fmla="*/ 26 h 921"/>
                <a:gd name="T12" fmla="*/ 4072 w 2581"/>
                <a:gd name="T13" fmla="*/ 4 h 921"/>
                <a:gd name="T14" fmla="*/ 3995 w 2581"/>
                <a:gd name="T15" fmla="*/ 4 h 9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81" h="921">
                  <a:moveTo>
                    <a:pt x="0" y="921"/>
                  </a:moveTo>
                  <a:cubicBezTo>
                    <a:pt x="334" y="694"/>
                    <a:pt x="668" y="468"/>
                    <a:pt x="876" y="345"/>
                  </a:cubicBezTo>
                  <a:cubicBezTo>
                    <a:pt x="1084" y="222"/>
                    <a:pt x="1130" y="223"/>
                    <a:pt x="1248" y="183"/>
                  </a:cubicBezTo>
                  <a:cubicBezTo>
                    <a:pt x="1366" y="143"/>
                    <a:pt x="1477" y="125"/>
                    <a:pt x="1584" y="105"/>
                  </a:cubicBezTo>
                  <a:cubicBezTo>
                    <a:pt x="1691" y="85"/>
                    <a:pt x="1782" y="77"/>
                    <a:pt x="1890" y="63"/>
                  </a:cubicBezTo>
                  <a:cubicBezTo>
                    <a:pt x="1998" y="49"/>
                    <a:pt x="2124" y="31"/>
                    <a:pt x="2232" y="21"/>
                  </a:cubicBezTo>
                  <a:cubicBezTo>
                    <a:pt x="2340" y="11"/>
                    <a:pt x="2495" y="6"/>
                    <a:pt x="2538" y="3"/>
                  </a:cubicBezTo>
                  <a:cubicBezTo>
                    <a:pt x="2581" y="0"/>
                    <a:pt x="2498" y="3"/>
                    <a:pt x="2490" y="3"/>
                  </a:cubicBezTo>
                </a:path>
              </a:pathLst>
            </a:custGeom>
            <a:noFill/>
            <a:ln w="57150"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grpSp>
          <p:nvGrpSpPr>
            <p:cNvPr id="91170" name="Group 13"/>
            <p:cNvGrpSpPr/>
            <p:nvPr/>
          </p:nvGrpSpPr>
          <p:grpSpPr bwMode="auto">
            <a:xfrm>
              <a:off x="2499" y="2148"/>
              <a:ext cx="1367" cy="415"/>
              <a:chOff x="2499" y="2148"/>
              <a:chExt cx="1367" cy="415"/>
            </a:xfrm>
          </p:grpSpPr>
          <p:sp>
            <p:nvSpPr>
              <p:cNvPr id="91171" name="Text Box 14"/>
              <p:cNvSpPr txBox="1">
                <a:spLocks noChangeArrowheads="1"/>
              </p:cNvSpPr>
              <p:nvPr/>
            </p:nvSpPr>
            <p:spPr bwMode="auto">
              <a:xfrm>
                <a:off x="2499" y="2148"/>
                <a:ext cx="1367" cy="291"/>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fontAlgn="base" hangingPunct="1">
                  <a:spcBef>
                    <a:spcPct val="0"/>
                  </a:spcBef>
                  <a:spcAft>
                    <a:spcPct val="0"/>
                  </a:spcAft>
                </a:pPr>
                <a:r>
                  <a:rPr lang="zh-CN" altLang="en-US" dirty="0">
                    <a:solidFill>
                      <a:srgbClr val="333399"/>
                    </a:solidFill>
                    <a:ea typeface="黑体" panose="02010609060101010101" pitchFamily="2" charset="-122"/>
                  </a:rPr>
                  <a:t>实际的拥塞控制</a:t>
                </a:r>
              </a:p>
            </p:txBody>
          </p:sp>
          <p:sp>
            <p:nvSpPr>
              <p:cNvPr id="91172" name="Line 15"/>
              <p:cNvSpPr>
                <a:spLocks noChangeShapeType="1"/>
              </p:cNvSpPr>
              <p:nvPr/>
            </p:nvSpPr>
            <p:spPr bwMode="auto">
              <a:xfrm>
                <a:off x="3016" y="2387"/>
                <a:ext cx="100" cy="176"/>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grpSp>
      </p:grpSp>
      <p:sp>
        <p:nvSpPr>
          <p:cNvPr id="91147" name="Line 16"/>
          <p:cNvSpPr>
            <a:spLocks noChangeShapeType="1"/>
          </p:cNvSpPr>
          <p:nvPr/>
        </p:nvSpPr>
        <p:spPr bwMode="auto">
          <a:xfrm>
            <a:off x="2262586" y="5205413"/>
            <a:ext cx="7551605"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91148" name="Text Box 17"/>
          <p:cNvSpPr txBox="1">
            <a:spLocks noChangeArrowheads="1"/>
          </p:cNvSpPr>
          <p:nvPr/>
        </p:nvSpPr>
        <p:spPr bwMode="auto">
          <a:xfrm>
            <a:off x="1847528" y="4983560"/>
            <a:ext cx="3802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fontAlgn="base" hangingPunct="1">
              <a:spcBef>
                <a:spcPct val="0"/>
              </a:spcBef>
              <a:spcAft>
                <a:spcPct val="0"/>
              </a:spcAft>
            </a:pPr>
            <a:r>
              <a:rPr lang="en-US" altLang="zh-CN" dirty="0">
                <a:solidFill>
                  <a:srgbClr val="333399"/>
                </a:solidFill>
                <a:ea typeface="黑体" panose="02010609060101010101" pitchFamily="2" charset="-122"/>
              </a:rPr>
              <a:t>0</a:t>
            </a:r>
          </a:p>
        </p:txBody>
      </p:sp>
      <p:grpSp>
        <p:nvGrpSpPr>
          <p:cNvPr id="2237458" name="Group 18"/>
          <p:cNvGrpSpPr/>
          <p:nvPr/>
        </p:nvGrpSpPr>
        <p:grpSpPr bwMode="auto">
          <a:xfrm>
            <a:off x="6969655" y="4168775"/>
            <a:ext cx="3742267" cy="1073150"/>
            <a:chOff x="3388" y="2906"/>
            <a:chExt cx="2176" cy="676"/>
          </a:xfrm>
        </p:grpSpPr>
        <p:grpSp>
          <p:nvGrpSpPr>
            <p:cNvPr id="91165" name="Group 19"/>
            <p:cNvGrpSpPr/>
            <p:nvPr/>
          </p:nvGrpSpPr>
          <p:grpSpPr bwMode="auto">
            <a:xfrm>
              <a:off x="3429" y="2906"/>
              <a:ext cx="2135" cy="624"/>
              <a:chOff x="3429" y="2906"/>
              <a:chExt cx="2135" cy="624"/>
            </a:xfrm>
          </p:grpSpPr>
          <p:sp>
            <p:nvSpPr>
              <p:cNvPr id="91167" name="Text Box 20"/>
              <p:cNvSpPr txBox="1">
                <a:spLocks noChangeArrowheads="1"/>
              </p:cNvSpPr>
              <p:nvPr/>
            </p:nvSpPr>
            <p:spPr bwMode="auto">
              <a:xfrm>
                <a:off x="3833" y="2906"/>
                <a:ext cx="17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fontAlgn="base" hangingPunct="1">
                  <a:spcBef>
                    <a:spcPct val="0"/>
                  </a:spcBef>
                  <a:spcAft>
                    <a:spcPct val="0"/>
                  </a:spcAft>
                </a:pPr>
                <a:r>
                  <a:rPr lang="zh-CN" altLang="en-US" dirty="0">
                    <a:solidFill>
                      <a:srgbClr val="C00000"/>
                    </a:solidFill>
                    <a:ea typeface="黑体" panose="02010609060101010101" pitchFamily="2" charset="-122"/>
                  </a:rPr>
                  <a:t>死锁（吞吐量 </a:t>
                </a:r>
                <a:r>
                  <a:rPr lang="en-US" altLang="zh-CN" dirty="0">
                    <a:solidFill>
                      <a:srgbClr val="C00000"/>
                    </a:solidFill>
                    <a:ea typeface="黑体" panose="02010609060101010101" pitchFamily="2" charset="-122"/>
                  </a:rPr>
                  <a:t>= 0</a:t>
                </a:r>
                <a:r>
                  <a:rPr lang="zh-CN" altLang="en-US" dirty="0">
                    <a:solidFill>
                      <a:srgbClr val="C00000"/>
                    </a:solidFill>
                    <a:ea typeface="黑体" panose="02010609060101010101" pitchFamily="2" charset="-122"/>
                  </a:rPr>
                  <a:t>）</a:t>
                </a:r>
              </a:p>
            </p:txBody>
          </p:sp>
          <p:sp>
            <p:nvSpPr>
              <p:cNvPr id="91168" name="Line 21"/>
              <p:cNvSpPr>
                <a:spLocks noChangeShapeType="1"/>
              </p:cNvSpPr>
              <p:nvPr/>
            </p:nvSpPr>
            <p:spPr bwMode="auto">
              <a:xfrm flipH="1">
                <a:off x="3429" y="3144"/>
                <a:ext cx="457" cy="386"/>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grpSp>
        <p:sp>
          <p:nvSpPr>
            <p:cNvPr id="91166" name="Oval 22"/>
            <p:cNvSpPr>
              <a:spLocks noChangeArrowheads="1"/>
            </p:cNvSpPr>
            <p:nvPr/>
          </p:nvSpPr>
          <p:spPr bwMode="auto">
            <a:xfrm>
              <a:off x="3388" y="3522"/>
              <a:ext cx="63" cy="60"/>
            </a:xfrm>
            <a:prstGeom prst="ellipse">
              <a:avLst/>
            </a:prstGeom>
            <a:solidFill>
              <a:srgbClr val="FF00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grpSp>
      <p:grpSp>
        <p:nvGrpSpPr>
          <p:cNvPr id="2237463" name="Group 23"/>
          <p:cNvGrpSpPr/>
          <p:nvPr/>
        </p:nvGrpSpPr>
        <p:grpSpPr bwMode="auto">
          <a:xfrm>
            <a:off x="2262586" y="3586163"/>
            <a:ext cx="6631516" cy="2290761"/>
            <a:chOff x="651" y="2544"/>
            <a:chExt cx="3856" cy="1443"/>
          </a:xfrm>
        </p:grpSpPr>
        <p:sp>
          <p:nvSpPr>
            <p:cNvPr id="91151" name="Line 24"/>
            <p:cNvSpPr>
              <a:spLocks noChangeShapeType="1"/>
            </p:cNvSpPr>
            <p:nvPr/>
          </p:nvSpPr>
          <p:spPr bwMode="auto">
            <a:xfrm>
              <a:off x="2585" y="3737"/>
              <a:ext cx="84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99"/>
                </a:solidFill>
                <a:latin typeface="Arial" panose="020B0604020202020204" pitchFamily="34" charset="0"/>
              </a:endParaRPr>
            </a:p>
          </p:txBody>
        </p:sp>
        <p:sp>
          <p:nvSpPr>
            <p:cNvPr id="91152" name="Line 25"/>
            <p:cNvSpPr>
              <a:spLocks noChangeShapeType="1"/>
            </p:cNvSpPr>
            <p:nvPr/>
          </p:nvSpPr>
          <p:spPr bwMode="auto">
            <a:xfrm>
              <a:off x="1633" y="3737"/>
              <a:ext cx="943"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99"/>
                </a:solidFill>
                <a:latin typeface="Arial" panose="020B0604020202020204" pitchFamily="34" charset="0"/>
              </a:endParaRPr>
            </a:p>
          </p:txBody>
        </p:sp>
        <p:grpSp>
          <p:nvGrpSpPr>
            <p:cNvPr id="91153" name="Group 26"/>
            <p:cNvGrpSpPr/>
            <p:nvPr/>
          </p:nvGrpSpPr>
          <p:grpSpPr bwMode="auto">
            <a:xfrm>
              <a:off x="651" y="2544"/>
              <a:ext cx="3856" cy="1443"/>
              <a:chOff x="651" y="2544"/>
              <a:chExt cx="3856" cy="1443"/>
            </a:xfrm>
          </p:grpSpPr>
          <p:grpSp>
            <p:nvGrpSpPr>
              <p:cNvPr id="91154" name="Group 27"/>
              <p:cNvGrpSpPr/>
              <p:nvPr/>
            </p:nvGrpSpPr>
            <p:grpSpPr bwMode="auto">
              <a:xfrm>
                <a:off x="651" y="2544"/>
                <a:ext cx="3856" cy="1252"/>
                <a:chOff x="651" y="2544"/>
                <a:chExt cx="3856" cy="1252"/>
              </a:xfrm>
            </p:grpSpPr>
            <p:sp>
              <p:nvSpPr>
                <p:cNvPr id="91157" name="Freeform 28"/>
                <p:cNvSpPr/>
                <p:nvPr/>
              </p:nvSpPr>
              <p:spPr bwMode="auto">
                <a:xfrm>
                  <a:off x="651" y="2595"/>
                  <a:ext cx="2773" cy="964"/>
                </a:xfrm>
                <a:custGeom>
                  <a:avLst/>
                  <a:gdLst>
                    <a:gd name="T0" fmla="*/ 0 w 1728"/>
                    <a:gd name="T1" fmla="*/ 964 h 781"/>
                    <a:gd name="T2" fmla="*/ 1204 w 1728"/>
                    <a:gd name="T3" fmla="*/ 186 h 781"/>
                    <a:gd name="T4" fmla="*/ 1733 w 1728"/>
                    <a:gd name="T5" fmla="*/ 23 h 781"/>
                    <a:gd name="T6" fmla="*/ 2109 w 1728"/>
                    <a:gd name="T7" fmla="*/ 46 h 781"/>
                    <a:gd name="T8" fmla="*/ 2388 w 1728"/>
                    <a:gd name="T9" fmla="*/ 216 h 781"/>
                    <a:gd name="T10" fmla="*/ 2571 w 1728"/>
                    <a:gd name="T11" fmla="*/ 453 h 781"/>
                    <a:gd name="T12" fmla="*/ 2706 w 1728"/>
                    <a:gd name="T13" fmla="*/ 727 h 781"/>
                    <a:gd name="T14" fmla="*/ 2773 w 1728"/>
                    <a:gd name="T15" fmla="*/ 964 h 7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28" h="781">
                      <a:moveTo>
                        <a:pt x="0" y="781"/>
                      </a:moveTo>
                      <a:cubicBezTo>
                        <a:pt x="285" y="529"/>
                        <a:pt x="570" y="278"/>
                        <a:pt x="750" y="151"/>
                      </a:cubicBezTo>
                      <a:cubicBezTo>
                        <a:pt x="930" y="24"/>
                        <a:pt x="986" y="38"/>
                        <a:pt x="1080" y="19"/>
                      </a:cubicBezTo>
                      <a:cubicBezTo>
                        <a:pt x="1174" y="0"/>
                        <a:pt x="1246" y="11"/>
                        <a:pt x="1314" y="37"/>
                      </a:cubicBezTo>
                      <a:cubicBezTo>
                        <a:pt x="1382" y="63"/>
                        <a:pt x="1440" y="120"/>
                        <a:pt x="1488" y="175"/>
                      </a:cubicBezTo>
                      <a:cubicBezTo>
                        <a:pt x="1536" y="230"/>
                        <a:pt x="1569" y="298"/>
                        <a:pt x="1602" y="367"/>
                      </a:cubicBezTo>
                      <a:cubicBezTo>
                        <a:pt x="1635" y="436"/>
                        <a:pt x="1665" y="520"/>
                        <a:pt x="1686" y="589"/>
                      </a:cubicBezTo>
                      <a:cubicBezTo>
                        <a:pt x="1707" y="658"/>
                        <a:pt x="1717" y="719"/>
                        <a:pt x="1728" y="781"/>
                      </a:cubicBezTo>
                    </a:path>
                  </a:pathLst>
                </a:custGeom>
                <a:noFill/>
                <a:ln w="38100" cmpd="sng">
                  <a:solidFill>
                    <a:srgbClr val="00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99"/>
                    </a:solidFill>
                    <a:latin typeface="Arial" panose="020B0604020202020204" pitchFamily="34" charset="0"/>
                  </a:endParaRPr>
                </a:p>
              </p:txBody>
            </p:sp>
            <p:sp>
              <p:nvSpPr>
                <p:cNvPr id="91158" name="Line 29"/>
                <p:cNvSpPr>
                  <a:spLocks noChangeShapeType="1"/>
                </p:cNvSpPr>
                <p:nvPr/>
              </p:nvSpPr>
              <p:spPr bwMode="auto">
                <a:xfrm>
                  <a:off x="2576" y="2611"/>
                  <a:ext cx="0" cy="948"/>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99"/>
                    </a:solidFill>
                    <a:latin typeface="Arial" panose="020B0604020202020204" pitchFamily="34" charset="0"/>
                  </a:endParaRPr>
                </a:p>
              </p:txBody>
            </p:sp>
            <p:sp>
              <p:nvSpPr>
                <p:cNvPr id="91159" name="Text Box 30"/>
                <p:cNvSpPr txBox="1">
                  <a:spLocks noChangeArrowheads="1"/>
                </p:cNvSpPr>
                <p:nvPr/>
              </p:nvSpPr>
              <p:spPr bwMode="auto">
                <a:xfrm>
                  <a:off x="3500" y="2544"/>
                  <a:ext cx="10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fontAlgn="base" hangingPunct="1">
                    <a:spcBef>
                      <a:spcPct val="0"/>
                    </a:spcBef>
                    <a:spcAft>
                      <a:spcPct val="0"/>
                    </a:spcAft>
                  </a:pPr>
                  <a:r>
                    <a:rPr lang="zh-CN" altLang="en-US" dirty="0">
                      <a:solidFill>
                        <a:srgbClr val="000099"/>
                      </a:solidFill>
                      <a:ea typeface="黑体" panose="02010609060101010101" pitchFamily="2" charset="-122"/>
                    </a:rPr>
                    <a:t>无拥塞控制</a:t>
                  </a:r>
                </a:p>
              </p:txBody>
            </p:sp>
            <p:sp>
              <p:nvSpPr>
                <p:cNvPr id="91160" name="Line 31"/>
                <p:cNvSpPr>
                  <a:spLocks noChangeShapeType="1"/>
                </p:cNvSpPr>
                <p:nvPr/>
              </p:nvSpPr>
              <p:spPr bwMode="auto">
                <a:xfrm flipH="1">
                  <a:off x="3125" y="2759"/>
                  <a:ext cx="453" cy="14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99"/>
                    </a:solidFill>
                    <a:latin typeface="Arial" panose="020B0604020202020204" pitchFamily="34" charset="0"/>
                  </a:endParaRPr>
                </a:p>
              </p:txBody>
            </p:sp>
            <p:sp>
              <p:nvSpPr>
                <p:cNvPr id="91161" name="Line 32"/>
                <p:cNvSpPr>
                  <a:spLocks noChangeShapeType="1"/>
                </p:cNvSpPr>
                <p:nvPr/>
              </p:nvSpPr>
              <p:spPr bwMode="auto">
                <a:xfrm>
                  <a:off x="1619" y="2848"/>
                  <a:ext cx="0" cy="713"/>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99"/>
                    </a:solidFill>
                    <a:latin typeface="Arial" panose="020B0604020202020204" pitchFamily="34" charset="0"/>
                  </a:endParaRPr>
                </a:p>
              </p:txBody>
            </p:sp>
            <p:sp>
              <p:nvSpPr>
                <p:cNvPr id="91162" name="Line 33"/>
                <p:cNvSpPr>
                  <a:spLocks noChangeShapeType="1"/>
                </p:cNvSpPr>
                <p:nvPr/>
              </p:nvSpPr>
              <p:spPr bwMode="auto">
                <a:xfrm>
                  <a:off x="2576" y="3559"/>
                  <a:ext cx="0" cy="2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99"/>
                    </a:solidFill>
                    <a:latin typeface="Arial" panose="020B0604020202020204" pitchFamily="34" charset="0"/>
                  </a:endParaRPr>
                </a:p>
              </p:txBody>
            </p:sp>
            <p:sp>
              <p:nvSpPr>
                <p:cNvPr id="91163" name="Line 34"/>
                <p:cNvSpPr>
                  <a:spLocks noChangeShapeType="1"/>
                </p:cNvSpPr>
                <p:nvPr/>
              </p:nvSpPr>
              <p:spPr bwMode="auto">
                <a:xfrm>
                  <a:off x="3424" y="3559"/>
                  <a:ext cx="0" cy="2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99"/>
                    </a:solidFill>
                    <a:latin typeface="Arial" panose="020B0604020202020204" pitchFamily="34" charset="0"/>
                  </a:endParaRPr>
                </a:p>
              </p:txBody>
            </p:sp>
            <p:sp>
              <p:nvSpPr>
                <p:cNvPr id="91164" name="Line 35"/>
                <p:cNvSpPr>
                  <a:spLocks noChangeShapeType="1"/>
                </p:cNvSpPr>
                <p:nvPr/>
              </p:nvSpPr>
              <p:spPr bwMode="auto">
                <a:xfrm>
                  <a:off x="1619" y="3559"/>
                  <a:ext cx="0" cy="2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99"/>
                    </a:solidFill>
                    <a:latin typeface="Arial" panose="020B0604020202020204" pitchFamily="34" charset="0"/>
                  </a:endParaRPr>
                </a:p>
              </p:txBody>
            </p:sp>
          </p:grpSp>
          <p:sp>
            <p:nvSpPr>
              <p:cNvPr id="91155" name="Text Box 36"/>
              <p:cNvSpPr txBox="1">
                <a:spLocks noChangeArrowheads="1"/>
              </p:cNvSpPr>
              <p:nvPr/>
            </p:nvSpPr>
            <p:spPr bwMode="auto">
              <a:xfrm>
                <a:off x="2748" y="3589"/>
                <a:ext cx="408"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fontAlgn="base" hangingPunct="1">
                  <a:spcBef>
                    <a:spcPct val="0"/>
                  </a:spcBef>
                  <a:spcAft>
                    <a:spcPct val="0"/>
                  </a:spcAft>
                </a:pPr>
                <a:r>
                  <a:rPr lang="zh-CN" altLang="en-US" sz="2000">
                    <a:solidFill>
                      <a:srgbClr val="000099"/>
                    </a:solidFill>
                    <a:ea typeface="黑体" panose="02010609060101010101" pitchFamily="2" charset="-122"/>
                  </a:rPr>
                  <a:t>拥塞</a:t>
                </a:r>
              </a:p>
            </p:txBody>
          </p:sp>
          <p:sp>
            <p:nvSpPr>
              <p:cNvPr id="91156" name="Text Box 37"/>
              <p:cNvSpPr txBox="1">
                <a:spLocks noChangeArrowheads="1"/>
              </p:cNvSpPr>
              <p:nvPr/>
            </p:nvSpPr>
            <p:spPr bwMode="auto">
              <a:xfrm>
                <a:off x="1850" y="3619"/>
                <a:ext cx="408" cy="3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fontAlgn="base" hangingPunct="1">
                  <a:lnSpc>
                    <a:spcPct val="80000"/>
                  </a:lnSpc>
                  <a:spcBef>
                    <a:spcPct val="0"/>
                  </a:spcBef>
                  <a:spcAft>
                    <a:spcPct val="0"/>
                  </a:spcAft>
                </a:pPr>
                <a:r>
                  <a:rPr lang="zh-CN" altLang="en-US" sz="2000" dirty="0">
                    <a:solidFill>
                      <a:srgbClr val="000099"/>
                    </a:solidFill>
                    <a:ea typeface="黑体" panose="02010609060101010101" pitchFamily="2" charset="-122"/>
                  </a:rPr>
                  <a:t>轻度</a:t>
                </a:r>
              </a:p>
              <a:p>
                <a:pPr eaLnBrk="1" fontAlgn="base" hangingPunct="1">
                  <a:lnSpc>
                    <a:spcPct val="80000"/>
                  </a:lnSpc>
                  <a:spcBef>
                    <a:spcPct val="0"/>
                  </a:spcBef>
                  <a:spcAft>
                    <a:spcPct val="0"/>
                  </a:spcAft>
                </a:pPr>
                <a:r>
                  <a:rPr lang="zh-CN" altLang="en-US" sz="2000" dirty="0">
                    <a:solidFill>
                      <a:srgbClr val="000099"/>
                    </a:solidFill>
                    <a:ea typeface="黑体" panose="02010609060101010101" pitchFamily="2" charset="-122"/>
                  </a:rPr>
                  <a:t>拥塞</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74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374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374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37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p:txBody>
          <a:bodyPr/>
          <a:lstStyle/>
          <a:p>
            <a:pPr algn="ctr"/>
            <a:r>
              <a:rPr lang="zh-CN" altLang="en-US"/>
              <a:t>拥塞控制的一般原理 </a:t>
            </a:r>
          </a:p>
        </p:txBody>
      </p:sp>
      <p:sp>
        <p:nvSpPr>
          <p:cNvPr id="771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zh-CN" dirty="0"/>
              <a:t>实践证明，</a:t>
            </a:r>
            <a:r>
              <a:rPr lang="zh-CN" altLang="en-US" dirty="0"/>
              <a:t>拥塞控制是很难设计的，因为它是一个</a:t>
            </a:r>
            <a:r>
              <a:rPr lang="zh-CN" altLang="en-US" dirty="0">
                <a:solidFill>
                  <a:srgbClr val="FF0000"/>
                </a:solidFill>
              </a:rPr>
              <a:t>动态</a:t>
            </a:r>
            <a:r>
              <a:rPr lang="zh-CN" altLang="en-US" dirty="0"/>
              <a:t>的（而不是静态的）</a:t>
            </a:r>
            <a:r>
              <a:rPr lang="zh-CN" altLang="en-US" dirty="0">
                <a:solidFill>
                  <a:srgbClr val="FF0000"/>
                </a:solidFill>
              </a:rPr>
              <a:t>问题</a:t>
            </a:r>
            <a:r>
              <a:rPr lang="zh-CN" altLang="en-US" dirty="0"/>
              <a:t>。</a:t>
            </a:r>
          </a:p>
          <a:p>
            <a:r>
              <a:rPr lang="zh-CN" altLang="en-US" dirty="0"/>
              <a:t>当前网络正朝着高速化的方向发展，这很容易出现缓存不够大而造成分组的丢失。</a:t>
            </a:r>
            <a:r>
              <a:rPr lang="zh-CN" altLang="en-US" dirty="0">
                <a:solidFill>
                  <a:srgbClr val="FF0000"/>
                </a:solidFill>
              </a:rPr>
              <a:t>但分组的丢失是网络发生拥塞的征兆而不是原因。</a:t>
            </a:r>
          </a:p>
          <a:p>
            <a:r>
              <a:rPr lang="zh-CN" altLang="en-US" dirty="0">
                <a:solidFill>
                  <a:srgbClr val="0000FF"/>
                </a:solidFill>
              </a:rPr>
              <a:t>在许多情况下，甚至正是拥塞控制本身成为引起网络性能恶化甚至发生死锁的原因。</a:t>
            </a:r>
            <a:r>
              <a:rPr lang="zh-CN" altLang="en-US" dirty="0"/>
              <a:t>这点应特别引起重视。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10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1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07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p:txBody>
          <a:bodyPr/>
          <a:lstStyle/>
          <a:p>
            <a:pPr algn="ctr"/>
            <a:r>
              <a:rPr lang="zh-CN" altLang="en-US"/>
              <a:t>开环控制和闭环控制 </a:t>
            </a:r>
          </a:p>
        </p:txBody>
      </p:sp>
      <p:sp>
        <p:nvSpPr>
          <p:cNvPr id="77209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solidFill>
                  <a:srgbClr val="FF0000"/>
                </a:solidFill>
              </a:rPr>
              <a:t>开环控制</a:t>
            </a:r>
            <a:r>
              <a:rPr lang="zh-CN" altLang="en-US" dirty="0"/>
              <a:t>方法就是在设计网络时事先将有关发生拥塞的因素考虑周到，力求网络在工作时不产生拥塞。 </a:t>
            </a:r>
          </a:p>
          <a:p>
            <a:r>
              <a:rPr lang="zh-CN" altLang="en-US" dirty="0">
                <a:solidFill>
                  <a:srgbClr val="FF0000"/>
                </a:solidFill>
              </a:rPr>
              <a:t>闭环控制方法</a:t>
            </a:r>
            <a:r>
              <a:rPr lang="zh-CN" altLang="en-US" dirty="0"/>
              <a:t>是基于反馈环路的概念。属于闭环控制的有以下几种措施： </a:t>
            </a:r>
          </a:p>
          <a:p>
            <a:pPr lvl="1"/>
            <a:r>
              <a:rPr lang="en-US" altLang="zh-CN" dirty="0"/>
              <a:t>(1) </a:t>
            </a:r>
            <a:r>
              <a:rPr lang="zh-CN" altLang="en-US" dirty="0"/>
              <a:t>监测网络系统以便检测到拥塞在何时、何处发生。</a:t>
            </a:r>
          </a:p>
          <a:p>
            <a:pPr lvl="1"/>
            <a:r>
              <a:rPr lang="en-US" altLang="zh-CN" dirty="0"/>
              <a:t>(2) </a:t>
            </a:r>
            <a:r>
              <a:rPr lang="zh-CN" altLang="en-US" dirty="0"/>
              <a:t>将拥塞发生的信息传送到可采取行动的地方。</a:t>
            </a:r>
          </a:p>
          <a:p>
            <a:pPr lvl="1"/>
            <a:r>
              <a:rPr lang="en-US" altLang="zh-CN" dirty="0"/>
              <a:t>(3) </a:t>
            </a:r>
            <a:r>
              <a:rPr lang="zh-CN" altLang="en-US" dirty="0"/>
              <a:t>调整网络系统的运行以解决出现的问题。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209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209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209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2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9"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4269</Words>
  <Application>Microsoft Office PowerPoint</Application>
  <PresentationFormat>宽屏</PresentationFormat>
  <Paragraphs>739</Paragraphs>
  <Slides>49</Slides>
  <Notes>22</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49</vt:i4>
      </vt:variant>
    </vt:vector>
  </HeadingPairs>
  <TitlesOfParts>
    <vt:vector size="59" baseType="lpstr">
      <vt:lpstr>等线</vt:lpstr>
      <vt:lpstr>等线 Light</vt:lpstr>
      <vt:lpstr>黑体</vt:lpstr>
      <vt:lpstr>宋体</vt:lpstr>
      <vt:lpstr>Arial</vt:lpstr>
      <vt:lpstr>Tahoma</vt:lpstr>
      <vt:lpstr>Times New Roman</vt:lpstr>
      <vt:lpstr>Wingdings</vt:lpstr>
      <vt:lpstr>Office 主题​​</vt:lpstr>
      <vt:lpstr>CN(myzh)Icon</vt:lpstr>
      <vt:lpstr>5.8  TCP 的拥塞控制</vt:lpstr>
      <vt:lpstr>5.8.1  拥塞控制的一般原理</vt:lpstr>
      <vt:lpstr>增加资源能解决拥塞吗？</vt:lpstr>
      <vt:lpstr>拥塞常常趋于恶化</vt:lpstr>
      <vt:lpstr>拥塞控制与流量控制的区别 </vt:lpstr>
      <vt:lpstr>拥塞控制与流量控制的区别 </vt:lpstr>
      <vt:lpstr>拥塞控制所起的作用 </vt:lpstr>
      <vt:lpstr>拥塞控制的一般原理 </vt:lpstr>
      <vt:lpstr>开环控制和闭环控制 </vt:lpstr>
      <vt:lpstr>监测网络的拥塞的指标</vt:lpstr>
      <vt:lpstr>5.8.2  TCP 的拥塞控制方法</vt:lpstr>
      <vt:lpstr>控制拥塞窗口的原则</vt:lpstr>
      <vt:lpstr>拥塞的判断</vt:lpstr>
      <vt:lpstr>TCP拥塞控制算法</vt:lpstr>
      <vt:lpstr>慢开始 (Slow start)</vt:lpstr>
      <vt:lpstr>慢开始 (Slow start)</vt:lpstr>
      <vt:lpstr>PowerPoint 演示文稿</vt:lpstr>
      <vt:lpstr>传输轮次</vt:lpstr>
      <vt:lpstr>设置慢开始门限状态变量 ssthresh</vt:lpstr>
      <vt:lpstr>拥塞避免算法</vt:lpstr>
      <vt:lpstr>当网络出现拥塞时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必须强调指出 </vt:lpstr>
      <vt:lpstr>PowerPoint 演示文稿</vt:lpstr>
      <vt:lpstr>PowerPoint 演示文稿</vt:lpstr>
      <vt:lpstr>PowerPoint 演示文稿</vt:lpstr>
      <vt:lpstr>PowerPoint 演示文稿</vt:lpstr>
      <vt:lpstr>快重传算法</vt:lpstr>
      <vt:lpstr>快重传算法</vt:lpstr>
      <vt:lpstr>PowerPoint 演示文稿</vt:lpstr>
      <vt:lpstr>快恢复算法</vt:lpstr>
      <vt:lpstr>PowerPoint 演示文稿</vt:lpstr>
      <vt:lpstr>加法增大，乘法减小 (AIMD)</vt:lpstr>
      <vt:lpstr>TCP拥塞控制流程图</vt:lpstr>
      <vt:lpstr>发送窗口的上限值</vt:lpstr>
      <vt:lpstr>5.8.3  主动队列管理 AQM</vt:lpstr>
      <vt:lpstr>“先进先出”FIFO 处理规则</vt:lpstr>
      <vt:lpstr>全局同步</vt:lpstr>
      <vt:lpstr>主动队列管理AQM</vt:lpstr>
      <vt:lpstr>随机早期检测 RED</vt:lpstr>
      <vt:lpstr>随机早期检测 RED</vt:lpstr>
      <vt:lpstr>丢弃概率 p 与 THmin 和 Thmax 的关系 </vt:lpstr>
      <vt:lpstr>随机早期检测 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5.8  TCP 的拥塞控制</dc:title>
  <dc:creator>小 马</dc:creator>
  <cp:lastModifiedBy>小 马</cp:lastModifiedBy>
  <cp:revision>1</cp:revision>
  <dcterms:created xsi:type="dcterms:W3CDTF">2019-06-17T13:30:06Z</dcterms:created>
  <dcterms:modified xsi:type="dcterms:W3CDTF">2019-06-17T13:30:28Z</dcterms:modified>
</cp:coreProperties>
</file>