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369" r:id="rId2"/>
    <p:sldId id="370" r:id="rId3"/>
    <p:sldId id="371" r:id="rId4"/>
    <p:sldId id="260" r:id="rId5"/>
    <p:sldId id="377" r:id="rId6"/>
    <p:sldId id="378" r:id="rId7"/>
    <p:sldId id="382" r:id="rId8"/>
    <p:sldId id="394" r:id="rId9"/>
    <p:sldId id="384" r:id="rId10"/>
    <p:sldId id="404" r:id="rId11"/>
    <p:sldId id="403" r:id="rId12"/>
    <p:sldId id="385" r:id="rId13"/>
    <p:sldId id="383" r:id="rId14"/>
    <p:sldId id="396" r:id="rId15"/>
    <p:sldId id="397" r:id="rId16"/>
    <p:sldId id="400" r:id="rId17"/>
    <p:sldId id="387" r:id="rId18"/>
    <p:sldId id="398" r:id="rId19"/>
    <p:sldId id="390" r:id="rId20"/>
    <p:sldId id="401" r:id="rId21"/>
    <p:sldId id="405" r:id="rId22"/>
    <p:sldId id="402" r:id="rId23"/>
    <p:sldId id="407" r:id="rId24"/>
    <p:sldId id="406" r:id="rId25"/>
    <p:sldId id="408" r:id="rId26"/>
    <p:sldId id="399" r:id="rId27"/>
  </p:sldIdLst>
  <p:sldSz cx="9144000" cy="5143500" type="screen16x9"/>
  <p:notesSz cx="6858000" cy="9144000"/>
  <p:custDataLst>
    <p:tags r:id="rId29"/>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58">
          <p15:clr>
            <a:srgbClr val="A4A3A4"/>
          </p15:clr>
        </p15:guide>
        <p15:guide id="2" orient="horz" pos="32">
          <p15:clr>
            <a:srgbClr val="A4A3A4"/>
          </p15:clr>
        </p15:guide>
        <p15:guide id="3" orient="horz" pos="3162">
          <p15:clr>
            <a:srgbClr val="A4A3A4"/>
          </p15:clr>
        </p15:guide>
        <p15:guide id="4" orient="horz" pos="2618">
          <p15:clr>
            <a:srgbClr val="A4A3A4"/>
          </p15:clr>
        </p15:guide>
        <p15:guide id="5" pos="5579">
          <p15:clr>
            <a:srgbClr val="A4A3A4"/>
          </p15:clr>
        </p15:guide>
        <p15:guide id="6" orient="horz" pos="1643">
          <p15:clr>
            <a:srgbClr val="A4A3A4"/>
          </p15:clr>
        </p15:guide>
        <p15:guide id="7"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302"/>
    <a:srgbClr val="FEFEFE"/>
    <a:srgbClr val="232323"/>
    <a:srgbClr val="F9F9F9"/>
    <a:srgbClr val="FDFDFD"/>
    <a:srgbClr val="000000"/>
    <a:srgbClr val="120E0D"/>
    <a:srgbClr val="171717"/>
    <a:srgbClr val="DAB9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3" autoAdjust="0"/>
    <p:restoredTop sz="94660"/>
  </p:normalViewPr>
  <p:slideViewPr>
    <p:cSldViewPr snapToGrid="0">
      <p:cViewPr varScale="1">
        <p:scale>
          <a:sx n="114" d="100"/>
          <a:sy n="114" d="100"/>
        </p:scale>
        <p:origin x="298" y="91"/>
      </p:cViewPr>
      <p:guideLst>
        <p:guide pos="158"/>
        <p:guide orient="horz" pos="32"/>
        <p:guide orient="horz" pos="3162"/>
        <p:guide orient="horz" pos="2618"/>
        <p:guide pos="5579"/>
        <p:guide orient="horz" pos="1643"/>
        <p:guide pos="2880"/>
      </p:guideLst>
    </p:cSldViewPr>
  </p:slideViewPr>
  <p:notesTextViewPr>
    <p:cViewPr>
      <p:scale>
        <a:sx n="1" d="1"/>
        <a:sy n="1" d="1"/>
      </p:scale>
      <p:origin x="0" y="0"/>
    </p:cViewPr>
  </p:notesTextViewPr>
  <p:sorterViewPr>
    <p:cViewPr>
      <p:scale>
        <a:sx n="100" d="100"/>
        <a:sy n="100" d="100"/>
      </p:scale>
      <p:origin x="0" y="-2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B5494-52FA-4F71-8160-DD612D79DAA7}" type="datetimeFigureOut">
              <a:rPr lang="zh-CN" altLang="en-US" smtClean="0"/>
              <a:t>2018/7/3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DA1A4-2E61-4E27-8033-2B49FBF4AFDA}" type="slidenum">
              <a:rPr lang="zh-CN" altLang="en-US" smtClean="0"/>
              <a:t>‹#›</a:t>
            </a:fld>
            <a:endParaRPr lang="zh-CN" altLang="en-US"/>
          </a:p>
        </p:txBody>
      </p:sp>
    </p:spTree>
    <p:extLst>
      <p:ext uri="{BB962C8B-B14F-4D97-AF65-F5344CB8AC3E}">
        <p14:creationId xmlns:p14="http://schemas.microsoft.com/office/powerpoint/2010/main" val="382529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1</a:t>
            </a:fld>
            <a:endParaRPr lang="zh-CN" altLang="en-US"/>
          </a:p>
        </p:txBody>
      </p:sp>
    </p:spTree>
    <p:extLst>
      <p:ext uri="{BB962C8B-B14F-4D97-AF65-F5344CB8AC3E}">
        <p14:creationId xmlns:p14="http://schemas.microsoft.com/office/powerpoint/2010/main" val="2516598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10</a:t>
            </a:fld>
            <a:endParaRPr lang="zh-CN" altLang="en-US"/>
          </a:p>
        </p:txBody>
      </p:sp>
    </p:spTree>
    <p:extLst>
      <p:ext uri="{BB962C8B-B14F-4D97-AF65-F5344CB8AC3E}">
        <p14:creationId xmlns:p14="http://schemas.microsoft.com/office/powerpoint/2010/main" val="274337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12</a:t>
            </a:fld>
            <a:endParaRPr lang="zh-CN" altLang="en-US"/>
          </a:p>
        </p:txBody>
      </p:sp>
    </p:spTree>
    <p:extLst>
      <p:ext uri="{BB962C8B-B14F-4D97-AF65-F5344CB8AC3E}">
        <p14:creationId xmlns:p14="http://schemas.microsoft.com/office/powerpoint/2010/main" val="2309709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13</a:t>
            </a:fld>
            <a:endParaRPr lang="zh-CN" altLang="en-US"/>
          </a:p>
        </p:txBody>
      </p:sp>
    </p:spTree>
    <p:extLst>
      <p:ext uri="{BB962C8B-B14F-4D97-AF65-F5344CB8AC3E}">
        <p14:creationId xmlns:p14="http://schemas.microsoft.com/office/powerpoint/2010/main" val="2590182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14</a:t>
            </a:fld>
            <a:endParaRPr lang="zh-CN" altLang="en-US"/>
          </a:p>
        </p:txBody>
      </p:sp>
    </p:spTree>
    <p:extLst>
      <p:ext uri="{BB962C8B-B14F-4D97-AF65-F5344CB8AC3E}">
        <p14:creationId xmlns:p14="http://schemas.microsoft.com/office/powerpoint/2010/main" val="4225402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15</a:t>
            </a:fld>
            <a:endParaRPr lang="zh-CN" altLang="en-US"/>
          </a:p>
        </p:txBody>
      </p:sp>
    </p:spTree>
    <p:extLst>
      <p:ext uri="{BB962C8B-B14F-4D97-AF65-F5344CB8AC3E}">
        <p14:creationId xmlns:p14="http://schemas.microsoft.com/office/powerpoint/2010/main" val="2392803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16</a:t>
            </a:fld>
            <a:endParaRPr lang="zh-CN" altLang="en-US"/>
          </a:p>
        </p:txBody>
      </p:sp>
    </p:spTree>
    <p:extLst>
      <p:ext uri="{BB962C8B-B14F-4D97-AF65-F5344CB8AC3E}">
        <p14:creationId xmlns:p14="http://schemas.microsoft.com/office/powerpoint/2010/main" val="2528513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17</a:t>
            </a:fld>
            <a:endParaRPr lang="zh-CN" altLang="en-US"/>
          </a:p>
        </p:txBody>
      </p:sp>
    </p:spTree>
    <p:extLst>
      <p:ext uri="{BB962C8B-B14F-4D97-AF65-F5344CB8AC3E}">
        <p14:creationId xmlns:p14="http://schemas.microsoft.com/office/powerpoint/2010/main" val="580145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18</a:t>
            </a:fld>
            <a:endParaRPr lang="zh-CN" altLang="en-US"/>
          </a:p>
        </p:txBody>
      </p:sp>
    </p:spTree>
    <p:extLst>
      <p:ext uri="{BB962C8B-B14F-4D97-AF65-F5344CB8AC3E}">
        <p14:creationId xmlns:p14="http://schemas.microsoft.com/office/powerpoint/2010/main" val="1794139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19</a:t>
            </a:fld>
            <a:endParaRPr lang="zh-CN" altLang="en-US"/>
          </a:p>
        </p:txBody>
      </p:sp>
    </p:spTree>
    <p:extLst>
      <p:ext uri="{BB962C8B-B14F-4D97-AF65-F5344CB8AC3E}">
        <p14:creationId xmlns:p14="http://schemas.microsoft.com/office/powerpoint/2010/main" val="993881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20</a:t>
            </a:fld>
            <a:endParaRPr lang="zh-CN" altLang="en-US"/>
          </a:p>
        </p:txBody>
      </p:sp>
    </p:spTree>
    <p:extLst>
      <p:ext uri="{BB962C8B-B14F-4D97-AF65-F5344CB8AC3E}">
        <p14:creationId xmlns:p14="http://schemas.microsoft.com/office/powerpoint/2010/main" val="283638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2</a:t>
            </a:fld>
            <a:endParaRPr lang="zh-CN" altLang="en-US"/>
          </a:p>
        </p:txBody>
      </p:sp>
    </p:spTree>
    <p:extLst>
      <p:ext uri="{BB962C8B-B14F-4D97-AF65-F5344CB8AC3E}">
        <p14:creationId xmlns:p14="http://schemas.microsoft.com/office/powerpoint/2010/main" val="612759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21</a:t>
            </a:fld>
            <a:endParaRPr lang="zh-CN" altLang="en-US"/>
          </a:p>
        </p:txBody>
      </p:sp>
    </p:spTree>
    <p:extLst>
      <p:ext uri="{BB962C8B-B14F-4D97-AF65-F5344CB8AC3E}">
        <p14:creationId xmlns:p14="http://schemas.microsoft.com/office/powerpoint/2010/main" val="1225693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22</a:t>
            </a:fld>
            <a:endParaRPr lang="zh-CN" altLang="en-US"/>
          </a:p>
        </p:txBody>
      </p:sp>
    </p:spTree>
    <p:extLst>
      <p:ext uri="{BB962C8B-B14F-4D97-AF65-F5344CB8AC3E}">
        <p14:creationId xmlns:p14="http://schemas.microsoft.com/office/powerpoint/2010/main" val="2047275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23</a:t>
            </a:fld>
            <a:endParaRPr lang="zh-CN" altLang="en-US"/>
          </a:p>
        </p:txBody>
      </p:sp>
    </p:spTree>
    <p:extLst>
      <p:ext uri="{BB962C8B-B14F-4D97-AF65-F5344CB8AC3E}">
        <p14:creationId xmlns:p14="http://schemas.microsoft.com/office/powerpoint/2010/main" val="2144013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24</a:t>
            </a:fld>
            <a:endParaRPr lang="zh-CN" altLang="en-US"/>
          </a:p>
        </p:txBody>
      </p:sp>
    </p:spTree>
    <p:extLst>
      <p:ext uri="{BB962C8B-B14F-4D97-AF65-F5344CB8AC3E}">
        <p14:creationId xmlns:p14="http://schemas.microsoft.com/office/powerpoint/2010/main" val="1785736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25</a:t>
            </a:fld>
            <a:endParaRPr lang="zh-CN" altLang="en-US"/>
          </a:p>
        </p:txBody>
      </p:sp>
    </p:spTree>
    <p:extLst>
      <p:ext uri="{BB962C8B-B14F-4D97-AF65-F5344CB8AC3E}">
        <p14:creationId xmlns:p14="http://schemas.microsoft.com/office/powerpoint/2010/main" val="2117581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26</a:t>
            </a:fld>
            <a:endParaRPr lang="zh-CN" altLang="en-US"/>
          </a:p>
        </p:txBody>
      </p:sp>
    </p:spTree>
    <p:extLst>
      <p:ext uri="{BB962C8B-B14F-4D97-AF65-F5344CB8AC3E}">
        <p14:creationId xmlns:p14="http://schemas.microsoft.com/office/powerpoint/2010/main" val="155154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3</a:t>
            </a:fld>
            <a:endParaRPr lang="zh-CN" altLang="en-US"/>
          </a:p>
        </p:txBody>
      </p:sp>
    </p:spTree>
    <p:extLst>
      <p:ext uri="{BB962C8B-B14F-4D97-AF65-F5344CB8AC3E}">
        <p14:creationId xmlns:p14="http://schemas.microsoft.com/office/powerpoint/2010/main" val="359945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4</a:t>
            </a:fld>
            <a:endParaRPr lang="zh-CN" altLang="en-US"/>
          </a:p>
        </p:txBody>
      </p:sp>
    </p:spTree>
    <p:extLst>
      <p:ext uri="{BB962C8B-B14F-4D97-AF65-F5344CB8AC3E}">
        <p14:creationId xmlns:p14="http://schemas.microsoft.com/office/powerpoint/2010/main" val="4207006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5</a:t>
            </a:fld>
            <a:endParaRPr lang="zh-CN" altLang="en-US"/>
          </a:p>
        </p:txBody>
      </p:sp>
    </p:spTree>
    <p:extLst>
      <p:ext uri="{BB962C8B-B14F-4D97-AF65-F5344CB8AC3E}">
        <p14:creationId xmlns:p14="http://schemas.microsoft.com/office/powerpoint/2010/main" val="1388191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6</a:t>
            </a:fld>
            <a:endParaRPr lang="zh-CN" altLang="en-US"/>
          </a:p>
        </p:txBody>
      </p:sp>
    </p:spTree>
    <p:extLst>
      <p:ext uri="{BB962C8B-B14F-4D97-AF65-F5344CB8AC3E}">
        <p14:creationId xmlns:p14="http://schemas.microsoft.com/office/powerpoint/2010/main" val="253168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7</a:t>
            </a:fld>
            <a:endParaRPr lang="zh-CN" altLang="en-US"/>
          </a:p>
        </p:txBody>
      </p:sp>
    </p:spTree>
    <p:extLst>
      <p:ext uri="{BB962C8B-B14F-4D97-AF65-F5344CB8AC3E}">
        <p14:creationId xmlns:p14="http://schemas.microsoft.com/office/powerpoint/2010/main" val="3633412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60B388-5255-4ECF-8E7A-02B9178A4B0C}" type="slidenum">
              <a:rPr lang="zh-CN" altLang="en-US" smtClean="0"/>
              <a:t>8</a:t>
            </a:fld>
            <a:endParaRPr lang="zh-CN" altLang="en-US"/>
          </a:p>
        </p:txBody>
      </p:sp>
    </p:spTree>
    <p:extLst>
      <p:ext uri="{BB962C8B-B14F-4D97-AF65-F5344CB8AC3E}">
        <p14:creationId xmlns:p14="http://schemas.microsoft.com/office/powerpoint/2010/main" val="269562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DA1A4-2E61-4E27-8033-2B49FBF4AFDA}" type="slidenum">
              <a:rPr lang="zh-CN" altLang="en-US" smtClean="0"/>
              <a:t>9</a:t>
            </a:fld>
            <a:endParaRPr lang="zh-CN" altLang="en-US"/>
          </a:p>
        </p:txBody>
      </p:sp>
    </p:spTree>
    <p:extLst>
      <p:ext uri="{BB962C8B-B14F-4D97-AF65-F5344CB8AC3E}">
        <p14:creationId xmlns:p14="http://schemas.microsoft.com/office/powerpoint/2010/main" val="1230454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DEB9CBA-3CC8-453B-B7A8-8CDA2C6EA4EB}" type="datetimeFigureOut">
              <a:rPr lang="zh-CN" altLang="en-US" smtClean="0"/>
              <a:t>2018/7/3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AF774C-818F-4967-9FB1-5064F21169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B9CBA-3CC8-453B-B7A8-8CDA2C6EA4EB}" type="datetimeFigureOut">
              <a:rPr lang="zh-CN" altLang="en-US" smtClean="0"/>
              <a:t>2018/7/3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AF774C-818F-4967-9FB1-5064F21169F3}" type="slidenum">
              <a:rPr lang="zh-CN" altLang="en-US" smtClean="0"/>
              <a:t>‹#›</a:t>
            </a:fld>
            <a:endParaRPr lang="zh-CN" altLang="en-US"/>
          </a:p>
        </p:txBody>
      </p:sp>
      <p:sp>
        <p:nvSpPr>
          <p:cNvPr id="5" name="直角三角形 4">
            <a:extLst>
              <a:ext uri="{FF2B5EF4-FFF2-40B4-BE49-F238E27FC236}">
                <a16:creationId xmlns:a16="http://schemas.microsoft.com/office/drawing/2014/main" id="{71A93394-ADA8-4D79-9FDB-BA2C36E1F2E8}"/>
              </a:ext>
            </a:extLst>
          </p:cNvPr>
          <p:cNvSpPr/>
          <p:nvPr userDrawn="1"/>
        </p:nvSpPr>
        <p:spPr>
          <a:xfrm rot="5400000">
            <a:off x="2161027" y="-2080771"/>
            <a:ext cx="4844385" cy="9121562"/>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54502DD9-287A-45CA-866E-679D7F5B6DAA}"/>
              </a:ext>
            </a:extLst>
          </p:cNvPr>
          <p:cNvSpPr/>
          <p:nvPr userDrawn="1"/>
        </p:nvSpPr>
        <p:spPr>
          <a:xfrm rot="5400000">
            <a:off x="1347960" y="-1347958"/>
            <a:ext cx="3484962" cy="6180881"/>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a:extLst>
              <a:ext uri="{FF2B5EF4-FFF2-40B4-BE49-F238E27FC236}">
                <a16:creationId xmlns:a16="http://schemas.microsoft.com/office/drawing/2014/main" id="{21672A43-651D-47D5-B13C-5782D58B54AE}"/>
              </a:ext>
            </a:extLst>
          </p:cNvPr>
          <p:cNvSpPr/>
          <p:nvPr userDrawn="1"/>
        </p:nvSpPr>
        <p:spPr>
          <a:xfrm rot="5400000">
            <a:off x="711844" y="-711843"/>
            <a:ext cx="1840375" cy="3264064"/>
          </a:xfrm>
          <a:prstGeom prst="rtTriangle">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DEB9CBA-3CC8-453B-B7A8-8CDA2C6EA4EB}"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AF774C-818F-4967-9FB1-5064F21169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DEB9CBA-3CC8-453B-B7A8-8CDA2C6EA4EB}"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AF774C-818F-4967-9FB1-5064F21169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DEB9CBA-3CC8-453B-B7A8-8CDA2C6EA4EB}"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AF774C-818F-4967-9FB1-5064F21169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DEB9CBA-3CC8-453B-B7A8-8CDA2C6EA4EB}" type="datetimeFigureOut">
              <a:rPr lang="zh-CN" altLang="en-US" smtClean="0"/>
              <a:t>2018/7/3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AF774C-818F-4967-9FB1-5064F21169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直角三角形 1"/>
          <p:cNvSpPr/>
          <p:nvPr userDrawn="1"/>
        </p:nvSpPr>
        <p:spPr>
          <a:xfrm rot="5400000">
            <a:off x="2161027" y="-2080771"/>
            <a:ext cx="4844385" cy="9121562"/>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userDrawn="1"/>
        </p:nvSpPr>
        <p:spPr>
          <a:xfrm rot="5400000">
            <a:off x="1347960" y="-1347958"/>
            <a:ext cx="3484962" cy="6180881"/>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userDrawn="1"/>
        </p:nvSpPr>
        <p:spPr>
          <a:xfrm rot="5400000">
            <a:off x="711844" y="-711843"/>
            <a:ext cx="1840375" cy="3264064"/>
          </a:xfrm>
          <a:prstGeom prst="rtTriangle">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直角三角形 1"/>
          <p:cNvSpPr/>
          <p:nvPr userDrawn="1"/>
        </p:nvSpPr>
        <p:spPr>
          <a:xfrm rot="5400000">
            <a:off x="2161027" y="-2080771"/>
            <a:ext cx="4844385" cy="9121562"/>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userDrawn="1"/>
        </p:nvSpPr>
        <p:spPr>
          <a:xfrm rot="5400000">
            <a:off x="1347960" y="-1347958"/>
            <a:ext cx="3484962" cy="6180881"/>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userDrawn="1"/>
        </p:nvSpPr>
        <p:spPr>
          <a:xfrm rot="5400000">
            <a:off x="711844" y="-711843"/>
            <a:ext cx="1840375" cy="3264064"/>
          </a:xfrm>
          <a:prstGeom prst="rtTriangle">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icture Placeholder 7"/>
          <p:cNvSpPr>
            <a:spLocks noGrp="1"/>
          </p:cNvSpPr>
          <p:nvPr>
            <p:ph type="pic" sz="quarter" idx="16"/>
          </p:nvPr>
        </p:nvSpPr>
        <p:spPr>
          <a:xfrm>
            <a:off x="3700835" y="27490"/>
            <a:ext cx="2595793" cy="3183037"/>
          </a:xfrm>
          <a:prstGeom prst="rect">
            <a:avLst/>
          </a:prstGeom>
          <a:no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Picture Placeholder 7"/>
          <p:cNvSpPr>
            <a:spLocks noGrp="1"/>
          </p:cNvSpPr>
          <p:nvPr>
            <p:ph type="pic" sz="quarter" idx="17"/>
          </p:nvPr>
        </p:nvSpPr>
        <p:spPr>
          <a:xfrm>
            <a:off x="3700835" y="3347184"/>
            <a:ext cx="2595793" cy="1747778"/>
          </a:xfrm>
          <a:prstGeom prst="rect">
            <a:avLst/>
          </a:prstGeom>
          <a:no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Picture Placeholder 7"/>
          <p:cNvSpPr>
            <a:spLocks noGrp="1"/>
          </p:cNvSpPr>
          <p:nvPr>
            <p:ph type="pic" sz="quarter" idx="18"/>
          </p:nvPr>
        </p:nvSpPr>
        <p:spPr>
          <a:xfrm>
            <a:off x="6432461" y="27489"/>
            <a:ext cx="2595793" cy="1747778"/>
          </a:xfrm>
          <a:prstGeom prst="rect">
            <a:avLst/>
          </a:prstGeom>
          <a:no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9" name="Picture Placeholder 7"/>
          <p:cNvSpPr>
            <a:spLocks noGrp="1"/>
          </p:cNvSpPr>
          <p:nvPr>
            <p:ph type="pic" sz="quarter" idx="19"/>
          </p:nvPr>
        </p:nvSpPr>
        <p:spPr>
          <a:xfrm>
            <a:off x="6432461" y="1911925"/>
            <a:ext cx="2595793" cy="3183037"/>
          </a:xfrm>
          <a:prstGeom prst="rect">
            <a:avLst/>
          </a:prstGeom>
          <a:no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直角三角形 1"/>
          <p:cNvSpPr/>
          <p:nvPr userDrawn="1"/>
        </p:nvSpPr>
        <p:spPr>
          <a:xfrm rot="5400000">
            <a:off x="2161027" y="-2080771"/>
            <a:ext cx="4844385" cy="9121562"/>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userDrawn="1"/>
        </p:nvSpPr>
        <p:spPr>
          <a:xfrm rot="5400000">
            <a:off x="1347960" y="-1347958"/>
            <a:ext cx="3484962" cy="6180881"/>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userDrawn="1"/>
        </p:nvSpPr>
        <p:spPr>
          <a:xfrm rot="5400000">
            <a:off x="711844" y="-711843"/>
            <a:ext cx="1840375" cy="3264064"/>
          </a:xfrm>
          <a:prstGeom prst="rtTriangle">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icture Placeholder 7"/>
          <p:cNvSpPr>
            <a:spLocks noGrp="1"/>
          </p:cNvSpPr>
          <p:nvPr>
            <p:ph type="pic" sz="quarter" idx="18"/>
          </p:nvPr>
        </p:nvSpPr>
        <p:spPr>
          <a:xfrm>
            <a:off x="815610" y="1439056"/>
            <a:ext cx="1963079" cy="1352530"/>
          </a:xfrm>
          <a:prstGeom prst="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grpSp>
        <p:nvGrpSpPr>
          <p:cNvPr id="10" name="组合 9"/>
          <p:cNvGrpSpPr/>
          <p:nvPr userDrawn="1"/>
        </p:nvGrpSpPr>
        <p:grpSpPr>
          <a:xfrm>
            <a:off x="281245" y="272913"/>
            <a:ext cx="470000" cy="552363"/>
            <a:chOff x="281518" y="2070153"/>
            <a:chExt cx="470000" cy="552363"/>
          </a:xfrm>
        </p:grpSpPr>
        <p:sp>
          <p:nvSpPr>
            <p:cNvPr id="11" name="任意多边形 10"/>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a:solidFill>
                  <a:prstClr val="white"/>
                </a:solidFill>
              </a:endParaRPr>
            </a:p>
          </p:txBody>
        </p:sp>
        <p:sp>
          <p:nvSpPr>
            <p:cNvPr id="12" name="矩形 11"/>
            <p:cNvSpPr/>
            <p:nvPr/>
          </p:nvSpPr>
          <p:spPr>
            <a:xfrm>
              <a:off x="281518" y="2171640"/>
              <a:ext cx="470000" cy="400110"/>
            </a:xfrm>
            <a:prstGeom prst="rect">
              <a:avLst/>
            </a:prstGeom>
          </p:spPr>
          <p:txBody>
            <a:bodyPr wrap="none">
              <a:spAutoFit/>
            </a:bodyPr>
            <a:lstStyle/>
            <a:p>
              <a:pPr algn="ctr"/>
              <a:r>
                <a:rPr lang="en-US" altLang="zh-CN" sz="2000" b="1">
                  <a:solidFill>
                    <a:srgbClr val="DAB96E"/>
                  </a:solidFill>
                  <a:latin typeface="Arial" panose="020B0604020202020204"/>
                  <a:ea typeface="微软雅黑" panose="020B0503020204020204" charset="-122"/>
                  <a:sym typeface="Calibri" panose="020F0502020204030204" pitchFamily="34" charset="0"/>
                </a:rPr>
                <a:t>03</a:t>
              </a:r>
              <a:endParaRPr lang="zh-CN" altLang="en-US" sz="1800" b="1">
                <a:solidFill>
                  <a:srgbClr val="DAB96E"/>
                </a:solidFill>
              </a:endParaRPr>
            </a:p>
          </p:txBody>
        </p:sp>
      </p:grpSp>
      <p:sp>
        <p:nvSpPr>
          <p:cNvPr id="21" name="Picture Placeholder 7"/>
          <p:cNvSpPr>
            <a:spLocks noGrp="1"/>
          </p:cNvSpPr>
          <p:nvPr>
            <p:ph type="pic" sz="quarter" idx="19"/>
          </p:nvPr>
        </p:nvSpPr>
        <p:spPr>
          <a:xfrm>
            <a:off x="6067221" y="1439056"/>
            <a:ext cx="1963079" cy="1352530"/>
          </a:xfrm>
          <a:prstGeom prst="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2" name="Picture Placeholder 7"/>
          <p:cNvSpPr>
            <a:spLocks noGrp="1"/>
          </p:cNvSpPr>
          <p:nvPr>
            <p:ph type="pic" sz="quarter" idx="20"/>
          </p:nvPr>
        </p:nvSpPr>
        <p:spPr>
          <a:xfrm>
            <a:off x="3441415" y="3227669"/>
            <a:ext cx="1963079" cy="1352530"/>
          </a:xfrm>
          <a:prstGeom prst="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3" name="矩形 22"/>
          <p:cNvSpPr/>
          <p:nvPr userDrawn="1"/>
        </p:nvSpPr>
        <p:spPr>
          <a:xfrm>
            <a:off x="3437010" y="1439056"/>
            <a:ext cx="1966711" cy="1352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815610" y="3256900"/>
            <a:ext cx="1966711" cy="1352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6062815" y="3227669"/>
            <a:ext cx="1966711" cy="1352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直角三角形 1"/>
          <p:cNvSpPr/>
          <p:nvPr userDrawn="1"/>
        </p:nvSpPr>
        <p:spPr>
          <a:xfrm rot="5400000">
            <a:off x="2161027" y="-2080771"/>
            <a:ext cx="4844385" cy="9121562"/>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userDrawn="1"/>
        </p:nvSpPr>
        <p:spPr>
          <a:xfrm rot="5400000">
            <a:off x="1347960" y="-1347958"/>
            <a:ext cx="3484962" cy="6180881"/>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userDrawn="1"/>
        </p:nvSpPr>
        <p:spPr>
          <a:xfrm rot="5400000">
            <a:off x="711844" y="-711843"/>
            <a:ext cx="1840375" cy="3264064"/>
          </a:xfrm>
          <a:prstGeom prst="rtTriangle">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9821" b="9821"/>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25" r="110"/>
          <a:stretch>
            <a:fillRect/>
          </a:stretch>
        </p:blipFill>
        <p:spPr>
          <a:xfrm>
            <a:off x="0" y="0"/>
            <a:ext cx="9144000" cy="5143500"/>
          </a:xfrm>
          <a:prstGeom prst="rect">
            <a:avLst/>
          </a:prstGeom>
        </p:spPr>
      </p:pic>
      <p:sp>
        <p:nvSpPr>
          <p:cNvPr id="10" name="直角三角形 9"/>
          <p:cNvSpPr/>
          <p:nvPr userDrawn="1"/>
        </p:nvSpPr>
        <p:spPr>
          <a:xfrm flipH="1">
            <a:off x="1232603" y="813916"/>
            <a:ext cx="7911397" cy="432958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DEB9CBA-3CC8-453B-B7A8-8CDA2C6EA4EB}" type="datetimeFigureOut">
              <a:rPr lang="zh-CN" altLang="en-US" smtClean="0"/>
              <a:t>2018/7/3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AF774C-818F-4967-9FB1-5064F21169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DEB9CBA-3CC8-453B-B7A8-8CDA2C6EA4EB}" type="datetimeFigureOut">
              <a:rPr lang="zh-CN" altLang="en-US" smtClean="0"/>
              <a:t>2018/7/3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AF774C-818F-4967-9FB1-5064F21169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20E0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DEB9CBA-3CC8-453B-B7A8-8CDA2C6EA4EB}" type="datetimeFigureOut">
              <a:rPr lang="zh-CN" altLang="en-US" smtClean="0"/>
              <a:t>2018/7/3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AAF774C-818F-4967-9FB1-5064F21169F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2.jpg"/></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直角三角形 41"/>
          <p:cNvSpPr/>
          <p:nvPr/>
        </p:nvSpPr>
        <p:spPr>
          <a:xfrm rot="5400000">
            <a:off x="2138588" y="-2138588"/>
            <a:ext cx="4844385" cy="9121562"/>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p:nvSpPr>
        <p:spPr>
          <a:xfrm rot="5400000">
            <a:off x="1347960" y="-1347958"/>
            <a:ext cx="3484962" cy="6180881"/>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rot="5400000">
            <a:off x="711844" y="-711843"/>
            <a:ext cx="1840375" cy="3264064"/>
          </a:xfrm>
          <a:prstGeom prst="rtTriangle">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724854" y="1060442"/>
            <a:ext cx="2539210" cy="3022616"/>
            <a:chOff x="1053298" y="1163255"/>
            <a:chExt cx="2210766" cy="2631644"/>
          </a:xfrm>
        </p:grpSpPr>
        <p:sp>
          <p:nvSpPr>
            <p:cNvPr id="31" name="任意多边形 30"/>
            <p:cNvSpPr/>
            <p:nvPr/>
          </p:nvSpPr>
          <p:spPr>
            <a:xfrm>
              <a:off x="1053299" y="1186406"/>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101600">
              <a:solidFill>
                <a:srgbClr val="02030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27" name="任意多边形 26"/>
            <p:cNvSpPr/>
            <p:nvPr/>
          </p:nvSpPr>
          <p:spPr>
            <a:xfrm>
              <a:off x="1053298" y="1163255"/>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76200">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endParaRPr lang="zh-CN" altLang="en-US" sz="3600" kern="1200"/>
            </a:p>
          </p:txBody>
        </p:sp>
      </p:grpSp>
      <p:cxnSp>
        <p:nvCxnSpPr>
          <p:cNvPr id="17" name="直接连接符 16"/>
          <p:cNvCxnSpPr/>
          <p:nvPr/>
        </p:nvCxnSpPr>
        <p:spPr>
          <a:xfrm>
            <a:off x="3671976" y="2061270"/>
            <a:ext cx="4625884" cy="0"/>
          </a:xfrm>
          <a:prstGeom prst="line">
            <a:avLst/>
          </a:prstGeom>
          <a:noFill/>
          <a:ln w="57150">
            <a:solidFill>
              <a:schemeClr val="accent4">
                <a:lumMod val="60000"/>
                <a:lumOff val="40000"/>
              </a:schemeClr>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cxnSp>
        <p:nvCxnSpPr>
          <p:cNvPr id="32" name="直接连接符 31"/>
          <p:cNvCxnSpPr/>
          <p:nvPr/>
        </p:nvCxnSpPr>
        <p:spPr>
          <a:xfrm>
            <a:off x="3665860" y="3045248"/>
            <a:ext cx="4625884" cy="0"/>
          </a:xfrm>
          <a:prstGeom prst="line">
            <a:avLst/>
          </a:prstGeom>
          <a:noFill/>
          <a:ln w="57150">
            <a:solidFill>
              <a:schemeClr val="accent4">
                <a:lumMod val="60000"/>
                <a:lumOff val="40000"/>
              </a:schemeClr>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sp>
        <p:nvSpPr>
          <p:cNvPr id="33"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665860" y="2247370"/>
            <a:ext cx="4982660" cy="58477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514350" fontAlgn="base">
              <a:spcBef>
                <a:spcPct val="0"/>
              </a:spcBef>
              <a:spcAft>
                <a:spcPct val="0"/>
              </a:spcAft>
            </a:pPr>
            <a:r>
              <a:rPr lang="zh-CN" altLang="en-US" sz="3200" b="1" dirty="0">
                <a:solidFill>
                  <a:schemeClr val="accent4">
                    <a:lumMod val="60000"/>
                    <a:lumOff val="40000"/>
                  </a:schemeClr>
                </a:solidFill>
                <a:latin typeface="微软雅黑" panose="020B0503020204020204" pitchFamily="34" charset="-122"/>
                <a:ea typeface="微软雅黑" panose="020B0503020204020204" pitchFamily="34" charset="-122"/>
                <a:sym typeface="Calibri" panose="020F0502020204030204" pitchFamily="34" charset="0"/>
              </a:rPr>
              <a:t>车辆车牌分割项目汇报</a:t>
            </a:r>
            <a:endParaRPr lang="en-US" altLang="zh-CN" sz="3200" b="1" dirty="0">
              <a:solidFill>
                <a:schemeClr val="accent4">
                  <a:lumMod val="60000"/>
                  <a:lumOff val="40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34" name="矩形 33"/>
          <p:cNvSpPr/>
          <p:nvPr/>
        </p:nvSpPr>
        <p:spPr>
          <a:xfrm>
            <a:off x="865756" y="2000033"/>
            <a:ext cx="2327062" cy="584775"/>
          </a:xfrm>
          <a:prstGeom prst="rect">
            <a:avLst/>
          </a:prstGeom>
        </p:spPr>
        <p:txBody>
          <a:bodyPr wrap="square">
            <a:spAutoFit/>
          </a:bodyPr>
          <a:lstStyle/>
          <a:p>
            <a:pPr algn="ctr"/>
            <a:r>
              <a:rPr lang="zh-CN" altLang="en-US" sz="3200" b="1" dirty="0">
                <a:solidFill>
                  <a:schemeClr val="bg1"/>
                </a:solidFill>
                <a:latin typeface="Arial" panose="020B0604020202020204"/>
                <a:ea typeface="微软雅黑" panose="020B0503020204020204" charset="-122"/>
                <a:sym typeface="Calibri" panose="020F0502020204030204" pitchFamily="34" charset="0"/>
              </a:rPr>
              <a:t>长安大学</a:t>
            </a:r>
            <a:endParaRPr lang="en-US" altLang="zh-CN" sz="3200" b="1" dirty="0">
              <a:solidFill>
                <a:schemeClr val="bg1"/>
              </a:solidFill>
              <a:latin typeface="Arial" panose="020B0604020202020204"/>
              <a:ea typeface="微软雅黑" panose="020B0503020204020204" charset="-122"/>
              <a:sym typeface="Calibri" panose="020F0502020204030204" pitchFamily="34" charset="0"/>
            </a:endParaRPr>
          </a:p>
        </p:txBody>
      </p:sp>
      <p:sp>
        <p:nvSpPr>
          <p:cNvPr id="35" name="矩形 34"/>
          <p:cNvSpPr/>
          <p:nvPr/>
        </p:nvSpPr>
        <p:spPr>
          <a:xfrm>
            <a:off x="1278069" y="2690840"/>
            <a:ext cx="1600118" cy="707886"/>
          </a:xfrm>
          <a:prstGeom prst="rect">
            <a:avLst/>
          </a:prstGeom>
        </p:spPr>
        <p:txBody>
          <a:bodyPr wrap="none">
            <a:spAutoFit/>
          </a:bodyPr>
          <a:lstStyle/>
          <a:p>
            <a:pPr algn="ctr"/>
            <a:r>
              <a:rPr lang="en-US" altLang="zh-CN" sz="4000" b="1" dirty="0">
                <a:solidFill>
                  <a:schemeClr val="accent4">
                    <a:lumMod val="60000"/>
                    <a:lumOff val="40000"/>
                  </a:schemeClr>
                </a:solidFill>
                <a:latin typeface="+mj-ea"/>
                <a:ea typeface="+mj-ea"/>
                <a:sym typeface="Calibri" panose="020F0502020204030204" pitchFamily="34" charset="0"/>
              </a:rPr>
              <a:t>2018 </a:t>
            </a:r>
            <a:endParaRPr lang="zh-CN" altLang="en-US" sz="2400" b="1" dirty="0">
              <a:solidFill>
                <a:schemeClr val="accent4">
                  <a:lumMod val="60000"/>
                  <a:lumOff val="40000"/>
                </a:schemeClr>
              </a:solidFill>
              <a:latin typeface="+mj-ea"/>
              <a:ea typeface="+mj-ea"/>
            </a:endParaRPr>
          </a:p>
        </p:txBody>
      </p:sp>
      <p:grpSp>
        <p:nvGrpSpPr>
          <p:cNvPr id="6" name="组合 5"/>
          <p:cNvGrpSpPr/>
          <p:nvPr/>
        </p:nvGrpSpPr>
        <p:grpSpPr>
          <a:xfrm>
            <a:off x="828280" y="3530355"/>
            <a:ext cx="2517446" cy="1458162"/>
            <a:chOff x="828280" y="3530355"/>
            <a:chExt cx="2517446" cy="1458162"/>
          </a:xfrm>
        </p:grpSpPr>
        <p:cxnSp>
          <p:nvCxnSpPr>
            <p:cNvPr id="55" name="直接连接符 54"/>
            <p:cNvCxnSpPr/>
            <p:nvPr/>
          </p:nvCxnSpPr>
          <p:spPr>
            <a:xfrm flipV="1">
              <a:off x="1320800" y="3530355"/>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28280" y="3943564"/>
              <a:ext cx="2024926" cy="1044953"/>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flipV="1">
            <a:off x="684243" y="551261"/>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981995" y="187027"/>
            <a:ext cx="2024926" cy="1044953"/>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23"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419F1D55-93DB-4E13-B4F5-1F1439F11A75}"/>
              </a:ext>
            </a:extLst>
          </p:cNvPr>
          <p:cNvSpPr txBox="1">
            <a:spLocks noChangeArrowheads="1"/>
          </p:cNvSpPr>
          <p:nvPr/>
        </p:nvSpPr>
        <p:spPr bwMode="auto">
          <a:xfrm>
            <a:off x="5095498" y="3148021"/>
            <a:ext cx="3595793"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514350" fontAlgn="base">
              <a:spcBef>
                <a:spcPct val="0"/>
              </a:spcBef>
              <a:spcAft>
                <a:spcPct val="0"/>
              </a:spcAft>
            </a:pPr>
            <a:r>
              <a:rPr lang="zh-CN" altLang="en-US" sz="1600" b="1" dirty="0">
                <a:solidFill>
                  <a:schemeClr val="bg1">
                    <a:lumMod val="65000"/>
                  </a:schemeClr>
                </a:solidFill>
                <a:latin typeface="+mj-ea"/>
                <a:ea typeface="+mj-ea"/>
                <a:sym typeface="Calibri" panose="020F0502020204030204" pitchFamily="34" charset="0"/>
              </a:rPr>
              <a:t>汇报人：张伟</a:t>
            </a:r>
            <a:r>
              <a:rPr lang="en-US" altLang="zh-CN" sz="1600" b="1" dirty="0">
                <a:solidFill>
                  <a:schemeClr val="bg1">
                    <a:lumMod val="65000"/>
                  </a:schemeClr>
                </a:solidFill>
                <a:latin typeface="+mj-ea"/>
                <a:ea typeface="+mj-ea"/>
                <a:sym typeface="Calibri" panose="020F0502020204030204" pitchFamily="34" charset="0"/>
              </a:rPr>
              <a:t>  </a:t>
            </a:r>
            <a:r>
              <a:rPr lang="zh-CN" altLang="en-US" sz="1600" b="1" dirty="0">
                <a:solidFill>
                  <a:schemeClr val="bg1">
                    <a:lumMod val="65000"/>
                  </a:schemeClr>
                </a:solidFill>
                <a:latin typeface="+mj-ea"/>
                <a:ea typeface="+mj-ea"/>
                <a:sym typeface="Calibri" panose="020F0502020204030204" pitchFamily="34" charset="0"/>
              </a:rPr>
              <a:t> 时间：</a:t>
            </a:r>
            <a:r>
              <a:rPr lang="en-US" altLang="zh-CN" sz="1600" b="1" dirty="0">
                <a:solidFill>
                  <a:schemeClr val="bg1">
                    <a:lumMod val="65000"/>
                  </a:schemeClr>
                </a:solidFill>
                <a:latin typeface="+mj-ea"/>
                <a:ea typeface="+mj-ea"/>
                <a:sym typeface="Calibri" panose="020F0502020204030204" pitchFamily="34" charset="0"/>
              </a:rPr>
              <a:t>2018.7.5</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0-#ppt_w/2"/>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ppt_x</p:attrName>
                                        </p:attrNameLst>
                                      </p:cBhvr>
                                      <p:tavLst>
                                        <p:tav tm="0">
                                          <p:val>
                                            <p:strVal val="#ppt_x"/>
                                          </p:val>
                                        </p:tav>
                                        <p:tav tm="100000">
                                          <p:val>
                                            <p:strVal val="#ppt_x"/>
                                          </p:val>
                                        </p:tav>
                                      </p:tavLst>
                                    </p:anim>
                                    <p:anim calcmode="lin" valueType="num">
                                      <p:cBhvr>
                                        <p:cTn id="33" dur="1000" fill="hold"/>
                                        <p:tgtEl>
                                          <p:spTgt spid="35"/>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1+#ppt_w/2"/>
                                          </p:val>
                                        </p:tav>
                                        <p:tav tm="100000">
                                          <p:val>
                                            <p:strVal val="#ppt_x"/>
                                          </p:val>
                                        </p:tav>
                                      </p:tavLst>
                                    </p:anim>
                                    <p:anim calcmode="lin" valueType="num">
                                      <p:cBhvr additive="base">
                                        <p:cTn id="43" dur="500" fill="hold"/>
                                        <p:tgtEl>
                                          <p:spTgt spid="32"/>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3"/>
                                        </p:tgtEl>
                                        <p:attrNameLst>
                                          <p:attrName>style.visibility</p:attrName>
                                        </p:attrNameLst>
                                      </p:cBhvr>
                                      <p:to>
                                        <p:strVal val="visible"/>
                                      </p:to>
                                    </p:set>
                                    <p:anim calcmode="lin" valueType="num">
                                      <p:cBhvr>
                                        <p:cTn id="47" dur="10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48" dur="1000" fill="hold"/>
                                        <p:tgtEl>
                                          <p:spTgt spid="33"/>
                                        </p:tgtEl>
                                        <p:attrNameLst>
                                          <p:attrName>ppt_y</p:attrName>
                                        </p:attrNameLst>
                                      </p:cBhvr>
                                      <p:tavLst>
                                        <p:tav tm="0">
                                          <p:val>
                                            <p:strVal val="#ppt_y"/>
                                          </p:val>
                                        </p:tav>
                                        <p:tav tm="100000">
                                          <p:val>
                                            <p:strVal val="#ppt_y"/>
                                          </p:val>
                                        </p:tav>
                                      </p:tavLst>
                                    </p:anim>
                                    <p:anim calcmode="lin" valueType="num">
                                      <p:cBhvr>
                                        <p:cTn id="49" dur="10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50" dur="10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51" dur="1000" tmFilter="0,0; .5, 1; 1, 1"/>
                                        <p:tgtEl>
                                          <p:spTgt spid="33"/>
                                        </p:tgtEl>
                                      </p:cBhvr>
                                    </p:animEffect>
                                  </p:childTnLst>
                                </p:cTn>
                              </p:par>
                            </p:childTnLst>
                          </p:cTn>
                        </p:par>
                        <p:par>
                          <p:cTn id="52" fill="hold">
                            <p:stCondLst>
                              <p:cond delay="5900"/>
                            </p:stCondLst>
                            <p:childTnLst>
                              <p:par>
                                <p:cTn id="53" presetID="22" presetClass="entr" presetSubtype="8"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E032C10-1DC2-4BFF-A84F-456EC34B88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965" y="1168829"/>
            <a:ext cx="3422276" cy="1921466"/>
          </a:xfrm>
          <a:prstGeom prst="rect">
            <a:avLst/>
          </a:prstGeom>
        </p:spPr>
      </p:pic>
      <p:pic>
        <p:nvPicPr>
          <p:cNvPr id="6" name="图片 5">
            <a:extLst>
              <a:ext uri="{FF2B5EF4-FFF2-40B4-BE49-F238E27FC236}">
                <a16:creationId xmlns:a16="http://schemas.microsoft.com/office/drawing/2014/main" id="{AF41A350-4DF8-4199-AED2-63C37E003B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7624" y="341835"/>
            <a:ext cx="3422278" cy="1921466"/>
          </a:xfrm>
          <a:prstGeom prst="rect">
            <a:avLst/>
          </a:prstGeom>
        </p:spPr>
      </p:pic>
      <p:pic>
        <p:nvPicPr>
          <p:cNvPr id="8" name="图片 7">
            <a:extLst>
              <a:ext uri="{FF2B5EF4-FFF2-40B4-BE49-F238E27FC236}">
                <a16:creationId xmlns:a16="http://schemas.microsoft.com/office/drawing/2014/main" id="{E4E140A9-BF40-42E4-B104-1EEF3CC351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9965" y="3176034"/>
            <a:ext cx="3422276" cy="1921466"/>
          </a:xfrm>
          <a:prstGeom prst="rect">
            <a:avLst/>
          </a:prstGeom>
        </p:spPr>
      </p:pic>
      <p:pic>
        <p:nvPicPr>
          <p:cNvPr id="10" name="图片 9">
            <a:extLst>
              <a:ext uri="{FF2B5EF4-FFF2-40B4-BE49-F238E27FC236}">
                <a16:creationId xmlns:a16="http://schemas.microsoft.com/office/drawing/2014/main" id="{289EF13C-3C1D-46FD-A413-9AB87F90C1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624" y="2722660"/>
            <a:ext cx="3422279" cy="1921467"/>
          </a:xfrm>
          <a:prstGeom prst="rect">
            <a:avLst/>
          </a:prstGeom>
        </p:spPr>
      </p:pic>
      <p:sp>
        <p:nvSpPr>
          <p:cNvPr id="11" name="矩形 10">
            <a:extLst>
              <a:ext uri="{FF2B5EF4-FFF2-40B4-BE49-F238E27FC236}">
                <a16:creationId xmlns:a16="http://schemas.microsoft.com/office/drawing/2014/main" id="{50C9E1AF-5106-417C-8B30-CE2A3F629B10}"/>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2.2 </a:t>
            </a:r>
            <a:r>
              <a:rPr lang="zh-CN" altLang="en-US" sz="1800" b="1" dirty="0">
                <a:solidFill>
                  <a:srgbClr val="DAB96E"/>
                </a:solidFill>
                <a:latin typeface="微软雅黑" panose="020B0503020204020204" charset="-122"/>
                <a:ea typeface="微软雅黑" panose="020B0503020204020204" charset="-122"/>
              </a:rPr>
              <a:t>车牌分割</a:t>
            </a:r>
          </a:p>
        </p:txBody>
      </p:sp>
      <p:grpSp>
        <p:nvGrpSpPr>
          <p:cNvPr id="12" name="组合 11">
            <a:extLst>
              <a:ext uri="{FF2B5EF4-FFF2-40B4-BE49-F238E27FC236}">
                <a16:creationId xmlns:a16="http://schemas.microsoft.com/office/drawing/2014/main" id="{62F484E1-9C77-44FD-A236-D9F9C0644367}"/>
              </a:ext>
            </a:extLst>
          </p:cNvPr>
          <p:cNvGrpSpPr/>
          <p:nvPr/>
        </p:nvGrpSpPr>
        <p:grpSpPr>
          <a:xfrm>
            <a:off x="574322" y="435330"/>
            <a:ext cx="470000" cy="552363"/>
            <a:chOff x="281518" y="2070153"/>
            <a:chExt cx="470000" cy="552363"/>
          </a:xfrm>
        </p:grpSpPr>
        <p:sp>
          <p:nvSpPr>
            <p:cNvPr id="13" name="任意多边形 17">
              <a:extLst>
                <a:ext uri="{FF2B5EF4-FFF2-40B4-BE49-F238E27FC236}">
                  <a16:creationId xmlns:a16="http://schemas.microsoft.com/office/drawing/2014/main" id="{6827B384-E30C-4D1E-BCDB-0A98E04231F6}"/>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14" name="矩形 13">
              <a:extLst>
                <a:ext uri="{FF2B5EF4-FFF2-40B4-BE49-F238E27FC236}">
                  <a16:creationId xmlns:a16="http://schemas.microsoft.com/office/drawing/2014/main" id="{7E9298FD-D558-4667-A164-DF06FCB494F3}"/>
                </a:ext>
              </a:extLst>
            </p:cNvPr>
            <p:cNvSpPr/>
            <p:nvPr/>
          </p:nvSpPr>
          <p:spPr>
            <a:xfrm>
              <a:off x="281518" y="2171640"/>
              <a:ext cx="470000" cy="400110"/>
            </a:xfrm>
            <a:prstGeom prst="rect">
              <a:avLst/>
            </a:prstGeom>
          </p:spPr>
          <p:txBody>
            <a:bodyPr wrap="none">
              <a:spAutoFit/>
            </a:bodyPr>
            <a:lstStyle/>
            <a:p>
              <a:pPr algn="ctr"/>
              <a:r>
                <a:rPr lang="en-US" altLang="zh-CN" sz="2000" b="1">
                  <a:solidFill>
                    <a:srgbClr val="DAB96E"/>
                  </a:solidFill>
                  <a:latin typeface="Arial" panose="020B0604020202020204"/>
                  <a:ea typeface="微软雅黑" panose="020B0503020204020204" charset="-122"/>
                  <a:sym typeface="Calibri" panose="020F0502020204030204" pitchFamily="34" charset="0"/>
                </a:rPr>
                <a:t>02</a:t>
              </a:r>
              <a:endParaRPr lang="zh-CN" altLang="en-US" sz="1800" b="1">
                <a:solidFill>
                  <a:srgbClr val="DAB96E"/>
                </a:solidFill>
              </a:endParaRPr>
            </a:p>
          </p:txBody>
        </p:sp>
      </p:grpSp>
    </p:spTree>
    <p:extLst>
      <p:ext uri="{BB962C8B-B14F-4D97-AF65-F5344CB8AC3E}">
        <p14:creationId xmlns:p14="http://schemas.microsoft.com/office/powerpoint/2010/main" val="20963817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0FEB15B-2762-473B-AE22-0942D2DB3C58}"/>
              </a:ext>
            </a:extLst>
          </p:cNvPr>
          <p:cNvPicPr>
            <a:picLocks noChangeAspect="1"/>
          </p:cNvPicPr>
          <p:nvPr/>
        </p:nvPicPr>
        <p:blipFill>
          <a:blip r:embed="rId2"/>
          <a:stretch>
            <a:fillRect/>
          </a:stretch>
        </p:blipFill>
        <p:spPr>
          <a:xfrm>
            <a:off x="1535140" y="2924556"/>
            <a:ext cx="1257409" cy="1440305"/>
          </a:xfrm>
          <a:prstGeom prst="rect">
            <a:avLst/>
          </a:prstGeom>
        </p:spPr>
      </p:pic>
      <p:sp>
        <p:nvSpPr>
          <p:cNvPr id="3" name="矩形 2">
            <a:extLst>
              <a:ext uri="{FF2B5EF4-FFF2-40B4-BE49-F238E27FC236}">
                <a16:creationId xmlns:a16="http://schemas.microsoft.com/office/drawing/2014/main" id="{B4749B4D-3173-41F7-8881-3452EDE340D3}"/>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2.2 </a:t>
            </a:r>
            <a:r>
              <a:rPr lang="zh-CN" altLang="en-US" sz="1800" b="1" dirty="0">
                <a:solidFill>
                  <a:srgbClr val="DAB96E"/>
                </a:solidFill>
                <a:latin typeface="微软雅黑" panose="020B0503020204020204" charset="-122"/>
                <a:ea typeface="微软雅黑" panose="020B0503020204020204" charset="-122"/>
              </a:rPr>
              <a:t>车牌分割</a:t>
            </a:r>
          </a:p>
        </p:txBody>
      </p:sp>
      <p:grpSp>
        <p:nvGrpSpPr>
          <p:cNvPr id="4" name="组合 3">
            <a:extLst>
              <a:ext uri="{FF2B5EF4-FFF2-40B4-BE49-F238E27FC236}">
                <a16:creationId xmlns:a16="http://schemas.microsoft.com/office/drawing/2014/main" id="{33223796-F68D-4069-9D20-FF8D0816A6E1}"/>
              </a:ext>
            </a:extLst>
          </p:cNvPr>
          <p:cNvGrpSpPr/>
          <p:nvPr/>
        </p:nvGrpSpPr>
        <p:grpSpPr>
          <a:xfrm>
            <a:off x="574322" y="435330"/>
            <a:ext cx="470000" cy="552363"/>
            <a:chOff x="281518" y="2070153"/>
            <a:chExt cx="470000" cy="552363"/>
          </a:xfrm>
        </p:grpSpPr>
        <p:sp>
          <p:nvSpPr>
            <p:cNvPr id="5" name="任意多边形 17">
              <a:extLst>
                <a:ext uri="{FF2B5EF4-FFF2-40B4-BE49-F238E27FC236}">
                  <a16:creationId xmlns:a16="http://schemas.microsoft.com/office/drawing/2014/main" id="{4CF225DC-3033-4F6F-9DD1-21D9D7CD0626}"/>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6" name="矩形 5">
              <a:extLst>
                <a:ext uri="{FF2B5EF4-FFF2-40B4-BE49-F238E27FC236}">
                  <a16:creationId xmlns:a16="http://schemas.microsoft.com/office/drawing/2014/main" id="{D2A0DF81-C43F-4332-8DD5-C90A3044DFC0}"/>
                </a:ext>
              </a:extLst>
            </p:cNvPr>
            <p:cNvSpPr/>
            <p:nvPr/>
          </p:nvSpPr>
          <p:spPr>
            <a:xfrm>
              <a:off x="281518" y="2171640"/>
              <a:ext cx="470000" cy="400110"/>
            </a:xfrm>
            <a:prstGeom prst="rect">
              <a:avLst/>
            </a:prstGeom>
          </p:spPr>
          <p:txBody>
            <a:bodyPr wrap="none">
              <a:spAutoFit/>
            </a:bodyPr>
            <a:lstStyle/>
            <a:p>
              <a:pPr algn="ctr"/>
              <a:r>
                <a:rPr lang="en-US" altLang="zh-CN" sz="2000" b="1">
                  <a:solidFill>
                    <a:srgbClr val="DAB96E"/>
                  </a:solidFill>
                  <a:latin typeface="Arial" panose="020B0604020202020204"/>
                  <a:ea typeface="微软雅黑" panose="020B0503020204020204" charset="-122"/>
                  <a:sym typeface="Calibri" panose="020F0502020204030204" pitchFamily="34" charset="0"/>
                </a:rPr>
                <a:t>02</a:t>
              </a:r>
              <a:endParaRPr lang="zh-CN" altLang="en-US" sz="1800" b="1">
                <a:solidFill>
                  <a:srgbClr val="DAB96E"/>
                </a:solidFill>
              </a:endParaRPr>
            </a:p>
          </p:txBody>
        </p:sp>
      </p:grpSp>
      <p:pic>
        <p:nvPicPr>
          <p:cNvPr id="7" name="图片 6">
            <a:extLst>
              <a:ext uri="{FF2B5EF4-FFF2-40B4-BE49-F238E27FC236}">
                <a16:creationId xmlns:a16="http://schemas.microsoft.com/office/drawing/2014/main" id="{0E2F5D9C-73CE-4796-91AE-2E8A157F23AF}"/>
              </a:ext>
            </a:extLst>
          </p:cNvPr>
          <p:cNvPicPr>
            <a:picLocks noChangeAspect="1"/>
          </p:cNvPicPr>
          <p:nvPr/>
        </p:nvPicPr>
        <p:blipFill>
          <a:blip r:embed="rId3"/>
          <a:stretch>
            <a:fillRect/>
          </a:stretch>
        </p:blipFill>
        <p:spPr>
          <a:xfrm>
            <a:off x="2535840" y="1130102"/>
            <a:ext cx="1501270" cy="1402202"/>
          </a:xfrm>
          <a:prstGeom prst="rect">
            <a:avLst/>
          </a:prstGeom>
        </p:spPr>
      </p:pic>
      <p:pic>
        <p:nvPicPr>
          <p:cNvPr id="8" name="图片 7">
            <a:extLst>
              <a:ext uri="{FF2B5EF4-FFF2-40B4-BE49-F238E27FC236}">
                <a16:creationId xmlns:a16="http://schemas.microsoft.com/office/drawing/2014/main" id="{5CA5F0E4-8FA3-4518-B35E-C8FD8B344242}"/>
              </a:ext>
            </a:extLst>
          </p:cNvPr>
          <p:cNvPicPr>
            <a:picLocks noChangeAspect="1"/>
          </p:cNvPicPr>
          <p:nvPr/>
        </p:nvPicPr>
        <p:blipFill>
          <a:blip r:embed="rId4"/>
          <a:stretch>
            <a:fillRect/>
          </a:stretch>
        </p:blipFill>
        <p:spPr>
          <a:xfrm>
            <a:off x="656656" y="1130102"/>
            <a:ext cx="1341236" cy="1417443"/>
          </a:xfrm>
          <a:prstGeom prst="rect">
            <a:avLst/>
          </a:prstGeom>
        </p:spPr>
      </p:pic>
      <p:pic>
        <p:nvPicPr>
          <p:cNvPr id="10" name="图片 9">
            <a:extLst>
              <a:ext uri="{FF2B5EF4-FFF2-40B4-BE49-F238E27FC236}">
                <a16:creationId xmlns:a16="http://schemas.microsoft.com/office/drawing/2014/main" id="{693090FB-EE4F-42ED-AF5B-DD5FF1D927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9999" y="1708396"/>
            <a:ext cx="4731366" cy="2656465"/>
          </a:xfrm>
          <a:prstGeom prst="rect">
            <a:avLst/>
          </a:prstGeom>
        </p:spPr>
      </p:pic>
      <p:sp>
        <p:nvSpPr>
          <p:cNvPr id="11" name="矩形 10">
            <a:extLst>
              <a:ext uri="{FF2B5EF4-FFF2-40B4-BE49-F238E27FC236}">
                <a16:creationId xmlns:a16="http://schemas.microsoft.com/office/drawing/2014/main" id="{24A40F6E-60CC-48ED-AA1B-4F284E1F82F5}"/>
              </a:ext>
            </a:extLst>
          </p:cNvPr>
          <p:cNvSpPr/>
          <p:nvPr/>
        </p:nvSpPr>
        <p:spPr>
          <a:xfrm>
            <a:off x="5186216" y="987693"/>
            <a:ext cx="2734102" cy="300082"/>
          </a:xfrm>
          <a:prstGeom prst="rect">
            <a:avLst/>
          </a:prstGeom>
        </p:spPr>
        <p:txBody>
          <a:bodyPr wrap="square">
            <a:spAutoFit/>
          </a:bodyPr>
          <a:lstStyle/>
          <a:p>
            <a:r>
              <a:rPr lang="zh-CN" altLang="en-US" dirty="0">
                <a:solidFill>
                  <a:schemeClr val="bg1"/>
                </a:solidFill>
              </a:rPr>
              <a:t>使用</a:t>
            </a:r>
            <a:r>
              <a:rPr lang="en-US" altLang="zh-CN" dirty="0">
                <a:solidFill>
                  <a:schemeClr val="bg1"/>
                </a:solidFill>
              </a:rPr>
              <a:t>HIS</a:t>
            </a:r>
            <a:r>
              <a:rPr lang="zh-CN" altLang="en-US" dirty="0">
                <a:solidFill>
                  <a:schemeClr val="bg1"/>
                </a:solidFill>
              </a:rPr>
              <a:t>颜色空间选中车牌区域</a:t>
            </a:r>
            <a:endParaRPr lang="zh-CN" altLang="zh-CN" dirty="0">
              <a:solidFill>
                <a:schemeClr val="bg1"/>
              </a:solidFill>
            </a:endParaRPr>
          </a:p>
        </p:txBody>
      </p:sp>
    </p:spTree>
    <p:extLst>
      <p:ext uri="{BB962C8B-B14F-4D97-AF65-F5344CB8AC3E}">
        <p14:creationId xmlns:p14="http://schemas.microsoft.com/office/powerpoint/2010/main" val="141168902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B2BF4E72-FCB2-464D-A70D-85B7AC796320}"/>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2.2 </a:t>
            </a:r>
            <a:r>
              <a:rPr lang="zh-CN" altLang="en-US" sz="1800" b="1" dirty="0">
                <a:solidFill>
                  <a:srgbClr val="DAB96E"/>
                </a:solidFill>
                <a:latin typeface="微软雅黑" panose="020B0503020204020204" charset="-122"/>
                <a:ea typeface="微软雅黑" panose="020B0503020204020204" charset="-122"/>
              </a:rPr>
              <a:t>车牌分割</a:t>
            </a:r>
          </a:p>
        </p:txBody>
      </p:sp>
      <p:grpSp>
        <p:nvGrpSpPr>
          <p:cNvPr id="40" name="组合 39">
            <a:extLst>
              <a:ext uri="{FF2B5EF4-FFF2-40B4-BE49-F238E27FC236}">
                <a16:creationId xmlns:a16="http://schemas.microsoft.com/office/drawing/2014/main" id="{545AB67B-80F0-48AC-9A4F-C88CEEB4EB2A}"/>
              </a:ext>
            </a:extLst>
          </p:cNvPr>
          <p:cNvGrpSpPr/>
          <p:nvPr/>
        </p:nvGrpSpPr>
        <p:grpSpPr>
          <a:xfrm>
            <a:off x="574322" y="435330"/>
            <a:ext cx="470000" cy="552363"/>
            <a:chOff x="281518" y="2070153"/>
            <a:chExt cx="470000" cy="552363"/>
          </a:xfrm>
        </p:grpSpPr>
        <p:sp>
          <p:nvSpPr>
            <p:cNvPr id="41" name="任意多边形 17">
              <a:extLst>
                <a:ext uri="{FF2B5EF4-FFF2-40B4-BE49-F238E27FC236}">
                  <a16:creationId xmlns:a16="http://schemas.microsoft.com/office/drawing/2014/main" id="{7D1C14F0-AEE3-471F-B47B-6942C0881215}"/>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42" name="矩形 41">
              <a:extLst>
                <a:ext uri="{FF2B5EF4-FFF2-40B4-BE49-F238E27FC236}">
                  <a16:creationId xmlns:a16="http://schemas.microsoft.com/office/drawing/2014/main" id="{FABB9114-A706-4C4C-B570-7C1FCEB2858A}"/>
                </a:ext>
              </a:extLst>
            </p:cNvPr>
            <p:cNvSpPr/>
            <p:nvPr/>
          </p:nvSpPr>
          <p:spPr>
            <a:xfrm>
              <a:off x="281518" y="2171640"/>
              <a:ext cx="470000" cy="400110"/>
            </a:xfrm>
            <a:prstGeom prst="rect">
              <a:avLst/>
            </a:prstGeom>
          </p:spPr>
          <p:txBody>
            <a:bodyPr wrap="none">
              <a:spAutoFit/>
            </a:bodyPr>
            <a:lstStyle/>
            <a:p>
              <a:pPr algn="ctr"/>
              <a:r>
                <a:rPr lang="en-US" altLang="zh-CN" sz="2000" b="1">
                  <a:solidFill>
                    <a:srgbClr val="DAB96E"/>
                  </a:solidFill>
                  <a:latin typeface="Arial" panose="020B0604020202020204"/>
                  <a:ea typeface="微软雅黑" panose="020B0503020204020204" charset="-122"/>
                  <a:sym typeface="Calibri" panose="020F0502020204030204" pitchFamily="34" charset="0"/>
                </a:rPr>
                <a:t>02</a:t>
              </a:r>
              <a:endParaRPr lang="zh-CN" altLang="en-US" sz="1800" b="1">
                <a:solidFill>
                  <a:srgbClr val="DAB96E"/>
                </a:solidFill>
              </a:endParaRPr>
            </a:p>
          </p:txBody>
        </p:sp>
      </p:grpSp>
      <p:pic>
        <p:nvPicPr>
          <p:cNvPr id="5" name="图片 4">
            <a:extLst>
              <a:ext uri="{FF2B5EF4-FFF2-40B4-BE49-F238E27FC236}">
                <a16:creationId xmlns:a16="http://schemas.microsoft.com/office/drawing/2014/main" id="{395085E2-A2AF-4383-84A6-E7D9D03B2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826" y="1378641"/>
            <a:ext cx="5422013" cy="1193108"/>
          </a:xfrm>
          <a:prstGeom prst="rect">
            <a:avLst/>
          </a:prstGeom>
        </p:spPr>
      </p:pic>
      <p:pic>
        <p:nvPicPr>
          <p:cNvPr id="7" name="图片 6">
            <a:extLst>
              <a:ext uri="{FF2B5EF4-FFF2-40B4-BE49-F238E27FC236}">
                <a16:creationId xmlns:a16="http://schemas.microsoft.com/office/drawing/2014/main" id="{E235BF9D-6991-4CA6-83C1-7C67FD02E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817" y="1378641"/>
            <a:ext cx="2711009" cy="1193109"/>
          </a:xfrm>
          <a:prstGeom prst="rect">
            <a:avLst/>
          </a:prstGeom>
        </p:spPr>
      </p:pic>
      <p:pic>
        <p:nvPicPr>
          <p:cNvPr id="9" name="图片 8">
            <a:extLst>
              <a:ext uri="{FF2B5EF4-FFF2-40B4-BE49-F238E27FC236}">
                <a16:creationId xmlns:a16="http://schemas.microsoft.com/office/drawing/2014/main" id="{801842E3-AA46-441E-917F-B9DC78624A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6826" y="2584838"/>
            <a:ext cx="5422013" cy="857250"/>
          </a:xfrm>
          <a:prstGeom prst="rect">
            <a:avLst/>
          </a:prstGeom>
        </p:spPr>
      </p:pic>
      <p:pic>
        <p:nvPicPr>
          <p:cNvPr id="11" name="图片 10">
            <a:extLst>
              <a:ext uri="{FF2B5EF4-FFF2-40B4-BE49-F238E27FC236}">
                <a16:creationId xmlns:a16="http://schemas.microsoft.com/office/drawing/2014/main" id="{DF0DBDC3-D570-4966-88D7-B26A5A4B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322" y="3850920"/>
            <a:ext cx="3895725" cy="857250"/>
          </a:xfrm>
          <a:prstGeom prst="rect">
            <a:avLst/>
          </a:prstGeom>
        </p:spPr>
      </p:pic>
      <p:pic>
        <p:nvPicPr>
          <p:cNvPr id="13" name="图片 12">
            <a:extLst>
              <a:ext uri="{FF2B5EF4-FFF2-40B4-BE49-F238E27FC236}">
                <a16:creationId xmlns:a16="http://schemas.microsoft.com/office/drawing/2014/main" id="{F5C024D9-5A33-410F-AA45-91E7F6939F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3955" y="3850920"/>
            <a:ext cx="3895725" cy="847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A0B91E05-2087-4D0E-8A2C-E24FF40314D9}"/>
              </a:ext>
            </a:extLst>
          </p:cNvPr>
          <p:cNvSpPr/>
          <p:nvPr/>
        </p:nvSpPr>
        <p:spPr>
          <a:xfrm>
            <a:off x="1077411" y="526845"/>
            <a:ext cx="1566454"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2.3 </a:t>
            </a:r>
            <a:r>
              <a:rPr lang="zh-CN" altLang="en-US" sz="1800" b="1" dirty="0">
                <a:solidFill>
                  <a:srgbClr val="DAB96E"/>
                </a:solidFill>
                <a:latin typeface="微软雅黑" panose="020B0503020204020204" charset="-122"/>
                <a:ea typeface="微软雅黑" panose="020B0503020204020204" charset="-122"/>
              </a:rPr>
              <a:t>字符分割</a:t>
            </a:r>
          </a:p>
        </p:txBody>
      </p:sp>
      <p:grpSp>
        <p:nvGrpSpPr>
          <p:cNvPr id="56" name="组合 55">
            <a:extLst>
              <a:ext uri="{FF2B5EF4-FFF2-40B4-BE49-F238E27FC236}">
                <a16:creationId xmlns:a16="http://schemas.microsoft.com/office/drawing/2014/main" id="{FC256174-32DA-4AFE-BE6C-086CCBE2E560}"/>
              </a:ext>
            </a:extLst>
          </p:cNvPr>
          <p:cNvGrpSpPr/>
          <p:nvPr/>
        </p:nvGrpSpPr>
        <p:grpSpPr>
          <a:xfrm>
            <a:off x="574322" y="435330"/>
            <a:ext cx="470000" cy="552363"/>
            <a:chOff x="281518" y="2070153"/>
            <a:chExt cx="470000" cy="552363"/>
          </a:xfrm>
        </p:grpSpPr>
        <p:sp>
          <p:nvSpPr>
            <p:cNvPr id="57" name="任意多边形 17">
              <a:extLst>
                <a:ext uri="{FF2B5EF4-FFF2-40B4-BE49-F238E27FC236}">
                  <a16:creationId xmlns:a16="http://schemas.microsoft.com/office/drawing/2014/main" id="{9B138007-C0DB-4178-9EDF-547861012BD8}"/>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61" name="矩形 60">
              <a:extLst>
                <a:ext uri="{FF2B5EF4-FFF2-40B4-BE49-F238E27FC236}">
                  <a16:creationId xmlns:a16="http://schemas.microsoft.com/office/drawing/2014/main" id="{91666DF3-7D7B-409E-BA56-96919D95B87D}"/>
                </a:ext>
              </a:extLst>
            </p:cNvPr>
            <p:cNvSpPr/>
            <p:nvPr/>
          </p:nvSpPr>
          <p:spPr>
            <a:xfrm>
              <a:off x="281518" y="2171640"/>
              <a:ext cx="470000" cy="400110"/>
            </a:xfrm>
            <a:prstGeom prst="rect">
              <a:avLst/>
            </a:prstGeom>
          </p:spPr>
          <p:txBody>
            <a:bodyPr wrap="none">
              <a:spAutoFit/>
            </a:bodyPr>
            <a:lstStyle/>
            <a:p>
              <a:pPr algn="ctr"/>
              <a:r>
                <a:rPr lang="en-US" altLang="zh-CN" sz="2000" b="1">
                  <a:solidFill>
                    <a:srgbClr val="DAB96E"/>
                  </a:solidFill>
                  <a:latin typeface="Arial" panose="020B0604020202020204"/>
                  <a:ea typeface="微软雅黑" panose="020B0503020204020204" charset="-122"/>
                  <a:sym typeface="Calibri" panose="020F0502020204030204" pitchFamily="34" charset="0"/>
                </a:rPr>
                <a:t>02</a:t>
              </a:r>
              <a:endParaRPr lang="zh-CN" altLang="en-US" sz="1800" b="1">
                <a:solidFill>
                  <a:srgbClr val="DAB96E"/>
                </a:solidFill>
              </a:endParaRPr>
            </a:p>
          </p:txBody>
        </p:sp>
      </p:grpSp>
      <p:sp>
        <p:nvSpPr>
          <p:cNvPr id="62" name="矩形 61">
            <a:extLst>
              <a:ext uri="{FF2B5EF4-FFF2-40B4-BE49-F238E27FC236}">
                <a16:creationId xmlns:a16="http://schemas.microsoft.com/office/drawing/2014/main" id="{026FC3BB-1034-4A77-A7DC-B1F25DBF24CC}"/>
              </a:ext>
            </a:extLst>
          </p:cNvPr>
          <p:cNvSpPr/>
          <p:nvPr/>
        </p:nvSpPr>
        <p:spPr>
          <a:xfrm>
            <a:off x="3699903" y="1607819"/>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尺寸归一化</a:t>
            </a:r>
          </a:p>
        </p:txBody>
      </p:sp>
      <p:sp>
        <p:nvSpPr>
          <p:cNvPr id="63" name="矩形 62">
            <a:extLst>
              <a:ext uri="{FF2B5EF4-FFF2-40B4-BE49-F238E27FC236}">
                <a16:creationId xmlns:a16="http://schemas.microsoft.com/office/drawing/2014/main" id="{CC3C035B-3A0C-4CE9-9436-8720802D3FB5}"/>
              </a:ext>
            </a:extLst>
          </p:cNvPr>
          <p:cNvSpPr/>
          <p:nvPr/>
        </p:nvSpPr>
        <p:spPr>
          <a:xfrm>
            <a:off x="3699903" y="2170355"/>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垂直投影</a:t>
            </a:r>
          </a:p>
        </p:txBody>
      </p:sp>
      <p:sp>
        <p:nvSpPr>
          <p:cNvPr id="73" name="矩形 72">
            <a:extLst>
              <a:ext uri="{FF2B5EF4-FFF2-40B4-BE49-F238E27FC236}">
                <a16:creationId xmlns:a16="http://schemas.microsoft.com/office/drawing/2014/main" id="{5E5D09F0-3BE1-4534-8733-AA0F83BE0BFD}"/>
              </a:ext>
            </a:extLst>
          </p:cNvPr>
          <p:cNvSpPr/>
          <p:nvPr/>
        </p:nvSpPr>
        <p:spPr>
          <a:xfrm>
            <a:off x="3699903" y="2732891"/>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寻找分隔符</a:t>
            </a:r>
          </a:p>
        </p:txBody>
      </p:sp>
      <p:sp>
        <p:nvSpPr>
          <p:cNvPr id="74" name="矩形 73">
            <a:extLst>
              <a:ext uri="{FF2B5EF4-FFF2-40B4-BE49-F238E27FC236}">
                <a16:creationId xmlns:a16="http://schemas.microsoft.com/office/drawing/2014/main" id="{8247E5F8-F94B-4D78-B01E-1BE29A78D06D}"/>
              </a:ext>
            </a:extLst>
          </p:cNvPr>
          <p:cNvSpPr/>
          <p:nvPr/>
        </p:nvSpPr>
        <p:spPr>
          <a:xfrm>
            <a:off x="3699903" y="3295427"/>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分割字符</a:t>
            </a:r>
          </a:p>
        </p:txBody>
      </p:sp>
      <p:sp>
        <p:nvSpPr>
          <p:cNvPr id="79" name="流程图: 可选过程 78">
            <a:extLst>
              <a:ext uri="{FF2B5EF4-FFF2-40B4-BE49-F238E27FC236}">
                <a16:creationId xmlns:a16="http://schemas.microsoft.com/office/drawing/2014/main" id="{A751818E-726B-447A-A13E-D419DA0DE838}"/>
              </a:ext>
            </a:extLst>
          </p:cNvPr>
          <p:cNvSpPr/>
          <p:nvPr/>
        </p:nvSpPr>
        <p:spPr>
          <a:xfrm>
            <a:off x="3871082" y="1045283"/>
            <a:ext cx="1028700" cy="36398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开始</a:t>
            </a:r>
          </a:p>
        </p:txBody>
      </p:sp>
      <p:sp>
        <p:nvSpPr>
          <p:cNvPr id="83" name="流程图: 可选过程 82">
            <a:extLst>
              <a:ext uri="{FF2B5EF4-FFF2-40B4-BE49-F238E27FC236}">
                <a16:creationId xmlns:a16="http://schemas.microsoft.com/office/drawing/2014/main" id="{B43B2E4F-5CD4-432B-8C80-D08E72A66C13}"/>
              </a:ext>
            </a:extLst>
          </p:cNvPr>
          <p:cNvSpPr/>
          <p:nvPr/>
        </p:nvSpPr>
        <p:spPr>
          <a:xfrm>
            <a:off x="3871082" y="3857963"/>
            <a:ext cx="1028700" cy="36398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结束</a:t>
            </a:r>
          </a:p>
        </p:txBody>
      </p:sp>
      <p:cxnSp>
        <p:nvCxnSpPr>
          <p:cNvPr id="84" name="直接箭头连接符 83">
            <a:extLst>
              <a:ext uri="{FF2B5EF4-FFF2-40B4-BE49-F238E27FC236}">
                <a16:creationId xmlns:a16="http://schemas.microsoft.com/office/drawing/2014/main" id="{48FFCEC7-EA2C-46B4-B66C-577F2B970F3F}"/>
              </a:ext>
            </a:extLst>
          </p:cNvPr>
          <p:cNvCxnSpPr>
            <a:stCxn id="79" idx="2"/>
            <a:endCxn id="62" idx="0"/>
          </p:cNvCxnSpPr>
          <p:nvPr/>
        </p:nvCxnSpPr>
        <p:spPr>
          <a:xfrm>
            <a:off x="4385432" y="1409266"/>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4E35772C-70B7-4D53-B7C4-406F323CCEA3}"/>
              </a:ext>
            </a:extLst>
          </p:cNvPr>
          <p:cNvCxnSpPr>
            <a:stCxn id="62" idx="2"/>
            <a:endCxn id="63" idx="0"/>
          </p:cNvCxnSpPr>
          <p:nvPr/>
        </p:nvCxnSpPr>
        <p:spPr>
          <a:xfrm>
            <a:off x="4385432" y="1971802"/>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C16CD467-41E4-4B8F-A2B4-D32DDCE823A6}"/>
              </a:ext>
            </a:extLst>
          </p:cNvPr>
          <p:cNvCxnSpPr>
            <a:stCxn id="63" idx="2"/>
            <a:endCxn id="73" idx="0"/>
          </p:cNvCxnSpPr>
          <p:nvPr/>
        </p:nvCxnSpPr>
        <p:spPr>
          <a:xfrm>
            <a:off x="4385432" y="2534338"/>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6A45BB6F-43D6-4069-A791-6630FFACDF97}"/>
              </a:ext>
            </a:extLst>
          </p:cNvPr>
          <p:cNvCxnSpPr>
            <a:stCxn id="73" idx="2"/>
            <a:endCxn id="74" idx="0"/>
          </p:cNvCxnSpPr>
          <p:nvPr/>
        </p:nvCxnSpPr>
        <p:spPr>
          <a:xfrm>
            <a:off x="4385432" y="3096874"/>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5E058729-5AC4-4F3B-8731-AC22762EED3E}"/>
              </a:ext>
            </a:extLst>
          </p:cNvPr>
          <p:cNvCxnSpPr>
            <a:cxnSpLocks/>
            <a:stCxn id="74" idx="2"/>
            <a:endCxn id="83" idx="0"/>
          </p:cNvCxnSpPr>
          <p:nvPr/>
        </p:nvCxnSpPr>
        <p:spPr>
          <a:xfrm>
            <a:off x="4385432" y="3659410"/>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A0B91E05-2087-4D0E-8A2C-E24FF40314D9}"/>
              </a:ext>
            </a:extLst>
          </p:cNvPr>
          <p:cNvSpPr/>
          <p:nvPr/>
        </p:nvSpPr>
        <p:spPr>
          <a:xfrm>
            <a:off x="1077411" y="526845"/>
            <a:ext cx="1566454"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2.3 </a:t>
            </a:r>
            <a:r>
              <a:rPr lang="zh-CN" altLang="en-US" sz="1800" b="1" dirty="0">
                <a:solidFill>
                  <a:srgbClr val="DAB96E"/>
                </a:solidFill>
                <a:latin typeface="微软雅黑" panose="020B0503020204020204" charset="-122"/>
                <a:ea typeface="微软雅黑" panose="020B0503020204020204" charset="-122"/>
              </a:rPr>
              <a:t>字符分割</a:t>
            </a:r>
          </a:p>
        </p:txBody>
      </p:sp>
      <p:grpSp>
        <p:nvGrpSpPr>
          <p:cNvPr id="56" name="组合 55">
            <a:extLst>
              <a:ext uri="{FF2B5EF4-FFF2-40B4-BE49-F238E27FC236}">
                <a16:creationId xmlns:a16="http://schemas.microsoft.com/office/drawing/2014/main" id="{FC256174-32DA-4AFE-BE6C-086CCBE2E560}"/>
              </a:ext>
            </a:extLst>
          </p:cNvPr>
          <p:cNvGrpSpPr/>
          <p:nvPr/>
        </p:nvGrpSpPr>
        <p:grpSpPr>
          <a:xfrm>
            <a:off x="574322" y="435330"/>
            <a:ext cx="470000" cy="552363"/>
            <a:chOff x="281518" y="2070153"/>
            <a:chExt cx="470000" cy="552363"/>
          </a:xfrm>
        </p:grpSpPr>
        <p:sp>
          <p:nvSpPr>
            <p:cNvPr id="57" name="任意多边形 17">
              <a:extLst>
                <a:ext uri="{FF2B5EF4-FFF2-40B4-BE49-F238E27FC236}">
                  <a16:creationId xmlns:a16="http://schemas.microsoft.com/office/drawing/2014/main" id="{9B138007-C0DB-4178-9EDF-547861012BD8}"/>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61" name="矩形 60">
              <a:extLst>
                <a:ext uri="{FF2B5EF4-FFF2-40B4-BE49-F238E27FC236}">
                  <a16:creationId xmlns:a16="http://schemas.microsoft.com/office/drawing/2014/main" id="{91666DF3-7D7B-409E-BA56-96919D95B87D}"/>
                </a:ext>
              </a:extLst>
            </p:cNvPr>
            <p:cNvSpPr/>
            <p:nvPr/>
          </p:nvSpPr>
          <p:spPr>
            <a:xfrm>
              <a:off x="281518" y="2171640"/>
              <a:ext cx="470000" cy="400110"/>
            </a:xfrm>
            <a:prstGeom prst="rect">
              <a:avLst/>
            </a:prstGeom>
          </p:spPr>
          <p:txBody>
            <a:bodyPr wrap="none">
              <a:spAutoFit/>
            </a:bodyPr>
            <a:lstStyle/>
            <a:p>
              <a:pPr algn="ctr"/>
              <a:r>
                <a:rPr lang="en-US" altLang="zh-CN" sz="2000" b="1">
                  <a:solidFill>
                    <a:srgbClr val="DAB96E"/>
                  </a:solidFill>
                  <a:latin typeface="Arial" panose="020B0604020202020204"/>
                  <a:ea typeface="微软雅黑" panose="020B0503020204020204" charset="-122"/>
                  <a:sym typeface="Calibri" panose="020F0502020204030204" pitchFamily="34" charset="0"/>
                </a:rPr>
                <a:t>02</a:t>
              </a:r>
              <a:endParaRPr lang="zh-CN" altLang="en-US" sz="1800" b="1">
                <a:solidFill>
                  <a:srgbClr val="DAB96E"/>
                </a:solidFill>
              </a:endParaRPr>
            </a:p>
          </p:txBody>
        </p:sp>
      </p:grpSp>
      <p:pic>
        <p:nvPicPr>
          <p:cNvPr id="17" name="图片 16">
            <a:extLst>
              <a:ext uri="{FF2B5EF4-FFF2-40B4-BE49-F238E27FC236}">
                <a16:creationId xmlns:a16="http://schemas.microsoft.com/office/drawing/2014/main" id="{0F0996CE-C9C3-4992-8F3A-49D0A3EFABA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34845" y="1413266"/>
            <a:ext cx="5274310" cy="582295"/>
          </a:xfrm>
          <a:prstGeom prst="rect">
            <a:avLst/>
          </a:prstGeom>
          <a:noFill/>
          <a:ln>
            <a:noFill/>
          </a:ln>
        </p:spPr>
      </p:pic>
      <p:sp>
        <p:nvSpPr>
          <p:cNvPr id="2" name="矩形 1">
            <a:extLst>
              <a:ext uri="{FF2B5EF4-FFF2-40B4-BE49-F238E27FC236}">
                <a16:creationId xmlns:a16="http://schemas.microsoft.com/office/drawing/2014/main" id="{328B0077-9B89-4CAE-89D4-D82F4DC3198C}"/>
              </a:ext>
            </a:extLst>
          </p:cNvPr>
          <p:cNvSpPr/>
          <p:nvPr/>
        </p:nvSpPr>
        <p:spPr>
          <a:xfrm>
            <a:off x="3941062" y="2182944"/>
            <a:ext cx="1261884" cy="295787"/>
          </a:xfrm>
          <a:prstGeom prst="rect">
            <a:avLst/>
          </a:prstGeom>
        </p:spPr>
        <p:txBody>
          <a:bodyPr wrap="none">
            <a:spAutoFit/>
          </a:bodyPr>
          <a:lstStyle/>
          <a:p>
            <a:pPr algn="ctr">
              <a:lnSpc>
                <a:spcPct val="120000"/>
              </a:lnSpc>
            </a:pPr>
            <a:r>
              <a:rPr lang="zh-CN" altLang="en-US" sz="1200" dirty="0">
                <a:solidFill>
                  <a:schemeClr val="bg1"/>
                </a:solidFill>
                <a:latin typeface="+mj-ea"/>
              </a:rPr>
              <a:t>车牌的垂直投影</a:t>
            </a:r>
            <a:endParaRPr lang="en-US" altLang="ko-KR" sz="1100" dirty="0">
              <a:solidFill>
                <a:schemeClr val="bg1"/>
              </a:solidFill>
              <a:latin typeface="Roboto Condensed" panose="02000000000000000000"/>
              <a:cs typeface="Roboto Condensed" panose="02000000000000000000"/>
            </a:endParaRPr>
          </a:p>
        </p:txBody>
      </p:sp>
      <p:pic>
        <p:nvPicPr>
          <p:cNvPr id="19" name="图片 18">
            <a:extLst>
              <a:ext uri="{FF2B5EF4-FFF2-40B4-BE49-F238E27FC236}">
                <a16:creationId xmlns:a16="http://schemas.microsoft.com/office/drawing/2014/main" id="{DBDA0A2A-9AB4-4657-A761-C8DA14016A0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43865" y="2717410"/>
            <a:ext cx="3893820" cy="861060"/>
          </a:xfrm>
          <a:prstGeom prst="rect">
            <a:avLst/>
          </a:prstGeom>
          <a:noFill/>
          <a:ln>
            <a:noFill/>
          </a:ln>
        </p:spPr>
      </p:pic>
      <p:sp>
        <p:nvSpPr>
          <p:cNvPr id="20" name="矩形 19">
            <a:extLst>
              <a:ext uri="{FF2B5EF4-FFF2-40B4-BE49-F238E27FC236}">
                <a16:creationId xmlns:a16="http://schemas.microsoft.com/office/drawing/2014/main" id="{7A51A49B-4B0A-406D-95FD-15FDC8754E8D}"/>
              </a:ext>
            </a:extLst>
          </p:cNvPr>
          <p:cNvSpPr/>
          <p:nvPr/>
        </p:nvSpPr>
        <p:spPr>
          <a:xfrm>
            <a:off x="4171892" y="3817149"/>
            <a:ext cx="800219" cy="295787"/>
          </a:xfrm>
          <a:prstGeom prst="rect">
            <a:avLst/>
          </a:prstGeom>
        </p:spPr>
        <p:txBody>
          <a:bodyPr wrap="none">
            <a:spAutoFit/>
          </a:bodyPr>
          <a:lstStyle/>
          <a:p>
            <a:pPr algn="ctr">
              <a:lnSpc>
                <a:spcPct val="120000"/>
              </a:lnSpc>
            </a:pPr>
            <a:r>
              <a:rPr lang="zh-CN" altLang="en-US" sz="1200" dirty="0">
                <a:solidFill>
                  <a:schemeClr val="bg1"/>
                </a:solidFill>
                <a:latin typeface="+mj-ea"/>
              </a:rPr>
              <a:t>分割字符</a:t>
            </a:r>
            <a:endParaRPr lang="en-US" altLang="ko-KR" sz="1100" dirty="0">
              <a:solidFill>
                <a:schemeClr val="bg1"/>
              </a:solidFill>
              <a:latin typeface="Roboto Condensed" panose="02000000000000000000"/>
              <a:cs typeface="Roboto Condensed" panose="02000000000000000000"/>
            </a:endParaRPr>
          </a:p>
        </p:txBody>
      </p:sp>
    </p:spTree>
    <p:extLst>
      <p:ext uri="{BB962C8B-B14F-4D97-AF65-F5344CB8AC3E}">
        <p14:creationId xmlns:p14="http://schemas.microsoft.com/office/powerpoint/2010/main" val="90824496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A0B91E05-2087-4D0E-8A2C-E24FF40314D9}"/>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2.4 </a:t>
            </a:r>
            <a:r>
              <a:rPr lang="zh-CN" altLang="en-US" sz="1800" b="1" dirty="0">
                <a:solidFill>
                  <a:srgbClr val="DAB96E"/>
                </a:solidFill>
                <a:latin typeface="微软雅黑" panose="020B0503020204020204" charset="-122"/>
                <a:ea typeface="微软雅黑" panose="020B0503020204020204" charset="-122"/>
              </a:rPr>
              <a:t>字符识别</a:t>
            </a:r>
          </a:p>
        </p:txBody>
      </p:sp>
      <p:grpSp>
        <p:nvGrpSpPr>
          <p:cNvPr id="56" name="组合 55">
            <a:extLst>
              <a:ext uri="{FF2B5EF4-FFF2-40B4-BE49-F238E27FC236}">
                <a16:creationId xmlns:a16="http://schemas.microsoft.com/office/drawing/2014/main" id="{FC256174-32DA-4AFE-BE6C-086CCBE2E560}"/>
              </a:ext>
            </a:extLst>
          </p:cNvPr>
          <p:cNvGrpSpPr/>
          <p:nvPr/>
        </p:nvGrpSpPr>
        <p:grpSpPr>
          <a:xfrm>
            <a:off x="574322" y="435330"/>
            <a:ext cx="470000" cy="552363"/>
            <a:chOff x="281518" y="2070153"/>
            <a:chExt cx="470000" cy="552363"/>
          </a:xfrm>
        </p:grpSpPr>
        <p:sp>
          <p:nvSpPr>
            <p:cNvPr id="57" name="任意多边形 17">
              <a:extLst>
                <a:ext uri="{FF2B5EF4-FFF2-40B4-BE49-F238E27FC236}">
                  <a16:creationId xmlns:a16="http://schemas.microsoft.com/office/drawing/2014/main" id="{9B138007-C0DB-4178-9EDF-547861012BD8}"/>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61" name="矩形 60">
              <a:extLst>
                <a:ext uri="{FF2B5EF4-FFF2-40B4-BE49-F238E27FC236}">
                  <a16:creationId xmlns:a16="http://schemas.microsoft.com/office/drawing/2014/main" id="{91666DF3-7D7B-409E-BA56-96919D95B87D}"/>
                </a:ext>
              </a:extLst>
            </p:cNvPr>
            <p:cNvSpPr/>
            <p:nvPr/>
          </p:nvSpPr>
          <p:spPr>
            <a:xfrm>
              <a:off x="281518" y="2171640"/>
              <a:ext cx="470000" cy="400110"/>
            </a:xfrm>
            <a:prstGeom prst="rect">
              <a:avLst/>
            </a:prstGeom>
          </p:spPr>
          <p:txBody>
            <a:bodyPr wrap="none">
              <a:spAutoFit/>
            </a:bodyPr>
            <a:lstStyle/>
            <a:p>
              <a:pPr algn="ctr"/>
              <a:r>
                <a:rPr lang="en-US" altLang="zh-CN" sz="2000" b="1">
                  <a:solidFill>
                    <a:srgbClr val="DAB96E"/>
                  </a:solidFill>
                  <a:latin typeface="Arial" panose="020B0604020202020204"/>
                  <a:ea typeface="微软雅黑" panose="020B0503020204020204" charset="-122"/>
                  <a:sym typeface="Calibri" panose="020F0502020204030204" pitchFamily="34" charset="0"/>
                </a:rPr>
                <a:t>02</a:t>
              </a:r>
              <a:endParaRPr lang="zh-CN" altLang="en-US" sz="1800" b="1">
                <a:solidFill>
                  <a:srgbClr val="DAB96E"/>
                </a:solidFill>
              </a:endParaRPr>
            </a:p>
          </p:txBody>
        </p:sp>
      </p:grpSp>
      <p:sp>
        <p:nvSpPr>
          <p:cNvPr id="2" name="矩形 1">
            <a:extLst>
              <a:ext uri="{FF2B5EF4-FFF2-40B4-BE49-F238E27FC236}">
                <a16:creationId xmlns:a16="http://schemas.microsoft.com/office/drawing/2014/main" id="{DF8687EC-52A6-4B8B-A014-3C3704E7F6FB}"/>
              </a:ext>
            </a:extLst>
          </p:cNvPr>
          <p:cNvSpPr/>
          <p:nvPr/>
        </p:nvSpPr>
        <p:spPr>
          <a:xfrm>
            <a:off x="1566582" y="1478608"/>
            <a:ext cx="4572000" cy="2623795"/>
          </a:xfrm>
          <a:prstGeom prst="rect">
            <a:avLst/>
          </a:prstGeom>
        </p:spPr>
        <p:txBody>
          <a:bodyPr>
            <a:spAutoFit/>
          </a:bodyPr>
          <a:lstStyle/>
          <a:p>
            <a:r>
              <a:rPr lang="en-US" altLang="zh-CN" sz="1400" kern="0" dirty="0">
                <a:solidFill>
                  <a:schemeClr val="bg1"/>
                </a:solidFill>
                <a:latin typeface="Calibri" panose="020F0502020204030204" pitchFamily="34" charset="0"/>
                <a:ea typeface="宋体" panose="02010600030101010101" pitchFamily="2" charset="-122"/>
                <a:cs typeface="Arial" panose="020B0604020202020204" pitchFamily="34" charset="0"/>
              </a:rPr>
              <a:t>1.</a:t>
            </a:r>
            <a:r>
              <a:rPr lang="zh-CN" altLang="zh-CN" sz="1400" kern="0" dirty="0">
                <a:solidFill>
                  <a:schemeClr val="bg1"/>
                </a:solidFill>
                <a:latin typeface="Calibri" panose="020F0502020204030204" pitchFamily="34" charset="0"/>
                <a:ea typeface="宋体" panose="02010600030101010101" pitchFamily="2" charset="-122"/>
                <a:cs typeface="Arial" panose="020B0604020202020204" pitchFamily="34" charset="0"/>
              </a:rPr>
              <a:t>读取模板图片</a:t>
            </a:r>
            <a:endParaRPr lang="en-US" altLang="zh-CN" sz="1400" kern="0" dirty="0">
              <a:solidFill>
                <a:schemeClr val="bg1"/>
              </a:solidFill>
              <a:latin typeface="Calibri" panose="020F0502020204030204" pitchFamily="34" charset="0"/>
              <a:ea typeface="宋体" panose="02010600030101010101" pitchFamily="2" charset="-122"/>
              <a:cs typeface="Arial" panose="020B0604020202020204" pitchFamily="34" charset="0"/>
            </a:endParaRPr>
          </a:p>
          <a:p>
            <a:endParaRPr lang="en-US" altLang="zh-CN" sz="1400" kern="0" dirty="0">
              <a:solidFill>
                <a:schemeClr val="bg1"/>
              </a:solidFill>
              <a:latin typeface="Calibri" panose="020F0502020204030204" pitchFamily="34" charset="0"/>
              <a:ea typeface="宋体" panose="02010600030101010101" pitchFamily="2" charset="-122"/>
              <a:cs typeface="Arial" panose="020B0604020202020204" pitchFamily="34" charset="0"/>
            </a:endParaRPr>
          </a:p>
          <a:p>
            <a:r>
              <a:rPr lang="en-US" altLang="zh-CN" sz="1400" kern="0" dirty="0">
                <a:solidFill>
                  <a:schemeClr val="bg1"/>
                </a:solidFill>
                <a:latin typeface="Calibri" panose="020F0502020204030204" pitchFamily="34" charset="0"/>
                <a:ea typeface="宋体" panose="02010600030101010101" pitchFamily="2" charset="-122"/>
                <a:cs typeface="Arial" panose="020B0604020202020204" pitchFamily="34" charset="0"/>
              </a:rPr>
              <a:t>2.</a:t>
            </a:r>
            <a:r>
              <a:rPr lang="zh-CN" altLang="zh-CN" sz="1400" kern="0" dirty="0">
                <a:solidFill>
                  <a:schemeClr val="bg1"/>
                </a:solidFill>
                <a:latin typeface="Calibri" panose="020F0502020204030204" pitchFamily="34" charset="0"/>
                <a:ea typeface="宋体" panose="02010600030101010101" pitchFamily="2" charset="-122"/>
                <a:cs typeface="Arial" panose="020B0604020202020204" pitchFamily="34" charset="0"/>
              </a:rPr>
              <a:t>进行水平投影和垂直投影。</a:t>
            </a:r>
            <a:endParaRPr lang="en-US" altLang="zh-CN" sz="1400" kern="0" dirty="0">
              <a:solidFill>
                <a:schemeClr val="bg1"/>
              </a:solidFill>
              <a:latin typeface="Calibri" panose="020F0502020204030204" pitchFamily="34" charset="0"/>
              <a:ea typeface="宋体" panose="02010600030101010101" pitchFamily="2" charset="-122"/>
              <a:cs typeface="Arial" panose="020B0604020202020204" pitchFamily="34" charset="0"/>
            </a:endParaRPr>
          </a:p>
          <a:p>
            <a:r>
              <a:rPr lang="en-US" altLang="zh-CN" dirty="0">
                <a:solidFill>
                  <a:schemeClr val="bg1"/>
                </a:solidFill>
              </a:rPr>
              <a:t>        </a:t>
            </a:r>
            <a:r>
              <a:rPr lang="en-US" altLang="zh-CN" dirty="0" err="1">
                <a:solidFill>
                  <a:schemeClr val="bg1"/>
                </a:solidFill>
              </a:rPr>
              <a:t>l_sum</a:t>
            </a:r>
            <a:r>
              <a:rPr lang="en-US" altLang="zh-CN" dirty="0">
                <a:solidFill>
                  <a:schemeClr val="bg1"/>
                </a:solidFill>
              </a:rPr>
              <a:t>[</a:t>
            </a:r>
            <a:r>
              <a:rPr lang="en-US" altLang="zh-CN" dirty="0" err="1">
                <a:solidFill>
                  <a:schemeClr val="bg1"/>
                </a:solidFill>
              </a:rPr>
              <a:t>i</a:t>
            </a:r>
            <a:r>
              <a:rPr lang="en-US" altLang="zh-CN" dirty="0">
                <a:solidFill>
                  <a:schemeClr val="bg1"/>
                </a:solidFill>
              </a:rPr>
              <a:t>] </a:t>
            </a:r>
            <a:r>
              <a:rPr lang="zh-CN" altLang="en-US" dirty="0">
                <a:solidFill>
                  <a:schemeClr val="bg1"/>
                </a:solidFill>
              </a:rPr>
              <a:t>记录图像第</a:t>
            </a:r>
            <a:r>
              <a:rPr lang="en-US" altLang="zh-CN" dirty="0">
                <a:solidFill>
                  <a:schemeClr val="bg1"/>
                </a:solidFill>
              </a:rPr>
              <a:t>j</a:t>
            </a:r>
            <a:r>
              <a:rPr lang="zh-CN" altLang="en-US" dirty="0">
                <a:solidFill>
                  <a:schemeClr val="bg1"/>
                </a:solidFill>
              </a:rPr>
              <a:t>列目标像素个数</a:t>
            </a:r>
            <a:r>
              <a:rPr lang="en-US" altLang="zh-CN" dirty="0">
                <a:solidFill>
                  <a:schemeClr val="bg1"/>
                </a:solidFill>
              </a:rPr>
              <a:t>;</a:t>
            </a:r>
          </a:p>
          <a:p>
            <a:r>
              <a:rPr lang="en-US" altLang="zh-CN" dirty="0">
                <a:solidFill>
                  <a:schemeClr val="bg1"/>
                </a:solidFill>
              </a:rPr>
              <a:t>        </a:t>
            </a:r>
            <a:r>
              <a:rPr lang="en-US" altLang="zh-CN" dirty="0" err="1">
                <a:solidFill>
                  <a:schemeClr val="bg1"/>
                </a:solidFill>
              </a:rPr>
              <a:t>r_sum</a:t>
            </a:r>
            <a:r>
              <a:rPr lang="en-US" altLang="zh-CN" dirty="0">
                <a:solidFill>
                  <a:schemeClr val="bg1"/>
                </a:solidFill>
              </a:rPr>
              <a:t>[</a:t>
            </a:r>
            <a:r>
              <a:rPr lang="en-US" altLang="zh-CN" dirty="0" err="1">
                <a:solidFill>
                  <a:schemeClr val="bg1"/>
                </a:solidFill>
              </a:rPr>
              <a:t>i</a:t>
            </a:r>
            <a:r>
              <a:rPr lang="en-US" altLang="zh-CN" dirty="0">
                <a:solidFill>
                  <a:schemeClr val="bg1"/>
                </a:solidFill>
              </a:rPr>
              <a:t>] </a:t>
            </a:r>
            <a:r>
              <a:rPr lang="zh-CN" altLang="en-US" dirty="0">
                <a:solidFill>
                  <a:schemeClr val="bg1"/>
                </a:solidFill>
              </a:rPr>
              <a:t>记录图像第</a:t>
            </a:r>
            <a:r>
              <a:rPr lang="en-US" altLang="zh-CN" dirty="0">
                <a:solidFill>
                  <a:schemeClr val="bg1"/>
                </a:solidFill>
              </a:rPr>
              <a:t>j</a:t>
            </a:r>
            <a:r>
              <a:rPr lang="zh-CN" altLang="en-US" dirty="0">
                <a:solidFill>
                  <a:schemeClr val="bg1"/>
                </a:solidFill>
              </a:rPr>
              <a:t>行目标像素个数</a:t>
            </a:r>
            <a:r>
              <a:rPr lang="en-US" altLang="zh-CN" dirty="0">
                <a:solidFill>
                  <a:schemeClr val="bg1"/>
                </a:solidFill>
              </a:rPr>
              <a:t>;</a:t>
            </a:r>
          </a:p>
          <a:p>
            <a:endParaRPr lang="en-US" altLang="zh-CN" dirty="0">
              <a:solidFill>
                <a:schemeClr val="bg1"/>
              </a:solidFill>
            </a:endParaRPr>
          </a:p>
          <a:p>
            <a:r>
              <a:rPr lang="en-US" altLang="zh-CN" sz="1400" kern="0" dirty="0">
                <a:solidFill>
                  <a:schemeClr val="bg1"/>
                </a:solidFill>
                <a:latin typeface="Calibri" panose="020F0502020204030204" pitchFamily="34" charset="0"/>
                <a:ea typeface="宋体" panose="02010600030101010101" pitchFamily="2" charset="-122"/>
                <a:cs typeface="Arial" panose="020B0604020202020204" pitchFamily="34" charset="0"/>
              </a:rPr>
              <a:t>3.</a:t>
            </a:r>
            <a:r>
              <a:rPr lang="zh-CN" altLang="en-US" sz="1400" kern="0" dirty="0">
                <a:solidFill>
                  <a:schemeClr val="bg1"/>
                </a:solidFill>
                <a:latin typeface="Calibri" panose="020F0502020204030204" pitchFamily="34" charset="0"/>
                <a:ea typeface="宋体" panose="02010600030101010101" pitchFamily="2" charset="-122"/>
                <a:cs typeface="Arial" panose="020B0604020202020204" pitchFamily="34" charset="0"/>
              </a:rPr>
              <a:t>分割字符与模板图像的每一行和每一列作差值累加。</a:t>
            </a:r>
            <a:endParaRPr lang="en-US" altLang="zh-CN" sz="1400" kern="0" dirty="0">
              <a:solidFill>
                <a:schemeClr val="bg1"/>
              </a:solidFill>
              <a:latin typeface="Calibri" panose="020F0502020204030204" pitchFamily="34" charset="0"/>
              <a:ea typeface="宋体" panose="02010600030101010101" pitchFamily="2" charset="-122"/>
              <a:cs typeface="Arial" panose="020B0604020202020204" pitchFamily="34" charset="0"/>
            </a:endParaRPr>
          </a:p>
          <a:p>
            <a:r>
              <a:rPr lang="en-US" altLang="zh-CN" sz="1400" kern="0" dirty="0">
                <a:solidFill>
                  <a:schemeClr val="bg1"/>
                </a:solidFill>
                <a:effectLst/>
                <a:latin typeface="Calibri" panose="020F0502020204030204" pitchFamily="34" charset="0"/>
                <a:ea typeface="宋体" panose="02010600030101010101" pitchFamily="2" charset="-122"/>
                <a:cs typeface="Arial" panose="020B0604020202020204" pitchFamily="34" charset="0"/>
              </a:rPr>
              <a:t>        </a:t>
            </a:r>
            <a:r>
              <a:rPr lang="pt-BR" altLang="zh-CN" dirty="0">
                <a:solidFill>
                  <a:schemeClr val="bg1"/>
                </a:solidFill>
              </a:rPr>
              <a:t>sum</a:t>
            </a:r>
            <a:r>
              <a:rPr lang="en-US" altLang="zh-CN" dirty="0">
                <a:solidFill>
                  <a:schemeClr val="bg1"/>
                </a:solidFill>
              </a:rPr>
              <a:t>1</a:t>
            </a:r>
            <a:r>
              <a:rPr lang="pt-BR" altLang="zh-CN" dirty="0">
                <a:solidFill>
                  <a:schemeClr val="bg1"/>
                </a:solidFill>
              </a:rPr>
              <a:t> += abs(l_poniter1[i] - l_poniter2[i]);</a:t>
            </a:r>
          </a:p>
          <a:p>
            <a:r>
              <a:rPr lang="pt-BR" altLang="zh-CN" dirty="0">
                <a:solidFill>
                  <a:schemeClr val="bg1"/>
                </a:solidFill>
              </a:rPr>
              <a:t>        sum</a:t>
            </a:r>
            <a:r>
              <a:rPr lang="en-US" altLang="zh-CN" dirty="0">
                <a:solidFill>
                  <a:schemeClr val="bg1"/>
                </a:solidFill>
              </a:rPr>
              <a:t>2</a:t>
            </a:r>
            <a:r>
              <a:rPr lang="pt-BR" altLang="zh-CN" dirty="0">
                <a:solidFill>
                  <a:schemeClr val="bg1"/>
                </a:solidFill>
              </a:rPr>
              <a:t> += abs(r_poniter1[i] - r_poniter2[i]);</a:t>
            </a:r>
          </a:p>
          <a:p>
            <a:endParaRPr lang="pt-BR" altLang="zh-CN" dirty="0">
              <a:solidFill>
                <a:schemeClr val="bg1"/>
              </a:solidFill>
            </a:endParaRPr>
          </a:p>
          <a:p>
            <a:r>
              <a:rPr lang="pt-BR" altLang="zh-CN" dirty="0">
                <a:solidFill>
                  <a:schemeClr val="bg1"/>
                </a:solidFill>
              </a:rPr>
              <a:t>4.</a:t>
            </a:r>
            <a:r>
              <a:rPr lang="en-US" altLang="zh-CN" dirty="0"/>
              <a:t> </a:t>
            </a:r>
            <a:r>
              <a:rPr lang="zh-CN" altLang="en-US" dirty="0">
                <a:solidFill>
                  <a:schemeClr val="bg1"/>
                </a:solidFill>
              </a:rPr>
              <a:t>找到所有模板中差值最小的作为识别结果。</a:t>
            </a:r>
            <a:endParaRPr lang="en-US" altLang="zh-CN" dirty="0">
              <a:solidFill>
                <a:schemeClr val="bg1"/>
              </a:solidFill>
            </a:endParaRPr>
          </a:p>
          <a:p>
            <a:r>
              <a:rPr lang="en-US" altLang="zh-CN" dirty="0">
                <a:solidFill>
                  <a:schemeClr val="bg1"/>
                </a:solidFill>
              </a:rPr>
              <a:t>        min( (sum1 + sum2) / 2);</a:t>
            </a:r>
            <a:endParaRPr lang="zh-CN" altLang="zh-CN" dirty="0">
              <a:solidFill>
                <a:schemeClr val="bg1"/>
              </a:solidFill>
            </a:endParaRPr>
          </a:p>
        </p:txBody>
      </p:sp>
    </p:spTree>
    <p:extLst>
      <p:ext uri="{BB962C8B-B14F-4D97-AF65-F5344CB8AC3E}">
        <p14:creationId xmlns:p14="http://schemas.microsoft.com/office/powerpoint/2010/main" val="177043239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6F21C5B9-6AD0-4649-867A-3123570B2CD4}"/>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3.1 </a:t>
            </a:r>
            <a:r>
              <a:rPr lang="zh-CN" altLang="en-US" sz="1800" b="1" dirty="0">
                <a:solidFill>
                  <a:srgbClr val="DAB96E"/>
                </a:solidFill>
                <a:latin typeface="微软雅黑" panose="020B0503020204020204" charset="-122"/>
                <a:ea typeface="微软雅黑" panose="020B0503020204020204" charset="-122"/>
              </a:rPr>
              <a:t>效果展示</a:t>
            </a:r>
          </a:p>
        </p:txBody>
      </p:sp>
      <p:grpSp>
        <p:nvGrpSpPr>
          <p:cNvPr id="27" name="组合 26">
            <a:extLst>
              <a:ext uri="{FF2B5EF4-FFF2-40B4-BE49-F238E27FC236}">
                <a16:creationId xmlns:a16="http://schemas.microsoft.com/office/drawing/2014/main" id="{3929DC27-001B-4088-8860-FACECA94316C}"/>
              </a:ext>
            </a:extLst>
          </p:cNvPr>
          <p:cNvGrpSpPr/>
          <p:nvPr/>
        </p:nvGrpSpPr>
        <p:grpSpPr>
          <a:xfrm>
            <a:off x="574322" y="435330"/>
            <a:ext cx="470000" cy="552363"/>
            <a:chOff x="281518" y="2070153"/>
            <a:chExt cx="470000" cy="552363"/>
          </a:xfrm>
        </p:grpSpPr>
        <p:sp>
          <p:nvSpPr>
            <p:cNvPr id="28" name="任意多边形 17">
              <a:extLst>
                <a:ext uri="{FF2B5EF4-FFF2-40B4-BE49-F238E27FC236}">
                  <a16:creationId xmlns:a16="http://schemas.microsoft.com/office/drawing/2014/main" id="{A4DCA0F8-6D81-4982-87A1-68F30A5DBCE9}"/>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29" name="矩形 28">
              <a:extLst>
                <a:ext uri="{FF2B5EF4-FFF2-40B4-BE49-F238E27FC236}">
                  <a16:creationId xmlns:a16="http://schemas.microsoft.com/office/drawing/2014/main" id="{0483BCD1-766C-4C61-8634-ADF99F9C70BF}"/>
                </a:ext>
              </a:extLst>
            </p:cNvPr>
            <p:cNvSpPr/>
            <p:nvPr/>
          </p:nvSpPr>
          <p:spPr>
            <a:xfrm>
              <a:off x="281518" y="2171640"/>
              <a:ext cx="470000" cy="400110"/>
            </a:xfrm>
            <a:prstGeom prst="rect">
              <a:avLst/>
            </a:prstGeom>
          </p:spPr>
          <p:txBody>
            <a:bodyPr wrap="none">
              <a:spAutoFit/>
            </a:bodyPr>
            <a:lstStyle/>
            <a:p>
              <a:pPr algn="ctr"/>
              <a:r>
                <a:rPr lang="en-US" altLang="zh-CN" sz="2000" b="1" dirty="0">
                  <a:solidFill>
                    <a:srgbClr val="DAB96E"/>
                  </a:solidFill>
                  <a:latin typeface="Arial" panose="020B0604020202020204"/>
                  <a:ea typeface="微软雅黑" panose="020B0503020204020204" charset="-122"/>
                  <a:sym typeface="Calibri" panose="020F0502020204030204" pitchFamily="34" charset="0"/>
                </a:rPr>
                <a:t>03</a:t>
              </a:r>
              <a:endParaRPr lang="zh-CN" altLang="en-US" sz="1800" b="1" dirty="0">
                <a:solidFill>
                  <a:srgbClr val="DAB96E"/>
                </a:solidFill>
              </a:endParaRPr>
            </a:p>
          </p:txBody>
        </p:sp>
      </p:grpSp>
      <p:pic>
        <p:nvPicPr>
          <p:cNvPr id="7" name="图片 6">
            <a:extLst>
              <a:ext uri="{FF2B5EF4-FFF2-40B4-BE49-F238E27FC236}">
                <a16:creationId xmlns:a16="http://schemas.microsoft.com/office/drawing/2014/main" id="{69652BB4-3815-4C36-B1EC-9F4150DDC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9237" y="1095934"/>
            <a:ext cx="6718044" cy="3771902"/>
          </a:xfrm>
          <a:prstGeom prst="rect">
            <a:avLst/>
          </a:prstGeom>
        </p:spPr>
      </p:pic>
    </p:spTree>
    <p:extLst>
      <p:ext uri="{BB962C8B-B14F-4D97-AF65-F5344CB8AC3E}">
        <p14:creationId xmlns:p14="http://schemas.microsoft.com/office/powerpoint/2010/main" val="19688172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6F21C5B9-6AD0-4649-867A-3123570B2CD4}"/>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3.1 </a:t>
            </a:r>
            <a:r>
              <a:rPr lang="zh-CN" altLang="en-US" sz="1800" b="1" dirty="0">
                <a:solidFill>
                  <a:srgbClr val="DAB96E"/>
                </a:solidFill>
                <a:latin typeface="微软雅黑" panose="020B0503020204020204" charset="-122"/>
                <a:ea typeface="微软雅黑" panose="020B0503020204020204" charset="-122"/>
              </a:rPr>
              <a:t>效果展示</a:t>
            </a:r>
          </a:p>
        </p:txBody>
      </p:sp>
      <p:grpSp>
        <p:nvGrpSpPr>
          <p:cNvPr id="27" name="组合 26">
            <a:extLst>
              <a:ext uri="{FF2B5EF4-FFF2-40B4-BE49-F238E27FC236}">
                <a16:creationId xmlns:a16="http://schemas.microsoft.com/office/drawing/2014/main" id="{3929DC27-001B-4088-8860-FACECA94316C}"/>
              </a:ext>
            </a:extLst>
          </p:cNvPr>
          <p:cNvGrpSpPr/>
          <p:nvPr/>
        </p:nvGrpSpPr>
        <p:grpSpPr>
          <a:xfrm>
            <a:off x="574322" y="435330"/>
            <a:ext cx="470000" cy="552363"/>
            <a:chOff x="281518" y="2070153"/>
            <a:chExt cx="470000" cy="552363"/>
          </a:xfrm>
        </p:grpSpPr>
        <p:sp>
          <p:nvSpPr>
            <p:cNvPr id="28" name="任意多边形 17">
              <a:extLst>
                <a:ext uri="{FF2B5EF4-FFF2-40B4-BE49-F238E27FC236}">
                  <a16:creationId xmlns:a16="http://schemas.microsoft.com/office/drawing/2014/main" id="{A4DCA0F8-6D81-4982-87A1-68F30A5DBCE9}"/>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29" name="矩形 28">
              <a:extLst>
                <a:ext uri="{FF2B5EF4-FFF2-40B4-BE49-F238E27FC236}">
                  <a16:creationId xmlns:a16="http://schemas.microsoft.com/office/drawing/2014/main" id="{0483BCD1-766C-4C61-8634-ADF99F9C70BF}"/>
                </a:ext>
              </a:extLst>
            </p:cNvPr>
            <p:cNvSpPr/>
            <p:nvPr/>
          </p:nvSpPr>
          <p:spPr>
            <a:xfrm>
              <a:off x="281518" y="2171640"/>
              <a:ext cx="470000" cy="400110"/>
            </a:xfrm>
            <a:prstGeom prst="rect">
              <a:avLst/>
            </a:prstGeom>
          </p:spPr>
          <p:txBody>
            <a:bodyPr wrap="none">
              <a:spAutoFit/>
            </a:bodyPr>
            <a:lstStyle/>
            <a:p>
              <a:pPr algn="ctr"/>
              <a:r>
                <a:rPr lang="en-US" altLang="zh-CN" sz="2000" b="1" dirty="0">
                  <a:solidFill>
                    <a:srgbClr val="DAB96E"/>
                  </a:solidFill>
                  <a:latin typeface="Arial" panose="020B0604020202020204"/>
                  <a:ea typeface="微软雅黑" panose="020B0503020204020204" charset="-122"/>
                  <a:sym typeface="Calibri" panose="020F0502020204030204" pitchFamily="34" charset="0"/>
                </a:rPr>
                <a:t>03</a:t>
              </a:r>
              <a:endParaRPr lang="zh-CN" altLang="en-US" sz="1800" b="1" dirty="0">
                <a:solidFill>
                  <a:srgbClr val="DAB96E"/>
                </a:solidFill>
              </a:endParaRPr>
            </a:p>
          </p:txBody>
        </p:sp>
      </p:grpSp>
      <p:pic>
        <p:nvPicPr>
          <p:cNvPr id="31" name="图片 30">
            <a:extLst>
              <a:ext uri="{FF2B5EF4-FFF2-40B4-BE49-F238E27FC236}">
                <a16:creationId xmlns:a16="http://schemas.microsoft.com/office/drawing/2014/main" id="{7B2DEACD-4780-489B-A162-E225D1FF1E8A}"/>
              </a:ext>
            </a:extLst>
          </p:cNvPr>
          <p:cNvPicPr>
            <a:picLocks noChangeAspect="1"/>
          </p:cNvPicPr>
          <p:nvPr/>
        </p:nvPicPr>
        <p:blipFill>
          <a:blip r:embed="rId3"/>
          <a:stretch>
            <a:fillRect/>
          </a:stretch>
        </p:blipFill>
        <p:spPr>
          <a:xfrm>
            <a:off x="1750261" y="1035422"/>
            <a:ext cx="6263243" cy="38400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6F21C5B9-6AD0-4649-867A-3123570B2CD4}"/>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3.1 </a:t>
            </a:r>
            <a:r>
              <a:rPr lang="zh-CN" altLang="en-US" sz="1800" b="1" dirty="0">
                <a:solidFill>
                  <a:srgbClr val="DAB96E"/>
                </a:solidFill>
                <a:latin typeface="微软雅黑" panose="020B0503020204020204" charset="-122"/>
                <a:ea typeface="微软雅黑" panose="020B0503020204020204" charset="-122"/>
              </a:rPr>
              <a:t>效果展示</a:t>
            </a:r>
          </a:p>
        </p:txBody>
      </p:sp>
      <p:grpSp>
        <p:nvGrpSpPr>
          <p:cNvPr id="27" name="组合 26">
            <a:extLst>
              <a:ext uri="{FF2B5EF4-FFF2-40B4-BE49-F238E27FC236}">
                <a16:creationId xmlns:a16="http://schemas.microsoft.com/office/drawing/2014/main" id="{3929DC27-001B-4088-8860-FACECA94316C}"/>
              </a:ext>
            </a:extLst>
          </p:cNvPr>
          <p:cNvGrpSpPr/>
          <p:nvPr/>
        </p:nvGrpSpPr>
        <p:grpSpPr>
          <a:xfrm>
            <a:off x="574322" y="435330"/>
            <a:ext cx="470000" cy="552363"/>
            <a:chOff x="281518" y="2070153"/>
            <a:chExt cx="470000" cy="552363"/>
          </a:xfrm>
        </p:grpSpPr>
        <p:sp>
          <p:nvSpPr>
            <p:cNvPr id="28" name="任意多边形 17">
              <a:extLst>
                <a:ext uri="{FF2B5EF4-FFF2-40B4-BE49-F238E27FC236}">
                  <a16:creationId xmlns:a16="http://schemas.microsoft.com/office/drawing/2014/main" id="{A4DCA0F8-6D81-4982-87A1-68F30A5DBCE9}"/>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29" name="矩形 28">
              <a:extLst>
                <a:ext uri="{FF2B5EF4-FFF2-40B4-BE49-F238E27FC236}">
                  <a16:creationId xmlns:a16="http://schemas.microsoft.com/office/drawing/2014/main" id="{0483BCD1-766C-4C61-8634-ADF99F9C70BF}"/>
                </a:ext>
              </a:extLst>
            </p:cNvPr>
            <p:cNvSpPr/>
            <p:nvPr/>
          </p:nvSpPr>
          <p:spPr>
            <a:xfrm>
              <a:off x="281518" y="2171640"/>
              <a:ext cx="470000" cy="400110"/>
            </a:xfrm>
            <a:prstGeom prst="rect">
              <a:avLst/>
            </a:prstGeom>
          </p:spPr>
          <p:txBody>
            <a:bodyPr wrap="none">
              <a:spAutoFit/>
            </a:bodyPr>
            <a:lstStyle/>
            <a:p>
              <a:pPr algn="ctr"/>
              <a:r>
                <a:rPr lang="en-US" altLang="zh-CN" sz="2000" b="1" dirty="0">
                  <a:solidFill>
                    <a:srgbClr val="DAB96E"/>
                  </a:solidFill>
                  <a:latin typeface="Arial" panose="020B0604020202020204"/>
                  <a:ea typeface="微软雅黑" panose="020B0503020204020204" charset="-122"/>
                  <a:sym typeface="Calibri" panose="020F0502020204030204" pitchFamily="34" charset="0"/>
                </a:rPr>
                <a:t>03</a:t>
              </a:r>
              <a:endParaRPr lang="zh-CN" altLang="en-US" sz="1800" b="1" dirty="0">
                <a:solidFill>
                  <a:srgbClr val="DAB96E"/>
                </a:solidFill>
              </a:endParaRPr>
            </a:p>
          </p:txBody>
        </p:sp>
      </p:grpSp>
      <p:pic>
        <p:nvPicPr>
          <p:cNvPr id="2" name="图片 1">
            <a:extLst>
              <a:ext uri="{FF2B5EF4-FFF2-40B4-BE49-F238E27FC236}">
                <a16:creationId xmlns:a16="http://schemas.microsoft.com/office/drawing/2014/main" id="{13F2B069-B31D-427E-B953-13E4F511BB8A}"/>
              </a:ext>
            </a:extLst>
          </p:cNvPr>
          <p:cNvPicPr>
            <a:picLocks noChangeAspect="1"/>
          </p:cNvPicPr>
          <p:nvPr/>
        </p:nvPicPr>
        <p:blipFill>
          <a:blip r:embed="rId3"/>
          <a:stretch>
            <a:fillRect/>
          </a:stretch>
        </p:blipFill>
        <p:spPr>
          <a:xfrm>
            <a:off x="1733823" y="1042340"/>
            <a:ext cx="6206680" cy="3805324"/>
          </a:xfrm>
          <a:prstGeom prst="rect">
            <a:avLst/>
          </a:prstGeom>
        </p:spPr>
      </p:pic>
    </p:spTree>
    <p:extLst>
      <p:ext uri="{BB962C8B-B14F-4D97-AF65-F5344CB8AC3E}">
        <p14:creationId xmlns:p14="http://schemas.microsoft.com/office/powerpoint/2010/main" val="144678386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883031" y="1184695"/>
            <a:ext cx="1377937" cy="1640264"/>
            <a:chOff x="1053298" y="1163255"/>
            <a:chExt cx="2210766" cy="2631644"/>
          </a:xfrm>
        </p:grpSpPr>
        <p:sp>
          <p:nvSpPr>
            <p:cNvPr id="24" name="任意多边形 23"/>
            <p:cNvSpPr/>
            <p:nvPr/>
          </p:nvSpPr>
          <p:spPr>
            <a:xfrm>
              <a:off x="1053299" y="1186406"/>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02030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29" name="任意多边形 28"/>
            <p:cNvSpPr/>
            <p:nvPr/>
          </p:nvSpPr>
          <p:spPr>
            <a:xfrm>
              <a:off x="1053298" y="1163255"/>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grpSp>
      <p:sp>
        <p:nvSpPr>
          <p:cNvPr id="36" name="矩形 35"/>
          <p:cNvSpPr/>
          <p:nvPr/>
        </p:nvSpPr>
        <p:spPr>
          <a:xfrm flipH="1">
            <a:off x="3400541" y="3158564"/>
            <a:ext cx="2025950" cy="461665"/>
          </a:xfrm>
          <a:prstGeom prst="rect">
            <a:avLst/>
          </a:prstGeom>
        </p:spPr>
        <p:txBody>
          <a:bodyPr wrap="square">
            <a:spAutoFit/>
          </a:bodyPr>
          <a:lstStyle/>
          <a:p>
            <a:pPr algn="r"/>
            <a:r>
              <a:rPr lang="en-US" altLang="zh-CN" sz="2400" b="1" dirty="0">
                <a:solidFill>
                  <a:srgbClr val="DAB96E"/>
                </a:solidFill>
                <a:latin typeface="微软雅黑" panose="020B0503020204020204" charset="-122"/>
                <a:ea typeface="微软雅黑" panose="020B0503020204020204" charset="-122"/>
              </a:rPr>
              <a:t>04.</a:t>
            </a:r>
            <a:r>
              <a:rPr lang="zh-CN" altLang="en-US" sz="2400" b="1" dirty="0">
                <a:solidFill>
                  <a:srgbClr val="DAB96E"/>
                </a:solidFill>
                <a:latin typeface="微软雅黑" panose="020B0503020204020204" charset="-122"/>
                <a:ea typeface="微软雅黑" panose="020B0503020204020204" charset="-122"/>
              </a:rPr>
              <a:t>存在问题</a:t>
            </a:r>
          </a:p>
        </p:txBody>
      </p:sp>
      <p:grpSp>
        <p:nvGrpSpPr>
          <p:cNvPr id="44" name="组合 43"/>
          <p:cNvGrpSpPr/>
          <p:nvPr/>
        </p:nvGrpSpPr>
        <p:grpSpPr>
          <a:xfrm>
            <a:off x="3883030" y="524778"/>
            <a:ext cx="1392237" cy="835663"/>
            <a:chOff x="684243" y="165720"/>
            <a:chExt cx="2383242" cy="1430494"/>
          </a:xfrm>
        </p:grpSpPr>
        <p:cxnSp>
          <p:nvCxnSpPr>
            <p:cNvPr id="45" name="直接连接符 44"/>
            <p:cNvCxnSpPr/>
            <p:nvPr/>
          </p:nvCxnSpPr>
          <p:spPr>
            <a:xfrm flipV="1">
              <a:off x="684243" y="551261"/>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042559" y="165720"/>
              <a:ext cx="2024926" cy="1044954"/>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4272732" y="2405683"/>
            <a:ext cx="1397893" cy="809692"/>
            <a:chOff x="828280" y="3530355"/>
            <a:chExt cx="2517446" cy="1458162"/>
          </a:xfrm>
        </p:grpSpPr>
        <p:cxnSp>
          <p:nvCxnSpPr>
            <p:cNvPr id="48" name="直接连接符 47"/>
            <p:cNvCxnSpPr/>
            <p:nvPr/>
          </p:nvCxnSpPr>
          <p:spPr>
            <a:xfrm flipV="1">
              <a:off x="1320800" y="3530355"/>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828280" y="3943564"/>
              <a:ext cx="2024926" cy="1044953"/>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a:off x="4390107" y="3976524"/>
            <a:ext cx="316019"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9" name="Group 274"/>
          <p:cNvGrpSpPr/>
          <p:nvPr/>
        </p:nvGrpSpPr>
        <p:grpSpPr>
          <a:xfrm>
            <a:off x="4326299" y="1745007"/>
            <a:ext cx="491397" cy="487770"/>
            <a:chOff x="2936875" y="2108200"/>
            <a:chExt cx="430213" cy="427038"/>
          </a:xfrm>
          <a:solidFill>
            <a:srgbClr val="DAB96E"/>
          </a:solidFill>
        </p:grpSpPr>
        <p:sp>
          <p:nvSpPr>
            <p:cNvPr id="20" name="Freeform 253"/>
            <p:cNvSpPr/>
            <p:nvPr/>
          </p:nvSpPr>
          <p:spPr bwMode="auto">
            <a:xfrm>
              <a:off x="3036888" y="2108200"/>
              <a:ext cx="223838" cy="93663"/>
            </a:xfrm>
            <a:custGeom>
              <a:avLst/>
              <a:gdLst>
                <a:gd name="T0" fmla="*/ 6 w 292"/>
                <a:gd name="T1" fmla="*/ 34 h 122"/>
                <a:gd name="T2" fmla="*/ 13 w 292"/>
                <a:gd name="T3" fmla="*/ 23 h 122"/>
                <a:gd name="T4" fmla="*/ 51 w 292"/>
                <a:gd name="T5" fmla="*/ 36 h 122"/>
                <a:gd name="T6" fmla="*/ 74 w 292"/>
                <a:gd name="T7" fmla="*/ 0 h 122"/>
                <a:gd name="T8" fmla="*/ 133 w 292"/>
                <a:gd name="T9" fmla="*/ 33 h 122"/>
                <a:gd name="T10" fmla="*/ 174 w 292"/>
                <a:gd name="T11" fmla="*/ 7 h 122"/>
                <a:gd name="T12" fmla="*/ 279 w 292"/>
                <a:gd name="T13" fmla="*/ 23 h 122"/>
                <a:gd name="T14" fmla="*/ 287 w 292"/>
                <a:gd name="T15" fmla="*/ 34 h 122"/>
                <a:gd name="T16" fmla="*/ 167 w 292"/>
                <a:gd name="T17" fmla="*/ 122 h 122"/>
                <a:gd name="T18" fmla="*/ 125 w 292"/>
                <a:gd name="T19" fmla="*/ 122 h 122"/>
                <a:gd name="T20" fmla="*/ 6 w 292"/>
                <a:gd name="T21" fmla="*/ 3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22">
                  <a:moveTo>
                    <a:pt x="6" y="34"/>
                  </a:moveTo>
                  <a:cubicBezTo>
                    <a:pt x="0" y="21"/>
                    <a:pt x="10" y="23"/>
                    <a:pt x="13" y="23"/>
                  </a:cubicBezTo>
                  <a:cubicBezTo>
                    <a:pt x="22" y="23"/>
                    <a:pt x="43" y="36"/>
                    <a:pt x="51" y="36"/>
                  </a:cubicBezTo>
                  <a:cubicBezTo>
                    <a:pt x="64" y="36"/>
                    <a:pt x="62" y="0"/>
                    <a:pt x="74" y="0"/>
                  </a:cubicBezTo>
                  <a:cubicBezTo>
                    <a:pt x="89" y="0"/>
                    <a:pt x="117" y="33"/>
                    <a:pt x="133" y="33"/>
                  </a:cubicBezTo>
                  <a:cubicBezTo>
                    <a:pt x="151" y="33"/>
                    <a:pt x="155" y="7"/>
                    <a:pt x="174" y="7"/>
                  </a:cubicBezTo>
                  <a:cubicBezTo>
                    <a:pt x="186" y="7"/>
                    <a:pt x="195" y="53"/>
                    <a:pt x="279" y="23"/>
                  </a:cubicBezTo>
                  <a:cubicBezTo>
                    <a:pt x="282" y="22"/>
                    <a:pt x="292" y="21"/>
                    <a:pt x="287" y="34"/>
                  </a:cubicBezTo>
                  <a:cubicBezTo>
                    <a:pt x="287" y="34"/>
                    <a:pt x="238" y="118"/>
                    <a:pt x="167" y="122"/>
                  </a:cubicBezTo>
                  <a:cubicBezTo>
                    <a:pt x="125" y="122"/>
                    <a:pt x="125" y="122"/>
                    <a:pt x="125" y="122"/>
                  </a:cubicBezTo>
                  <a:cubicBezTo>
                    <a:pt x="55" y="118"/>
                    <a:pt x="6" y="34"/>
                    <a:pt x="6" y="34"/>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1800" b="1" i="0" u="none" strike="noStrike" kern="0" cap="none" spc="0" normalizeH="0" baseline="0" noProof="0">
                <a:ln>
                  <a:noFill/>
                </a:ln>
                <a:solidFill>
                  <a:srgbClr val="000000"/>
                </a:solidFill>
                <a:effectLst/>
                <a:uLnTx/>
                <a:uFillTx/>
                <a:latin typeface="微软雅黑" panose="020B0503020204020204" charset="-122"/>
                <a:ea typeface="Microsoft YaHei UI"/>
              </a:endParaRPr>
            </a:p>
          </p:txBody>
        </p:sp>
        <p:sp>
          <p:nvSpPr>
            <p:cNvPr id="21" name="Freeform 254"/>
            <p:cNvSpPr>
              <a:spLocks noEditPoints="1"/>
            </p:cNvSpPr>
            <p:nvPr/>
          </p:nvSpPr>
          <p:spPr bwMode="auto">
            <a:xfrm>
              <a:off x="2936875" y="2193925"/>
              <a:ext cx="430213" cy="341313"/>
            </a:xfrm>
            <a:custGeom>
              <a:avLst/>
              <a:gdLst>
                <a:gd name="T0" fmla="*/ 518 w 559"/>
                <a:gd name="T1" fmla="*/ 284 h 444"/>
                <a:gd name="T2" fmla="*/ 336 w 559"/>
                <a:gd name="T3" fmla="*/ 36 h 444"/>
                <a:gd name="T4" fmla="*/ 307 w 559"/>
                <a:gd name="T5" fmla="*/ 28 h 444"/>
                <a:gd name="T6" fmla="*/ 287 w 559"/>
                <a:gd name="T7" fmla="*/ 26 h 444"/>
                <a:gd name="T8" fmla="*/ 41 w 559"/>
                <a:gd name="T9" fmla="*/ 285 h 444"/>
                <a:gd name="T10" fmla="*/ 55 w 559"/>
                <a:gd name="T11" fmla="*/ 440 h 444"/>
                <a:gd name="T12" fmla="*/ 132 w 559"/>
                <a:gd name="T13" fmla="*/ 442 h 444"/>
                <a:gd name="T14" fmla="*/ 477 w 559"/>
                <a:gd name="T15" fmla="*/ 442 h 444"/>
                <a:gd name="T16" fmla="*/ 488 w 559"/>
                <a:gd name="T17" fmla="*/ 440 h 444"/>
                <a:gd name="T18" fmla="*/ 504 w 559"/>
                <a:gd name="T19" fmla="*/ 439 h 444"/>
                <a:gd name="T20" fmla="*/ 518 w 559"/>
                <a:gd name="T21" fmla="*/ 284 h 444"/>
                <a:gd name="T22" fmla="*/ 294 w 559"/>
                <a:gd name="T23" fmla="*/ 327 h 444"/>
                <a:gd name="T24" fmla="*/ 294 w 559"/>
                <a:gd name="T25" fmla="*/ 356 h 444"/>
                <a:gd name="T26" fmla="*/ 266 w 559"/>
                <a:gd name="T27" fmla="*/ 356 h 444"/>
                <a:gd name="T28" fmla="*/ 266 w 559"/>
                <a:gd name="T29" fmla="*/ 329 h 444"/>
                <a:gd name="T30" fmla="*/ 217 w 559"/>
                <a:gd name="T31" fmla="*/ 317 h 444"/>
                <a:gd name="T32" fmla="*/ 226 w 559"/>
                <a:gd name="T33" fmla="*/ 284 h 444"/>
                <a:gd name="T34" fmla="*/ 273 w 559"/>
                <a:gd name="T35" fmla="*/ 296 h 444"/>
                <a:gd name="T36" fmla="*/ 301 w 559"/>
                <a:gd name="T37" fmla="*/ 279 h 444"/>
                <a:gd name="T38" fmla="*/ 270 w 559"/>
                <a:gd name="T39" fmla="*/ 254 h 444"/>
                <a:gd name="T40" fmla="*/ 219 w 559"/>
                <a:gd name="T41" fmla="*/ 202 h 444"/>
                <a:gd name="T42" fmla="*/ 267 w 559"/>
                <a:gd name="T43" fmla="*/ 151 h 444"/>
                <a:gd name="T44" fmla="*/ 267 w 559"/>
                <a:gd name="T45" fmla="*/ 124 h 444"/>
                <a:gd name="T46" fmla="*/ 295 w 559"/>
                <a:gd name="T47" fmla="*/ 124 h 444"/>
                <a:gd name="T48" fmla="*/ 295 w 559"/>
                <a:gd name="T49" fmla="*/ 149 h 444"/>
                <a:gd name="T50" fmla="*/ 337 w 559"/>
                <a:gd name="T51" fmla="*/ 158 h 444"/>
                <a:gd name="T52" fmla="*/ 328 w 559"/>
                <a:gd name="T53" fmla="*/ 191 h 444"/>
                <a:gd name="T54" fmla="*/ 287 w 559"/>
                <a:gd name="T55" fmla="*/ 181 h 444"/>
                <a:gd name="T56" fmla="*/ 263 w 559"/>
                <a:gd name="T57" fmla="*/ 197 h 444"/>
                <a:gd name="T58" fmla="*/ 297 w 559"/>
                <a:gd name="T59" fmla="*/ 221 h 444"/>
                <a:gd name="T60" fmla="*/ 344 w 559"/>
                <a:gd name="T61" fmla="*/ 275 h 444"/>
                <a:gd name="T62" fmla="*/ 294 w 559"/>
                <a:gd name="T63" fmla="*/ 32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9" h="444">
                  <a:moveTo>
                    <a:pt x="518" y="284"/>
                  </a:moveTo>
                  <a:cubicBezTo>
                    <a:pt x="466" y="115"/>
                    <a:pt x="387" y="56"/>
                    <a:pt x="336" y="36"/>
                  </a:cubicBezTo>
                  <a:cubicBezTo>
                    <a:pt x="325" y="32"/>
                    <a:pt x="316" y="29"/>
                    <a:pt x="307" y="28"/>
                  </a:cubicBezTo>
                  <a:cubicBezTo>
                    <a:pt x="297" y="26"/>
                    <a:pt x="290" y="26"/>
                    <a:pt x="287" y="26"/>
                  </a:cubicBezTo>
                  <a:cubicBezTo>
                    <a:pt x="287" y="26"/>
                    <a:pt x="120" y="0"/>
                    <a:pt x="41" y="285"/>
                  </a:cubicBezTo>
                  <a:cubicBezTo>
                    <a:pt x="41" y="285"/>
                    <a:pt x="0" y="429"/>
                    <a:pt x="55" y="440"/>
                  </a:cubicBezTo>
                  <a:cubicBezTo>
                    <a:pt x="55" y="440"/>
                    <a:pt x="69" y="444"/>
                    <a:pt x="132" y="442"/>
                  </a:cubicBezTo>
                  <a:cubicBezTo>
                    <a:pt x="477" y="442"/>
                    <a:pt x="477" y="442"/>
                    <a:pt x="477" y="442"/>
                  </a:cubicBezTo>
                  <a:cubicBezTo>
                    <a:pt x="481" y="442"/>
                    <a:pt x="485" y="441"/>
                    <a:pt x="488" y="440"/>
                  </a:cubicBezTo>
                  <a:cubicBezTo>
                    <a:pt x="500" y="440"/>
                    <a:pt x="504" y="439"/>
                    <a:pt x="504" y="439"/>
                  </a:cubicBezTo>
                  <a:cubicBezTo>
                    <a:pt x="559" y="427"/>
                    <a:pt x="518" y="284"/>
                    <a:pt x="518" y="284"/>
                  </a:cubicBezTo>
                  <a:close/>
                  <a:moveTo>
                    <a:pt x="294" y="327"/>
                  </a:moveTo>
                  <a:cubicBezTo>
                    <a:pt x="294" y="356"/>
                    <a:pt x="294" y="356"/>
                    <a:pt x="294" y="356"/>
                  </a:cubicBezTo>
                  <a:cubicBezTo>
                    <a:pt x="266" y="356"/>
                    <a:pt x="266" y="356"/>
                    <a:pt x="266" y="356"/>
                  </a:cubicBezTo>
                  <a:cubicBezTo>
                    <a:pt x="266" y="329"/>
                    <a:pt x="266" y="329"/>
                    <a:pt x="266" y="329"/>
                  </a:cubicBezTo>
                  <a:cubicBezTo>
                    <a:pt x="247" y="328"/>
                    <a:pt x="228" y="323"/>
                    <a:pt x="217" y="317"/>
                  </a:cubicBezTo>
                  <a:cubicBezTo>
                    <a:pt x="226" y="284"/>
                    <a:pt x="226" y="284"/>
                    <a:pt x="226" y="284"/>
                  </a:cubicBezTo>
                  <a:cubicBezTo>
                    <a:pt x="238" y="290"/>
                    <a:pt x="255" y="296"/>
                    <a:pt x="273" y="296"/>
                  </a:cubicBezTo>
                  <a:cubicBezTo>
                    <a:pt x="290" y="296"/>
                    <a:pt x="301" y="290"/>
                    <a:pt x="301" y="279"/>
                  </a:cubicBezTo>
                  <a:cubicBezTo>
                    <a:pt x="301" y="268"/>
                    <a:pt x="292" y="261"/>
                    <a:pt x="270" y="254"/>
                  </a:cubicBezTo>
                  <a:cubicBezTo>
                    <a:pt x="240" y="244"/>
                    <a:pt x="219" y="229"/>
                    <a:pt x="219" y="202"/>
                  </a:cubicBezTo>
                  <a:cubicBezTo>
                    <a:pt x="219" y="176"/>
                    <a:pt x="237" y="157"/>
                    <a:pt x="267" y="151"/>
                  </a:cubicBezTo>
                  <a:cubicBezTo>
                    <a:pt x="267" y="124"/>
                    <a:pt x="267" y="124"/>
                    <a:pt x="267" y="124"/>
                  </a:cubicBezTo>
                  <a:cubicBezTo>
                    <a:pt x="295" y="124"/>
                    <a:pt x="295" y="124"/>
                    <a:pt x="295" y="124"/>
                  </a:cubicBezTo>
                  <a:cubicBezTo>
                    <a:pt x="295" y="149"/>
                    <a:pt x="295" y="149"/>
                    <a:pt x="295" y="149"/>
                  </a:cubicBezTo>
                  <a:cubicBezTo>
                    <a:pt x="314" y="150"/>
                    <a:pt x="327" y="154"/>
                    <a:pt x="337" y="158"/>
                  </a:cubicBezTo>
                  <a:cubicBezTo>
                    <a:pt x="328" y="191"/>
                    <a:pt x="328" y="191"/>
                    <a:pt x="328" y="191"/>
                  </a:cubicBezTo>
                  <a:cubicBezTo>
                    <a:pt x="321" y="187"/>
                    <a:pt x="308" y="181"/>
                    <a:pt x="287" y="181"/>
                  </a:cubicBezTo>
                  <a:cubicBezTo>
                    <a:pt x="269" y="181"/>
                    <a:pt x="263" y="189"/>
                    <a:pt x="263" y="197"/>
                  </a:cubicBezTo>
                  <a:cubicBezTo>
                    <a:pt x="263" y="206"/>
                    <a:pt x="273" y="212"/>
                    <a:pt x="297" y="221"/>
                  </a:cubicBezTo>
                  <a:cubicBezTo>
                    <a:pt x="331" y="233"/>
                    <a:pt x="344" y="249"/>
                    <a:pt x="344" y="275"/>
                  </a:cubicBezTo>
                  <a:cubicBezTo>
                    <a:pt x="344" y="300"/>
                    <a:pt x="327" y="322"/>
                    <a:pt x="294" y="327"/>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1800" b="1" i="0" u="none" strike="noStrike" kern="0" cap="none" spc="0" normalizeH="0" baseline="0" noProof="0">
                <a:ln>
                  <a:noFill/>
                </a:ln>
                <a:solidFill>
                  <a:srgbClr val="000000"/>
                </a:solidFill>
                <a:effectLst/>
                <a:uLnTx/>
                <a:uFillTx/>
                <a:latin typeface="微软雅黑" panose="020B0503020204020204" charset="-122"/>
                <a:ea typeface="Microsoft YaHei UI"/>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1+#ppt_w/2"/>
                                          </p:val>
                                        </p:tav>
                                        <p:tav tm="100000">
                                          <p:val>
                                            <p:strVal val="#ppt_x"/>
                                          </p:val>
                                        </p:tav>
                                      </p:tavLst>
                                    </p:anim>
                                    <p:anim calcmode="lin" valueType="num">
                                      <p:cBhvr additive="base">
                                        <p:cTn id="1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heel(1)">
                                      <p:cBhvr>
                                        <p:cTn id="19" dur="2000"/>
                                        <p:tgtEl>
                                          <p:spTgt spid="19"/>
                                        </p:tgtEl>
                                      </p:cBhvr>
                                    </p:animEffect>
                                  </p:childTnLst>
                                </p:cTn>
                              </p:par>
                              <p:par>
                                <p:cTn id="20" presetID="21" presetClass="entr" presetSubtype="1"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heel(1)">
                                      <p:cBhvr>
                                        <p:cTn id="22" dur="200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par>
                                <p:cTn id="26" presetID="22" presetClass="entr" presetSubtype="8"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10461" y="354217"/>
            <a:ext cx="2509204" cy="107721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514350" fontAlgn="base">
              <a:spcBef>
                <a:spcPct val="0"/>
              </a:spcBef>
              <a:spcAft>
                <a:spcPct val="0"/>
              </a:spcAft>
            </a:pPr>
            <a:r>
              <a:rPr lang="zh-CN" altLang="en-US" sz="3200" b="1" dirty="0">
                <a:solidFill>
                  <a:schemeClr val="accent1"/>
                </a:solidFill>
                <a:latin typeface="+mj-lt"/>
                <a:ea typeface="+mn-ea"/>
                <a:sym typeface="Calibri" panose="020F0502020204030204" pitchFamily="34" charset="0"/>
              </a:rPr>
              <a:t>目录</a:t>
            </a:r>
            <a:r>
              <a:rPr lang="en-US" altLang="zh-CN" sz="3200" b="1" dirty="0">
                <a:solidFill>
                  <a:schemeClr val="accent1"/>
                </a:solidFill>
                <a:latin typeface="+mj-lt"/>
                <a:ea typeface="+mn-ea"/>
                <a:sym typeface="Calibri" panose="020F0502020204030204" pitchFamily="34" charset="0"/>
              </a:rPr>
              <a:t>CONTENTS</a:t>
            </a:r>
            <a:endParaRPr lang="en-US" altLang="zh-CN" sz="2800" b="1" dirty="0">
              <a:solidFill>
                <a:schemeClr val="accent1"/>
              </a:solidFill>
              <a:latin typeface="+mj-lt"/>
              <a:ea typeface="+mn-ea"/>
              <a:sym typeface="Calibri" panose="020F0502020204030204" pitchFamily="34" charset="0"/>
            </a:endParaRPr>
          </a:p>
        </p:txBody>
      </p:sp>
      <p:cxnSp>
        <p:nvCxnSpPr>
          <p:cNvPr id="4" name="直接连接符 3"/>
          <p:cNvCxnSpPr/>
          <p:nvPr/>
        </p:nvCxnSpPr>
        <p:spPr>
          <a:xfrm>
            <a:off x="827936" y="930630"/>
            <a:ext cx="31601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flipH="1">
            <a:off x="2928283" y="2119530"/>
            <a:ext cx="1005403" cy="338554"/>
          </a:xfrm>
          <a:prstGeom prst="rect">
            <a:avLst/>
          </a:prstGeom>
        </p:spPr>
        <p:txBody>
          <a:bodyPr wrap="none">
            <a:spAutoFit/>
          </a:bodyPr>
          <a:lstStyle/>
          <a:p>
            <a:r>
              <a:rPr lang="zh-CN" altLang="en-US" sz="1600" b="1" dirty="0">
                <a:solidFill>
                  <a:srgbClr val="DAB96E"/>
                </a:solidFill>
                <a:latin typeface="+mj-ea"/>
                <a:ea typeface="+mj-ea"/>
              </a:rPr>
              <a:t>项目概况</a:t>
            </a:r>
            <a:endParaRPr lang="en-US" altLang="zh-CN" sz="1600" b="1" dirty="0">
              <a:solidFill>
                <a:srgbClr val="DAB96E"/>
              </a:solidFill>
              <a:latin typeface="+mj-ea"/>
              <a:ea typeface="+mj-ea"/>
            </a:endParaRPr>
          </a:p>
        </p:txBody>
      </p:sp>
      <p:sp>
        <p:nvSpPr>
          <p:cNvPr id="13" name="矩形 12"/>
          <p:cNvSpPr/>
          <p:nvPr/>
        </p:nvSpPr>
        <p:spPr>
          <a:xfrm flipH="1">
            <a:off x="5405100" y="2121672"/>
            <a:ext cx="1005403" cy="338554"/>
          </a:xfrm>
          <a:prstGeom prst="rect">
            <a:avLst/>
          </a:prstGeom>
        </p:spPr>
        <p:txBody>
          <a:bodyPr wrap="none">
            <a:spAutoFit/>
          </a:bodyPr>
          <a:lstStyle/>
          <a:p>
            <a:r>
              <a:rPr lang="zh-CN" altLang="en-US" sz="1600" b="1" dirty="0">
                <a:solidFill>
                  <a:srgbClr val="DAB96E"/>
                </a:solidFill>
                <a:latin typeface="+mj-ea"/>
                <a:ea typeface="+mj-ea"/>
              </a:rPr>
              <a:t>实现方案</a:t>
            </a:r>
          </a:p>
        </p:txBody>
      </p:sp>
      <p:sp>
        <p:nvSpPr>
          <p:cNvPr id="16" name="矩形 15"/>
          <p:cNvSpPr/>
          <p:nvPr/>
        </p:nvSpPr>
        <p:spPr>
          <a:xfrm flipH="1">
            <a:off x="2928283" y="3514111"/>
            <a:ext cx="1005403" cy="338554"/>
          </a:xfrm>
          <a:prstGeom prst="rect">
            <a:avLst/>
          </a:prstGeom>
        </p:spPr>
        <p:txBody>
          <a:bodyPr wrap="none">
            <a:spAutoFit/>
          </a:bodyPr>
          <a:lstStyle/>
          <a:p>
            <a:r>
              <a:rPr lang="zh-CN" altLang="en-US" sz="1600" b="1" dirty="0">
                <a:solidFill>
                  <a:srgbClr val="DAB96E"/>
                </a:solidFill>
                <a:latin typeface="+mj-ea"/>
                <a:ea typeface="+mj-ea"/>
              </a:rPr>
              <a:t>效果展示</a:t>
            </a:r>
          </a:p>
        </p:txBody>
      </p:sp>
      <p:sp>
        <p:nvSpPr>
          <p:cNvPr id="19" name="矩形 18"/>
          <p:cNvSpPr/>
          <p:nvPr/>
        </p:nvSpPr>
        <p:spPr>
          <a:xfrm flipH="1">
            <a:off x="5405100" y="3520240"/>
            <a:ext cx="1210588" cy="338554"/>
          </a:xfrm>
          <a:prstGeom prst="rect">
            <a:avLst/>
          </a:prstGeom>
        </p:spPr>
        <p:txBody>
          <a:bodyPr wrap="none">
            <a:spAutoFit/>
          </a:bodyPr>
          <a:lstStyle/>
          <a:p>
            <a:r>
              <a:rPr lang="zh-CN" altLang="en-US" sz="1600" b="1" dirty="0">
                <a:solidFill>
                  <a:srgbClr val="DAB96E"/>
                </a:solidFill>
                <a:latin typeface="+mj-ea"/>
                <a:ea typeface="+mj-ea"/>
              </a:rPr>
              <a:t>存在的问题</a:t>
            </a:r>
          </a:p>
        </p:txBody>
      </p:sp>
      <p:grpSp>
        <p:nvGrpSpPr>
          <p:cNvPr id="2" name="组合 1"/>
          <p:cNvGrpSpPr/>
          <p:nvPr/>
        </p:nvGrpSpPr>
        <p:grpSpPr>
          <a:xfrm>
            <a:off x="2372977" y="1990807"/>
            <a:ext cx="470000" cy="552363"/>
            <a:chOff x="281518" y="2070153"/>
            <a:chExt cx="470000" cy="552363"/>
          </a:xfrm>
        </p:grpSpPr>
        <p:sp>
          <p:nvSpPr>
            <p:cNvPr id="21" name="任意多边形 20"/>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endParaRPr lang="zh-CN" altLang="en-US" sz="3600" b="1" kern="1200"/>
            </a:p>
          </p:txBody>
        </p:sp>
        <p:sp>
          <p:nvSpPr>
            <p:cNvPr id="22" name="矩形 21"/>
            <p:cNvSpPr/>
            <p:nvPr/>
          </p:nvSpPr>
          <p:spPr>
            <a:xfrm>
              <a:off x="281518" y="2171640"/>
              <a:ext cx="470000" cy="400110"/>
            </a:xfrm>
            <a:prstGeom prst="rect">
              <a:avLst/>
            </a:prstGeom>
          </p:spPr>
          <p:txBody>
            <a:bodyPr wrap="none">
              <a:spAutoFit/>
            </a:bodyPr>
            <a:lstStyle/>
            <a:p>
              <a:pPr algn="ctr"/>
              <a:r>
                <a:rPr lang="en-US" altLang="zh-CN" sz="2000" b="1">
                  <a:solidFill>
                    <a:schemeClr val="accent1"/>
                  </a:solidFill>
                  <a:latin typeface="Arial" panose="020B0604020202020204"/>
                  <a:ea typeface="微软雅黑" panose="020B0503020204020204" charset="-122"/>
                  <a:sym typeface="Calibri" panose="020F0502020204030204" pitchFamily="34" charset="0"/>
                </a:rPr>
                <a:t>01</a:t>
              </a:r>
              <a:endParaRPr lang="zh-CN" altLang="en-US" sz="1800" b="1">
                <a:solidFill>
                  <a:schemeClr val="accent1"/>
                </a:solidFill>
              </a:endParaRPr>
            </a:p>
          </p:txBody>
        </p:sp>
      </p:grpSp>
      <p:grpSp>
        <p:nvGrpSpPr>
          <p:cNvPr id="23" name="组合 22"/>
          <p:cNvGrpSpPr/>
          <p:nvPr/>
        </p:nvGrpSpPr>
        <p:grpSpPr>
          <a:xfrm>
            <a:off x="4849794" y="1989407"/>
            <a:ext cx="470000" cy="552363"/>
            <a:chOff x="281518" y="2070153"/>
            <a:chExt cx="470000" cy="552363"/>
          </a:xfrm>
        </p:grpSpPr>
        <p:sp>
          <p:nvSpPr>
            <p:cNvPr id="24" name="任意多边形 23"/>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endParaRPr lang="zh-CN" altLang="en-US" sz="3600" b="1" kern="1200"/>
            </a:p>
          </p:txBody>
        </p:sp>
        <p:sp>
          <p:nvSpPr>
            <p:cNvPr id="25" name="矩形 24"/>
            <p:cNvSpPr/>
            <p:nvPr/>
          </p:nvSpPr>
          <p:spPr>
            <a:xfrm>
              <a:off x="281518" y="2171640"/>
              <a:ext cx="470000" cy="400110"/>
            </a:xfrm>
            <a:prstGeom prst="rect">
              <a:avLst/>
            </a:prstGeom>
          </p:spPr>
          <p:txBody>
            <a:bodyPr wrap="none">
              <a:spAutoFit/>
            </a:bodyPr>
            <a:lstStyle/>
            <a:p>
              <a:pPr algn="ctr"/>
              <a:r>
                <a:rPr lang="en-US" altLang="zh-CN" sz="2000" b="1">
                  <a:solidFill>
                    <a:schemeClr val="accent1"/>
                  </a:solidFill>
                  <a:latin typeface="Arial" panose="020B0604020202020204"/>
                  <a:ea typeface="微软雅黑" panose="020B0503020204020204" charset="-122"/>
                  <a:sym typeface="Calibri" panose="020F0502020204030204" pitchFamily="34" charset="0"/>
                </a:rPr>
                <a:t>02</a:t>
              </a:r>
              <a:endParaRPr lang="zh-CN" altLang="en-US" sz="1800" b="1">
                <a:solidFill>
                  <a:schemeClr val="accent1"/>
                </a:solidFill>
              </a:endParaRPr>
            </a:p>
          </p:txBody>
        </p:sp>
      </p:grpSp>
      <p:grpSp>
        <p:nvGrpSpPr>
          <p:cNvPr id="26" name="组合 25"/>
          <p:cNvGrpSpPr/>
          <p:nvPr/>
        </p:nvGrpSpPr>
        <p:grpSpPr>
          <a:xfrm>
            <a:off x="2341878" y="3383246"/>
            <a:ext cx="470000" cy="552363"/>
            <a:chOff x="281518" y="2070153"/>
            <a:chExt cx="470000" cy="552363"/>
          </a:xfrm>
        </p:grpSpPr>
        <p:sp>
          <p:nvSpPr>
            <p:cNvPr id="27" name="任意多边形 26"/>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endParaRPr lang="zh-CN" altLang="en-US" sz="3600" b="1" kern="1200"/>
            </a:p>
          </p:txBody>
        </p:sp>
        <p:sp>
          <p:nvSpPr>
            <p:cNvPr id="29" name="矩形 28"/>
            <p:cNvSpPr/>
            <p:nvPr/>
          </p:nvSpPr>
          <p:spPr>
            <a:xfrm>
              <a:off x="281518" y="2171640"/>
              <a:ext cx="470000" cy="400110"/>
            </a:xfrm>
            <a:prstGeom prst="rect">
              <a:avLst/>
            </a:prstGeom>
          </p:spPr>
          <p:txBody>
            <a:bodyPr wrap="none">
              <a:spAutoFit/>
            </a:bodyPr>
            <a:lstStyle/>
            <a:p>
              <a:pPr algn="ctr"/>
              <a:r>
                <a:rPr lang="en-US" altLang="zh-CN" sz="2000" b="1">
                  <a:solidFill>
                    <a:schemeClr val="accent1"/>
                  </a:solidFill>
                  <a:latin typeface="Arial" panose="020B0604020202020204"/>
                  <a:ea typeface="微软雅黑" panose="020B0503020204020204" charset="-122"/>
                  <a:sym typeface="Calibri" panose="020F0502020204030204" pitchFamily="34" charset="0"/>
                </a:rPr>
                <a:t>03</a:t>
              </a:r>
              <a:endParaRPr lang="zh-CN" altLang="en-US" sz="1800" b="1">
                <a:solidFill>
                  <a:schemeClr val="accent1"/>
                </a:solidFill>
              </a:endParaRPr>
            </a:p>
          </p:txBody>
        </p:sp>
      </p:grpSp>
      <p:grpSp>
        <p:nvGrpSpPr>
          <p:cNvPr id="30" name="组合 29"/>
          <p:cNvGrpSpPr/>
          <p:nvPr/>
        </p:nvGrpSpPr>
        <p:grpSpPr>
          <a:xfrm>
            <a:off x="4818695" y="3381846"/>
            <a:ext cx="470000" cy="552363"/>
            <a:chOff x="281518" y="2070153"/>
            <a:chExt cx="470000" cy="552363"/>
          </a:xfrm>
        </p:grpSpPr>
        <p:sp>
          <p:nvSpPr>
            <p:cNvPr id="31" name="任意多边形 30"/>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endParaRPr lang="zh-CN" altLang="en-US" sz="3600" b="1" kern="1200"/>
            </a:p>
          </p:txBody>
        </p:sp>
        <p:sp>
          <p:nvSpPr>
            <p:cNvPr id="32" name="矩形 31"/>
            <p:cNvSpPr/>
            <p:nvPr/>
          </p:nvSpPr>
          <p:spPr>
            <a:xfrm>
              <a:off x="281518" y="2171640"/>
              <a:ext cx="470000" cy="400110"/>
            </a:xfrm>
            <a:prstGeom prst="rect">
              <a:avLst/>
            </a:prstGeom>
          </p:spPr>
          <p:txBody>
            <a:bodyPr wrap="none">
              <a:spAutoFit/>
            </a:bodyPr>
            <a:lstStyle/>
            <a:p>
              <a:pPr algn="ctr"/>
              <a:r>
                <a:rPr lang="en-US" altLang="zh-CN" sz="2000" b="1">
                  <a:solidFill>
                    <a:schemeClr val="accent1"/>
                  </a:solidFill>
                  <a:latin typeface="Arial" panose="020B0604020202020204"/>
                  <a:ea typeface="微软雅黑" panose="020B0503020204020204" charset="-122"/>
                  <a:sym typeface="Calibri" panose="020F0502020204030204" pitchFamily="34" charset="0"/>
                </a:rPr>
                <a:t>04</a:t>
              </a:r>
              <a:endParaRPr lang="zh-CN" altLang="en-US" sz="1800" b="1">
                <a:solidFill>
                  <a:schemeClr val="accent1"/>
                </a:solidFill>
              </a:endParaRPr>
            </a:p>
          </p:txBody>
        </p:sp>
      </p:grpSp>
      <p:cxnSp>
        <p:nvCxnSpPr>
          <p:cNvPr id="33" name="直接连接符 32"/>
          <p:cNvCxnSpPr/>
          <p:nvPr/>
        </p:nvCxnSpPr>
        <p:spPr>
          <a:xfrm flipV="1">
            <a:off x="6497472" y="410412"/>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6795224" y="46178"/>
            <a:ext cx="2024926" cy="1044953"/>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7704103" y="158750"/>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8001855" y="-205484"/>
            <a:ext cx="2024926" cy="1044953"/>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0-#ppt_w/2"/>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0-#ppt_w/2"/>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0-#ppt_w/2"/>
                                          </p:val>
                                        </p:tav>
                                        <p:tav tm="100000">
                                          <p:val>
                                            <p:strVal val="#ppt_x"/>
                                          </p:val>
                                        </p:tav>
                                      </p:tavLst>
                                    </p:anim>
                                    <p:anim calcmode="lin" valueType="num">
                                      <p:cBhvr additive="base">
                                        <p:cTn id="35" dur="500" fill="hold"/>
                                        <p:tgtEl>
                                          <p:spTgt spid="2"/>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par>
                          <p:cTn id="40" fill="hold">
                            <p:stCondLst>
                              <p:cond delay="2500"/>
                            </p:stCondLst>
                            <p:childTnLst>
                              <p:par>
                                <p:cTn id="41" presetID="2" presetClass="entr" presetSubtype="2"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1+#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par>
                          <p:cTn id="49" fill="hold">
                            <p:stCondLst>
                              <p:cond delay="3500"/>
                            </p:stCondLst>
                            <p:childTnLst>
                              <p:par>
                                <p:cTn id="50" presetID="2" presetClass="entr" presetSubtype="8"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fill="hold"/>
                                        <p:tgtEl>
                                          <p:spTgt spid="26"/>
                                        </p:tgtEl>
                                        <p:attrNameLst>
                                          <p:attrName>ppt_x</p:attrName>
                                        </p:attrNameLst>
                                      </p:cBhvr>
                                      <p:tavLst>
                                        <p:tav tm="0">
                                          <p:val>
                                            <p:strVal val="0-#ppt_w/2"/>
                                          </p:val>
                                        </p:tav>
                                        <p:tav tm="100000">
                                          <p:val>
                                            <p:strVal val="#ppt_x"/>
                                          </p:val>
                                        </p:tav>
                                      </p:tavLst>
                                    </p:anim>
                                    <p:anim calcmode="lin" valueType="num">
                                      <p:cBhvr additive="base">
                                        <p:cTn id="53" dur="500" fill="hold"/>
                                        <p:tgtEl>
                                          <p:spTgt spid="26"/>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par>
                          <p:cTn id="58" fill="hold">
                            <p:stCondLst>
                              <p:cond delay="4500"/>
                            </p:stCondLst>
                            <p:childTnLst>
                              <p:par>
                                <p:cTn id="59" presetID="2" presetClass="entr" presetSubtype="2" fill="hold"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1+#ppt_w/2"/>
                                          </p:val>
                                        </p:tav>
                                        <p:tav tm="100000">
                                          <p:val>
                                            <p:strVal val="#ppt_x"/>
                                          </p:val>
                                        </p:tav>
                                      </p:tavLst>
                                    </p:anim>
                                    <p:anim calcmode="lin" valueType="num">
                                      <p:cBhvr additive="base">
                                        <p:cTn id="62" dur="500" fill="hold"/>
                                        <p:tgtEl>
                                          <p:spTgt spid="30"/>
                                        </p:tgtEl>
                                        <p:attrNameLst>
                                          <p:attrName>ppt_y</p:attrName>
                                        </p:attrNameLst>
                                      </p:cBhvr>
                                      <p:tavLst>
                                        <p:tav tm="0">
                                          <p:val>
                                            <p:strVal val="#ppt_y"/>
                                          </p:val>
                                        </p:tav>
                                        <p:tav tm="100000">
                                          <p:val>
                                            <p:strVal val="#ppt_y"/>
                                          </p:val>
                                        </p:tav>
                                      </p:tavLst>
                                    </p:anim>
                                  </p:childTnLst>
                                </p:cTn>
                              </p:par>
                            </p:childTnLst>
                          </p:cTn>
                        </p:par>
                        <p:par>
                          <p:cTn id="63" fill="hold">
                            <p:stCondLst>
                              <p:cond delay="5000"/>
                            </p:stCondLst>
                            <p:childTnLst>
                              <p:par>
                                <p:cTn id="64" presetID="22" presetClass="entr" presetSubtype="2"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right)">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P spid="13" grpId="0"/>
      <p:bldP spid="16"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471CBE63-28F5-407C-B53A-BF223C23F816}"/>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4.1 </a:t>
            </a:r>
            <a:r>
              <a:rPr lang="zh-CN" altLang="en-US" sz="1800" b="1" dirty="0">
                <a:solidFill>
                  <a:srgbClr val="DAB96E"/>
                </a:solidFill>
                <a:latin typeface="微软雅黑" panose="020B0503020204020204" charset="-122"/>
                <a:ea typeface="微软雅黑" panose="020B0503020204020204" charset="-122"/>
              </a:rPr>
              <a:t>存在问题</a:t>
            </a:r>
          </a:p>
        </p:txBody>
      </p:sp>
      <p:grpSp>
        <p:nvGrpSpPr>
          <p:cNvPr id="36" name="组合 35">
            <a:extLst>
              <a:ext uri="{FF2B5EF4-FFF2-40B4-BE49-F238E27FC236}">
                <a16:creationId xmlns:a16="http://schemas.microsoft.com/office/drawing/2014/main" id="{0DE10EF0-89A9-4AED-8B5A-E596FA4A7BCA}"/>
              </a:ext>
            </a:extLst>
          </p:cNvPr>
          <p:cNvGrpSpPr/>
          <p:nvPr/>
        </p:nvGrpSpPr>
        <p:grpSpPr>
          <a:xfrm>
            <a:off x="574322" y="435330"/>
            <a:ext cx="470000" cy="552363"/>
            <a:chOff x="281518" y="2070153"/>
            <a:chExt cx="470000" cy="552363"/>
          </a:xfrm>
        </p:grpSpPr>
        <p:sp>
          <p:nvSpPr>
            <p:cNvPr id="37" name="任意多边形 17">
              <a:extLst>
                <a:ext uri="{FF2B5EF4-FFF2-40B4-BE49-F238E27FC236}">
                  <a16:creationId xmlns:a16="http://schemas.microsoft.com/office/drawing/2014/main" id="{839D13CF-DF4A-4A8B-9123-1052A670ACD5}"/>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38" name="矩形 37">
              <a:extLst>
                <a:ext uri="{FF2B5EF4-FFF2-40B4-BE49-F238E27FC236}">
                  <a16:creationId xmlns:a16="http://schemas.microsoft.com/office/drawing/2014/main" id="{2B49DE40-90EF-4393-B976-AC60913252EE}"/>
                </a:ext>
              </a:extLst>
            </p:cNvPr>
            <p:cNvSpPr/>
            <p:nvPr/>
          </p:nvSpPr>
          <p:spPr>
            <a:xfrm>
              <a:off x="281518" y="2171640"/>
              <a:ext cx="470000" cy="400110"/>
            </a:xfrm>
            <a:prstGeom prst="rect">
              <a:avLst/>
            </a:prstGeom>
          </p:spPr>
          <p:txBody>
            <a:bodyPr wrap="none">
              <a:spAutoFit/>
            </a:bodyPr>
            <a:lstStyle/>
            <a:p>
              <a:pPr algn="ctr"/>
              <a:r>
                <a:rPr lang="en-US" altLang="zh-CN" sz="2000" b="1" dirty="0">
                  <a:solidFill>
                    <a:srgbClr val="DAB96E"/>
                  </a:solidFill>
                  <a:latin typeface="Arial" panose="020B0604020202020204"/>
                  <a:ea typeface="微软雅黑" panose="020B0503020204020204" charset="-122"/>
                  <a:sym typeface="Calibri" panose="020F0502020204030204" pitchFamily="34" charset="0"/>
                </a:rPr>
                <a:t>04</a:t>
              </a:r>
              <a:endParaRPr lang="zh-CN" altLang="en-US" sz="1800" b="1" dirty="0">
                <a:solidFill>
                  <a:srgbClr val="DAB96E"/>
                </a:solidFill>
              </a:endParaRPr>
            </a:p>
          </p:txBody>
        </p:sp>
      </p:grpSp>
      <p:pic>
        <p:nvPicPr>
          <p:cNvPr id="24" name="图片 23">
            <a:extLst>
              <a:ext uri="{FF2B5EF4-FFF2-40B4-BE49-F238E27FC236}">
                <a16:creationId xmlns:a16="http://schemas.microsoft.com/office/drawing/2014/main" id="{C772A1F0-72A3-4CED-B4E5-02DE6442D3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3829" y="987693"/>
            <a:ext cx="2568388" cy="1926291"/>
          </a:xfrm>
          <a:prstGeom prst="rect">
            <a:avLst/>
          </a:prstGeom>
        </p:spPr>
      </p:pic>
      <p:pic>
        <p:nvPicPr>
          <p:cNvPr id="26" name="图片 25">
            <a:extLst>
              <a:ext uri="{FF2B5EF4-FFF2-40B4-BE49-F238E27FC236}">
                <a16:creationId xmlns:a16="http://schemas.microsoft.com/office/drawing/2014/main" id="{FB0D41FB-5F6E-43DF-8757-1C6EE4F6F4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6982" y="987692"/>
            <a:ext cx="2568388" cy="1926291"/>
          </a:xfrm>
          <a:prstGeom prst="rect">
            <a:avLst/>
          </a:prstGeom>
        </p:spPr>
      </p:pic>
      <p:pic>
        <p:nvPicPr>
          <p:cNvPr id="28" name="图片 27">
            <a:extLst>
              <a:ext uri="{FF2B5EF4-FFF2-40B4-BE49-F238E27FC236}">
                <a16:creationId xmlns:a16="http://schemas.microsoft.com/office/drawing/2014/main" id="{FA47361F-7984-49BE-9646-290D1013DB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3829" y="3027269"/>
            <a:ext cx="2568388" cy="1926291"/>
          </a:xfrm>
          <a:prstGeom prst="rect">
            <a:avLst/>
          </a:prstGeom>
        </p:spPr>
      </p:pic>
      <p:pic>
        <p:nvPicPr>
          <p:cNvPr id="30" name="图片 29">
            <a:extLst>
              <a:ext uri="{FF2B5EF4-FFF2-40B4-BE49-F238E27FC236}">
                <a16:creationId xmlns:a16="http://schemas.microsoft.com/office/drawing/2014/main" id="{B78D83F0-3F6A-4FB3-A782-F45BFF16E0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66982" y="3028950"/>
            <a:ext cx="2568388" cy="1926291"/>
          </a:xfrm>
          <a:prstGeom prst="rect">
            <a:avLst/>
          </a:prstGeom>
        </p:spPr>
      </p:pic>
      <p:sp>
        <p:nvSpPr>
          <p:cNvPr id="39" name="矩形 38">
            <a:extLst>
              <a:ext uri="{FF2B5EF4-FFF2-40B4-BE49-F238E27FC236}">
                <a16:creationId xmlns:a16="http://schemas.microsoft.com/office/drawing/2014/main" id="{3555AED3-23F6-4852-9FEC-0DD9002B1E2B}"/>
              </a:ext>
            </a:extLst>
          </p:cNvPr>
          <p:cNvSpPr/>
          <p:nvPr/>
        </p:nvSpPr>
        <p:spPr>
          <a:xfrm>
            <a:off x="4829869" y="285289"/>
            <a:ext cx="2734102" cy="507831"/>
          </a:xfrm>
          <a:prstGeom prst="rect">
            <a:avLst/>
          </a:prstGeom>
        </p:spPr>
        <p:txBody>
          <a:bodyPr wrap="square">
            <a:spAutoFit/>
          </a:bodyPr>
          <a:lstStyle/>
          <a:p>
            <a:r>
              <a:rPr lang="zh-CN" altLang="en-US" dirty="0">
                <a:solidFill>
                  <a:schemeClr val="bg1"/>
                </a:solidFill>
              </a:rPr>
              <a:t>拍照离车太近，字符间分割明显，无法形成连通区域。</a:t>
            </a:r>
            <a:endParaRPr lang="zh-CN" altLang="zh-CN" dirty="0">
              <a:solidFill>
                <a:schemeClr val="bg1"/>
              </a:solidFill>
            </a:endParaRPr>
          </a:p>
        </p:txBody>
      </p:sp>
    </p:spTree>
    <p:extLst>
      <p:ext uri="{BB962C8B-B14F-4D97-AF65-F5344CB8AC3E}">
        <p14:creationId xmlns:p14="http://schemas.microsoft.com/office/powerpoint/2010/main" val="30111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471CBE63-28F5-407C-B53A-BF223C23F816}"/>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4.1 </a:t>
            </a:r>
            <a:r>
              <a:rPr lang="zh-CN" altLang="en-US" sz="1800" b="1" dirty="0">
                <a:solidFill>
                  <a:srgbClr val="DAB96E"/>
                </a:solidFill>
                <a:latin typeface="微软雅黑" panose="020B0503020204020204" charset="-122"/>
                <a:ea typeface="微软雅黑" panose="020B0503020204020204" charset="-122"/>
              </a:rPr>
              <a:t>存在问题</a:t>
            </a:r>
          </a:p>
        </p:txBody>
      </p:sp>
      <p:grpSp>
        <p:nvGrpSpPr>
          <p:cNvPr id="36" name="组合 35">
            <a:extLst>
              <a:ext uri="{FF2B5EF4-FFF2-40B4-BE49-F238E27FC236}">
                <a16:creationId xmlns:a16="http://schemas.microsoft.com/office/drawing/2014/main" id="{0DE10EF0-89A9-4AED-8B5A-E596FA4A7BCA}"/>
              </a:ext>
            </a:extLst>
          </p:cNvPr>
          <p:cNvGrpSpPr/>
          <p:nvPr/>
        </p:nvGrpSpPr>
        <p:grpSpPr>
          <a:xfrm>
            <a:off x="574322" y="435330"/>
            <a:ext cx="470000" cy="552363"/>
            <a:chOff x="281518" y="2070153"/>
            <a:chExt cx="470000" cy="552363"/>
          </a:xfrm>
        </p:grpSpPr>
        <p:sp>
          <p:nvSpPr>
            <p:cNvPr id="37" name="任意多边形 17">
              <a:extLst>
                <a:ext uri="{FF2B5EF4-FFF2-40B4-BE49-F238E27FC236}">
                  <a16:creationId xmlns:a16="http://schemas.microsoft.com/office/drawing/2014/main" id="{839D13CF-DF4A-4A8B-9123-1052A670ACD5}"/>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38" name="矩形 37">
              <a:extLst>
                <a:ext uri="{FF2B5EF4-FFF2-40B4-BE49-F238E27FC236}">
                  <a16:creationId xmlns:a16="http://schemas.microsoft.com/office/drawing/2014/main" id="{2B49DE40-90EF-4393-B976-AC60913252EE}"/>
                </a:ext>
              </a:extLst>
            </p:cNvPr>
            <p:cNvSpPr/>
            <p:nvPr/>
          </p:nvSpPr>
          <p:spPr>
            <a:xfrm>
              <a:off x="281518" y="2171640"/>
              <a:ext cx="470000" cy="400110"/>
            </a:xfrm>
            <a:prstGeom prst="rect">
              <a:avLst/>
            </a:prstGeom>
          </p:spPr>
          <p:txBody>
            <a:bodyPr wrap="none">
              <a:spAutoFit/>
            </a:bodyPr>
            <a:lstStyle/>
            <a:p>
              <a:pPr algn="ctr"/>
              <a:r>
                <a:rPr lang="en-US" altLang="zh-CN" sz="2000" b="1" dirty="0">
                  <a:solidFill>
                    <a:srgbClr val="DAB96E"/>
                  </a:solidFill>
                  <a:latin typeface="Arial" panose="020B0604020202020204"/>
                  <a:ea typeface="微软雅黑" panose="020B0503020204020204" charset="-122"/>
                  <a:sym typeface="Calibri" panose="020F0502020204030204" pitchFamily="34" charset="0"/>
                </a:rPr>
                <a:t>04</a:t>
              </a:r>
              <a:endParaRPr lang="zh-CN" altLang="en-US" sz="1800" b="1" dirty="0">
                <a:solidFill>
                  <a:srgbClr val="DAB96E"/>
                </a:solidFill>
              </a:endParaRPr>
            </a:p>
          </p:txBody>
        </p:sp>
      </p:grpSp>
      <p:sp>
        <p:nvSpPr>
          <p:cNvPr id="15" name="矩形 14">
            <a:extLst>
              <a:ext uri="{FF2B5EF4-FFF2-40B4-BE49-F238E27FC236}">
                <a16:creationId xmlns:a16="http://schemas.microsoft.com/office/drawing/2014/main" id="{7D5B0014-8125-45D7-90FA-DEEB6B2A6C17}"/>
              </a:ext>
            </a:extLst>
          </p:cNvPr>
          <p:cNvSpPr/>
          <p:nvPr/>
        </p:nvSpPr>
        <p:spPr>
          <a:xfrm>
            <a:off x="5332487" y="586831"/>
            <a:ext cx="2734102" cy="715581"/>
          </a:xfrm>
          <a:prstGeom prst="rect">
            <a:avLst/>
          </a:prstGeom>
        </p:spPr>
        <p:txBody>
          <a:bodyPr wrap="square">
            <a:spAutoFit/>
          </a:bodyPr>
          <a:lstStyle/>
          <a:p>
            <a:r>
              <a:rPr lang="zh-CN" altLang="en-US" dirty="0">
                <a:solidFill>
                  <a:schemeClr val="bg1"/>
                </a:solidFill>
              </a:rPr>
              <a:t>黄色牌照，使用</a:t>
            </a:r>
            <a:r>
              <a:rPr lang="en-US" altLang="zh-CN" dirty="0">
                <a:solidFill>
                  <a:schemeClr val="bg1"/>
                </a:solidFill>
              </a:rPr>
              <a:t>HIS</a:t>
            </a:r>
            <a:r>
              <a:rPr lang="zh-CN" altLang="en-US" dirty="0">
                <a:solidFill>
                  <a:schemeClr val="bg1"/>
                </a:solidFill>
              </a:rPr>
              <a:t>颜色空间进行连通区域的选择反而识别不到真正的车牌范围。</a:t>
            </a:r>
            <a:endParaRPr lang="zh-CN" altLang="zh-CN" dirty="0">
              <a:solidFill>
                <a:schemeClr val="bg1"/>
              </a:solidFill>
            </a:endParaRPr>
          </a:p>
        </p:txBody>
      </p:sp>
      <p:pic>
        <p:nvPicPr>
          <p:cNvPr id="3" name="图片 2">
            <a:extLst>
              <a:ext uri="{FF2B5EF4-FFF2-40B4-BE49-F238E27FC236}">
                <a16:creationId xmlns:a16="http://schemas.microsoft.com/office/drawing/2014/main" id="{024ED2DF-4AB5-4FE4-912C-5C9D4389F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11" y="1807800"/>
            <a:ext cx="2726670" cy="2046481"/>
          </a:xfrm>
          <a:prstGeom prst="rect">
            <a:avLst/>
          </a:prstGeom>
        </p:spPr>
      </p:pic>
      <p:pic>
        <p:nvPicPr>
          <p:cNvPr id="7" name="图片 6">
            <a:extLst>
              <a:ext uri="{FF2B5EF4-FFF2-40B4-BE49-F238E27FC236}">
                <a16:creationId xmlns:a16="http://schemas.microsoft.com/office/drawing/2014/main" id="{EA262E2B-28DF-48C6-82B5-17EADDF1A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807800"/>
            <a:ext cx="2734102" cy="2052059"/>
          </a:xfrm>
          <a:prstGeom prst="rect">
            <a:avLst/>
          </a:prstGeom>
        </p:spPr>
      </p:pic>
    </p:spTree>
    <p:extLst>
      <p:ext uri="{BB962C8B-B14F-4D97-AF65-F5344CB8AC3E}">
        <p14:creationId xmlns:p14="http://schemas.microsoft.com/office/powerpoint/2010/main" val="28069059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471CBE63-28F5-407C-B53A-BF223C23F816}"/>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4.1 </a:t>
            </a:r>
            <a:r>
              <a:rPr lang="zh-CN" altLang="en-US" sz="1800" b="1" dirty="0">
                <a:solidFill>
                  <a:srgbClr val="DAB96E"/>
                </a:solidFill>
                <a:latin typeface="微软雅黑" panose="020B0503020204020204" charset="-122"/>
                <a:ea typeface="微软雅黑" panose="020B0503020204020204" charset="-122"/>
              </a:rPr>
              <a:t>存在问题</a:t>
            </a:r>
          </a:p>
        </p:txBody>
      </p:sp>
      <p:grpSp>
        <p:nvGrpSpPr>
          <p:cNvPr id="36" name="组合 35">
            <a:extLst>
              <a:ext uri="{FF2B5EF4-FFF2-40B4-BE49-F238E27FC236}">
                <a16:creationId xmlns:a16="http://schemas.microsoft.com/office/drawing/2014/main" id="{0DE10EF0-89A9-4AED-8B5A-E596FA4A7BCA}"/>
              </a:ext>
            </a:extLst>
          </p:cNvPr>
          <p:cNvGrpSpPr/>
          <p:nvPr/>
        </p:nvGrpSpPr>
        <p:grpSpPr>
          <a:xfrm>
            <a:off x="574322" y="435330"/>
            <a:ext cx="470000" cy="552363"/>
            <a:chOff x="281518" y="2070153"/>
            <a:chExt cx="470000" cy="552363"/>
          </a:xfrm>
        </p:grpSpPr>
        <p:sp>
          <p:nvSpPr>
            <p:cNvPr id="37" name="任意多边形 17">
              <a:extLst>
                <a:ext uri="{FF2B5EF4-FFF2-40B4-BE49-F238E27FC236}">
                  <a16:creationId xmlns:a16="http://schemas.microsoft.com/office/drawing/2014/main" id="{839D13CF-DF4A-4A8B-9123-1052A670ACD5}"/>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38" name="矩形 37">
              <a:extLst>
                <a:ext uri="{FF2B5EF4-FFF2-40B4-BE49-F238E27FC236}">
                  <a16:creationId xmlns:a16="http://schemas.microsoft.com/office/drawing/2014/main" id="{2B49DE40-90EF-4393-B976-AC60913252EE}"/>
                </a:ext>
              </a:extLst>
            </p:cNvPr>
            <p:cNvSpPr/>
            <p:nvPr/>
          </p:nvSpPr>
          <p:spPr>
            <a:xfrm>
              <a:off x="281518" y="2171640"/>
              <a:ext cx="470000" cy="400110"/>
            </a:xfrm>
            <a:prstGeom prst="rect">
              <a:avLst/>
            </a:prstGeom>
          </p:spPr>
          <p:txBody>
            <a:bodyPr wrap="none">
              <a:spAutoFit/>
            </a:bodyPr>
            <a:lstStyle/>
            <a:p>
              <a:pPr algn="ctr"/>
              <a:r>
                <a:rPr lang="en-US" altLang="zh-CN" sz="2000" b="1" dirty="0">
                  <a:solidFill>
                    <a:srgbClr val="DAB96E"/>
                  </a:solidFill>
                  <a:latin typeface="Arial" panose="020B0604020202020204"/>
                  <a:ea typeface="微软雅黑" panose="020B0503020204020204" charset="-122"/>
                  <a:sym typeface="Calibri" panose="020F0502020204030204" pitchFamily="34" charset="0"/>
                </a:rPr>
                <a:t>04</a:t>
              </a:r>
              <a:endParaRPr lang="zh-CN" altLang="en-US" sz="1800" b="1" dirty="0">
                <a:solidFill>
                  <a:srgbClr val="DAB96E"/>
                </a:solidFill>
              </a:endParaRPr>
            </a:p>
          </p:txBody>
        </p:sp>
      </p:grpSp>
      <p:pic>
        <p:nvPicPr>
          <p:cNvPr id="4" name="图片 3">
            <a:extLst>
              <a:ext uri="{FF2B5EF4-FFF2-40B4-BE49-F238E27FC236}">
                <a16:creationId xmlns:a16="http://schemas.microsoft.com/office/drawing/2014/main" id="{43BE1D59-43A9-4433-9C69-DD7E53043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22" y="1219760"/>
            <a:ext cx="4391025" cy="3295650"/>
          </a:xfrm>
          <a:prstGeom prst="rect">
            <a:avLst/>
          </a:prstGeom>
        </p:spPr>
      </p:pic>
      <p:pic>
        <p:nvPicPr>
          <p:cNvPr id="6" name="图片 5">
            <a:extLst>
              <a:ext uri="{FF2B5EF4-FFF2-40B4-BE49-F238E27FC236}">
                <a16:creationId xmlns:a16="http://schemas.microsoft.com/office/drawing/2014/main" id="{CEAD2C3B-9C78-45AA-A26B-C28EB96EF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7421" y="1248602"/>
            <a:ext cx="3895725" cy="857250"/>
          </a:xfrm>
          <a:prstGeom prst="rect">
            <a:avLst/>
          </a:prstGeom>
        </p:spPr>
      </p:pic>
      <p:pic>
        <p:nvPicPr>
          <p:cNvPr id="8" name="图片 7">
            <a:extLst>
              <a:ext uri="{FF2B5EF4-FFF2-40B4-BE49-F238E27FC236}">
                <a16:creationId xmlns:a16="http://schemas.microsoft.com/office/drawing/2014/main" id="{A692131D-F054-4D9E-8AA4-A761DE34CE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7421" y="2438960"/>
            <a:ext cx="3895725" cy="857250"/>
          </a:xfrm>
          <a:prstGeom prst="rect">
            <a:avLst/>
          </a:prstGeom>
        </p:spPr>
      </p:pic>
      <p:pic>
        <p:nvPicPr>
          <p:cNvPr id="10" name="图片 9">
            <a:extLst>
              <a:ext uri="{FF2B5EF4-FFF2-40B4-BE49-F238E27FC236}">
                <a16:creationId xmlns:a16="http://schemas.microsoft.com/office/drawing/2014/main" id="{2487C3C6-767A-4C2F-8F90-2C19A6BFEF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7421" y="3681133"/>
            <a:ext cx="3895725" cy="685800"/>
          </a:xfrm>
          <a:prstGeom prst="rect">
            <a:avLst/>
          </a:prstGeom>
        </p:spPr>
      </p:pic>
      <p:sp>
        <p:nvSpPr>
          <p:cNvPr id="15" name="矩形 14">
            <a:extLst>
              <a:ext uri="{FF2B5EF4-FFF2-40B4-BE49-F238E27FC236}">
                <a16:creationId xmlns:a16="http://schemas.microsoft.com/office/drawing/2014/main" id="{7D5B0014-8125-45D7-90FA-DEEB6B2A6C17}"/>
              </a:ext>
            </a:extLst>
          </p:cNvPr>
          <p:cNvSpPr/>
          <p:nvPr/>
        </p:nvSpPr>
        <p:spPr>
          <a:xfrm>
            <a:off x="5332487" y="586831"/>
            <a:ext cx="2734102" cy="507831"/>
          </a:xfrm>
          <a:prstGeom prst="rect">
            <a:avLst/>
          </a:prstGeom>
        </p:spPr>
        <p:txBody>
          <a:bodyPr wrap="square">
            <a:spAutoFit/>
          </a:bodyPr>
          <a:lstStyle/>
          <a:p>
            <a:r>
              <a:rPr lang="zh-CN" altLang="en-US" dirty="0">
                <a:solidFill>
                  <a:schemeClr val="bg1"/>
                </a:solidFill>
              </a:rPr>
              <a:t>不能精确车牌区域，使用大津法二值化导致数据丢失。</a:t>
            </a:r>
            <a:endParaRPr lang="zh-CN" altLang="zh-CN" dirty="0">
              <a:solidFill>
                <a:schemeClr val="bg1"/>
              </a:solidFill>
            </a:endParaRPr>
          </a:p>
        </p:txBody>
      </p:sp>
    </p:spTree>
    <p:extLst>
      <p:ext uri="{BB962C8B-B14F-4D97-AF65-F5344CB8AC3E}">
        <p14:creationId xmlns:p14="http://schemas.microsoft.com/office/powerpoint/2010/main" val="253540808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471CBE63-28F5-407C-B53A-BF223C23F816}"/>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4.1 </a:t>
            </a:r>
            <a:r>
              <a:rPr lang="zh-CN" altLang="en-US" sz="1800" b="1" dirty="0">
                <a:solidFill>
                  <a:srgbClr val="DAB96E"/>
                </a:solidFill>
                <a:latin typeface="微软雅黑" panose="020B0503020204020204" charset="-122"/>
                <a:ea typeface="微软雅黑" panose="020B0503020204020204" charset="-122"/>
              </a:rPr>
              <a:t>存在问题</a:t>
            </a:r>
          </a:p>
        </p:txBody>
      </p:sp>
      <p:grpSp>
        <p:nvGrpSpPr>
          <p:cNvPr id="36" name="组合 35">
            <a:extLst>
              <a:ext uri="{FF2B5EF4-FFF2-40B4-BE49-F238E27FC236}">
                <a16:creationId xmlns:a16="http://schemas.microsoft.com/office/drawing/2014/main" id="{0DE10EF0-89A9-4AED-8B5A-E596FA4A7BCA}"/>
              </a:ext>
            </a:extLst>
          </p:cNvPr>
          <p:cNvGrpSpPr/>
          <p:nvPr/>
        </p:nvGrpSpPr>
        <p:grpSpPr>
          <a:xfrm>
            <a:off x="574322" y="435330"/>
            <a:ext cx="470000" cy="552363"/>
            <a:chOff x="281518" y="2070153"/>
            <a:chExt cx="470000" cy="552363"/>
          </a:xfrm>
        </p:grpSpPr>
        <p:sp>
          <p:nvSpPr>
            <p:cNvPr id="37" name="任意多边形 17">
              <a:extLst>
                <a:ext uri="{FF2B5EF4-FFF2-40B4-BE49-F238E27FC236}">
                  <a16:creationId xmlns:a16="http://schemas.microsoft.com/office/drawing/2014/main" id="{839D13CF-DF4A-4A8B-9123-1052A670ACD5}"/>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38" name="矩形 37">
              <a:extLst>
                <a:ext uri="{FF2B5EF4-FFF2-40B4-BE49-F238E27FC236}">
                  <a16:creationId xmlns:a16="http://schemas.microsoft.com/office/drawing/2014/main" id="{2B49DE40-90EF-4393-B976-AC60913252EE}"/>
                </a:ext>
              </a:extLst>
            </p:cNvPr>
            <p:cNvSpPr/>
            <p:nvPr/>
          </p:nvSpPr>
          <p:spPr>
            <a:xfrm>
              <a:off x="281518" y="2171640"/>
              <a:ext cx="470000" cy="400110"/>
            </a:xfrm>
            <a:prstGeom prst="rect">
              <a:avLst/>
            </a:prstGeom>
          </p:spPr>
          <p:txBody>
            <a:bodyPr wrap="none">
              <a:spAutoFit/>
            </a:bodyPr>
            <a:lstStyle/>
            <a:p>
              <a:pPr algn="ctr"/>
              <a:r>
                <a:rPr lang="en-US" altLang="zh-CN" sz="2000" b="1" dirty="0">
                  <a:solidFill>
                    <a:srgbClr val="DAB96E"/>
                  </a:solidFill>
                  <a:latin typeface="Arial" panose="020B0604020202020204"/>
                  <a:ea typeface="微软雅黑" panose="020B0503020204020204" charset="-122"/>
                  <a:sym typeface="Calibri" panose="020F0502020204030204" pitchFamily="34" charset="0"/>
                </a:rPr>
                <a:t>04</a:t>
              </a:r>
              <a:endParaRPr lang="zh-CN" altLang="en-US" sz="1800" b="1" dirty="0">
                <a:solidFill>
                  <a:srgbClr val="DAB96E"/>
                </a:solidFill>
              </a:endParaRPr>
            </a:p>
          </p:txBody>
        </p:sp>
      </p:grpSp>
      <p:sp>
        <p:nvSpPr>
          <p:cNvPr id="15" name="矩形 14">
            <a:extLst>
              <a:ext uri="{FF2B5EF4-FFF2-40B4-BE49-F238E27FC236}">
                <a16:creationId xmlns:a16="http://schemas.microsoft.com/office/drawing/2014/main" id="{7D5B0014-8125-45D7-90FA-DEEB6B2A6C17}"/>
              </a:ext>
            </a:extLst>
          </p:cNvPr>
          <p:cNvSpPr/>
          <p:nvPr/>
        </p:nvSpPr>
        <p:spPr>
          <a:xfrm>
            <a:off x="5332487" y="586831"/>
            <a:ext cx="2734102" cy="300082"/>
          </a:xfrm>
          <a:prstGeom prst="rect">
            <a:avLst/>
          </a:prstGeom>
        </p:spPr>
        <p:txBody>
          <a:bodyPr wrap="square">
            <a:spAutoFit/>
          </a:bodyPr>
          <a:lstStyle/>
          <a:p>
            <a:r>
              <a:rPr lang="zh-CN" altLang="en-US" dirty="0">
                <a:solidFill>
                  <a:schemeClr val="bg1"/>
                </a:solidFill>
              </a:rPr>
              <a:t>因车牌倾斜而导致无法识别。</a:t>
            </a:r>
            <a:endParaRPr lang="zh-CN" altLang="zh-CN" dirty="0">
              <a:solidFill>
                <a:schemeClr val="bg1"/>
              </a:solidFill>
            </a:endParaRPr>
          </a:p>
        </p:txBody>
      </p:sp>
      <p:pic>
        <p:nvPicPr>
          <p:cNvPr id="12" name="图片 11">
            <a:extLst>
              <a:ext uri="{FF2B5EF4-FFF2-40B4-BE49-F238E27FC236}">
                <a16:creationId xmlns:a16="http://schemas.microsoft.com/office/drawing/2014/main" id="{4DB46473-DD6A-46D0-892A-13225DB72245}"/>
              </a:ext>
            </a:extLst>
          </p:cNvPr>
          <p:cNvPicPr>
            <a:picLocks noChangeAspect="1"/>
          </p:cNvPicPr>
          <p:nvPr/>
        </p:nvPicPr>
        <p:blipFill>
          <a:blip r:embed="rId3"/>
          <a:stretch>
            <a:fillRect/>
          </a:stretch>
        </p:blipFill>
        <p:spPr>
          <a:xfrm>
            <a:off x="1787549" y="1250421"/>
            <a:ext cx="5393363" cy="3306678"/>
          </a:xfrm>
          <a:prstGeom prst="rect">
            <a:avLst/>
          </a:prstGeom>
        </p:spPr>
      </p:pic>
    </p:spTree>
    <p:extLst>
      <p:ext uri="{BB962C8B-B14F-4D97-AF65-F5344CB8AC3E}">
        <p14:creationId xmlns:p14="http://schemas.microsoft.com/office/powerpoint/2010/main" val="42803145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471CBE63-28F5-407C-B53A-BF223C23F816}"/>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4.1 </a:t>
            </a:r>
            <a:r>
              <a:rPr lang="zh-CN" altLang="en-US" sz="1800" b="1" dirty="0">
                <a:solidFill>
                  <a:srgbClr val="DAB96E"/>
                </a:solidFill>
                <a:latin typeface="微软雅黑" panose="020B0503020204020204" charset="-122"/>
                <a:ea typeface="微软雅黑" panose="020B0503020204020204" charset="-122"/>
              </a:rPr>
              <a:t>存在问题</a:t>
            </a:r>
          </a:p>
        </p:txBody>
      </p:sp>
      <p:grpSp>
        <p:nvGrpSpPr>
          <p:cNvPr id="36" name="组合 35">
            <a:extLst>
              <a:ext uri="{FF2B5EF4-FFF2-40B4-BE49-F238E27FC236}">
                <a16:creationId xmlns:a16="http://schemas.microsoft.com/office/drawing/2014/main" id="{0DE10EF0-89A9-4AED-8B5A-E596FA4A7BCA}"/>
              </a:ext>
            </a:extLst>
          </p:cNvPr>
          <p:cNvGrpSpPr/>
          <p:nvPr/>
        </p:nvGrpSpPr>
        <p:grpSpPr>
          <a:xfrm>
            <a:off x="574322" y="435330"/>
            <a:ext cx="470000" cy="552363"/>
            <a:chOff x="281518" y="2070153"/>
            <a:chExt cx="470000" cy="552363"/>
          </a:xfrm>
        </p:grpSpPr>
        <p:sp>
          <p:nvSpPr>
            <p:cNvPr id="37" name="任意多边形 17">
              <a:extLst>
                <a:ext uri="{FF2B5EF4-FFF2-40B4-BE49-F238E27FC236}">
                  <a16:creationId xmlns:a16="http://schemas.microsoft.com/office/drawing/2014/main" id="{839D13CF-DF4A-4A8B-9123-1052A670ACD5}"/>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38" name="矩形 37">
              <a:extLst>
                <a:ext uri="{FF2B5EF4-FFF2-40B4-BE49-F238E27FC236}">
                  <a16:creationId xmlns:a16="http://schemas.microsoft.com/office/drawing/2014/main" id="{2B49DE40-90EF-4393-B976-AC60913252EE}"/>
                </a:ext>
              </a:extLst>
            </p:cNvPr>
            <p:cNvSpPr/>
            <p:nvPr/>
          </p:nvSpPr>
          <p:spPr>
            <a:xfrm>
              <a:off x="281518" y="2171640"/>
              <a:ext cx="470000" cy="400110"/>
            </a:xfrm>
            <a:prstGeom prst="rect">
              <a:avLst/>
            </a:prstGeom>
          </p:spPr>
          <p:txBody>
            <a:bodyPr wrap="none">
              <a:spAutoFit/>
            </a:bodyPr>
            <a:lstStyle/>
            <a:p>
              <a:pPr algn="ctr"/>
              <a:r>
                <a:rPr lang="en-US" altLang="zh-CN" sz="2000" b="1" dirty="0">
                  <a:solidFill>
                    <a:srgbClr val="DAB96E"/>
                  </a:solidFill>
                  <a:latin typeface="Arial" panose="020B0604020202020204"/>
                  <a:ea typeface="微软雅黑" panose="020B0503020204020204" charset="-122"/>
                  <a:sym typeface="Calibri" panose="020F0502020204030204" pitchFamily="34" charset="0"/>
                </a:rPr>
                <a:t>04</a:t>
              </a:r>
              <a:endParaRPr lang="zh-CN" altLang="en-US" sz="1800" b="1" dirty="0">
                <a:solidFill>
                  <a:srgbClr val="DAB96E"/>
                </a:solidFill>
              </a:endParaRPr>
            </a:p>
          </p:txBody>
        </p:sp>
      </p:grpSp>
      <p:sp>
        <p:nvSpPr>
          <p:cNvPr id="15" name="矩形 14">
            <a:extLst>
              <a:ext uri="{FF2B5EF4-FFF2-40B4-BE49-F238E27FC236}">
                <a16:creationId xmlns:a16="http://schemas.microsoft.com/office/drawing/2014/main" id="{7D5B0014-8125-45D7-90FA-DEEB6B2A6C17}"/>
              </a:ext>
            </a:extLst>
          </p:cNvPr>
          <p:cNvSpPr/>
          <p:nvPr/>
        </p:nvSpPr>
        <p:spPr>
          <a:xfrm>
            <a:off x="5332487" y="586831"/>
            <a:ext cx="2734102" cy="507831"/>
          </a:xfrm>
          <a:prstGeom prst="rect">
            <a:avLst/>
          </a:prstGeom>
        </p:spPr>
        <p:txBody>
          <a:bodyPr wrap="square">
            <a:spAutoFit/>
          </a:bodyPr>
          <a:lstStyle/>
          <a:p>
            <a:r>
              <a:rPr lang="zh-CN" altLang="en-US" dirty="0">
                <a:solidFill>
                  <a:schemeClr val="bg1"/>
                </a:solidFill>
              </a:rPr>
              <a:t>不能精确车牌区域，进行字符分割出现问题。</a:t>
            </a:r>
            <a:endParaRPr lang="zh-CN" altLang="zh-CN" dirty="0">
              <a:solidFill>
                <a:schemeClr val="bg1"/>
              </a:solidFill>
            </a:endParaRPr>
          </a:p>
        </p:txBody>
      </p:sp>
      <p:pic>
        <p:nvPicPr>
          <p:cNvPr id="4" name="图片 3">
            <a:extLst>
              <a:ext uri="{FF2B5EF4-FFF2-40B4-BE49-F238E27FC236}">
                <a16:creationId xmlns:a16="http://schemas.microsoft.com/office/drawing/2014/main" id="{774C3AD7-F365-4BEF-A145-69B3C3D41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226" y="2832288"/>
            <a:ext cx="3895725" cy="857250"/>
          </a:xfrm>
          <a:prstGeom prst="rect">
            <a:avLst/>
          </a:prstGeom>
        </p:spPr>
      </p:pic>
      <p:pic>
        <p:nvPicPr>
          <p:cNvPr id="6" name="图片 5">
            <a:extLst>
              <a:ext uri="{FF2B5EF4-FFF2-40B4-BE49-F238E27FC236}">
                <a16:creationId xmlns:a16="http://schemas.microsoft.com/office/drawing/2014/main" id="{619FA72E-F0CD-4A55-94C5-04901AFA6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322" y="1285875"/>
            <a:ext cx="3895725" cy="857250"/>
          </a:xfrm>
          <a:prstGeom prst="rect">
            <a:avLst/>
          </a:prstGeom>
        </p:spPr>
      </p:pic>
      <p:pic>
        <p:nvPicPr>
          <p:cNvPr id="9" name="图片 8">
            <a:extLst>
              <a:ext uri="{FF2B5EF4-FFF2-40B4-BE49-F238E27FC236}">
                <a16:creationId xmlns:a16="http://schemas.microsoft.com/office/drawing/2014/main" id="{CD05B94C-2A49-47BD-B966-BAF7722231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148" y="2911288"/>
            <a:ext cx="3895725" cy="857250"/>
          </a:xfrm>
          <a:prstGeom prst="rect">
            <a:avLst/>
          </a:prstGeom>
        </p:spPr>
      </p:pic>
      <p:pic>
        <p:nvPicPr>
          <p:cNvPr id="11" name="图片 10">
            <a:extLst>
              <a:ext uri="{FF2B5EF4-FFF2-40B4-BE49-F238E27FC236}">
                <a16:creationId xmlns:a16="http://schemas.microsoft.com/office/drawing/2014/main" id="{442C44C1-497E-4BDE-991E-3A4AB526F6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8225" y="1682562"/>
            <a:ext cx="3895725" cy="628650"/>
          </a:xfrm>
          <a:prstGeom prst="rect">
            <a:avLst/>
          </a:prstGeom>
        </p:spPr>
      </p:pic>
    </p:spTree>
    <p:extLst>
      <p:ext uri="{BB962C8B-B14F-4D97-AF65-F5344CB8AC3E}">
        <p14:creationId xmlns:p14="http://schemas.microsoft.com/office/powerpoint/2010/main" val="33482006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471CBE63-28F5-407C-B53A-BF223C23F816}"/>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4.1 </a:t>
            </a:r>
            <a:r>
              <a:rPr lang="zh-CN" altLang="en-US" sz="1800" b="1" dirty="0">
                <a:solidFill>
                  <a:srgbClr val="DAB96E"/>
                </a:solidFill>
                <a:latin typeface="微软雅黑" panose="020B0503020204020204" charset="-122"/>
                <a:ea typeface="微软雅黑" panose="020B0503020204020204" charset="-122"/>
              </a:rPr>
              <a:t>存在问题</a:t>
            </a:r>
          </a:p>
        </p:txBody>
      </p:sp>
      <p:grpSp>
        <p:nvGrpSpPr>
          <p:cNvPr id="36" name="组合 35">
            <a:extLst>
              <a:ext uri="{FF2B5EF4-FFF2-40B4-BE49-F238E27FC236}">
                <a16:creationId xmlns:a16="http://schemas.microsoft.com/office/drawing/2014/main" id="{0DE10EF0-89A9-4AED-8B5A-E596FA4A7BCA}"/>
              </a:ext>
            </a:extLst>
          </p:cNvPr>
          <p:cNvGrpSpPr/>
          <p:nvPr/>
        </p:nvGrpSpPr>
        <p:grpSpPr>
          <a:xfrm>
            <a:off x="574322" y="435330"/>
            <a:ext cx="470000" cy="552363"/>
            <a:chOff x="281518" y="2070153"/>
            <a:chExt cx="470000" cy="552363"/>
          </a:xfrm>
        </p:grpSpPr>
        <p:sp>
          <p:nvSpPr>
            <p:cNvPr id="37" name="任意多边形 17">
              <a:extLst>
                <a:ext uri="{FF2B5EF4-FFF2-40B4-BE49-F238E27FC236}">
                  <a16:creationId xmlns:a16="http://schemas.microsoft.com/office/drawing/2014/main" id="{839D13CF-DF4A-4A8B-9123-1052A670ACD5}"/>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38" name="矩形 37">
              <a:extLst>
                <a:ext uri="{FF2B5EF4-FFF2-40B4-BE49-F238E27FC236}">
                  <a16:creationId xmlns:a16="http://schemas.microsoft.com/office/drawing/2014/main" id="{2B49DE40-90EF-4393-B976-AC60913252EE}"/>
                </a:ext>
              </a:extLst>
            </p:cNvPr>
            <p:cNvSpPr/>
            <p:nvPr/>
          </p:nvSpPr>
          <p:spPr>
            <a:xfrm>
              <a:off x="281518" y="2171640"/>
              <a:ext cx="470000" cy="400110"/>
            </a:xfrm>
            <a:prstGeom prst="rect">
              <a:avLst/>
            </a:prstGeom>
          </p:spPr>
          <p:txBody>
            <a:bodyPr wrap="none">
              <a:spAutoFit/>
            </a:bodyPr>
            <a:lstStyle/>
            <a:p>
              <a:pPr algn="ctr"/>
              <a:r>
                <a:rPr lang="en-US" altLang="zh-CN" sz="2000" b="1" dirty="0">
                  <a:solidFill>
                    <a:srgbClr val="DAB96E"/>
                  </a:solidFill>
                  <a:latin typeface="Arial" panose="020B0604020202020204"/>
                  <a:ea typeface="微软雅黑" panose="020B0503020204020204" charset="-122"/>
                  <a:sym typeface="Calibri" panose="020F0502020204030204" pitchFamily="34" charset="0"/>
                </a:rPr>
                <a:t>04</a:t>
              </a:r>
              <a:endParaRPr lang="zh-CN" altLang="en-US" sz="1800" b="1" dirty="0">
                <a:solidFill>
                  <a:srgbClr val="DAB96E"/>
                </a:solidFill>
              </a:endParaRPr>
            </a:p>
          </p:txBody>
        </p:sp>
      </p:grpSp>
      <p:sp>
        <p:nvSpPr>
          <p:cNvPr id="15" name="矩形 14">
            <a:extLst>
              <a:ext uri="{FF2B5EF4-FFF2-40B4-BE49-F238E27FC236}">
                <a16:creationId xmlns:a16="http://schemas.microsoft.com/office/drawing/2014/main" id="{7D5B0014-8125-45D7-90FA-DEEB6B2A6C17}"/>
              </a:ext>
            </a:extLst>
          </p:cNvPr>
          <p:cNvSpPr/>
          <p:nvPr/>
        </p:nvSpPr>
        <p:spPr>
          <a:xfrm>
            <a:off x="5332487" y="586831"/>
            <a:ext cx="2734102" cy="715581"/>
          </a:xfrm>
          <a:prstGeom prst="rect">
            <a:avLst/>
          </a:prstGeom>
        </p:spPr>
        <p:txBody>
          <a:bodyPr wrap="square">
            <a:spAutoFit/>
          </a:bodyPr>
          <a:lstStyle/>
          <a:p>
            <a:r>
              <a:rPr lang="zh-CN" altLang="en-US" dirty="0">
                <a:solidFill>
                  <a:schemeClr val="bg1"/>
                </a:solidFill>
              </a:rPr>
              <a:t>因模板匹配采用的是投影的方式，丢失空间信息，因此导致匹配出错。</a:t>
            </a:r>
            <a:endParaRPr lang="zh-CN" altLang="zh-CN" dirty="0">
              <a:solidFill>
                <a:schemeClr val="bg1"/>
              </a:solidFill>
            </a:endParaRPr>
          </a:p>
        </p:txBody>
      </p:sp>
      <p:pic>
        <p:nvPicPr>
          <p:cNvPr id="3" name="图片 2">
            <a:extLst>
              <a:ext uri="{FF2B5EF4-FFF2-40B4-BE49-F238E27FC236}">
                <a16:creationId xmlns:a16="http://schemas.microsoft.com/office/drawing/2014/main" id="{4183E66B-B287-47E0-AFB3-C147A735C211}"/>
              </a:ext>
            </a:extLst>
          </p:cNvPr>
          <p:cNvPicPr>
            <a:picLocks noChangeAspect="1"/>
          </p:cNvPicPr>
          <p:nvPr/>
        </p:nvPicPr>
        <p:blipFill>
          <a:blip r:embed="rId3"/>
          <a:stretch>
            <a:fillRect/>
          </a:stretch>
        </p:blipFill>
        <p:spPr>
          <a:xfrm>
            <a:off x="457422" y="1384914"/>
            <a:ext cx="5736564" cy="3517095"/>
          </a:xfrm>
          <a:prstGeom prst="rect">
            <a:avLst/>
          </a:prstGeom>
        </p:spPr>
      </p:pic>
    </p:spTree>
    <p:extLst>
      <p:ext uri="{BB962C8B-B14F-4D97-AF65-F5344CB8AC3E}">
        <p14:creationId xmlns:p14="http://schemas.microsoft.com/office/powerpoint/2010/main" val="413551544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直角三角形 41"/>
          <p:cNvSpPr/>
          <p:nvPr/>
        </p:nvSpPr>
        <p:spPr>
          <a:xfrm rot="5400000">
            <a:off x="2138588" y="-2138588"/>
            <a:ext cx="4844385" cy="9121562"/>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p:nvSpPr>
        <p:spPr>
          <a:xfrm rot="5400000">
            <a:off x="1347960" y="-1347958"/>
            <a:ext cx="3484962" cy="6180881"/>
          </a:xfrm>
          <a:prstGeom prst="rtTriangle">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rot="5400000">
            <a:off x="711844" y="-711843"/>
            <a:ext cx="1840375" cy="3264064"/>
          </a:xfrm>
          <a:prstGeom prst="rtTriangle">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724854" y="1060442"/>
            <a:ext cx="2539210" cy="3022616"/>
            <a:chOff x="1053298" y="1163255"/>
            <a:chExt cx="2210766" cy="2631644"/>
          </a:xfrm>
        </p:grpSpPr>
        <p:sp>
          <p:nvSpPr>
            <p:cNvPr id="31" name="任意多边形 30"/>
            <p:cNvSpPr/>
            <p:nvPr/>
          </p:nvSpPr>
          <p:spPr>
            <a:xfrm>
              <a:off x="1053299" y="1186406"/>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101600">
              <a:solidFill>
                <a:srgbClr val="02030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27" name="任意多边形 26"/>
            <p:cNvSpPr/>
            <p:nvPr/>
          </p:nvSpPr>
          <p:spPr>
            <a:xfrm>
              <a:off x="1053298" y="1163255"/>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76200">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endParaRPr lang="zh-CN" altLang="en-US" sz="3600" kern="1200"/>
            </a:p>
          </p:txBody>
        </p:sp>
      </p:grpSp>
      <p:cxnSp>
        <p:nvCxnSpPr>
          <p:cNvPr id="17" name="直接连接符 16"/>
          <p:cNvCxnSpPr/>
          <p:nvPr/>
        </p:nvCxnSpPr>
        <p:spPr>
          <a:xfrm>
            <a:off x="3671976" y="2061270"/>
            <a:ext cx="4625884" cy="0"/>
          </a:xfrm>
          <a:prstGeom prst="line">
            <a:avLst/>
          </a:prstGeom>
          <a:noFill/>
          <a:ln w="57150">
            <a:solidFill>
              <a:schemeClr val="accent4">
                <a:lumMod val="60000"/>
                <a:lumOff val="40000"/>
              </a:schemeClr>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cxnSp>
        <p:nvCxnSpPr>
          <p:cNvPr id="32" name="直接连接符 31"/>
          <p:cNvCxnSpPr/>
          <p:nvPr/>
        </p:nvCxnSpPr>
        <p:spPr>
          <a:xfrm>
            <a:off x="3665860" y="3045248"/>
            <a:ext cx="4625884" cy="0"/>
          </a:xfrm>
          <a:prstGeom prst="line">
            <a:avLst/>
          </a:prstGeom>
          <a:noFill/>
          <a:ln w="57150">
            <a:solidFill>
              <a:schemeClr val="accent4">
                <a:lumMod val="60000"/>
                <a:lumOff val="40000"/>
              </a:schemeClr>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sp>
        <p:nvSpPr>
          <p:cNvPr id="33"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665860" y="2247370"/>
            <a:ext cx="4982660" cy="58477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defTabSz="514350" fontAlgn="base">
              <a:spcBef>
                <a:spcPct val="0"/>
              </a:spcBef>
              <a:spcAft>
                <a:spcPct val="0"/>
              </a:spcAft>
            </a:pPr>
            <a:r>
              <a:rPr lang="zh-CN" altLang="en-US" sz="3200" b="1" dirty="0">
                <a:solidFill>
                  <a:schemeClr val="accent4">
                    <a:lumMod val="60000"/>
                    <a:lumOff val="40000"/>
                  </a:schemeClr>
                </a:solidFill>
                <a:latin typeface="微软雅黑" panose="020B0503020204020204" pitchFamily="34" charset="-122"/>
                <a:ea typeface="微软雅黑" panose="020B0503020204020204" pitchFamily="34" charset="-122"/>
                <a:sym typeface="Calibri" panose="020F0502020204030204" pitchFamily="34" charset="0"/>
              </a:rPr>
              <a:t>谢谢大家！</a:t>
            </a:r>
            <a:endParaRPr lang="en-US" altLang="zh-CN" sz="3200" b="1" dirty="0">
              <a:solidFill>
                <a:schemeClr val="accent4">
                  <a:lumMod val="60000"/>
                  <a:lumOff val="40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34" name="矩形 33"/>
          <p:cNvSpPr/>
          <p:nvPr/>
        </p:nvSpPr>
        <p:spPr>
          <a:xfrm>
            <a:off x="865756" y="2000033"/>
            <a:ext cx="2327062" cy="584775"/>
          </a:xfrm>
          <a:prstGeom prst="rect">
            <a:avLst/>
          </a:prstGeom>
        </p:spPr>
        <p:txBody>
          <a:bodyPr wrap="square">
            <a:spAutoFit/>
          </a:bodyPr>
          <a:lstStyle/>
          <a:p>
            <a:pPr algn="ctr"/>
            <a:r>
              <a:rPr lang="zh-CN" altLang="en-US" sz="3200" b="1" dirty="0">
                <a:solidFill>
                  <a:schemeClr val="bg1"/>
                </a:solidFill>
                <a:latin typeface="Arial" panose="020B0604020202020204"/>
                <a:ea typeface="微软雅黑" panose="020B0503020204020204" charset="-122"/>
                <a:sym typeface="Calibri" panose="020F0502020204030204" pitchFamily="34" charset="0"/>
              </a:rPr>
              <a:t>长安大学</a:t>
            </a:r>
            <a:endParaRPr lang="en-US" altLang="zh-CN" sz="3200" b="1" dirty="0">
              <a:solidFill>
                <a:schemeClr val="bg1"/>
              </a:solidFill>
              <a:latin typeface="Arial" panose="020B0604020202020204"/>
              <a:ea typeface="微软雅黑" panose="020B0503020204020204" charset="-122"/>
              <a:sym typeface="Calibri" panose="020F0502020204030204" pitchFamily="34" charset="0"/>
            </a:endParaRPr>
          </a:p>
        </p:txBody>
      </p:sp>
      <p:sp>
        <p:nvSpPr>
          <p:cNvPr id="35" name="矩形 34"/>
          <p:cNvSpPr/>
          <p:nvPr/>
        </p:nvSpPr>
        <p:spPr>
          <a:xfrm>
            <a:off x="1278069" y="2690840"/>
            <a:ext cx="1600118" cy="707886"/>
          </a:xfrm>
          <a:prstGeom prst="rect">
            <a:avLst/>
          </a:prstGeom>
        </p:spPr>
        <p:txBody>
          <a:bodyPr wrap="none">
            <a:spAutoFit/>
          </a:bodyPr>
          <a:lstStyle/>
          <a:p>
            <a:pPr algn="ctr"/>
            <a:r>
              <a:rPr lang="en-US" altLang="zh-CN" sz="4000" b="1" dirty="0">
                <a:solidFill>
                  <a:schemeClr val="accent4">
                    <a:lumMod val="60000"/>
                    <a:lumOff val="40000"/>
                  </a:schemeClr>
                </a:solidFill>
                <a:latin typeface="+mj-ea"/>
                <a:ea typeface="+mj-ea"/>
                <a:sym typeface="Calibri" panose="020F0502020204030204" pitchFamily="34" charset="0"/>
              </a:rPr>
              <a:t>2018 </a:t>
            </a:r>
            <a:endParaRPr lang="zh-CN" altLang="en-US" sz="2400" b="1" dirty="0">
              <a:solidFill>
                <a:schemeClr val="accent4">
                  <a:lumMod val="60000"/>
                  <a:lumOff val="40000"/>
                </a:schemeClr>
              </a:solidFill>
              <a:latin typeface="+mj-ea"/>
              <a:ea typeface="+mj-ea"/>
            </a:endParaRPr>
          </a:p>
        </p:txBody>
      </p:sp>
      <p:grpSp>
        <p:nvGrpSpPr>
          <p:cNvPr id="6" name="组合 5"/>
          <p:cNvGrpSpPr/>
          <p:nvPr/>
        </p:nvGrpSpPr>
        <p:grpSpPr>
          <a:xfrm>
            <a:off x="828280" y="3530355"/>
            <a:ext cx="2517446" cy="1458162"/>
            <a:chOff x="828280" y="3530355"/>
            <a:chExt cx="2517446" cy="1458162"/>
          </a:xfrm>
        </p:grpSpPr>
        <p:cxnSp>
          <p:nvCxnSpPr>
            <p:cNvPr id="55" name="直接连接符 54"/>
            <p:cNvCxnSpPr/>
            <p:nvPr/>
          </p:nvCxnSpPr>
          <p:spPr>
            <a:xfrm flipV="1">
              <a:off x="1320800" y="3530355"/>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28280" y="3943564"/>
              <a:ext cx="2024926" cy="1044953"/>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flipV="1">
            <a:off x="684243" y="551261"/>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981995" y="187027"/>
            <a:ext cx="2024926" cy="1044953"/>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23"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419F1D55-93DB-4E13-B4F5-1F1439F11A75}"/>
              </a:ext>
            </a:extLst>
          </p:cNvPr>
          <p:cNvSpPr txBox="1">
            <a:spLocks noChangeArrowheads="1"/>
          </p:cNvSpPr>
          <p:nvPr/>
        </p:nvSpPr>
        <p:spPr bwMode="auto">
          <a:xfrm>
            <a:off x="5095498" y="3148021"/>
            <a:ext cx="3595793"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514350" fontAlgn="base">
              <a:spcBef>
                <a:spcPct val="0"/>
              </a:spcBef>
              <a:spcAft>
                <a:spcPct val="0"/>
              </a:spcAft>
            </a:pPr>
            <a:r>
              <a:rPr lang="zh-CN" altLang="en-US" sz="1600" b="1" dirty="0">
                <a:solidFill>
                  <a:schemeClr val="bg1">
                    <a:lumMod val="65000"/>
                  </a:schemeClr>
                </a:solidFill>
                <a:latin typeface="+mj-ea"/>
                <a:ea typeface="+mj-ea"/>
                <a:sym typeface="Calibri" panose="020F0502020204030204" pitchFamily="34" charset="0"/>
              </a:rPr>
              <a:t>汇报人：张伟</a:t>
            </a:r>
            <a:r>
              <a:rPr lang="en-US" altLang="zh-CN" sz="1600" b="1" dirty="0">
                <a:solidFill>
                  <a:schemeClr val="bg1">
                    <a:lumMod val="65000"/>
                  </a:schemeClr>
                </a:solidFill>
                <a:latin typeface="+mj-ea"/>
                <a:ea typeface="+mj-ea"/>
                <a:sym typeface="Calibri" panose="020F0502020204030204" pitchFamily="34" charset="0"/>
              </a:rPr>
              <a:t>  </a:t>
            </a:r>
            <a:r>
              <a:rPr lang="zh-CN" altLang="en-US" sz="1600" b="1" dirty="0">
                <a:solidFill>
                  <a:schemeClr val="bg1">
                    <a:lumMod val="65000"/>
                  </a:schemeClr>
                </a:solidFill>
                <a:latin typeface="+mj-ea"/>
                <a:ea typeface="+mj-ea"/>
                <a:sym typeface="Calibri" panose="020F0502020204030204" pitchFamily="34" charset="0"/>
              </a:rPr>
              <a:t> 时间：</a:t>
            </a:r>
            <a:r>
              <a:rPr lang="en-US" altLang="zh-CN" sz="1600" b="1" dirty="0">
                <a:solidFill>
                  <a:schemeClr val="bg1">
                    <a:lumMod val="65000"/>
                  </a:schemeClr>
                </a:solidFill>
                <a:latin typeface="+mj-ea"/>
                <a:ea typeface="+mj-ea"/>
                <a:sym typeface="Calibri" panose="020F0502020204030204" pitchFamily="34" charset="0"/>
              </a:rPr>
              <a:t>2018.7.5</a:t>
            </a:r>
          </a:p>
        </p:txBody>
      </p:sp>
    </p:spTree>
    <p:extLst>
      <p:ext uri="{BB962C8B-B14F-4D97-AF65-F5344CB8AC3E}">
        <p14:creationId xmlns:p14="http://schemas.microsoft.com/office/powerpoint/2010/main" val="9867299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0-#ppt_w/2"/>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ppt_x</p:attrName>
                                        </p:attrNameLst>
                                      </p:cBhvr>
                                      <p:tavLst>
                                        <p:tav tm="0">
                                          <p:val>
                                            <p:strVal val="#ppt_x"/>
                                          </p:val>
                                        </p:tav>
                                        <p:tav tm="100000">
                                          <p:val>
                                            <p:strVal val="#ppt_x"/>
                                          </p:val>
                                        </p:tav>
                                      </p:tavLst>
                                    </p:anim>
                                    <p:anim calcmode="lin" valueType="num">
                                      <p:cBhvr>
                                        <p:cTn id="33" dur="1000" fill="hold"/>
                                        <p:tgtEl>
                                          <p:spTgt spid="35"/>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1+#ppt_w/2"/>
                                          </p:val>
                                        </p:tav>
                                        <p:tav tm="100000">
                                          <p:val>
                                            <p:strVal val="#ppt_x"/>
                                          </p:val>
                                        </p:tav>
                                      </p:tavLst>
                                    </p:anim>
                                    <p:anim calcmode="lin" valueType="num">
                                      <p:cBhvr additive="base">
                                        <p:cTn id="43" dur="500" fill="hold"/>
                                        <p:tgtEl>
                                          <p:spTgt spid="32"/>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3"/>
                                        </p:tgtEl>
                                        <p:attrNameLst>
                                          <p:attrName>style.visibility</p:attrName>
                                        </p:attrNameLst>
                                      </p:cBhvr>
                                      <p:to>
                                        <p:strVal val="visible"/>
                                      </p:to>
                                    </p:set>
                                    <p:anim calcmode="lin" valueType="num">
                                      <p:cBhvr>
                                        <p:cTn id="47" dur="10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48" dur="1000" fill="hold"/>
                                        <p:tgtEl>
                                          <p:spTgt spid="33"/>
                                        </p:tgtEl>
                                        <p:attrNameLst>
                                          <p:attrName>ppt_y</p:attrName>
                                        </p:attrNameLst>
                                      </p:cBhvr>
                                      <p:tavLst>
                                        <p:tav tm="0">
                                          <p:val>
                                            <p:strVal val="#ppt_y"/>
                                          </p:val>
                                        </p:tav>
                                        <p:tav tm="100000">
                                          <p:val>
                                            <p:strVal val="#ppt_y"/>
                                          </p:val>
                                        </p:tav>
                                      </p:tavLst>
                                    </p:anim>
                                    <p:anim calcmode="lin" valueType="num">
                                      <p:cBhvr>
                                        <p:cTn id="49" dur="10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50" dur="10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51" dur="1000" tmFilter="0,0; .5, 1; 1, 1"/>
                                        <p:tgtEl>
                                          <p:spTgt spid="33"/>
                                        </p:tgtEl>
                                      </p:cBhvr>
                                    </p:animEffect>
                                  </p:childTnLst>
                                </p:cTn>
                              </p:par>
                            </p:childTnLst>
                          </p:cTn>
                        </p:par>
                        <p:par>
                          <p:cTn id="52" fill="hold">
                            <p:stCondLst>
                              <p:cond delay="5400"/>
                            </p:stCondLst>
                            <p:childTnLst>
                              <p:par>
                                <p:cTn id="53" presetID="22" presetClass="entr" presetSubtype="8"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883031" y="1235495"/>
            <a:ext cx="1377937" cy="1640264"/>
            <a:chOff x="1053298" y="1163255"/>
            <a:chExt cx="2210766" cy="2631644"/>
          </a:xfrm>
        </p:grpSpPr>
        <p:sp>
          <p:nvSpPr>
            <p:cNvPr id="24" name="任意多边形 23"/>
            <p:cNvSpPr/>
            <p:nvPr/>
          </p:nvSpPr>
          <p:spPr>
            <a:xfrm>
              <a:off x="1053299" y="1186406"/>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02030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29" name="任意多边形 28"/>
            <p:cNvSpPr/>
            <p:nvPr/>
          </p:nvSpPr>
          <p:spPr>
            <a:xfrm>
              <a:off x="1053298" y="1163255"/>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endParaRPr lang="zh-CN" altLang="en-US" sz="3600" kern="1200"/>
            </a:p>
          </p:txBody>
        </p:sp>
      </p:grpSp>
      <p:sp>
        <p:nvSpPr>
          <p:cNvPr id="36" name="矩形 35"/>
          <p:cNvSpPr/>
          <p:nvPr/>
        </p:nvSpPr>
        <p:spPr>
          <a:xfrm flipH="1">
            <a:off x="3400541" y="3209364"/>
            <a:ext cx="2025950" cy="461665"/>
          </a:xfrm>
          <a:prstGeom prst="rect">
            <a:avLst/>
          </a:prstGeom>
        </p:spPr>
        <p:txBody>
          <a:bodyPr wrap="square">
            <a:spAutoFit/>
          </a:bodyPr>
          <a:lstStyle/>
          <a:p>
            <a:pPr algn="r"/>
            <a:r>
              <a:rPr lang="en-US" altLang="zh-CN" sz="2400" b="1" dirty="0">
                <a:solidFill>
                  <a:schemeClr val="accent1"/>
                </a:solidFill>
                <a:latin typeface="微软雅黑" panose="020B0503020204020204" charset="-122"/>
                <a:ea typeface="微软雅黑" panose="020B0503020204020204" charset="-122"/>
              </a:rPr>
              <a:t>01.</a:t>
            </a:r>
            <a:r>
              <a:rPr lang="zh-CN" altLang="en-US" sz="2400" b="1" dirty="0">
                <a:solidFill>
                  <a:schemeClr val="accent1"/>
                </a:solidFill>
                <a:latin typeface="微软雅黑" panose="020B0503020204020204" charset="-122"/>
                <a:ea typeface="微软雅黑" panose="020B0503020204020204" charset="-122"/>
              </a:rPr>
              <a:t>项目概况</a:t>
            </a:r>
          </a:p>
        </p:txBody>
      </p:sp>
      <p:grpSp>
        <p:nvGrpSpPr>
          <p:cNvPr id="44" name="组合 43"/>
          <p:cNvGrpSpPr/>
          <p:nvPr/>
        </p:nvGrpSpPr>
        <p:grpSpPr>
          <a:xfrm>
            <a:off x="3883030" y="575578"/>
            <a:ext cx="1392237" cy="835663"/>
            <a:chOff x="684243" y="165720"/>
            <a:chExt cx="2383242" cy="1430494"/>
          </a:xfrm>
        </p:grpSpPr>
        <p:cxnSp>
          <p:nvCxnSpPr>
            <p:cNvPr id="45" name="直接连接符 44"/>
            <p:cNvCxnSpPr/>
            <p:nvPr/>
          </p:nvCxnSpPr>
          <p:spPr>
            <a:xfrm flipV="1">
              <a:off x="684243" y="551261"/>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042559" y="165720"/>
              <a:ext cx="2024926" cy="1044954"/>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4272732" y="2456483"/>
            <a:ext cx="1397893" cy="809692"/>
            <a:chOff x="828280" y="3530355"/>
            <a:chExt cx="2517446" cy="1458162"/>
          </a:xfrm>
        </p:grpSpPr>
        <p:cxnSp>
          <p:nvCxnSpPr>
            <p:cNvPr id="48" name="直接连接符 47"/>
            <p:cNvCxnSpPr/>
            <p:nvPr/>
          </p:nvCxnSpPr>
          <p:spPr>
            <a:xfrm flipV="1">
              <a:off x="1320800" y="3530355"/>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828280" y="3943564"/>
              <a:ext cx="2024926" cy="1044953"/>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a:off x="4390107" y="4027324"/>
            <a:ext cx="31601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AutoShape 112"/>
          <p:cNvSpPr/>
          <p:nvPr/>
        </p:nvSpPr>
        <p:spPr bwMode="auto">
          <a:xfrm>
            <a:off x="4294006" y="1808310"/>
            <a:ext cx="555987" cy="55353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DAB96E"/>
          </a:solid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1+#ppt_w/2"/>
                                          </p:val>
                                        </p:tav>
                                        <p:tav tm="100000">
                                          <p:val>
                                            <p:strVal val="#ppt_x"/>
                                          </p:val>
                                        </p:tav>
                                      </p:tavLst>
                                    </p:anim>
                                    <p:anim calcmode="lin" valueType="num">
                                      <p:cBhvr additive="base">
                                        <p:cTn id="8"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0-#ppt_w/2"/>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par>
                                <p:cTn id="20" presetID="21" presetClass="entr" presetSubtype="1"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heel(1)">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0-#ppt_w/2"/>
                                          </p:val>
                                        </p:tav>
                                        <p:tav tm="100000">
                                          <p:val>
                                            <p:strVal val="#ppt_x"/>
                                          </p:val>
                                        </p:tav>
                                      </p:tavLst>
                                    </p:anim>
                                    <p:anim calcmode="lin" valueType="num">
                                      <p:cBhvr additive="base">
                                        <p:cTn id="2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additive="base">
                                        <p:cTn id="33" dur="500" fill="hold"/>
                                        <p:tgtEl>
                                          <p:spTgt spid="50"/>
                                        </p:tgtEl>
                                        <p:attrNameLst>
                                          <p:attrName>ppt_x</p:attrName>
                                        </p:attrNameLst>
                                      </p:cBhvr>
                                      <p:tavLst>
                                        <p:tav tm="0">
                                          <p:val>
                                            <p:strVal val="#ppt_x"/>
                                          </p:val>
                                        </p:tav>
                                        <p:tav tm="100000">
                                          <p:val>
                                            <p:strVal val="#ppt_x"/>
                                          </p:val>
                                        </p:tav>
                                      </p:tavLst>
                                    </p:anim>
                                    <p:anim calcmode="lin" valueType="num">
                                      <p:cBhvr additive="base">
                                        <p:cTn id="3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25755" r="8446"/>
          <a:stretch>
            <a:fillRect/>
          </a:stretch>
        </p:blipFill>
        <p:spPr>
          <a:xfrm>
            <a:off x="4067503" y="0"/>
            <a:ext cx="5076497" cy="5143500"/>
          </a:xfrm>
          <a:prstGeom prst="rect">
            <a:avLst/>
          </a:prstGeom>
        </p:spPr>
      </p:pic>
      <p:sp>
        <p:nvSpPr>
          <p:cNvPr id="4" name="矩形 3"/>
          <p:cNvSpPr/>
          <p:nvPr/>
        </p:nvSpPr>
        <p:spPr>
          <a:xfrm>
            <a:off x="0" y="0"/>
            <a:ext cx="9144000" cy="5180013"/>
          </a:xfrm>
          <a:prstGeom prst="rect">
            <a:avLst/>
          </a:prstGeom>
          <a:gradFill flip="none" rotWithShape="1">
            <a:gsLst>
              <a:gs pos="0">
                <a:srgbClr val="020302"/>
              </a:gs>
              <a:gs pos="42000">
                <a:srgbClr val="020302"/>
              </a:gs>
              <a:gs pos="100000">
                <a:srgbClr val="020302">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65110" y="454029"/>
            <a:ext cx="1527982" cy="369332"/>
          </a:xfrm>
          <a:prstGeom prst="rect">
            <a:avLst/>
          </a:prstGeom>
          <a:noFill/>
        </p:spPr>
        <p:txBody>
          <a:bodyPr wrap="none">
            <a:spAutoFit/>
          </a:bodyPr>
          <a:lstStyle/>
          <a:p>
            <a:r>
              <a:rPr lang="en-US" altLang="zh-CN" sz="1800" b="1">
                <a:solidFill>
                  <a:schemeClr val="accent1"/>
                </a:solidFill>
                <a:latin typeface="+mj-ea"/>
                <a:ea typeface="+mj-ea"/>
                <a:cs typeface="+mj-cs"/>
              </a:rPr>
              <a:t>1.1 </a:t>
            </a:r>
            <a:r>
              <a:rPr lang="zh-CN" altLang="en-US" sz="1800" b="1">
                <a:solidFill>
                  <a:schemeClr val="accent1"/>
                </a:solidFill>
                <a:latin typeface="+mj-ea"/>
                <a:ea typeface="+mj-ea"/>
                <a:cs typeface="+mj-cs"/>
              </a:rPr>
              <a:t>项目介绍</a:t>
            </a:r>
            <a:endParaRPr lang="zh-CN" altLang="en-US" sz="900" b="1">
              <a:solidFill>
                <a:schemeClr val="accent1"/>
              </a:solidFill>
              <a:latin typeface="+mj-ea"/>
              <a:ea typeface="+mj-ea"/>
            </a:endParaRPr>
          </a:p>
        </p:txBody>
      </p:sp>
      <p:sp>
        <p:nvSpPr>
          <p:cNvPr id="15" name="TextBox 1"/>
          <p:cNvSpPr txBox="1"/>
          <p:nvPr/>
        </p:nvSpPr>
        <p:spPr>
          <a:xfrm>
            <a:off x="1165110" y="806685"/>
            <a:ext cx="1632242" cy="276999"/>
          </a:xfrm>
          <a:prstGeom prst="rect">
            <a:avLst/>
          </a:prstGeom>
          <a:noFill/>
        </p:spPr>
        <p:txBody>
          <a:bodyPr wrap="none" rtlCol="0">
            <a:spAutoFit/>
          </a:bodyPr>
          <a:lstStyle/>
          <a:p>
            <a:r>
              <a:rPr lang="vi-VN" sz="1200" b="1">
                <a:solidFill>
                  <a:schemeClr val="accent1"/>
                </a:solidFill>
                <a:latin typeface="+mn-ea"/>
                <a:cs typeface="Lato Black" panose="020F0502020204030203" charset="0"/>
              </a:rPr>
              <a:t>PROJECT DESCRIPTION</a:t>
            </a:r>
          </a:p>
        </p:txBody>
      </p:sp>
      <p:cxnSp>
        <p:nvCxnSpPr>
          <p:cNvPr id="12" name="直接连接符 11"/>
          <p:cNvCxnSpPr/>
          <p:nvPr/>
        </p:nvCxnSpPr>
        <p:spPr>
          <a:xfrm>
            <a:off x="854938" y="1514484"/>
            <a:ext cx="4128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672035" y="447348"/>
            <a:ext cx="470000" cy="552363"/>
            <a:chOff x="281518" y="2070153"/>
            <a:chExt cx="470000" cy="552363"/>
          </a:xfrm>
        </p:grpSpPr>
        <p:sp>
          <p:nvSpPr>
            <p:cNvPr id="18" name="任意多边形 17"/>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endParaRPr lang="zh-CN" altLang="en-US" sz="3600" b="1" kern="1200"/>
            </a:p>
          </p:txBody>
        </p:sp>
        <p:sp>
          <p:nvSpPr>
            <p:cNvPr id="19" name="矩形 18"/>
            <p:cNvSpPr/>
            <p:nvPr/>
          </p:nvSpPr>
          <p:spPr>
            <a:xfrm>
              <a:off x="281518" y="2171640"/>
              <a:ext cx="470000" cy="400110"/>
            </a:xfrm>
            <a:prstGeom prst="rect">
              <a:avLst/>
            </a:prstGeom>
          </p:spPr>
          <p:txBody>
            <a:bodyPr wrap="none">
              <a:spAutoFit/>
            </a:bodyPr>
            <a:lstStyle/>
            <a:p>
              <a:pPr algn="ctr"/>
              <a:r>
                <a:rPr lang="en-US" altLang="zh-CN" sz="2000" b="1">
                  <a:solidFill>
                    <a:schemeClr val="accent1"/>
                  </a:solidFill>
                  <a:latin typeface="Arial" panose="020B0604020202020204"/>
                  <a:ea typeface="微软雅黑" panose="020B0503020204020204" charset="-122"/>
                  <a:sym typeface="Calibri" panose="020F0502020204030204" pitchFamily="34" charset="0"/>
                </a:rPr>
                <a:t>01</a:t>
              </a:r>
              <a:endParaRPr lang="zh-CN" altLang="en-US" sz="1800" b="1">
                <a:solidFill>
                  <a:schemeClr val="accent1"/>
                </a:solidFill>
              </a:endParaRPr>
            </a:p>
          </p:txBody>
        </p:sp>
      </p:grpSp>
      <p:sp>
        <p:nvSpPr>
          <p:cNvPr id="20" name="文本框 19">
            <a:extLst>
              <a:ext uri="{FF2B5EF4-FFF2-40B4-BE49-F238E27FC236}">
                <a16:creationId xmlns:a16="http://schemas.microsoft.com/office/drawing/2014/main" id="{CBB34979-E071-44CE-8598-453F7BE77B77}"/>
              </a:ext>
            </a:extLst>
          </p:cNvPr>
          <p:cNvSpPr txBox="1"/>
          <p:nvPr/>
        </p:nvSpPr>
        <p:spPr>
          <a:xfrm>
            <a:off x="716086" y="1745757"/>
            <a:ext cx="2530289" cy="2457083"/>
          </a:xfrm>
          <a:prstGeom prst="rect">
            <a:avLst/>
          </a:prstGeom>
          <a:noFill/>
        </p:spPr>
        <p:txBody>
          <a:bodyPr wrap="square" rtlCol="0">
            <a:spAutoFit/>
            <a:scene3d>
              <a:camera prst="orthographicFront"/>
              <a:lightRig rig="threePt" dir="t"/>
            </a:scene3d>
            <a:sp3d contourW="12700"/>
          </a:bodyPr>
          <a:lstStyle/>
          <a:p>
            <a:pPr>
              <a:lnSpc>
                <a:spcPct val="125000"/>
              </a:lnSpc>
              <a:spcAft>
                <a:spcPts val="450"/>
              </a:spcAft>
              <a:buClr>
                <a:schemeClr val="accent1"/>
              </a:buClr>
            </a:pPr>
            <a:r>
              <a:rPr lang="zh-CN" altLang="en-US" sz="1100" dirty="0">
                <a:solidFill>
                  <a:schemeClr val="bg1">
                    <a:lumMod val="85000"/>
                  </a:schemeClr>
                </a:solidFill>
                <a:latin typeface="+mn-ea"/>
              </a:rPr>
              <a:t>       车牌识别系统作为智能交通系统的重要组成部分，在交通监视和控制中占有很重要的地位，已成为现代交通工程领域中研究的重点和热点之一。车牌识别技术综合了图形处理、计算机视觉、模式识别的技术以及人工智能等多科学知识，目的在于无需为车辆加装其他特殊装置的情况下对车辆进行自动监控，从而给交通系统的自动化管理提供便捷。</a:t>
            </a:r>
          </a:p>
          <a:p>
            <a:pPr>
              <a:lnSpc>
                <a:spcPct val="125000"/>
              </a:lnSpc>
              <a:spcAft>
                <a:spcPts val="450"/>
              </a:spcAft>
              <a:buClr>
                <a:schemeClr val="accent1"/>
              </a:buClr>
            </a:pPr>
            <a:endParaRPr lang="zh-CN" altLang="en-US" sz="1050" dirty="0">
              <a:solidFill>
                <a:schemeClr val="bg1">
                  <a:lumMod val="8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883031" y="1184695"/>
            <a:ext cx="1377937" cy="1640264"/>
            <a:chOff x="1053298" y="1163255"/>
            <a:chExt cx="2210766" cy="2631644"/>
          </a:xfrm>
        </p:grpSpPr>
        <p:sp>
          <p:nvSpPr>
            <p:cNvPr id="24" name="任意多边形 23"/>
            <p:cNvSpPr/>
            <p:nvPr/>
          </p:nvSpPr>
          <p:spPr>
            <a:xfrm>
              <a:off x="1053299" y="1186406"/>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rgbClr val="02030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a:solidFill>
                  <a:prstClr val="white"/>
                </a:solidFill>
              </a:endParaRPr>
            </a:p>
          </p:txBody>
        </p:sp>
        <p:sp>
          <p:nvSpPr>
            <p:cNvPr id="29" name="任意多边形 28"/>
            <p:cNvSpPr/>
            <p:nvPr/>
          </p:nvSpPr>
          <p:spPr>
            <a:xfrm>
              <a:off x="1053298" y="1163255"/>
              <a:ext cx="2210765" cy="260849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57150">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a:solidFill>
                  <a:prstClr val="white"/>
                </a:solidFill>
              </a:endParaRPr>
            </a:p>
          </p:txBody>
        </p:sp>
      </p:grpSp>
      <p:sp>
        <p:nvSpPr>
          <p:cNvPr id="36" name="矩形 35"/>
          <p:cNvSpPr/>
          <p:nvPr/>
        </p:nvSpPr>
        <p:spPr>
          <a:xfrm flipH="1">
            <a:off x="3400541" y="3158564"/>
            <a:ext cx="2025950" cy="461665"/>
          </a:xfrm>
          <a:prstGeom prst="rect">
            <a:avLst/>
          </a:prstGeom>
        </p:spPr>
        <p:txBody>
          <a:bodyPr wrap="square">
            <a:spAutoFit/>
          </a:bodyPr>
          <a:lstStyle/>
          <a:p>
            <a:pPr algn="r"/>
            <a:r>
              <a:rPr lang="en-US" altLang="zh-CN" sz="2400" b="1" dirty="0">
                <a:solidFill>
                  <a:srgbClr val="DAB96E"/>
                </a:solidFill>
                <a:latin typeface="微软雅黑" panose="020B0503020204020204" charset="-122"/>
                <a:ea typeface="微软雅黑" panose="020B0503020204020204" charset="-122"/>
              </a:rPr>
              <a:t>02.</a:t>
            </a:r>
            <a:r>
              <a:rPr lang="zh-CN" altLang="en-US" sz="2400" b="1" dirty="0">
                <a:solidFill>
                  <a:srgbClr val="DAB96E"/>
                </a:solidFill>
                <a:latin typeface="微软雅黑" panose="020B0503020204020204" charset="-122"/>
                <a:ea typeface="微软雅黑" panose="020B0503020204020204" charset="-122"/>
              </a:rPr>
              <a:t>实现方案</a:t>
            </a:r>
          </a:p>
        </p:txBody>
      </p:sp>
      <p:grpSp>
        <p:nvGrpSpPr>
          <p:cNvPr id="44" name="组合 43"/>
          <p:cNvGrpSpPr/>
          <p:nvPr/>
        </p:nvGrpSpPr>
        <p:grpSpPr>
          <a:xfrm>
            <a:off x="3883030" y="524778"/>
            <a:ext cx="1392237" cy="835663"/>
            <a:chOff x="684243" y="165720"/>
            <a:chExt cx="2383242" cy="1430494"/>
          </a:xfrm>
        </p:grpSpPr>
        <p:cxnSp>
          <p:nvCxnSpPr>
            <p:cNvPr id="45" name="直接连接符 44"/>
            <p:cNvCxnSpPr/>
            <p:nvPr/>
          </p:nvCxnSpPr>
          <p:spPr>
            <a:xfrm flipV="1">
              <a:off x="684243" y="551261"/>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1042559" y="165720"/>
              <a:ext cx="2024926" cy="1044954"/>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4272732" y="2405683"/>
            <a:ext cx="1397893" cy="809692"/>
            <a:chOff x="828280" y="3530355"/>
            <a:chExt cx="2517446" cy="1458162"/>
          </a:xfrm>
        </p:grpSpPr>
        <p:cxnSp>
          <p:nvCxnSpPr>
            <p:cNvPr id="48" name="直接连接符 47"/>
            <p:cNvCxnSpPr/>
            <p:nvPr/>
          </p:nvCxnSpPr>
          <p:spPr>
            <a:xfrm flipV="1">
              <a:off x="1320800" y="3530355"/>
              <a:ext cx="2024926" cy="10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828280" y="3943564"/>
              <a:ext cx="2024926" cy="1044953"/>
            </a:xfrm>
            <a:prstGeom prst="line">
              <a:avLst/>
            </a:prstGeom>
            <a:ln w="3175">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a:xfrm>
            <a:off x="4390107" y="3976524"/>
            <a:ext cx="316019"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 242"/>
          <p:cNvGrpSpPr/>
          <p:nvPr/>
        </p:nvGrpSpPr>
        <p:grpSpPr>
          <a:xfrm>
            <a:off x="4253701" y="1774592"/>
            <a:ext cx="585038" cy="446040"/>
            <a:chOff x="2908300" y="2946400"/>
            <a:chExt cx="447675" cy="341313"/>
          </a:xfrm>
          <a:solidFill>
            <a:srgbClr val="DAB96E"/>
          </a:solidFill>
        </p:grpSpPr>
        <p:sp>
          <p:nvSpPr>
            <p:cNvPr id="16"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1800" b="0" i="0" u="none" strike="noStrike" kern="0" cap="none" spc="0" normalizeH="0" baseline="0" noProof="0">
                <a:ln>
                  <a:noFill/>
                </a:ln>
                <a:solidFill>
                  <a:srgbClr val="000000"/>
                </a:solidFill>
                <a:effectLst/>
                <a:uLnTx/>
                <a:uFillTx/>
                <a:latin typeface="微软雅黑" panose="020B0503020204020204" charset="-122"/>
                <a:ea typeface="Microsoft YaHei UI"/>
              </a:endParaRPr>
            </a:p>
          </p:txBody>
        </p:sp>
        <p:sp>
          <p:nvSpPr>
            <p:cNvPr id="17"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AU" sz="1800" b="0" i="0" u="none" strike="noStrike" kern="0" cap="none" spc="0" normalizeH="0" baseline="0" noProof="0">
                <a:ln>
                  <a:noFill/>
                </a:ln>
                <a:solidFill>
                  <a:srgbClr val="000000"/>
                </a:solidFill>
                <a:effectLst/>
                <a:uLnTx/>
                <a:uFillTx/>
                <a:latin typeface="微软雅黑" panose="020B0503020204020204" charset="-122"/>
                <a:ea typeface="Microsoft YaHei UI"/>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1+#ppt_w/2"/>
                                          </p:val>
                                        </p:tav>
                                        <p:tav tm="100000">
                                          <p:val>
                                            <p:strVal val="#ppt_x"/>
                                          </p:val>
                                        </p:tav>
                                      </p:tavLst>
                                    </p:anim>
                                    <p:anim calcmode="lin" valueType="num">
                                      <p:cBhvr additive="base">
                                        <p:cTn id="8"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0-#ppt_w/2"/>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par>
                                <p:cTn id="20" presetID="21" presetClass="entr" presetSubtype="1"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heel(1)">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2.1 </a:t>
            </a:r>
            <a:r>
              <a:rPr lang="zh-CN" altLang="en-US" sz="1800" b="1" dirty="0">
                <a:solidFill>
                  <a:srgbClr val="DAB96E"/>
                </a:solidFill>
                <a:latin typeface="微软雅黑" panose="020B0503020204020204" charset="-122"/>
                <a:ea typeface="微软雅黑" panose="020B0503020204020204" charset="-122"/>
              </a:rPr>
              <a:t>总体流程</a:t>
            </a:r>
          </a:p>
        </p:txBody>
      </p:sp>
      <p:grpSp>
        <p:nvGrpSpPr>
          <p:cNvPr id="17" name="组合 16"/>
          <p:cNvGrpSpPr/>
          <p:nvPr/>
        </p:nvGrpSpPr>
        <p:grpSpPr>
          <a:xfrm>
            <a:off x="574322" y="435330"/>
            <a:ext cx="470000" cy="552363"/>
            <a:chOff x="281518" y="2070153"/>
            <a:chExt cx="470000" cy="552363"/>
          </a:xfrm>
        </p:grpSpPr>
        <p:sp>
          <p:nvSpPr>
            <p:cNvPr id="18" name="任意多边形 17"/>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19" name="矩形 18"/>
            <p:cNvSpPr/>
            <p:nvPr/>
          </p:nvSpPr>
          <p:spPr>
            <a:xfrm>
              <a:off x="281518" y="2171640"/>
              <a:ext cx="470000" cy="400110"/>
            </a:xfrm>
            <a:prstGeom prst="rect">
              <a:avLst/>
            </a:prstGeom>
          </p:spPr>
          <p:txBody>
            <a:bodyPr wrap="none">
              <a:spAutoFit/>
            </a:bodyPr>
            <a:lstStyle/>
            <a:p>
              <a:pPr algn="ctr"/>
              <a:r>
                <a:rPr lang="en-US" altLang="zh-CN" sz="2000" b="1">
                  <a:solidFill>
                    <a:srgbClr val="DAB96E"/>
                  </a:solidFill>
                  <a:latin typeface="Arial" panose="020B0604020202020204"/>
                  <a:ea typeface="微软雅黑" panose="020B0503020204020204" charset="-122"/>
                  <a:sym typeface="Calibri" panose="020F0502020204030204" pitchFamily="34" charset="0"/>
                </a:rPr>
                <a:t>02</a:t>
              </a:r>
              <a:endParaRPr lang="zh-CN" altLang="en-US" sz="1800" b="1">
                <a:solidFill>
                  <a:srgbClr val="DAB96E"/>
                </a:solidFill>
              </a:endParaRPr>
            </a:p>
          </p:txBody>
        </p:sp>
      </p:grpSp>
      <p:sp>
        <p:nvSpPr>
          <p:cNvPr id="47" name="椭圆 46"/>
          <p:cNvSpPr/>
          <p:nvPr/>
        </p:nvSpPr>
        <p:spPr>
          <a:xfrm>
            <a:off x="1775392" y="2007282"/>
            <a:ext cx="1137424" cy="1137424"/>
          </a:xfrm>
          <a:prstGeom prst="ellipse">
            <a:avLst/>
          </a:prstGeom>
          <a:solidFill>
            <a:schemeClr val="accent1"/>
          </a:solidFill>
          <a:ln>
            <a:solidFill>
              <a:srgbClr val="050506"/>
            </a:solidFill>
          </a:ln>
        </p:spPr>
        <p:txBody>
          <a:bodyPr/>
          <a:lstStyle/>
          <a:p>
            <a:endParaRPr lang="zh-CN" altLang="en-US">
              <a:solidFill>
                <a:schemeClr val="tx1"/>
              </a:solidFill>
            </a:endParaRPr>
          </a:p>
        </p:txBody>
      </p:sp>
      <p:sp>
        <p:nvSpPr>
          <p:cNvPr id="48" name="椭圆 47"/>
          <p:cNvSpPr/>
          <p:nvPr/>
        </p:nvSpPr>
        <p:spPr>
          <a:xfrm>
            <a:off x="3949621" y="1986076"/>
            <a:ext cx="1137424" cy="1137424"/>
          </a:xfrm>
          <a:prstGeom prst="ellipse">
            <a:avLst/>
          </a:prstGeom>
          <a:solidFill>
            <a:schemeClr val="accent1"/>
          </a:solidFill>
          <a:ln>
            <a:solidFill>
              <a:srgbClr val="050506"/>
            </a:solidFill>
          </a:ln>
        </p:spPr>
        <p:txBody>
          <a:bodyPr/>
          <a:lstStyle/>
          <a:p>
            <a:endParaRPr lang="zh-CN" altLang="en-US">
              <a:solidFill>
                <a:schemeClr val="tx1"/>
              </a:solidFill>
            </a:endParaRPr>
          </a:p>
        </p:txBody>
      </p:sp>
      <p:sp>
        <p:nvSpPr>
          <p:cNvPr id="49" name="椭圆 48"/>
          <p:cNvSpPr/>
          <p:nvPr/>
        </p:nvSpPr>
        <p:spPr>
          <a:xfrm>
            <a:off x="6152597" y="2007282"/>
            <a:ext cx="1137424" cy="1137424"/>
          </a:xfrm>
          <a:prstGeom prst="ellipse">
            <a:avLst/>
          </a:prstGeom>
          <a:solidFill>
            <a:schemeClr val="accent1"/>
          </a:solidFill>
          <a:ln>
            <a:solidFill>
              <a:srgbClr val="050506"/>
            </a:solidFill>
          </a:ln>
        </p:spPr>
        <p:txBody>
          <a:bodyPr/>
          <a:lstStyle/>
          <a:p>
            <a:endParaRPr lang="zh-CN" altLang="en-US">
              <a:solidFill>
                <a:schemeClr val="tx1"/>
              </a:solidFill>
            </a:endParaRPr>
          </a:p>
        </p:txBody>
      </p:sp>
      <p:sp>
        <p:nvSpPr>
          <p:cNvPr id="52" name="文本框 7"/>
          <p:cNvSpPr txBox="1">
            <a:spLocks noChangeArrowheads="1"/>
          </p:cNvSpPr>
          <p:nvPr/>
        </p:nvSpPr>
        <p:spPr bwMode="auto">
          <a:xfrm>
            <a:off x="1841402" y="237280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r>
              <a:rPr lang="zh-CN" altLang="en-US" sz="1600" dirty="0"/>
              <a:t>车牌分割</a:t>
            </a:r>
            <a:endParaRPr lang="en-US" altLang="zh-CN" sz="3200" dirty="0">
              <a:solidFill>
                <a:srgbClr val="000000"/>
              </a:solidFill>
              <a:latin typeface="+mj-lt"/>
              <a:ea typeface="+mj-ea"/>
            </a:endParaRPr>
          </a:p>
        </p:txBody>
      </p:sp>
      <p:sp>
        <p:nvSpPr>
          <p:cNvPr id="54" name="文本框 7"/>
          <p:cNvSpPr txBox="1">
            <a:spLocks noChangeArrowheads="1"/>
          </p:cNvSpPr>
          <p:nvPr/>
        </p:nvSpPr>
        <p:spPr bwMode="auto">
          <a:xfrm>
            <a:off x="4030005" y="237280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r>
              <a:rPr lang="zh-CN" altLang="en-US" sz="1600" dirty="0"/>
              <a:t>字符分割</a:t>
            </a:r>
            <a:endParaRPr lang="en-US" altLang="zh-CN" sz="5400" dirty="0">
              <a:solidFill>
                <a:srgbClr val="000000"/>
              </a:solidFill>
            </a:endParaRPr>
          </a:p>
        </p:txBody>
      </p:sp>
      <p:sp>
        <p:nvSpPr>
          <p:cNvPr id="56" name="文本框 7"/>
          <p:cNvSpPr txBox="1">
            <a:spLocks noChangeArrowheads="1"/>
          </p:cNvSpPr>
          <p:nvPr/>
        </p:nvSpPr>
        <p:spPr bwMode="auto">
          <a:xfrm>
            <a:off x="6218607" y="240831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rgbClr val="000000"/>
                </a:solidFill>
                <a:latin typeface="宋体" panose="02010600030101010101" pitchFamily="2" charset="-122"/>
              </a:rPr>
              <a:t>字符识别</a:t>
            </a:r>
            <a:endParaRPr lang="en-US" altLang="zh-CN" sz="1600" dirty="0">
              <a:solidFill>
                <a:srgbClr val="000000"/>
              </a:solidFill>
              <a:latin typeface="宋体" panose="02010600030101010101" pitchFamily="2" charset="-122"/>
            </a:endParaRPr>
          </a:p>
        </p:txBody>
      </p:sp>
      <p:cxnSp>
        <p:nvCxnSpPr>
          <p:cNvPr id="4" name="直接箭头连接符 3">
            <a:extLst>
              <a:ext uri="{FF2B5EF4-FFF2-40B4-BE49-F238E27FC236}">
                <a16:creationId xmlns:a16="http://schemas.microsoft.com/office/drawing/2014/main" id="{81A53AFA-21CC-4458-803D-E44618E97B4E}"/>
              </a:ext>
            </a:extLst>
          </p:cNvPr>
          <p:cNvCxnSpPr>
            <a:stCxn id="47" idx="6"/>
            <a:endCxn id="48" idx="2"/>
          </p:cNvCxnSpPr>
          <p:nvPr/>
        </p:nvCxnSpPr>
        <p:spPr>
          <a:xfrm flipV="1">
            <a:off x="2912816" y="2554788"/>
            <a:ext cx="1036805" cy="2120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 name="直接箭头连接符 5">
            <a:extLst>
              <a:ext uri="{FF2B5EF4-FFF2-40B4-BE49-F238E27FC236}">
                <a16:creationId xmlns:a16="http://schemas.microsoft.com/office/drawing/2014/main" id="{2DE1A7B9-D9E5-4A8F-905A-0A77D00B2F0A}"/>
              </a:ext>
            </a:extLst>
          </p:cNvPr>
          <p:cNvCxnSpPr>
            <a:stCxn id="48" idx="6"/>
            <a:endCxn id="49" idx="2"/>
          </p:cNvCxnSpPr>
          <p:nvPr/>
        </p:nvCxnSpPr>
        <p:spPr>
          <a:xfrm>
            <a:off x="5087045" y="2554788"/>
            <a:ext cx="1065552" cy="212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anim calcmode="lin" valueType="num">
                                      <p:cBhvr>
                                        <p:cTn id="18" dur="1000" fill="hold"/>
                                        <p:tgtEl>
                                          <p:spTgt spid="56"/>
                                        </p:tgtEl>
                                        <p:attrNameLst>
                                          <p:attrName>ppt_x</p:attrName>
                                        </p:attrNameLst>
                                      </p:cBhvr>
                                      <p:tavLst>
                                        <p:tav tm="0">
                                          <p:val>
                                            <p:strVal val="#ppt_x"/>
                                          </p:val>
                                        </p:tav>
                                        <p:tav tm="100000">
                                          <p:val>
                                            <p:strVal val="#ppt_x"/>
                                          </p:val>
                                        </p:tav>
                                      </p:tavLst>
                                    </p:anim>
                                    <p:anim calcmode="lin" valueType="num">
                                      <p:cBhvr>
                                        <p:cTn id="1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724026" y="1657125"/>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图像灰度化</a:t>
            </a:r>
          </a:p>
        </p:txBody>
      </p:sp>
      <p:sp>
        <p:nvSpPr>
          <p:cNvPr id="40" name="矩形 39">
            <a:extLst>
              <a:ext uri="{FF2B5EF4-FFF2-40B4-BE49-F238E27FC236}">
                <a16:creationId xmlns:a16="http://schemas.microsoft.com/office/drawing/2014/main" id="{527C2A2C-BD91-4155-9070-42BA2D81FBB2}"/>
              </a:ext>
            </a:extLst>
          </p:cNvPr>
          <p:cNvSpPr/>
          <p:nvPr/>
        </p:nvSpPr>
        <p:spPr>
          <a:xfrm>
            <a:off x="1724026" y="2219661"/>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高斯滤波去噪</a:t>
            </a:r>
          </a:p>
        </p:txBody>
      </p:sp>
      <p:sp>
        <p:nvSpPr>
          <p:cNvPr id="44" name="矩形 43">
            <a:extLst>
              <a:ext uri="{FF2B5EF4-FFF2-40B4-BE49-F238E27FC236}">
                <a16:creationId xmlns:a16="http://schemas.microsoft.com/office/drawing/2014/main" id="{7E743463-A45E-4BA3-876E-F8A442C02904}"/>
              </a:ext>
            </a:extLst>
          </p:cNvPr>
          <p:cNvSpPr/>
          <p:nvPr/>
        </p:nvSpPr>
        <p:spPr>
          <a:xfrm>
            <a:off x="1724026" y="2782197"/>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accent2"/>
                </a:solidFill>
                <a:latin typeface="+mj-ea"/>
                <a:ea typeface="+mj-ea"/>
              </a:rPr>
              <a:t>Canny</a:t>
            </a:r>
            <a:r>
              <a:rPr lang="zh-CN" altLang="en-US" sz="1200" b="1" dirty="0">
                <a:solidFill>
                  <a:schemeClr val="accent2"/>
                </a:solidFill>
                <a:latin typeface="+mj-ea"/>
                <a:ea typeface="+mj-ea"/>
              </a:rPr>
              <a:t>算子进行边缘检测</a:t>
            </a:r>
          </a:p>
        </p:txBody>
      </p:sp>
      <p:sp>
        <p:nvSpPr>
          <p:cNvPr id="45" name="矩形 44">
            <a:extLst>
              <a:ext uri="{FF2B5EF4-FFF2-40B4-BE49-F238E27FC236}">
                <a16:creationId xmlns:a16="http://schemas.microsoft.com/office/drawing/2014/main" id="{7C5CB93B-43AA-44BD-B3F1-C9F8BAC6585F}"/>
              </a:ext>
            </a:extLst>
          </p:cNvPr>
          <p:cNvSpPr/>
          <p:nvPr/>
        </p:nvSpPr>
        <p:spPr>
          <a:xfrm>
            <a:off x="1724026" y="3344733"/>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边缘密度法处理</a:t>
            </a:r>
          </a:p>
        </p:txBody>
      </p:sp>
      <p:sp>
        <p:nvSpPr>
          <p:cNvPr id="46" name="矩形 45">
            <a:extLst>
              <a:ext uri="{FF2B5EF4-FFF2-40B4-BE49-F238E27FC236}">
                <a16:creationId xmlns:a16="http://schemas.microsoft.com/office/drawing/2014/main" id="{0F76FDB8-D449-4A99-9B73-E821B6D4D0E3}"/>
              </a:ext>
            </a:extLst>
          </p:cNvPr>
          <p:cNvSpPr/>
          <p:nvPr/>
        </p:nvSpPr>
        <p:spPr>
          <a:xfrm>
            <a:off x="1724026" y="3907269"/>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膨胀填充孔洞</a:t>
            </a:r>
          </a:p>
        </p:txBody>
      </p:sp>
      <p:sp>
        <p:nvSpPr>
          <p:cNvPr id="47" name="矩形 46">
            <a:extLst>
              <a:ext uri="{FF2B5EF4-FFF2-40B4-BE49-F238E27FC236}">
                <a16:creationId xmlns:a16="http://schemas.microsoft.com/office/drawing/2014/main" id="{85267835-7582-403C-A8C6-95C64FCCCD0C}"/>
              </a:ext>
            </a:extLst>
          </p:cNvPr>
          <p:cNvSpPr/>
          <p:nvPr/>
        </p:nvSpPr>
        <p:spPr>
          <a:xfrm>
            <a:off x="4747383" y="823409"/>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种子法标定单连通区域</a:t>
            </a:r>
          </a:p>
        </p:txBody>
      </p:sp>
      <p:sp>
        <p:nvSpPr>
          <p:cNvPr id="48" name="矩形 47">
            <a:extLst>
              <a:ext uri="{FF2B5EF4-FFF2-40B4-BE49-F238E27FC236}">
                <a16:creationId xmlns:a16="http://schemas.microsoft.com/office/drawing/2014/main" id="{10FFDC9E-2A1F-40F8-A02E-F9B461F3E95E}"/>
              </a:ext>
            </a:extLst>
          </p:cNvPr>
          <p:cNvSpPr/>
          <p:nvPr/>
        </p:nvSpPr>
        <p:spPr>
          <a:xfrm>
            <a:off x="4747383" y="1385945"/>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提取最小外接矩形</a:t>
            </a:r>
          </a:p>
        </p:txBody>
      </p:sp>
      <p:sp>
        <p:nvSpPr>
          <p:cNvPr id="2" name="流程图: 决策 1">
            <a:extLst>
              <a:ext uri="{FF2B5EF4-FFF2-40B4-BE49-F238E27FC236}">
                <a16:creationId xmlns:a16="http://schemas.microsoft.com/office/drawing/2014/main" id="{05F10231-EB56-4551-9054-1D8F6B809F18}"/>
              </a:ext>
            </a:extLst>
          </p:cNvPr>
          <p:cNvSpPr/>
          <p:nvPr/>
        </p:nvSpPr>
        <p:spPr>
          <a:xfrm>
            <a:off x="4639535" y="1948481"/>
            <a:ext cx="1586753" cy="5790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符合车</a:t>
            </a:r>
            <a:endParaRPr lang="en-US" altLang="zh-CN" sz="1200" b="1" dirty="0">
              <a:solidFill>
                <a:schemeClr val="accent2"/>
              </a:solidFill>
              <a:latin typeface="+mj-ea"/>
              <a:ea typeface="+mj-ea"/>
            </a:endParaRPr>
          </a:p>
          <a:p>
            <a:pPr algn="ctr"/>
            <a:r>
              <a:rPr lang="zh-CN" altLang="en-US" sz="1200" b="1" dirty="0">
                <a:solidFill>
                  <a:schemeClr val="accent2"/>
                </a:solidFill>
                <a:latin typeface="+mj-ea"/>
                <a:ea typeface="+mj-ea"/>
              </a:rPr>
              <a:t>牌特征</a:t>
            </a:r>
          </a:p>
        </p:txBody>
      </p:sp>
      <p:sp>
        <p:nvSpPr>
          <p:cNvPr id="7" name="流程图: 可选过程 6">
            <a:extLst>
              <a:ext uri="{FF2B5EF4-FFF2-40B4-BE49-F238E27FC236}">
                <a16:creationId xmlns:a16="http://schemas.microsoft.com/office/drawing/2014/main" id="{FE88BB4C-6B14-4818-AF5E-2E24F316890E}"/>
              </a:ext>
            </a:extLst>
          </p:cNvPr>
          <p:cNvSpPr/>
          <p:nvPr/>
        </p:nvSpPr>
        <p:spPr>
          <a:xfrm>
            <a:off x="1895205" y="1094589"/>
            <a:ext cx="1028700" cy="36398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开始</a:t>
            </a:r>
          </a:p>
        </p:txBody>
      </p:sp>
      <p:sp>
        <p:nvSpPr>
          <p:cNvPr id="50" name="矩形 49">
            <a:extLst>
              <a:ext uri="{FF2B5EF4-FFF2-40B4-BE49-F238E27FC236}">
                <a16:creationId xmlns:a16="http://schemas.microsoft.com/office/drawing/2014/main" id="{8B422DA7-09C7-4E43-9033-7D529A9E42ED}"/>
              </a:ext>
            </a:extLst>
          </p:cNvPr>
          <p:cNvSpPr/>
          <p:nvPr/>
        </p:nvSpPr>
        <p:spPr>
          <a:xfrm>
            <a:off x="4747382" y="3288658"/>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投影法确定精确区域</a:t>
            </a:r>
          </a:p>
        </p:txBody>
      </p:sp>
      <p:sp>
        <p:nvSpPr>
          <p:cNvPr id="51" name="矩形 50">
            <a:extLst>
              <a:ext uri="{FF2B5EF4-FFF2-40B4-BE49-F238E27FC236}">
                <a16:creationId xmlns:a16="http://schemas.microsoft.com/office/drawing/2014/main" id="{213E0BFB-9962-49E0-99F2-934C6171547E}"/>
              </a:ext>
            </a:extLst>
          </p:cNvPr>
          <p:cNvSpPr/>
          <p:nvPr/>
        </p:nvSpPr>
        <p:spPr>
          <a:xfrm>
            <a:off x="4747382" y="2726122"/>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图像尺寸归一化</a:t>
            </a:r>
          </a:p>
        </p:txBody>
      </p:sp>
      <p:sp>
        <p:nvSpPr>
          <p:cNvPr id="52" name="矩形 51">
            <a:extLst>
              <a:ext uri="{FF2B5EF4-FFF2-40B4-BE49-F238E27FC236}">
                <a16:creationId xmlns:a16="http://schemas.microsoft.com/office/drawing/2014/main" id="{FBEEC066-688B-491F-9306-6E17EA5A6F7B}"/>
              </a:ext>
            </a:extLst>
          </p:cNvPr>
          <p:cNvSpPr/>
          <p:nvPr/>
        </p:nvSpPr>
        <p:spPr>
          <a:xfrm>
            <a:off x="4747382" y="3848519"/>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大津法二值化</a:t>
            </a:r>
          </a:p>
        </p:txBody>
      </p:sp>
      <p:sp>
        <p:nvSpPr>
          <p:cNvPr id="53" name="流程图: 可选过程 52">
            <a:extLst>
              <a:ext uri="{FF2B5EF4-FFF2-40B4-BE49-F238E27FC236}">
                <a16:creationId xmlns:a16="http://schemas.microsoft.com/office/drawing/2014/main" id="{6962327A-64C8-4DF6-BB6D-7AF58758F9F6}"/>
              </a:ext>
            </a:extLst>
          </p:cNvPr>
          <p:cNvSpPr/>
          <p:nvPr/>
        </p:nvSpPr>
        <p:spPr>
          <a:xfrm>
            <a:off x="4918561" y="4408380"/>
            <a:ext cx="1028700" cy="36398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结束</a:t>
            </a:r>
          </a:p>
        </p:txBody>
      </p:sp>
      <p:cxnSp>
        <p:nvCxnSpPr>
          <p:cNvPr id="9" name="直接箭头连接符 8">
            <a:extLst>
              <a:ext uri="{FF2B5EF4-FFF2-40B4-BE49-F238E27FC236}">
                <a16:creationId xmlns:a16="http://schemas.microsoft.com/office/drawing/2014/main" id="{4EDA8D97-FEC0-4FB0-8416-8A380A082B30}"/>
              </a:ext>
            </a:extLst>
          </p:cNvPr>
          <p:cNvCxnSpPr>
            <a:stCxn id="7" idx="2"/>
            <a:endCxn id="33" idx="0"/>
          </p:cNvCxnSpPr>
          <p:nvPr/>
        </p:nvCxnSpPr>
        <p:spPr>
          <a:xfrm>
            <a:off x="2409555" y="1458572"/>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3B4BCD71-C3EB-4AB3-8460-E5B158DAD954}"/>
              </a:ext>
            </a:extLst>
          </p:cNvPr>
          <p:cNvCxnSpPr>
            <a:stCxn id="33" idx="2"/>
            <a:endCxn id="40" idx="0"/>
          </p:cNvCxnSpPr>
          <p:nvPr/>
        </p:nvCxnSpPr>
        <p:spPr>
          <a:xfrm>
            <a:off x="2409555" y="2021108"/>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C053C8C-A87A-4C62-8314-3F8C2B32C502}"/>
              </a:ext>
            </a:extLst>
          </p:cNvPr>
          <p:cNvCxnSpPr>
            <a:stCxn id="40" idx="2"/>
            <a:endCxn id="44" idx="0"/>
          </p:cNvCxnSpPr>
          <p:nvPr/>
        </p:nvCxnSpPr>
        <p:spPr>
          <a:xfrm>
            <a:off x="2409555" y="2583644"/>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87B1855-9093-4AC8-9714-533B10D81344}"/>
              </a:ext>
            </a:extLst>
          </p:cNvPr>
          <p:cNvCxnSpPr>
            <a:stCxn id="44" idx="2"/>
            <a:endCxn id="45" idx="0"/>
          </p:cNvCxnSpPr>
          <p:nvPr/>
        </p:nvCxnSpPr>
        <p:spPr>
          <a:xfrm>
            <a:off x="2409555" y="3146180"/>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CC057C8E-D6C6-43E1-9ADC-09A895D4B6CB}"/>
              </a:ext>
            </a:extLst>
          </p:cNvPr>
          <p:cNvCxnSpPr>
            <a:stCxn id="45" idx="2"/>
            <a:endCxn id="46" idx="0"/>
          </p:cNvCxnSpPr>
          <p:nvPr/>
        </p:nvCxnSpPr>
        <p:spPr>
          <a:xfrm>
            <a:off x="2409555" y="3708716"/>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1DD702FB-81DD-4499-A1C4-57F29EA1A835}"/>
              </a:ext>
            </a:extLst>
          </p:cNvPr>
          <p:cNvCxnSpPr>
            <a:stCxn id="46" idx="2"/>
            <a:endCxn id="47" idx="0"/>
          </p:cNvCxnSpPr>
          <p:nvPr/>
        </p:nvCxnSpPr>
        <p:spPr>
          <a:xfrm rot="5400000" flipH="1" flipV="1">
            <a:off x="2197311" y="1035652"/>
            <a:ext cx="3447843" cy="3023357"/>
          </a:xfrm>
          <a:prstGeom prst="bentConnector5">
            <a:avLst>
              <a:gd name="adj1" fmla="val -6630"/>
              <a:gd name="adj2" fmla="val 50000"/>
              <a:gd name="adj3" fmla="val 1066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8CC239C2-ECD6-44A2-8D73-8926C72CB51D}"/>
              </a:ext>
            </a:extLst>
          </p:cNvPr>
          <p:cNvCxnSpPr>
            <a:stCxn id="47" idx="2"/>
            <a:endCxn id="48" idx="0"/>
          </p:cNvCxnSpPr>
          <p:nvPr/>
        </p:nvCxnSpPr>
        <p:spPr>
          <a:xfrm>
            <a:off x="5432912" y="1187392"/>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2E6B5CAC-ADA9-4F52-8EA8-613B9711C99F}"/>
              </a:ext>
            </a:extLst>
          </p:cNvPr>
          <p:cNvCxnSpPr>
            <a:stCxn id="48" idx="2"/>
            <a:endCxn id="2" idx="0"/>
          </p:cNvCxnSpPr>
          <p:nvPr/>
        </p:nvCxnSpPr>
        <p:spPr>
          <a:xfrm>
            <a:off x="5432912" y="1749928"/>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AF25B9A2-D880-4C6D-851A-D8607CB10DD3}"/>
              </a:ext>
            </a:extLst>
          </p:cNvPr>
          <p:cNvCxnSpPr>
            <a:stCxn id="2" idx="2"/>
            <a:endCxn id="51" idx="0"/>
          </p:cNvCxnSpPr>
          <p:nvPr/>
        </p:nvCxnSpPr>
        <p:spPr>
          <a:xfrm flipH="1">
            <a:off x="5432911" y="2527569"/>
            <a:ext cx="1"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E0842B6F-E02B-41FD-8EE0-09C082431FE5}"/>
              </a:ext>
            </a:extLst>
          </p:cNvPr>
          <p:cNvCxnSpPr>
            <a:cxnSpLocks/>
            <a:stCxn id="51" idx="2"/>
            <a:endCxn id="50" idx="0"/>
          </p:cNvCxnSpPr>
          <p:nvPr/>
        </p:nvCxnSpPr>
        <p:spPr>
          <a:xfrm>
            <a:off x="5432911" y="3090105"/>
            <a:ext cx="0" cy="198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494B5F45-FF49-4B71-BBDE-D14144525D9E}"/>
              </a:ext>
            </a:extLst>
          </p:cNvPr>
          <p:cNvCxnSpPr>
            <a:stCxn id="50" idx="2"/>
            <a:endCxn id="52" idx="0"/>
          </p:cNvCxnSpPr>
          <p:nvPr/>
        </p:nvCxnSpPr>
        <p:spPr>
          <a:xfrm>
            <a:off x="5432911" y="3652641"/>
            <a:ext cx="0" cy="195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0269A8A6-4429-4E29-8258-2882A93175EB}"/>
              </a:ext>
            </a:extLst>
          </p:cNvPr>
          <p:cNvCxnSpPr>
            <a:stCxn id="52" idx="2"/>
            <a:endCxn id="53" idx="0"/>
          </p:cNvCxnSpPr>
          <p:nvPr/>
        </p:nvCxnSpPr>
        <p:spPr>
          <a:xfrm>
            <a:off x="5432911" y="4212502"/>
            <a:ext cx="0" cy="195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A282CE05-633E-4D28-BA97-65335D37D7F2}"/>
              </a:ext>
            </a:extLst>
          </p:cNvPr>
          <p:cNvSpPr txBox="1"/>
          <p:nvPr/>
        </p:nvSpPr>
        <p:spPr>
          <a:xfrm>
            <a:off x="5432910" y="2477432"/>
            <a:ext cx="456896" cy="276999"/>
          </a:xfrm>
          <a:prstGeom prst="rect">
            <a:avLst/>
          </a:prstGeom>
          <a:noFill/>
        </p:spPr>
        <p:txBody>
          <a:bodyPr wrap="square" rtlCol="0">
            <a:spAutoFit/>
          </a:bodyPr>
          <a:lstStyle/>
          <a:p>
            <a:r>
              <a:rPr lang="zh-CN" altLang="en-US" sz="1200" b="1" dirty="0">
                <a:solidFill>
                  <a:schemeClr val="bg1"/>
                </a:solidFill>
                <a:latin typeface="+mj-ea"/>
                <a:ea typeface="+mj-ea"/>
              </a:rPr>
              <a:t>是</a:t>
            </a:r>
          </a:p>
        </p:txBody>
      </p:sp>
      <p:sp>
        <p:nvSpPr>
          <p:cNvPr id="72" name="矩形 71">
            <a:extLst>
              <a:ext uri="{FF2B5EF4-FFF2-40B4-BE49-F238E27FC236}">
                <a16:creationId xmlns:a16="http://schemas.microsoft.com/office/drawing/2014/main" id="{39BA7AE2-B46A-47E5-AFDF-9EC1A257FCD7}"/>
              </a:ext>
            </a:extLst>
          </p:cNvPr>
          <p:cNvSpPr/>
          <p:nvPr/>
        </p:nvSpPr>
        <p:spPr>
          <a:xfrm>
            <a:off x="6674794" y="2056033"/>
            <a:ext cx="1371058" cy="363983"/>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accent2"/>
                </a:solidFill>
                <a:latin typeface="+mj-ea"/>
                <a:ea typeface="+mj-ea"/>
              </a:rPr>
              <a:t>下一连通区域</a:t>
            </a:r>
          </a:p>
        </p:txBody>
      </p:sp>
      <p:cxnSp>
        <p:nvCxnSpPr>
          <p:cNvPr id="74" name="直接箭头连接符 73">
            <a:extLst>
              <a:ext uri="{FF2B5EF4-FFF2-40B4-BE49-F238E27FC236}">
                <a16:creationId xmlns:a16="http://schemas.microsoft.com/office/drawing/2014/main" id="{C1A5E904-9565-422E-9C16-157A1822D79D}"/>
              </a:ext>
            </a:extLst>
          </p:cNvPr>
          <p:cNvCxnSpPr>
            <a:stCxn id="2" idx="3"/>
            <a:endCxn id="72" idx="1"/>
          </p:cNvCxnSpPr>
          <p:nvPr/>
        </p:nvCxnSpPr>
        <p:spPr>
          <a:xfrm>
            <a:off x="6226288" y="2238025"/>
            <a:ext cx="448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10BBE024-0FBE-4243-AEF7-421EBE143950}"/>
              </a:ext>
            </a:extLst>
          </p:cNvPr>
          <p:cNvCxnSpPr>
            <a:stCxn id="72" idx="0"/>
            <a:endCxn id="2" idx="0"/>
          </p:cNvCxnSpPr>
          <p:nvPr/>
        </p:nvCxnSpPr>
        <p:spPr>
          <a:xfrm rot="16200000" flipV="1">
            <a:off x="6342842" y="1038551"/>
            <a:ext cx="107552" cy="1927411"/>
          </a:xfrm>
          <a:prstGeom prst="bentConnector3">
            <a:avLst>
              <a:gd name="adj1" fmla="val 20627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677040CC-799A-4512-A7FE-EA93DA7EC6A9}"/>
              </a:ext>
            </a:extLst>
          </p:cNvPr>
          <p:cNvSpPr txBox="1"/>
          <p:nvPr/>
        </p:nvSpPr>
        <p:spPr>
          <a:xfrm>
            <a:off x="6226473" y="2000201"/>
            <a:ext cx="448321" cy="276999"/>
          </a:xfrm>
          <a:prstGeom prst="rect">
            <a:avLst/>
          </a:prstGeom>
          <a:noFill/>
        </p:spPr>
        <p:txBody>
          <a:bodyPr wrap="square" rtlCol="0">
            <a:spAutoFit/>
          </a:bodyPr>
          <a:lstStyle/>
          <a:p>
            <a:r>
              <a:rPr lang="zh-CN" altLang="en-US" sz="1200" b="1" dirty="0">
                <a:solidFill>
                  <a:schemeClr val="bg1"/>
                </a:solidFill>
                <a:latin typeface="+mj-ea"/>
                <a:ea typeface="+mj-ea"/>
              </a:rPr>
              <a:t>否</a:t>
            </a:r>
          </a:p>
        </p:txBody>
      </p:sp>
      <p:sp>
        <p:nvSpPr>
          <p:cNvPr id="83" name="矩形 82">
            <a:extLst>
              <a:ext uri="{FF2B5EF4-FFF2-40B4-BE49-F238E27FC236}">
                <a16:creationId xmlns:a16="http://schemas.microsoft.com/office/drawing/2014/main" id="{249C4E78-F110-4C38-A4F5-94636EAB1A4C}"/>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2.2 </a:t>
            </a:r>
            <a:r>
              <a:rPr lang="zh-CN" altLang="en-US" sz="1800" b="1" dirty="0">
                <a:solidFill>
                  <a:srgbClr val="DAB96E"/>
                </a:solidFill>
                <a:latin typeface="微软雅黑" panose="020B0503020204020204" charset="-122"/>
                <a:ea typeface="微软雅黑" panose="020B0503020204020204" charset="-122"/>
              </a:rPr>
              <a:t>车牌分割</a:t>
            </a:r>
          </a:p>
        </p:txBody>
      </p:sp>
      <p:grpSp>
        <p:nvGrpSpPr>
          <p:cNvPr id="84" name="组合 83">
            <a:extLst>
              <a:ext uri="{FF2B5EF4-FFF2-40B4-BE49-F238E27FC236}">
                <a16:creationId xmlns:a16="http://schemas.microsoft.com/office/drawing/2014/main" id="{BAA95E59-E90E-4BF7-84D2-080E8C982FC4}"/>
              </a:ext>
            </a:extLst>
          </p:cNvPr>
          <p:cNvGrpSpPr/>
          <p:nvPr/>
        </p:nvGrpSpPr>
        <p:grpSpPr>
          <a:xfrm>
            <a:off x="574322" y="435330"/>
            <a:ext cx="470000" cy="552363"/>
            <a:chOff x="281518" y="2070153"/>
            <a:chExt cx="470000" cy="552363"/>
          </a:xfrm>
        </p:grpSpPr>
        <p:sp>
          <p:nvSpPr>
            <p:cNvPr id="85" name="任意多边形 17">
              <a:extLst>
                <a:ext uri="{FF2B5EF4-FFF2-40B4-BE49-F238E27FC236}">
                  <a16:creationId xmlns:a16="http://schemas.microsoft.com/office/drawing/2014/main" id="{F0D29E9B-35CA-4949-9AE1-3DCC12E99FF9}"/>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86" name="矩形 85">
              <a:extLst>
                <a:ext uri="{FF2B5EF4-FFF2-40B4-BE49-F238E27FC236}">
                  <a16:creationId xmlns:a16="http://schemas.microsoft.com/office/drawing/2014/main" id="{EA4927EE-575B-408C-B768-26A458CA4F89}"/>
                </a:ext>
              </a:extLst>
            </p:cNvPr>
            <p:cNvSpPr/>
            <p:nvPr/>
          </p:nvSpPr>
          <p:spPr>
            <a:xfrm>
              <a:off x="281518" y="2171640"/>
              <a:ext cx="470000" cy="400110"/>
            </a:xfrm>
            <a:prstGeom prst="rect">
              <a:avLst/>
            </a:prstGeom>
          </p:spPr>
          <p:txBody>
            <a:bodyPr wrap="none">
              <a:spAutoFit/>
            </a:bodyPr>
            <a:lstStyle/>
            <a:p>
              <a:pPr algn="ctr"/>
              <a:r>
                <a:rPr lang="en-US" altLang="zh-CN" sz="2000" b="1">
                  <a:solidFill>
                    <a:srgbClr val="DAB96E"/>
                  </a:solidFill>
                  <a:latin typeface="Arial" panose="020B0604020202020204"/>
                  <a:ea typeface="微软雅黑" panose="020B0503020204020204" charset="-122"/>
                  <a:sym typeface="Calibri" panose="020F0502020204030204" pitchFamily="34" charset="0"/>
                </a:rPr>
                <a:t>02</a:t>
              </a:r>
              <a:endParaRPr lang="zh-CN" altLang="en-US" sz="1800" b="1">
                <a:solidFill>
                  <a:srgbClr val="DAB96E"/>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71AFAA82-98A2-4236-999F-B22FC21B7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699" y="3167215"/>
            <a:ext cx="2619375" cy="1390650"/>
          </a:xfrm>
          <a:prstGeom prst="rect">
            <a:avLst/>
          </a:prstGeom>
        </p:spPr>
      </p:pic>
      <p:pic>
        <p:nvPicPr>
          <p:cNvPr id="50" name="图片 49">
            <a:extLst>
              <a:ext uri="{FF2B5EF4-FFF2-40B4-BE49-F238E27FC236}">
                <a16:creationId xmlns:a16="http://schemas.microsoft.com/office/drawing/2014/main" id="{1B978898-B7AC-422C-9535-93E6701431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183" y="1139766"/>
            <a:ext cx="2619375" cy="1390650"/>
          </a:xfrm>
          <a:prstGeom prst="rect">
            <a:avLst/>
          </a:prstGeom>
        </p:spPr>
      </p:pic>
      <p:pic>
        <p:nvPicPr>
          <p:cNvPr id="52" name="图片 51">
            <a:extLst>
              <a:ext uri="{FF2B5EF4-FFF2-40B4-BE49-F238E27FC236}">
                <a16:creationId xmlns:a16="http://schemas.microsoft.com/office/drawing/2014/main" id="{84BE5DEE-7C3B-4028-B182-98B8CEAF1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3699" y="1125357"/>
            <a:ext cx="2619375" cy="1390650"/>
          </a:xfrm>
          <a:prstGeom prst="rect">
            <a:avLst/>
          </a:prstGeom>
        </p:spPr>
      </p:pic>
      <p:pic>
        <p:nvPicPr>
          <p:cNvPr id="54" name="图片 53">
            <a:extLst>
              <a:ext uri="{FF2B5EF4-FFF2-40B4-BE49-F238E27FC236}">
                <a16:creationId xmlns:a16="http://schemas.microsoft.com/office/drawing/2014/main" id="{781CD3C5-0ACF-431F-BD31-F7BB2BF47D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183" y="3167215"/>
            <a:ext cx="2619375" cy="1390650"/>
          </a:xfrm>
          <a:prstGeom prst="rect">
            <a:avLst/>
          </a:prstGeom>
        </p:spPr>
      </p:pic>
      <p:sp>
        <p:nvSpPr>
          <p:cNvPr id="55" name="矩形 54"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a:extLst>
              <a:ext uri="{FF2B5EF4-FFF2-40B4-BE49-F238E27FC236}">
                <a16:creationId xmlns:a16="http://schemas.microsoft.com/office/drawing/2014/main" id="{D900811F-75BD-4085-9EAE-E04D874CEDEB}"/>
              </a:ext>
            </a:extLst>
          </p:cNvPr>
          <p:cNvSpPr/>
          <p:nvPr/>
        </p:nvSpPr>
        <p:spPr>
          <a:xfrm>
            <a:off x="925474" y="2706722"/>
            <a:ext cx="2532792" cy="261867"/>
          </a:xfrm>
          <a:prstGeom prst="rect">
            <a:avLst/>
          </a:prstGeom>
        </p:spPr>
        <p:txBody>
          <a:bodyPr wrap="square">
            <a:spAutoFit/>
          </a:bodyPr>
          <a:lstStyle/>
          <a:p>
            <a:pPr algn="ctr">
              <a:lnSpc>
                <a:spcPct val="120000"/>
              </a:lnSpc>
            </a:pPr>
            <a:r>
              <a:rPr lang="zh-CN" altLang="en-US" sz="1000" dirty="0">
                <a:solidFill>
                  <a:schemeClr val="bg1"/>
                </a:solidFill>
                <a:latin typeface="+mj-ea"/>
              </a:rPr>
              <a:t>灰度化图像</a:t>
            </a:r>
            <a:endParaRPr lang="en-US" altLang="ko-KR" sz="900" dirty="0">
              <a:solidFill>
                <a:schemeClr val="bg1"/>
              </a:solidFill>
              <a:latin typeface="Roboto Condensed" panose="02000000000000000000"/>
              <a:cs typeface="Roboto Condensed" panose="02000000000000000000"/>
            </a:endParaRPr>
          </a:p>
        </p:txBody>
      </p:sp>
      <p:sp>
        <p:nvSpPr>
          <p:cNvPr id="56" name="矩形 55"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a:extLst>
              <a:ext uri="{FF2B5EF4-FFF2-40B4-BE49-F238E27FC236}">
                <a16:creationId xmlns:a16="http://schemas.microsoft.com/office/drawing/2014/main" id="{06DA0853-4941-4900-AFB2-9F7199F4AFCF}"/>
              </a:ext>
            </a:extLst>
          </p:cNvPr>
          <p:cNvSpPr/>
          <p:nvPr/>
        </p:nvSpPr>
        <p:spPr>
          <a:xfrm>
            <a:off x="4906990" y="2710677"/>
            <a:ext cx="2532792" cy="261867"/>
          </a:xfrm>
          <a:prstGeom prst="rect">
            <a:avLst/>
          </a:prstGeom>
        </p:spPr>
        <p:txBody>
          <a:bodyPr wrap="square">
            <a:spAutoFit/>
          </a:bodyPr>
          <a:lstStyle/>
          <a:p>
            <a:pPr algn="ctr">
              <a:lnSpc>
                <a:spcPct val="120000"/>
              </a:lnSpc>
            </a:pPr>
            <a:r>
              <a:rPr lang="en-US" altLang="zh-CN" sz="1000" dirty="0">
                <a:solidFill>
                  <a:schemeClr val="bg1"/>
                </a:solidFill>
                <a:latin typeface="+mj-ea"/>
              </a:rPr>
              <a:t>Canny</a:t>
            </a:r>
            <a:r>
              <a:rPr lang="zh-CN" altLang="en-US" sz="1000" dirty="0">
                <a:solidFill>
                  <a:schemeClr val="bg1"/>
                </a:solidFill>
                <a:latin typeface="+mj-ea"/>
              </a:rPr>
              <a:t>算子进行边缘检测</a:t>
            </a:r>
            <a:endParaRPr lang="en-US" altLang="ko-KR" sz="900" dirty="0">
              <a:solidFill>
                <a:schemeClr val="bg1"/>
              </a:solidFill>
              <a:latin typeface="Roboto Condensed" panose="02000000000000000000"/>
              <a:cs typeface="Roboto Condensed" panose="02000000000000000000"/>
            </a:endParaRPr>
          </a:p>
        </p:txBody>
      </p:sp>
      <p:sp>
        <p:nvSpPr>
          <p:cNvPr id="57" name="矩形 56"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a:extLst>
              <a:ext uri="{FF2B5EF4-FFF2-40B4-BE49-F238E27FC236}">
                <a16:creationId xmlns:a16="http://schemas.microsoft.com/office/drawing/2014/main" id="{CD638639-EC4B-42EA-969C-B63B8261BC63}"/>
              </a:ext>
            </a:extLst>
          </p:cNvPr>
          <p:cNvSpPr/>
          <p:nvPr/>
        </p:nvSpPr>
        <p:spPr>
          <a:xfrm>
            <a:off x="925474" y="4732402"/>
            <a:ext cx="2532792" cy="261867"/>
          </a:xfrm>
          <a:prstGeom prst="rect">
            <a:avLst/>
          </a:prstGeom>
        </p:spPr>
        <p:txBody>
          <a:bodyPr wrap="square">
            <a:spAutoFit/>
          </a:bodyPr>
          <a:lstStyle/>
          <a:p>
            <a:pPr algn="ctr">
              <a:lnSpc>
                <a:spcPct val="120000"/>
              </a:lnSpc>
            </a:pPr>
            <a:r>
              <a:rPr lang="zh-CN" altLang="en-US" sz="1000" dirty="0">
                <a:solidFill>
                  <a:schemeClr val="bg1"/>
                </a:solidFill>
                <a:latin typeface="+mj-ea"/>
              </a:rPr>
              <a:t>边缘密度法处理</a:t>
            </a:r>
            <a:endParaRPr lang="en-US" altLang="ko-KR" sz="900" dirty="0">
              <a:solidFill>
                <a:schemeClr val="bg1"/>
              </a:solidFill>
              <a:latin typeface="Roboto Condensed" panose="02000000000000000000"/>
              <a:cs typeface="Roboto Condensed" panose="02000000000000000000"/>
            </a:endParaRPr>
          </a:p>
        </p:txBody>
      </p:sp>
      <p:sp>
        <p:nvSpPr>
          <p:cNvPr id="58" name="矩形 57" descr="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
            <a:extLst>
              <a:ext uri="{FF2B5EF4-FFF2-40B4-BE49-F238E27FC236}">
                <a16:creationId xmlns:a16="http://schemas.microsoft.com/office/drawing/2014/main" id="{5005D8DC-B494-4D93-AA14-90063FB87D8D}"/>
              </a:ext>
            </a:extLst>
          </p:cNvPr>
          <p:cNvSpPr/>
          <p:nvPr/>
        </p:nvSpPr>
        <p:spPr>
          <a:xfrm>
            <a:off x="4906990" y="4752536"/>
            <a:ext cx="2532792" cy="261867"/>
          </a:xfrm>
          <a:prstGeom prst="rect">
            <a:avLst/>
          </a:prstGeom>
        </p:spPr>
        <p:txBody>
          <a:bodyPr wrap="square">
            <a:spAutoFit/>
          </a:bodyPr>
          <a:lstStyle/>
          <a:p>
            <a:pPr algn="ctr">
              <a:lnSpc>
                <a:spcPct val="120000"/>
              </a:lnSpc>
            </a:pPr>
            <a:r>
              <a:rPr lang="zh-CN" altLang="en-US" sz="1000" dirty="0">
                <a:solidFill>
                  <a:schemeClr val="bg1"/>
                </a:solidFill>
                <a:latin typeface="+mj-ea"/>
              </a:rPr>
              <a:t>种子法标定单连通区域</a:t>
            </a:r>
            <a:endParaRPr lang="en-US" altLang="ko-KR" sz="900" dirty="0">
              <a:solidFill>
                <a:schemeClr val="bg1"/>
              </a:solidFill>
              <a:latin typeface="Roboto Condensed" panose="02000000000000000000"/>
              <a:cs typeface="Roboto Condensed" panose="02000000000000000000"/>
            </a:endParaRPr>
          </a:p>
        </p:txBody>
      </p:sp>
      <p:sp>
        <p:nvSpPr>
          <p:cNvPr id="59" name="矩形 58">
            <a:extLst>
              <a:ext uri="{FF2B5EF4-FFF2-40B4-BE49-F238E27FC236}">
                <a16:creationId xmlns:a16="http://schemas.microsoft.com/office/drawing/2014/main" id="{B7F34487-9503-45FF-B782-3E0E268BA412}"/>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2.2 </a:t>
            </a:r>
            <a:r>
              <a:rPr lang="zh-CN" altLang="en-US" sz="1800" b="1" dirty="0">
                <a:solidFill>
                  <a:srgbClr val="DAB96E"/>
                </a:solidFill>
                <a:latin typeface="微软雅黑" panose="020B0503020204020204" charset="-122"/>
                <a:ea typeface="微软雅黑" panose="020B0503020204020204" charset="-122"/>
              </a:rPr>
              <a:t>车牌分割</a:t>
            </a:r>
          </a:p>
        </p:txBody>
      </p:sp>
      <p:grpSp>
        <p:nvGrpSpPr>
          <p:cNvPr id="60" name="组合 59">
            <a:extLst>
              <a:ext uri="{FF2B5EF4-FFF2-40B4-BE49-F238E27FC236}">
                <a16:creationId xmlns:a16="http://schemas.microsoft.com/office/drawing/2014/main" id="{637C12AA-CD57-4BEE-8719-7E84FFD66555}"/>
              </a:ext>
            </a:extLst>
          </p:cNvPr>
          <p:cNvGrpSpPr/>
          <p:nvPr/>
        </p:nvGrpSpPr>
        <p:grpSpPr>
          <a:xfrm>
            <a:off x="574322" y="435330"/>
            <a:ext cx="470000" cy="552363"/>
            <a:chOff x="281518" y="2070153"/>
            <a:chExt cx="470000" cy="552363"/>
          </a:xfrm>
        </p:grpSpPr>
        <p:sp>
          <p:nvSpPr>
            <p:cNvPr id="61" name="任意多边形 17">
              <a:extLst>
                <a:ext uri="{FF2B5EF4-FFF2-40B4-BE49-F238E27FC236}">
                  <a16:creationId xmlns:a16="http://schemas.microsoft.com/office/drawing/2014/main" id="{3D6F3EC7-1A54-4C0A-92C2-0970D9659BBF}"/>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62" name="矩形 61">
              <a:extLst>
                <a:ext uri="{FF2B5EF4-FFF2-40B4-BE49-F238E27FC236}">
                  <a16:creationId xmlns:a16="http://schemas.microsoft.com/office/drawing/2014/main" id="{5E203668-78BA-40B7-8770-13216C7F69A1}"/>
                </a:ext>
              </a:extLst>
            </p:cNvPr>
            <p:cNvSpPr/>
            <p:nvPr/>
          </p:nvSpPr>
          <p:spPr>
            <a:xfrm>
              <a:off x="281518" y="2171640"/>
              <a:ext cx="470000" cy="400110"/>
            </a:xfrm>
            <a:prstGeom prst="rect">
              <a:avLst/>
            </a:prstGeom>
          </p:spPr>
          <p:txBody>
            <a:bodyPr wrap="none">
              <a:spAutoFit/>
            </a:bodyPr>
            <a:lstStyle/>
            <a:p>
              <a:pPr algn="ctr"/>
              <a:r>
                <a:rPr lang="en-US" altLang="zh-CN" sz="2000" b="1">
                  <a:solidFill>
                    <a:srgbClr val="DAB96E"/>
                  </a:solidFill>
                  <a:latin typeface="Arial" panose="020B0604020202020204"/>
                  <a:ea typeface="微软雅黑" panose="020B0503020204020204" charset="-122"/>
                  <a:sym typeface="Calibri" panose="020F0502020204030204" pitchFamily="34" charset="0"/>
                </a:rPr>
                <a:t>02</a:t>
              </a:r>
              <a:endParaRPr lang="zh-CN" altLang="en-US" sz="1800" b="1">
                <a:solidFill>
                  <a:srgbClr val="DAB96E"/>
                </a:solidFill>
              </a:endParaRPr>
            </a:p>
          </p:txBody>
        </p:sp>
      </p:grpSp>
    </p:spTree>
    <p:extLst>
      <p:ext uri="{BB962C8B-B14F-4D97-AF65-F5344CB8AC3E}">
        <p14:creationId xmlns:p14="http://schemas.microsoft.com/office/powerpoint/2010/main" val="3156514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73314E8-B39D-468E-9046-E4555ED28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123" y="1654548"/>
            <a:ext cx="4469402" cy="2372846"/>
          </a:xfrm>
          <a:prstGeom prst="rect">
            <a:avLst/>
          </a:prstGeom>
        </p:spPr>
      </p:pic>
      <p:sp>
        <p:nvSpPr>
          <p:cNvPr id="110" name="矩形 109">
            <a:extLst>
              <a:ext uri="{FF2B5EF4-FFF2-40B4-BE49-F238E27FC236}">
                <a16:creationId xmlns:a16="http://schemas.microsoft.com/office/drawing/2014/main" id="{7F9BD031-C960-418A-969F-6BF3733F9A24}"/>
              </a:ext>
            </a:extLst>
          </p:cNvPr>
          <p:cNvSpPr/>
          <p:nvPr/>
        </p:nvSpPr>
        <p:spPr>
          <a:xfrm>
            <a:off x="1077411" y="526845"/>
            <a:ext cx="1527982" cy="369332"/>
          </a:xfrm>
          <a:prstGeom prst="rect">
            <a:avLst/>
          </a:prstGeom>
          <a:noFill/>
        </p:spPr>
        <p:txBody>
          <a:bodyPr wrap="none">
            <a:spAutoFit/>
          </a:bodyPr>
          <a:lstStyle/>
          <a:p>
            <a:r>
              <a:rPr lang="en-US" altLang="zh-CN" sz="1800" b="1" dirty="0">
                <a:solidFill>
                  <a:srgbClr val="DAB96E"/>
                </a:solidFill>
                <a:latin typeface="微软雅黑" panose="020B0503020204020204" charset="-122"/>
                <a:ea typeface="微软雅黑" panose="020B0503020204020204" charset="-122"/>
              </a:rPr>
              <a:t>2.2 </a:t>
            </a:r>
            <a:r>
              <a:rPr lang="zh-CN" altLang="en-US" sz="1800" b="1" dirty="0">
                <a:solidFill>
                  <a:srgbClr val="DAB96E"/>
                </a:solidFill>
                <a:latin typeface="微软雅黑" panose="020B0503020204020204" charset="-122"/>
                <a:ea typeface="微软雅黑" panose="020B0503020204020204" charset="-122"/>
              </a:rPr>
              <a:t>车牌分割</a:t>
            </a:r>
          </a:p>
        </p:txBody>
      </p:sp>
      <p:grpSp>
        <p:nvGrpSpPr>
          <p:cNvPr id="111" name="组合 110">
            <a:extLst>
              <a:ext uri="{FF2B5EF4-FFF2-40B4-BE49-F238E27FC236}">
                <a16:creationId xmlns:a16="http://schemas.microsoft.com/office/drawing/2014/main" id="{B42B8334-F4DA-4496-92DE-6DD579332C41}"/>
              </a:ext>
            </a:extLst>
          </p:cNvPr>
          <p:cNvGrpSpPr/>
          <p:nvPr/>
        </p:nvGrpSpPr>
        <p:grpSpPr>
          <a:xfrm>
            <a:off x="574322" y="435330"/>
            <a:ext cx="470000" cy="552363"/>
            <a:chOff x="281518" y="2070153"/>
            <a:chExt cx="470000" cy="552363"/>
          </a:xfrm>
        </p:grpSpPr>
        <p:sp>
          <p:nvSpPr>
            <p:cNvPr id="112" name="任意多边形 17">
              <a:extLst>
                <a:ext uri="{FF2B5EF4-FFF2-40B4-BE49-F238E27FC236}">
                  <a16:creationId xmlns:a16="http://schemas.microsoft.com/office/drawing/2014/main" id="{83D4D16A-C761-4087-9293-665CE9933EB5}"/>
                </a:ext>
              </a:extLst>
            </p:cNvPr>
            <p:cNvSpPr/>
            <p:nvPr/>
          </p:nvSpPr>
          <p:spPr>
            <a:xfrm>
              <a:off x="283376" y="2070153"/>
              <a:ext cx="468142" cy="552363"/>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chemeClr val="accent1"/>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algn="ctr" defTabSz="1600200">
                <a:lnSpc>
                  <a:spcPct val="90000"/>
                </a:lnSpc>
                <a:spcBef>
                  <a:spcPct val="0"/>
                </a:spcBef>
                <a:spcAft>
                  <a:spcPct val="35000"/>
                </a:spcAft>
              </a:pPr>
              <a:endParaRPr lang="zh-CN" altLang="en-US" sz="3600" b="1">
                <a:solidFill>
                  <a:prstClr val="white"/>
                </a:solidFill>
              </a:endParaRPr>
            </a:p>
          </p:txBody>
        </p:sp>
        <p:sp>
          <p:nvSpPr>
            <p:cNvPr id="128" name="矩形 127">
              <a:extLst>
                <a:ext uri="{FF2B5EF4-FFF2-40B4-BE49-F238E27FC236}">
                  <a16:creationId xmlns:a16="http://schemas.microsoft.com/office/drawing/2014/main" id="{880E3759-1C67-4AED-A635-C8875C08329F}"/>
                </a:ext>
              </a:extLst>
            </p:cNvPr>
            <p:cNvSpPr/>
            <p:nvPr/>
          </p:nvSpPr>
          <p:spPr>
            <a:xfrm>
              <a:off x="281518" y="2171640"/>
              <a:ext cx="470000" cy="400110"/>
            </a:xfrm>
            <a:prstGeom prst="rect">
              <a:avLst/>
            </a:prstGeom>
          </p:spPr>
          <p:txBody>
            <a:bodyPr wrap="none">
              <a:spAutoFit/>
            </a:bodyPr>
            <a:lstStyle/>
            <a:p>
              <a:pPr algn="ctr"/>
              <a:r>
                <a:rPr lang="en-US" altLang="zh-CN" sz="2000" b="1">
                  <a:solidFill>
                    <a:srgbClr val="DAB96E"/>
                  </a:solidFill>
                  <a:latin typeface="Arial" panose="020B0604020202020204"/>
                  <a:ea typeface="微软雅黑" panose="020B0503020204020204" charset="-122"/>
                  <a:sym typeface="Calibri" panose="020F0502020204030204" pitchFamily="34" charset="0"/>
                </a:rPr>
                <a:t>02</a:t>
              </a:r>
              <a:endParaRPr lang="zh-CN" altLang="en-US" sz="1800" b="1">
                <a:solidFill>
                  <a:srgbClr val="DAB96E"/>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寂寞"/>
</p:tagLst>
</file>

<file path=ppt/theme/theme1.xml><?xml version="1.0" encoding="utf-8"?>
<a:theme xmlns:a="http://schemas.openxmlformats.org/drawingml/2006/main" name="www.33ppt.com">
  <a:themeElements>
    <a:clrScheme name="黑金">
      <a:dk1>
        <a:sysClr val="windowText" lastClr="000000"/>
      </a:dk1>
      <a:lt1>
        <a:sysClr val="window" lastClr="FFFFFF"/>
      </a:lt1>
      <a:dk2>
        <a:srgbClr val="120E03"/>
      </a:dk2>
      <a:lt2>
        <a:srgbClr val="FFFFFF"/>
      </a:lt2>
      <a:accent1>
        <a:srgbClr val="DAB96E"/>
      </a:accent1>
      <a:accent2>
        <a:srgbClr val="120E0D"/>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Calibri"/>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TotalTime>
  <Words>555</Words>
  <Application>Microsoft Office PowerPoint</Application>
  <PresentationFormat>全屏显示(16:9)</PresentationFormat>
  <Paragraphs>138</Paragraphs>
  <Slides>26</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Gill Sans</vt:lpstr>
      <vt:lpstr>Lato Black</vt:lpstr>
      <vt:lpstr>Microsoft YaHei UI</vt:lpstr>
      <vt:lpstr>Roboto Condensed</vt:lpstr>
      <vt:lpstr>等线</vt:lpstr>
      <vt:lpstr>宋体</vt:lpstr>
      <vt:lpstr>微软雅黑</vt:lpstr>
      <vt:lpstr>微软雅黑 Light</vt:lpstr>
      <vt:lpstr>Arial</vt:lpstr>
      <vt:lpstr>Calibri</vt:lpstr>
      <vt:lpstr>Calibri Light</vt:lpstr>
      <vt:lpstr>www.33ppt.com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张 伟</cp:lastModifiedBy>
  <cp:revision>1054</cp:revision>
  <dcterms:created xsi:type="dcterms:W3CDTF">2016-03-24T10:52:00Z</dcterms:created>
  <dcterms:modified xsi:type="dcterms:W3CDTF">2018-07-03T15:30:58Z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