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78" r:id="rId16"/>
    <p:sldId id="277" r:id="rId17"/>
    <p:sldId id="269" r:id="rId18"/>
    <p:sldId id="270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9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8B266-7F18-4523-9033-74C3A265D0F9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5985D-8AFB-4811-90BA-6EF3AB3C5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means</a:t>
            </a:r>
            <a:r>
              <a:rPr lang="en-US" baseline="0" dirty="0" smtClean="0"/>
              <a:t> the genes with the highest fitness values in the current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5985D-8AFB-4811-90BA-6EF3AB3C5E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4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erativemapreduce.org/" TargetMode="External"/><Relationship Id="rId2" Type="http://schemas.openxmlformats.org/officeDocument/2006/relationships/hyperlink" Target="http://en.wikipedia.org/wiki/Genetic_algorith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Algorithms by using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Fei</a:t>
            </a:r>
            <a:r>
              <a:rPr lang="en-US" dirty="0" smtClean="0"/>
              <a:t> </a:t>
            </a:r>
            <a:r>
              <a:rPr lang="en-US" dirty="0" err="1" smtClean="0"/>
              <a:t>Teng</a:t>
            </a:r>
            <a:endParaRPr lang="en-US" dirty="0" smtClean="0"/>
          </a:p>
          <a:p>
            <a:pPr algn="r"/>
            <a:r>
              <a:rPr lang="en-US" dirty="0" smtClean="0"/>
              <a:t>Doga Tuncay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Why’s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Why </a:t>
            </a:r>
            <a:r>
              <a:rPr lang="en-US" dirty="0" err="1" smtClean="0"/>
              <a:t>MapReduce</a:t>
            </a:r>
            <a:r>
              <a:rPr lang="en-US" dirty="0" smtClean="0"/>
              <a:t> ?</a:t>
            </a:r>
          </a:p>
          <a:p>
            <a:r>
              <a:rPr lang="en-US" dirty="0" smtClean="0"/>
              <a:t>Genetic algorithms are naturally parallel</a:t>
            </a:r>
          </a:p>
          <a:p>
            <a:pPr lvl="1"/>
            <a:r>
              <a:rPr lang="en-US" dirty="0" smtClean="0"/>
              <a:t>Divide a population into several sub-populations</a:t>
            </a:r>
          </a:p>
          <a:p>
            <a:pPr lvl="1"/>
            <a:r>
              <a:rPr lang="en-US" dirty="0" smtClean="0"/>
              <a:t>Parallel genetic algorithm has long history on MPI</a:t>
            </a:r>
          </a:p>
          <a:p>
            <a:r>
              <a:rPr lang="en-US" dirty="0" smtClean="0"/>
              <a:t>Genetic algorithms are naturally iterative</a:t>
            </a:r>
          </a:p>
          <a:p>
            <a:pPr lvl="1"/>
            <a:r>
              <a:rPr lang="en-US" dirty="0" smtClean="0"/>
              <a:t>Iterate from one generation to the next until GA convergences</a:t>
            </a:r>
          </a:p>
          <a:p>
            <a:pPr marL="0" indent="0">
              <a:buNone/>
            </a:pPr>
            <a:r>
              <a:rPr lang="en-US" dirty="0" smtClean="0"/>
              <a:t>Why Twister?  </a:t>
            </a:r>
          </a:p>
          <a:p>
            <a:pPr lvl="1"/>
            <a:r>
              <a:rPr lang="en-US" dirty="0" smtClean="0"/>
              <a:t>Good at iterative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/>
              <a:t>Genetic algorithms </a:t>
            </a:r>
            <a:r>
              <a:rPr lang="en-US" dirty="0" smtClean="0"/>
              <a:t>on Iterative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smtClean="0"/>
              <a:t>is a new topic and worthy of exploring</a:t>
            </a:r>
          </a:p>
        </p:txBody>
      </p:sp>
    </p:spTree>
    <p:extLst>
      <p:ext uri="{BB962C8B-B14F-4D97-AF65-F5344CB8AC3E}">
        <p14:creationId xmlns:p14="http://schemas.microsoft.com/office/powerpoint/2010/main" val="37683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Mapper</a:t>
            </a:r>
          </a:p>
          <a:p>
            <a:pPr lvl="1"/>
            <a:r>
              <a:rPr lang="en-US" dirty="0" smtClean="0"/>
              <a:t>&lt;key, value&gt; pair: gene representative and its fitness value</a:t>
            </a:r>
          </a:p>
          <a:p>
            <a:pPr lvl="1"/>
            <a:r>
              <a:rPr lang="en-US" dirty="0" smtClean="0"/>
              <a:t>Override Map() to implement fitness function</a:t>
            </a:r>
          </a:p>
          <a:p>
            <a:r>
              <a:rPr lang="en-US" dirty="0" smtClean="0"/>
              <a:t>Reducer</a:t>
            </a:r>
          </a:p>
          <a:p>
            <a:pPr lvl="1"/>
            <a:r>
              <a:rPr lang="en-US" dirty="0" smtClean="0"/>
              <a:t>Conduct selection and crossover to produce new offspring and generate new sub-population</a:t>
            </a:r>
          </a:p>
          <a:p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Combined results are checked to see if current population is good enough for stopping criterion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Design(cont’d)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6750" y="1447800"/>
            <a:ext cx="990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Seed Population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0075" y="3000375"/>
            <a:ext cx="1123950" cy="1219200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Twister Driver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86000" y="1962150"/>
            <a:ext cx="762000" cy="3295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20574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partition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62200" y="2867025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</a:t>
            </a:r>
          </a:p>
          <a:p>
            <a:pPr algn="ctr"/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362200" y="450473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</a:t>
            </a:r>
          </a:p>
          <a:p>
            <a:pPr algn="ctr"/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3581400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.</a:t>
            </a:r>
          </a:p>
          <a:p>
            <a:pPr algn="ctr"/>
            <a:r>
              <a:rPr lang="en-US" sz="1600" b="1" dirty="0" smtClean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6" name="Oval 15"/>
          <p:cNvSpPr/>
          <p:nvPr/>
        </p:nvSpPr>
        <p:spPr>
          <a:xfrm>
            <a:off x="3562350" y="2019300"/>
            <a:ext cx="7620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724400" y="4387102"/>
            <a:ext cx="304800" cy="87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24400" y="1981200"/>
            <a:ext cx="3048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" name="Oval 21"/>
          <p:cNvSpPr/>
          <p:nvPr/>
        </p:nvSpPr>
        <p:spPr>
          <a:xfrm>
            <a:off x="5410200" y="4457700"/>
            <a:ext cx="9906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Reducer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5410200" y="2019300"/>
            <a:ext cx="9906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Reducer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3562350" y="4485680"/>
            <a:ext cx="7620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781800" y="2057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81800" y="4468952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47196" y="3209925"/>
            <a:ext cx="1163404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Combiner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8" idx="3"/>
            <a:endCxn id="16" idx="2"/>
          </p:cNvCxnSpPr>
          <p:nvPr/>
        </p:nvCxnSpPr>
        <p:spPr>
          <a:xfrm flipV="1">
            <a:off x="2971800" y="2381250"/>
            <a:ext cx="590550" cy="19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24" idx="2"/>
          </p:cNvCxnSpPr>
          <p:nvPr/>
        </p:nvCxnSpPr>
        <p:spPr>
          <a:xfrm>
            <a:off x="2971800" y="4847630"/>
            <a:ext cx="590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6"/>
            <a:endCxn id="19" idx="1"/>
          </p:cNvCxnSpPr>
          <p:nvPr/>
        </p:nvCxnSpPr>
        <p:spPr>
          <a:xfrm>
            <a:off x="4324350" y="2381250"/>
            <a:ext cx="400050" cy="47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6"/>
            <a:endCxn id="18" idx="1"/>
          </p:cNvCxnSpPr>
          <p:nvPr/>
        </p:nvCxnSpPr>
        <p:spPr>
          <a:xfrm flipV="1">
            <a:off x="4324350" y="4822451"/>
            <a:ext cx="400050" cy="25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3" idx="2"/>
          </p:cNvCxnSpPr>
          <p:nvPr/>
        </p:nvCxnSpPr>
        <p:spPr>
          <a:xfrm flipV="1">
            <a:off x="5029200" y="2381250"/>
            <a:ext cx="381000" cy="47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3"/>
            <a:endCxn id="22" idx="2"/>
          </p:cNvCxnSpPr>
          <p:nvPr/>
        </p:nvCxnSpPr>
        <p:spPr>
          <a:xfrm flipV="1">
            <a:off x="5029200" y="4819650"/>
            <a:ext cx="381000" cy="2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6"/>
            <a:endCxn id="25" idx="1"/>
          </p:cNvCxnSpPr>
          <p:nvPr/>
        </p:nvCxnSpPr>
        <p:spPr>
          <a:xfrm>
            <a:off x="6400800" y="2381250"/>
            <a:ext cx="381000" cy="19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2" idx="6"/>
            <a:endCxn id="26" idx="1"/>
          </p:cNvCxnSpPr>
          <p:nvPr/>
        </p:nvCxnSpPr>
        <p:spPr>
          <a:xfrm flipV="1">
            <a:off x="6400800" y="4811852"/>
            <a:ext cx="381000" cy="77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3"/>
            <a:endCxn id="27" idx="1"/>
          </p:cNvCxnSpPr>
          <p:nvPr/>
        </p:nvCxnSpPr>
        <p:spPr>
          <a:xfrm>
            <a:off x="7086600" y="2400300"/>
            <a:ext cx="530973" cy="9156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27" idx="3"/>
          </p:cNvCxnSpPr>
          <p:nvPr/>
        </p:nvCxnSpPr>
        <p:spPr>
          <a:xfrm flipV="1">
            <a:off x="7086600" y="3827812"/>
            <a:ext cx="530973" cy="984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38550" y="3102828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.</a:t>
            </a:r>
          </a:p>
          <a:p>
            <a:pPr algn="ctr"/>
            <a:r>
              <a:rPr lang="en-US" sz="1600" b="1" dirty="0" smtClean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3094541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.</a:t>
            </a:r>
          </a:p>
          <a:p>
            <a:pPr algn="ctr"/>
            <a:r>
              <a:rPr lang="en-US" sz="1600" b="1" dirty="0" smtClean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8800" y="3194476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.</a:t>
            </a:r>
          </a:p>
          <a:p>
            <a:pPr algn="ctr"/>
            <a:r>
              <a:rPr lang="en-US" sz="1600" b="1" dirty="0" smtClean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cxnSp>
        <p:nvCxnSpPr>
          <p:cNvPr id="78" name="Elbow Connector 77"/>
          <p:cNvCxnSpPr>
            <a:stCxn id="27" idx="4"/>
            <a:endCxn id="6" idx="4"/>
          </p:cNvCxnSpPr>
          <p:nvPr/>
        </p:nvCxnSpPr>
        <p:spPr>
          <a:xfrm rot="5400000">
            <a:off x="4452599" y="643276"/>
            <a:ext cx="285750" cy="6866848"/>
          </a:xfrm>
          <a:prstGeom prst="bentConnector3">
            <a:avLst>
              <a:gd name="adj1" fmla="val 69666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" idx="2"/>
            <a:endCxn id="6" idx="0"/>
          </p:cNvCxnSpPr>
          <p:nvPr/>
        </p:nvCxnSpPr>
        <p:spPr>
          <a:xfrm>
            <a:off x="1162050" y="1981200"/>
            <a:ext cx="0" cy="1019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105275" y="12586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Intermediate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key,value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096000" y="1383268"/>
            <a:ext cx="162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offspring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6"/>
            <a:endCxn id="7" idx="1"/>
          </p:cNvCxnSpPr>
          <p:nvPr/>
        </p:nvCxnSpPr>
        <p:spPr>
          <a:xfrm>
            <a:off x="1724025" y="3609975"/>
            <a:ext cx="561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3" idx="4"/>
          </p:cNvCxnSpPr>
          <p:nvPr/>
        </p:nvCxnSpPr>
        <p:spPr>
          <a:xfrm flipV="1">
            <a:off x="4876800" y="2743200"/>
            <a:ext cx="1028700" cy="16439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22" idx="0"/>
          </p:cNvCxnSpPr>
          <p:nvPr/>
        </p:nvCxnSpPr>
        <p:spPr>
          <a:xfrm>
            <a:off x="4876800" y="2790825"/>
            <a:ext cx="1028700" cy="1666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research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problem</a:t>
            </a:r>
          </a:p>
          <a:p>
            <a:pPr lvl="1"/>
            <a:r>
              <a:rPr lang="en-US" dirty="0" err="1" smtClean="0"/>
              <a:t>Onemax</a:t>
            </a:r>
            <a:r>
              <a:rPr lang="en-US" dirty="0"/>
              <a:t> </a:t>
            </a:r>
            <a:r>
              <a:rPr lang="en-US" dirty="0" smtClean="0"/>
              <a:t>problem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simple problem consisting in maximizing the number of ones of a </a:t>
            </a:r>
            <a:r>
              <a:rPr lang="en-US" dirty="0" err="1" smtClean="0"/>
              <a:t>bitstring</a:t>
            </a:r>
            <a:endParaRPr lang="en-US" dirty="0" smtClean="0"/>
          </a:p>
          <a:p>
            <a:pPr lvl="2"/>
            <a:r>
              <a:rPr lang="en-US" dirty="0"/>
              <a:t>For example, for a </a:t>
            </a:r>
            <a:r>
              <a:rPr lang="en-US" dirty="0" err="1"/>
              <a:t>bitstring</a:t>
            </a:r>
            <a:r>
              <a:rPr lang="en-US" dirty="0"/>
              <a:t> with a length of 10</a:t>
            </a:r>
            <a:r>
              <a:rPr lang="en-US" baseline="30000" dirty="0"/>
              <a:t>6</a:t>
            </a:r>
            <a:r>
              <a:rPr lang="en-US" dirty="0"/>
              <a:t> , GA needs to find the answer 10</a:t>
            </a:r>
            <a:r>
              <a:rPr lang="en-US" baseline="30000" dirty="0"/>
              <a:t>6</a:t>
            </a:r>
            <a:r>
              <a:rPr lang="en-US" dirty="0"/>
              <a:t> by heuristic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Non-trivial problem</a:t>
            </a:r>
          </a:p>
          <a:p>
            <a:pPr lvl="1"/>
            <a:r>
              <a:rPr lang="en-US" dirty="0" smtClean="0"/>
              <a:t>Try to determine the linear relation between child-obesity health data and environment data with GA</a:t>
            </a:r>
            <a:endParaRPr lang="en-US" dirty="0"/>
          </a:p>
          <a:p>
            <a:pPr lvl="2"/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66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research about the </a:t>
            </a:r>
            <a:r>
              <a:rPr lang="en-US" dirty="0" err="1" smtClean="0"/>
              <a:t>Onemax</a:t>
            </a:r>
            <a:r>
              <a:rPr lang="en-US" dirty="0" smtClean="0"/>
              <a:t> Problem by using </a:t>
            </a:r>
            <a:r>
              <a:rPr lang="en-US" dirty="0" err="1" smtClean="0"/>
              <a:t>Hadoop</a:t>
            </a:r>
            <a:endParaRPr lang="en-US" dirty="0"/>
          </a:p>
          <a:p>
            <a:pPr lvl="1"/>
            <a:r>
              <a:rPr lang="en-US" dirty="0" smtClean="0"/>
              <a:t>Better scalability</a:t>
            </a:r>
          </a:p>
          <a:p>
            <a:pPr lvl="1"/>
            <a:r>
              <a:rPr lang="en-US" dirty="0" smtClean="0"/>
              <a:t>Easy to program</a:t>
            </a:r>
          </a:p>
          <a:p>
            <a:r>
              <a:rPr lang="en-US" dirty="0" smtClean="0"/>
              <a:t>We believe Twister will have better performance because</a:t>
            </a:r>
          </a:p>
          <a:p>
            <a:pPr lvl="1"/>
            <a:r>
              <a:rPr lang="en-US" dirty="0" smtClean="0"/>
              <a:t>Twister explicitly supports iterative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Twister caches static data in memory</a:t>
            </a:r>
          </a:p>
          <a:p>
            <a:pPr lvl="1"/>
            <a:r>
              <a:rPr lang="en-US" dirty="0" smtClean="0"/>
              <a:t>Twister does not do hard disk I/O between mappers and reducers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 split</a:t>
            </a:r>
          </a:p>
          <a:p>
            <a:pPr lvl="1"/>
            <a:r>
              <a:rPr lang="en-US" dirty="0" err="1" smtClean="0"/>
              <a:t>Fei</a:t>
            </a:r>
            <a:r>
              <a:rPr lang="en-US" dirty="0" smtClean="0"/>
              <a:t> is working on the Twister GA</a:t>
            </a:r>
          </a:p>
          <a:p>
            <a:pPr lvl="1"/>
            <a:r>
              <a:rPr lang="en-US" dirty="0" smtClean="0"/>
              <a:t>Doga is working on the </a:t>
            </a:r>
            <a:r>
              <a:rPr lang="en-US" dirty="0" err="1" smtClean="0"/>
              <a:t>Hadoop</a:t>
            </a:r>
            <a:r>
              <a:rPr lang="en-US" dirty="0"/>
              <a:t> </a:t>
            </a:r>
            <a:r>
              <a:rPr lang="en-US" dirty="0" smtClean="0"/>
              <a:t>GA</a:t>
            </a:r>
          </a:p>
          <a:p>
            <a:r>
              <a:rPr lang="en-US" dirty="0" smtClean="0"/>
              <a:t>Timeline</a:t>
            </a:r>
          </a:p>
          <a:p>
            <a:pPr lvl="1"/>
            <a:r>
              <a:rPr lang="en-US" dirty="0" smtClean="0"/>
              <a:t>Detailed design before Oct.30</a:t>
            </a:r>
          </a:p>
          <a:p>
            <a:pPr lvl="1"/>
            <a:r>
              <a:rPr lang="en-US" dirty="0" smtClean="0"/>
              <a:t>Complete implementation before Nov.30</a:t>
            </a:r>
          </a:p>
          <a:p>
            <a:pPr lvl="1"/>
            <a:r>
              <a:rPr lang="en-US" dirty="0" smtClean="0"/>
              <a:t>Analyze the performance data on Dec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5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en.wikipedia.org/wiki/Genetic_algorithm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http://www.iterativemapreduce.org/</a:t>
            </a:r>
            <a:endParaRPr lang="en-US" dirty="0" smtClean="0"/>
          </a:p>
          <a:p>
            <a:r>
              <a:rPr lang="en-US" sz="2400" i="1" dirty="0" smtClean="0"/>
              <a:t>Chao </a:t>
            </a:r>
            <a:r>
              <a:rPr lang="en-US" sz="2400" i="1" dirty="0"/>
              <a:t>Jin, Christian </a:t>
            </a:r>
            <a:r>
              <a:rPr lang="en-US" sz="2400" i="1" dirty="0" err="1"/>
              <a:t>Vecchiola</a:t>
            </a:r>
            <a:r>
              <a:rPr lang="en-US" sz="2400" i="1" dirty="0"/>
              <a:t> and </a:t>
            </a:r>
            <a:r>
              <a:rPr lang="en-US" sz="2400" i="1" dirty="0" err="1"/>
              <a:t>Rajkumar</a:t>
            </a:r>
            <a:r>
              <a:rPr lang="en-US" sz="2400" i="1" dirty="0"/>
              <a:t> </a:t>
            </a:r>
            <a:r>
              <a:rPr lang="en-US" sz="2400" i="1" dirty="0" err="1" smtClean="0"/>
              <a:t>Buyya</a:t>
            </a:r>
            <a:r>
              <a:rPr lang="en-US" sz="2400" i="1" dirty="0" smtClean="0"/>
              <a:t> </a:t>
            </a:r>
            <a:r>
              <a:rPr lang="en-US" sz="2400" dirty="0" smtClean="0"/>
              <a:t>MRPGA</a:t>
            </a:r>
            <a:r>
              <a:rPr lang="en-US" sz="2400" dirty="0"/>
              <a:t>: An Extension of </a:t>
            </a:r>
            <a:r>
              <a:rPr lang="en-US" sz="2400" dirty="0" err="1"/>
              <a:t>MapReduce</a:t>
            </a:r>
            <a:r>
              <a:rPr lang="en-US" sz="2400" dirty="0"/>
              <a:t> for Parallelizing Genetic </a:t>
            </a:r>
            <a:r>
              <a:rPr lang="en-US" sz="2400" dirty="0" smtClean="0"/>
              <a:t>Algorithms</a:t>
            </a:r>
          </a:p>
          <a:p>
            <a:r>
              <a:rPr lang="en-US" sz="2400" dirty="0" err="1"/>
              <a:t>Abhishek</a:t>
            </a:r>
            <a:r>
              <a:rPr lang="en-US" sz="2400" dirty="0"/>
              <a:t> </a:t>
            </a:r>
            <a:r>
              <a:rPr lang="en-US" sz="2400" dirty="0" err="1"/>
              <a:t>Verma</a:t>
            </a:r>
            <a:r>
              <a:rPr lang="en-US" sz="2400" dirty="0"/>
              <a:t>, Xavier </a:t>
            </a:r>
            <a:r>
              <a:rPr lang="en-US" sz="2400" dirty="0" err="1"/>
              <a:t>Llora</a:t>
            </a:r>
            <a:r>
              <a:rPr lang="en-US" sz="2400" dirty="0"/>
              <a:t>, David E. Goldberg</a:t>
            </a:r>
            <a:r>
              <a:rPr lang="en-US" sz="2400" dirty="0" smtClean="0"/>
              <a:t>, </a:t>
            </a:r>
            <a:r>
              <a:rPr lang="en-US" sz="2400" dirty="0"/>
              <a:t>Scaling Simple and Compact Genetic </a:t>
            </a:r>
            <a:r>
              <a:rPr lang="en-US" sz="2400" dirty="0" smtClean="0"/>
              <a:t>Algorithms using </a:t>
            </a:r>
            <a:r>
              <a:rPr lang="en-US" sz="2400" dirty="0" err="1"/>
              <a:t>MapReduce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90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6800" dirty="0" smtClean="0"/>
              <a:t>Thank you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04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Example population</a:t>
            </a:r>
            <a:endParaRPr lang="en-GB"/>
          </a:p>
        </p:txBody>
      </p:sp>
      <p:graphicFrame>
        <p:nvGraphicFramePr>
          <p:cNvPr id="5" name="Group 79"/>
          <p:cNvGraphicFramePr>
            <a:graphicFrameLocks/>
          </p:cNvGraphicFramePr>
          <p:nvPr/>
        </p:nvGraphicFramePr>
        <p:xfrm>
          <a:off x="685800" y="1981200"/>
          <a:ext cx="7772400" cy="4663440"/>
        </p:xfrm>
        <a:graphic>
          <a:graphicData uri="http://schemas.openxmlformats.org/drawingml/2006/table">
            <a:tbl>
              <a:tblPr/>
              <a:tblGrid>
                <a:gridCol w="838200"/>
                <a:gridCol w="4343400"/>
                <a:gridCol w="2590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</a:rPr>
                        <a:t>No.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</a:rPr>
                        <a:t>Chromosome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</a:rPr>
                        <a:t>Fitness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</a:rPr>
                        <a:t>1010011010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</a:rPr>
                        <a:t>1111100001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</a:rPr>
                        <a:t>1011001100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</a:rPr>
                        <a:t>1010000000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</a:rPr>
                        <a:t>0000010000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</a:rPr>
                        <a:t>1001011111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</a:rPr>
                        <a:t>0101010101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</a:rPr>
                        <a:t>1011100111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66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6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/>
              <a:t>Roulette Wheel Selection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609600" y="23622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09600" y="2895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096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066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1336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290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962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1816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0866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6200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534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5800" y="2438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6666"/>
                </a:solidFill>
              </a:rPr>
              <a:t>1</a:t>
            </a:r>
            <a:endParaRPr lang="en-GB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143000" y="2438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6666"/>
                </a:solidFill>
              </a:rPr>
              <a:t>2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133600" y="2438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6666"/>
                </a:solidFill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29000" y="243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6666"/>
                </a:solidFill>
              </a:rPr>
              <a:t>1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962400" y="2438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6666"/>
                </a:solidFill>
              </a:rPr>
              <a:t>3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181600" y="243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6666"/>
                </a:solidFill>
              </a:rPr>
              <a:t>5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086600" y="243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6666"/>
                </a:solidFill>
              </a:rPr>
              <a:t>1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696200" y="243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6666"/>
                </a:solidFill>
              </a:rPr>
              <a:t>2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096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85344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28600" y="3886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0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8229600" y="3962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18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143000" y="1905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09600" y="1905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133600" y="1905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4290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624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1816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70866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7</a:t>
            </a:r>
            <a:endParaRPr lang="en-GB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6200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37338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59436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828800" y="3962400"/>
            <a:ext cx="2133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Rnd[0..18] = 7</a:t>
            </a:r>
          </a:p>
          <a:p>
            <a:pPr algn="ctr">
              <a:spcBef>
                <a:spcPct val="50000"/>
              </a:spcBef>
              <a:buFont typeface="Symbol" charset="2"/>
              <a:buNone/>
            </a:pPr>
            <a:r>
              <a:rPr lang="en-GB"/>
              <a:t>Chromosome4</a:t>
            </a:r>
          </a:p>
          <a:p>
            <a:pPr algn="ctr">
              <a:spcBef>
                <a:spcPct val="50000"/>
              </a:spcBef>
              <a:buFont typeface="Symbol" charset="2"/>
              <a:buNone/>
            </a:pPr>
            <a:r>
              <a:rPr lang="en-GB"/>
              <a:t>Parent1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4038600" y="3962400"/>
            <a:ext cx="2286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Rnd[0..18] = 12 </a:t>
            </a:r>
          </a:p>
          <a:p>
            <a:pPr algn="ctr">
              <a:spcBef>
                <a:spcPct val="50000"/>
              </a:spcBef>
            </a:pPr>
            <a:r>
              <a:rPr lang="en-GB"/>
              <a:t>Chromosome6</a:t>
            </a:r>
          </a:p>
          <a:p>
            <a:pPr algn="ctr">
              <a:spcBef>
                <a:spcPct val="50000"/>
              </a:spcBef>
            </a:pPr>
            <a:r>
              <a:rPr lang="en-GB"/>
              <a:t>Parent2</a:t>
            </a:r>
          </a:p>
        </p:txBody>
      </p:sp>
    </p:spTree>
    <p:extLst>
      <p:ext uri="{BB962C8B-B14F-4D97-AF65-F5344CB8AC3E}">
        <p14:creationId xmlns:p14="http://schemas.microsoft.com/office/powerpoint/2010/main" val="6175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Genetic Algorithm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/Twister</a:t>
            </a:r>
          </a:p>
          <a:p>
            <a:r>
              <a:rPr lang="en-US" dirty="0" smtClean="0"/>
              <a:t>Performance Issues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/>
              <a:t>Crossover - Recombination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23925" y="2800350"/>
            <a:ext cx="2057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accent2"/>
                </a:solidFill>
              </a:rPr>
              <a:t>1010000000</a:t>
            </a:r>
            <a:endParaRPr lang="en-GB" sz="28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23925" y="3486150"/>
            <a:ext cx="2057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rgbClr val="FF6666"/>
                </a:solidFill>
              </a:rPr>
              <a:t>1001011111</a:t>
            </a:r>
            <a:endParaRPr lang="en-GB" sz="28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581150" y="249713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77863" y="4360863"/>
            <a:ext cx="1793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Crossover single point - random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240463" y="2797175"/>
            <a:ext cx="2057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accent2"/>
                </a:solidFill>
              </a:rPr>
              <a:t>101</a:t>
            </a:r>
            <a:r>
              <a:rPr lang="en-GB" sz="2800">
                <a:solidFill>
                  <a:srgbClr val="FF6666"/>
                </a:solidFill>
              </a:rPr>
              <a:t>1011111</a:t>
            </a:r>
            <a:endParaRPr lang="en-GB" sz="28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240463" y="3482975"/>
            <a:ext cx="2057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rgbClr val="FF6666"/>
                </a:solidFill>
              </a:rPr>
              <a:t>101</a:t>
            </a:r>
            <a:r>
              <a:rPr lang="en-GB" sz="2800">
                <a:solidFill>
                  <a:schemeClr val="accent2"/>
                </a:solidFill>
              </a:rPr>
              <a:t>0000000</a:t>
            </a:r>
            <a:endParaRPr lang="en-GB" sz="280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148013" y="2822575"/>
            <a:ext cx="153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Parent1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133725" y="3584575"/>
            <a:ext cx="114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Parent2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529138" y="2851150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/>
              <a:t>Offspring1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541838" y="3581400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/>
              <a:t>Offspring2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117850" y="4797425"/>
            <a:ext cx="5151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With some high probability (</a:t>
            </a:r>
            <a:r>
              <a:rPr lang="en-GB" i="1"/>
              <a:t>crossover rate</a:t>
            </a:r>
            <a:r>
              <a:rPr lang="en-GB"/>
              <a:t>) apply crossover to the parents. (</a:t>
            </a:r>
            <a:r>
              <a:rPr lang="en-GB" i="1"/>
              <a:t>typical values are 0.8 to 0.95</a:t>
            </a:r>
            <a:r>
              <a:rPr lang="en-GB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865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/>
              <a:t>Mutation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49463" y="2035175"/>
            <a:ext cx="2057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accent2"/>
                </a:solidFill>
              </a:rPr>
              <a:t>101</a:t>
            </a:r>
            <a:r>
              <a:rPr lang="en-GB" sz="2800">
                <a:solidFill>
                  <a:srgbClr val="FF6666"/>
                </a:solidFill>
              </a:rPr>
              <a:t>1011111</a:t>
            </a:r>
            <a:endParaRPr lang="en-GB" sz="28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49463" y="2720975"/>
            <a:ext cx="2057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rgbClr val="FF6666"/>
                </a:solidFill>
              </a:rPr>
              <a:t>101</a:t>
            </a:r>
            <a:r>
              <a:rPr lang="en-GB" sz="2800">
                <a:solidFill>
                  <a:schemeClr val="accent2"/>
                </a:solidFill>
              </a:rPr>
              <a:t>0000000</a:t>
            </a:r>
            <a:endParaRPr lang="en-GB" sz="2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8138" y="2089150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/>
              <a:t>Offspring1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0838" y="2819400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/>
              <a:t>Offspring2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96050" y="2019300"/>
            <a:ext cx="2057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accent2"/>
                </a:solidFill>
              </a:rPr>
              <a:t>101</a:t>
            </a:r>
            <a:r>
              <a:rPr lang="en-GB" sz="2800">
                <a:solidFill>
                  <a:srgbClr val="FF6666"/>
                </a:solidFill>
              </a:rPr>
              <a:t>10</a:t>
            </a:r>
            <a:r>
              <a:rPr lang="en-GB" sz="2800"/>
              <a:t>0</a:t>
            </a:r>
            <a:r>
              <a:rPr lang="en-GB" sz="2800">
                <a:solidFill>
                  <a:srgbClr val="FF6666"/>
                </a:solidFill>
              </a:rPr>
              <a:t>1111</a:t>
            </a:r>
            <a:endParaRPr lang="en-GB" sz="280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496050" y="2705100"/>
            <a:ext cx="2057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rgbClr val="FF6666"/>
                </a:solidFill>
              </a:rPr>
              <a:t>10</a:t>
            </a:r>
            <a:r>
              <a:rPr lang="en-GB" sz="2800"/>
              <a:t>0</a:t>
            </a:r>
            <a:r>
              <a:rPr lang="en-GB" sz="2800">
                <a:solidFill>
                  <a:schemeClr val="accent2"/>
                </a:solidFill>
              </a:rPr>
              <a:t>0000000</a:t>
            </a:r>
            <a:endParaRPr lang="en-GB" sz="2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784725" y="2073275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/>
              <a:t>Offspring1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97425" y="2803525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/>
              <a:t>Offspring2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05713" y="1171575"/>
            <a:ext cx="0" cy="80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46125" y="4868863"/>
            <a:ext cx="76358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/>
              <a:t>With some small probability (the </a:t>
            </a:r>
            <a:r>
              <a:rPr lang="en-GB" sz="2800" i="1"/>
              <a:t>mutation rate</a:t>
            </a:r>
            <a:r>
              <a:rPr lang="en-GB" sz="2800"/>
              <a:t>) flip each bit in the offspring (</a:t>
            </a:r>
            <a:r>
              <a:rPr lang="en-GB" sz="2800" i="1"/>
              <a:t>typical values between 0.1 and 0.001</a:t>
            </a:r>
            <a:r>
              <a:rPr lang="en-GB" sz="2800"/>
              <a:t>)</a:t>
            </a:r>
            <a:endParaRPr lang="en-GB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099300" y="77628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mutate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46150" y="3556000"/>
            <a:ext cx="297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Original offspring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7097713" y="1200150"/>
            <a:ext cx="366712" cy="155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008688" y="3600450"/>
            <a:ext cx="2513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Mutated offspring</a:t>
            </a:r>
          </a:p>
        </p:txBody>
      </p:sp>
    </p:spTree>
    <p:extLst>
      <p:ext uri="{BB962C8B-B14F-4D97-AF65-F5344CB8AC3E}">
        <p14:creationId xmlns:p14="http://schemas.microsoft.com/office/powerpoint/2010/main" val="18896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genetic algorithm on Twister to prove that Twister is an ideal </a:t>
            </a:r>
            <a:r>
              <a:rPr lang="en-US" dirty="0" err="1" smtClean="0"/>
              <a:t>MapReduce</a:t>
            </a:r>
            <a:r>
              <a:rPr lang="en-US" dirty="0" smtClean="0"/>
              <a:t> framework  for genetic algorithms for its iterative essence.</a:t>
            </a:r>
          </a:p>
          <a:p>
            <a:r>
              <a:rPr lang="en-US" dirty="0" smtClean="0"/>
              <a:t>Analyze the GA performance results from both the Twister and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BELIEVE that </a:t>
            </a:r>
            <a:r>
              <a:rPr lang="en-US" dirty="0"/>
              <a:t>T</a:t>
            </a:r>
            <a:r>
              <a:rPr lang="en-US" dirty="0" smtClean="0"/>
              <a:t>wister will be faster than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heuristic algorithm based on Darwin Evolution</a:t>
            </a:r>
          </a:p>
          <a:p>
            <a:pPr lvl="1"/>
            <a:r>
              <a:rPr lang="en-US" dirty="0" smtClean="0"/>
              <a:t>Good genes of a population are preserved by natural selection</a:t>
            </a:r>
          </a:p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Exert selection pressure on the problem search space to make it converge on the optimal solution</a:t>
            </a:r>
          </a:p>
          <a:p>
            <a:r>
              <a:rPr lang="en-US" dirty="0" smtClean="0"/>
              <a:t>How to</a:t>
            </a:r>
          </a:p>
          <a:p>
            <a:pPr lvl="1"/>
            <a:r>
              <a:rPr lang="en-US" dirty="0" smtClean="0"/>
              <a:t>Represent a solution</a:t>
            </a:r>
          </a:p>
          <a:p>
            <a:pPr lvl="1"/>
            <a:r>
              <a:rPr lang="en-US" dirty="0" smtClean="0"/>
              <a:t>Evaluate gene fitness</a:t>
            </a:r>
          </a:p>
          <a:p>
            <a:pPr lvl="1"/>
            <a:r>
              <a:rPr lang="en-US" dirty="0" smtClean="0"/>
              <a:t>Design genetic operators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representative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Encode a problem solution into a gene</a:t>
            </a:r>
          </a:p>
          <a:p>
            <a:pPr lvl="1"/>
            <a:r>
              <a:rPr lang="en-US" dirty="0" smtClean="0"/>
              <a:t>For example, encode two integers 300 and 900 into genes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GA’s </a:t>
            </a:r>
            <a:r>
              <a:rPr lang="en-GB" i="1" dirty="0" smtClean="0"/>
              <a:t>often</a:t>
            </a:r>
            <a:r>
              <a:rPr lang="en-GB" dirty="0" smtClean="0"/>
              <a:t> encode solutions as fixed length “</a:t>
            </a:r>
            <a:r>
              <a:rPr lang="en-GB" dirty="0" err="1" smtClean="0"/>
              <a:t>bitstrings</a:t>
            </a:r>
            <a:r>
              <a:rPr lang="en-GB" dirty="0" smtClean="0"/>
              <a:t>” (e.g. 101110, 111111, 000101)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4689"/>
            <a:ext cx="7239000" cy="251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9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value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Fitness function</a:t>
            </a:r>
          </a:p>
          <a:p>
            <a:pPr lvl="1"/>
            <a:r>
              <a:rPr lang="en-GB" dirty="0"/>
              <a:t>generate a </a:t>
            </a:r>
            <a:r>
              <a:rPr lang="en-GB" dirty="0" smtClean="0"/>
              <a:t>score as fitness value </a:t>
            </a:r>
            <a:r>
              <a:rPr lang="en-GB" dirty="0"/>
              <a:t>for each </a:t>
            </a:r>
            <a:r>
              <a:rPr lang="en-GB" dirty="0" smtClean="0"/>
              <a:t>gene representative given </a:t>
            </a:r>
            <a:r>
              <a:rPr lang="en-GB" dirty="0"/>
              <a:t>a </a:t>
            </a:r>
            <a:r>
              <a:rPr lang="en-GB" i="1" dirty="0"/>
              <a:t>function</a:t>
            </a:r>
            <a:r>
              <a:rPr lang="en-GB" dirty="0"/>
              <a:t> of “how good” each solution </a:t>
            </a:r>
            <a:r>
              <a:rPr lang="en-GB" dirty="0" smtClean="0"/>
              <a:t>is</a:t>
            </a:r>
          </a:p>
          <a:p>
            <a:pPr lvl="1"/>
            <a:r>
              <a:rPr lang="en-GB" dirty="0"/>
              <a:t>For a simple function f(x) the search space is one </a:t>
            </a:r>
            <a:r>
              <a:rPr lang="en-GB" dirty="0" smtClean="0"/>
              <a:t>dimensional, but by encoding several values into a gene, many dimensions can be searched</a:t>
            </a:r>
          </a:p>
          <a:p>
            <a:r>
              <a:rPr lang="en-GB" dirty="0" smtClean="0"/>
              <a:t>Fitness landscape</a:t>
            </a:r>
          </a:p>
          <a:p>
            <a:pPr lvl="1"/>
            <a:r>
              <a:rPr lang="en-GB" dirty="0"/>
              <a:t>Search space an be visualised as a </a:t>
            </a:r>
            <a:r>
              <a:rPr lang="en-GB" dirty="0" smtClean="0"/>
              <a:t>surface in </a:t>
            </a:r>
            <a:r>
              <a:rPr lang="en-GB" dirty="0"/>
              <a:t>which fitness dictates height</a:t>
            </a:r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Fitness landscape</a:t>
            </a:r>
            <a:endParaRPr lang="en-US" dirty="0"/>
          </a:p>
        </p:txBody>
      </p:sp>
      <p:pic>
        <p:nvPicPr>
          <p:cNvPr id="7" name="Picture 3" descr="&#10;landscape.jpg                                                  0028FF42MacintoshHD                    BCF5DA92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12900"/>
            <a:ext cx="43719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m.jpg                                                         0028FF42MacintoshHD                    BCF5DA92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3490912" cy="26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noise3d.gif                                                    0028FF42MacintoshHD                    BCF5DA92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7" y="4335463"/>
            <a:ext cx="3586163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A operator which selects the best genes into the reproduction pool</a:t>
            </a:r>
          </a:p>
          <a:p>
            <a:pPr lvl="1"/>
            <a:r>
              <a:rPr lang="en-US" dirty="0" smtClean="0"/>
              <a:t>For example, Tournament selection</a:t>
            </a:r>
          </a:p>
          <a:p>
            <a:r>
              <a:rPr lang="en-US" dirty="0" smtClean="0"/>
              <a:t>Crossover</a:t>
            </a:r>
          </a:p>
          <a:p>
            <a:pPr lvl="1"/>
            <a:r>
              <a:rPr lang="en-US" dirty="0" smtClean="0"/>
              <a:t>Two parent genes combines their genes to produce the new offspring</a:t>
            </a:r>
          </a:p>
          <a:p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Mimic the mutation caused by environment with some small probability(mutation rate)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GA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Generate a </a:t>
            </a:r>
            <a:r>
              <a:rPr lang="en-GB" i="1" dirty="0"/>
              <a:t>population</a:t>
            </a:r>
            <a:r>
              <a:rPr lang="en-GB" dirty="0"/>
              <a:t> of random chromosomes</a:t>
            </a:r>
          </a:p>
          <a:p>
            <a:pPr marL="0" indent="0">
              <a:buNone/>
            </a:pPr>
            <a:r>
              <a:rPr lang="en-GB" dirty="0"/>
              <a:t>Repeat (each generation)</a:t>
            </a:r>
          </a:p>
          <a:p>
            <a:pPr marL="457200" lvl="1" indent="0">
              <a:buNone/>
            </a:pPr>
            <a:r>
              <a:rPr lang="en-GB" dirty="0"/>
              <a:t>Calculate fitness of each chromosome</a:t>
            </a:r>
          </a:p>
          <a:p>
            <a:pPr marL="457200" lvl="1" indent="0">
              <a:buNone/>
            </a:pPr>
            <a:r>
              <a:rPr lang="en-GB" dirty="0"/>
              <a:t>Repeat</a:t>
            </a:r>
          </a:p>
          <a:p>
            <a:pPr marL="914400" lvl="2" indent="0">
              <a:buNone/>
            </a:pPr>
            <a:r>
              <a:rPr lang="en-GB" sz="2800" dirty="0"/>
              <a:t>Use </a:t>
            </a:r>
            <a:r>
              <a:rPr lang="en-GB" sz="2800" dirty="0" smtClean="0"/>
              <a:t>a selection method </a:t>
            </a:r>
            <a:r>
              <a:rPr lang="en-GB" sz="2800" dirty="0"/>
              <a:t>to select pairs of parents</a:t>
            </a:r>
          </a:p>
          <a:p>
            <a:pPr marL="914400" lvl="2" indent="0">
              <a:buNone/>
            </a:pPr>
            <a:r>
              <a:rPr lang="en-GB" sz="2800" dirty="0"/>
              <a:t>Generate offspring with crossover and mutation</a:t>
            </a:r>
          </a:p>
          <a:p>
            <a:pPr marL="457200" lvl="1" indent="0">
              <a:buNone/>
            </a:pPr>
            <a:r>
              <a:rPr lang="en-GB" dirty="0"/>
              <a:t>Until a new population has been produced</a:t>
            </a:r>
          </a:p>
          <a:p>
            <a:pPr marL="0" indent="0">
              <a:buNone/>
            </a:pPr>
            <a:r>
              <a:rPr lang="en-GB" dirty="0"/>
              <a:t>Until best solution is good enough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800</Words>
  <Application>Microsoft Office PowerPoint</Application>
  <PresentationFormat>On-screen Show (4:3)</PresentationFormat>
  <Paragraphs>230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Genetic Algorithms by using MapReduce</vt:lpstr>
      <vt:lpstr>Outline</vt:lpstr>
      <vt:lpstr>Goal</vt:lpstr>
      <vt:lpstr>Genetic algorithm</vt:lpstr>
      <vt:lpstr>Problem representative</vt:lpstr>
      <vt:lpstr>Fitness value evaluation</vt:lpstr>
      <vt:lpstr>Fitness landscape</vt:lpstr>
      <vt:lpstr>Genetic operators</vt:lpstr>
      <vt:lpstr>Normal GA procedure</vt:lpstr>
      <vt:lpstr>Why’s ? </vt:lpstr>
      <vt:lpstr>Initial design</vt:lpstr>
      <vt:lpstr>Initial Design(cont’d)</vt:lpstr>
      <vt:lpstr>Potential research objects</vt:lpstr>
      <vt:lpstr>Performance Analysis</vt:lpstr>
      <vt:lpstr>Rough schedule</vt:lpstr>
      <vt:lpstr>References</vt:lpstr>
      <vt:lpstr>PowerPoint Presentation</vt:lpstr>
      <vt:lpstr>PowerPoint Presentation</vt:lpstr>
      <vt:lpstr>Roulette Wheel Selection</vt:lpstr>
      <vt:lpstr>Crossover - Recombination</vt:lpstr>
      <vt:lpstr>Mutation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on Twister</dc:title>
  <dc:creator>feiteng</dc:creator>
  <cp:lastModifiedBy>feiteng</cp:lastModifiedBy>
  <cp:revision>72</cp:revision>
  <dcterms:created xsi:type="dcterms:W3CDTF">2006-08-16T00:00:00Z</dcterms:created>
  <dcterms:modified xsi:type="dcterms:W3CDTF">2011-10-19T19:58:40Z</dcterms:modified>
</cp:coreProperties>
</file>