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notesSlides/notesSlide3.xml" ContentType="application/vnd.openxmlformats-officedocument.presentationml.notesSlide+xml"/>
  <Override PartName="/ppt/charts/chart5.xml" ContentType="application/vnd.openxmlformats-officedocument.drawingml.chart+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76" r:id="rId10"/>
    <p:sldId id="264" r:id="rId11"/>
    <p:sldId id="265" r:id="rId12"/>
    <p:sldId id="266" r:id="rId13"/>
    <p:sldId id="267" r:id="rId14"/>
    <p:sldId id="277"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935" autoAdjust="0"/>
  </p:normalViewPr>
  <p:slideViewPr>
    <p:cSldViewPr>
      <p:cViewPr varScale="1">
        <p:scale>
          <a:sx n="116" d="100"/>
          <a:sy n="116" d="100"/>
        </p:scale>
        <p:origin x="-149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feiteng\Desktop\record-ga.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feiteng\Desktop\record-ga.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feiteng\Desktop\record-ga.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feiteng\Desktop\record-ga.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feiteng\Desktop\record-g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Executive</a:t>
            </a:r>
            <a:r>
              <a:rPr lang="en-US" baseline="0"/>
              <a:t> time comparison</a:t>
            </a:r>
            <a:endParaRPr lang="en-US"/>
          </a:p>
        </c:rich>
      </c:tx>
      <c:layout/>
      <c:overlay val="0"/>
    </c:title>
    <c:autoTitleDeleted val="0"/>
    <c:plotArea>
      <c:layout/>
      <c:barChart>
        <c:barDir val="col"/>
        <c:grouping val="clustered"/>
        <c:varyColors val="0"/>
        <c:ser>
          <c:idx val="0"/>
          <c:order val="0"/>
          <c:tx>
            <c:v>Hadoop</c:v>
          </c:tx>
          <c:invertIfNegative val="0"/>
          <c:val>
            <c:numRef>
              <c:f>Sheet1!$C$95</c:f>
              <c:numCache>
                <c:formatCode>General</c:formatCode>
                <c:ptCount val="1"/>
                <c:pt idx="0">
                  <c:v>67</c:v>
                </c:pt>
              </c:numCache>
            </c:numRef>
          </c:val>
        </c:ser>
        <c:ser>
          <c:idx val="1"/>
          <c:order val="1"/>
          <c:tx>
            <c:v>twister</c:v>
          </c:tx>
          <c:invertIfNegative val="0"/>
          <c:val>
            <c:numRef>
              <c:f>Sheet1!$D$95</c:f>
              <c:numCache>
                <c:formatCode>General</c:formatCode>
                <c:ptCount val="1"/>
                <c:pt idx="0">
                  <c:v>3</c:v>
                </c:pt>
              </c:numCache>
            </c:numRef>
          </c:val>
        </c:ser>
        <c:dLbls>
          <c:showLegendKey val="0"/>
          <c:showVal val="0"/>
          <c:showCatName val="0"/>
          <c:showSerName val="0"/>
          <c:showPercent val="0"/>
          <c:showBubbleSize val="0"/>
        </c:dLbls>
        <c:gapWidth val="75"/>
        <c:overlap val="-25"/>
        <c:axId val="92716032"/>
        <c:axId val="92718592"/>
      </c:barChart>
      <c:catAx>
        <c:axId val="92716032"/>
        <c:scaling>
          <c:orientation val="minMax"/>
        </c:scaling>
        <c:delete val="1"/>
        <c:axPos val="b"/>
        <c:majorTickMark val="none"/>
        <c:minorTickMark val="none"/>
        <c:tickLblPos val="nextTo"/>
        <c:crossAx val="92718592"/>
        <c:crosses val="autoZero"/>
        <c:auto val="1"/>
        <c:lblAlgn val="ctr"/>
        <c:lblOffset val="100"/>
        <c:noMultiLvlLbl val="0"/>
      </c:catAx>
      <c:valAx>
        <c:axId val="92718592"/>
        <c:scaling>
          <c:orientation val="minMax"/>
        </c:scaling>
        <c:delete val="0"/>
        <c:axPos val="l"/>
        <c:majorGridlines/>
        <c:numFmt formatCode="General" sourceLinked="1"/>
        <c:majorTickMark val="none"/>
        <c:minorTickMark val="none"/>
        <c:tickLblPos val="nextTo"/>
        <c:spPr>
          <a:ln w="9525">
            <a:noFill/>
          </a:ln>
        </c:spPr>
        <c:crossAx val="92716032"/>
        <c:crosses val="autoZero"/>
        <c:crossBetween val="between"/>
      </c:valAx>
    </c:plotArea>
    <c:legend>
      <c:legendPos val="b"/>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input</a:t>
            </a:r>
            <a:r>
              <a:rPr lang="en-US" baseline="0"/>
              <a:t> </a:t>
            </a:r>
            <a:r>
              <a:rPr lang="en-US"/>
              <a:t>size:100000</a:t>
            </a:r>
          </a:p>
        </c:rich>
      </c:tx>
      <c:layout/>
      <c:overlay val="0"/>
    </c:title>
    <c:autoTitleDeleted val="0"/>
    <c:plotArea>
      <c:layout/>
      <c:lineChart>
        <c:grouping val="standard"/>
        <c:varyColors val="0"/>
        <c:ser>
          <c:idx val="0"/>
          <c:order val="0"/>
          <c:cat>
            <c:numRef>
              <c:f>Sheet1!$B$69:$B$74</c:f>
              <c:numCache>
                <c:formatCode>General</c:formatCode>
                <c:ptCount val="6"/>
                <c:pt idx="0">
                  <c:v>10</c:v>
                </c:pt>
                <c:pt idx="1">
                  <c:v>20</c:v>
                </c:pt>
                <c:pt idx="2">
                  <c:v>40</c:v>
                </c:pt>
                <c:pt idx="3">
                  <c:v>80</c:v>
                </c:pt>
                <c:pt idx="4">
                  <c:v>100</c:v>
                </c:pt>
                <c:pt idx="5">
                  <c:v>200</c:v>
                </c:pt>
              </c:numCache>
            </c:numRef>
          </c:cat>
          <c:val>
            <c:numRef>
              <c:f>Sheet1!$C$69:$C$74</c:f>
              <c:numCache>
                <c:formatCode>General</c:formatCode>
                <c:ptCount val="6"/>
                <c:pt idx="0">
                  <c:v>17.7</c:v>
                </c:pt>
                <c:pt idx="1">
                  <c:v>12.3</c:v>
                </c:pt>
                <c:pt idx="2">
                  <c:v>9.5</c:v>
                </c:pt>
                <c:pt idx="3">
                  <c:v>8.6999999999999993</c:v>
                </c:pt>
                <c:pt idx="4">
                  <c:v>8.4</c:v>
                </c:pt>
                <c:pt idx="5">
                  <c:v>7.6</c:v>
                </c:pt>
              </c:numCache>
            </c:numRef>
          </c:val>
          <c:smooth val="0"/>
        </c:ser>
        <c:dLbls>
          <c:showLegendKey val="0"/>
          <c:showVal val="0"/>
          <c:showCatName val="0"/>
          <c:showSerName val="0"/>
          <c:showPercent val="0"/>
          <c:showBubbleSize val="0"/>
        </c:dLbls>
        <c:marker val="1"/>
        <c:smooth val="0"/>
        <c:axId val="93209728"/>
        <c:axId val="93212032"/>
      </c:lineChart>
      <c:catAx>
        <c:axId val="93209728"/>
        <c:scaling>
          <c:orientation val="minMax"/>
        </c:scaling>
        <c:delete val="0"/>
        <c:axPos val="b"/>
        <c:numFmt formatCode="General" sourceLinked="1"/>
        <c:majorTickMark val="out"/>
        <c:minorTickMark val="none"/>
        <c:tickLblPos val="nextTo"/>
        <c:crossAx val="93212032"/>
        <c:crosses val="autoZero"/>
        <c:auto val="1"/>
        <c:lblAlgn val="ctr"/>
        <c:lblOffset val="100"/>
        <c:noMultiLvlLbl val="0"/>
      </c:catAx>
      <c:valAx>
        <c:axId val="93212032"/>
        <c:scaling>
          <c:orientation val="minMax"/>
        </c:scaling>
        <c:delete val="0"/>
        <c:axPos val="l"/>
        <c:majorGridlines/>
        <c:numFmt formatCode="General" sourceLinked="1"/>
        <c:majorTickMark val="out"/>
        <c:minorTickMark val="none"/>
        <c:tickLblPos val="nextTo"/>
        <c:crossAx val="93209728"/>
        <c:crosses val="autoZero"/>
        <c:crossBetween val="between"/>
      </c:valAx>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plotArea>
      <c:layout/>
      <c:lineChart>
        <c:grouping val="standard"/>
        <c:varyColors val="0"/>
        <c:ser>
          <c:idx val="1"/>
          <c:order val="0"/>
          <c:tx>
            <c:v>input size: 200000</c:v>
          </c:tx>
          <c:cat>
            <c:numRef>
              <c:f>Sheet1!$L$69:$L$74</c:f>
              <c:numCache>
                <c:formatCode>General</c:formatCode>
                <c:ptCount val="6"/>
                <c:pt idx="0">
                  <c:v>10</c:v>
                </c:pt>
                <c:pt idx="1">
                  <c:v>20</c:v>
                </c:pt>
                <c:pt idx="2">
                  <c:v>40</c:v>
                </c:pt>
                <c:pt idx="3">
                  <c:v>80</c:v>
                </c:pt>
                <c:pt idx="4">
                  <c:v>100</c:v>
                </c:pt>
                <c:pt idx="5">
                  <c:v>200</c:v>
                </c:pt>
              </c:numCache>
            </c:numRef>
          </c:cat>
          <c:val>
            <c:numRef>
              <c:f>Sheet1!$M$69:$M$74</c:f>
              <c:numCache>
                <c:formatCode>General</c:formatCode>
                <c:ptCount val="6"/>
                <c:pt idx="0">
                  <c:v>102.7</c:v>
                </c:pt>
                <c:pt idx="1">
                  <c:v>35.799999999999997</c:v>
                </c:pt>
                <c:pt idx="2">
                  <c:v>19.5</c:v>
                </c:pt>
                <c:pt idx="3">
                  <c:v>17.600000000000001</c:v>
                </c:pt>
                <c:pt idx="4">
                  <c:v>16.7</c:v>
                </c:pt>
                <c:pt idx="5">
                  <c:v>16.399999999999999</c:v>
                </c:pt>
              </c:numCache>
            </c:numRef>
          </c:val>
          <c:smooth val="0"/>
        </c:ser>
        <c:dLbls>
          <c:showLegendKey val="0"/>
          <c:showVal val="0"/>
          <c:showCatName val="0"/>
          <c:showSerName val="0"/>
          <c:showPercent val="0"/>
          <c:showBubbleSize val="0"/>
        </c:dLbls>
        <c:marker val="1"/>
        <c:smooth val="0"/>
        <c:axId val="68743936"/>
        <c:axId val="68745472"/>
      </c:lineChart>
      <c:catAx>
        <c:axId val="68743936"/>
        <c:scaling>
          <c:orientation val="minMax"/>
        </c:scaling>
        <c:delete val="0"/>
        <c:axPos val="b"/>
        <c:numFmt formatCode="General" sourceLinked="1"/>
        <c:majorTickMark val="out"/>
        <c:minorTickMark val="none"/>
        <c:tickLblPos val="nextTo"/>
        <c:crossAx val="68745472"/>
        <c:crosses val="autoZero"/>
        <c:auto val="1"/>
        <c:lblAlgn val="ctr"/>
        <c:lblOffset val="100"/>
        <c:noMultiLvlLbl val="0"/>
      </c:catAx>
      <c:valAx>
        <c:axId val="68745472"/>
        <c:scaling>
          <c:orientation val="minMax"/>
        </c:scaling>
        <c:delete val="0"/>
        <c:axPos val="l"/>
        <c:majorGridlines/>
        <c:numFmt formatCode="General" sourceLinked="1"/>
        <c:majorTickMark val="out"/>
        <c:minorTickMark val="none"/>
        <c:tickLblPos val="nextTo"/>
        <c:crossAx val="68743936"/>
        <c:crosses val="autoZero"/>
        <c:crossBetween val="between"/>
      </c:valAx>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plotArea>
      <c:layout/>
      <c:lineChart>
        <c:grouping val="standard"/>
        <c:varyColors val="0"/>
        <c:ser>
          <c:idx val="1"/>
          <c:order val="0"/>
          <c:tx>
            <c:v>input size: 500000</c:v>
          </c:tx>
          <c:cat>
            <c:numRef>
              <c:f>Sheet1!$G$69:$G$74</c:f>
              <c:numCache>
                <c:formatCode>General</c:formatCode>
                <c:ptCount val="6"/>
                <c:pt idx="0">
                  <c:v>10</c:v>
                </c:pt>
                <c:pt idx="1">
                  <c:v>20</c:v>
                </c:pt>
                <c:pt idx="2">
                  <c:v>40</c:v>
                </c:pt>
                <c:pt idx="3">
                  <c:v>80</c:v>
                </c:pt>
                <c:pt idx="4">
                  <c:v>100</c:v>
                </c:pt>
                <c:pt idx="5">
                  <c:v>200</c:v>
                </c:pt>
              </c:numCache>
            </c:numRef>
          </c:cat>
          <c:val>
            <c:numRef>
              <c:f>Sheet1!$H$69:$H$74</c:f>
              <c:numCache>
                <c:formatCode>General</c:formatCode>
                <c:ptCount val="6"/>
                <c:pt idx="0">
                  <c:v>567.5</c:v>
                </c:pt>
                <c:pt idx="1">
                  <c:v>165.2</c:v>
                </c:pt>
                <c:pt idx="2">
                  <c:v>61.5</c:v>
                </c:pt>
                <c:pt idx="3">
                  <c:v>43</c:v>
                </c:pt>
                <c:pt idx="4">
                  <c:v>44.1</c:v>
                </c:pt>
                <c:pt idx="5">
                  <c:v>41.6</c:v>
                </c:pt>
              </c:numCache>
            </c:numRef>
          </c:val>
          <c:smooth val="0"/>
        </c:ser>
        <c:dLbls>
          <c:showLegendKey val="0"/>
          <c:showVal val="0"/>
          <c:showCatName val="0"/>
          <c:showSerName val="0"/>
          <c:showPercent val="0"/>
          <c:showBubbleSize val="0"/>
        </c:dLbls>
        <c:marker val="1"/>
        <c:smooth val="0"/>
        <c:axId val="92867584"/>
        <c:axId val="93144576"/>
      </c:lineChart>
      <c:catAx>
        <c:axId val="92867584"/>
        <c:scaling>
          <c:orientation val="minMax"/>
        </c:scaling>
        <c:delete val="0"/>
        <c:axPos val="b"/>
        <c:numFmt formatCode="General" sourceLinked="1"/>
        <c:majorTickMark val="out"/>
        <c:minorTickMark val="none"/>
        <c:tickLblPos val="nextTo"/>
        <c:crossAx val="93144576"/>
        <c:crosses val="autoZero"/>
        <c:auto val="1"/>
        <c:lblAlgn val="ctr"/>
        <c:lblOffset val="100"/>
        <c:noMultiLvlLbl val="0"/>
      </c:catAx>
      <c:valAx>
        <c:axId val="93144576"/>
        <c:scaling>
          <c:orientation val="minMax"/>
        </c:scaling>
        <c:delete val="0"/>
        <c:axPos val="l"/>
        <c:majorGridlines/>
        <c:numFmt formatCode="General" sourceLinked="1"/>
        <c:majorTickMark val="out"/>
        <c:minorTickMark val="none"/>
        <c:tickLblPos val="nextTo"/>
        <c:crossAx val="92867584"/>
        <c:crosses val="autoZero"/>
        <c:crossBetween val="between"/>
      </c:valAx>
    </c:plotArea>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plotArea>
      <c:layout/>
      <c:lineChart>
        <c:grouping val="standard"/>
        <c:varyColors val="0"/>
        <c:ser>
          <c:idx val="0"/>
          <c:order val="0"/>
          <c:tx>
            <c:v>weak scalability - 1000 per reducer</c:v>
          </c:tx>
          <c:cat>
            <c:numRef>
              <c:f>Sheet1!$G$95:$G$106</c:f>
              <c:numCache>
                <c:formatCode>General</c:formatCode>
                <c:ptCount val="12"/>
                <c:pt idx="0">
                  <c:v>10</c:v>
                </c:pt>
                <c:pt idx="1">
                  <c:v>20</c:v>
                </c:pt>
                <c:pt idx="2">
                  <c:v>30</c:v>
                </c:pt>
                <c:pt idx="3">
                  <c:v>40</c:v>
                </c:pt>
                <c:pt idx="4">
                  <c:v>50</c:v>
                </c:pt>
                <c:pt idx="5">
                  <c:v>60</c:v>
                </c:pt>
                <c:pt idx="6">
                  <c:v>70</c:v>
                </c:pt>
                <c:pt idx="7">
                  <c:v>80</c:v>
                </c:pt>
                <c:pt idx="8">
                  <c:v>90</c:v>
                </c:pt>
                <c:pt idx="9">
                  <c:v>100</c:v>
                </c:pt>
                <c:pt idx="10">
                  <c:v>200</c:v>
                </c:pt>
                <c:pt idx="11">
                  <c:v>400</c:v>
                </c:pt>
              </c:numCache>
            </c:numRef>
          </c:cat>
          <c:val>
            <c:numRef>
              <c:f>Sheet1!$H$95:$H$106</c:f>
              <c:numCache>
                <c:formatCode>General</c:formatCode>
                <c:ptCount val="12"/>
                <c:pt idx="0">
                  <c:v>1.49</c:v>
                </c:pt>
                <c:pt idx="1">
                  <c:v>2.23</c:v>
                </c:pt>
                <c:pt idx="2">
                  <c:v>3</c:v>
                </c:pt>
                <c:pt idx="3">
                  <c:v>3.7</c:v>
                </c:pt>
                <c:pt idx="4">
                  <c:v>4.5</c:v>
                </c:pt>
                <c:pt idx="5">
                  <c:v>5.4</c:v>
                </c:pt>
                <c:pt idx="6">
                  <c:v>6.1</c:v>
                </c:pt>
                <c:pt idx="7">
                  <c:v>6.9</c:v>
                </c:pt>
                <c:pt idx="8">
                  <c:v>7.6</c:v>
                </c:pt>
                <c:pt idx="9">
                  <c:v>8.1999999999999993</c:v>
                </c:pt>
                <c:pt idx="10">
                  <c:v>16.2</c:v>
                </c:pt>
                <c:pt idx="11">
                  <c:v>32.1</c:v>
                </c:pt>
              </c:numCache>
            </c:numRef>
          </c:val>
          <c:smooth val="0"/>
        </c:ser>
        <c:dLbls>
          <c:showLegendKey val="0"/>
          <c:showVal val="0"/>
          <c:showCatName val="0"/>
          <c:showSerName val="0"/>
          <c:showPercent val="0"/>
          <c:showBubbleSize val="0"/>
        </c:dLbls>
        <c:marker val="1"/>
        <c:smooth val="0"/>
        <c:axId val="38258560"/>
        <c:axId val="38260096"/>
      </c:lineChart>
      <c:catAx>
        <c:axId val="38258560"/>
        <c:scaling>
          <c:orientation val="minMax"/>
        </c:scaling>
        <c:delete val="0"/>
        <c:axPos val="b"/>
        <c:numFmt formatCode="General" sourceLinked="1"/>
        <c:majorTickMark val="out"/>
        <c:minorTickMark val="none"/>
        <c:tickLblPos val="nextTo"/>
        <c:crossAx val="38260096"/>
        <c:crosses val="autoZero"/>
        <c:auto val="1"/>
        <c:lblAlgn val="ctr"/>
        <c:lblOffset val="100"/>
        <c:noMultiLvlLbl val="0"/>
      </c:catAx>
      <c:valAx>
        <c:axId val="38260096"/>
        <c:scaling>
          <c:orientation val="minMax"/>
        </c:scaling>
        <c:delete val="0"/>
        <c:axPos val="l"/>
        <c:majorGridlines/>
        <c:numFmt formatCode="General" sourceLinked="1"/>
        <c:majorTickMark val="out"/>
        <c:minorTickMark val="none"/>
        <c:tickLblPos val="nextTo"/>
        <c:crossAx val="38258560"/>
        <c:crosses val="autoZero"/>
        <c:crossBetween val="between"/>
      </c:valAx>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0BCA0E-B540-42EA-A410-D7EB9186B04B}" type="datetimeFigureOut">
              <a:rPr lang="en-US" smtClean="0"/>
              <a:t>12/4/2011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013223-0E50-42F6-AA62-502176E9D5B3}" type="slidenum">
              <a:rPr lang="en-US" smtClean="0"/>
              <a:t>‹#›</a:t>
            </a:fld>
            <a:endParaRPr lang="en-US"/>
          </a:p>
        </p:txBody>
      </p:sp>
    </p:spTree>
    <p:extLst>
      <p:ext uri="{BB962C8B-B14F-4D97-AF65-F5344CB8AC3E}">
        <p14:creationId xmlns:p14="http://schemas.microsoft.com/office/powerpoint/2010/main" val="3229027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theoretically 80 tasks can be started at most.</a:t>
            </a:r>
            <a:endParaRPr lang="en-US" dirty="0"/>
          </a:p>
        </p:txBody>
      </p:sp>
      <p:sp>
        <p:nvSpPr>
          <p:cNvPr id="4" name="Slide Number Placeholder 3"/>
          <p:cNvSpPr>
            <a:spLocks noGrp="1"/>
          </p:cNvSpPr>
          <p:nvPr>
            <p:ph type="sldNum" sz="quarter" idx="10"/>
          </p:nvPr>
        </p:nvSpPr>
        <p:spPr/>
        <p:txBody>
          <a:bodyPr/>
          <a:lstStyle/>
          <a:p>
            <a:fld id="{E3013223-0E50-42F6-AA62-502176E9D5B3}" type="slidenum">
              <a:rPr lang="en-US" smtClean="0"/>
              <a:t>9</a:t>
            </a:fld>
            <a:endParaRPr lang="en-US"/>
          </a:p>
        </p:txBody>
      </p:sp>
    </p:spTree>
    <p:extLst>
      <p:ext uri="{BB962C8B-B14F-4D97-AF65-F5344CB8AC3E}">
        <p14:creationId xmlns:p14="http://schemas.microsoft.com/office/powerpoint/2010/main" val="1269329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Gene</a:t>
            </a:r>
            <a:r>
              <a:rPr lang="en-US" baseline="0" dirty="0" smtClean="0"/>
              <a:t> length is 2kB, that is about 16 thousands of bits.</a:t>
            </a:r>
            <a:endParaRPr lang="en-US" dirty="0"/>
          </a:p>
        </p:txBody>
      </p:sp>
      <p:sp>
        <p:nvSpPr>
          <p:cNvPr id="4" name="Slide Number Placeholder 3"/>
          <p:cNvSpPr>
            <a:spLocks noGrp="1"/>
          </p:cNvSpPr>
          <p:nvPr>
            <p:ph type="sldNum" sz="quarter" idx="10"/>
          </p:nvPr>
        </p:nvSpPr>
        <p:spPr/>
        <p:txBody>
          <a:bodyPr/>
          <a:lstStyle/>
          <a:p>
            <a:fld id="{E3013223-0E50-42F6-AA62-502176E9D5B3}" type="slidenum">
              <a:rPr lang="en-US" smtClean="0"/>
              <a:t>10</a:t>
            </a:fld>
            <a:endParaRPr lang="en-US"/>
          </a:p>
        </p:txBody>
      </p:sp>
    </p:spTree>
    <p:extLst>
      <p:ext uri="{BB962C8B-B14F-4D97-AF65-F5344CB8AC3E}">
        <p14:creationId xmlns:p14="http://schemas.microsoft.com/office/powerpoint/2010/main" val="1755671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Weak</a:t>
            </a:r>
            <a:r>
              <a:rPr lang="en-US" baseline="0" dirty="0" smtClean="0"/>
              <a:t> scalability is not perfect but not bad. We can see when more resources are put into use, the executive time grows slowly when the number of reducers is below 80, the max number of cores in my cluster.</a:t>
            </a:r>
          </a:p>
          <a:p>
            <a:endParaRPr lang="en-US" baseline="0" dirty="0" smtClean="0"/>
          </a:p>
          <a:p>
            <a:r>
              <a:rPr lang="en-US" baseline="0" dirty="0" smtClean="0"/>
              <a:t>Another thing could effect the scalability is that we use NFS but not local hard disk to store data. That’s our misunderstanding about the storage strategy of quarry cluster. And we believe that the executive time will be less when we switch to local hard disk and the scalability will improve as well.</a:t>
            </a:r>
            <a:endParaRPr lang="en-US" dirty="0"/>
          </a:p>
        </p:txBody>
      </p:sp>
      <p:sp>
        <p:nvSpPr>
          <p:cNvPr id="4" name="Slide Number Placeholder 3"/>
          <p:cNvSpPr>
            <a:spLocks noGrp="1"/>
          </p:cNvSpPr>
          <p:nvPr>
            <p:ph type="sldNum" sz="quarter" idx="10"/>
          </p:nvPr>
        </p:nvSpPr>
        <p:spPr/>
        <p:txBody>
          <a:bodyPr/>
          <a:lstStyle/>
          <a:p>
            <a:fld id="{E3013223-0E50-42F6-AA62-502176E9D5B3}" type="slidenum">
              <a:rPr lang="en-US" smtClean="0"/>
              <a:t>11</a:t>
            </a:fld>
            <a:endParaRPr lang="en-US"/>
          </a:p>
        </p:txBody>
      </p:sp>
    </p:spTree>
    <p:extLst>
      <p:ext uri="{BB962C8B-B14F-4D97-AF65-F5344CB8AC3E}">
        <p14:creationId xmlns:p14="http://schemas.microsoft.com/office/powerpoint/2010/main" val="2994345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Performance: </a:t>
            </a:r>
            <a:r>
              <a:rPr lang="en-US" dirty="0" err="1" smtClean="0"/>
              <a:t>hadoop</a:t>
            </a:r>
            <a:r>
              <a:rPr lang="en-US" dirty="0" smtClean="0"/>
              <a:t> does</a:t>
            </a:r>
            <a:r>
              <a:rPr lang="en-US" baseline="0" dirty="0" smtClean="0"/>
              <a:t> not support iterative </a:t>
            </a:r>
            <a:r>
              <a:rPr lang="en-US" baseline="0" dirty="0" err="1" smtClean="0"/>
              <a:t>mapreduce</a:t>
            </a:r>
            <a:r>
              <a:rPr lang="en-US" baseline="0" dirty="0" smtClean="0"/>
              <a:t> and relies on </a:t>
            </a:r>
            <a:r>
              <a:rPr lang="en-US" baseline="0" dirty="0" err="1" smtClean="0"/>
              <a:t>hdfs</a:t>
            </a:r>
            <a:r>
              <a:rPr lang="en-US" baseline="0" dirty="0" smtClean="0"/>
              <a:t>. Twister does everything in memory.</a:t>
            </a:r>
          </a:p>
          <a:p>
            <a:endParaRPr lang="en-US" dirty="0"/>
          </a:p>
        </p:txBody>
      </p:sp>
      <p:sp>
        <p:nvSpPr>
          <p:cNvPr id="4" name="Slide Number Placeholder 3"/>
          <p:cNvSpPr>
            <a:spLocks noGrp="1"/>
          </p:cNvSpPr>
          <p:nvPr>
            <p:ph type="sldNum" sz="quarter" idx="10"/>
          </p:nvPr>
        </p:nvSpPr>
        <p:spPr/>
        <p:txBody>
          <a:bodyPr/>
          <a:lstStyle/>
          <a:p>
            <a:fld id="{E3013223-0E50-42F6-AA62-502176E9D5B3}" type="slidenum">
              <a:rPr lang="en-US" smtClean="0"/>
              <a:t>12</a:t>
            </a:fld>
            <a:endParaRPr lang="en-US"/>
          </a:p>
        </p:txBody>
      </p:sp>
    </p:spTree>
    <p:extLst>
      <p:ext uri="{BB962C8B-B14F-4D97-AF65-F5344CB8AC3E}">
        <p14:creationId xmlns:p14="http://schemas.microsoft.com/office/powerpoint/2010/main" val="8641283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12/4/2011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12/4/2011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12/4/2011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12/4/2011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chart" Target="../charts/chart4.xml"/><Relationship Id="rId4" Type="http://schemas.openxmlformats.org/officeDocument/2006/relationships/chart" Target="../charts/chart3.xml"/></Relationships>
</file>

<file path=ppt/slides/_rels/slide11.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Genetic Algorithms by using </a:t>
            </a:r>
            <a:r>
              <a:rPr lang="en-US" dirty="0" err="1"/>
              <a:t>MapReduce</a:t>
            </a:r>
            <a:endParaRPr lang="en-US" dirty="0"/>
          </a:p>
        </p:txBody>
      </p:sp>
      <p:sp>
        <p:nvSpPr>
          <p:cNvPr id="3" name="Subtitle 2"/>
          <p:cNvSpPr>
            <a:spLocks noGrp="1"/>
          </p:cNvSpPr>
          <p:nvPr>
            <p:ph type="subTitle" idx="1"/>
          </p:nvPr>
        </p:nvSpPr>
        <p:spPr/>
        <p:txBody>
          <a:bodyPr/>
          <a:lstStyle/>
          <a:p>
            <a:pPr algn="r"/>
            <a:r>
              <a:rPr lang="en-US" dirty="0" err="1"/>
              <a:t>Fei</a:t>
            </a:r>
            <a:r>
              <a:rPr lang="en-US" dirty="0"/>
              <a:t> </a:t>
            </a:r>
            <a:r>
              <a:rPr lang="en-US" dirty="0" err="1"/>
              <a:t>Teng</a:t>
            </a:r>
            <a:endParaRPr lang="en-US" dirty="0"/>
          </a:p>
          <a:p>
            <a:pPr algn="r"/>
            <a:r>
              <a:rPr lang="en-US" dirty="0"/>
              <a:t>Doga </a:t>
            </a:r>
            <a:r>
              <a:rPr lang="en-US" dirty="0" smtClean="0"/>
              <a:t>Tuncay</a:t>
            </a:r>
          </a:p>
          <a:p>
            <a:pPr algn="r"/>
            <a:r>
              <a:rPr lang="en-US" dirty="0" smtClean="0"/>
              <a:t>12/5/2011</a:t>
            </a:r>
            <a:endParaRPr lang="en-US" dirty="0"/>
          </a:p>
          <a:p>
            <a:endParaRPr lang="en-US" dirty="0"/>
          </a:p>
        </p:txBody>
      </p:sp>
    </p:spTree>
    <p:extLst>
      <p:ext uri="{BB962C8B-B14F-4D97-AF65-F5344CB8AC3E}">
        <p14:creationId xmlns:p14="http://schemas.microsoft.com/office/powerpoint/2010/main" val="2254180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Tga</a:t>
            </a:r>
            <a:r>
              <a:rPr lang="en-US" dirty="0" smtClean="0"/>
              <a:t> performance results</a:t>
            </a:r>
            <a:endParaRPr lang="en-US" dirty="0"/>
          </a:p>
        </p:txBody>
      </p:sp>
      <p:graphicFrame>
        <p:nvGraphicFramePr>
          <p:cNvPr id="4" name="Chart 3"/>
          <p:cNvGraphicFramePr>
            <a:graphicFrameLocks/>
          </p:cNvGraphicFramePr>
          <p:nvPr>
            <p:extLst>
              <p:ext uri="{D42A27DB-BD31-4B8C-83A1-F6EECF244321}">
                <p14:modId xmlns:p14="http://schemas.microsoft.com/office/powerpoint/2010/main" val="3758671749"/>
              </p:ext>
            </p:extLst>
          </p:nvPr>
        </p:nvGraphicFramePr>
        <p:xfrm>
          <a:off x="4419600" y="3733800"/>
          <a:ext cx="4267200" cy="2667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p:cNvGraphicFramePr>
            <a:graphicFrameLocks/>
          </p:cNvGraphicFramePr>
          <p:nvPr>
            <p:extLst>
              <p:ext uri="{D42A27DB-BD31-4B8C-83A1-F6EECF244321}">
                <p14:modId xmlns:p14="http://schemas.microsoft.com/office/powerpoint/2010/main" val="3685367282"/>
              </p:ext>
            </p:extLst>
          </p:nvPr>
        </p:nvGraphicFramePr>
        <p:xfrm>
          <a:off x="381000" y="3733800"/>
          <a:ext cx="3886200" cy="25908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p:cNvGraphicFramePr>
            <a:graphicFrameLocks/>
          </p:cNvGraphicFramePr>
          <p:nvPr>
            <p:extLst>
              <p:ext uri="{D42A27DB-BD31-4B8C-83A1-F6EECF244321}">
                <p14:modId xmlns:p14="http://schemas.microsoft.com/office/powerpoint/2010/main" val="3246190512"/>
              </p:ext>
            </p:extLst>
          </p:nvPr>
        </p:nvGraphicFramePr>
        <p:xfrm>
          <a:off x="2667000" y="1371600"/>
          <a:ext cx="3962400" cy="24384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4220876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Tga</a:t>
            </a:r>
            <a:r>
              <a:rPr lang="en-US" dirty="0"/>
              <a:t> performance </a:t>
            </a:r>
            <a:r>
              <a:rPr lang="en-US" dirty="0" smtClean="0"/>
              <a:t>evaluation (cont’d)</a:t>
            </a:r>
            <a:endParaRPr lang="en-US" dirty="0"/>
          </a:p>
        </p:txBody>
      </p:sp>
      <p:graphicFrame>
        <p:nvGraphicFramePr>
          <p:cNvPr id="4" name="Chart 3"/>
          <p:cNvGraphicFramePr>
            <a:graphicFrameLocks/>
          </p:cNvGraphicFramePr>
          <p:nvPr>
            <p:extLst>
              <p:ext uri="{D42A27DB-BD31-4B8C-83A1-F6EECF244321}">
                <p14:modId xmlns:p14="http://schemas.microsoft.com/office/powerpoint/2010/main" val="16255199"/>
              </p:ext>
            </p:extLst>
          </p:nvPr>
        </p:nvGraphicFramePr>
        <p:xfrm>
          <a:off x="1600200" y="1600200"/>
          <a:ext cx="5943600" cy="3886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45866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980334970"/>
              </p:ext>
            </p:extLst>
          </p:nvPr>
        </p:nvGraphicFramePr>
        <p:xfrm>
          <a:off x="457200" y="1447800"/>
          <a:ext cx="8229600" cy="422656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endParaRPr lang="en-US" dirty="0"/>
                    </a:p>
                  </a:txBody>
                  <a:tcPr/>
                </a:tc>
                <a:tc>
                  <a:txBody>
                    <a:bodyPr/>
                    <a:lstStyle/>
                    <a:p>
                      <a:r>
                        <a:rPr lang="en-US" dirty="0" err="1" smtClean="0"/>
                        <a:t>Hadoop</a:t>
                      </a:r>
                      <a:r>
                        <a:rPr lang="en-US" dirty="0" smtClean="0"/>
                        <a:t> GA</a:t>
                      </a:r>
                      <a:endParaRPr lang="en-US" dirty="0"/>
                    </a:p>
                  </a:txBody>
                  <a:tcPr/>
                </a:tc>
                <a:tc>
                  <a:txBody>
                    <a:bodyPr/>
                    <a:lstStyle/>
                    <a:p>
                      <a:r>
                        <a:rPr lang="en-US" dirty="0" smtClean="0"/>
                        <a:t>Twister GA</a:t>
                      </a:r>
                      <a:endParaRPr lang="en-US" dirty="0"/>
                    </a:p>
                  </a:txBody>
                  <a:tcPr/>
                </a:tc>
              </a:tr>
              <a:tr h="370840">
                <a:tc>
                  <a:txBody>
                    <a:bodyPr/>
                    <a:lstStyle/>
                    <a:p>
                      <a:r>
                        <a:rPr lang="en-US" dirty="0" smtClean="0"/>
                        <a:t>Performance</a:t>
                      </a:r>
                      <a:endParaRPr lang="en-US" dirty="0"/>
                    </a:p>
                  </a:txBody>
                  <a:tcPr/>
                </a:tc>
                <a:tc>
                  <a:txBody>
                    <a:bodyPr/>
                    <a:lstStyle/>
                    <a:p>
                      <a:r>
                        <a:rPr lang="en-US" dirty="0" smtClean="0"/>
                        <a:t>Low for</a:t>
                      </a:r>
                      <a:r>
                        <a:rPr lang="en-US" baseline="0" dirty="0" smtClean="0"/>
                        <a:t> GA</a:t>
                      </a:r>
                      <a:endParaRPr lang="en-US" dirty="0"/>
                    </a:p>
                  </a:txBody>
                  <a:tcPr/>
                </a:tc>
                <a:tc>
                  <a:txBody>
                    <a:bodyPr/>
                    <a:lstStyle/>
                    <a:p>
                      <a:r>
                        <a:rPr lang="en-US" dirty="0" smtClean="0"/>
                        <a:t>High for GA</a:t>
                      </a:r>
                      <a:endParaRPr lang="en-US" dirty="0"/>
                    </a:p>
                  </a:txBody>
                  <a:tcPr/>
                </a:tc>
              </a:tr>
              <a:tr h="370840">
                <a:tc>
                  <a:txBody>
                    <a:bodyPr/>
                    <a:lstStyle/>
                    <a:p>
                      <a:r>
                        <a:rPr lang="en-US" dirty="0" smtClean="0"/>
                        <a:t>Programmability</a:t>
                      </a:r>
                      <a:endParaRPr lang="en-US" dirty="0"/>
                    </a:p>
                  </a:txBody>
                  <a:tcPr/>
                </a:tc>
                <a:tc>
                  <a:txBody>
                    <a:bodyPr/>
                    <a:lstStyle/>
                    <a:p>
                      <a:r>
                        <a:rPr lang="en-US" dirty="0" smtClean="0"/>
                        <a:t>Straightforward</a:t>
                      </a:r>
                      <a:r>
                        <a:rPr lang="en-US" baseline="0" dirty="0" smtClean="0"/>
                        <a:t> because the existence of HDFS and not easy to make mistake</a:t>
                      </a:r>
                      <a:endParaRPr lang="en-US" dirty="0"/>
                    </a:p>
                  </a:txBody>
                  <a:tcPr/>
                </a:tc>
                <a:tc>
                  <a:txBody>
                    <a:bodyPr/>
                    <a:lstStyle/>
                    <a:p>
                      <a:r>
                        <a:rPr lang="en-US" dirty="0" smtClean="0"/>
                        <a:t>Must have a clear understanding about</a:t>
                      </a:r>
                      <a:r>
                        <a:rPr lang="en-US" baseline="0" dirty="0" smtClean="0"/>
                        <a:t> what is static data and what is the data flow of dynamic data</a:t>
                      </a:r>
                      <a:endParaRPr lang="en-US" dirty="0"/>
                    </a:p>
                  </a:txBody>
                  <a:tcPr/>
                </a:tc>
              </a:tr>
              <a:tr h="370840">
                <a:tc>
                  <a:txBody>
                    <a:bodyPr/>
                    <a:lstStyle/>
                    <a:p>
                      <a:r>
                        <a:rPr lang="en-US" dirty="0" smtClean="0"/>
                        <a:t>Iterative</a:t>
                      </a:r>
                      <a:r>
                        <a:rPr lang="en-US" baseline="0" dirty="0" smtClean="0"/>
                        <a:t> support</a:t>
                      </a:r>
                      <a:endParaRPr lang="en-US" dirty="0"/>
                    </a:p>
                  </a:txBody>
                  <a:tcPr/>
                </a:tc>
                <a:tc>
                  <a:txBody>
                    <a:bodyPr/>
                    <a:lstStyle/>
                    <a:p>
                      <a:r>
                        <a:rPr lang="en-US" dirty="0" smtClean="0"/>
                        <a:t>No</a:t>
                      </a:r>
                      <a:endParaRPr lang="en-US" dirty="0"/>
                    </a:p>
                  </a:txBody>
                  <a:tcPr/>
                </a:tc>
                <a:tc>
                  <a:txBody>
                    <a:bodyPr/>
                    <a:lstStyle/>
                    <a:p>
                      <a:r>
                        <a:rPr lang="en-US" dirty="0" smtClean="0"/>
                        <a:t>Yes</a:t>
                      </a:r>
                      <a:endParaRPr lang="en-US" dirty="0"/>
                    </a:p>
                  </a:txBody>
                  <a:tcPr/>
                </a:tc>
              </a:tr>
              <a:tr h="370840">
                <a:tc>
                  <a:txBody>
                    <a:bodyPr/>
                    <a:lstStyle/>
                    <a:p>
                      <a:r>
                        <a:rPr lang="en-US" dirty="0" smtClean="0"/>
                        <a:t>Scalability</a:t>
                      </a:r>
                      <a:endParaRPr lang="en-US" dirty="0"/>
                    </a:p>
                  </a:txBody>
                  <a:tcPr/>
                </a:tc>
                <a:tc>
                  <a:txBody>
                    <a:bodyPr/>
                    <a:lstStyle/>
                    <a:p>
                      <a:r>
                        <a:rPr lang="en-US" dirty="0" smtClean="0"/>
                        <a:t>Good</a:t>
                      </a:r>
                      <a:r>
                        <a:rPr lang="en-US" baseline="0" dirty="0" smtClean="0"/>
                        <a:t> according to [2]</a:t>
                      </a:r>
                      <a:endParaRPr lang="en-US" dirty="0"/>
                    </a:p>
                  </a:txBody>
                  <a:tcPr/>
                </a:tc>
                <a:tc>
                  <a:txBody>
                    <a:bodyPr/>
                    <a:lstStyle/>
                    <a:p>
                      <a:r>
                        <a:rPr lang="en-US" dirty="0" smtClean="0"/>
                        <a:t>Good</a:t>
                      </a:r>
                      <a:endParaRPr lang="en-US" dirty="0"/>
                    </a:p>
                  </a:txBody>
                  <a:tcPr/>
                </a:tc>
              </a:tr>
              <a:tr h="370840">
                <a:tc>
                  <a:txBody>
                    <a:bodyPr/>
                    <a:lstStyle/>
                    <a:p>
                      <a:r>
                        <a:rPr lang="en-US" dirty="0" smtClean="0"/>
                        <a:t>Configuration and test</a:t>
                      </a:r>
                      <a:endParaRPr lang="en-US" dirty="0"/>
                    </a:p>
                  </a:txBody>
                  <a:tcPr/>
                </a:tc>
                <a:tc>
                  <a:txBody>
                    <a:bodyPr/>
                    <a:lstStyle/>
                    <a:p>
                      <a:r>
                        <a:rPr lang="en-US" dirty="0" smtClean="0"/>
                        <a:t>Many</a:t>
                      </a:r>
                      <a:r>
                        <a:rPr lang="en-US" baseline="0" dirty="0" smtClean="0"/>
                        <a:t> parameters to set and support unite test</a:t>
                      </a:r>
                      <a:endParaRPr lang="en-US" dirty="0"/>
                    </a:p>
                  </a:txBody>
                  <a:tcPr/>
                </a:tc>
                <a:tc>
                  <a:txBody>
                    <a:bodyPr/>
                    <a:lstStyle/>
                    <a:p>
                      <a:r>
                        <a:rPr lang="en-US" dirty="0" smtClean="0"/>
                        <a:t>Easy to deploy</a:t>
                      </a:r>
                      <a:r>
                        <a:rPr lang="en-US" baseline="0" dirty="0" smtClean="0"/>
                        <a:t> but test mainly based on “</a:t>
                      </a:r>
                      <a:r>
                        <a:rPr lang="en-US" baseline="0" dirty="0" err="1" smtClean="0"/>
                        <a:t>printf</a:t>
                      </a:r>
                      <a:r>
                        <a:rPr lang="en-US" baseline="0" dirty="0" smtClean="0"/>
                        <a:t>”</a:t>
                      </a:r>
                      <a:endParaRPr lang="en-US" dirty="0"/>
                    </a:p>
                  </a:txBody>
                  <a:tcPr/>
                </a:tc>
              </a:tr>
              <a:tr h="370840">
                <a:tc>
                  <a:txBody>
                    <a:bodyPr/>
                    <a:lstStyle/>
                    <a:p>
                      <a:r>
                        <a:rPr lang="en-US" dirty="0" smtClean="0"/>
                        <a:t>Administration</a:t>
                      </a:r>
                      <a:endParaRPr lang="en-US" dirty="0"/>
                    </a:p>
                  </a:txBody>
                  <a:tcPr/>
                </a:tc>
                <a:tc>
                  <a:txBody>
                    <a:bodyPr/>
                    <a:lstStyle/>
                    <a:p>
                      <a:r>
                        <a:rPr lang="en-US" dirty="0" smtClean="0"/>
                        <a:t>Admin</a:t>
                      </a:r>
                      <a:r>
                        <a:rPr lang="en-US" baseline="0" dirty="0" smtClean="0"/>
                        <a:t> and </a:t>
                      </a:r>
                      <a:r>
                        <a:rPr lang="en-US" baseline="0" dirty="0" err="1" smtClean="0"/>
                        <a:t>moniter</a:t>
                      </a:r>
                      <a:r>
                        <a:rPr lang="en-US" baseline="0" dirty="0" smtClean="0"/>
                        <a:t> by web </a:t>
                      </a:r>
                      <a:r>
                        <a:rPr lang="en-US" baseline="0" dirty="0" err="1" smtClean="0"/>
                        <a:t>brower</a:t>
                      </a:r>
                      <a:endParaRPr lang="en-US" dirty="0"/>
                    </a:p>
                  </a:txBody>
                  <a:tcPr/>
                </a:tc>
                <a:tc>
                  <a:txBody>
                    <a:bodyPr/>
                    <a:lstStyle/>
                    <a:p>
                      <a:r>
                        <a:rPr lang="en-US" dirty="0" smtClean="0"/>
                        <a:t>Mainly by checking </a:t>
                      </a:r>
                      <a:r>
                        <a:rPr lang="en-US" dirty="0" err="1" smtClean="0"/>
                        <a:t>deamon</a:t>
                      </a:r>
                      <a:r>
                        <a:rPr lang="en-US" baseline="0" dirty="0" smtClean="0"/>
                        <a:t>/driver’s output</a:t>
                      </a:r>
                      <a:endParaRPr lang="en-US" dirty="0"/>
                    </a:p>
                  </a:txBody>
                  <a:tcPr/>
                </a:tc>
              </a:tr>
            </a:tbl>
          </a:graphicData>
        </a:graphic>
      </p:graphicFrame>
    </p:spTree>
    <p:extLst>
      <p:ext uri="{BB962C8B-B14F-4D97-AF65-F5344CB8AC3E}">
        <p14:creationId xmlns:p14="http://schemas.microsoft.com/office/powerpoint/2010/main" val="20187625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r>
              <a:rPr lang="en-US" sz="2400" dirty="0" smtClean="0"/>
              <a:t>[1] </a:t>
            </a:r>
            <a:r>
              <a:rPr lang="en-US" sz="2400" i="1" dirty="0" smtClean="0"/>
              <a:t>Chao </a:t>
            </a:r>
            <a:r>
              <a:rPr lang="en-US" sz="2400" i="1" dirty="0"/>
              <a:t>Jin, Christian </a:t>
            </a:r>
            <a:r>
              <a:rPr lang="en-US" sz="2400" i="1" dirty="0" err="1"/>
              <a:t>Vecchiola</a:t>
            </a:r>
            <a:r>
              <a:rPr lang="en-US" sz="2400" i="1" dirty="0"/>
              <a:t> and </a:t>
            </a:r>
            <a:r>
              <a:rPr lang="en-US" sz="2400" i="1" dirty="0" err="1"/>
              <a:t>Rajkumar</a:t>
            </a:r>
            <a:r>
              <a:rPr lang="en-US" sz="2400" i="1" dirty="0"/>
              <a:t> </a:t>
            </a:r>
            <a:r>
              <a:rPr lang="en-US" sz="2400" i="1" dirty="0" err="1"/>
              <a:t>Buyya</a:t>
            </a:r>
            <a:r>
              <a:rPr lang="en-US" sz="2400" i="1" dirty="0"/>
              <a:t> </a:t>
            </a:r>
            <a:r>
              <a:rPr lang="en-US" sz="2400" dirty="0"/>
              <a:t>MRPGA: An Extension of </a:t>
            </a:r>
            <a:r>
              <a:rPr lang="en-US" sz="2400" dirty="0" err="1"/>
              <a:t>MapReduce</a:t>
            </a:r>
            <a:r>
              <a:rPr lang="en-US" sz="2400" dirty="0"/>
              <a:t> for Parallelizing Genetic Algorithms</a:t>
            </a:r>
          </a:p>
          <a:p>
            <a:r>
              <a:rPr lang="en-US" sz="2400" dirty="0" smtClean="0"/>
              <a:t>[2] </a:t>
            </a:r>
            <a:r>
              <a:rPr lang="en-US" sz="2400" dirty="0" err="1" smtClean="0"/>
              <a:t>Abhishek</a:t>
            </a:r>
            <a:r>
              <a:rPr lang="en-US" sz="2400" dirty="0" smtClean="0"/>
              <a:t> </a:t>
            </a:r>
            <a:r>
              <a:rPr lang="en-US" sz="2400" dirty="0" err="1"/>
              <a:t>Verma</a:t>
            </a:r>
            <a:r>
              <a:rPr lang="en-US" sz="2400" dirty="0"/>
              <a:t>, Xavier </a:t>
            </a:r>
            <a:r>
              <a:rPr lang="en-US" sz="2400" dirty="0" err="1"/>
              <a:t>Llora</a:t>
            </a:r>
            <a:r>
              <a:rPr lang="en-US" sz="2400" dirty="0"/>
              <a:t>, David E. Goldberg, Scaling Simple and Compact Genetic Algorithms using </a:t>
            </a:r>
            <a:r>
              <a:rPr lang="en-US" sz="2400" dirty="0" err="1" smtClean="0"/>
              <a:t>MapReduce</a:t>
            </a:r>
            <a:endParaRPr lang="en-US" sz="2400" dirty="0" smtClean="0"/>
          </a:p>
          <a:p>
            <a:r>
              <a:rPr lang="en-US" sz="2400" dirty="0" smtClean="0"/>
              <a:t>[3] http</a:t>
            </a:r>
            <a:r>
              <a:rPr lang="en-US" sz="2400" dirty="0"/>
              <a:t>://hadoop.apache.org/common/docs/current/api</a:t>
            </a:r>
            <a:r>
              <a:rPr lang="en-US" sz="2400" dirty="0" smtClean="0"/>
              <a:t>/</a:t>
            </a:r>
          </a:p>
          <a:p>
            <a:r>
              <a:rPr lang="en-US" sz="2400" dirty="0" smtClean="0"/>
              <a:t>[4] </a:t>
            </a:r>
            <a:r>
              <a:rPr lang="en-US" sz="2400" dirty="0"/>
              <a:t>Di-Wei </a:t>
            </a:r>
            <a:r>
              <a:rPr lang="en-US" sz="2400" dirty="0" smtClean="0"/>
              <a:t>Huang, Jimmy Lin, </a:t>
            </a:r>
            <a:r>
              <a:rPr lang="en-US" sz="2400" dirty="0"/>
              <a:t>Scaling Populations of a Genetic Algorithm for </a:t>
            </a:r>
            <a:r>
              <a:rPr lang="en-US" sz="2400" dirty="0" smtClean="0"/>
              <a:t>Job Shop </a:t>
            </a:r>
            <a:r>
              <a:rPr lang="en-US" sz="2400" dirty="0"/>
              <a:t>Scheduling Problems using </a:t>
            </a:r>
            <a:r>
              <a:rPr lang="en-US" sz="2400" dirty="0" err="1" smtClean="0"/>
              <a:t>MapReduce</a:t>
            </a:r>
            <a:endParaRPr lang="en-US" sz="2400" dirty="0"/>
          </a:p>
        </p:txBody>
      </p:sp>
    </p:spTree>
    <p:extLst>
      <p:ext uri="{BB962C8B-B14F-4D97-AF65-F5344CB8AC3E}">
        <p14:creationId xmlns:p14="http://schemas.microsoft.com/office/powerpoint/2010/main" val="1796405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8000" b="1" dirty="0" smtClean="0"/>
              <a:t>Thank you</a:t>
            </a:r>
          </a:p>
          <a:p>
            <a:pPr marL="0" indent="0" algn="ctr">
              <a:buNone/>
            </a:pPr>
            <a:endParaRPr lang="en-US" sz="8000" b="1" dirty="0" smtClean="0"/>
          </a:p>
          <a:p>
            <a:pPr marL="0" indent="0" algn="ctr">
              <a:buNone/>
            </a:pPr>
            <a:r>
              <a:rPr lang="en-US" sz="8000" dirty="0" smtClean="0"/>
              <a:t>Questions?</a:t>
            </a:r>
            <a:endParaRPr lang="en-US" sz="8000" dirty="0"/>
          </a:p>
        </p:txBody>
      </p:sp>
    </p:spTree>
    <p:extLst>
      <p:ext uri="{BB962C8B-B14F-4D97-AF65-F5344CB8AC3E}">
        <p14:creationId xmlns:p14="http://schemas.microsoft.com/office/powerpoint/2010/main" val="3029515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err="1" smtClean="0"/>
              <a:t>Onemax</a:t>
            </a:r>
            <a:r>
              <a:rPr lang="en-US" dirty="0" smtClean="0"/>
              <a:t> problem</a:t>
            </a:r>
          </a:p>
          <a:p>
            <a:r>
              <a:rPr lang="en-US" dirty="0" err="1" smtClean="0"/>
              <a:t>Hadoop</a:t>
            </a:r>
            <a:r>
              <a:rPr lang="en-US" dirty="0" smtClean="0"/>
              <a:t> genetic algorithm</a:t>
            </a:r>
          </a:p>
          <a:p>
            <a:r>
              <a:rPr lang="en-US" dirty="0" smtClean="0"/>
              <a:t>Twister genetic algorithm</a:t>
            </a:r>
          </a:p>
          <a:p>
            <a:r>
              <a:rPr lang="en-US" dirty="0" smtClean="0"/>
              <a:t>Performance discussion</a:t>
            </a:r>
          </a:p>
          <a:p>
            <a:r>
              <a:rPr lang="en-US" dirty="0" smtClean="0"/>
              <a:t>References</a:t>
            </a:r>
          </a:p>
        </p:txBody>
      </p:sp>
    </p:spTree>
    <p:extLst>
      <p:ext uri="{BB962C8B-B14F-4D97-AF65-F5344CB8AC3E}">
        <p14:creationId xmlns:p14="http://schemas.microsoft.com/office/powerpoint/2010/main" val="1776466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Onemax</a:t>
            </a:r>
            <a:r>
              <a:rPr lang="en-US" dirty="0" smtClean="0"/>
              <a:t> problem</a:t>
            </a:r>
            <a:endParaRPr lang="en-US" dirty="0"/>
          </a:p>
        </p:txBody>
      </p:sp>
      <p:sp>
        <p:nvSpPr>
          <p:cNvPr id="3" name="Content Placeholder 2"/>
          <p:cNvSpPr>
            <a:spLocks noGrp="1"/>
          </p:cNvSpPr>
          <p:nvPr>
            <p:ph idx="1"/>
          </p:nvPr>
        </p:nvSpPr>
        <p:spPr/>
        <p:txBody>
          <a:bodyPr/>
          <a:lstStyle/>
          <a:p>
            <a:r>
              <a:rPr lang="en-US" dirty="0"/>
              <a:t>Tries to maximize the number of ones of a </a:t>
            </a:r>
            <a:r>
              <a:rPr lang="en-US" dirty="0" err="1"/>
              <a:t>bitstring</a:t>
            </a:r>
            <a:r>
              <a:rPr lang="en-US" dirty="0"/>
              <a:t>. Formally, can be described as finding a </a:t>
            </a:r>
            <a:r>
              <a:rPr lang="en-US" dirty="0" smtClean="0"/>
              <a:t>string</a:t>
            </a:r>
          </a:p>
          <a:p>
            <a:endParaRPr lang="en-US" dirty="0"/>
          </a:p>
          <a:p>
            <a:pPr marL="0" indent="0">
              <a:buNone/>
            </a:pPr>
            <a:r>
              <a:rPr lang="en-US" dirty="0" smtClean="0"/>
              <a:t>    that </a:t>
            </a:r>
            <a:r>
              <a:rPr lang="en-US" dirty="0"/>
              <a:t>maximizes the following equation</a:t>
            </a:r>
            <a:r>
              <a:rPr lang="en-US" dirty="0" smtClean="0"/>
              <a:t>:</a:t>
            </a:r>
          </a:p>
          <a:p>
            <a:pPr marL="0" indent="0">
              <a:buNone/>
            </a:pPr>
            <a:endParaRPr lang="en-US" dirty="0" smtClean="0"/>
          </a:p>
          <a:p>
            <a:endParaRPr lang="en-US" dirty="0" smtClean="0"/>
          </a:p>
          <a:p>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8811" y="3276600"/>
            <a:ext cx="420052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9235" y="4419600"/>
            <a:ext cx="2519673" cy="1316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0861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Hadoop</a:t>
            </a:r>
            <a:r>
              <a:rPr lang="en-US" dirty="0" smtClean="0"/>
              <a:t> genetic algorithm</a:t>
            </a:r>
            <a:endParaRPr lang="en-US" dirty="0"/>
          </a:p>
        </p:txBody>
      </p:sp>
      <p:sp>
        <p:nvSpPr>
          <p:cNvPr id="3" name="Content Placeholder 2"/>
          <p:cNvSpPr>
            <a:spLocks noGrp="1"/>
          </p:cNvSpPr>
          <p:nvPr>
            <p:ph idx="1"/>
          </p:nvPr>
        </p:nvSpPr>
        <p:spPr/>
        <p:txBody>
          <a:bodyPr/>
          <a:lstStyle/>
          <a:p>
            <a:r>
              <a:rPr lang="en-US" dirty="0" smtClean="0"/>
              <a:t>Make </a:t>
            </a:r>
            <a:r>
              <a:rPr lang="en-US" dirty="0" err="1" smtClean="0"/>
              <a:t>hadoop</a:t>
            </a:r>
            <a:r>
              <a:rPr lang="en-US" dirty="0" smtClean="0"/>
              <a:t> to support iterative </a:t>
            </a:r>
            <a:r>
              <a:rPr lang="en-US" dirty="0" err="1" smtClean="0"/>
              <a:t>mapreduce</a:t>
            </a:r>
            <a:endParaRPr lang="en-US" dirty="0" smtClean="0"/>
          </a:p>
          <a:p>
            <a:pPr lvl="1"/>
            <a:r>
              <a:rPr lang="en-US" dirty="0" smtClean="0"/>
              <a:t>Start new job for each iteration</a:t>
            </a:r>
          </a:p>
          <a:p>
            <a:pPr lvl="1"/>
            <a:r>
              <a:rPr lang="en-US" dirty="0" smtClean="0"/>
              <a:t>Put iterative output in HDFS</a:t>
            </a:r>
          </a:p>
          <a:p>
            <a:pPr lvl="1"/>
            <a:r>
              <a:rPr lang="en-US" dirty="0" smtClean="0"/>
              <a:t>Override interfaces to make customized value type</a:t>
            </a:r>
          </a:p>
          <a:p>
            <a:pPr lvl="1"/>
            <a:r>
              <a:rPr lang="en-US" dirty="0" smtClean="0"/>
              <a:t>Map key-value pair &lt;</a:t>
            </a:r>
            <a:r>
              <a:rPr lang="en-US" dirty="0" err="1" smtClean="0"/>
              <a:t>fileName</a:t>
            </a:r>
            <a:r>
              <a:rPr lang="en-US" dirty="0" smtClean="0"/>
              <a:t>, </a:t>
            </a:r>
            <a:r>
              <a:rPr lang="en-US" dirty="0" err="1" smtClean="0"/>
              <a:t>hdfsFilePath</a:t>
            </a:r>
            <a:r>
              <a:rPr lang="en-US" dirty="0" smtClean="0"/>
              <a:t>&gt;</a:t>
            </a:r>
          </a:p>
          <a:p>
            <a:pPr lvl="1"/>
            <a:r>
              <a:rPr lang="en-US" dirty="0" smtClean="0"/>
              <a:t>Reduce key-value pair &lt;</a:t>
            </a:r>
            <a:r>
              <a:rPr lang="en-US" dirty="0" err="1" smtClean="0"/>
              <a:t>IntWritable</a:t>
            </a:r>
            <a:r>
              <a:rPr lang="en-US" dirty="0" smtClean="0"/>
              <a:t>, Gene&gt;</a:t>
            </a:r>
          </a:p>
          <a:p>
            <a:pPr lvl="1"/>
            <a:endParaRPr lang="en-US" dirty="0"/>
          </a:p>
        </p:txBody>
      </p:sp>
    </p:spTree>
    <p:extLst>
      <p:ext uri="{BB962C8B-B14F-4D97-AF65-F5344CB8AC3E}">
        <p14:creationId xmlns:p14="http://schemas.microsoft.com/office/powerpoint/2010/main" val="3420676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Hga</a:t>
            </a:r>
            <a:r>
              <a:rPr lang="en-US" dirty="0" smtClean="0"/>
              <a:t> dataflow</a:t>
            </a:r>
            <a:endParaRPr lang="en-US" dirty="0"/>
          </a:p>
        </p:txBody>
      </p:sp>
      <p:sp>
        <p:nvSpPr>
          <p:cNvPr id="17" name="Rectangle 16"/>
          <p:cNvSpPr/>
          <p:nvPr/>
        </p:nvSpPr>
        <p:spPr>
          <a:xfrm>
            <a:off x="3751101" y="1828800"/>
            <a:ext cx="1828800" cy="7246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300000"/>
              </a:lnSpc>
            </a:pPr>
            <a:r>
              <a:rPr lang="en-US" sz="1200" b="1" dirty="0" err="1" smtClean="0"/>
              <a:t>JobTracker</a:t>
            </a:r>
            <a:endParaRPr lang="en-US" sz="1200" b="1" dirty="0"/>
          </a:p>
          <a:p>
            <a:pPr algn="ctr"/>
            <a:endParaRPr lang="en-US" sz="1200" dirty="0"/>
          </a:p>
        </p:txBody>
      </p:sp>
      <p:sp>
        <p:nvSpPr>
          <p:cNvPr id="18" name="Rectangle 17"/>
          <p:cNvSpPr/>
          <p:nvPr/>
        </p:nvSpPr>
        <p:spPr>
          <a:xfrm>
            <a:off x="3751101" y="3851928"/>
            <a:ext cx="1828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smtClean="0"/>
          </a:p>
          <a:p>
            <a:pPr algn="ctr"/>
            <a:r>
              <a:rPr lang="en-US" sz="1200" b="1" dirty="0" smtClean="0"/>
              <a:t>Mappers</a:t>
            </a:r>
            <a:endParaRPr lang="en-US" sz="1200" b="1" dirty="0"/>
          </a:p>
          <a:p>
            <a:pPr algn="ctr"/>
            <a:endParaRPr lang="en-US" sz="1200" dirty="0"/>
          </a:p>
        </p:txBody>
      </p:sp>
      <p:sp>
        <p:nvSpPr>
          <p:cNvPr id="19" name="Rectangle 18"/>
          <p:cNvSpPr/>
          <p:nvPr/>
        </p:nvSpPr>
        <p:spPr>
          <a:xfrm>
            <a:off x="3755995" y="2861328"/>
            <a:ext cx="1828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smtClean="0"/>
          </a:p>
          <a:p>
            <a:pPr algn="ctr"/>
            <a:r>
              <a:rPr lang="en-US" sz="1200" b="1" dirty="0" smtClean="0"/>
              <a:t>Reducers</a:t>
            </a:r>
            <a:endParaRPr lang="en-US" sz="1200" b="1" dirty="0"/>
          </a:p>
          <a:p>
            <a:pPr algn="ctr"/>
            <a:endParaRPr lang="en-US" sz="1200" dirty="0"/>
          </a:p>
        </p:txBody>
      </p:sp>
      <p:sp>
        <p:nvSpPr>
          <p:cNvPr id="20" name="Can 19"/>
          <p:cNvSpPr/>
          <p:nvPr/>
        </p:nvSpPr>
        <p:spPr>
          <a:xfrm>
            <a:off x="4805318" y="5005414"/>
            <a:ext cx="914400" cy="6096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HDFS</a:t>
            </a:r>
            <a:endParaRPr lang="en-US" dirty="0"/>
          </a:p>
        </p:txBody>
      </p:sp>
      <p:sp>
        <p:nvSpPr>
          <p:cNvPr id="21" name="Can 20"/>
          <p:cNvSpPr/>
          <p:nvPr/>
        </p:nvSpPr>
        <p:spPr>
          <a:xfrm>
            <a:off x="3581399" y="4994928"/>
            <a:ext cx="818625" cy="6096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HDFS</a:t>
            </a:r>
            <a:endParaRPr lang="en-US" dirty="0"/>
          </a:p>
        </p:txBody>
      </p:sp>
      <p:cxnSp>
        <p:nvCxnSpPr>
          <p:cNvPr id="22" name="Straight Arrow Connector 21"/>
          <p:cNvCxnSpPr>
            <a:endCxn id="18" idx="2"/>
          </p:cNvCxnSpPr>
          <p:nvPr/>
        </p:nvCxnSpPr>
        <p:spPr>
          <a:xfrm flipH="1" flipV="1">
            <a:off x="4665501" y="4385328"/>
            <a:ext cx="673217" cy="609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21" idx="1"/>
            <a:endCxn id="18" idx="2"/>
          </p:cNvCxnSpPr>
          <p:nvPr/>
        </p:nvCxnSpPr>
        <p:spPr>
          <a:xfrm flipV="1">
            <a:off x="3990712" y="4385328"/>
            <a:ext cx="674789" cy="609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Up Arrow 23"/>
          <p:cNvSpPr/>
          <p:nvPr/>
        </p:nvSpPr>
        <p:spPr>
          <a:xfrm>
            <a:off x="4269995" y="3394728"/>
            <a:ext cx="809887" cy="4572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6176918" y="3394728"/>
            <a:ext cx="914400" cy="369332"/>
          </a:xfrm>
          <a:prstGeom prst="rect">
            <a:avLst/>
          </a:prstGeom>
          <a:noFill/>
        </p:spPr>
        <p:txBody>
          <a:bodyPr wrap="square" rtlCol="0">
            <a:spAutoFit/>
          </a:bodyPr>
          <a:lstStyle/>
          <a:p>
            <a:endParaRPr lang="en-US" dirty="0"/>
          </a:p>
        </p:txBody>
      </p:sp>
      <p:sp>
        <p:nvSpPr>
          <p:cNvPr id="26" name="Curved Left Arrow 25"/>
          <p:cNvSpPr/>
          <p:nvPr/>
        </p:nvSpPr>
        <p:spPr>
          <a:xfrm>
            <a:off x="5720417" y="3046585"/>
            <a:ext cx="1778466" cy="2677486"/>
          </a:xfrm>
          <a:prstGeom prst="curvedLeftArrow">
            <a:avLst>
              <a:gd name="adj1" fmla="val 14719"/>
              <a:gd name="adj2" fmla="val 50000"/>
              <a:gd name="adj3" fmla="val 193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TextBox 26"/>
          <p:cNvSpPr txBox="1"/>
          <p:nvPr/>
        </p:nvSpPr>
        <p:spPr>
          <a:xfrm>
            <a:off x="7548518" y="4108329"/>
            <a:ext cx="1447800" cy="276999"/>
          </a:xfrm>
          <a:prstGeom prst="rect">
            <a:avLst/>
          </a:prstGeom>
          <a:noFill/>
        </p:spPr>
        <p:txBody>
          <a:bodyPr wrap="square" rtlCol="0">
            <a:spAutoFit/>
          </a:bodyPr>
          <a:lstStyle/>
          <a:p>
            <a:r>
              <a:rPr lang="en-US" sz="1200" dirty="0" smtClean="0"/>
              <a:t>Sub populations</a:t>
            </a:r>
            <a:endParaRPr lang="en-US" sz="1200" dirty="0"/>
          </a:p>
        </p:txBody>
      </p:sp>
      <p:sp>
        <p:nvSpPr>
          <p:cNvPr id="28" name="TextBox 27"/>
          <p:cNvSpPr txBox="1"/>
          <p:nvPr/>
        </p:nvSpPr>
        <p:spPr>
          <a:xfrm>
            <a:off x="4453853" y="4682113"/>
            <a:ext cx="571500" cy="276999"/>
          </a:xfrm>
          <a:prstGeom prst="rect">
            <a:avLst/>
          </a:prstGeom>
          <a:noFill/>
        </p:spPr>
        <p:txBody>
          <a:bodyPr wrap="square" rtlCol="0">
            <a:spAutoFit/>
          </a:bodyPr>
          <a:lstStyle/>
          <a:p>
            <a:r>
              <a:rPr lang="en-US" sz="1200" dirty="0" smtClean="0"/>
              <a:t>…</a:t>
            </a:r>
            <a:endParaRPr lang="en-US" sz="1200" dirty="0"/>
          </a:p>
        </p:txBody>
      </p:sp>
      <p:cxnSp>
        <p:nvCxnSpPr>
          <p:cNvPr id="29" name="Straight Arrow Connector 28"/>
          <p:cNvCxnSpPr/>
          <p:nvPr/>
        </p:nvCxnSpPr>
        <p:spPr>
          <a:xfrm flipV="1">
            <a:off x="4000324" y="4385328"/>
            <a:ext cx="0" cy="62008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flipV="1">
            <a:off x="5338718" y="4372070"/>
            <a:ext cx="0" cy="62008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1" name="Curved Left Arrow 30"/>
          <p:cNvSpPr/>
          <p:nvPr/>
        </p:nvSpPr>
        <p:spPr>
          <a:xfrm flipH="1">
            <a:off x="1712052" y="2017209"/>
            <a:ext cx="1797866" cy="3706861"/>
          </a:xfrm>
          <a:prstGeom prst="curvedLeftArrow">
            <a:avLst>
              <a:gd name="adj1" fmla="val 14719"/>
              <a:gd name="adj2" fmla="val 50000"/>
              <a:gd name="adj3" fmla="val 316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TextBox 31"/>
          <p:cNvSpPr txBox="1"/>
          <p:nvPr/>
        </p:nvSpPr>
        <p:spPr>
          <a:xfrm>
            <a:off x="1985918" y="3403142"/>
            <a:ext cx="1447800" cy="276999"/>
          </a:xfrm>
          <a:prstGeom prst="rect">
            <a:avLst/>
          </a:prstGeom>
          <a:noFill/>
        </p:spPr>
        <p:txBody>
          <a:bodyPr wrap="square" rtlCol="0">
            <a:spAutoFit/>
          </a:bodyPr>
          <a:lstStyle/>
          <a:p>
            <a:r>
              <a:rPr lang="en-US" sz="1200" dirty="0" smtClean="0"/>
              <a:t>Initial population</a:t>
            </a:r>
            <a:endParaRPr lang="en-US" sz="1200" dirty="0"/>
          </a:p>
        </p:txBody>
      </p:sp>
    </p:spTree>
    <p:extLst>
      <p:ext uri="{BB962C8B-B14F-4D97-AF65-F5344CB8AC3E}">
        <p14:creationId xmlns:p14="http://schemas.microsoft.com/office/powerpoint/2010/main" val="1068958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Twister genetic algorithm</a:t>
            </a:r>
            <a:endParaRPr lang="en-US" dirty="0"/>
          </a:p>
        </p:txBody>
      </p:sp>
      <p:sp>
        <p:nvSpPr>
          <p:cNvPr id="3" name="Content Placeholder 2"/>
          <p:cNvSpPr>
            <a:spLocks noGrp="1"/>
          </p:cNvSpPr>
          <p:nvPr>
            <p:ph idx="1"/>
          </p:nvPr>
        </p:nvSpPr>
        <p:spPr/>
        <p:txBody>
          <a:bodyPr/>
          <a:lstStyle/>
          <a:p>
            <a:r>
              <a:rPr lang="en-US" dirty="0" smtClean="0"/>
              <a:t>Twister supports iterative sematic in nature</a:t>
            </a:r>
          </a:p>
          <a:p>
            <a:pPr lvl="1"/>
            <a:r>
              <a:rPr lang="en-US" dirty="0" smtClean="0"/>
              <a:t>No file system and hard disk I/O involved</a:t>
            </a:r>
          </a:p>
          <a:p>
            <a:pPr lvl="1"/>
            <a:r>
              <a:rPr lang="en-US" dirty="0" smtClean="0"/>
              <a:t>Use combiner to restore next generation population</a:t>
            </a:r>
          </a:p>
          <a:p>
            <a:pPr lvl="1"/>
            <a:r>
              <a:rPr lang="en-US" dirty="0" smtClean="0"/>
              <a:t>Override interfaces to make new value type</a:t>
            </a:r>
          </a:p>
          <a:p>
            <a:pPr lvl="1"/>
            <a:r>
              <a:rPr lang="en-US" dirty="0" smtClean="0"/>
              <a:t>Map key-value pair &lt;</a:t>
            </a:r>
            <a:r>
              <a:rPr lang="en-US" dirty="0" err="1" smtClean="0"/>
              <a:t>map_number</a:t>
            </a:r>
            <a:r>
              <a:rPr lang="en-US" dirty="0" smtClean="0"/>
              <a:t>, Gene&gt;</a:t>
            </a:r>
          </a:p>
          <a:p>
            <a:pPr lvl="1"/>
            <a:r>
              <a:rPr lang="en-US" dirty="0" smtClean="0"/>
              <a:t>Reduce key-value pair &lt;</a:t>
            </a:r>
            <a:r>
              <a:rPr lang="en-US" dirty="0" err="1" smtClean="0"/>
              <a:t>gene_id%num_reducer</a:t>
            </a:r>
            <a:r>
              <a:rPr lang="en-US" dirty="0" smtClean="0"/>
              <a:t>, Population&gt;</a:t>
            </a:r>
            <a:endParaRPr lang="en-US" dirty="0"/>
          </a:p>
        </p:txBody>
      </p:sp>
    </p:spTree>
    <p:extLst>
      <p:ext uri="{BB962C8B-B14F-4D97-AF65-F5344CB8AC3E}">
        <p14:creationId xmlns:p14="http://schemas.microsoft.com/office/powerpoint/2010/main" val="2370531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Twister workflow</a:t>
            </a:r>
            <a:endParaRPr lang="en-US" dirty="0"/>
          </a:p>
        </p:txBody>
      </p:sp>
      <p:sp>
        <p:nvSpPr>
          <p:cNvPr id="39" name="Oval 38"/>
          <p:cNvSpPr/>
          <p:nvPr/>
        </p:nvSpPr>
        <p:spPr>
          <a:xfrm>
            <a:off x="566738" y="3171140"/>
            <a:ext cx="1123950" cy="1219200"/>
          </a:xfrm>
          <a:prstGeom prst="ellipse">
            <a:avLst/>
          </a:prstGeom>
          <a:solidFill>
            <a:srgbClr val="FF00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smtClean="0"/>
              <a:t>Twister Driver</a:t>
            </a:r>
            <a:endParaRPr lang="en-US" sz="1400" dirty="0"/>
          </a:p>
        </p:txBody>
      </p:sp>
      <p:sp>
        <p:nvSpPr>
          <p:cNvPr id="40" name="Rectangle 39"/>
          <p:cNvSpPr/>
          <p:nvPr/>
        </p:nvSpPr>
        <p:spPr>
          <a:xfrm>
            <a:off x="2252663" y="2132915"/>
            <a:ext cx="762000" cy="32956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1" name="Rectangle 40"/>
          <p:cNvSpPr/>
          <p:nvPr/>
        </p:nvSpPr>
        <p:spPr>
          <a:xfrm>
            <a:off x="2328863" y="2228165"/>
            <a:ext cx="609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t>Sub population</a:t>
            </a:r>
            <a:endParaRPr lang="en-US" sz="1200" dirty="0"/>
          </a:p>
        </p:txBody>
      </p:sp>
      <p:sp>
        <p:nvSpPr>
          <p:cNvPr id="42" name="Rectangle 41"/>
          <p:cNvSpPr/>
          <p:nvPr/>
        </p:nvSpPr>
        <p:spPr>
          <a:xfrm>
            <a:off x="2328863" y="3037790"/>
            <a:ext cx="609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Sub population</a:t>
            </a:r>
          </a:p>
          <a:p>
            <a:pPr algn="ctr"/>
            <a:endParaRPr lang="en-US" sz="1200" dirty="0"/>
          </a:p>
        </p:txBody>
      </p:sp>
      <p:sp>
        <p:nvSpPr>
          <p:cNvPr id="43" name="Rectangle 42"/>
          <p:cNvSpPr/>
          <p:nvPr/>
        </p:nvSpPr>
        <p:spPr>
          <a:xfrm>
            <a:off x="2328863" y="4675495"/>
            <a:ext cx="609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Sub population</a:t>
            </a:r>
          </a:p>
          <a:p>
            <a:pPr algn="ctr"/>
            <a:endParaRPr lang="en-US" sz="1200" dirty="0"/>
          </a:p>
        </p:txBody>
      </p:sp>
      <p:sp>
        <p:nvSpPr>
          <p:cNvPr id="44" name="TextBox 14"/>
          <p:cNvSpPr txBox="1"/>
          <p:nvPr/>
        </p:nvSpPr>
        <p:spPr>
          <a:xfrm>
            <a:off x="2328863" y="3752165"/>
            <a:ext cx="609600"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smtClean="0"/>
              <a:t>.</a:t>
            </a:r>
          </a:p>
          <a:p>
            <a:pPr algn="ctr"/>
            <a:r>
              <a:rPr lang="en-US" sz="1600" b="1" dirty="0" smtClean="0"/>
              <a:t>.</a:t>
            </a:r>
          </a:p>
          <a:p>
            <a:pPr algn="ctr"/>
            <a:r>
              <a:rPr lang="en-US" sz="1600" b="1" dirty="0"/>
              <a:t>.</a:t>
            </a:r>
          </a:p>
        </p:txBody>
      </p:sp>
      <p:sp>
        <p:nvSpPr>
          <p:cNvPr id="45" name="Oval 44"/>
          <p:cNvSpPr/>
          <p:nvPr/>
        </p:nvSpPr>
        <p:spPr>
          <a:xfrm>
            <a:off x="3529013" y="2190065"/>
            <a:ext cx="762000" cy="723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smtClean="0"/>
              <a:t>Map</a:t>
            </a:r>
            <a:endParaRPr lang="en-US" sz="1400" dirty="0"/>
          </a:p>
        </p:txBody>
      </p:sp>
      <p:sp>
        <p:nvSpPr>
          <p:cNvPr id="46" name="Rectangle 45"/>
          <p:cNvSpPr/>
          <p:nvPr/>
        </p:nvSpPr>
        <p:spPr>
          <a:xfrm>
            <a:off x="4691063" y="4557867"/>
            <a:ext cx="304800" cy="8706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7" name="Rectangle 46"/>
          <p:cNvSpPr/>
          <p:nvPr/>
        </p:nvSpPr>
        <p:spPr>
          <a:xfrm>
            <a:off x="4691063" y="2151965"/>
            <a:ext cx="304800" cy="809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00" dirty="0"/>
          </a:p>
        </p:txBody>
      </p:sp>
      <p:sp>
        <p:nvSpPr>
          <p:cNvPr id="48" name="Oval 47"/>
          <p:cNvSpPr/>
          <p:nvPr/>
        </p:nvSpPr>
        <p:spPr>
          <a:xfrm>
            <a:off x="5376863" y="4628465"/>
            <a:ext cx="990600" cy="723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t>Reducer</a:t>
            </a:r>
            <a:endParaRPr lang="en-US" sz="1200" dirty="0"/>
          </a:p>
        </p:txBody>
      </p:sp>
      <p:sp>
        <p:nvSpPr>
          <p:cNvPr id="49" name="Oval 48"/>
          <p:cNvSpPr/>
          <p:nvPr/>
        </p:nvSpPr>
        <p:spPr>
          <a:xfrm>
            <a:off x="5376863" y="2190065"/>
            <a:ext cx="990600" cy="723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t>Reducer</a:t>
            </a:r>
            <a:endParaRPr lang="en-US" sz="1200" dirty="0"/>
          </a:p>
        </p:txBody>
      </p:sp>
      <p:sp>
        <p:nvSpPr>
          <p:cNvPr id="50" name="Oval 49"/>
          <p:cNvSpPr/>
          <p:nvPr/>
        </p:nvSpPr>
        <p:spPr>
          <a:xfrm>
            <a:off x="3529013" y="4656445"/>
            <a:ext cx="762000" cy="723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t>Map</a:t>
            </a:r>
            <a:endParaRPr lang="en-US" sz="1200" dirty="0"/>
          </a:p>
        </p:txBody>
      </p:sp>
      <p:sp>
        <p:nvSpPr>
          <p:cNvPr id="51" name="Rectangle 50"/>
          <p:cNvSpPr/>
          <p:nvPr/>
        </p:nvSpPr>
        <p:spPr>
          <a:xfrm>
            <a:off x="6748463" y="2228165"/>
            <a:ext cx="304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2" name="Rectangle 51"/>
          <p:cNvSpPr/>
          <p:nvPr/>
        </p:nvSpPr>
        <p:spPr>
          <a:xfrm>
            <a:off x="6748463" y="4639717"/>
            <a:ext cx="304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3" name="Oval 52"/>
          <p:cNvSpPr/>
          <p:nvPr/>
        </p:nvSpPr>
        <p:spPr>
          <a:xfrm>
            <a:off x="7413859" y="3380690"/>
            <a:ext cx="1163404" cy="723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t>Combiner</a:t>
            </a:r>
            <a:endParaRPr lang="en-US" sz="1200" dirty="0"/>
          </a:p>
        </p:txBody>
      </p:sp>
      <p:cxnSp>
        <p:nvCxnSpPr>
          <p:cNvPr id="54" name="Straight Arrow Connector 53"/>
          <p:cNvCxnSpPr>
            <a:stCxn id="41" idx="3"/>
            <a:endCxn id="45" idx="2"/>
          </p:cNvCxnSpPr>
          <p:nvPr/>
        </p:nvCxnSpPr>
        <p:spPr>
          <a:xfrm flipV="1">
            <a:off x="2938463" y="2552015"/>
            <a:ext cx="590550" cy="1905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43" idx="3"/>
            <a:endCxn id="50" idx="2"/>
          </p:cNvCxnSpPr>
          <p:nvPr/>
        </p:nvCxnSpPr>
        <p:spPr>
          <a:xfrm>
            <a:off x="2938463" y="5018395"/>
            <a:ext cx="59055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45" idx="6"/>
            <a:endCxn id="47" idx="1"/>
          </p:cNvCxnSpPr>
          <p:nvPr/>
        </p:nvCxnSpPr>
        <p:spPr>
          <a:xfrm>
            <a:off x="4291013" y="2552015"/>
            <a:ext cx="400050" cy="476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50" idx="6"/>
            <a:endCxn id="46" idx="1"/>
          </p:cNvCxnSpPr>
          <p:nvPr/>
        </p:nvCxnSpPr>
        <p:spPr>
          <a:xfrm flipV="1">
            <a:off x="4291013" y="4993216"/>
            <a:ext cx="400050" cy="2517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47" idx="3"/>
            <a:endCxn id="49" idx="2"/>
          </p:cNvCxnSpPr>
          <p:nvPr/>
        </p:nvCxnSpPr>
        <p:spPr>
          <a:xfrm flipV="1">
            <a:off x="4995863" y="2552015"/>
            <a:ext cx="381000" cy="476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46" idx="3"/>
            <a:endCxn id="48" idx="2"/>
          </p:cNvCxnSpPr>
          <p:nvPr/>
        </p:nvCxnSpPr>
        <p:spPr>
          <a:xfrm flipV="1">
            <a:off x="4995863" y="4990415"/>
            <a:ext cx="381000" cy="280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9" idx="6"/>
            <a:endCxn id="51" idx="1"/>
          </p:cNvCxnSpPr>
          <p:nvPr/>
        </p:nvCxnSpPr>
        <p:spPr>
          <a:xfrm>
            <a:off x="6367463" y="2552015"/>
            <a:ext cx="381000" cy="1905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48" idx="6"/>
            <a:endCxn id="52" idx="1"/>
          </p:cNvCxnSpPr>
          <p:nvPr/>
        </p:nvCxnSpPr>
        <p:spPr>
          <a:xfrm flipV="1">
            <a:off x="6367463" y="4982617"/>
            <a:ext cx="381000" cy="779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51" idx="3"/>
            <a:endCxn id="53" idx="1"/>
          </p:cNvCxnSpPr>
          <p:nvPr/>
        </p:nvCxnSpPr>
        <p:spPr>
          <a:xfrm>
            <a:off x="7053263" y="2571065"/>
            <a:ext cx="530973" cy="91563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52" idx="3"/>
            <a:endCxn id="53" idx="3"/>
          </p:cNvCxnSpPr>
          <p:nvPr/>
        </p:nvCxnSpPr>
        <p:spPr>
          <a:xfrm flipV="1">
            <a:off x="7053263" y="3998577"/>
            <a:ext cx="530973" cy="98404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 name="TextBox 59"/>
          <p:cNvSpPr txBox="1"/>
          <p:nvPr/>
        </p:nvSpPr>
        <p:spPr>
          <a:xfrm>
            <a:off x="3605213" y="3273593"/>
            <a:ext cx="609600"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smtClean="0"/>
              <a:t>.</a:t>
            </a:r>
          </a:p>
          <a:p>
            <a:pPr algn="ctr"/>
            <a:r>
              <a:rPr lang="en-US" sz="1600" b="1" dirty="0" smtClean="0"/>
              <a:t>.</a:t>
            </a:r>
          </a:p>
          <a:p>
            <a:pPr algn="ctr"/>
            <a:r>
              <a:rPr lang="en-US" sz="1600" b="1" dirty="0"/>
              <a:t>.</a:t>
            </a:r>
          </a:p>
        </p:txBody>
      </p:sp>
      <p:sp>
        <p:nvSpPr>
          <p:cNvPr id="65" name="TextBox 60"/>
          <p:cNvSpPr txBox="1"/>
          <p:nvPr/>
        </p:nvSpPr>
        <p:spPr>
          <a:xfrm>
            <a:off x="4538663" y="3265306"/>
            <a:ext cx="609600"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smtClean="0"/>
              <a:t>.</a:t>
            </a:r>
          </a:p>
          <a:p>
            <a:pPr algn="ctr"/>
            <a:r>
              <a:rPr lang="en-US" sz="1600" b="1" dirty="0" smtClean="0"/>
              <a:t>.</a:t>
            </a:r>
          </a:p>
          <a:p>
            <a:pPr algn="ctr"/>
            <a:r>
              <a:rPr lang="en-US" sz="1600" b="1" dirty="0"/>
              <a:t>.</a:t>
            </a:r>
          </a:p>
        </p:txBody>
      </p:sp>
      <p:sp>
        <p:nvSpPr>
          <p:cNvPr id="66" name="TextBox 61"/>
          <p:cNvSpPr txBox="1"/>
          <p:nvPr/>
        </p:nvSpPr>
        <p:spPr>
          <a:xfrm>
            <a:off x="5605463" y="3365241"/>
            <a:ext cx="609600"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smtClean="0"/>
              <a:t>.</a:t>
            </a:r>
          </a:p>
          <a:p>
            <a:pPr algn="ctr"/>
            <a:r>
              <a:rPr lang="en-US" sz="1600" b="1" dirty="0" smtClean="0"/>
              <a:t>.</a:t>
            </a:r>
          </a:p>
          <a:p>
            <a:pPr algn="ctr"/>
            <a:r>
              <a:rPr lang="en-US" sz="1600" b="1" dirty="0"/>
              <a:t>.</a:t>
            </a:r>
          </a:p>
        </p:txBody>
      </p:sp>
      <p:cxnSp>
        <p:nvCxnSpPr>
          <p:cNvPr id="67" name="Elbow Connector 66"/>
          <p:cNvCxnSpPr>
            <a:stCxn id="53" idx="4"/>
            <a:endCxn id="39" idx="4"/>
          </p:cNvCxnSpPr>
          <p:nvPr/>
        </p:nvCxnSpPr>
        <p:spPr>
          <a:xfrm rot="5400000">
            <a:off x="4419262" y="814041"/>
            <a:ext cx="285750" cy="6866848"/>
          </a:xfrm>
          <a:prstGeom prst="bentConnector3">
            <a:avLst>
              <a:gd name="adj1" fmla="val 696667"/>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9" name="TextBox 81"/>
          <p:cNvSpPr txBox="1"/>
          <p:nvPr/>
        </p:nvSpPr>
        <p:spPr>
          <a:xfrm>
            <a:off x="4071938" y="1429434"/>
            <a:ext cx="1524000"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smtClean="0"/>
              <a:t>Intermediate</a:t>
            </a:r>
          </a:p>
          <a:p>
            <a:pPr algn="ctr"/>
            <a:r>
              <a:rPr lang="en-US" dirty="0" smtClean="0"/>
              <a:t>&lt;</a:t>
            </a:r>
            <a:r>
              <a:rPr lang="en-US" dirty="0" err="1" smtClean="0"/>
              <a:t>key,value</a:t>
            </a:r>
            <a:r>
              <a:rPr lang="en-US" dirty="0" smtClean="0"/>
              <a:t>&gt;</a:t>
            </a:r>
            <a:endParaRPr lang="en-US" dirty="0"/>
          </a:p>
        </p:txBody>
      </p:sp>
      <p:sp>
        <p:nvSpPr>
          <p:cNvPr id="70" name="TextBox 82"/>
          <p:cNvSpPr txBox="1"/>
          <p:nvPr/>
        </p:nvSpPr>
        <p:spPr>
          <a:xfrm>
            <a:off x="6062663" y="1554033"/>
            <a:ext cx="1628098"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smtClean="0"/>
              <a:t>New </a:t>
            </a:r>
            <a:r>
              <a:rPr lang="en-US" dirty="0" smtClean="0"/>
              <a:t>sub populations</a:t>
            </a:r>
            <a:endParaRPr lang="en-US" dirty="0"/>
          </a:p>
        </p:txBody>
      </p:sp>
      <p:cxnSp>
        <p:nvCxnSpPr>
          <p:cNvPr id="71" name="Straight Arrow Connector 70"/>
          <p:cNvCxnSpPr>
            <a:stCxn id="39" idx="6"/>
            <a:endCxn id="40" idx="1"/>
          </p:cNvCxnSpPr>
          <p:nvPr/>
        </p:nvCxnSpPr>
        <p:spPr>
          <a:xfrm>
            <a:off x="1690688" y="3780740"/>
            <a:ext cx="561975"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46" idx="0"/>
            <a:endCxn id="49" idx="4"/>
          </p:cNvCxnSpPr>
          <p:nvPr/>
        </p:nvCxnSpPr>
        <p:spPr>
          <a:xfrm flipV="1">
            <a:off x="4843463" y="2913965"/>
            <a:ext cx="1028700" cy="164390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47" idx="2"/>
            <a:endCxn id="48" idx="0"/>
          </p:cNvCxnSpPr>
          <p:nvPr/>
        </p:nvCxnSpPr>
        <p:spPr>
          <a:xfrm>
            <a:off x="4843463" y="2961590"/>
            <a:ext cx="1028700" cy="166687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1175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Hadoop</a:t>
            </a:r>
            <a:r>
              <a:rPr lang="en-US" dirty="0" smtClean="0"/>
              <a:t>/Twister performance</a:t>
            </a:r>
            <a:endParaRPr lang="en-US" dirty="0"/>
          </a:p>
        </p:txBody>
      </p:sp>
      <p:sp>
        <p:nvSpPr>
          <p:cNvPr id="3" name="Content Placeholder 2"/>
          <p:cNvSpPr>
            <a:spLocks noGrp="1"/>
          </p:cNvSpPr>
          <p:nvPr>
            <p:ph idx="1"/>
          </p:nvPr>
        </p:nvSpPr>
        <p:spPr/>
        <p:txBody>
          <a:bodyPr/>
          <a:lstStyle/>
          <a:p>
            <a:r>
              <a:rPr lang="en-US" dirty="0" smtClean="0"/>
              <a:t>Testing </a:t>
            </a:r>
            <a:r>
              <a:rPr lang="en-US" dirty="0" err="1" smtClean="0"/>
              <a:t>config</a:t>
            </a:r>
            <a:endParaRPr lang="en-US" dirty="0" smtClean="0"/>
          </a:p>
          <a:p>
            <a:pPr lvl="1"/>
            <a:r>
              <a:rPr lang="en-US" dirty="0" err="1" smtClean="0"/>
              <a:t>Futuregrid</a:t>
            </a:r>
            <a:endParaRPr lang="en-US" dirty="0"/>
          </a:p>
          <a:p>
            <a:pPr lvl="2"/>
            <a:r>
              <a:rPr lang="en-US" dirty="0" smtClean="0"/>
              <a:t>8 nodes x 8 cores</a:t>
            </a:r>
          </a:p>
          <a:p>
            <a:pPr lvl="2"/>
            <a:r>
              <a:rPr lang="en-US" dirty="0" smtClean="0"/>
              <a:t>CPU: 2.93G</a:t>
            </a:r>
          </a:p>
          <a:p>
            <a:pPr lvl="2"/>
            <a:r>
              <a:rPr lang="en-US" dirty="0" err="1" smtClean="0"/>
              <a:t>Mem</a:t>
            </a:r>
            <a:r>
              <a:rPr lang="en-US" dirty="0" smtClean="0"/>
              <a:t>: 24GB</a:t>
            </a:r>
          </a:p>
          <a:p>
            <a:pPr lvl="1"/>
            <a:r>
              <a:rPr lang="en-US" dirty="0" smtClean="0"/>
              <a:t>Input size: 5120 genes</a:t>
            </a:r>
          </a:p>
          <a:p>
            <a:pPr lvl="1"/>
            <a:r>
              <a:rPr lang="en-US" dirty="0" smtClean="0"/>
              <a:t>Gene length: 2KB</a:t>
            </a:r>
          </a:p>
          <a:p>
            <a:pPr lvl="1"/>
            <a:r>
              <a:rPr lang="en-US" dirty="0" smtClean="0"/>
              <a:t>Both converge on the optimal point</a:t>
            </a:r>
          </a:p>
          <a:p>
            <a:pPr lvl="1"/>
            <a:endParaRPr lang="en-US" dirty="0"/>
          </a:p>
        </p:txBody>
      </p:sp>
      <p:graphicFrame>
        <p:nvGraphicFramePr>
          <p:cNvPr id="4" name="Chart 3"/>
          <p:cNvGraphicFramePr>
            <a:graphicFrameLocks/>
          </p:cNvGraphicFramePr>
          <p:nvPr>
            <p:extLst>
              <p:ext uri="{D42A27DB-BD31-4B8C-83A1-F6EECF244321}">
                <p14:modId xmlns:p14="http://schemas.microsoft.com/office/powerpoint/2010/main" val="662045019"/>
              </p:ext>
            </p:extLst>
          </p:nvPr>
        </p:nvGraphicFramePr>
        <p:xfrm>
          <a:off x="4800600" y="1828800"/>
          <a:ext cx="3733800" cy="3200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18213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Tga</a:t>
            </a:r>
            <a:r>
              <a:rPr lang="en-US" dirty="0" smtClean="0"/>
              <a:t> performance test</a:t>
            </a:r>
            <a:endParaRPr lang="en-US" dirty="0"/>
          </a:p>
        </p:txBody>
      </p:sp>
      <p:sp>
        <p:nvSpPr>
          <p:cNvPr id="3" name="Content Placeholder 2"/>
          <p:cNvSpPr>
            <a:spLocks noGrp="1"/>
          </p:cNvSpPr>
          <p:nvPr>
            <p:ph idx="1"/>
          </p:nvPr>
        </p:nvSpPr>
        <p:spPr/>
        <p:txBody>
          <a:bodyPr/>
          <a:lstStyle/>
          <a:p>
            <a:r>
              <a:rPr lang="en-US" dirty="0" smtClean="0"/>
              <a:t>Reducer is the key of performance</a:t>
            </a:r>
          </a:p>
          <a:p>
            <a:pPr lvl="1"/>
            <a:r>
              <a:rPr lang="en-US" dirty="0" smtClean="0"/>
              <a:t>Because </a:t>
            </a:r>
            <a:r>
              <a:rPr lang="en-US" dirty="0"/>
              <a:t>mappers just simply count the number of ones in each gene and emit </a:t>
            </a:r>
            <a:r>
              <a:rPr lang="en-US" dirty="0" smtClean="0"/>
              <a:t>them</a:t>
            </a:r>
            <a:endParaRPr lang="en-US" dirty="0"/>
          </a:p>
          <a:p>
            <a:r>
              <a:rPr lang="en-US" dirty="0" smtClean="0"/>
              <a:t>Testing environment</a:t>
            </a:r>
          </a:p>
          <a:p>
            <a:pPr lvl="1"/>
            <a:r>
              <a:rPr lang="en-US" dirty="0" smtClean="0"/>
              <a:t>Quarry cluster</a:t>
            </a:r>
          </a:p>
          <a:p>
            <a:pPr lvl="1"/>
            <a:r>
              <a:rPr lang="en-US" dirty="0" smtClean="0"/>
              <a:t>Ten nodes</a:t>
            </a:r>
          </a:p>
          <a:p>
            <a:pPr lvl="2"/>
            <a:r>
              <a:rPr lang="en-US" dirty="0" smtClean="0"/>
              <a:t>16GB memory</a:t>
            </a:r>
          </a:p>
          <a:p>
            <a:pPr lvl="2"/>
            <a:r>
              <a:rPr lang="en-US" dirty="0" smtClean="0"/>
              <a:t>8 cores</a:t>
            </a:r>
            <a:endParaRPr lang="en-US" dirty="0"/>
          </a:p>
        </p:txBody>
      </p:sp>
    </p:spTree>
    <p:extLst>
      <p:ext uri="{BB962C8B-B14F-4D97-AF65-F5344CB8AC3E}">
        <p14:creationId xmlns:p14="http://schemas.microsoft.com/office/powerpoint/2010/main" val="11610072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405</TotalTime>
  <Words>592</Words>
  <Application>Microsoft Office PowerPoint</Application>
  <PresentationFormat>On-screen Show (4:3)</PresentationFormat>
  <Paragraphs>128</Paragraphs>
  <Slides>14</Slides>
  <Notes>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Genetic Algorithms by using MapReduce</vt:lpstr>
      <vt:lpstr>Outline</vt:lpstr>
      <vt:lpstr>Onemax problem</vt:lpstr>
      <vt:lpstr>Hadoop genetic algorithm</vt:lpstr>
      <vt:lpstr>Hga dataflow</vt:lpstr>
      <vt:lpstr>Twister genetic algorithm</vt:lpstr>
      <vt:lpstr>Twister workflow</vt:lpstr>
      <vt:lpstr>Hadoop/Twister performance</vt:lpstr>
      <vt:lpstr>Tga performance test</vt:lpstr>
      <vt:lpstr>Tga performance results</vt:lpstr>
      <vt:lpstr>Tga performance evaluation (cont’d)</vt:lpstr>
      <vt:lpstr>Discussion</vt:lpstr>
      <vt:lpstr>References</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Genetic Algorithms by using MapReduce</dc:title>
  <dc:creator>Teng, Fei</dc:creator>
  <cp:lastModifiedBy>feiteng</cp:lastModifiedBy>
  <cp:revision>51</cp:revision>
  <dcterms:created xsi:type="dcterms:W3CDTF">2006-08-16T00:00:00Z</dcterms:created>
  <dcterms:modified xsi:type="dcterms:W3CDTF">2011-12-05T03:37:56Z</dcterms:modified>
</cp:coreProperties>
</file>