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82" r:id="rId10"/>
    <p:sldId id="283" r:id="rId11"/>
    <p:sldId id="294" r:id="rId12"/>
    <p:sldId id="295" r:id="rId13"/>
    <p:sldId id="297" r:id="rId14"/>
    <p:sldId id="298" r:id="rId15"/>
    <p:sldId id="299" r:id="rId16"/>
    <p:sldId id="290" r:id="rId17"/>
    <p:sldId id="287" r:id="rId18"/>
    <p:sldId id="288" r:id="rId19"/>
    <p:sldId id="286" r:id="rId20"/>
    <p:sldId id="301" r:id="rId21"/>
    <p:sldId id="278" r:id="rId22"/>
    <p:sldId id="285" r:id="rId23"/>
    <p:sldId id="291" r:id="rId24"/>
    <p:sldId id="293" r:id="rId25"/>
    <p:sldId id="296" r:id="rId26"/>
    <p:sldId id="292" r:id="rId27"/>
    <p:sldId id="279" r:id="rId28"/>
    <p:sldId id="30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604BB-2DD2-4A8C-B9E6-6759508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511EF-BCAC-40BA-9E69-6B5CBBFAD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4FBF9-2B53-4318-A82D-D3CABFF7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172CF-A4AD-4905-BDDE-F4266C19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77F25-D702-4B93-9F8A-AE1C0D8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321D6-069D-4C88-8FD7-BFFC72AB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69676C-14DE-46A7-8DFF-EFCABA172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94897-7315-4B45-9124-189D652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E9D19-557C-4514-B6C4-DA55A05C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9235A-D0C3-4088-BD37-83843BFD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5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9DB92D-4141-4EF4-AB07-50F52F043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5B172-4292-47D1-A193-A1FFD79A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C8A2E-6651-46D8-98B7-C25F513F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DA215-1308-4592-BEB5-9768D154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B6619-203F-4408-AC7E-BD9417C8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4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26282-E2CA-4988-967E-91603E2F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65F39-51AF-433C-A849-E4B2680D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D3323-8D95-4FDB-8728-61F66A13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A724D-C76B-45C1-9F9E-A327F57F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93227-CAB6-4934-AD2B-6EBA6DE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FDD35-97D2-4984-A7F7-C686878D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1C03E-C5E1-43D8-A7B1-77FBA85CD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31C29-201F-47CD-A0FF-EF60A41B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8F79A-6D41-455E-B268-14C5AC0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E2202-C740-449C-8510-B392F7D9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2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DB8F6-C14A-4A70-959C-B576A172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C2BCA-89CD-42E2-A347-4E66158C1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F4199-5061-451F-B8EB-ADBDCFF0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E6A5D-6082-4771-BD2D-922A17A4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8EE10-A9A6-4D30-A15D-69504617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B2B3-B698-462D-8A0B-9B38A19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E5FC2-5D8E-40C1-AF70-3670584D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DD6F0-DCF0-4FA8-8993-7D571246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4CD8F6-42C8-45E7-81D4-4B7BDA8F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455BF2-E863-40DD-8FA6-234CCF10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CDB257-CE1D-49AB-95F2-F5754470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0596F-3157-4151-8637-F54363DD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F94B08-2663-4459-BFE7-216C0DA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4F2236-2A67-4AA5-9D7C-5E7265E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1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6177D-01BA-4C58-A8FA-A764A203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0AC46D-5793-4C01-9ABF-0B8403B0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FD0B4-88C0-43EB-8C2F-66566D12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2E32B-F965-47FA-BA71-BCD46EA6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7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2A95B-5327-4C78-B357-77D0DEF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2857A-04A4-4CB8-B591-024A180F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E1053-5F4D-4928-8A7E-5C13260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C5FF1-2B81-4B80-9FFD-83C697AA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D9806-C890-4590-B92D-6B1A8D1D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B649F1-F122-4C3A-AEA7-A6A929261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4CB29-E315-4C46-BE30-85F2713C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AB713-00E1-4670-9601-EF211F65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E098F-B0EA-4280-97F0-AACC9705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4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3EFE-4C13-444D-A531-9320F04E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D73679-1D27-429E-B4DB-ADABF92AD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96055-536E-454D-B738-0CFA7595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787C4-67AE-4191-8C79-1D9077E4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BEE5E-935B-4D4F-BFB6-9CBA2B17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601B6-39D5-4084-AF37-76E29210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8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23DF64-E2DC-4961-95DD-73491409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82684-7576-404F-AB11-7F2A78A7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A335C-93F9-4C28-A506-E845CE709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1616-F3C8-4256-BEB1-FCCC19657981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D1756-E54E-48B8-A6B3-A36FA8469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D5813-AD8D-4278-BDB0-E13F219EC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090F8-E855-472C-87C4-8ACBA7FA6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4253B-5605-4326-BBC7-A590A9EF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4076"/>
            <a:ext cx="9144000" cy="2387600"/>
          </a:xfrm>
        </p:spPr>
        <p:txBody>
          <a:bodyPr/>
          <a:lstStyle/>
          <a:p>
            <a:r>
              <a:rPr lang="zh-CN" altLang="en-US" dirty="0"/>
              <a:t>新闻推荐</a:t>
            </a:r>
            <a:br>
              <a:rPr lang="en-US" altLang="zh-CN" dirty="0"/>
            </a:br>
            <a:r>
              <a:rPr lang="en-US" altLang="zh-CN" dirty="0"/>
              <a:t>News Recommendation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2CF057-0D75-4AEF-A3B3-7605A9E8541B}"/>
              </a:ext>
            </a:extLst>
          </p:cNvPr>
          <p:cNvSpPr txBox="1"/>
          <p:nvPr/>
        </p:nvSpPr>
        <p:spPr>
          <a:xfrm>
            <a:off x="7980829" y="5174592"/>
            <a:ext cx="34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张配天</a:t>
            </a:r>
            <a:r>
              <a:rPr lang="en-US" altLang="zh-CN" dirty="0"/>
              <a:t>-2018202180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06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071A00-23AE-4842-9BB7-4ECCAB65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"/>
            <a:ext cx="11601450" cy="7032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b="1" dirty="0">
                <a:effectLst/>
              </a:rPr>
              <a:t>User Representation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endParaRPr lang="en-US" altLang="zh-CN" sz="1800" dirty="0"/>
          </a:p>
          <a:p>
            <a:pPr lvl="1"/>
            <a:r>
              <a:rPr lang="zh-CN" altLang="en-US" sz="3500" dirty="0"/>
              <a:t>输入用户点击的新闻的表示，输出用户的表示向量</a:t>
            </a:r>
            <a:endParaRPr lang="en-US" altLang="zh-CN" sz="3500" dirty="0"/>
          </a:p>
          <a:p>
            <a:pPr lvl="2"/>
            <a:endParaRPr lang="en-US" altLang="zh-CN" sz="1200" dirty="0"/>
          </a:p>
          <a:p>
            <a:pPr lvl="2"/>
            <a:r>
              <a:rPr lang="zh-CN" altLang="en-US" sz="2800" dirty="0"/>
              <a:t>核心在于如何结合</a:t>
            </a:r>
            <a:r>
              <a:rPr lang="en-US" altLang="zh-CN" sz="2800" dirty="0"/>
              <a:t>/</a:t>
            </a:r>
            <a:r>
              <a:rPr lang="zh-CN" altLang="en-US" sz="2800" dirty="0"/>
              <a:t>串连用户点击的新闻</a:t>
            </a:r>
            <a:endParaRPr lang="en-US" altLang="zh-CN" sz="2800" dirty="0"/>
          </a:p>
          <a:p>
            <a:pPr lvl="1"/>
            <a:endParaRPr lang="en-US" altLang="zh-CN" b="0" dirty="0">
              <a:effectLst/>
            </a:endParaRPr>
          </a:p>
          <a:p>
            <a:pPr lvl="1"/>
            <a:r>
              <a:rPr lang="en-US" altLang="zh-CN" b="1" dirty="0"/>
              <a:t>Sequential</a:t>
            </a:r>
          </a:p>
          <a:p>
            <a:pPr lvl="2"/>
            <a:r>
              <a:rPr lang="en-US" altLang="zh-CN" sz="2200" dirty="0"/>
              <a:t>RNN</a:t>
            </a:r>
          </a:p>
          <a:p>
            <a:pPr lvl="2"/>
            <a:r>
              <a:rPr lang="en-US" altLang="zh-CN" sz="2200" dirty="0"/>
              <a:t>Session-based</a:t>
            </a:r>
          </a:p>
          <a:p>
            <a:pPr lvl="3"/>
            <a:r>
              <a:rPr lang="zh-CN" altLang="en-US" sz="2100" dirty="0"/>
              <a:t>在</a:t>
            </a:r>
            <a:r>
              <a:rPr lang="en-US" altLang="zh-CN" sz="2100" dirty="0"/>
              <a:t>Session</a:t>
            </a:r>
            <a:r>
              <a:rPr lang="zh-CN" altLang="en-US" sz="2100" dirty="0"/>
              <a:t>中构建</a:t>
            </a:r>
            <a:r>
              <a:rPr lang="en-US" altLang="zh-CN" sz="2100" dirty="0"/>
              <a:t>co-visitation graph</a:t>
            </a:r>
            <a:r>
              <a:rPr lang="zh-CN" altLang="en-US" sz="2100" dirty="0"/>
              <a:t>，学习</a:t>
            </a:r>
            <a:r>
              <a:rPr lang="en-US" altLang="zh-CN" sz="2100" dirty="0"/>
              <a:t>session</a:t>
            </a:r>
            <a:r>
              <a:rPr lang="zh-CN" altLang="en-US" sz="2100" dirty="0"/>
              <a:t>的表示，将其作为用户的表达向量</a:t>
            </a:r>
            <a:endParaRPr lang="en-US" altLang="zh-CN" sz="2100" dirty="0"/>
          </a:p>
          <a:p>
            <a:pPr lvl="2"/>
            <a:r>
              <a:rPr lang="en-US" altLang="zh-CN" dirty="0"/>
              <a:t>Markov</a:t>
            </a:r>
            <a:r>
              <a:rPr lang="zh-CN" altLang="en-US" dirty="0"/>
              <a:t>序列，用户点击预期回报最大的新闻</a:t>
            </a:r>
            <a:endParaRPr lang="en-US" altLang="zh-CN" dirty="0"/>
          </a:p>
          <a:p>
            <a:pPr lvl="2"/>
            <a:endParaRPr lang="en-US" altLang="zh-CN" sz="1200" b="1" dirty="0"/>
          </a:p>
          <a:p>
            <a:pPr lvl="1"/>
            <a:r>
              <a:rPr lang="en-US" altLang="zh-CN" b="1" dirty="0"/>
              <a:t>Not Sequential</a:t>
            </a:r>
          </a:p>
          <a:p>
            <a:pPr lvl="2"/>
            <a:r>
              <a:rPr lang="zh-CN" altLang="en-US" dirty="0"/>
              <a:t>构造随机初始化的</a:t>
            </a:r>
            <a:r>
              <a:rPr lang="en-US" altLang="zh-CN" dirty="0"/>
              <a:t>Lookup table</a:t>
            </a:r>
            <a:r>
              <a:rPr lang="zh-CN" altLang="en-US" dirty="0"/>
              <a:t>表示用户；</a:t>
            </a:r>
            <a:r>
              <a:rPr lang="en-US" altLang="zh-CN" dirty="0"/>
              <a:t>MLP</a:t>
            </a:r>
            <a:r>
              <a:rPr lang="zh-CN" altLang="en-US" dirty="0"/>
              <a:t>将用户</a:t>
            </a:r>
            <a:r>
              <a:rPr lang="en-US" altLang="zh-CN" dirty="0"/>
              <a:t>ID</a:t>
            </a:r>
            <a:r>
              <a:rPr lang="zh-CN" altLang="en-US" dirty="0"/>
              <a:t>映射为用户向量</a:t>
            </a:r>
            <a:endParaRPr lang="en-US" altLang="zh-CN" dirty="0"/>
          </a:p>
          <a:p>
            <a:pPr lvl="2"/>
            <a:r>
              <a:rPr lang="en-US" altLang="zh-CN" dirty="0"/>
              <a:t>Attention</a:t>
            </a:r>
          </a:p>
          <a:p>
            <a:pPr lvl="3"/>
            <a:r>
              <a:rPr lang="zh-CN" altLang="en-US" sz="2000" dirty="0"/>
              <a:t>普通</a:t>
            </a:r>
            <a:r>
              <a:rPr lang="en-US" altLang="zh-CN" sz="2000" dirty="0"/>
              <a:t>Attention</a:t>
            </a:r>
            <a:r>
              <a:rPr lang="zh-CN" altLang="en-US" sz="2000" dirty="0"/>
              <a:t>计算对当前用户重要的新闻</a:t>
            </a:r>
            <a:endParaRPr lang="en-US" altLang="zh-CN" sz="2000" dirty="0"/>
          </a:p>
          <a:p>
            <a:pPr lvl="3"/>
            <a:r>
              <a:rPr lang="en-US" altLang="zh-CN" sz="2000" dirty="0"/>
              <a:t>Self-Attention</a:t>
            </a:r>
            <a:r>
              <a:rPr lang="zh-CN" altLang="en-US" sz="2000" dirty="0"/>
              <a:t>计算新闻之间的关联</a:t>
            </a:r>
            <a:endParaRPr lang="en-US" altLang="zh-CN" sz="2000" dirty="0"/>
          </a:p>
          <a:p>
            <a:pPr lvl="3"/>
            <a:r>
              <a:rPr lang="en-US" altLang="zh-CN" sz="2000" dirty="0"/>
              <a:t>Multi-View Attention</a:t>
            </a:r>
            <a:r>
              <a:rPr lang="zh-CN" altLang="en-US" sz="2000" dirty="0"/>
              <a:t>计算不同子空间</a:t>
            </a:r>
            <a:r>
              <a:rPr lang="en-US" altLang="zh-CN" sz="2000" dirty="0"/>
              <a:t>/</a:t>
            </a:r>
            <a:r>
              <a:rPr lang="zh-CN" altLang="en-US" sz="2000" dirty="0"/>
              <a:t>角度的用户表示的重要性</a:t>
            </a:r>
            <a:endParaRPr lang="en-US" altLang="zh-CN" sz="2000" dirty="0"/>
          </a:p>
          <a:p>
            <a:pPr lvl="2"/>
            <a:r>
              <a:rPr lang="en-US" altLang="zh-CN" dirty="0"/>
              <a:t>Graph</a:t>
            </a:r>
          </a:p>
          <a:p>
            <a:pPr lvl="3"/>
            <a:r>
              <a:rPr lang="zh-CN" altLang="en-US" sz="2000" dirty="0"/>
              <a:t>构造</a:t>
            </a:r>
            <a:r>
              <a:rPr lang="en-US" altLang="zh-CN" sz="2000" dirty="0"/>
              <a:t>User-Item</a:t>
            </a:r>
            <a:r>
              <a:rPr lang="zh-CN" altLang="en-US" sz="2000" dirty="0"/>
              <a:t>的二部图，用邻居节点的信息丰富自身表达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5333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77A94E-102E-4505-9AB6-C2059CB6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2171700"/>
            <a:ext cx="11601450" cy="3321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Retrieval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b="0" dirty="0">
                <a:effectLst/>
              </a:rPr>
              <a:t>生成候选新闻集</a:t>
            </a:r>
            <a:endParaRPr lang="en-US" altLang="zh-CN" sz="3200" b="0" dirty="0">
              <a:effectLst/>
            </a:endParaRPr>
          </a:p>
          <a:p>
            <a:pPr lvl="2"/>
            <a:r>
              <a:rPr lang="zh-CN" altLang="en-US" sz="2800" dirty="0"/>
              <a:t>给定</a:t>
            </a:r>
            <a:r>
              <a:rPr lang="en-US" altLang="zh-CN" sz="2800" dirty="0"/>
              <a:t>user profile</a:t>
            </a:r>
            <a:r>
              <a:rPr lang="zh-CN" altLang="en-US" sz="2800" dirty="0"/>
              <a:t>和</a:t>
            </a:r>
            <a:r>
              <a:rPr lang="en-US" altLang="zh-CN" sz="2800" dirty="0"/>
              <a:t>item representation</a:t>
            </a:r>
            <a:r>
              <a:rPr lang="zh-CN" altLang="en-US" sz="2800" dirty="0"/>
              <a:t>在同一个隐空间中，则可以使用</a:t>
            </a:r>
            <a:r>
              <a:rPr lang="en-US" altLang="zh-CN" sz="2800" dirty="0"/>
              <a:t>KNN</a:t>
            </a:r>
            <a:r>
              <a:rPr lang="zh-CN" altLang="en-US" sz="2800" dirty="0"/>
              <a:t>进行搜索，初步选取和</a:t>
            </a:r>
            <a:r>
              <a:rPr lang="en-US" altLang="zh-CN" sz="2800" dirty="0"/>
              <a:t>user</a:t>
            </a:r>
            <a:r>
              <a:rPr lang="zh-CN" altLang="en-US" sz="2800" dirty="0"/>
              <a:t>相关的</a:t>
            </a:r>
            <a:r>
              <a:rPr lang="en-US" altLang="zh-CN" sz="2800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40489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21A5B8B-9A91-46D4-9783-F98FAC9C77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62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/>
              <a:t>Ranking</a:t>
            </a:r>
            <a:r>
              <a:rPr lang="zh-CN" altLang="en-US" sz="3600" b="1" dirty="0"/>
              <a:t>：</a:t>
            </a:r>
            <a:endParaRPr lang="en-US" altLang="zh-CN" sz="3600" b="1" dirty="0"/>
          </a:p>
          <a:p>
            <a:pPr marL="0" indent="0">
              <a:buNone/>
            </a:pPr>
            <a:endParaRPr lang="en-US" altLang="zh-CN" sz="100" b="1" dirty="0"/>
          </a:p>
          <a:p>
            <a:pPr lvl="1"/>
            <a:r>
              <a:rPr lang="zh-CN" altLang="en-US" sz="3200" dirty="0"/>
              <a:t>输入用户表示</a:t>
            </a:r>
            <a:r>
              <a:rPr lang="en-US" altLang="zh-CN" sz="3200" dirty="0"/>
              <a:t>u</a:t>
            </a:r>
            <a:r>
              <a:rPr lang="zh-CN" altLang="en-US" sz="3200" dirty="0"/>
              <a:t>和新闻表示</a:t>
            </a:r>
            <a:r>
              <a:rPr lang="en-US" altLang="zh-CN" sz="3200" dirty="0"/>
              <a:t>v</a:t>
            </a:r>
            <a:r>
              <a:rPr lang="zh-CN" altLang="en-US" sz="3200" dirty="0"/>
              <a:t>，输出</a:t>
            </a:r>
            <a:r>
              <a:rPr lang="en-US" altLang="zh-CN" sz="3200" dirty="0"/>
              <a:t>u</a:t>
            </a:r>
            <a:r>
              <a:rPr lang="zh-CN" altLang="en-US" sz="3200" dirty="0"/>
              <a:t>点击</a:t>
            </a:r>
            <a:r>
              <a:rPr lang="en-US" altLang="zh-CN" sz="3200" dirty="0"/>
              <a:t>v</a:t>
            </a:r>
            <a:r>
              <a:rPr lang="zh-CN" altLang="en-US" sz="3200" dirty="0"/>
              <a:t>的概率，据此进行排序</a:t>
            </a:r>
            <a:endParaRPr lang="en-US" altLang="zh-CN" sz="3200" dirty="0"/>
          </a:p>
          <a:p>
            <a:pPr marL="457200" lvl="1" indent="0">
              <a:buNone/>
            </a:pPr>
            <a:endParaRPr lang="en-US" altLang="zh-CN" sz="2800" b="1" dirty="0"/>
          </a:p>
          <a:p>
            <a:pPr lvl="3"/>
            <a:endParaRPr lang="en-US" altLang="zh-CN" dirty="0"/>
          </a:p>
          <a:p>
            <a:pPr lvl="1"/>
            <a:endParaRPr lang="en-US" altLang="zh-CN" sz="32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4FF128-4C23-456C-8107-19683706C411}"/>
              </a:ext>
            </a:extLst>
          </p:cNvPr>
          <p:cNvSpPr txBox="1"/>
          <p:nvPr/>
        </p:nvSpPr>
        <p:spPr>
          <a:xfrm>
            <a:off x="0" y="1748118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基于期望</a:t>
            </a:r>
            <a:endParaRPr lang="en-US" altLang="zh-CN" sz="2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Contextual Bandit</a:t>
            </a:r>
            <a:r>
              <a:rPr lang="zh-CN" altLang="en-US" dirty="0"/>
              <a:t>将期望回报看做是</a:t>
            </a:r>
            <a:r>
              <a:rPr lang="en-US" altLang="zh-CN" dirty="0"/>
              <a:t>contextual feature</a:t>
            </a:r>
            <a:r>
              <a:rPr lang="zh-CN" altLang="en-US" dirty="0"/>
              <a:t>的线性求和，</a:t>
            </a:r>
            <a:r>
              <a:rPr lang="en-US" altLang="zh-CN" dirty="0"/>
              <a:t>Q-Learning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基于</a:t>
            </a:r>
            <a:r>
              <a:rPr lang="en-US" altLang="zh-CN" sz="2400" b="1" dirty="0"/>
              <a:t>logistic</a:t>
            </a:r>
            <a:r>
              <a:rPr lang="zh-CN" altLang="en-US" sz="2400" b="1" dirty="0"/>
              <a:t>回归</a:t>
            </a:r>
            <a:endParaRPr lang="en-US" altLang="zh-CN" sz="2400" b="1" dirty="0"/>
          </a:p>
          <a:p>
            <a:pPr marL="1371600" lvl="2" indent="-457200"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的相关度（</a:t>
            </a:r>
            <a:r>
              <a:rPr lang="en-US" altLang="zh-CN" dirty="0"/>
              <a:t>relevance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内积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Cos</a:t>
            </a:r>
            <a:r>
              <a:rPr lang="zh-CN" altLang="en-US" dirty="0"/>
              <a:t>相似度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MLP</a:t>
            </a:r>
          </a:p>
          <a:p>
            <a:pPr marL="1371600" lvl="2" indent="-457200">
              <a:buAutoNum type="arabicPeriod"/>
            </a:pPr>
            <a:r>
              <a:rPr lang="zh-CN" altLang="en-US" dirty="0"/>
              <a:t>根据相关度估计</a:t>
            </a:r>
            <a:r>
              <a:rPr lang="en-US" altLang="zh-CN" dirty="0"/>
              <a:t>user</a:t>
            </a:r>
            <a:r>
              <a:rPr lang="zh-CN" altLang="en-US" dirty="0"/>
              <a:t>点击</a:t>
            </a:r>
            <a:r>
              <a:rPr lang="en-US" altLang="zh-CN" dirty="0"/>
              <a:t>item</a:t>
            </a:r>
            <a:r>
              <a:rPr lang="zh-CN" altLang="en-US" dirty="0"/>
              <a:t>的概率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Sigmoid(relevance)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en-US" altLang="zh-CN" dirty="0"/>
              <a:t>(relevance)</a:t>
            </a:r>
            <a:r>
              <a:rPr lang="zh-CN" altLang="en-US" dirty="0"/>
              <a:t>，将负例的信息考虑进来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最大化用户点击正例概率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二分类，</a:t>
            </a:r>
            <a:r>
              <a:rPr lang="en-US" altLang="zh-CN" dirty="0"/>
              <a:t>binary cross-entropy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多分类，</a:t>
            </a:r>
            <a:r>
              <a:rPr lang="en-US" altLang="zh-CN" dirty="0"/>
              <a:t>cross-entropy/MLE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基于</a:t>
            </a:r>
            <a:r>
              <a:rPr lang="en-US" altLang="zh-CN" sz="2400" b="1" dirty="0"/>
              <a:t>FM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将同时包含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信息的向量输入</a:t>
            </a:r>
            <a:r>
              <a:rPr lang="en-US" altLang="zh-CN" dirty="0"/>
              <a:t>FM</a:t>
            </a:r>
            <a:r>
              <a:rPr lang="zh-CN" altLang="en-US" dirty="0"/>
              <a:t>作为</a:t>
            </a:r>
            <a:r>
              <a:rPr lang="en-US" altLang="zh-CN" dirty="0"/>
              <a:t>transaction</a:t>
            </a:r>
            <a:r>
              <a:rPr lang="zh-CN" altLang="en-US" dirty="0"/>
              <a:t>向量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基于矢量距离（</a:t>
            </a:r>
            <a:r>
              <a:rPr lang="en-US" altLang="zh-CN" sz="2400" b="1" dirty="0"/>
              <a:t>metric learning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将点击事件也表示为向量，那么</a:t>
            </a:r>
            <a:r>
              <a:rPr lang="en-US" altLang="zh-CN" dirty="0"/>
              <a:t>user</a:t>
            </a:r>
            <a:r>
              <a:rPr lang="zh-CN" altLang="en-US" dirty="0"/>
              <a:t>向量</a:t>
            </a:r>
            <a:r>
              <a:rPr lang="en-US" altLang="zh-CN" dirty="0"/>
              <a:t>+click</a:t>
            </a:r>
            <a:r>
              <a:rPr lang="zh-CN" altLang="en-US" dirty="0"/>
              <a:t>向量</a:t>
            </a:r>
            <a:r>
              <a:rPr lang="en-US" altLang="zh-CN" dirty="0"/>
              <a:t> = item</a:t>
            </a:r>
            <a:r>
              <a:rPr lang="zh-CN" altLang="en-US" dirty="0"/>
              <a:t>向量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9642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D3334A-6057-418B-BF9C-51C25A36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80" y="1877458"/>
            <a:ext cx="7303237" cy="498054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28FD1D7-C872-4A18-97E1-923645D6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91" y="0"/>
            <a:ext cx="9397816" cy="229944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/>
              <a:t>Long- &amp; short-term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Exploit &amp; Explore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zh-CN" altLang="en-US" sz="3600" dirty="0"/>
              <a:t>建模用户长短期画像，以及探索用户兴趣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28B05C-840A-4D71-810B-284EFC4F6376}"/>
              </a:ext>
            </a:extLst>
          </p:cNvPr>
          <p:cNvSpPr txBox="1"/>
          <p:nvPr/>
        </p:nvSpPr>
        <p:spPr>
          <a:xfrm>
            <a:off x="9645182" y="3630705"/>
            <a:ext cx="2433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MLP/</a:t>
            </a:r>
            <a:r>
              <a:rPr lang="en-US" altLang="zh-CN" sz="2000" dirty="0" err="1"/>
              <a:t>lookuptable</a:t>
            </a:r>
            <a:r>
              <a:rPr lang="en-US" altLang="zh-CN" sz="2000" dirty="0"/>
              <a:t>  </a:t>
            </a:r>
            <a:r>
              <a:rPr lang="zh-CN" altLang="en-US" sz="2000" dirty="0"/>
              <a:t>将用户</a:t>
            </a:r>
            <a:r>
              <a:rPr lang="en-US" altLang="zh-CN" sz="2000" dirty="0"/>
              <a:t>ID</a:t>
            </a:r>
            <a:r>
              <a:rPr lang="zh-CN" altLang="en-US" sz="2000" dirty="0"/>
              <a:t>变成向量，作为用户的长期画像，也叫作</a:t>
            </a:r>
            <a:endParaRPr lang="en-US" altLang="zh-CN" sz="2000" dirty="0"/>
          </a:p>
          <a:p>
            <a:r>
              <a:rPr lang="en-US" altLang="zh-CN" sz="2000" b="1" dirty="0"/>
              <a:t>implicit profile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451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E66760-98EE-45DE-A62E-A2D655B1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66"/>
            <a:ext cx="12192000" cy="4150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86EA6F-8B31-40AD-88AC-F06B251FC4C0}"/>
              </a:ext>
            </a:extLst>
          </p:cNvPr>
          <p:cNvSpPr txBox="1"/>
          <p:nvPr/>
        </p:nvSpPr>
        <p:spPr>
          <a:xfrm>
            <a:off x="1796303" y="0"/>
            <a:ext cx="859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Neural News Recommendation with Long- and Short-term User Representations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92B5DC-FBED-48F4-89F7-42E02967A353}"/>
              </a:ext>
            </a:extLst>
          </p:cNvPr>
          <p:cNvSpPr txBox="1"/>
          <p:nvPr/>
        </p:nvSpPr>
        <p:spPr>
          <a:xfrm>
            <a:off x="0" y="4136279"/>
            <a:ext cx="1219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900" b="1" dirty="0">
                <a:solidFill>
                  <a:srgbClr val="C00000"/>
                </a:solidFill>
              </a:rPr>
              <a:t>用户有长期兴趣，和短期兴趣，两者应该分开对待</a:t>
            </a:r>
            <a:r>
              <a:rPr lang="zh-CN" altLang="en-US" b="1" dirty="0">
                <a:solidFill>
                  <a:srgbClr val="C00000"/>
                </a:solidFill>
              </a:rPr>
              <a:t>；</a:t>
            </a:r>
            <a:r>
              <a:rPr lang="zh-CN" altLang="en-US" dirty="0"/>
              <a:t>将新闻标题中各个单词表示为向量，然后</a:t>
            </a:r>
            <a:r>
              <a:rPr lang="en-US" altLang="zh-CN" dirty="0" err="1"/>
              <a:t>cnn</a:t>
            </a:r>
            <a:r>
              <a:rPr lang="zh-CN" altLang="en-US" dirty="0"/>
              <a:t>，得到新闻向量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/>
              <a:t>Short-term user </a:t>
            </a:r>
            <a:r>
              <a:rPr lang="en-US" altLang="zh-CN" sz="1700" dirty="0" err="1"/>
              <a:t>repr</a:t>
            </a:r>
            <a:r>
              <a:rPr lang="zh-CN" altLang="en-US" sz="1700" dirty="0"/>
              <a:t>：</a:t>
            </a:r>
            <a:endParaRPr lang="en-US" altLang="zh-CN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用</a:t>
            </a:r>
            <a:r>
              <a:rPr lang="en-US" altLang="zh-CN" sz="1700" dirty="0"/>
              <a:t>GRU</a:t>
            </a:r>
            <a:r>
              <a:rPr lang="zh-CN" altLang="en-US" sz="1700" dirty="0"/>
              <a:t>串连用户点击的新闻</a:t>
            </a:r>
            <a:endParaRPr lang="en-US" altLang="zh-CN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也可以使用带时间因素的</a:t>
            </a:r>
            <a:r>
              <a:rPr lang="en-US" altLang="zh-CN" sz="1700" dirty="0"/>
              <a:t>LSTM</a:t>
            </a:r>
            <a:r>
              <a:rPr lang="zh-CN" altLang="en-US" sz="1700" dirty="0"/>
              <a:t>串连</a:t>
            </a:r>
            <a:endParaRPr lang="en-US" altLang="zh-CN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/>
              <a:t>Long-term user </a:t>
            </a:r>
            <a:r>
              <a:rPr lang="en-US" altLang="zh-CN" sz="1700" dirty="0" err="1"/>
              <a:t>repr</a:t>
            </a:r>
            <a:r>
              <a:rPr lang="zh-CN" altLang="en-US" sz="1700" dirty="0"/>
              <a:t>：</a:t>
            </a:r>
            <a:endParaRPr lang="en-US" altLang="zh-CN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使用随机初始化的</a:t>
            </a:r>
            <a:r>
              <a:rPr lang="en-US" altLang="zh-CN" sz="1700" dirty="0"/>
              <a:t>lookup table</a:t>
            </a:r>
            <a:r>
              <a:rPr lang="zh-CN" altLang="en-US" sz="1700" dirty="0"/>
              <a:t>，一个用户对应一行，可训；由于不一定每一个用户都有长期画像，使用伯努利分布将其</a:t>
            </a:r>
            <a:r>
              <a:rPr lang="en-US" altLang="zh-CN" sz="1700" dirty="0"/>
              <a:t>mask</a:t>
            </a:r>
            <a:r>
              <a:rPr lang="zh-CN" altLang="en-US" sz="1700" dirty="0"/>
              <a:t>；</a:t>
            </a:r>
            <a:endParaRPr lang="en-US" altLang="zh-CN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结合</a:t>
            </a:r>
            <a:r>
              <a:rPr lang="en-US" altLang="zh-CN" sz="1700" dirty="0"/>
              <a:t>long-term</a:t>
            </a:r>
            <a:r>
              <a:rPr lang="zh-CN" altLang="en-US" sz="1700" dirty="0"/>
              <a:t>和</a:t>
            </a:r>
            <a:r>
              <a:rPr lang="en-US" altLang="zh-CN" sz="1700" dirty="0"/>
              <a:t>short-term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一种将</a:t>
            </a:r>
            <a:r>
              <a:rPr lang="en-US" altLang="zh-CN" sz="1700" dirty="0"/>
              <a:t>long-term</a:t>
            </a:r>
            <a:r>
              <a:rPr lang="zh-CN" altLang="en-US" sz="1700" dirty="0"/>
              <a:t>作为</a:t>
            </a:r>
            <a:r>
              <a:rPr lang="en-US" altLang="zh-CN" sz="1700" dirty="0"/>
              <a:t>GRU</a:t>
            </a:r>
            <a:r>
              <a:rPr lang="zh-CN" altLang="en-US" sz="1700" dirty="0"/>
              <a:t>的初始状态，另一种拼接</a:t>
            </a:r>
            <a:r>
              <a:rPr lang="en-US" altLang="zh-CN" sz="1700" dirty="0"/>
              <a:t>long-term</a:t>
            </a:r>
            <a:r>
              <a:rPr lang="zh-CN" altLang="en-US" sz="1700" dirty="0"/>
              <a:t>和</a:t>
            </a:r>
            <a:r>
              <a:rPr lang="en-US" altLang="zh-CN" sz="1700" dirty="0"/>
              <a:t>short-term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700" dirty="0"/>
              <a:t>拼接两个向量，用</a:t>
            </a:r>
            <a:r>
              <a:rPr lang="en-US" altLang="zh-CN" sz="1700" dirty="0"/>
              <a:t>MLP</a:t>
            </a:r>
            <a:r>
              <a:rPr lang="zh-CN" altLang="en-US" sz="1700" dirty="0"/>
              <a:t>映射为实数</a:t>
            </a:r>
            <a:r>
              <a:rPr lang="en-US" altLang="zh-CN" sz="1700" dirty="0"/>
              <a:t>a</a:t>
            </a:r>
            <a:r>
              <a:rPr lang="zh-CN" altLang="en-US" sz="1700" dirty="0"/>
              <a:t>，最终分数为</a:t>
            </a:r>
            <a:r>
              <a:rPr lang="en-US" altLang="zh-CN" sz="1700" dirty="0"/>
              <a:t>a*short + (1-short)*long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7692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1EBA15-45BC-4E31-B5FF-8DF65F35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006"/>
            <a:ext cx="8665029" cy="53115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A1012F-520D-48D5-B058-8CC6F8EA4C69}"/>
              </a:ext>
            </a:extLst>
          </p:cNvPr>
          <p:cNvSpPr txBox="1"/>
          <p:nvPr/>
        </p:nvSpPr>
        <p:spPr>
          <a:xfrm>
            <a:off x="1975036" y="-12985"/>
            <a:ext cx="824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DRN: A Deep Reinforcement Learning Framework for News Recommendation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D4EC23-026F-47BF-9FB1-F1A614FBB9B1}"/>
              </a:ext>
            </a:extLst>
          </p:cNvPr>
          <p:cNvSpPr txBox="1"/>
          <p:nvPr/>
        </p:nvSpPr>
        <p:spPr>
          <a:xfrm>
            <a:off x="342601" y="5357795"/>
            <a:ext cx="1150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D2BAEEA-2F73-4004-BF45-A87A344E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029" y="254026"/>
            <a:ext cx="3393185" cy="6156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03F633B-E943-4299-8073-0C87DC672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086" y="753028"/>
            <a:ext cx="2191657" cy="6159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17E2BD-EB63-488E-B246-41675675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910" y="5636498"/>
            <a:ext cx="7248525" cy="533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57E4BA-8E2B-4F42-ADC3-28F5B79D1A62}"/>
              </a:ext>
            </a:extLst>
          </p:cNvPr>
          <p:cNvSpPr txBox="1"/>
          <p:nvPr/>
        </p:nvSpPr>
        <p:spPr>
          <a:xfrm>
            <a:off x="1023257" y="6126596"/>
            <a:ext cx="9891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强化学习解决用户兴趣的动态变化，</a:t>
            </a:r>
            <a:r>
              <a:rPr lang="en-US" altLang="zh-CN" sz="2000" dirty="0"/>
              <a:t>Deep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dirty="0"/>
              <a:t>Q-Learning</a:t>
            </a:r>
            <a:r>
              <a:rPr lang="zh-CN" altLang="en-US" sz="2000" dirty="0"/>
              <a:t>，线下学习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/>
              <a:t>feature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相比于</a:t>
            </a:r>
            <a:r>
              <a:rPr lang="en-US" altLang="zh-CN" sz="2000" dirty="0" err="1"/>
              <a:t>ucb</a:t>
            </a:r>
            <a:r>
              <a:rPr lang="zh-CN" altLang="en-US" sz="2000" dirty="0"/>
              <a:t>，</a:t>
            </a:r>
            <a:r>
              <a:rPr lang="en-US" altLang="zh-CN" sz="2000" dirty="0"/>
              <a:t>greedy</a:t>
            </a:r>
            <a:r>
              <a:rPr lang="zh-CN" altLang="en-US" sz="2000" dirty="0"/>
              <a:t>等使用更细致的</a:t>
            </a:r>
            <a:r>
              <a:rPr lang="en-US" altLang="zh-CN" sz="2000" dirty="0"/>
              <a:t>explore</a:t>
            </a:r>
            <a:r>
              <a:rPr lang="zh-CN" altLang="en-US" sz="2000" dirty="0"/>
              <a:t>方法，</a:t>
            </a:r>
            <a:r>
              <a:rPr lang="en-US" altLang="zh-CN" sz="2000" dirty="0"/>
              <a:t> Minor update</a:t>
            </a:r>
            <a:r>
              <a:rPr lang="zh-CN" altLang="en-US" sz="2000" dirty="0"/>
              <a:t>，</a:t>
            </a:r>
            <a:r>
              <a:rPr lang="en-US" altLang="zh-CN" sz="2000" dirty="0"/>
              <a:t>Major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36659D-1BF3-4526-B643-CE3C9B934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902" y="1230405"/>
            <a:ext cx="4132095" cy="43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8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03B55A-760F-4200-880B-4FE44251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23" y="1996468"/>
            <a:ext cx="8069750" cy="486153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F7EFF10-D536-4C19-86E4-204E7B2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812" y="-242048"/>
            <a:ext cx="8478371" cy="257898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/>
              <a:t>Graph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zh-CN" altLang="en-US" sz="3600" dirty="0"/>
              <a:t>基于</a:t>
            </a:r>
            <a:r>
              <a:rPr lang="en-US" altLang="zh-CN" sz="3600" dirty="0"/>
              <a:t>user</a:t>
            </a:r>
            <a:r>
              <a:rPr lang="zh-CN" altLang="en-US" sz="3600" dirty="0"/>
              <a:t>、</a:t>
            </a:r>
            <a:r>
              <a:rPr lang="en-US" altLang="zh-CN" sz="3600" dirty="0"/>
              <a:t>item</a:t>
            </a:r>
            <a:r>
              <a:rPr lang="zh-CN" altLang="en-US" sz="3600" dirty="0"/>
              <a:t>构建图，</a:t>
            </a:r>
            <a:r>
              <a:rPr lang="en-US" altLang="zh-CN" sz="3600" dirty="0"/>
              <a:t>GNN</a:t>
            </a:r>
            <a:r>
              <a:rPr lang="zh-CN" altLang="en-US" sz="3600" dirty="0"/>
              <a:t>捕捉</a:t>
            </a:r>
            <a:r>
              <a:rPr lang="en-US" altLang="zh-CN" sz="3600" dirty="0"/>
              <a:t>high order interaction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B8501C-13D7-409D-A75B-B068D773D2CE}"/>
              </a:ext>
            </a:extLst>
          </p:cNvPr>
          <p:cNvSpPr txBox="1"/>
          <p:nvPr/>
        </p:nvSpPr>
        <p:spPr>
          <a:xfrm>
            <a:off x="9309845" y="2336939"/>
            <a:ext cx="2749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可以是</a:t>
            </a:r>
            <a:r>
              <a:rPr lang="en-US" altLang="zh-CN" sz="2000" dirty="0"/>
              <a:t>item-item</a:t>
            </a:r>
            <a:r>
              <a:rPr lang="zh-CN" altLang="en-US" sz="2000" dirty="0"/>
              <a:t>图，可以是</a:t>
            </a:r>
            <a:r>
              <a:rPr lang="en-US" altLang="zh-CN" sz="2000" dirty="0"/>
              <a:t>user-item</a:t>
            </a:r>
            <a:r>
              <a:rPr lang="zh-CN" altLang="en-US" sz="2000" dirty="0"/>
              <a:t>图，都是通过</a:t>
            </a:r>
            <a:r>
              <a:rPr lang="en-US" altLang="zh-CN" sz="2000" dirty="0"/>
              <a:t>GNN</a:t>
            </a:r>
            <a:r>
              <a:rPr lang="zh-CN" altLang="en-US" sz="2000" dirty="0"/>
              <a:t>利用邻居节点丰富自身表达</a:t>
            </a:r>
          </a:p>
        </p:txBody>
      </p:sp>
    </p:spTree>
    <p:extLst>
      <p:ext uri="{BB962C8B-B14F-4D97-AF65-F5344CB8AC3E}">
        <p14:creationId xmlns:p14="http://schemas.microsoft.com/office/powerpoint/2010/main" val="60984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FC5BDE-A058-4AB6-8F9E-EA4335AD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156"/>
            <a:ext cx="12192000" cy="32911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2B7D83F-8E9A-4F0D-BEB1-C29DEBEEF194}"/>
              </a:ext>
            </a:extLst>
          </p:cNvPr>
          <p:cNvSpPr txBox="1"/>
          <p:nvPr/>
        </p:nvSpPr>
        <p:spPr>
          <a:xfrm>
            <a:off x="2771775" y="0"/>
            <a:ext cx="66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Session-Based Recommendation with Graph Neural Networks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D80B8E-9FB0-476C-9D24-1AC8A36EB3F2}"/>
              </a:ext>
            </a:extLst>
          </p:cNvPr>
          <p:cNvSpPr txBox="1"/>
          <p:nvPr/>
        </p:nvSpPr>
        <p:spPr>
          <a:xfrm>
            <a:off x="342602" y="4316968"/>
            <a:ext cx="11506796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建模用户点击序列中</a:t>
            </a:r>
            <a:r>
              <a:rPr lang="en-US" altLang="zh-CN" sz="2000" b="1" dirty="0">
                <a:solidFill>
                  <a:srgbClr val="C00000"/>
                </a:solidFill>
              </a:rPr>
              <a:t>item</a:t>
            </a:r>
            <a:r>
              <a:rPr lang="zh-CN" altLang="en-US" sz="2000" b="1" dirty="0">
                <a:solidFill>
                  <a:srgbClr val="C00000"/>
                </a:solidFill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</a:rPr>
              <a:t>item</a:t>
            </a:r>
            <a:r>
              <a:rPr lang="zh-CN" altLang="en-US" sz="2000" b="1" dirty="0">
                <a:solidFill>
                  <a:srgbClr val="C00000"/>
                </a:solidFill>
              </a:rPr>
              <a:t>之间复杂的交互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针对一个</a:t>
            </a:r>
            <a:r>
              <a:rPr lang="en-US" altLang="zh-CN" b="1" dirty="0"/>
              <a:t>session</a:t>
            </a:r>
            <a:r>
              <a:rPr lang="zh-CN" altLang="en-US" b="1" dirty="0"/>
              <a:t>内的点击序列，以</a:t>
            </a:r>
            <a:r>
              <a:rPr lang="en-US" altLang="zh-CN" b="1" dirty="0"/>
              <a:t>item</a:t>
            </a:r>
            <a:r>
              <a:rPr lang="zh-CN" altLang="en-US" b="1" dirty="0"/>
              <a:t>为节点构造图</a:t>
            </a:r>
            <a:r>
              <a:rPr lang="zh-CN" altLang="en-US" dirty="0"/>
              <a:t>，边</a:t>
            </a:r>
            <a:r>
              <a:rPr lang="en-US" altLang="zh-CN" dirty="0"/>
              <a:t>vi-&gt;</a:t>
            </a:r>
            <a:r>
              <a:rPr lang="en-US" altLang="zh-CN" dirty="0" err="1"/>
              <a:t>vj</a:t>
            </a:r>
            <a:r>
              <a:rPr lang="zh-CN" altLang="en-US" dirty="0"/>
              <a:t>代表用户在点击</a:t>
            </a:r>
            <a:r>
              <a:rPr lang="en-US" altLang="zh-CN" dirty="0"/>
              <a:t>vi</a:t>
            </a:r>
            <a:r>
              <a:rPr lang="zh-CN" altLang="en-US" dirty="0"/>
              <a:t>后点击了</a:t>
            </a:r>
            <a:r>
              <a:rPr lang="en-US" altLang="zh-CN" dirty="0" err="1"/>
              <a:t>vj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Session</a:t>
            </a:r>
            <a:r>
              <a:rPr lang="zh-CN" altLang="en-US" dirty="0"/>
              <a:t>是数据集中划好的</a:t>
            </a:r>
            <a:endParaRPr lang="en-US" altLang="zh-CN" dirty="0"/>
          </a:p>
          <a:p>
            <a:pPr lvl="1"/>
            <a:endParaRPr lang="en-US" altLang="zh-CN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各个节点为可训的向量，使用</a:t>
            </a:r>
            <a:r>
              <a:rPr lang="en-US" altLang="zh-CN" dirty="0"/>
              <a:t>Gated  GNN</a:t>
            </a:r>
            <a:r>
              <a:rPr lang="zh-CN" altLang="en-US" dirty="0"/>
              <a:t>迭代更新每个节点的表示向量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session</a:t>
            </a:r>
            <a:r>
              <a:rPr lang="zh-CN" altLang="en-US" dirty="0"/>
              <a:t>的表示作为用户的表示，即根据</a:t>
            </a:r>
            <a:r>
              <a:rPr lang="en-US" altLang="zh-CN" dirty="0"/>
              <a:t>session</a:t>
            </a:r>
            <a:r>
              <a:rPr lang="zh-CN" altLang="en-US" dirty="0"/>
              <a:t>表示来判断下一个用户会点击的</a:t>
            </a:r>
            <a:r>
              <a:rPr lang="en-US" altLang="zh-CN" dirty="0"/>
              <a:t>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session</a:t>
            </a:r>
            <a:r>
              <a:rPr lang="zh-CN" altLang="en-US" dirty="0"/>
              <a:t>中用户最后点击的</a:t>
            </a:r>
            <a:r>
              <a:rPr lang="en-US" altLang="zh-CN" dirty="0"/>
              <a:t>item</a:t>
            </a:r>
            <a:r>
              <a:rPr lang="zh-CN" altLang="en-US" dirty="0"/>
              <a:t>的表示作为</a:t>
            </a:r>
            <a:r>
              <a:rPr lang="en-US" altLang="zh-CN" dirty="0"/>
              <a:t>local embedding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session</a:t>
            </a:r>
            <a:r>
              <a:rPr lang="zh-CN" altLang="en-US" dirty="0"/>
              <a:t>中用户点击的所有</a:t>
            </a:r>
            <a:r>
              <a:rPr lang="en-US" altLang="zh-CN" dirty="0"/>
              <a:t>item</a:t>
            </a:r>
            <a:r>
              <a:rPr lang="zh-CN" altLang="en-US" dirty="0"/>
              <a:t>的</a:t>
            </a:r>
            <a:r>
              <a:rPr lang="en-US" altLang="zh-CN" dirty="0"/>
              <a:t>attention</a:t>
            </a:r>
            <a:r>
              <a:rPr lang="zh-CN" altLang="en-US" dirty="0"/>
              <a:t>求和作为</a:t>
            </a:r>
            <a:r>
              <a:rPr lang="en-US" altLang="zh-CN" dirty="0"/>
              <a:t>global embedding</a:t>
            </a:r>
          </a:p>
        </p:txBody>
      </p:sp>
    </p:spTree>
    <p:extLst>
      <p:ext uri="{BB962C8B-B14F-4D97-AF65-F5344CB8AC3E}">
        <p14:creationId xmlns:p14="http://schemas.microsoft.com/office/powerpoint/2010/main" val="365986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C4A3DB-A2D1-4D85-B1F0-6E680F5B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21793"/>
            <a:ext cx="6268993" cy="333163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0A116-7454-4907-B728-60AC5DED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29" y="685800"/>
            <a:ext cx="6251971" cy="6266329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现有的知识图谱表示模型主要适用于链接预测等在图上进行的操作，因此提出用来推荐的图模型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285750" indent="-285750"/>
            <a:r>
              <a:rPr lang="zh-CN" altLang="en-US" sz="2400" dirty="0"/>
              <a:t>使用</a:t>
            </a:r>
            <a:r>
              <a:rPr lang="en-US" altLang="zh-CN" sz="2400" dirty="0" err="1"/>
              <a:t>MovieLens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BookCrossing</a:t>
            </a:r>
            <a:r>
              <a:rPr lang="zh-CN" altLang="en-US" sz="2400" dirty="0"/>
              <a:t>，</a:t>
            </a:r>
            <a:r>
              <a:rPr lang="en-US" altLang="zh-CN" sz="2400" dirty="0"/>
              <a:t>Last-FM</a:t>
            </a:r>
            <a:r>
              <a:rPr lang="zh-CN" altLang="en-US" sz="2400" dirty="0"/>
              <a:t>三种数据集</a:t>
            </a:r>
            <a:endParaRPr lang="en-US" altLang="zh-CN" sz="2400" dirty="0"/>
          </a:p>
          <a:p>
            <a:pPr marL="285750" indent="-285750"/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以</a:t>
            </a:r>
            <a:r>
              <a:rPr lang="en-US" altLang="zh-CN" sz="2400" b="1" dirty="0"/>
              <a:t>item</a:t>
            </a:r>
            <a:r>
              <a:rPr lang="zh-CN" altLang="en-US" sz="2400" b="1" dirty="0"/>
              <a:t>为主要的节点，使用</a:t>
            </a:r>
            <a:r>
              <a:rPr lang="en-US" altLang="zh-CN" sz="2400" b="1" dirty="0"/>
              <a:t>Microsoft Satori</a:t>
            </a:r>
            <a:r>
              <a:rPr lang="zh-CN" altLang="en-US" sz="2400" b="1" dirty="0"/>
              <a:t>构造无向图，边为</a:t>
            </a:r>
            <a:r>
              <a:rPr lang="en-US" altLang="zh-CN" sz="2400" b="1" dirty="0"/>
              <a:t>item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item</a:t>
            </a:r>
            <a:r>
              <a:rPr lang="zh-CN" altLang="en-US" sz="2400" b="1" dirty="0"/>
              <a:t>之间一些属性的关联</a:t>
            </a:r>
            <a:r>
              <a:rPr lang="zh-CN" altLang="en-US" sz="2400" dirty="0"/>
              <a:t>（具有相同评分，具有相同主题）</a:t>
            </a:r>
            <a:endParaRPr lang="en-US" altLang="zh-CN" sz="2400" dirty="0"/>
          </a:p>
          <a:p>
            <a:pPr marL="742950" lvl="1" indent="-285750"/>
            <a:endParaRPr lang="en-US" altLang="zh-CN" sz="1200" dirty="0"/>
          </a:p>
          <a:p>
            <a:pPr marL="285750" indent="-285750"/>
            <a:r>
              <a:rPr lang="zh-CN" altLang="en-US" sz="2400" dirty="0"/>
              <a:t>输入用户表达向量</a:t>
            </a:r>
            <a:r>
              <a:rPr lang="en-US" altLang="zh-CN" sz="2400" dirty="0"/>
              <a:t>u</a:t>
            </a:r>
            <a:r>
              <a:rPr lang="zh-CN" altLang="en-US" sz="2400" dirty="0"/>
              <a:t>（可训）</a:t>
            </a:r>
            <a:r>
              <a:rPr lang="en-US" altLang="zh-CN" sz="2400" dirty="0"/>
              <a:t>,v</a:t>
            </a:r>
            <a:r>
              <a:rPr lang="zh-CN" altLang="en-US" sz="2400" dirty="0"/>
              <a:t>（可训）</a:t>
            </a:r>
            <a:endParaRPr lang="en-US" altLang="zh-CN" sz="2400" dirty="0"/>
          </a:p>
          <a:p>
            <a:pPr marL="742950" lvl="1" indent="-285750"/>
            <a:r>
              <a:rPr lang="zh-CN" altLang="en-US" sz="2000" dirty="0"/>
              <a:t>计算</a:t>
            </a:r>
            <a:r>
              <a:rPr lang="en-US" altLang="zh-CN" sz="2000" dirty="0"/>
              <a:t>u</a:t>
            </a:r>
            <a:r>
              <a:rPr lang="zh-CN" altLang="en-US" sz="2000" dirty="0"/>
              <a:t>对</a:t>
            </a:r>
            <a:r>
              <a:rPr lang="en-US" altLang="zh-CN" sz="2000" dirty="0"/>
              <a:t>v</a:t>
            </a:r>
            <a:r>
              <a:rPr lang="zh-CN" altLang="en-US" sz="2000" dirty="0"/>
              <a:t>各个边的感兴趣程度，将其作为权重</a:t>
            </a:r>
            <a:endParaRPr lang="en-US" altLang="zh-CN" sz="2000" dirty="0"/>
          </a:p>
          <a:p>
            <a:pPr marL="742950" lvl="1" indent="-285750"/>
            <a:r>
              <a:rPr lang="zh-CN" altLang="en-US" sz="2000" dirty="0"/>
              <a:t>扩充</a:t>
            </a:r>
            <a:r>
              <a:rPr lang="en-US" altLang="zh-CN" sz="2000" dirty="0"/>
              <a:t>v</a:t>
            </a:r>
            <a:r>
              <a:rPr lang="zh-CN" altLang="en-US" sz="2000" dirty="0"/>
              <a:t>的表达，参与下一轮迭代，直到收敛</a:t>
            </a:r>
            <a:endParaRPr lang="en-US" altLang="zh-CN" sz="2000" dirty="0"/>
          </a:p>
          <a:p>
            <a:pPr marL="742950" lvl="1" indent="-285750"/>
            <a:r>
              <a:rPr lang="zh-CN" altLang="en-US" sz="2000" dirty="0"/>
              <a:t>每一轮迭代中可以扩展</a:t>
            </a:r>
            <a:r>
              <a:rPr lang="en-US" altLang="zh-CN" sz="2000" dirty="0"/>
              <a:t>H</a:t>
            </a:r>
            <a:r>
              <a:rPr lang="zh-CN" altLang="en-US" sz="2000" dirty="0"/>
              <a:t>步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E9AD5B-F512-4503-97F9-160F48D69E0C}"/>
              </a:ext>
            </a:extLst>
          </p:cNvPr>
          <p:cNvSpPr txBox="1"/>
          <p:nvPr/>
        </p:nvSpPr>
        <p:spPr>
          <a:xfrm>
            <a:off x="2350994" y="0"/>
            <a:ext cx="74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 Graph Convolutional Networks for Recommender Systems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0358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CD1230-B008-4DA4-9E91-98736175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57040"/>
            <a:ext cx="7090803" cy="46751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6F7AC1-C211-445A-9B93-281E60C2252D}"/>
              </a:ext>
            </a:extLst>
          </p:cNvPr>
          <p:cNvSpPr txBox="1"/>
          <p:nvPr/>
        </p:nvSpPr>
        <p:spPr>
          <a:xfrm>
            <a:off x="7381174" y="357040"/>
            <a:ext cx="4701988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用户的兴趣是多层面的，并反应在复杂的</a:t>
            </a:r>
            <a:r>
              <a:rPr lang="en-US" altLang="zh-CN" sz="2000" b="1" dirty="0">
                <a:solidFill>
                  <a:srgbClr val="C00000"/>
                </a:solidFill>
              </a:rPr>
              <a:t>user-item</a:t>
            </a:r>
            <a:r>
              <a:rPr lang="zh-CN" altLang="en-US" sz="2000" b="1" dirty="0">
                <a:solidFill>
                  <a:srgbClr val="C00000"/>
                </a:solidFill>
              </a:rPr>
              <a:t>交互上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PCNN</a:t>
            </a:r>
            <a:r>
              <a:rPr lang="zh-CN" altLang="en-US" dirty="0"/>
              <a:t>得到新闻的表示</a:t>
            </a:r>
            <a:r>
              <a:rPr lang="en-US" altLang="zh-CN" dirty="0" err="1"/>
              <a:t>h_d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随机初始化</a:t>
            </a:r>
            <a:r>
              <a:rPr lang="en-US" altLang="zh-CN" dirty="0"/>
              <a:t>user</a:t>
            </a:r>
            <a:r>
              <a:rPr lang="zh-CN" altLang="en-US" dirty="0"/>
              <a:t>表达</a:t>
            </a:r>
            <a:r>
              <a:rPr lang="en-US" altLang="zh-CN" dirty="0" err="1"/>
              <a:t>h_u</a:t>
            </a:r>
            <a:r>
              <a:rPr lang="zh-CN" altLang="en-US" dirty="0"/>
              <a:t>，将</a:t>
            </a:r>
            <a:r>
              <a:rPr lang="en-US" altLang="zh-CN" dirty="0" err="1"/>
              <a:t>h_d</a:t>
            </a:r>
            <a:r>
              <a:rPr lang="zh-CN" altLang="en-US" dirty="0"/>
              <a:t>，</a:t>
            </a:r>
            <a:r>
              <a:rPr lang="en-US" altLang="zh-CN" dirty="0" err="1"/>
              <a:t>h_u</a:t>
            </a:r>
            <a:r>
              <a:rPr lang="zh-CN" altLang="en-US" dirty="0"/>
              <a:t>投射到</a:t>
            </a:r>
            <a:r>
              <a:rPr lang="en-US" altLang="zh-CN" dirty="0"/>
              <a:t>k</a:t>
            </a:r>
            <a:r>
              <a:rPr lang="zh-CN" altLang="en-US" dirty="0"/>
              <a:t>个隐空间中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每个隐空间构造</a:t>
            </a:r>
            <a:r>
              <a:rPr lang="en-US" altLang="zh-CN" b="1" dirty="0"/>
              <a:t>user-article</a:t>
            </a:r>
            <a:r>
              <a:rPr lang="zh-CN" altLang="en-US" b="1" dirty="0"/>
              <a:t>的二部图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user</a:t>
            </a:r>
            <a:r>
              <a:rPr lang="zh-CN" altLang="en-US" dirty="0"/>
              <a:t>为例，计算当前隐空间中其和各个邻居</a:t>
            </a:r>
            <a:r>
              <a:rPr lang="en-US" altLang="zh-CN" dirty="0"/>
              <a:t>news</a:t>
            </a:r>
            <a:r>
              <a:rPr lang="zh-CN" altLang="en-US" dirty="0"/>
              <a:t>的相关度，然后加权集成到自身表达上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迭代</a:t>
            </a:r>
            <a:r>
              <a:rPr lang="en-US" altLang="zh-CN" dirty="0"/>
              <a:t>T</a:t>
            </a:r>
            <a:r>
              <a:rPr lang="zh-CN" altLang="en-US" dirty="0"/>
              <a:t>次，直至收敛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</a:t>
            </a:r>
            <a:r>
              <a:rPr lang="en-US" altLang="zh-CN" dirty="0"/>
              <a:t>k</a:t>
            </a:r>
            <a:r>
              <a:rPr lang="zh-CN" altLang="en-US" dirty="0"/>
              <a:t>层的表达拼起来得到最终用户表达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Item</a:t>
            </a:r>
            <a:r>
              <a:rPr lang="zh-CN" altLang="en-US" dirty="0"/>
              <a:t>同理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F44753-8D91-4B07-A041-B640F578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980" y="3236655"/>
            <a:ext cx="4422375" cy="23423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E9A9172-99CA-4D04-9BFE-D6BE584AC9FF}"/>
              </a:ext>
            </a:extLst>
          </p:cNvPr>
          <p:cNvSpPr txBox="1"/>
          <p:nvPr/>
        </p:nvSpPr>
        <p:spPr>
          <a:xfrm>
            <a:off x="311382" y="5163672"/>
            <a:ext cx="6468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preference </a:t>
            </a:r>
            <a:r>
              <a:rPr lang="en-US" altLang="zh-CN" dirty="0" err="1"/>
              <a:t>regularizer</a:t>
            </a:r>
            <a:r>
              <a:rPr lang="zh-CN" altLang="en-US" dirty="0"/>
              <a:t>确保隐空间之间</a:t>
            </a:r>
            <a:r>
              <a:rPr lang="en-US" altLang="zh-CN" dirty="0"/>
              <a:t>Disentanglement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给定第</a:t>
            </a:r>
            <a:r>
              <a:rPr lang="en-US" altLang="zh-CN" dirty="0"/>
              <a:t>l</a:t>
            </a:r>
            <a:r>
              <a:rPr lang="zh-CN" altLang="en-US" dirty="0"/>
              <a:t>个隐空间的用户表达</a:t>
            </a:r>
            <a:r>
              <a:rPr lang="en-US" altLang="zh-CN" dirty="0" err="1"/>
              <a:t>u^l</a:t>
            </a:r>
            <a:r>
              <a:rPr lang="zh-CN" altLang="en-US" dirty="0"/>
              <a:t>，一层前馈神经网络将</a:t>
            </a:r>
            <a:r>
              <a:rPr lang="en-US" altLang="zh-CN" dirty="0" err="1"/>
              <a:t>u^l</a:t>
            </a:r>
            <a:r>
              <a:rPr lang="zh-CN" altLang="en-US" dirty="0"/>
              <a:t>映射到</a:t>
            </a:r>
            <a:r>
              <a:rPr lang="en-US" altLang="zh-CN" dirty="0"/>
              <a:t>K</a:t>
            </a:r>
            <a:r>
              <a:rPr lang="zh-CN" altLang="en-US" dirty="0"/>
              <a:t>维（一共有</a:t>
            </a:r>
            <a:r>
              <a:rPr lang="en-US" altLang="zh-CN" dirty="0"/>
              <a:t>K</a:t>
            </a:r>
            <a:r>
              <a:rPr lang="zh-CN" altLang="en-US" dirty="0"/>
              <a:t>个隐空间），</a:t>
            </a:r>
            <a:r>
              <a:rPr lang="en-US" altLang="zh-CN" dirty="0" err="1"/>
              <a:t>softmax</a:t>
            </a:r>
            <a:r>
              <a:rPr lang="zh-CN" altLang="en-US" dirty="0"/>
              <a:t>计算这个向量属于各个隐空间的概率，让其分布在当前隐空间（第</a:t>
            </a:r>
            <a:r>
              <a:rPr lang="en-US" altLang="zh-CN" dirty="0"/>
              <a:t>l</a:t>
            </a:r>
            <a:r>
              <a:rPr lang="zh-CN" altLang="en-US" dirty="0"/>
              <a:t>个）的概率最大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4E27DD-74E1-4E82-B3DD-8DDFEB97AACD}"/>
              </a:ext>
            </a:extLst>
          </p:cNvPr>
          <p:cNvSpPr txBox="1"/>
          <p:nvPr/>
        </p:nvSpPr>
        <p:spPr>
          <a:xfrm>
            <a:off x="1511183" y="-12292"/>
            <a:ext cx="91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Graph Neural News Recommendation with Unsupervised  Preference Disentanglement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6990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9D60-29E3-4D92-BBD2-7D38A0C8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7090BD-6FFD-49B0-B2C7-C076B3677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711411"/>
                <a:ext cx="11353800" cy="32089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4000" dirty="0"/>
              </a:p>
              <a:p>
                <a:pPr marL="0" indent="0">
                  <a:buNone/>
                </a:pPr>
                <a:r>
                  <a:rPr lang="zh-CN" altLang="en-US" sz="4000" dirty="0"/>
                  <a:t>给定用户</a:t>
                </a:r>
                <a:r>
                  <a:rPr lang="en-US" altLang="zh-CN" sz="4000" dirty="0"/>
                  <a:t>u</a:t>
                </a:r>
                <a:r>
                  <a:rPr lang="zh-CN" altLang="en-US" sz="4000" dirty="0"/>
                  <a:t>，新闻池</a:t>
                </a:r>
                <a:r>
                  <a:rPr lang="en-US" altLang="zh-CN" sz="4000" dirty="0"/>
                  <a:t>N</a:t>
                </a:r>
                <a:r>
                  <a:rPr lang="zh-CN" altLang="en-US" sz="4000" dirty="0"/>
                  <a:t>，从中选取前</a:t>
                </a:r>
                <a:r>
                  <a:rPr lang="en-US" altLang="zh-CN" sz="4000" dirty="0"/>
                  <a:t>k</a:t>
                </a:r>
                <a:r>
                  <a:rPr lang="zh-CN" altLang="en-US" sz="4000" dirty="0"/>
                  <a:t>个</a:t>
                </a:r>
                <a:r>
                  <a:rPr lang="en-US" altLang="zh-CN" sz="4000" dirty="0"/>
                  <a:t>u</a:t>
                </a:r>
                <a:r>
                  <a:rPr lang="zh-CN" altLang="en-US" sz="4000" dirty="0"/>
                  <a:t>最有可能点击的新闻，推荐给用户。</a:t>
                </a:r>
                <a:endParaRPr lang="en-US" altLang="zh-CN" sz="4000" dirty="0"/>
              </a:p>
              <a:p>
                <a:pPr marL="0" indent="0">
                  <a:buNone/>
                </a:pPr>
                <a:endParaRPr lang="en-US" altLang="zh-CN" sz="1200" dirty="0"/>
              </a:p>
              <a:p>
                <a:pPr lvl="1"/>
                <a:r>
                  <a:rPr lang="zh-CN" altLang="en-US" sz="3600" dirty="0"/>
                  <a:t>最大化</a:t>
                </a:r>
                <a:r>
                  <a:rPr lang="en-US" altLang="zh-CN" sz="3600" dirty="0"/>
                  <a:t>click through rate</a:t>
                </a:r>
                <a:r>
                  <a:rPr lang="zh-CN" altLang="en-US" sz="3600" dirty="0"/>
                  <a:t>（</a:t>
                </a:r>
                <a:r>
                  <a:rPr lang="en-US" altLang="zh-CN" sz="3600" dirty="0"/>
                  <a:t>CTR=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𝑐𝑙𝑖𝑐𝑘𝑒𝑑</m:t>
                        </m:r>
                      </m:num>
                      <m:den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𝑣𝑖𝑒𝑤𝑒𝑑</m:t>
                        </m:r>
                      </m:den>
                    </m:f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600" dirty="0"/>
                  <a:t>）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7090BD-6FFD-49B0-B2C7-C076B3677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711411"/>
                <a:ext cx="11353800" cy="3208932"/>
              </a:xfrm>
              <a:blipFill>
                <a:blip r:embed="rId2"/>
                <a:stretch>
                  <a:fillRect l="-1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64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627F769-E1D7-46ED-BBFF-BA6325C3C267}"/>
              </a:ext>
            </a:extLst>
          </p:cNvPr>
          <p:cNvSpPr txBox="1"/>
          <p:nvPr/>
        </p:nvSpPr>
        <p:spPr>
          <a:xfrm>
            <a:off x="1953341" y="-132437"/>
            <a:ext cx="49014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+mj-ea"/>
                <a:ea typeface="+mj-ea"/>
              </a:rPr>
              <a:t>Multi-View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3600" dirty="0">
                <a:latin typeface="+mj-ea"/>
                <a:ea typeface="+mj-ea"/>
              </a:rPr>
              <a:t>     多种角度</a:t>
            </a:r>
            <a:r>
              <a:rPr lang="en-US" altLang="zh-CN" sz="3600" dirty="0">
                <a:latin typeface="+mj-ea"/>
                <a:ea typeface="+mj-ea"/>
              </a:rPr>
              <a:t>/</a:t>
            </a:r>
            <a:r>
              <a:rPr lang="zh-CN" altLang="en-US" sz="3600" dirty="0">
                <a:latin typeface="+mj-ea"/>
                <a:ea typeface="+mj-ea"/>
              </a:rPr>
              <a:t>领域</a:t>
            </a:r>
            <a:r>
              <a:rPr lang="en-US" altLang="zh-CN" sz="3600" dirty="0">
                <a:latin typeface="+mj-ea"/>
                <a:ea typeface="+mj-ea"/>
              </a:rPr>
              <a:t>/</a:t>
            </a:r>
            <a:r>
              <a:rPr lang="zh-CN" altLang="en-US" sz="3600" dirty="0">
                <a:latin typeface="+mj-ea"/>
                <a:ea typeface="+mj-ea"/>
              </a:rPr>
              <a:t>级别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BE810E-4EC3-4BF4-ADFF-98AC9258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346740"/>
            <a:ext cx="8590848" cy="55245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546871-CA5E-4A6A-98F0-F39E49E115F1}"/>
              </a:ext>
            </a:extLst>
          </p:cNvPr>
          <p:cNvSpPr txBox="1"/>
          <p:nvPr/>
        </p:nvSpPr>
        <p:spPr>
          <a:xfrm>
            <a:off x="10607907" y="1969994"/>
            <a:ext cx="1500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表达用户的多种角度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3DE97E-AE55-41A1-B439-DCFDD67A82DE}"/>
              </a:ext>
            </a:extLst>
          </p:cNvPr>
          <p:cNvSpPr txBox="1"/>
          <p:nvPr/>
        </p:nvSpPr>
        <p:spPr>
          <a:xfrm>
            <a:off x="10607907" y="5396753"/>
            <a:ext cx="1500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表达新闻的多种领域</a:t>
            </a:r>
          </a:p>
        </p:txBody>
      </p:sp>
    </p:spTree>
    <p:extLst>
      <p:ext uri="{BB962C8B-B14F-4D97-AF65-F5344CB8AC3E}">
        <p14:creationId xmlns:p14="http://schemas.microsoft.com/office/powerpoint/2010/main" val="1203968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63A32CD-6140-4B16-81A5-882CB1600853}"/>
              </a:ext>
            </a:extLst>
          </p:cNvPr>
          <p:cNvSpPr txBox="1"/>
          <p:nvPr/>
        </p:nvSpPr>
        <p:spPr>
          <a:xfrm>
            <a:off x="845481" y="5346335"/>
            <a:ext cx="105010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新闻的标题、正文、分类有其不同的含义和重要性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word-embedding</a:t>
            </a:r>
            <a:r>
              <a:rPr lang="zh-CN" altLang="en-US" dirty="0"/>
              <a:t>的时候分开考虑</a:t>
            </a:r>
            <a:r>
              <a:rPr lang="en-US" altLang="zh-CN" dirty="0"/>
              <a:t>title</a:t>
            </a:r>
            <a:r>
              <a:rPr lang="zh-CN" altLang="en-US" dirty="0"/>
              <a:t>中的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body</a:t>
            </a:r>
            <a:r>
              <a:rPr lang="zh-CN" altLang="en-US" dirty="0"/>
              <a:t>中的</a:t>
            </a:r>
            <a:r>
              <a:rPr lang="en-US" altLang="zh-CN" dirty="0"/>
              <a:t>word</a:t>
            </a:r>
            <a:r>
              <a:rPr lang="zh-CN" altLang="en-US" dirty="0"/>
              <a:t>，将其视作不同的</a:t>
            </a:r>
            <a:r>
              <a:rPr lang="en-US" altLang="zh-CN" dirty="0"/>
              <a:t>view</a:t>
            </a:r>
            <a:r>
              <a:rPr lang="zh-CN" altLang="en-US" dirty="0"/>
              <a:t>，</a:t>
            </a:r>
            <a:r>
              <a:rPr lang="en-US" altLang="zh-CN" dirty="0"/>
              <a:t>multi-view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这里的</a:t>
            </a:r>
            <a:r>
              <a:rPr lang="en-US" altLang="zh-CN" dirty="0"/>
              <a:t>query</a:t>
            </a:r>
            <a:r>
              <a:rPr lang="zh-CN" altLang="en-US" dirty="0"/>
              <a:t>都是训练得到的，其实可以使用用户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dense vector</a:t>
            </a:r>
            <a:r>
              <a:rPr lang="zh-CN" altLang="en-US" dirty="0"/>
              <a:t>作为</a:t>
            </a:r>
            <a:r>
              <a:rPr lang="en-US" altLang="zh-CN" dirty="0"/>
              <a:t>query</a:t>
            </a:r>
            <a:r>
              <a:rPr lang="zh-CN" altLang="en-US" dirty="0"/>
              <a:t>，</a:t>
            </a:r>
            <a:r>
              <a:rPr lang="en-US" altLang="zh-CN" dirty="0"/>
              <a:t>personalized attention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652C04-28BA-4877-BE09-5C893566417E}"/>
              </a:ext>
            </a:extLst>
          </p:cNvPr>
          <p:cNvSpPr txBox="1"/>
          <p:nvPr/>
        </p:nvSpPr>
        <p:spPr>
          <a:xfrm>
            <a:off x="2414867" y="64220"/>
            <a:ext cx="736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Neural News Recommendation with Attentive Multi-View Learning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5C7BB-529C-4A29-9BB8-B6CA07B0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3" y="433552"/>
            <a:ext cx="10613331" cy="49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56AB49-E852-452E-B7A1-532AE28E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41" y="382805"/>
            <a:ext cx="9983516" cy="5283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C4EEBF-F965-47EF-82BD-692FBCE4D372}"/>
              </a:ext>
            </a:extLst>
          </p:cNvPr>
          <p:cNvSpPr txBox="1"/>
          <p:nvPr/>
        </p:nvSpPr>
        <p:spPr>
          <a:xfrm>
            <a:off x="2475379" y="59640"/>
            <a:ext cx="724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Fine-grained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/>
              <a:t>Interest Matching for Neural News Recommendation 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6EC124-E0D7-4ACC-8782-FF55E02FB76B}"/>
              </a:ext>
            </a:extLst>
          </p:cNvPr>
          <p:cNvSpPr txBox="1"/>
          <p:nvPr/>
        </p:nvSpPr>
        <p:spPr>
          <a:xfrm>
            <a:off x="442771" y="5705655"/>
            <a:ext cx="1130645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900" b="1" dirty="0">
                <a:solidFill>
                  <a:srgbClr val="C00000"/>
                </a:solidFill>
              </a:rPr>
              <a:t>为了捕捉新闻中多个层级的文本信息</a:t>
            </a:r>
            <a:r>
              <a:rPr lang="zh-CN" altLang="en-US" dirty="0"/>
              <a:t>，使用带膨胀率的</a:t>
            </a:r>
            <a:r>
              <a:rPr lang="en-US" altLang="zh-CN" dirty="0"/>
              <a:t>HDCN</a:t>
            </a:r>
            <a:r>
              <a:rPr lang="zh-CN" altLang="en-US" dirty="0"/>
              <a:t>处理新闻文本，每层表达叠在一起变成三维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分别与</a:t>
            </a:r>
            <a:r>
              <a:rPr lang="en-US" altLang="zh-CN" dirty="0"/>
              <a:t>candidate news</a:t>
            </a:r>
            <a:r>
              <a:rPr lang="zh-CN" altLang="en-US" dirty="0"/>
              <a:t>对比，计算每个层级上的两者相关度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Candidate</a:t>
            </a:r>
            <a:r>
              <a:rPr lang="zh-CN" altLang="en-US" dirty="0"/>
              <a:t>和所有</a:t>
            </a:r>
            <a:r>
              <a:rPr lang="en-US" altLang="zh-CN" dirty="0"/>
              <a:t>history news</a:t>
            </a:r>
            <a:r>
              <a:rPr lang="zh-CN" altLang="en-US" dirty="0"/>
              <a:t>的相关度矩阵叠在一起形成最终矩阵</a:t>
            </a:r>
            <a:r>
              <a:rPr lang="en-US" altLang="zh-CN" dirty="0"/>
              <a:t>Q</a:t>
            </a:r>
            <a:r>
              <a:rPr lang="zh-CN" altLang="en-US" dirty="0"/>
              <a:t>，使用</a:t>
            </a:r>
            <a:r>
              <a:rPr lang="en-US" altLang="zh-CN" dirty="0"/>
              <a:t>3D-CNN</a:t>
            </a:r>
            <a:r>
              <a:rPr lang="zh-CN" altLang="en-US" dirty="0"/>
              <a:t>得到最终的向量包含不同层级的用户和新闻的信息，</a:t>
            </a:r>
            <a:r>
              <a:rPr lang="en-US" altLang="zh-CN" dirty="0"/>
              <a:t>MLP</a:t>
            </a:r>
            <a:r>
              <a:rPr lang="zh-CN" altLang="en-US" dirty="0"/>
              <a:t>得分数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D8FCA2-2B4F-42F6-A449-CB38C4E2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551" y="3507871"/>
            <a:ext cx="3725676" cy="14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5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5533F1-6C54-4132-9290-D42F16F4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165"/>
            <a:ext cx="12192000" cy="44365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9DFF54-9473-405C-AC53-9BF6F33184D2}"/>
              </a:ext>
            </a:extLst>
          </p:cNvPr>
          <p:cNvSpPr txBox="1"/>
          <p:nvPr/>
        </p:nvSpPr>
        <p:spPr>
          <a:xfrm>
            <a:off x="2307851" y="0"/>
            <a:ext cx="757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Hi-Fi Ark: Deep User Representation via High-Fidelity </a:t>
            </a:r>
            <a:r>
              <a:rPr lang="en-US" altLang="zh-CN" b="1" dirty="0" err="1"/>
              <a:t>ArchiveNetwork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B1AA5A-D4E0-4827-BAC3-928A3BA4A9E6}"/>
              </a:ext>
            </a:extLst>
          </p:cNvPr>
          <p:cNvSpPr txBox="1"/>
          <p:nvPr/>
        </p:nvSpPr>
        <p:spPr>
          <a:xfrm>
            <a:off x="64609" y="4759717"/>
            <a:ext cx="124176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900" b="1" dirty="0">
                <a:solidFill>
                  <a:srgbClr val="C00000"/>
                </a:solidFill>
              </a:rPr>
              <a:t>很多方法推荐时需要访问用户所有的浏览历史，慢，为了快速准确地推荐，将用户的画像压缩到多个</a:t>
            </a:r>
            <a:r>
              <a:rPr lang="en-US" altLang="zh-CN" sz="1900" b="1" dirty="0">
                <a:solidFill>
                  <a:srgbClr val="C00000"/>
                </a:solidFill>
              </a:rPr>
              <a:t>archive</a:t>
            </a:r>
            <a:r>
              <a:rPr lang="zh-CN" altLang="en-US" sz="1900" b="1" dirty="0">
                <a:solidFill>
                  <a:srgbClr val="C00000"/>
                </a:solidFill>
              </a:rPr>
              <a:t>中</a:t>
            </a:r>
            <a:endParaRPr lang="en-US" altLang="zh-CN" sz="19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输入用户点击过的</a:t>
            </a:r>
            <a:r>
              <a:rPr lang="en-US" altLang="zh-CN" dirty="0"/>
              <a:t>item</a:t>
            </a:r>
            <a:r>
              <a:rPr lang="zh-CN" altLang="en-US" dirty="0"/>
              <a:t>，首先使用</a:t>
            </a:r>
            <a:r>
              <a:rPr lang="en-US" altLang="zh-CN" dirty="0"/>
              <a:t>CNN</a:t>
            </a:r>
            <a:r>
              <a:rPr lang="zh-CN" altLang="en-US" dirty="0"/>
              <a:t>将其转化为向量，使用</a:t>
            </a:r>
            <a:r>
              <a:rPr lang="en-US" altLang="zh-CN" dirty="0"/>
              <a:t>self-attention</a:t>
            </a:r>
            <a:r>
              <a:rPr lang="zh-CN" altLang="en-US" dirty="0"/>
              <a:t>去除噪声，之后选取该向量空间的</a:t>
            </a:r>
            <a:r>
              <a:rPr lang="en-US" altLang="zh-CN" dirty="0"/>
              <a:t>K</a:t>
            </a:r>
            <a:r>
              <a:rPr lang="zh-CN" altLang="en-US" dirty="0"/>
              <a:t>个正交基作为</a:t>
            </a:r>
            <a:r>
              <a:rPr lang="en-US" altLang="zh-CN" dirty="0"/>
              <a:t>pooling head</a:t>
            </a:r>
            <a:r>
              <a:rPr lang="zh-CN" altLang="en-US" dirty="0"/>
              <a:t>，刻画用户</a:t>
            </a:r>
            <a:r>
              <a:rPr lang="en-US" altLang="zh-CN" dirty="0"/>
              <a:t>k</a:t>
            </a:r>
            <a:r>
              <a:rPr lang="zh-CN" altLang="en-US" dirty="0"/>
              <a:t>个不同方面的兴趣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以每一个</a:t>
            </a:r>
            <a:r>
              <a:rPr lang="en-US" altLang="zh-CN" dirty="0"/>
              <a:t>pooling head</a:t>
            </a:r>
            <a:r>
              <a:rPr lang="zh-CN" altLang="en-US" dirty="0"/>
              <a:t>为</a:t>
            </a:r>
            <a:r>
              <a:rPr lang="en-US" altLang="zh-CN" dirty="0"/>
              <a:t>query</a:t>
            </a:r>
            <a:r>
              <a:rPr lang="zh-CN" altLang="en-US" dirty="0"/>
              <a:t>，对用户历史记录中每个</a:t>
            </a:r>
            <a:r>
              <a:rPr lang="en-US" altLang="zh-CN" dirty="0"/>
              <a:t>item</a:t>
            </a:r>
            <a:r>
              <a:rPr lang="zh-CN" altLang="en-US" dirty="0"/>
              <a:t>的向量做</a:t>
            </a:r>
            <a:r>
              <a:rPr lang="en-US" altLang="zh-CN" dirty="0"/>
              <a:t>attention</a:t>
            </a:r>
            <a:r>
              <a:rPr lang="zh-CN" altLang="en-US" dirty="0"/>
              <a:t>集成，形成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archive</a:t>
            </a:r>
            <a:r>
              <a:rPr lang="zh-CN" altLang="en-US" dirty="0"/>
              <a:t>，证明得到如果</a:t>
            </a:r>
            <a:r>
              <a:rPr lang="en-US" altLang="zh-CN" dirty="0"/>
              <a:t>pooling head</a:t>
            </a:r>
            <a:r>
              <a:rPr lang="zh-CN" altLang="en-US" dirty="0"/>
              <a:t>保持正交性，则这些</a:t>
            </a:r>
            <a:r>
              <a:rPr lang="en-US" altLang="zh-CN" dirty="0"/>
              <a:t>archive</a:t>
            </a:r>
            <a:r>
              <a:rPr lang="zh-CN" altLang="en-US" dirty="0"/>
              <a:t>近乎无损地保留了用户的偏好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推荐时以</a:t>
            </a:r>
            <a:r>
              <a:rPr lang="en-US" altLang="zh-CN" dirty="0"/>
              <a:t>candidate</a:t>
            </a:r>
            <a:r>
              <a:rPr lang="zh-CN" altLang="en-US" dirty="0"/>
              <a:t>的向量为</a:t>
            </a:r>
            <a:r>
              <a:rPr lang="en-US" altLang="zh-CN" dirty="0"/>
              <a:t>query</a:t>
            </a:r>
            <a:r>
              <a:rPr lang="zh-CN" altLang="en-US" dirty="0"/>
              <a:t>做</a:t>
            </a:r>
            <a:r>
              <a:rPr lang="en-US" altLang="zh-CN" dirty="0"/>
              <a:t>attention</a:t>
            </a:r>
            <a:r>
              <a:rPr lang="zh-CN" altLang="en-US" dirty="0"/>
              <a:t>后集成</a:t>
            </a:r>
            <a:r>
              <a:rPr lang="en-US" altLang="zh-CN" dirty="0"/>
              <a:t>archive</a:t>
            </a:r>
            <a:r>
              <a:rPr lang="zh-CN" altLang="en-US" dirty="0"/>
              <a:t>，得到用户向量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64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BC3E9C-77B4-4BFA-86A9-4DB110F5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411"/>
            <a:ext cx="7224832" cy="59973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6B76EF-2FCD-4986-9292-7AC69DED35B5}"/>
              </a:ext>
            </a:extLst>
          </p:cNvPr>
          <p:cNvSpPr txBox="1"/>
          <p:nvPr/>
        </p:nvSpPr>
        <p:spPr>
          <a:xfrm>
            <a:off x="7224832" y="348699"/>
            <a:ext cx="486608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考虑多种用户反馈，点击、跳过、收藏、加入购物车、购买等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user ID</a:t>
            </a:r>
            <a:r>
              <a:rPr lang="zh-CN" altLang="en-US" dirty="0"/>
              <a:t>和</a:t>
            </a:r>
            <a:r>
              <a:rPr lang="en-US" altLang="zh-CN" dirty="0"/>
              <a:t>item ID</a:t>
            </a:r>
            <a:r>
              <a:rPr lang="zh-CN" altLang="en-US" dirty="0"/>
              <a:t>投射到</a:t>
            </a:r>
            <a:r>
              <a:rPr lang="en-US" altLang="zh-CN" dirty="0"/>
              <a:t>d</a:t>
            </a:r>
            <a:r>
              <a:rPr lang="zh-CN" altLang="en-US" dirty="0"/>
              <a:t>维</a:t>
            </a:r>
            <a:r>
              <a:rPr lang="en-US" altLang="zh-CN" dirty="0"/>
              <a:t>dense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两者</a:t>
            </a:r>
            <a:r>
              <a:rPr lang="en-US" altLang="zh-CN" dirty="0"/>
              <a:t>Hadamard product</a:t>
            </a:r>
            <a:r>
              <a:rPr lang="zh-CN" altLang="en-US" dirty="0"/>
              <a:t>得到</a:t>
            </a:r>
            <a:r>
              <a:rPr lang="en-US" altLang="zh-CN" dirty="0"/>
              <a:t>d</a:t>
            </a:r>
            <a:r>
              <a:rPr lang="zh-CN" altLang="en-US" dirty="0"/>
              <a:t>维联合向量</a:t>
            </a:r>
            <a:r>
              <a:rPr lang="en-US" altLang="zh-CN" dirty="0"/>
              <a:t>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针对每一种反馈，为每一个用户构造一个</a:t>
            </a:r>
            <a:r>
              <a:rPr lang="en-US" altLang="zh-CN" dirty="0"/>
              <a:t>memory matrix</a:t>
            </a:r>
            <a:r>
              <a:rPr lang="zh-CN" altLang="en-US" dirty="0"/>
              <a:t>，每一列都是一个</a:t>
            </a:r>
            <a:r>
              <a:rPr lang="en-US" altLang="zh-CN" dirty="0"/>
              <a:t>d</a:t>
            </a:r>
            <a:r>
              <a:rPr lang="zh-CN" altLang="en-US" dirty="0"/>
              <a:t>维</a:t>
            </a:r>
            <a:r>
              <a:rPr lang="en-US" altLang="zh-CN" dirty="0"/>
              <a:t>key</a:t>
            </a:r>
            <a:r>
              <a:rPr lang="zh-CN" altLang="en-US" dirty="0"/>
              <a:t>，这个</a:t>
            </a:r>
            <a:r>
              <a:rPr lang="en-US" altLang="zh-CN" dirty="0"/>
              <a:t>key</a:t>
            </a:r>
            <a:r>
              <a:rPr lang="zh-CN" altLang="en-US" dirty="0"/>
              <a:t>是学习得到的，可以理解为当前反馈类型的</a:t>
            </a:r>
            <a:r>
              <a:rPr lang="en-US" altLang="zh-CN" dirty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构造一个全局共享的</a:t>
            </a:r>
            <a:r>
              <a:rPr lang="en-US" altLang="zh-CN" dirty="0"/>
              <a:t>memory matrix M</a:t>
            </a:r>
            <a:r>
              <a:rPr lang="zh-CN" altLang="en-US" dirty="0"/>
              <a:t>，每一列是构成关系表示的单元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根据联合向量</a:t>
            </a:r>
            <a:r>
              <a:rPr lang="en-US" altLang="zh-CN" dirty="0"/>
              <a:t>v</a:t>
            </a:r>
            <a:r>
              <a:rPr lang="zh-CN" altLang="en-US" dirty="0"/>
              <a:t>和用户各个反馈的</a:t>
            </a:r>
            <a:r>
              <a:rPr lang="en-US" altLang="zh-CN" dirty="0"/>
              <a:t>memory matrix</a:t>
            </a:r>
            <a:r>
              <a:rPr lang="zh-CN" altLang="en-US" dirty="0"/>
              <a:t>的权重集成这些单元，形成各个关系的表示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矢量距离计算损失，让所有正例的得分高于负例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Lambda</a:t>
            </a:r>
            <a:r>
              <a:rPr lang="zh-CN" altLang="en-US" dirty="0"/>
              <a:t>用来表示反馈类型的偏置，比如购买的</a:t>
            </a:r>
            <a:r>
              <a:rPr lang="en-US" altLang="zh-CN" dirty="0"/>
              <a:t>lambda</a:t>
            </a:r>
            <a:r>
              <a:rPr lang="zh-CN" altLang="en-US" dirty="0"/>
              <a:t>就比点击的</a:t>
            </a:r>
            <a:r>
              <a:rPr lang="en-US" altLang="zh-CN" dirty="0"/>
              <a:t>lambda</a:t>
            </a:r>
            <a:r>
              <a:rPr lang="zh-CN" altLang="en-US" dirty="0"/>
              <a:t>高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A1DE53-5456-44BD-B102-35F3EE48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163" y="5520018"/>
            <a:ext cx="4362753" cy="7194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4E42CE-BD28-40FC-AFE1-77C49AF4F111}"/>
              </a:ext>
            </a:extLst>
          </p:cNvPr>
          <p:cNvSpPr txBox="1"/>
          <p:nvPr/>
        </p:nvSpPr>
        <p:spPr>
          <a:xfrm>
            <a:off x="950146" y="0"/>
            <a:ext cx="102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Collaborative Metric Learning with Memory Network for Multi-Relational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366631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33706A-1F56-48BB-A08C-24605BBE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217"/>
            <a:ext cx="8177443" cy="46378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225C88-863B-4DFC-B247-1377CC7AD65C}"/>
              </a:ext>
            </a:extLst>
          </p:cNvPr>
          <p:cNvSpPr txBox="1"/>
          <p:nvPr/>
        </p:nvSpPr>
        <p:spPr>
          <a:xfrm>
            <a:off x="330573" y="20171"/>
            <a:ext cx="1153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Octopus: Comprehensive and Elastic User Representation for the Generation of Recommendation Candidates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1F6BCE-0BE3-45CC-99DE-69A50EC8BFC4}"/>
              </a:ext>
            </a:extLst>
          </p:cNvPr>
          <p:cNvSpPr txBox="1"/>
          <p:nvPr/>
        </p:nvSpPr>
        <p:spPr>
          <a:xfrm>
            <a:off x="8074959" y="547726"/>
            <a:ext cx="4117041" cy="585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</a:rPr>
              <a:t>现有的</a:t>
            </a:r>
            <a:r>
              <a:rPr lang="en-US" altLang="zh-CN" b="1" dirty="0">
                <a:solidFill>
                  <a:srgbClr val="C00000"/>
                </a:solidFill>
              </a:rPr>
              <a:t>multi-head</a:t>
            </a:r>
            <a:r>
              <a:rPr lang="zh-CN" altLang="en-US" b="1" dirty="0">
                <a:solidFill>
                  <a:srgbClr val="C00000"/>
                </a:solidFill>
              </a:rPr>
              <a:t>方法都仅考虑了固定</a:t>
            </a:r>
            <a:r>
              <a:rPr lang="en-US" altLang="zh-CN" b="1" dirty="0">
                <a:solidFill>
                  <a:srgbClr val="C00000"/>
                </a:solidFill>
              </a:rPr>
              <a:t>head</a:t>
            </a:r>
            <a:r>
              <a:rPr lang="zh-CN" altLang="en-US" b="1" dirty="0">
                <a:solidFill>
                  <a:srgbClr val="C00000"/>
                </a:solidFill>
              </a:rPr>
              <a:t>的个数，导致了</a:t>
            </a:r>
            <a:r>
              <a:rPr lang="en-US" altLang="zh-CN" b="1" dirty="0">
                <a:solidFill>
                  <a:srgbClr val="C00000"/>
                </a:solidFill>
              </a:rPr>
              <a:t>under/over channelization</a:t>
            </a:r>
            <a:r>
              <a:rPr lang="zh-CN" altLang="en-US" b="1" dirty="0">
                <a:solidFill>
                  <a:srgbClr val="C00000"/>
                </a:solidFill>
              </a:rPr>
              <a:t>，本文聚焦于生成候选集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构造很多个</a:t>
            </a:r>
            <a:r>
              <a:rPr lang="en-US" altLang="zh-CN" b="1" dirty="0"/>
              <a:t>channel</a:t>
            </a:r>
            <a:r>
              <a:rPr lang="zh-CN" altLang="en-US" dirty="0"/>
              <a:t>，每个</a:t>
            </a:r>
            <a:r>
              <a:rPr lang="en-US" altLang="zh-CN" dirty="0"/>
              <a:t>channel</a:t>
            </a:r>
            <a:r>
              <a:rPr lang="zh-CN" altLang="en-US" dirty="0"/>
              <a:t>两个</a:t>
            </a:r>
            <a:r>
              <a:rPr lang="en-US" altLang="zh-CN" dirty="0"/>
              <a:t>head</a:t>
            </a:r>
            <a:r>
              <a:rPr lang="zh-CN" altLang="en-US" dirty="0"/>
              <a:t>，</a:t>
            </a:r>
            <a:r>
              <a:rPr lang="en-US" altLang="zh-CN" dirty="0"/>
              <a:t>group head</a:t>
            </a:r>
            <a:r>
              <a:rPr lang="zh-CN" altLang="en-US" dirty="0"/>
              <a:t>初始化为所有</a:t>
            </a:r>
            <a:r>
              <a:rPr lang="en-US" altLang="zh-CN" dirty="0"/>
              <a:t>item </a:t>
            </a:r>
            <a:r>
              <a:rPr lang="en-US" altLang="zh-CN" dirty="0" err="1"/>
              <a:t>repr</a:t>
            </a:r>
            <a:r>
              <a:rPr lang="en-US" altLang="zh-CN" dirty="0"/>
              <a:t>(DSSM)</a:t>
            </a:r>
            <a:r>
              <a:rPr lang="zh-CN" altLang="en-US" dirty="0"/>
              <a:t>空间的正交基，能够覆盖用户的所有兴趣，在训练过程中保持正交；</a:t>
            </a:r>
            <a:r>
              <a:rPr lang="en-US" altLang="zh-CN" dirty="0"/>
              <a:t>aggregation head</a:t>
            </a:r>
            <a:r>
              <a:rPr lang="zh-CN" altLang="en-US" dirty="0"/>
              <a:t>用于生成当前</a:t>
            </a:r>
            <a:r>
              <a:rPr lang="en-US" altLang="zh-CN" dirty="0"/>
              <a:t>channel</a:t>
            </a:r>
            <a:r>
              <a:rPr lang="zh-CN" altLang="en-US" dirty="0"/>
              <a:t>下的用户画像；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item </a:t>
            </a:r>
            <a:r>
              <a:rPr lang="en-US" altLang="zh-CN" dirty="0" err="1"/>
              <a:t>repr</a:t>
            </a:r>
            <a:r>
              <a:rPr lang="zh-CN" altLang="en-US" dirty="0"/>
              <a:t>为</a:t>
            </a:r>
            <a:r>
              <a:rPr lang="en-US" altLang="zh-CN" dirty="0"/>
              <a:t>query</a:t>
            </a:r>
            <a:r>
              <a:rPr lang="zh-CN" altLang="en-US" dirty="0"/>
              <a:t>，</a:t>
            </a:r>
            <a:r>
              <a:rPr lang="en-US" altLang="zh-CN" dirty="0"/>
              <a:t>group head</a:t>
            </a:r>
            <a:r>
              <a:rPr lang="zh-CN" altLang="en-US" dirty="0"/>
              <a:t>为</a:t>
            </a:r>
            <a:r>
              <a:rPr lang="en-US" altLang="zh-CN" dirty="0"/>
              <a:t>key</a:t>
            </a:r>
            <a:r>
              <a:rPr lang="zh-CN" altLang="en-US" dirty="0"/>
              <a:t>，计算和用户浏览历史中每一个</a:t>
            </a:r>
            <a:r>
              <a:rPr lang="en-US" altLang="zh-CN" dirty="0"/>
              <a:t>item</a:t>
            </a:r>
            <a:r>
              <a:rPr lang="zh-CN" altLang="en-US" dirty="0"/>
              <a:t>最相关的</a:t>
            </a:r>
            <a:r>
              <a:rPr lang="en-US" altLang="zh-CN" dirty="0"/>
              <a:t>channel</a:t>
            </a:r>
            <a:r>
              <a:rPr lang="zh-CN" altLang="en-US" dirty="0"/>
              <a:t>，激活相应</a:t>
            </a:r>
            <a:r>
              <a:rPr lang="en-US" altLang="zh-CN" dirty="0"/>
              <a:t>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将激活相同</a:t>
            </a:r>
            <a:r>
              <a:rPr lang="en-US" altLang="zh-CN" dirty="0"/>
              <a:t>channel</a:t>
            </a:r>
            <a:r>
              <a:rPr lang="zh-CN" altLang="en-US" dirty="0"/>
              <a:t>的用户历史点击</a:t>
            </a:r>
            <a:r>
              <a:rPr lang="en-US" altLang="zh-CN" dirty="0"/>
              <a:t>item</a:t>
            </a:r>
            <a:r>
              <a:rPr lang="zh-CN" altLang="en-US" dirty="0"/>
              <a:t>分为一组，使用当前</a:t>
            </a:r>
            <a:r>
              <a:rPr lang="en-US" altLang="zh-CN" dirty="0"/>
              <a:t>channel</a:t>
            </a:r>
            <a:r>
              <a:rPr lang="zh-CN" altLang="en-US" dirty="0"/>
              <a:t>的</a:t>
            </a:r>
            <a:r>
              <a:rPr lang="en-US" altLang="zh-CN" dirty="0"/>
              <a:t>aggregation head</a:t>
            </a:r>
            <a:r>
              <a:rPr lang="zh-CN" altLang="en-US" dirty="0"/>
              <a:t>作为</a:t>
            </a:r>
            <a:r>
              <a:rPr lang="en-US" altLang="zh-CN" dirty="0"/>
              <a:t>query</a:t>
            </a:r>
            <a:r>
              <a:rPr lang="zh-CN" altLang="en-US" dirty="0"/>
              <a:t>，</a:t>
            </a:r>
            <a:r>
              <a:rPr lang="en-US" altLang="zh-CN" dirty="0"/>
              <a:t>item </a:t>
            </a:r>
            <a:r>
              <a:rPr lang="en-US" altLang="zh-CN" dirty="0" err="1"/>
              <a:t>repr</a:t>
            </a:r>
            <a:r>
              <a:rPr lang="zh-CN" altLang="en-US" dirty="0"/>
              <a:t>作为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，生成当前</a:t>
            </a:r>
            <a:r>
              <a:rPr lang="en-US" altLang="zh-CN" dirty="0"/>
              <a:t>channel</a:t>
            </a:r>
            <a:r>
              <a:rPr lang="zh-CN" altLang="en-US" dirty="0"/>
              <a:t>的用户画像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83C9BA-DCDD-40FE-9C34-A68D78C9EF28}"/>
              </a:ext>
            </a:extLst>
          </p:cNvPr>
          <p:cNvSpPr txBox="1"/>
          <p:nvPr/>
        </p:nvSpPr>
        <p:spPr>
          <a:xfrm>
            <a:off x="0" y="5027338"/>
            <a:ext cx="8177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每一个</a:t>
            </a:r>
            <a:r>
              <a:rPr lang="en-US" altLang="zh-CN" dirty="0"/>
              <a:t>channel</a:t>
            </a:r>
            <a:r>
              <a:rPr lang="zh-CN" altLang="en-US" dirty="0"/>
              <a:t>对应的用户画像都有</a:t>
            </a:r>
            <a:r>
              <a:rPr lang="en-US" altLang="zh-CN" dirty="0"/>
              <a:t>k-nearest-neighbor</a:t>
            </a:r>
            <a:r>
              <a:rPr lang="zh-CN" altLang="en-US" dirty="0"/>
              <a:t>，为不同</a:t>
            </a:r>
            <a:r>
              <a:rPr lang="en-US" altLang="zh-CN" dirty="0"/>
              <a:t>channel</a:t>
            </a:r>
            <a:r>
              <a:rPr lang="zh-CN" altLang="en-US" dirty="0"/>
              <a:t>分配不同的名额（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MLP</a:t>
            </a:r>
            <a:r>
              <a:rPr lang="zh-CN" altLang="en-US" dirty="0"/>
              <a:t>将每一个</a:t>
            </a:r>
            <a:r>
              <a:rPr lang="en-US" altLang="zh-CN" dirty="0"/>
              <a:t>user </a:t>
            </a:r>
            <a:r>
              <a:rPr lang="en-US" altLang="zh-CN" dirty="0" err="1"/>
              <a:t>repr</a:t>
            </a:r>
            <a:r>
              <a:rPr lang="zh-CN" altLang="en-US" dirty="0"/>
              <a:t>映射为归一化的权重（分布）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  使用和待聚类</a:t>
            </a:r>
            <a:r>
              <a:rPr lang="en-US" altLang="zh-CN" dirty="0"/>
              <a:t>item</a:t>
            </a:r>
            <a:r>
              <a:rPr lang="zh-CN" altLang="en-US" dirty="0"/>
              <a:t>最相似的</a:t>
            </a:r>
            <a:r>
              <a:rPr lang="en-US" altLang="zh-CN" dirty="0"/>
              <a:t>user </a:t>
            </a:r>
            <a:r>
              <a:rPr lang="en-US" altLang="zh-CN" dirty="0" err="1"/>
              <a:t>repr</a:t>
            </a:r>
            <a:r>
              <a:rPr lang="zh-CN" altLang="en-US" dirty="0"/>
              <a:t>作为</a:t>
            </a:r>
            <a:r>
              <a:rPr lang="en-US" altLang="zh-CN" dirty="0" err="1"/>
              <a:t>lable</a:t>
            </a:r>
            <a:r>
              <a:rPr lang="zh-CN" altLang="en-US" dirty="0"/>
              <a:t>，训练多分类器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a-proportional</a:t>
            </a:r>
            <a:r>
              <a:rPr lang="zh-CN" altLang="en-US" dirty="0"/>
              <a:t>计算每个</a:t>
            </a:r>
            <a:r>
              <a:rPr lang="en-US" altLang="zh-CN" dirty="0"/>
              <a:t>channel</a:t>
            </a:r>
            <a:r>
              <a:rPr lang="zh-CN" altLang="en-US" dirty="0"/>
              <a:t>的名额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C2A6F1-8CD5-4896-8423-805E4347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88" y="6143462"/>
            <a:ext cx="3751730" cy="7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41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D7B2-2AFA-4EF5-98BA-B24B503C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82" y="1749541"/>
            <a:ext cx="10125635" cy="335891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b="1" dirty="0"/>
              <a:t>Interaction</a:t>
            </a:r>
            <a:br>
              <a:rPr lang="en-US" altLang="zh-CN" dirty="0"/>
            </a:br>
            <a:r>
              <a:rPr lang="en-US" altLang="zh-CN" dirty="0"/>
              <a:t>	</a:t>
            </a:r>
            <a:br>
              <a:rPr lang="en-US" altLang="zh-CN" dirty="0"/>
            </a:br>
            <a:r>
              <a:rPr lang="zh-CN" altLang="en-US" dirty="0"/>
              <a:t>更细粒度上建模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之间的交互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5322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A9EE99-BEA4-4C68-A0AE-110461F5542D}"/>
              </a:ext>
            </a:extLst>
          </p:cNvPr>
          <p:cNvSpPr txBox="1"/>
          <p:nvPr/>
        </p:nvSpPr>
        <p:spPr>
          <a:xfrm>
            <a:off x="2423832" y="81146"/>
            <a:ext cx="724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Co-Attentive Multi-Task Learning for Explainable Recommendation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B29A54-931B-49EA-9F30-EFBACD4EFD38}"/>
              </a:ext>
            </a:extLst>
          </p:cNvPr>
          <p:cNvSpPr txBox="1"/>
          <p:nvPr/>
        </p:nvSpPr>
        <p:spPr>
          <a:xfrm>
            <a:off x="370750" y="5495769"/>
            <a:ext cx="11450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为用户生成推荐的解释有助于提升用户的信任程度，提高</a:t>
            </a:r>
            <a:r>
              <a:rPr lang="en-US" altLang="zh-CN" sz="2000" b="1" dirty="0">
                <a:solidFill>
                  <a:srgbClr val="C00000"/>
                </a:solidFill>
              </a:rPr>
              <a:t>CTR</a:t>
            </a:r>
            <a:r>
              <a:rPr lang="zh-CN" altLang="en-US" sz="2000" b="1" dirty="0">
                <a:solidFill>
                  <a:srgbClr val="C00000"/>
                </a:solidFill>
              </a:rPr>
              <a:t>，还有别的</a:t>
            </a:r>
            <a:r>
              <a:rPr lang="en-US" altLang="zh-CN" sz="2000" b="1" dirty="0">
                <a:solidFill>
                  <a:srgbClr val="C00000"/>
                </a:solidFill>
              </a:rPr>
              <a:t>multi-task</a:t>
            </a:r>
            <a:r>
              <a:rPr lang="zh-CN" altLang="en-US" sz="2000" b="1" dirty="0">
                <a:solidFill>
                  <a:srgbClr val="C00000"/>
                </a:solidFill>
              </a:rPr>
              <a:t>应用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从多个</a:t>
            </a:r>
            <a:r>
              <a:rPr lang="en-US" altLang="zh-CN" dirty="0"/>
              <a:t>review</a:t>
            </a:r>
            <a:r>
              <a:rPr lang="zh-CN" altLang="en-US" dirty="0"/>
              <a:t> 中选出重要的一个，从这一个中选出重要的多个</a:t>
            </a:r>
            <a:r>
              <a:rPr lang="en-US" altLang="zh-CN" dirty="0"/>
              <a:t>concept</a:t>
            </a:r>
            <a:r>
              <a:rPr lang="zh-CN" altLang="en-US" dirty="0"/>
              <a:t>（</a:t>
            </a:r>
            <a:r>
              <a:rPr lang="en-US" altLang="zh-CN" dirty="0"/>
              <a:t>entity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</a:t>
            </a:r>
            <a:r>
              <a:rPr lang="en-US" altLang="zh-CN" dirty="0"/>
              <a:t>co-attention</a:t>
            </a:r>
            <a:r>
              <a:rPr lang="zh-CN" altLang="en-US" dirty="0"/>
              <a:t>都是基于</a:t>
            </a:r>
            <a:r>
              <a:rPr lang="en-US" altLang="zh-CN" dirty="0"/>
              <a:t>review</a:t>
            </a:r>
            <a:r>
              <a:rPr lang="zh-CN" altLang="en-US" dirty="0"/>
              <a:t>，因为用户和</a:t>
            </a:r>
            <a:r>
              <a:rPr lang="en-US" altLang="zh-CN" dirty="0"/>
              <a:t>item</a:t>
            </a:r>
            <a:r>
              <a:rPr lang="zh-CN" altLang="en-US" dirty="0"/>
              <a:t>都有其</a:t>
            </a:r>
            <a:r>
              <a:rPr lang="en-US" altLang="zh-CN" dirty="0"/>
              <a:t>review</a:t>
            </a:r>
            <a:r>
              <a:rPr lang="zh-CN" altLang="en-US" dirty="0"/>
              <a:t>（由词组成），所以建模词和词之间的</a:t>
            </a:r>
            <a:r>
              <a:rPr lang="zh-CN" altLang="en-US" b="1" dirty="0"/>
              <a:t>交互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AD12A4-4C3A-4B77-B125-5652392A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51" y="450478"/>
            <a:ext cx="11450497" cy="50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46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2B75E-8D08-462C-97D4-99FFA978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135" y="127748"/>
            <a:ext cx="7203141" cy="61769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[1] Google News Personalization Scalable Online Collaborative Filtering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[2] A contextual-bandit approach to personalized news article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[3] Content-Based News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[4] Personalized News Recommendation A Review and an Experimental Investigation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[5] Personalized news recommendation based on click behavior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[6] SCENE A Scalable Two-Stage Personalized News Recommendation System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[7] Content-based Collaborative Filtering for News Topic Recommendation  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[8] Embedding-based news recommendation for millions of users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[9] Matrix factorization techniques for recommender systems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[10] Factorization Machines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[11] Wide &amp; Deep Learning for Recommender Systems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[12] Maximum Likelihood, Logistic Regression, and Stochastic Gradient Training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[13] Learning deep structured semantic models for web search using clickthrough data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[14] Combining Content-Based and Collaborative Filtering in an Online Newspaper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[15] Neural Networks: Tricks of the Trade (Second edition)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[16] </a:t>
            </a:r>
            <a:r>
              <a:rPr lang="en-US" altLang="zh-CN" sz="3600" b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Deepfm</a:t>
            </a: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a factorization machine based neural network for ctr prediction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[17] News session based recommendation </a:t>
            </a:r>
            <a:r>
              <a:rPr lang="en-US" altLang="zh-CN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using deep neural networks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[18] Towards better representation learning for personalized news recommendation a multi-channel deep fusion approach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[19] Session-based recommendations with recurrent neural networks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[20] Neural News Recommendation with Attentive Multi-View Learning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[21] Neural News Recommendation with Long- and Short-term User Representation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[22] Neural News Recommendation with Multi-Head Self-Attention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[23] </a:t>
            </a:r>
            <a:r>
              <a:rPr lang="en-US" altLang="zh-CN" sz="3600" b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Npa</a:t>
            </a: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Neural news recommendation with personalized attention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[24] DKN Deep Knowledge-Aware Network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[25] DRN A Deep Reinforcement Learning Framework for News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[26] Adaptive User Modeling with Long and Short-Term Preference for Personalized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[27] Co-Attentive Multi-Task Learning for Explainable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[28] Explainable Recommendation through Attentive Multi-View Learning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[29] Fine-grained Interest Matching for Neural News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[30] Geography-Aware Sequential Location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[31] Hi-Fi Ark Deep User Representation via High-Fidelity Archive Network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[32] Knowledge Graph Convolutional Networks for Recommender Systems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[33] Multi-Task Feature Learning for Knowledge Graph Enhanced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[34] Neural News Recommendation with Heterogeneous User Behavior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[35] Neural News Recommendation with Topic-Aware News Representation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[36] Personalized Multimedia Item and Key Frame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[37] Reviews Meet Graphs Enhancing User and Item Representations for Recommendation with Hierarchical Attentive Graph Neural Network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[38] Session-Based Recommendation with Graph Neural Networks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[39] Graph Neural News Recommendation with Unsupervised Preference Disentanglement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[40] </a:t>
            </a:r>
            <a:r>
              <a:rPr lang="en-US" altLang="zh-CN" sz="3600" b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LightRec</a:t>
            </a: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A Memory and Search-Efficient Recommender System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[41] Towards Explainable Conversational Recommendation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[42] Knowledge-Aware Document Representation for News Recommendations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[43] Combining Collaborative Filtering and Search Engine into Hybrid News Recommendation  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[44] Collaborative Metric Learning with Memory Network for Multi-Relational Recommender Systems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[45] Sequential Recommendation with User Memory Networks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[46] Leveraging Demonstrations for Reinforcement Recommendation Reasoning over Knowledge Graphs 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[47] </a:t>
            </a:r>
            <a:r>
              <a:rPr lang="en-US" altLang="zh-CN" sz="3600" b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EntityDuet</a:t>
            </a: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Neural Ranking Understanding the Role of Knowledge Graph Semantics 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[48] Octopus Comprehensive and Elastic User Representation for the Generation of Recommendation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6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FA0FE-1491-4190-8F68-3D0CA706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825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1E0F8-7D50-4998-A0D6-119D161B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36" y="1229411"/>
            <a:ext cx="11524128" cy="53345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Large scale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</a:rPr>
              <a:t>用户和新闻数量都很大，新闻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更新</a:t>
            </a:r>
            <a:r>
              <a:rPr lang="zh-CN" altLang="en-US" dirty="0">
                <a:latin typeface="Consolas" panose="020B0609020204030204" pitchFamily="49" charset="0"/>
              </a:rPr>
              <a:t>快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Sparse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很多用户看很少的新闻，使其特征稀疏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用户的兴趣一直发生着变化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4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No query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人们来看推荐很少会抱有特定的信息诉求，而是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show me </a:t>
            </a:r>
            <a:r>
              <a:rPr lang="en-US" altLang="zh-CN" dirty="0">
                <a:latin typeface="Consolas" panose="020B0609020204030204" pitchFamily="49" charset="0"/>
              </a:rPr>
              <a:t>something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interesting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No explicit feedback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</a:rPr>
              <a:t>难以得到用户的显示反馈，只有点击数据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6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No heterogeneous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context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</a:rPr>
              <a:t>MIND</a:t>
            </a:r>
            <a:r>
              <a:rPr lang="zh-CN" altLang="en-US" dirty="0">
                <a:latin typeface="Consolas" panose="020B0609020204030204" pitchFamily="49" charset="0"/>
              </a:rPr>
              <a:t>数据集不提供用户的地理位置、搜索记录等信息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1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7D451-7EFE-4181-8319-325C06D7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协同过滤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B0248-7ED8-45BB-999C-3A2B71DD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73" y="1343818"/>
            <a:ext cx="10997453" cy="4714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在</a:t>
            </a:r>
            <a:r>
              <a:rPr lang="en-US" altLang="zh-CN" sz="3600" dirty="0"/>
              <a:t>user-item</a:t>
            </a:r>
            <a:r>
              <a:rPr lang="zh-CN" altLang="en-US" sz="3600" dirty="0"/>
              <a:t>矩阵基础上进行计算，忽视</a:t>
            </a:r>
            <a:r>
              <a:rPr lang="en-US" altLang="zh-CN" sz="3600" dirty="0"/>
              <a:t>item</a:t>
            </a:r>
            <a:r>
              <a:rPr lang="zh-CN" altLang="en-US" sz="3600" dirty="0"/>
              <a:t>的内容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zh-CN" altLang="en-US" b="1" dirty="0"/>
              <a:t>按照方法，分为：</a:t>
            </a:r>
            <a:endParaRPr lang="en-US" altLang="zh-CN" b="1" dirty="0"/>
          </a:p>
          <a:p>
            <a:pPr marL="0" indent="0">
              <a:buNone/>
            </a:pPr>
            <a:endParaRPr lang="en-US" altLang="zh-CN" sz="9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dirty="0">
                <a:effectLst/>
              </a:rPr>
              <a:t>memory-based</a:t>
            </a:r>
            <a:r>
              <a:rPr lang="zh-CN" altLang="en-US" sz="3200" b="1" dirty="0">
                <a:effectLst/>
              </a:rPr>
              <a:t>：</a:t>
            </a:r>
          </a:p>
          <a:p>
            <a:r>
              <a:rPr lang="zh-CN" altLang="en-US" b="0" dirty="0">
                <a:effectLst/>
              </a:rPr>
              <a:t>根据用户历史记录，计算用户之间两两之间相似度</a:t>
            </a:r>
            <a:r>
              <a:rPr lang="en-US" altLang="zh-CN" b="0" dirty="0">
                <a:effectLst/>
              </a:rPr>
              <a:t>(Jaccard)</a:t>
            </a:r>
            <a:r>
              <a:rPr lang="zh-CN" altLang="en-US" b="0" dirty="0">
                <a:effectLst/>
              </a:rPr>
              <a:t>，以此作为权重，</a:t>
            </a:r>
            <a:r>
              <a:rPr lang="zh-CN" altLang="en-US" dirty="0"/>
              <a:t>对</a:t>
            </a:r>
            <a:r>
              <a:rPr lang="en-US" altLang="zh-CN" dirty="0"/>
              <a:t>u</a:t>
            </a:r>
            <a:r>
              <a:rPr lang="zh-CN" altLang="en-US" b="0" dirty="0">
                <a:effectLst/>
              </a:rPr>
              <a:t>的推荐结果就是其和剩余</a:t>
            </a:r>
            <a:r>
              <a:rPr lang="en-US" altLang="zh-CN" b="0" dirty="0">
                <a:effectLst/>
              </a:rPr>
              <a:t>n-1</a:t>
            </a:r>
            <a:r>
              <a:rPr lang="zh-CN" altLang="en-US" b="0" dirty="0">
                <a:effectLst/>
              </a:rPr>
              <a:t>个用户的历史记录加权平均得到的向量中分数大于某一阈值的对应</a:t>
            </a:r>
            <a:r>
              <a:rPr lang="en-US" altLang="zh-CN" dirty="0"/>
              <a:t>item</a:t>
            </a:r>
            <a:endParaRPr lang="zh-CN" altLang="en-US" b="0" dirty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要算</a:t>
            </a:r>
            <a:r>
              <a:rPr lang="en-US" altLang="zh-CN" sz="2400" dirty="0"/>
              <a:t>user</a:t>
            </a:r>
            <a:r>
              <a:rPr lang="zh-CN" altLang="en-US" sz="2400" dirty="0"/>
              <a:t>两两之间的相似度，</a:t>
            </a:r>
            <a:r>
              <a:rPr lang="zh-CN" altLang="en-US" sz="2400" b="0" dirty="0">
                <a:effectLst/>
              </a:rPr>
              <a:t>计算量太大，使用不同方法减少运算量：</a:t>
            </a:r>
            <a:r>
              <a:rPr lang="en-US" altLang="zh-CN" sz="2400" b="0" dirty="0" err="1">
                <a:effectLst/>
              </a:rPr>
              <a:t>MinHash+LSH</a:t>
            </a:r>
            <a:r>
              <a:rPr lang="zh-CN" altLang="en-US" sz="2400" b="0" dirty="0">
                <a:effectLst/>
              </a:rPr>
              <a:t>，除了这样的</a:t>
            </a:r>
            <a:r>
              <a:rPr lang="en-US" altLang="zh-CN" sz="2400" b="0" dirty="0">
                <a:effectLst/>
              </a:rPr>
              <a:t>trick</a:t>
            </a:r>
            <a:r>
              <a:rPr lang="zh-CN" altLang="en-US" sz="2400" b="0" dirty="0">
                <a:effectLst/>
              </a:rPr>
              <a:t>外，提出</a:t>
            </a:r>
            <a:r>
              <a:rPr lang="en-US" altLang="zh-CN" sz="2400" b="1" dirty="0">
                <a:effectLst/>
              </a:rPr>
              <a:t>model-based</a:t>
            </a:r>
            <a:endParaRPr lang="en-US" altLang="zh-CN" sz="2400" b="1" dirty="0"/>
          </a:p>
          <a:p>
            <a:endParaRPr lang="en-US" altLang="zh-CN" sz="1800" dirty="0"/>
          </a:p>
          <a:p>
            <a:endParaRPr lang="zh-CN" altLang="en-US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147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D02D8-41C7-4583-92AA-5E976178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5419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effectLst/>
                <a:latin typeface="+mn-ea"/>
              </a:rPr>
              <a:t>2.  model-based</a:t>
            </a:r>
            <a:r>
              <a:rPr lang="zh-CN" altLang="en-US" sz="3200" b="1" dirty="0">
                <a:effectLst/>
                <a:latin typeface="+mn-ea"/>
              </a:rPr>
              <a:t>：</a:t>
            </a:r>
            <a:endParaRPr lang="en-US" altLang="zh-CN" sz="3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3200" b="0" dirty="0">
                <a:effectLst/>
                <a:latin typeface="+mn-ea"/>
              </a:rPr>
              <a:t>将</a:t>
            </a:r>
            <a:r>
              <a:rPr lang="en-US" altLang="zh-CN" sz="3200" b="0" dirty="0">
                <a:effectLst/>
                <a:latin typeface="+mn-ea"/>
              </a:rPr>
              <a:t>user</a:t>
            </a:r>
            <a:r>
              <a:rPr lang="zh-CN" altLang="en-US" sz="3200" b="0" dirty="0">
                <a:effectLst/>
                <a:latin typeface="+mn-ea"/>
              </a:rPr>
              <a:t>和</a:t>
            </a:r>
            <a:r>
              <a:rPr lang="en-US" altLang="zh-CN" sz="3200" b="0" dirty="0">
                <a:effectLst/>
                <a:latin typeface="+mn-ea"/>
              </a:rPr>
              <a:t>item</a:t>
            </a:r>
            <a:r>
              <a:rPr lang="zh-CN" altLang="en-US" sz="3200" b="0" dirty="0">
                <a:effectLst/>
                <a:latin typeface="+mn-ea"/>
              </a:rPr>
              <a:t>映射到同一个隐空间中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sz="1000" b="0" dirty="0"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err="1">
                <a:effectLst/>
                <a:latin typeface="+mn-ea"/>
              </a:rPr>
              <a:t>neigbor</a:t>
            </a:r>
            <a:r>
              <a:rPr lang="zh-CN" altLang="en-US" b="1" dirty="0">
                <a:effectLst/>
                <a:latin typeface="+mn-ea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>
                <a:effectLst/>
                <a:latin typeface="+mn-ea"/>
              </a:rPr>
              <a:t>使用</a:t>
            </a:r>
            <a:r>
              <a:rPr lang="en-US" altLang="zh-CN" sz="2000" b="0" dirty="0" err="1">
                <a:effectLst/>
                <a:latin typeface="+mn-ea"/>
              </a:rPr>
              <a:t>kmeans</a:t>
            </a:r>
            <a:r>
              <a:rPr lang="zh-CN" altLang="en-US" sz="2000" b="0" dirty="0">
                <a:effectLst/>
                <a:latin typeface="+mn-ea"/>
              </a:rPr>
              <a:t>、</a:t>
            </a:r>
            <a:r>
              <a:rPr lang="en-US" altLang="zh-CN" sz="2000" b="0" dirty="0">
                <a:effectLst/>
                <a:latin typeface="+mn-ea"/>
              </a:rPr>
              <a:t>hierarchical clustering</a:t>
            </a:r>
            <a:r>
              <a:rPr lang="zh-CN" altLang="en-US" sz="2000" b="0" dirty="0">
                <a:effectLst/>
                <a:latin typeface="+mn-ea"/>
              </a:rPr>
              <a:t>等方法将用户进行聚类，将推荐局限在</a:t>
            </a:r>
            <a:r>
              <a:rPr lang="en-US" altLang="zh-CN" sz="2000" b="0" dirty="0">
                <a:effectLst/>
                <a:latin typeface="+mn-ea"/>
              </a:rPr>
              <a:t>cluster</a:t>
            </a:r>
            <a:r>
              <a:rPr lang="zh-CN" altLang="en-US" sz="2000" b="0" dirty="0">
                <a:effectLst/>
                <a:latin typeface="+mn-ea"/>
              </a:rPr>
              <a:t>中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effectLst/>
                <a:latin typeface="+mn-ea"/>
              </a:rPr>
              <a:t>Matrix Factorization</a:t>
            </a:r>
            <a:r>
              <a:rPr lang="zh-CN" altLang="en-US" b="1" dirty="0">
                <a:effectLst/>
                <a:latin typeface="+mn-ea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>
                <a:effectLst/>
                <a:latin typeface="+mn-ea"/>
              </a:rPr>
              <a:t>分解</a:t>
            </a:r>
            <a:r>
              <a:rPr lang="en-US" altLang="zh-CN" sz="2000" b="0" dirty="0">
                <a:effectLst/>
                <a:latin typeface="+mn-ea"/>
              </a:rPr>
              <a:t>user-item</a:t>
            </a:r>
            <a:r>
              <a:rPr lang="zh-CN" altLang="en-US" sz="2000" b="0" dirty="0">
                <a:effectLst/>
                <a:latin typeface="+mn-ea"/>
              </a:rPr>
              <a:t>矩阵，将用户和</a:t>
            </a:r>
            <a:r>
              <a:rPr lang="en-US" altLang="zh-CN" sz="2000" dirty="0">
                <a:latin typeface="+mn-ea"/>
              </a:rPr>
              <a:t>item</a:t>
            </a:r>
            <a:r>
              <a:rPr lang="zh-CN" altLang="en-US" sz="2000" b="0" dirty="0">
                <a:effectLst/>
                <a:latin typeface="+mn-ea"/>
              </a:rPr>
              <a:t>都映射到同一个隐空间中，用户有其特征向量</a:t>
            </a:r>
            <a:r>
              <a:rPr lang="en-US" altLang="zh-CN" sz="2000" b="0" dirty="0" err="1">
                <a:effectLst/>
                <a:latin typeface="+mn-ea"/>
              </a:rPr>
              <a:t>p_u</a:t>
            </a:r>
            <a:r>
              <a:rPr lang="zh-CN" altLang="en-US" sz="2000" b="0" dirty="0">
                <a:effectLst/>
                <a:latin typeface="+mn-ea"/>
              </a:rPr>
              <a:t>，新闻有其特征向量</a:t>
            </a:r>
            <a:r>
              <a:rPr lang="en-US" altLang="zh-CN" sz="2000" b="0" dirty="0" err="1">
                <a:effectLst/>
                <a:latin typeface="+mn-ea"/>
              </a:rPr>
              <a:t>q_v</a:t>
            </a:r>
            <a:r>
              <a:rPr lang="zh-CN" altLang="en-US" sz="2000" b="0" dirty="0">
                <a:effectLst/>
                <a:latin typeface="+mn-ea"/>
              </a:rPr>
              <a:t>，所有用户对所有</a:t>
            </a:r>
            <a:r>
              <a:rPr lang="en-US" altLang="zh-CN" sz="2000" b="0" dirty="0">
                <a:effectLst/>
                <a:latin typeface="+mn-ea"/>
              </a:rPr>
              <a:t>item</a:t>
            </a:r>
            <a:r>
              <a:rPr lang="zh-CN" altLang="en-US" sz="2000" b="0" dirty="0">
                <a:effectLst/>
                <a:latin typeface="+mn-ea"/>
              </a:rPr>
              <a:t>的平均值是</a:t>
            </a:r>
            <a:r>
              <a:rPr lang="en-US" altLang="zh-CN" sz="2000" b="0" dirty="0">
                <a:effectLst/>
                <a:latin typeface="+mn-ea"/>
              </a:rPr>
              <a:t>u</a:t>
            </a:r>
            <a:r>
              <a:rPr lang="zh-CN" altLang="en-US" sz="2000" b="0" dirty="0">
                <a:effectLst/>
                <a:latin typeface="+mn-ea"/>
              </a:rPr>
              <a:t>，</a:t>
            </a:r>
            <a:r>
              <a:rPr lang="en-US" altLang="zh-CN" sz="2000" b="0" dirty="0">
                <a:effectLst/>
                <a:latin typeface="+mn-ea"/>
              </a:rPr>
              <a:t>u</a:t>
            </a:r>
            <a:r>
              <a:rPr lang="zh-CN" altLang="en-US" sz="2000" b="0" dirty="0">
                <a:effectLst/>
                <a:latin typeface="+mn-ea"/>
              </a:rPr>
              <a:t>的偏置是</a:t>
            </a:r>
            <a:r>
              <a:rPr lang="en-US" altLang="zh-CN" sz="2000" b="0" dirty="0" err="1">
                <a:effectLst/>
                <a:latin typeface="+mn-ea"/>
              </a:rPr>
              <a:t>b_u</a:t>
            </a:r>
            <a:r>
              <a:rPr lang="zh-CN" altLang="en-US" sz="2000" b="0" dirty="0">
                <a:effectLst/>
                <a:latin typeface="+mn-ea"/>
              </a:rPr>
              <a:t>，</a:t>
            </a:r>
            <a:r>
              <a:rPr lang="en-US" altLang="zh-CN" sz="2000" b="0" dirty="0">
                <a:effectLst/>
                <a:latin typeface="+mn-ea"/>
              </a:rPr>
              <a:t>v</a:t>
            </a:r>
            <a:r>
              <a:rPr lang="zh-CN" altLang="en-US" sz="2000" b="0" dirty="0">
                <a:effectLst/>
                <a:latin typeface="+mn-ea"/>
              </a:rPr>
              <a:t>的偏置是</a:t>
            </a:r>
            <a:r>
              <a:rPr lang="en-US" altLang="zh-CN" sz="2000" b="0" dirty="0" err="1">
                <a:effectLst/>
                <a:latin typeface="+mn-ea"/>
              </a:rPr>
              <a:t>b_v</a:t>
            </a:r>
            <a:r>
              <a:rPr lang="zh-CN" altLang="en-US" sz="2000" b="0" dirty="0">
                <a:effectLst/>
                <a:latin typeface="+mn-ea"/>
              </a:rPr>
              <a:t>，则用户</a:t>
            </a:r>
            <a:r>
              <a:rPr lang="en-US" altLang="zh-CN" sz="2000" b="0" dirty="0">
                <a:effectLst/>
                <a:latin typeface="+mn-ea"/>
              </a:rPr>
              <a:t>u</a:t>
            </a:r>
            <a:r>
              <a:rPr lang="zh-CN" altLang="en-US" sz="2000" b="0" dirty="0">
                <a:effectLst/>
                <a:latin typeface="+mn-ea"/>
              </a:rPr>
              <a:t>对于新闻</a:t>
            </a:r>
            <a:r>
              <a:rPr lang="en-US" altLang="zh-CN" sz="2000" b="0" dirty="0">
                <a:effectLst/>
                <a:latin typeface="+mn-ea"/>
              </a:rPr>
              <a:t>v</a:t>
            </a:r>
            <a:r>
              <a:rPr lang="zh-CN" altLang="en-US" sz="2000" b="0" dirty="0">
                <a:effectLst/>
                <a:latin typeface="+mn-ea"/>
              </a:rPr>
              <a:t>的评分</a:t>
            </a:r>
            <a:r>
              <a:rPr lang="zh-CN" altLang="en-US" sz="2000" dirty="0">
                <a:latin typeface="+mn-ea"/>
              </a:rPr>
              <a:t>为：</a:t>
            </a:r>
            <a:endParaRPr lang="zh-CN" altLang="en-US" sz="2000" b="0" dirty="0">
              <a:effectLst/>
              <a:latin typeface="+mn-ea"/>
            </a:endParaRPr>
          </a:p>
          <a:p>
            <a:pPr lvl="1">
              <a:lnSpc>
                <a:spcPct val="120000"/>
              </a:lnSpc>
            </a:pPr>
            <a:endParaRPr lang="en-US" altLang="zh-CN" sz="2000" b="0" dirty="0"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effectLst/>
                <a:latin typeface="+mn-ea"/>
              </a:rPr>
              <a:t>基于概率的分解：</a:t>
            </a:r>
          </a:p>
          <a:p>
            <a:pPr lvl="1">
              <a:lnSpc>
                <a:spcPct val="120000"/>
              </a:lnSpc>
            </a:pPr>
            <a:r>
              <a:rPr lang="en-US" altLang="zh-CN" sz="2000" b="0" dirty="0">
                <a:effectLst/>
                <a:latin typeface="+mn-ea"/>
              </a:rPr>
              <a:t>PLSI</a:t>
            </a:r>
            <a:r>
              <a:rPr lang="zh-CN" altLang="en-US" sz="2000" dirty="0">
                <a:latin typeface="+mn-ea"/>
              </a:rPr>
              <a:t>，将</a:t>
            </a:r>
            <a:r>
              <a:rPr lang="en-US" altLang="zh-CN" sz="2000" dirty="0">
                <a:latin typeface="+mn-ea"/>
              </a:rPr>
              <a:t>user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item</a:t>
            </a:r>
            <a:r>
              <a:rPr lang="zh-CN" altLang="en-US" sz="2000" dirty="0">
                <a:latin typeface="+mn-ea"/>
              </a:rPr>
              <a:t>整合到多个高斯分布上</a:t>
            </a:r>
            <a:endParaRPr lang="en-US" altLang="zh-CN" sz="2000" b="0" dirty="0">
              <a:effectLst/>
              <a:latin typeface="+mn-ea"/>
            </a:endParaRPr>
          </a:p>
          <a:p>
            <a:pPr marL="0" indent="0">
              <a:buNone/>
            </a:pPr>
            <a:endParaRPr lang="zh-CN" altLang="en-US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1D95BC-B583-4F4A-98D7-F9F920D1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69" y="4269241"/>
            <a:ext cx="3413814" cy="11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1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BDD65-9998-4BEA-8520-7B6E61B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500"/>
            <a:ext cx="10515600" cy="6221647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effectLst/>
              </a:rPr>
              <a:t>按照对象，分为：</a:t>
            </a:r>
            <a:endParaRPr lang="en-US" altLang="zh-CN" sz="3200" b="1" dirty="0">
              <a:effectLst/>
            </a:endParaRPr>
          </a:p>
          <a:p>
            <a:endParaRPr lang="en-US" altLang="zh-CN" sz="1000" b="1" dirty="0">
              <a:effectLst/>
            </a:endParaRPr>
          </a:p>
          <a:p>
            <a:r>
              <a:rPr lang="en-US" altLang="zh-CN" b="1" dirty="0">
                <a:effectLst/>
              </a:rPr>
              <a:t>user-oriented</a:t>
            </a:r>
            <a:r>
              <a:rPr lang="zh-CN" altLang="en-US" b="1" dirty="0">
                <a:effectLst/>
              </a:rPr>
              <a:t>：</a:t>
            </a:r>
          </a:p>
          <a:p>
            <a:r>
              <a:rPr lang="zh-CN" altLang="en-US" sz="2400" b="0" dirty="0">
                <a:effectLst/>
              </a:rPr>
              <a:t>计算用户之间的相似度，进行上述的聚类等</a:t>
            </a:r>
          </a:p>
          <a:p>
            <a:r>
              <a:rPr lang="zh-CN" altLang="en-US" sz="2400" b="0" dirty="0">
                <a:effectLst/>
              </a:rPr>
              <a:t>给</a:t>
            </a:r>
            <a:r>
              <a:rPr lang="en-US" altLang="zh-CN" sz="2400" b="0" dirty="0">
                <a:effectLst/>
              </a:rPr>
              <a:t>u</a:t>
            </a:r>
            <a:r>
              <a:rPr lang="zh-CN" altLang="en-US" sz="2400" b="0" dirty="0">
                <a:effectLst/>
              </a:rPr>
              <a:t>推荐与其相似的用户爱看的新闻</a:t>
            </a:r>
            <a:endParaRPr lang="en-US" altLang="zh-CN" sz="2400" b="0" dirty="0">
              <a:effectLst/>
            </a:endParaRPr>
          </a:p>
          <a:p>
            <a:endParaRPr lang="zh-CN" altLang="en-US" sz="1800" b="0" dirty="0">
              <a:effectLst/>
            </a:endParaRPr>
          </a:p>
          <a:p>
            <a:r>
              <a:rPr lang="en-US" altLang="zh-CN" b="1" dirty="0">
                <a:effectLst/>
              </a:rPr>
              <a:t>item-oriented</a:t>
            </a:r>
            <a:r>
              <a:rPr lang="zh-CN" altLang="en-US" b="1" dirty="0">
                <a:effectLst/>
              </a:rPr>
              <a:t>：</a:t>
            </a:r>
          </a:p>
          <a:p>
            <a:r>
              <a:rPr lang="zh-CN" altLang="en-US" sz="2400" b="0" dirty="0">
                <a:effectLst/>
              </a:rPr>
              <a:t>计算</a:t>
            </a:r>
            <a:r>
              <a:rPr lang="en-US" altLang="zh-CN" sz="2400" dirty="0"/>
              <a:t>item</a:t>
            </a:r>
            <a:r>
              <a:rPr lang="zh-CN" altLang="en-US" sz="2400" b="0" dirty="0">
                <a:effectLst/>
              </a:rPr>
              <a:t>之间的相似度，进行上述的聚类</a:t>
            </a:r>
          </a:p>
          <a:p>
            <a:r>
              <a:rPr lang="zh-CN" altLang="en-US" sz="2400" b="0" dirty="0">
                <a:effectLst/>
              </a:rPr>
              <a:t>给</a:t>
            </a:r>
            <a:r>
              <a:rPr lang="en-US" altLang="zh-CN" sz="2400" b="0" dirty="0">
                <a:effectLst/>
              </a:rPr>
              <a:t>u</a:t>
            </a:r>
            <a:r>
              <a:rPr lang="zh-CN" altLang="en-US" sz="2400" b="0" dirty="0">
                <a:effectLst/>
              </a:rPr>
              <a:t>推荐与其看过的新闻相似的新闻</a:t>
            </a:r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zh-CN" altLang="en-US" sz="2000" b="1" dirty="0">
                <a:effectLst/>
              </a:rPr>
              <a:t>矩阵分解等办法一旦加入新</a:t>
            </a:r>
            <a:r>
              <a:rPr lang="en-US" altLang="zh-CN" sz="2000" b="1" dirty="0">
                <a:effectLst/>
              </a:rPr>
              <a:t>user</a:t>
            </a:r>
            <a:r>
              <a:rPr lang="zh-CN" altLang="en-US" sz="2000" b="1" dirty="0">
                <a:effectLst/>
              </a:rPr>
              <a:t>、</a:t>
            </a:r>
            <a:r>
              <a:rPr lang="en-US" altLang="zh-CN" sz="2000" b="1" dirty="0">
                <a:effectLst/>
              </a:rPr>
              <a:t>item</a:t>
            </a:r>
            <a:r>
              <a:rPr lang="zh-CN" altLang="en-US" sz="2000" b="1" dirty="0">
                <a:effectLst/>
              </a:rPr>
              <a:t>就得重新训练，而且稀疏情况效率极差，因此提出了</a:t>
            </a:r>
            <a:endParaRPr lang="en-US" altLang="zh-CN" sz="2400" b="1" dirty="0">
              <a:effectLst/>
            </a:endParaRPr>
          </a:p>
          <a:p>
            <a:pPr marL="0" indent="0">
              <a:buNone/>
            </a:pPr>
            <a:r>
              <a:rPr lang="en-US" altLang="zh-CN" b="1" dirty="0">
                <a:effectLst/>
              </a:rPr>
              <a:t>Factorization Machine</a:t>
            </a:r>
            <a:r>
              <a:rPr lang="zh-CN" altLang="en-US" sz="2400" b="1" dirty="0"/>
              <a:t>；</a:t>
            </a:r>
            <a:endParaRPr lang="zh-CN" altLang="en-US" sz="2400" b="1" dirty="0">
              <a:effectLst/>
            </a:endParaRPr>
          </a:p>
          <a:p>
            <a:pPr marL="0" indent="0">
              <a:buNone/>
            </a:pPr>
            <a:endParaRPr lang="en-US" altLang="zh-CN" sz="400" b="1" dirty="0">
              <a:effectLst/>
            </a:endParaRPr>
          </a:p>
          <a:p>
            <a:pPr marL="0" indent="0">
              <a:buNone/>
            </a:pPr>
            <a:r>
              <a:rPr lang="zh-CN" altLang="en-US" sz="2000" b="1" dirty="0">
                <a:effectLst/>
              </a:rPr>
              <a:t>没办法推荐新内容（没人点击），冷启动问题严重，不适用于新闻推荐的场景，因此提出了</a:t>
            </a:r>
            <a:endParaRPr lang="en-US" altLang="zh-CN" sz="2000" b="1" dirty="0">
              <a:effectLst/>
            </a:endParaRPr>
          </a:p>
          <a:p>
            <a:pPr marL="0" indent="0">
              <a:buNone/>
            </a:pPr>
            <a:r>
              <a:rPr lang="zh-CN" altLang="en-US" b="1" dirty="0">
                <a:effectLst/>
              </a:rPr>
              <a:t>基于内容的推荐</a:t>
            </a:r>
            <a:r>
              <a:rPr lang="zh-CN" altLang="en-US" sz="2000" b="1" dirty="0">
                <a:effectLst/>
              </a:rPr>
              <a:t>；</a:t>
            </a:r>
            <a:endParaRPr lang="en-US" altLang="zh-CN" sz="2000" b="1" dirty="0"/>
          </a:p>
          <a:p>
            <a:endParaRPr lang="zh-CN" altLang="en-US" sz="1800" b="0" dirty="0">
              <a:effectLst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21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F5DA0-4508-4A3B-A9DE-67D4789E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Factorization Machine</a:t>
            </a:r>
            <a:endParaRPr lang="zh-CN" altLang="en-US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1DAB896-B08B-46B4-8763-F68ADA2A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1" y="1152640"/>
            <a:ext cx="11981329" cy="45527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将</a:t>
            </a:r>
            <a:r>
              <a:rPr lang="en-US" altLang="zh-CN" sz="3600" dirty="0"/>
              <a:t>user-item</a:t>
            </a:r>
            <a:r>
              <a:rPr lang="zh-CN" altLang="en-US" sz="3600" dirty="0"/>
              <a:t>矩阵拉平，并混合一些内容相关成分，形成</a:t>
            </a:r>
            <a:r>
              <a:rPr lang="en-US" altLang="zh-CN" sz="3600" dirty="0"/>
              <a:t>transaction-attribute</a:t>
            </a:r>
            <a:r>
              <a:rPr lang="zh-CN" altLang="en-US" sz="3600" dirty="0"/>
              <a:t>矩阵，在此基础上进行计算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r>
              <a:rPr lang="zh-CN" altLang="en-US" sz="2000" dirty="0"/>
              <a:t>将用户点击</a:t>
            </a:r>
            <a:r>
              <a:rPr lang="en-US" altLang="zh-CN" sz="2000" dirty="0"/>
              <a:t>item</a:t>
            </a:r>
            <a:r>
              <a:rPr lang="zh-CN" altLang="en-US" sz="2000" dirty="0"/>
              <a:t>看作是用户（某些特征）与</a:t>
            </a:r>
            <a:r>
              <a:rPr lang="en-US" altLang="zh-CN" sz="2000" dirty="0"/>
              <a:t>item</a:t>
            </a:r>
            <a:r>
              <a:rPr lang="zh-CN" altLang="en-US" sz="2000" dirty="0"/>
              <a:t>（某些特征）之间的交互，比如小女孩会喜欢芭比娃娃</a:t>
            </a:r>
            <a:endParaRPr lang="en-US" altLang="zh-CN" sz="2000" dirty="0"/>
          </a:p>
          <a:p>
            <a:r>
              <a:rPr lang="zh-CN" altLang="en-US" sz="2000" dirty="0"/>
              <a:t>可以灵活地融合多种的信息，直接作为</a:t>
            </a:r>
            <a:r>
              <a:rPr lang="en-US" altLang="zh-CN" sz="2000" dirty="0"/>
              <a:t>attribute</a:t>
            </a:r>
            <a:r>
              <a:rPr lang="zh-CN" altLang="en-US" sz="2000" dirty="0"/>
              <a:t>并入就行</a:t>
            </a:r>
            <a:endParaRPr lang="en-US" altLang="zh-CN" sz="2000" dirty="0"/>
          </a:p>
          <a:p>
            <a:r>
              <a:rPr lang="zh-CN" altLang="en-US" sz="2000" dirty="0"/>
              <a:t>时间复杂度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kn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k</a:t>
            </a:r>
            <a:r>
              <a:rPr lang="zh-CN" altLang="en-US" sz="2000" dirty="0"/>
              <a:t>为一条</a:t>
            </a:r>
            <a:r>
              <a:rPr lang="en-US" altLang="zh-CN" sz="2000" dirty="0"/>
              <a:t>transaction</a:t>
            </a:r>
            <a:r>
              <a:rPr lang="zh-CN" altLang="en-US" sz="2000" dirty="0"/>
              <a:t>的特征数</a:t>
            </a:r>
            <a:endParaRPr lang="en-US" altLang="zh-CN" sz="2000" dirty="0"/>
          </a:p>
          <a:p>
            <a:r>
              <a:rPr lang="zh-CN" altLang="en-US" sz="2000" b="0" dirty="0">
                <a:effectLst/>
              </a:rPr>
              <a:t>输入</a:t>
            </a:r>
            <a:r>
              <a:rPr lang="en-US" altLang="zh-CN" sz="2000" b="0" dirty="0">
                <a:effectLst/>
              </a:rPr>
              <a:t>transaction</a:t>
            </a:r>
            <a:r>
              <a:rPr lang="zh-CN" altLang="en-US" sz="2000" b="0" dirty="0">
                <a:effectLst/>
              </a:rPr>
              <a:t>（</a:t>
            </a:r>
            <a:r>
              <a:rPr lang="zh-CN" altLang="en-US" sz="1400" b="0" i="1" dirty="0">
                <a:effectLst/>
              </a:rPr>
              <a:t>连续量</a:t>
            </a:r>
            <a:r>
              <a:rPr lang="en-US" altLang="zh-CN" sz="1400" b="0" i="1" dirty="0">
                <a:effectLst/>
                <a:latin typeface="Helvetica Neue"/>
              </a:rPr>
              <a:t>continuous</a:t>
            </a:r>
            <a:r>
              <a:rPr lang="zh-CN" altLang="en-US" sz="1400" b="0" i="1" dirty="0">
                <a:effectLst/>
                <a:latin typeface="Helvetica Neue"/>
              </a:rPr>
              <a:t>、独热表达</a:t>
            </a:r>
            <a:r>
              <a:rPr lang="en-US" altLang="zh-CN" sz="1400" b="0" i="1" dirty="0">
                <a:effectLst/>
                <a:latin typeface="Helvetica Neue"/>
              </a:rPr>
              <a:t>univalent ﬁeld</a:t>
            </a:r>
            <a:r>
              <a:rPr lang="zh-CN" altLang="en-US" sz="1400" b="0" i="1" dirty="0">
                <a:effectLst/>
                <a:latin typeface="Helvetica Neue"/>
              </a:rPr>
              <a:t>、</a:t>
            </a:r>
            <a:r>
              <a:rPr lang="en-US" altLang="zh-CN" sz="1400" b="0" i="1" dirty="0">
                <a:effectLst/>
                <a:latin typeface="Helvetica Neue"/>
              </a:rPr>
              <a:t>multivalent ﬁeld</a:t>
            </a:r>
            <a:r>
              <a:rPr lang="zh-CN" altLang="en-US" sz="2000" b="0" dirty="0">
                <a:effectLst/>
              </a:rPr>
              <a:t>），输出该条</a:t>
            </a:r>
            <a:r>
              <a:rPr lang="en-US" altLang="zh-CN" sz="2000" b="0" dirty="0">
                <a:effectLst/>
              </a:rPr>
              <a:t>transaction</a:t>
            </a:r>
            <a:r>
              <a:rPr lang="zh-CN" altLang="en-US" sz="2000" b="0" dirty="0">
                <a:effectLst/>
              </a:rPr>
              <a:t>对应用户给对应</a:t>
            </a:r>
            <a:r>
              <a:rPr lang="en-US" altLang="zh-CN" sz="2000" b="0" dirty="0">
                <a:effectLst/>
              </a:rPr>
              <a:t>item</a:t>
            </a:r>
            <a:r>
              <a:rPr lang="zh-CN" altLang="en-US" sz="2000" dirty="0"/>
              <a:t>的点击概率（评分），同时可以学习得到每一个</a:t>
            </a:r>
            <a:r>
              <a:rPr lang="en-US" altLang="zh-CN" sz="2000" dirty="0"/>
              <a:t>attribute</a:t>
            </a:r>
            <a:r>
              <a:rPr lang="zh-CN" altLang="en-US" sz="2000" dirty="0"/>
              <a:t>的表示</a:t>
            </a:r>
            <a:endParaRPr lang="en-US" altLang="zh-CN" sz="2000" dirty="0"/>
          </a:p>
          <a:p>
            <a:endParaRPr lang="en-US" altLang="zh-CN" sz="1800" dirty="0"/>
          </a:p>
          <a:p>
            <a:endParaRPr lang="zh-CN" altLang="en-US" sz="1800" b="0" dirty="0"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7590C7-87A5-4081-BA23-22673787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37" y="2138542"/>
            <a:ext cx="7234518" cy="25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2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FCD84-F4BC-48C0-9CCA-51E19352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9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基于内容的推荐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A2B8A-49A8-4A0A-A3AE-E431FCEF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53"/>
            <a:ext cx="10515600" cy="4782110"/>
          </a:xfrm>
        </p:spPr>
        <p:txBody>
          <a:bodyPr/>
          <a:lstStyle/>
          <a:p>
            <a:pPr marL="0" indent="0">
              <a:buNone/>
            </a:pPr>
            <a:endParaRPr lang="zh-CN" altLang="en-US" sz="3600" i="0" dirty="0">
              <a:solidFill>
                <a:srgbClr val="555555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849E8C-558A-404A-BFB9-B546C6BD71E1}"/>
              </a:ext>
            </a:extLst>
          </p:cNvPr>
          <p:cNvSpPr txBox="1"/>
          <p:nvPr/>
        </p:nvSpPr>
        <p:spPr>
          <a:xfrm>
            <a:off x="676834" y="5761464"/>
            <a:ext cx="10838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表示新闻</a:t>
            </a:r>
            <a:r>
              <a:rPr lang="en-US" altLang="zh-CN" sz="2400" b="1" dirty="0"/>
              <a:t>(news representation) -&gt; </a:t>
            </a:r>
            <a:r>
              <a:rPr lang="zh-CN" altLang="en-US" sz="2400" b="1" dirty="0"/>
              <a:t>构建用户画像</a:t>
            </a:r>
            <a:r>
              <a:rPr lang="en-US" altLang="zh-CN" sz="2400" b="1" dirty="0"/>
              <a:t>(user profile) -&gt; </a:t>
            </a:r>
            <a:r>
              <a:rPr lang="zh-CN" altLang="en-US" sz="2400" b="1" dirty="0"/>
              <a:t>初步对比获取候选集</a:t>
            </a:r>
            <a:r>
              <a:rPr lang="en-US" altLang="zh-CN" sz="2400" b="1" dirty="0"/>
              <a:t>(retrieval) -&gt; </a:t>
            </a:r>
            <a:r>
              <a:rPr lang="zh-CN" altLang="en-US" sz="2400" b="1" dirty="0"/>
              <a:t>详细对比计算</a:t>
            </a:r>
            <a:r>
              <a:rPr lang="en-US" altLang="zh-CN" sz="2400" b="1" dirty="0"/>
              <a:t>item</a:t>
            </a:r>
            <a:r>
              <a:rPr lang="zh-CN" altLang="en-US" sz="2400" b="1" dirty="0"/>
              <a:t>的评分，进行排序</a:t>
            </a:r>
            <a:r>
              <a:rPr lang="en-US" altLang="zh-CN" sz="2400" b="1" dirty="0"/>
              <a:t>(ranking)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41C316-C6F9-401A-B812-D59639F2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54" y="1011268"/>
            <a:ext cx="5843091" cy="44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7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385DA-5769-48C9-9375-D9A82A92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0"/>
            <a:ext cx="11601450" cy="7268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>
                <a:effectLst/>
              </a:rPr>
              <a:t>News representation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marL="0" indent="0">
              <a:buNone/>
            </a:pPr>
            <a:endParaRPr lang="en-US" altLang="zh-CN" sz="1050" b="0" dirty="0">
              <a:effectLst/>
            </a:endParaRPr>
          </a:p>
          <a:p>
            <a:pPr lvl="1"/>
            <a:r>
              <a:rPr lang="zh-CN" altLang="en-US" sz="3200" dirty="0"/>
              <a:t>输入新闻，输出新闻的表示向量</a:t>
            </a:r>
            <a:endParaRPr lang="en-US" altLang="zh-CN" sz="3200" dirty="0"/>
          </a:p>
          <a:p>
            <a:pPr lvl="1"/>
            <a:endParaRPr lang="en-US" altLang="zh-CN" b="0" dirty="0">
              <a:effectLst/>
            </a:endParaRPr>
          </a:p>
          <a:p>
            <a:pPr lvl="1"/>
            <a:r>
              <a:rPr lang="zh-CN" altLang="en-US" b="1" dirty="0"/>
              <a:t>传统方法</a:t>
            </a:r>
            <a:endParaRPr lang="en-US" altLang="zh-CN" b="1" dirty="0"/>
          </a:p>
          <a:p>
            <a:pPr lvl="2"/>
            <a:r>
              <a:rPr lang="en-US" altLang="zh-CN" dirty="0" err="1"/>
              <a:t>Tf-Idf</a:t>
            </a:r>
            <a:endParaRPr lang="en-US" altLang="zh-CN" dirty="0"/>
          </a:p>
          <a:p>
            <a:pPr lvl="2"/>
            <a:r>
              <a:rPr lang="zh-CN" altLang="en-US" b="0" dirty="0">
                <a:effectLst/>
              </a:rPr>
              <a:t>矩阵分解（</a:t>
            </a:r>
            <a:r>
              <a:rPr lang="en-US" altLang="zh-CN" dirty="0"/>
              <a:t>word-doc</a:t>
            </a:r>
            <a:r>
              <a:rPr lang="zh-CN" altLang="en-US" dirty="0"/>
              <a:t>矩阵）</a:t>
            </a:r>
            <a:endParaRPr lang="en-US" altLang="zh-CN" b="0" dirty="0">
              <a:effectLst/>
            </a:endParaRPr>
          </a:p>
          <a:p>
            <a:pPr lvl="1"/>
            <a:r>
              <a:rPr lang="en-US" altLang="zh-CN" b="1" dirty="0">
                <a:effectLst/>
              </a:rPr>
              <a:t>Neural</a:t>
            </a:r>
          </a:p>
          <a:p>
            <a:pPr lvl="2"/>
            <a:r>
              <a:rPr lang="en-US" altLang="zh-CN" dirty="0"/>
              <a:t>Multi-Layer Perceptron</a:t>
            </a:r>
            <a:r>
              <a:rPr lang="zh-CN" altLang="en-US" dirty="0"/>
              <a:t>，将</a:t>
            </a:r>
            <a:r>
              <a:rPr lang="en-US" altLang="zh-CN" dirty="0"/>
              <a:t>n-gram</a:t>
            </a:r>
            <a:r>
              <a:rPr lang="zh-CN" altLang="en-US" dirty="0"/>
              <a:t>输入</a:t>
            </a:r>
            <a:r>
              <a:rPr lang="en-US" altLang="zh-CN" dirty="0"/>
              <a:t>MLP</a:t>
            </a:r>
            <a:r>
              <a:rPr lang="zh-CN" altLang="en-US" dirty="0"/>
              <a:t>得到表示</a:t>
            </a:r>
            <a:endParaRPr lang="en-US" altLang="zh-CN" dirty="0"/>
          </a:p>
          <a:p>
            <a:pPr lvl="2"/>
            <a:r>
              <a:rPr lang="en-US" altLang="zh-CN" b="0" dirty="0">
                <a:effectLst/>
              </a:rPr>
              <a:t>CNN</a:t>
            </a:r>
            <a:r>
              <a:rPr lang="zh-CN" altLang="en-US" b="0" dirty="0">
                <a:effectLst/>
              </a:rPr>
              <a:t>捕捉</a:t>
            </a:r>
            <a:r>
              <a:rPr lang="en-US" altLang="zh-CN" b="0" dirty="0">
                <a:effectLst/>
              </a:rPr>
              <a:t>local text</a:t>
            </a:r>
            <a:r>
              <a:rPr lang="zh-CN" altLang="en-US" b="0" dirty="0">
                <a:effectLst/>
              </a:rPr>
              <a:t>，词级别、</a:t>
            </a:r>
            <a:r>
              <a:rPr lang="zh-CN" altLang="en-US" dirty="0"/>
              <a:t>短语级别、</a:t>
            </a:r>
            <a:r>
              <a:rPr lang="zh-CN" altLang="en-US" b="0" dirty="0">
                <a:effectLst/>
              </a:rPr>
              <a:t>句子级别</a:t>
            </a:r>
            <a:endParaRPr lang="en-US" altLang="zh-CN" b="0" dirty="0">
              <a:effectLst/>
            </a:endParaRPr>
          </a:p>
          <a:p>
            <a:pPr lvl="1"/>
            <a:r>
              <a:rPr lang="en-US" altLang="zh-CN" b="1" dirty="0"/>
              <a:t>Attention</a:t>
            </a:r>
          </a:p>
          <a:p>
            <a:pPr lvl="2"/>
            <a:r>
              <a:rPr lang="zh-CN" altLang="en-US" dirty="0"/>
              <a:t>普通</a:t>
            </a:r>
            <a:r>
              <a:rPr lang="en-US" altLang="zh-CN" dirty="0"/>
              <a:t>Attention</a:t>
            </a:r>
            <a:r>
              <a:rPr lang="zh-CN" altLang="en-US" dirty="0"/>
              <a:t>计算新闻中重要的词</a:t>
            </a:r>
            <a:endParaRPr lang="en-US" altLang="zh-CN" dirty="0"/>
          </a:p>
          <a:p>
            <a:pPr lvl="2"/>
            <a:r>
              <a:rPr lang="en-US" altLang="zh-CN" dirty="0"/>
              <a:t>Self-Attention</a:t>
            </a:r>
            <a:r>
              <a:rPr lang="zh-CN" altLang="en-US" dirty="0"/>
              <a:t>计算新闻内部词和词的关联，去噪</a:t>
            </a:r>
            <a:endParaRPr lang="en-US" altLang="zh-CN" dirty="0"/>
          </a:p>
          <a:p>
            <a:pPr lvl="2"/>
            <a:r>
              <a:rPr lang="en-US" altLang="zh-CN" dirty="0"/>
              <a:t>Multi-View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计算不同级别</a:t>
            </a:r>
            <a:r>
              <a:rPr lang="en-US" altLang="zh-CN" dirty="0"/>
              <a:t>/</a:t>
            </a:r>
            <a:r>
              <a:rPr lang="zh-CN" altLang="en-US" dirty="0"/>
              <a:t>领域的新闻表示，计算重要的级别</a:t>
            </a:r>
            <a:r>
              <a:rPr lang="en-US" altLang="zh-CN" dirty="0"/>
              <a:t>/</a:t>
            </a:r>
            <a:r>
              <a:rPr lang="zh-CN" altLang="en-US" dirty="0"/>
              <a:t>领域</a:t>
            </a:r>
            <a:endParaRPr lang="en-US" altLang="zh-CN" dirty="0"/>
          </a:p>
          <a:p>
            <a:pPr lvl="1"/>
            <a:r>
              <a:rPr lang="en-US" altLang="zh-CN" b="1" dirty="0"/>
              <a:t>Graph</a:t>
            </a:r>
          </a:p>
          <a:p>
            <a:pPr lvl="2"/>
            <a:r>
              <a:rPr lang="zh-CN" altLang="en-US" dirty="0"/>
              <a:t>提取新闻中的实体，用实体在知识图谱中的嵌入丰富其表示</a:t>
            </a:r>
            <a:endParaRPr lang="en-US" altLang="zh-CN" dirty="0"/>
          </a:p>
          <a:p>
            <a:pPr lvl="2"/>
            <a:r>
              <a:rPr lang="zh-CN" altLang="en-US" dirty="0"/>
              <a:t>构造</a:t>
            </a:r>
            <a:r>
              <a:rPr lang="en-US" altLang="zh-CN" dirty="0"/>
              <a:t>Item-Item</a:t>
            </a:r>
            <a:r>
              <a:rPr lang="zh-CN" altLang="en-US" dirty="0"/>
              <a:t>的</a:t>
            </a:r>
            <a:r>
              <a:rPr lang="en-US" altLang="zh-CN" dirty="0"/>
              <a:t>co-visitation Graph</a:t>
            </a:r>
            <a:r>
              <a:rPr lang="zh-CN" altLang="en-US" dirty="0"/>
              <a:t>，</a:t>
            </a:r>
            <a:r>
              <a:rPr lang="en-US" altLang="zh-CN" dirty="0"/>
              <a:t>GNN</a:t>
            </a:r>
            <a:r>
              <a:rPr lang="zh-CN" altLang="en-US" dirty="0"/>
              <a:t>得到其表示向量</a:t>
            </a:r>
            <a:endParaRPr lang="en-US" altLang="zh-CN" dirty="0"/>
          </a:p>
          <a:p>
            <a:pPr lvl="2"/>
            <a:r>
              <a:rPr lang="zh-CN" altLang="en-US" dirty="0"/>
              <a:t>构造</a:t>
            </a:r>
            <a:r>
              <a:rPr lang="en-US" altLang="zh-CN" dirty="0"/>
              <a:t>User-Item</a:t>
            </a:r>
            <a:r>
              <a:rPr lang="zh-CN" altLang="en-US" dirty="0"/>
              <a:t>的二部图，</a:t>
            </a:r>
            <a:r>
              <a:rPr lang="en-US" altLang="zh-CN" dirty="0"/>
              <a:t>GNN</a:t>
            </a:r>
            <a:r>
              <a:rPr lang="zh-CN" altLang="en-US" dirty="0"/>
              <a:t>得到其表示向量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b="0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40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3012</Words>
  <Application>Microsoft Office PowerPoint</Application>
  <PresentationFormat>宽屏</PresentationFormat>
  <Paragraphs>304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Helvetica Neue</vt:lpstr>
      <vt:lpstr>等线</vt:lpstr>
      <vt:lpstr>等线 Light</vt:lpstr>
      <vt:lpstr>Arial</vt:lpstr>
      <vt:lpstr>Cambria Math</vt:lpstr>
      <vt:lpstr>Consolas</vt:lpstr>
      <vt:lpstr>Source Sans Pro</vt:lpstr>
      <vt:lpstr>Office 主题​​</vt:lpstr>
      <vt:lpstr>新闻推荐 News Recommendation</vt:lpstr>
      <vt:lpstr>目标</vt:lpstr>
      <vt:lpstr>特点</vt:lpstr>
      <vt:lpstr>协同过滤</vt:lpstr>
      <vt:lpstr>PowerPoint 演示文稿</vt:lpstr>
      <vt:lpstr>PowerPoint 演示文稿</vt:lpstr>
      <vt:lpstr>Factorization Machine</vt:lpstr>
      <vt:lpstr>基于内容的推荐</vt:lpstr>
      <vt:lpstr>PowerPoint 演示文稿</vt:lpstr>
      <vt:lpstr>PowerPoint 演示文稿</vt:lpstr>
      <vt:lpstr>PowerPoint 演示文稿</vt:lpstr>
      <vt:lpstr>PowerPoint 演示文稿</vt:lpstr>
      <vt:lpstr>Long- &amp; short-term，Exploit &amp; Explore  建模用户长短期画像，以及探索用户兴趣</vt:lpstr>
      <vt:lpstr>PowerPoint 演示文稿</vt:lpstr>
      <vt:lpstr>PowerPoint 演示文稿</vt:lpstr>
      <vt:lpstr>Graph  基于user、item构建图，GNN捕捉high order interaction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Interaction   更细粒度上建模user和item之间的交互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新闻推荐 News Recommendation</dc:title>
  <dc:creator>Z Pt</dc:creator>
  <cp:lastModifiedBy>Z Pt</cp:lastModifiedBy>
  <cp:revision>449</cp:revision>
  <dcterms:created xsi:type="dcterms:W3CDTF">2020-10-10T01:29:11Z</dcterms:created>
  <dcterms:modified xsi:type="dcterms:W3CDTF">2020-11-14T14:59:38Z</dcterms:modified>
</cp:coreProperties>
</file>