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669" r:id="rId9"/>
    <p:sldId id="634" r:id="rId10"/>
    <p:sldId id="597" r:id="rId11"/>
    <p:sldId id="594" r:id="rId12"/>
    <p:sldId id="595" r:id="rId13"/>
    <p:sldId id="599" r:id="rId14"/>
    <p:sldId id="635" r:id="rId15"/>
    <p:sldId id="636" r:id="rId16"/>
    <p:sldId id="605" r:id="rId17"/>
    <p:sldId id="616" r:id="rId18"/>
    <p:sldId id="608" r:id="rId19"/>
    <p:sldId id="618" r:id="rId20"/>
    <p:sldId id="637" r:id="rId21"/>
    <p:sldId id="638" r:id="rId22"/>
    <p:sldId id="639" r:id="rId23"/>
    <p:sldId id="619" r:id="rId24"/>
    <p:sldId id="640" r:id="rId25"/>
    <p:sldId id="620" r:id="rId26"/>
    <p:sldId id="621" r:id="rId27"/>
    <p:sldId id="641" r:id="rId28"/>
    <p:sldId id="642" r:id="rId29"/>
    <p:sldId id="645" r:id="rId30"/>
    <p:sldId id="646" r:id="rId31"/>
    <p:sldId id="623" r:id="rId32"/>
    <p:sldId id="609" r:id="rId33"/>
    <p:sldId id="647" r:id="rId34"/>
    <p:sldId id="648" r:id="rId35"/>
    <p:sldId id="654" r:id="rId36"/>
    <p:sldId id="655" r:id="rId37"/>
    <p:sldId id="656" r:id="rId38"/>
    <p:sldId id="625" r:id="rId39"/>
    <p:sldId id="652" r:id="rId40"/>
    <p:sldId id="653" r:id="rId41"/>
    <p:sldId id="657" r:id="rId42"/>
    <p:sldId id="659" r:id="rId43"/>
    <p:sldId id="658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33"/>
        <p:guide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68687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/>
              <a:t>选择器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规定该选择器定义的样式将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对哪些元素生效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标签选择器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选择器是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7" y="3852415"/>
            <a:ext cx="1019893" cy="12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标签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2954020"/>
            <a:ext cx="777113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/>
          <p:nvPr/>
        </p:nvGrpSpPr>
        <p:grpSpPr bwMode="auto">
          <a:xfrm>
            <a:off x="1463360" y="3103028"/>
            <a:ext cx="729615" cy="2000885"/>
            <a:chOff x="1147539" y="2577933"/>
            <a:chExt cx="546804" cy="1834061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36056" y="2577933"/>
              <a:ext cx="309332" cy="49416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147539" y="3264760"/>
              <a:ext cx="546804" cy="114723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147775" y="2825506"/>
              <a:ext cx="88517" cy="1013361"/>
            </a:xfrm>
            <a:prstGeom prst="bentConnector3">
              <a:avLst>
                <a:gd name="adj1" fmla="val 301347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60910" y="5373767"/>
            <a:ext cx="55511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影响整个页面中该种标签的样式。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29" y="3861942"/>
            <a:ext cx="2016489" cy="12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5" y="4039680"/>
            <a:ext cx="876186" cy="8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类选择器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 descr="p-clas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0" y="2924175"/>
            <a:ext cx="10292080" cy="151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-类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51355"/>
            <a:ext cx="1072896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731901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影响所有以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引用该类的标签样式。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434235" y="2204280"/>
            <a:ext cx="1416930" cy="52871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1338997" y="3083774"/>
            <a:ext cx="4968552" cy="128097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肘形连接符 11"/>
          <p:cNvCxnSpPr>
            <a:stCxn id="10" idx="1"/>
            <a:endCxn id="11" idx="1"/>
          </p:cNvCxnSpPr>
          <p:nvPr/>
        </p:nvCxnSpPr>
        <p:spPr bwMode="auto">
          <a:xfrm rot="10800000" flipV="1">
            <a:off x="1339215" y="2449830"/>
            <a:ext cx="95250" cy="1255395"/>
          </a:xfrm>
          <a:prstGeom prst="bentConnector3">
            <a:avLst>
              <a:gd name="adj1" fmla="val 35000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66179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类名的第一个字符不能使用数字！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1" grpId="0" bldLvl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元素可以加入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多个类</a:t>
            </a:r>
            <a:r>
              <a:rPr lang="zh-CN" altLang="en-US">
                <a:sym typeface="+mn-ea"/>
              </a:rPr>
              <a:t>。把各个类名放在 </a:t>
            </a:r>
            <a:r>
              <a:rPr>
                <a:sym typeface="+mn-ea"/>
              </a:rPr>
              <a:t>class </a:t>
            </a:r>
            <a:r>
              <a:rPr lang="zh-CN" altLang="en-US">
                <a:sym typeface="+mn-ea"/>
              </a:rPr>
              <a:t>属性中，各个类名之间用一个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空格</a:t>
            </a:r>
            <a:r>
              <a:rPr lang="zh-CN" altLang="en-US">
                <a:sym typeface="+mn-ea"/>
              </a:rPr>
              <a:t>分隔，类名的顺序并不重要。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2731770"/>
            <a:ext cx="11318240" cy="1729105"/>
          </a:xfrm>
          <a:prstGeom prst="rect">
            <a:avLst/>
          </a:prstGeom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66495" y="3196590"/>
            <a:ext cx="3752215" cy="35941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b="1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681609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影响以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引用该选择符的标签样式。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821753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单一页面中，一个 id 选择器只能使用一次！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p-i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60" y="3212465"/>
            <a:ext cx="9204960" cy="11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p-id-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917065"/>
            <a:ext cx="9291320" cy="93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1430038" y="2035323"/>
            <a:ext cx="1416930" cy="7463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406525" y="3435350"/>
            <a:ext cx="3767455" cy="64071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14" idx="1"/>
            <a:endCxn id="15" idx="1"/>
          </p:cNvCxnSpPr>
          <p:nvPr/>
        </p:nvCxnSpPr>
        <p:spPr bwMode="auto">
          <a:xfrm rot="10800000" flipV="1">
            <a:off x="1406525" y="2389505"/>
            <a:ext cx="23495" cy="1347470"/>
          </a:xfrm>
          <a:prstGeom prst="bentConnector3">
            <a:avLst>
              <a:gd name="adj1" fmla="val 1113514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ts val="4840"/>
              </a:lnSpc>
              <a:spcAft>
                <a:spcPts val="1200"/>
              </a:spcAft>
              <a:buClr>
                <a:schemeClr val="tx1"/>
              </a:buClr>
            </a:pPr>
            <a:endParaRPr lang="zh-CN" altLang="en-US"/>
          </a:p>
        </p:txBody>
      </p:sp>
      <p:sp>
        <p:nvSpPr>
          <p:cNvPr id="5" name="Rectangle 24"/>
          <p:cNvSpPr/>
          <p:nvPr/>
        </p:nvSpPr>
        <p:spPr bwMode="auto">
          <a:xfrm>
            <a:off x="744333" y="2372275"/>
            <a:ext cx="10875624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730156" y="3309117"/>
            <a:ext cx="10933277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719573" y="4222141"/>
            <a:ext cx="10933277" cy="7208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6186211" y="2163552"/>
            <a:ext cx="2391319" cy="324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8995007" y="2091527"/>
            <a:ext cx="2476098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3240355" y="2069711"/>
            <a:ext cx="2491282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912166" y="2492953"/>
            <a:ext cx="2079309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912165" y="339962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912165" y="4336467"/>
            <a:ext cx="1672147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3544928" y="2492953"/>
            <a:ext cx="199898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3724822" y="3429794"/>
            <a:ext cx="1441314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3686727" y="4336467"/>
            <a:ext cx="1572760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6474636" y="3429794"/>
            <a:ext cx="20535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6474636" y="4336467"/>
            <a:ext cx="15601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6474636" y="24929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直接作用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9508789" y="3429794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9519370" y="2492953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9519370" y="4336467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3269090" y="1682409"/>
            <a:ext cx="2462547" cy="556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817610" y="1666875"/>
            <a:ext cx="2856230" cy="55372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与元素对应关系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6175575" y="1666676"/>
            <a:ext cx="2418872" cy="5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/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25795" y="1424305"/>
            <a:ext cx="511429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从内容中抽离出来的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样式，应如何与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内容进行整合使之生效呢？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6" y="1424170"/>
            <a:ext cx="3987810" cy="39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将 </a:t>
            </a:r>
            <a:r>
              <a:rPr>
                <a:solidFill>
                  <a:schemeClr val="tx1"/>
                </a:solidFill>
                <a:sym typeface="+mn-ea"/>
              </a:rPr>
              <a:t>CSS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样式与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的内容整合有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三种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页内样式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行内样式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>
                <a:sym typeface="+mn-ea"/>
              </a:rPr>
              <a:t>元素标签内通过 </a:t>
            </a:r>
            <a:r>
              <a:rPr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>
                <a:sym typeface="+mn-ea"/>
              </a:rPr>
              <a:t>添加样式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1" y="1935270"/>
            <a:ext cx="9892012" cy="212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1092351" y="2106146"/>
            <a:ext cx="1333326" cy="357271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4991100"/>
            <a:ext cx="10419080" cy="96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用途：指定网页中个别元素的显示效果。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不符合样式与内容分离原则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07771" y="2784999"/>
            <a:ext cx="9200300" cy="42872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92200" y="3583940"/>
            <a:ext cx="1573530" cy="357505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5" y="4282440"/>
            <a:ext cx="10871835" cy="391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73885"/>
            <a:ext cx="8618855" cy="321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页内样式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在 </a:t>
            </a:r>
            <a:r>
              <a:rPr>
                <a:sym typeface="+mn-ea"/>
              </a:rPr>
              <a:t>&lt;head&gt; </a:t>
            </a:r>
            <a:r>
              <a:rPr lang="zh-CN" altLang="en-US">
                <a:sym typeface="+mn-ea"/>
              </a:rPr>
              <a:t>部分的 </a:t>
            </a:r>
            <a:r>
              <a:rPr>
                <a:sym typeface="+mn-ea"/>
              </a:rPr>
              <a:t>&lt;</a:t>
            </a:r>
            <a:r>
              <a:rPr>
                <a:sym typeface="+mn-ea"/>
              </a:rPr>
              <a:t>style&gt;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内添加样式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对页面中某些标签或元素设置样式风格。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控制当前页面样式，维护较困难。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6322" y="2846674"/>
            <a:ext cx="8535561" cy="1275771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32799" y="2393052"/>
            <a:ext cx="5874753" cy="39647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254760" y="4183380"/>
            <a:ext cx="2080260" cy="4191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9" grpId="0" bldLvl="0" animBg="1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外部样式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引用外部建立的 </a:t>
            </a:r>
            <a:r>
              <a:rPr>
                <a:solidFill>
                  <a:srgbClr val="FF0000"/>
                </a:solidFill>
                <a:sym typeface="+mn-ea"/>
              </a:rPr>
              <a:t>.</a:t>
            </a:r>
            <a:r>
              <a:rPr dirty="0" err="1">
                <a:solidFill>
                  <a:srgbClr val="FF0000"/>
                </a:solidFill>
                <a:sym typeface="+mn-ea"/>
              </a:rPr>
              <a:t>css 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8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可同时控制多个页面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，适用于各类大型网站，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可用性最强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91" y="2068918"/>
            <a:ext cx="10808364" cy="21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37920" y="2841625"/>
            <a:ext cx="10534650" cy="452120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585" y="1085850"/>
            <a:ext cx="7075170" cy="4702810"/>
            <a:chOff x="6971" y="1710"/>
            <a:chExt cx="11142" cy="7406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6918" y="1766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8224" y="1710"/>
              <a:ext cx="8303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的作用及优势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224" y="3896"/>
              <a:ext cx="9492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理解内容和样式分离思想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6918" y="3952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4" y="6082"/>
              <a:ext cx="9889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6918" y="6138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1"/>
            <p:cNvSpPr txBox="1"/>
            <p:nvPr/>
          </p:nvSpPr>
          <p:spPr>
            <a:xfrm>
              <a:off x="8224" y="8268"/>
              <a:ext cx="790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基本应用实例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6918" y="8324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26"/>
          <p:cNvSpPr/>
          <p:nvPr/>
        </p:nvSpPr>
        <p:spPr bwMode="auto">
          <a:xfrm>
            <a:off x="701805" y="1807181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691223" y="4622134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5" name="Rectangle 24"/>
          <p:cNvSpPr/>
          <p:nvPr/>
        </p:nvSpPr>
        <p:spPr bwMode="auto">
          <a:xfrm>
            <a:off x="701805" y="3221626"/>
            <a:ext cx="10933277" cy="12242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24" name="Rectangle 77"/>
          <p:cNvSpPr/>
          <p:nvPr/>
        </p:nvSpPr>
        <p:spPr>
          <a:xfrm>
            <a:off x="9041862" y="1699168"/>
            <a:ext cx="2551762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6042133" y="1576096"/>
            <a:ext cx="2783947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3007654" y="1351407"/>
            <a:ext cx="2879946" cy="4609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883814" y="2158729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3087220" y="1914197"/>
            <a:ext cx="191956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6190034" y="1914197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只能控制单一标签，不易维护，代码冗余度高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9137740" y="1914197"/>
            <a:ext cx="2497342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为网页中某特殊标签进行样式设置时使用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样式总结</a:t>
            </a:r>
            <a:endParaRPr lang="zh-CN" altLang="en-US"/>
          </a:p>
        </p:txBody>
      </p:sp>
      <p:grpSp>
        <p:nvGrpSpPr>
          <p:cNvPr id="9" name="Group 17"/>
          <p:cNvGrpSpPr/>
          <p:nvPr/>
        </p:nvGrpSpPr>
        <p:grpSpPr bwMode="auto">
          <a:xfrm>
            <a:off x="9029803" y="1165347"/>
            <a:ext cx="2556601" cy="538610"/>
            <a:chOff x="5306785" y="1598002"/>
            <a:chExt cx="1917728" cy="328500"/>
          </a:xfrm>
        </p:grpSpPr>
        <p:sp>
          <p:nvSpPr>
            <p:cNvPr id="11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328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6066856" y="1165344"/>
            <a:ext cx="2778822" cy="538634"/>
            <a:chOff x="3047999" y="1587484"/>
            <a:chExt cx="2212704" cy="355955"/>
          </a:xfrm>
        </p:grpSpPr>
        <p:sp>
          <p:nvSpPr>
            <p:cNvPr id="14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5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55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US" altLang="zh-CN" sz="2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883814" y="355565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883814" y="50254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3087220" y="3366122"/>
            <a:ext cx="2592578" cy="7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同一页面可使用多次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3087220" y="4718754"/>
            <a:ext cx="2687817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可作用于多个页面，减少重复工作量，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方便后期维护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994319" y="1165342"/>
            <a:ext cx="2879946" cy="538608"/>
            <a:chOff x="3046727" y="1124857"/>
            <a:chExt cx="2213974" cy="366348"/>
          </a:xfrm>
        </p:grpSpPr>
        <p:sp>
          <p:nvSpPr>
            <p:cNvPr id="17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20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663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6190034" y="3366122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作用范围仅限于定义的页面，其他页面无法使用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9137740" y="3366122"/>
            <a:ext cx="2497342" cy="75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对特殊的页面设置单独的样式风格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4"/>
          <p:cNvSpPr>
            <a:spLocks noChangeArrowheads="1"/>
          </p:cNvSpPr>
          <p:nvPr/>
        </p:nvSpPr>
        <p:spPr bwMode="auto">
          <a:xfrm>
            <a:off x="9137740" y="4718754"/>
            <a:ext cx="2497342" cy="4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适用于各类网站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39858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75730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06961" y="2585539"/>
            <a:ext cx="3628774" cy="264907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li {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</a:rPr>
              <a:t>color:red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} 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17370"/>
            <a:ext cx="2985135" cy="18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817370"/>
            <a:ext cx="3003550" cy="18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818005"/>
            <a:ext cx="2645410" cy="17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95" y="1817370"/>
            <a:ext cx="2588260" cy="168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65706" y="3595765"/>
            <a:ext cx="2299531" cy="1878223"/>
            <a:chOff x="733652" y="3434314"/>
            <a:chExt cx="1724873" cy="1877787"/>
          </a:xfrm>
        </p:grpSpPr>
        <p:sp>
          <p:nvSpPr>
            <p:cNvPr id="7" name="下箭头 6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928757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45581" y="3617036"/>
            <a:ext cx="2518410" cy="1878330"/>
            <a:chOff x="733652" y="3434314"/>
            <a:chExt cx="1889054" cy="1877894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928864"/>
              <a:ext cx="1889054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green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5601" y="3639567"/>
            <a:ext cx="2299531" cy="2309388"/>
            <a:chOff x="733652" y="3434314"/>
            <a:chExt cx="1724873" cy="2308853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class = </a:t>
              </a:r>
              <a:r>
                <a:rPr lang="en-US" altLang="zh-CN" sz="2800" dirty="0">
                  <a:solidFill>
                    <a:schemeClr val="tx1"/>
                  </a:solidFill>
                  <a:sym typeface="+mn-ea"/>
                </a:rPr>
                <a:t>"</a:t>
              </a:r>
              <a:r>
                <a:rPr lang="en-US" altLang="zh-CN" sz="2800" dirty="0"/>
                <a:t>red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38733" y="3639567"/>
            <a:ext cx="2299531" cy="2309388"/>
            <a:chOff x="733652" y="3434314"/>
            <a:chExt cx="1724873" cy="2308853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blue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id = </a:t>
              </a:r>
              <a:r>
                <a:rPr lang="en-US" altLang="zh-CN" sz="2800" dirty="0">
                  <a:sym typeface="+mn-ea"/>
                </a:rPr>
                <a:t>"</a:t>
              </a:r>
              <a:r>
                <a:rPr lang="en-US" altLang="zh-CN" sz="2800" dirty="0"/>
                <a:t>blue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20000"/>
              </a:lnSpc>
            </a:pPr>
            <a:endParaRPr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13" name="图片 12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6" y="1334635"/>
            <a:ext cx="4275805" cy="42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744754" y="3508016"/>
            <a:ext cx="5633633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如果某元素同时被设置了行内、页内、外部样式，哪一种样式起作用呢？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25105" y="1203877"/>
            <a:ext cx="5808937" cy="1765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744754" y="1257493"/>
            <a:ext cx="5732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种选择器同时作用于某个元素，哪一种选择器起作用呢？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63235" y="3435985"/>
            <a:ext cx="5808980" cy="22809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样式优先级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样式优先级：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叠加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多个样式，在同一内容上共同实现，叫做 </a:t>
            </a: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叠加。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文档中的某些元素，将沿用为其父元素所设置的样式，这种特点叫做 </a:t>
            </a: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注释方法：</a:t>
            </a:r>
            <a:endParaRPr lang="zh-CN" altLang="en-US">
              <a:sym typeface="+mn-ea"/>
            </a:endParaRP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/*</a:t>
            </a:r>
            <a:r>
              <a:rPr>
                <a:sym typeface="+mn-ea"/>
              </a:rPr>
              <a:t>…</a:t>
            </a:r>
            <a:r>
              <a:rPr>
                <a:solidFill>
                  <a:srgbClr val="C00000"/>
                </a:solidFill>
                <a:sym typeface="+mn-ea"/>
              </a:rPr>
              <a:t>*/</a:t>
            </a:r>
            <a:r>
              <a:rPr>
                <a:sym typeface="+mn-ea"/>
              </a:rPr>
              <a:t>  </a:t>
            </a:r>
            <a:r>
              <a:rPr lang="zh-CN" altLang="en-US">
                <a:sym typeface="+mn-ea"/>
              </a:rPr>
              <a:t>多行注释</a:t>
            </a:r>
            <a:endParaRPr lang="zh-CN" altLang="en-US"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537460"/>
            <a:ext cx="4228465" cy="2647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                                     要求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453961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7195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7103" y="2112657"/>
            <a:ext cx="6082716" cy="26555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样式选择页内样式。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为无序列表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下的文字设置文字大小为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，文字颜色为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 : blue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标签设置类名，设置其文字颜色为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green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（层叠样式表）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r>
              <a:rPr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>
                <a:solidFill>
                  <a:srgbClr val="C00000"/>
                </a:solidFill>
                <a:sym typeface="Wingdings" panose="05000000000000000000" pitchFamily="2" charset="2"/>
              </a:rPr>
              <a:t>：属性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值；属性：属性值；</a:t>
            </a:r>
            <a:r>
              <a:rPr>
                <a:solidFill>
                  <a:srgbClr val="C00000"/>
                </a:solidFill>
                <a:sym typeface="+mn-ea"/>
              </a:rPr>
              <a:t>……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 </a:t>
            </a:r>
            <a:r>
              <a:rPr>
                <a:solidFill>
                  <a:srgbClr val="C00000"/>
                </a:solidFill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选择器：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标签选择器、类选择器、</a:t>
            </a:r>
            <a:r>
              <a:rPr>
                <a:solidFill>
                  <a:srgbClr val="C0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1182071" y="3251898"/>
            <a:ext cx="2465582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2"/>
          <p:cNvSpPr txBox="1">
            <a:spLocks noChangeArrowheads="1"/>
          </p:cNvSpPr>
          <p:nvPr/>
        </p:nvSpPr>
        <p:spPr bwMode="auto">
          <a:xfrm>
            <a:off x="1207041" y="4145843"/>
            <a:ext cx="2098680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206842" y="4980800"/>
            <a:ext cx="2064285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655" y="3681730"/>
            <a:ext cx="9164955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所有该标签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产生作用，用于控制所有该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70" y="5843041"/>
            <a:ext cx="6662002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单一页面中，一个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选择器只能使用一次！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055" y="4520565"/>
            <a:ext cx="9509125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引用，用于控制所有引用该类的元素的样式。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4655" y="5398770"/>
            <a:ext cx="9690735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引用，用于控制设置了该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中使用 </a:t>
            </a:r>
            <a:r>
              <a:rPr>
                <a:solidFill>
                  <a:schemeClr val="tx1"/>
                </a:solidFill>
                <a:sym typeface="+mn-ea"/>
              </a:rPr>
              <a:t>CSS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的方法：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行内样式：</a:t>
            </a:r>
            <a:r>
              <a:rPr lang="zh-CN" altLang="en-US">
                <a:sym typeface="+mn-ea"/>
              </a:rPr>
              <a:t>为某元素添加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属性，属性取值为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最灵活，但是不符合样式与内容分离原则，不推荐使用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页内样式：</a:t>
            </a:r>
            <a:r>
              <a:rPr lang="zh-CN" altLang="en-US">
                <a:sym typeface="+mn-ea"/>
              </a:rPr>
              <a:t>在页面的 </a:t>
            </a:r>
            <a:r>
              <a:rPr>
                <a:sym typeface="+mn-ea"/>
              </a:rPr>
              <a:t>head </a:t>
            </a:r>
            <a:r>
              <a:rPr lang="zh-CN" altLang="en-US">
                <a:sym typeface="+mn-ea"/>
              </a:rPr>
              <a:t>部分添加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标签，将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代码写在标签间。      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控制单一页面样式，维护较困难，不推荐使用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外部样式：</a:t>
            </a:r>
            <a:r>
              <a:rPr lang="zh-CN" altLang="en-US">
                <a:sym typeface="+mn-ea"/>
              </a:rPr>
              <a:t>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代码写在外部 </a:t>
            </a:r>
            <a:r>
              <a:rPr>
                <a:sym typeface="+mn-ea"/>
              </a:rPr>
              <a:t>.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文件中，使用时引入。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可用性最强，可同时控制多个页面，推荐使用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样式优先级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参考资料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>
                <a:sym typeface="+mn-ea"/>
              </a:rPr>
              <a:t>http://www.w3school.com.cn/css/</a:t>
            </a:r>
            <a:endParaRPr lang="zh-CN" altLang="en-US" dirty="0"/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高级选择器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通配符选择器（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＊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* </a:t>
            </a:r>
            <a:r>
              <a:rPr err="1">
                <a:sym typeface="+mn-ea"/>
              </a:rPr>
              <a:t>{ marigin</a:t>
            </a:r>
            <a:r>
              <a:rPr>
                <a:sym typeface="+mn-ea"/>
              </a:rPr>
              <a:t>: 0; padding: 0; } </a:t>
            </a:r>
            <a:endParaRPr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选择某个元素下的所有元素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.demo * </a:t>
            </a:r>
            <a:r>
              <a:rPr>
                <a:sym typeface="+mn-ea"/>
              </a:rPr>
              <a:t>{border:1px solid blue;} </a:t>
            </a:r>
            <a:endParaRPr lang="en-US" altLang="zh-CN" u="none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群组选择器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Ｅ，Ｆ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将具有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相同样式</a:t>
            </a:r>
            <a:r>
              <a:rPr lang="zh-CN" altLang="en-US" dirty="0">
                <a:sym typeface="+mn-ea"/>
              </a:rPr>
              <a:t>的元素分组在一起</a:t>
            </a:r>
            <a:endParaRPr lang="zh-CN" altLang="en-US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每个选择器之间使用逗号“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”隔开</a:t>
            </a:r>
            <a:r>
              <a:rPr lang="zh-CN" altLang="en-US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h1,p,a {color:red;}</a:t>
            </a:r>
            <a:endParaRPr lang="en-US" altLang="zh-CN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71805" lvl="1" indent="0">
              <a:buNone/>
            </a:pPr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高级选择器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后代选择器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 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选择某元素的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所有</a:t>
            </a:r>
            <a:r>
              <a:rPr lang="zh-CN" altLang="en-US">
                <a:sym typeface="微软雅黑" panose="020B0503020204020204" pitchFamily="34" charset="-122"/>
              </a:rPr>
              <a:t>后代元素</a:t>
            </a:r>
            <a:r>
              <a:rPr lang="zh-CN" altLang="en-US">
                <a:sym typeface="+mn-ea"/>
              </a:rPr>
              <a:t>      </a:t>
            </a:r>
            <a:r>
              <a:rPr>
                <a:sym typeface="微软雅黑" panose="020B0503020204020204" pitchFamily="34" charset="-122"/>
              </a:rPr>
              <a:t>ul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  </a:t>
            </a:r>
            <a:r>
              <a:rPr>
                <a:sym typeface="微软雅黑" panose="020B0503020204020204" pitchFamily="34" charset="-122"/>
              </a:rPr>
              <a:t>li </a:t>
            </a:r>
            <a:r>
              <a:rPr lang="en-US">
                <a:sym typeface="微软雅黑" panose="020B0503020204020204" pitchFamily="34" charset="-122"/>
              </a:rPr>
              <a:t>{color: red;}</a:t>
            </a:r>
            <a:endParaRPr lang="en-US"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前面</a:t>
            </a:r>
            <a:r>
              <a:rPr>
                <a:sym typeface="微软雅黑" panose="020B0503020204020204" pitchFamily="34" charset="-122"/>
              </a:rPr>
              <a:t>E</a:t>
            </a:r>
            <a:r>
              <a:rPr lang="zh-CN" altLang="en-US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空格</a:t>
            </a:r>
            <a:r>
              <a:rPr lang="zh-CN" altLang="en-US">
                <a:sym typeface="微软雅黑" panose="020B0503020204020204" pitchFamily="34" charset="-122"/>
              </a:rPr>
              <a:t>隔开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子元素选择器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选择某元素的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直接</a:t>
            </a:r>
            <a:r>
              <a:rPr lang="zh-CN" altLang="en-US" sz="2400">
                <a:sym typeface="微软雅黑" panose="020B0503020204020204" pitchFamily="34" charset="-122"/>
              </a:rPr>
              <a:t>后代元素（第一代）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ym typeface="微软雅黑" panose="020B0503020204020204" pitchFamily="34" charset="-122"/>
              </a:rPr>
              <a:t>ul&gt;li {color: red;}</a:t>
            </a:r>
            <a:endParaRPr sz="2400"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前面</a:t>
            </a:r>
            <a:r>
              <a:rPr sz="2400">
                <a:sym typeface="微软雅黑" panose="020B0503020204020204" pitchFamily="34" charset="-122"/>
              </a:rPr>
              <a:t>E</a:t>
            </a:r>
            <a:r>
              <a:rPr lang="zh-CN" altLang="en-US" sz="2400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大于号</a:t>
            </a:r>
            <a:r>
              <a:rPr lang="zh-CN" altLang="en-US" sz="2400">
                <a:sym typeface="微软雅黑" panose="020B0503020204020204" pitchFamily="34" charset="-122"/>
              </a:rPr>
              <a:t>隔开</a:t>
            </a:r>
            <a:endParaRPr lang="zh-CN" altLang="en-US" sz="2400" dirty="0">
              <a:solidFill>
                <a:schemeClr val="tx1"/>
              </a:solidFill>
              <a:latin typeface="Franklin Gothic Medium" panose="020B060302010202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高级选择器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兄弟选择器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+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sz="2400">
                <a:sym typeface="+mn-ea"/>
              </a:rPr>
              <a:t>E F </a:t>
            </a:r>
            <a:r>
              <a:rPr lang="zh-CN" altLang="en-US" sz="2400">
                <a:sym typeface="+mn-ea"/>
              </a:rPr>
              <a:t>两元素具有一个相同的父元素，而且Ｆ元素在Ｅ元素后面，而且相邻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由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，而不能由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olidFill>
                  <a:srgbClr val="C00000"/>
                </a:solidFill>
                <a:sym typeface="+mn-ea"/>
              </a:rPr>
              <a:t>img+p</a:t>
            </a:r>
            <a:r>
              <a:rPr sz="2400">
                <a:sym typeface="+mn-ea"/>
              </a:rPr>
              <a:t>  img:hover +p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属性选择器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[attr]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+mn-ea"/>
              </a:rPr>
              <a:t>选择匹配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元素，且该元素定义了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</a:t>
            </a:r>
            <a:endParaRPr lang="zh-CN" altLang="en-US" sz="2400">
              <a:sym typeface="+mn-ea"/>
            </a:endParaRPr>
          </a:p>
          <a:p>
            <a:pPr lvl="1"/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选择符可以省略，表示选择定义了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属性的任意类型的元素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比如</a:t>
            </a:r>
            <a:r>
              <a:rPr sz="2400">
                <a:solidFill>
                  <a:srgbClr val="C00000"/>
                </a:solidFill>
                <a:sym typeface="+mn-ea"/>
              </a:rPr>
              <a:t>a[href]</a:t>
            </a:r>
            <a:r>
              <a:rPr lang="zh-CN" altLang="en-US" sz="2400">
                <a:sym typeface="+mn-ea"/>
              </a:rPr>
              <a:t>、</a:t>
            </a:r>
            <a:r>
              <a:rPr sz="2400">
                <a:solidFill>
                  <a:srgbClr val="C00000"/>
                </a:solidFill>
                <a:sym typeface="+mn-ea"/>
              </a:rPr>
              <a:t>img[alt]</a:t>
            </a:r>
            <a:endParaRPr lang="en-US" altLang="zh-CN" sz="2400" strike="noStrike" noProof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在编写CSS样式的时候，会时常碰到</a:t>
            </a:r>
            <a:r>
              <a:rPr lang="zh-CN" altLang="en-US">
                <a:sym typeface="微软雅黑" panose="020B0503020204020204" pitchFamily="34" charset="-122"/>
              </a:rPr>
              <a:t>书</a:t>
            </a:r>
            <a:r>
              <a:rPr>
                <a:sym typeface="微软雅黑" panose="020B0503020204020204" pitchFamily="34" charset="-122"/>
              </a:rPr>
              <a:t>写样式没有生效，尤其是引用一些外部框架的时候，这种情况更容易发生。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样式优先级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就近原则，距离元素最近的样式优先级最高</a:t>
            </a:r>
            <a:endParaRPr>
              <a:solidFill>
                <a:srgbClr val="FF0000"/>
              </a:solidFill>
            </a:endParaRPr>
          </a:p>
          <a:p>
            <a:pPr marL="471805" lvl="1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979170" lvl="2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2845" y="5120005"/>
            <a:ext cx="518033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什么是CSS</a:t>
            </a:r>
            <a:r>
              <a:rPr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权重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80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0485" y="3057525"/>
            <a:ext cx="2921635" cy="3097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b="1">
                <a:solidFill>
                  <a:srgbClr val="FF0000"/>
                </a:solidFill>
                <a:sym typeface="微软雅黑" panose="020B0503020204020204" pitchFamily="34" charset="-122"/>
              </a:rPr>
              <a:t>权重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是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样式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被浏览器解析生效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的规则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当</a:t>
            </a:r>
            <a:r>
              <a:rPr lang="zh-CN" altLang="en-US">
                <a:sym typeface="微软雅黑" panose="020B0503020204020204" pitchFamily="34" charset="-122"/>
              </a:rPr>
              <a:t>多个样式</a:t>
            </a:r>
            <a:r>
              <a:rPr>
                <a:sym typeface="微软雅黑" panose="020B0503020204020204" pitchFamily="34" charset="-122"/>
              </a:rPr>
              <a:t>被应用到</a:t>
            </a:r>
            <a:r>
              <a:rPr lang="zh-CN" altLang="en-US">
                <a:sym typeface="微软雅黑" panose="020B0503020204020204" pitchFamily="34" charset="-122"/>
              </a:rPr>
              <a:t>同</a:t>
            </a:r>
            <a:r>
              <a:rPr>
                <a:sym typeface="微软雅黑" panose="020B0503020204020204" pitchFamily="34" charset="-122"/>
              </a:rPr>
              <a:t>一个元素上时，权重决定哪</a:t>
            </a:r>
            <a:r>
              <a:rPr lang="zh-CN" altLang="en-US">
                <a:sym typeface="微软雅黑" panose="020B0503020204020204" pitchFamily="34" charset="-122"/>
              </a:rPr>
              <a:t>个样式</a:t>
            </a:r>
            <a:r>
              <a:rPr>
                <a:sym typeface="微软雅黑" panose="020B0503020204020204" pitchFamily="34" charset="-122"/>
              </a:rPr>
              <a:t>生效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每个选择器都有自己的权重。每条CSS</a:t>
            </a:r>
            <a:r>
              <a:rPr lang="zh-CN" altLang="en-US">
                <a:sym typeface="微软雅黑" panose="020B0503020204020204" pitchFamily="34" charset="-122"/>
              </a:rPr>
              <a:t>语法</a:t>
            </a:r>
            <a:r>
              <a:rPr>
                <a:sym typeface="微软雅黑" panose="020B0503020204020204" pitchFamily="34" charset="-122"/>
              </a:rPr>
              <a:t>，都包含一个权重级别。 这个级别是由不同的选择器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加权</a:t>
            </a:r>
            <a:r>
              <a:rPr>
                <a:sym typeface="微软雅黑" panose="020B0503020204020204" pitchFamily="34" charset="-122"/>
              </a:rPr>
              <a:t>计算的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如果两个选择器同时作用到一个元素上，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权重高</a:t>
            </a:r>
            <a:r>
              <a:rPr>
                <a:sym typeface="微软雅黑" panose="020B0503020204020204" pitchFamily="34" charset="-122"/>
              </a:rPr>
              <a:t>者生效。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加权是如何计算的呢？</a:t>
            </a:r>
            <a:endParaRPr lang="zh-CN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r>
              <a:rPr lang="zh-CN">
                <a:sym typeface="微软雅黑" panose="020B0503020204020204" pitchFamily="34" charset="-122"/>
              </a:rPr>
              <a:t>根据选择器种类的不同可以分为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四类</a:t>
            </a:r>
            <a:r>
              <a:rPr lang="zh-CN">
                <a:sym typeface="微软雅黑" panose="020B0503020204020204" pitchFamily="34" charset="-122"/>
              </a:rPr>
              <a:t>，也决定了四种不同等级的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权重值</a:t>
            </a:r>
            <a:r>
              <a:rPr>
                <a:sym typeface="微软雅黑" panose="020B0503020204020204" pitchFamily="34" charset="-122"/>
              </a:rPr>
              <a:t>	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行内样式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ID选择器                                                     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类选择器、属性选择器和伪类选择器</a:t>
            </a:r>
            <a:r>
              <a:rPr>
                <a:sym typeface="微软雅黑" panose="020B0503020204020204" pitchFamily="34" charset="-122"/>
              </a:rPr>
              <a:t>(:hover )           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元素和伪元素</a:t>
            </a:r>
            <a:r>
              <a:rPr>
                <a:sym typeface="微软雅黑" panose="020B0503020204020204" pitchFamily="34" charset="-122"/>
              </a:rPr>
              <a:t>(:before :after)       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44130" y="2838450"/>
            <a:ext cx="1212850" cy="3024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加权计算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>
                <a:sym typeface="微软雅黑" panose="020B0503020204020204" pitchFamily="34" charset="-122"/>
              </a:rPr>
              <a:t>将 id 选择器作为 </a:t>
            </a:r>
            <a:r>
              <a:rPr>
                <a:sym typeface="微软雅黑" panose="020B0503020204020204" pitchFamily="34" charset="-122"/>
              </a:rPr>
              <a:t>a</a:t>
            </a:r>
            <a:r>
              <a:rPr lang="zh-CN">
                <a:sym typeface="微软雅黑" panose="020B0503020204020204" pitchFamily="34" charset="-122"/>
              </a:rPr>
              <a:t> 组，类选择器作为 </a:t>
            </a:r>
            <a:r>
              <a:rPr>
                <a:sym typeface="微软雅黑" panose="020B0503020204020204" pitchFamily="34" charset="-122"/>
              </a:rPr>
              <a:t>b</a:t>
            </a:r>
            <a:r>
              <a:rPr lang="zh-CN">
                <a:sym typeface="微软雅黑" panose="020B0503020204020204" pitchFamily="34" charset="-122"/>
              </a:rPr>
              <a:t> 组，元素名作为 </a:t>
            </a:r>
            <a:r>
              <a:rPr>
                <a:sym typeface="微软雅黑" panose="020B0503020204020204" pitchFamily="34" charset="-122"/>
              </a:rPr>
              <a:t>c </a:t>
            </a:r>
            <a:r>
              <a:rPr lang="zh-CN">
                <a:sym typeface="微软雅黑" panose="020B0503020204020204" pitchFamily="34" charset="-122"/>
              </a:rPr>
              <a:t>组</a:t>
            </a:r>
            <a:r>
              <a:rPr>
                <a:sym typeface="微软雅黑" panose="020B0503020204020204" pitchFamily="34" charset="-122"/>
              </a:rPr>
              <a:t>, 每组中出现一次，计数一次</a:t>
            </a:r>
            <a:r>
              <a:rPr lang="zh-CN" altLang="en-US">
                <a:sym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239645" y="2646680"/>
          <a:ext cx="7710805" cy="308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760"/>
                <a:gridCol w="2553970"/>
                <a:gridCol w="1616075"/>
              </a:tblGrid>
              <a:tr h="568325">
                <a:tc>
                  <a:txBody>
                    <a:bodyPr/>
                    <a:p>
                      <a:pPr algn="l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权重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c=0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 a{}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ul#nav li{}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a=1  b=0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ul.nav li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b=1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li.active a:hover{}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b=2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940" y="5663565"/>
            <a:ext cx="5180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如何改变样式优先级？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6190" y="4005580"/>
            <a:ext cx="2027238" cy="214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概述</a:t>
            </a:r>
            <a:endParaRPr lang="zh-CN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b="1">
                <a:sym typeface="+mn-ea"/>
              </a:rPr>
              <a:t>CSS </a:t>
            </a:r>
            <a:r>
              <a:rPr lang="zh-CN" altLang="en-US">
                <a:sym typeface="+mn-ea"/>
              </a:rPr>
              <a:t>是</a:t>
            </a:r>
            <a:r>
              <a:rPr lang="zh-CN" altLang="en-US" b="1">
                <a:sym typeface="+mn-ea"/>
              </a:rPr>
              <a:t> </a:t>
            </a:r>
            <a:r>
              <a:rPr b="1">
                <a:ea typeface="宋体" panose="02010600030101010101" pitchFamily="2" charset="-122"/>
                <a:sym typeface="+mn-ea"/>
              </a:rPr>
              <a:t>Cascading Style Sheet </a:t>
            </a:r>
            <a:r>
              <a:rPr lang="zh-CN" altLang="en-US">
                <a:sym typeface="+mn-ea"/>
              </a:rPr>
              <a:t>的缩写。译作「层叠样式表」。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是用于</a:t>
            </a:r>
            <a:r>
              <a:rPr>
                <a:sym typeface="+mn-ea"/>
              </a:rPr>
              <a:t>(</a:t>
            </a:r>
            <a:r>
              <a:rPr lang="zh-CN" altLang="en-US">
                <a:sym typeface="+mn-ea"/>
              </a:rPr>
              <a:t>增强</a:t>
            </a:r>
            <a:r>
              <a:rPr>
                <a:sym typeface="+mn-ea"/>
              </a:rPr>
              <a:t>)</a:t>
            </a:r>
            <a:r>
              <a:rPr lang="zh-CN" altLang="en-US">
                <a:sym typeface="+mn-ea"/>
              </a:rPr>
              <a:t>控制网页样式并允许将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样式</a:t>
            </a:r>
            <a:r>
              <a:rPr lang="zh-CN" altLang="en-US">
                <a:sym typeface="+mn-ea"/>
              </a:rPr>
              <a:t>与网页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内容</a:t>
            </a:r>
            <a:r>
              <a:rPr lang="zh-CN" altLang="en-US" b="1">
                <a:sym typeface="+mn-ea"/>
              </a:rPr>
              <a:t>分离</a:t>
            </a:r>
            <a:r>
              <a:rPr lang="zh-CN" altLang="en-US">
                <a:sym typeface="+mn-ea"/>
              </a:rPr>
              <a:t>的一种声明性语言。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6410235" y="3278565"/>
            <a:ext cx="3434198" cy="936471"/>
            <a:chOff x="5266089" y="4179368"/>
            <a:chExt cx="2576516" cy="657320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266089" y="417936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3877" y="4314269"/>
              <a:ext cx="713416" cy="3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CSS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6842273" y="4188616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6909710" y="4332694"/>
              <a:ext cx="914232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HTML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154717"/>
            <a:ext cx="11106646" cy="4875092"/>
          </a:xfrm>
        </p:spPr>
        <p:txBody>
          <a:bodyPr>
            <a:normAutofit lnSpcReduction="20000"/>
          </a:bodyPr>
          <a:p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！important</a:t>
            </a:r>
            <a:endParaRPr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用途：</a:t>
            </a:r>
            <a:r>
              <a:rPr dirty="0">
                <a:sym typeface="微软雅黑" panose="020B0503020204020204" pitchFamily="34" charset="-122"/>
              </a:rPr>
              <a:t>!important允许开发人员</a:t>
            </a:r>
            <a:r>
              <a:rPr b="1" dirty="0">
                <a:solidFill>
                  <a:srgbClr val="C00000"/>
                </a:solidFill>
                <a:sym typeface="微软雅黑" panose="020B0503020204020204" pitchFamily="34" charset="-122"/>
              </a:rPr>
              <a:t>强制</a:t>
            </a:r>
            <a:r>
              <a:rPr dirty="0">
                <a:sym typeface="微软雅黑" panose="020B0503020204020204" pitchFamily="34" charset="-122"/>
              </a:rPr>
              <a:t>应用某样式，</a:t>
            </a:r>
            <a:endParaRPr dirty="0"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使用方法：</a:t>
            </a:r>
            <a:r>
              <a:rPr dirty="0">
                <a:sym typeface="微软雅黑" panose="020B0503020204020204" pitchFamily="34" charset="-122"/>
              </a:rPr>
              <a:t>写在</a:t>
            </a:r>
            <a:r>
              <a:rPr dirty="0">
                <a:solidFill>
                  <a:srgbClr val="C00000"/>
                </a:solidFill>
                <a:sym typeface="微软雅黑" panose="020B0503020204020204" pitchFamily="34" charset="-122"/>
              </a:rPr>
              <a:t>该样式的某属性值后，结束分号前</a:t>
            </a:r>
            <a:r>
              <a:rPr dirty="0">
                <a:sym typeface="微软雅黑" panose="020B0503020204020204" pitchFamily="34" charset="-122"/>
              </a:rPr>
              <a:t>，如：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注意</a:t>
            </a:r>
            <a:r>
              <a:rPr lang="zh-CN" altLang="en-US">
                <a:sym typeface="微软雅黑" panose="020B0503020204020204" pitchFamily="34" charset="-122"/>
              </a:rPr>
              <a:t>： 不推荐使用！</a:t>
            </a:r>
            <a:r>
              <a:rPr>
                <a:sym typeface="微软雅黑" panose="020B0503020204020204" pitchFamily="34" charset="-122"/>
              </a:rPr>
              <a:t>important</a:t>
            </a:r>
            <a:r>
              <a:rPr lang="zh-CN" altLang="en-US">
                <a:sym typeface="微软雅黑" panose="020B0503020204020204" pitchFamily="34" charset="-122"/>
              </a:rPr>
              <a:t>，建议通过改变选择器类型来改变权重。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34665" y="2868930"/>
            <a:ext cx="593153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&lt;style&gt;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img { width: 150px  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!important  ;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&lt;/style&gt;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通用选择器（*） &lt; 元素选择器 &lt; 类选择器 =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81635"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属性选择器 = 伪类选择器 &lt; ID 选择器 &lt; 行内样式 </a:t>
            </a:r>
            <a:r>
              <a:rPr>
                <a:sym typeface="+mn-ea"/>
              </a:rPr>
              <a:t>&lt; !important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权重相同，就近原则；权重不同，权重大者有效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4339" name="文本占位符 83970"/>
          <p:cNvSpPr>
            <a:spLocks noGrp="1"/>
          </p:cNvSpPr>
          <p:nvPr/>
        </p:nvSpPr>
        <p:spPr>
          <a:xfrm>
            <a:off x="788670" y="4168140"/>
            <a:ext cx="10956925" cy="17926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55650"/>
            <a:ext cx="11911330" cy="1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494915" y="904875"/>
            <a:ext cx="5620385" cy="1292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4110721" y="1117030"/>
            <a:ext cx="1984486" cy="872072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25007" y="4213374"/>
            <a:ext cx="6580730" cy="2065598"/>
            <a:chOff x="168777" y="2275014"/>
            <a:chExt cx="4936190" cy="1822621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下箭头 27"/>
            <p:cNvSpPr/>
            <p:nvPr/>
          </p:nvSpPr>
          <p:spPr>
            <a:xfrm>
              <a:off x="2735556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加号 28"/>
          <p:cNvSpPr/>
          <p:nvPr/>
        </p:nvSpPr>
        <p:spPr>
          <a:xfrm>
            <a:off x="7082902" y="5221486"/>
            <a:ext cx="524472" cy="3828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4690" y="2478405"/>
            <a:ext cx="6335395" cy="1807210"/>
            <a:chOff x="646780" y="4358491"/>
            <a:chExt cx="4752202" cy="1625882"/>
          </a:xfrm>
        </p:grpSpPr>
        <p:grpSp>
          <p:nvGrpSpPr>
            <p:cNvPr id="31" name="组合 30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8029515" y="2360113"/>
            <a:ext cx="1810107" cy="1925269"/>
            <a:chOff x="9102946" y="2178623"/>
            <a:chExt cx="1357760" cy="1924822"/>
          </a:xfrm>
        </p:grpSpPr>
        <p:sp>
          <p:nvSpPr>
            <p:cNvPr id="36" name="下箭头 35"/>
            <p:cNvSpPr/>
            <p:nvPr/>
          </p:nvSpPr>
          <p:spPr>
            <a:xfrm rot="10800000">
              <a:off x="9650509" y="3618447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9102946" y="2178623"/>
              <a:ext cx="1357760" cy="14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600" b="1" dirty="0"/>
                <a:t>CSS</a:t>
              </a:r>
              <a:endParaRPr lang="zh-CN" altLang="en-US" sz="8600" b="1" dirty="0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34" y="4617179"/>
            <a:ext cx="4361928" cy="161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9906635" y="904240"/>
            <a:ext cx="923290" cy="1293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0800000">
            <a:off x="3574926" y="2341166"/>
            <a:ext cx="425235" cy="422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9" grpId="0" bldLvl="0" animBg="1"/>
      <p:bldP spid="39" grpId="0" bldLvl="0" animBg="1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093460"/>
          </a:xfrm>
        </p:spPr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HTML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方法控制元素样式的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缺点</a:t>
            </a:r>
            <a:r>
              <a:rPr lang="zh-CN" altLang="en-US">
                <a:sym typeface="+mn-ea"/>
              </a:rPr>
              <a:t>：</a:t>
            </a:r>
            <a:r>
              <a:rPr>
                <a:sym typeface="+mn-ea"/>
              </a:rPr>
              <a:t>	</a:t>
            </a:r>
            <a:endParaRPr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针对元素样式设置的属性太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少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修改元素样式太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麻烦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控制元素样式的代码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冗余</a:t>
            </a:r>
            <a:r>
              <a:rPr lang="zh-CN" altLang="en-US" dirty="0">
                <a:sym typeface="+mn-ea"/>
              </a:rPr>
              <a:t>度过高</a:t>
            </a:r>
            <a:endParaRPr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CSS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方法控制元素样式的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优点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专业</a:t>
            </a:r>
            <a:r>
              <a:rPr lang="zh-CN" altLang="en-US">
                <a:sym typeface="+mn-ea"/>
              </a:rPr>
              <a:t>的样式修饰方法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简便</a:t>
            </a:r>
            <a:r>
              <a:rPr lang="zh-CN" altLang="en-US">
                <a:sym typeface="+mn-ea"/>
              </a:rPr>
              <a:t>的样式修饰方法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简约</a:t>
            </a:r>
            <a:r>
              <a:rPr lang="zh-CN" altLang="en-US">
                <a:sym typeface="+mn-ea"/>
              </a:rPr>
              <a:t>的布局方法</a:t>
            </a:r>
            <a:endParaRPr lang="zh-CN" altLang="en-US"/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5661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85661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684655" y="5095240"/>
            <a:ext cx="8854440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代码是由一条条语句</a:t>
            </a:r>
            <a:r>
              <a:rPr lang="zh-CN" altLang="en-US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而每一条语句的结构，都基本相同</a:t>
            </a:r>
            <a:endParaRPr lang="zh-CN" altLang="en-US" sz="23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35163" y="554078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554848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059770" y="555778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76320" y="5548630"/>
            <a:ext cx="56261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CSS </a:t>
            </a:r>
            <a:r>
              <a:rPr lang="zh-CN" altLang="en-US">
                <a:solidFill>
                  <a:srgbClr val="FF0000"/>
                </a:solidFill>
              </a:rPr>
              <a:t>语法：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7524" y="2056466"/>
            <a:ext cx="1809514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44073" y="2075189"/>
            <a:ext cx="722617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</a:t>
            </a:r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en-US" altLang="zh-CN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7525" y="1945554"/>
            <a:ext cx="7126273" cy="2041618"/>
            <a:chOff x="642938" y="1945103"/>
            <a:chExt cx="5345402" cy="2041145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55117" y="3387582"/>
              <a:ext cx="1433223" cy="59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78532" y="2442602"/>
            <a:ext cx="7505069" cy="3340692"/>
            <a:chOff x="2175319" y="2467430"/>
            <a:chExt cx="5629534" cy="3339918"/>
          </a:xfrm>
        </p:grpSpPr>
        <p:sp>
          <p:nvSpPr>
            <p:cNvPr id="12" name="矩形 11"/>
            <p:cNvSpPr/>
            <p:nvPr/>
          </p:nvSpPr>
          <p:spPr>
            <a:xfrm>
              <a:off x="2175319" y="2467430"/>
              <a:ext cx="2050047" cy="1543962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61645" y="4700799"/>
              <a:ext cx="3243208" cy="1106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属性取值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（属性之间用 </a:t>
              </a:r>
              <a:r>
                <a:rPr lang="en-US" altLang="zh-CN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分隔）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91167" y="2032647"/>
            <a:ext cx="391081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03680" y="3888105"/>
            <a:ext cx="375285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02410" y="1945553"/>
            <a:ext cx="7066280" cy="2702086"/>
            <a:chOff x="2390" y="3064"/>
            <a:chExt cx="11128" cy="4255"/>
          </a:xfrm>
        </p:grpSpPr>
        <p:sp>
          <p:nvSpPr>
            <p:cNvPr id="14" name="TextBox 13"/>
            <p:cNvSpPr txBox="1"/>
            <p:nvPr/>
          </p:nvSpPr>
          <p:spPr>
            <a:xfrm>
              <a:off x="10455" y="6350"/>
              <a:ext cx="3063" cy="969"/>
            </a:xfrm>
            <a:prstGeom prst="rect">
              <a:avLst/>
            </a:prstGeom>
            <a:noFill/>
          </p:spPr>
          <p:txBody>
            <a:bodyPr wrap="none" lIns="108850" tIns="54425" rIns="108850" bIns="54425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大括号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90" y="6013"/>
              <a:ext cx="616" cy="107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08" y="3064"/>
              <a:ext cx="616" cy="107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7180" y="1183640"/>
            <a:ext cx="4109085" cy="1909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3988</Words>
  <Application>WPS 演示</Application>
  <PresentationFormat>自定义</PresentationFormat>
  <Paragraphs>517</Paragraphs>
  <Slides>41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Segoe</vt:lpstr>
      <vt:lpstr>Segoe Semibold</vt:lpstr>
      <vt:lpstr>Franklin Gothic Medium</vt:lpstr>
      <vt:lpstr>Segoe Print</vt:lpstr>
      <vt:lpstr>Office 主题</vt:lpstr>
      <vt:lpstr>PowerPoint 演示文稿</vt:lpstr>
      <vt:lpstr>PowerPoint 演示文稿</vt:lpstr>
      <vt:lpstr>PowerPoint 演示文稿</vt:lpstr>
      <vt:lpstr>CSS简介</vt:lpstr>
      <vt:lpstr>为什么使用CSS</vt:lpstr>
      <vt:lpstr>为什么使用CSS</vt:lpstr>
      <vt:lpstr>PowerPoint 演示文稿</vt:lpstr>
      <vt:lpstr>CSS语法</vt:lpstr>
      <vt:lpstr>CSS语法</vt:lpstr>
      <vt:lpstr>选择器</vt:lpstr>
      <vt:lpstr>选择器</vt:lpstr>
      <vt:lpstr>选择器</vt:lpstr>
      <vt:lpstr>选择器</vt:lpstr>
      <vt:lpstr>选择器总结</vt:lpstr>
      <vt:lpstr>CSS语法</vt:lpstr>
      <vt:lpstr>CSS语法</vt:lpstr>
      <vt:lpstr>行内样式</vt:lpstr>
      <vt:lpstr>页内样式</vt:lpstr>
      <vt:lpstr>外部样式</vt:lpstr>
      <vt:lpstr>CSS样式总结</vt:lpstr>
      <vt:lpstr>练习</vt:lpstr>
      <vt:lpstr>练习</vt:lpstr>
      <vt:lpstr>CSS语法</vt:lpstr>
      <vt:lpstr>样式优先级</vt:lpstr>
      <vt:lpstr>继承</vt:lpstr>
      <vt:lpstr>CSS注释</vt:lpstr>
      <vt:lpstr>练习</vt:lpstr>
      <vt:lpstr>PowerPoint 演示文稿</vt:lpstr>
      <vt:lpstr>本节小结</vt:lpstr>
      <vt:lpstr>本节小结</vt:lpstr>
      <vt:lpstr>本节小结</vt:lpstr>
      <vt:lpstr>PowerPoint 演示文稿</vt:lpstr>
      <vt:lpstr>CSS高级选择器</vt:lpstr>
      <vt:lpstr>CSS高级选择器</vt:lpstr>
      <vt:lpstr>CSS高级选择器</vt:lpstr>
      <vt:lpstr>权重</vt:lpstr>
      <vt:lpstr>权重</vt:lpstr>
      <vt:lpstr>权重</vt:lpstr>
      <vt:lpstr>加权计算</vt:lpstr>
      <vt:lpstr>权重</vt:lpstr>
      <vt:lpstr>权重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801</cp:revision>
  <dcterms:created xsi:type="dcterms:W3CDTF">2014-10-16T08:35:00Z</dcterms:created>
  <dcterms:modified xsi:type="dcterms:W3CDTF">2018-04-08T01:02:53Z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