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32" r:id="rId2"/>
    <p:sldId id="283" r:id="rId3"/>
    <p:sldId id="284" r:id="rId4"/>
    <p:sldId id="372" r:id="rId5"/>
    <p:sldId id="369" r:id="rId6"/>
    <p:sldId id="370" r:id="rId7"/>
    <p:sldId id="371" r:id="rId8"/>
    <p:sldId id="375" r:id="rId9"/>
    <p:sldId id="435" r:id="rId10"/>
    <p:sldId id="392" r:id="rId11"/>
    <p:sldId id="441" r:id="rId12"/>
    <p:sldId id="395" r:id="rId13"/>
    <p:sldId id="396" r:id="rId14"/>
    <p:sldId id="436" r:id="rId15"/>
    <p:sldId id="437" r:id="rId16"/>
    <p:sldId id="438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10" r:id="rId27"/>
    <p:sldId id="439" r:id="rId28"/>
    <p:sldId id="373" r:id="rId29"/>
    <p:sldId id="363" r:id="rId30"/>
    <p:sldId id="354" r:id="rId31"/>
    <p:sldId id="387" r:id="rId32"/>
    <p:sldId id="434" r:id="rId33"/>
    <p:sldId id="388" r:id="rId34"/>
    <p:sldId id="440" r:id="rId35"/>
    <p:sldId id="416" r:id="rId36"/>
    <p:sldId id="413" r:id="rId37"/>
    <p:sldId id="414" r:id="rId38"/>
    <p:sldId id="417" r:id="rId39"/>
    <p:sldId id="418" r:id="rId40"/>
    <p:sldId id="287" r:id="rId41"/>
    <p:sldId id="433" r:id="rId42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5C1E7"/>
    <a:srgbClr val="FDCD5F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826" autoAdjust="0"/>
  </p:normalViewPr>
  <p:slideViewPr>
    <p:cSldViewPr snapToGrid="0" showGuides="1">
      <p:cViewPr varScale="1">
        <p:scale>
          <a:sx n="71" d="100"/>
          <a:sy n="71" d="100"/>
        </p:scale>
        <p:origin x="696" y="96"/>
      </p:cViewPr>
      <p:guideLst>
        <p:guide orient="horz" pos="8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盒子模型平面结构图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当将文档声明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删除后，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IE 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对网页的解释会进入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quirk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（怪异）模式，此时盒子的宽度等于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左边界＋宽度＋右边界</a:t>
            </a:r>
          </a:p>
          <a:p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因此当使用了盒子属性后切忌删除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DOCTYPE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67EF62-5436-4755-94B2-E8516B4BA0CA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lvl="1"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4DA5B4-FBB3-4CC2-9B44-597FF29269BF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868547"/>
          </a:xfrm>
          <a:prstGeom prst="rect">
            <a:avLst/>
          </a:prstGeom>
        </p:spPr>
        <p:txBody>
          <a:bodyPr/>
          <a:lstStyle>
            <a:lvl1pPr algn="l">
              <a:defRPr sz="3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286158"/>
            <a:ext cx="10971372" cy="4527011"/>
          </a:xfrm>
          <a:prstGeom prst="rect">
            <a:avLst/>
          </a:prstGeom>
        </p:spPr>
        <p:txBody>
          <a:bodyPr/>
          <a:lstStyle>
            <a:lvl1pPr>
              <a:defRPr sz="3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3081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272415">
              <a:lnSpc>
                <a:spcPct val="150000"/>
              </a:lnSpc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6610" indent="-272415">
              <a:lnSpc>
                <a:spcPct val="150000"/>
              </a:lnSpc>
              <a:buFont typeface="Wingdings" panose="05000000000000000000" pitchFamily="2" charset="2"/>
              <a:buChar char="Ø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www.w3school.com.cn/css/css_image_transparency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90306" y="3682655"/>
            <a:ext cx="6217677" cy="60235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第六章 </a:t>
            </a:r>
            <a:r>
              <a:rPr lang="en-US" altLang="zh-CN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7" y="1252829"/>
            <a:ext cx="11225339" cy="435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208360" y="311222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2171107" y="1845102"/>
            <a:ext cx="8118788" cy="3276269"/>
            <a:chOff x="1628393" y="1844824"/>
            <a:chExt cx="6089893" cy="3274646"/>
          </a:xfrm>
        </p:grpSpPr>
        <p:sp>
          <p:nvSpPr>
            <p:cNvPr id="10256" name="TextBox 20"/>
            <p:cNvSpPr txBox="1">
              <a:spLocks noChangeArrowheads="1"/>
            </p:cNvSpPr>
            <p:nvPr/>
          </p:nvSpPr>
          <p:spPr bwMode="auto">
            <a:xfrm>
              <a:off x="1628393" y="3009146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左边框</a:t>
              </a:r>
            </a:p>
          </p:txBody>
        </p:sp>
        <p:sp>
          <p:nvSpPr>
            <p:cNvPr id="10257" name="TextBox 21"/>
            <p:cNvSpPr txBox="1">
              <a:spLocks noChangeArrowheads="1"/>
            </p:cNvSpPr>
            <p:nvPr/>
          </p:nvSpPr>
          <p:spPr bwMode="auto">
            <a:xfrm>
              <a:off x="7245017" y="2924944"/>
              <a:ext cx="473269" cy="120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右边框</a:t>
              </a:r>
            </a:p>
          </p:txBody>
        </p:sp>
        <p:sp>
          <p:nvSpPr>
            <p:cNvPr id="10258" name="TextBox 22"/>
            <p:cNvSpPr txBox="1">
              <a:spLocks noChangeArrowheads="1"/>
            </p:cNvSpPr>
            <p:nvPr/>
          </p:nvSpPr>
          <p:spPr bwMode="auto">
            <a:xfrm>
              <a:off x="3968060" y="1844824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上边框</a:t>
              </a:r>
            </a:p>
          </p:txBody>
        </p:sp>
        <p:sp>
          <p:nvSpPr>
            <p:cNvPr id="10259" name="TextBox 23"/>
            <p:cNvSpPr txBox="1">
              <a:spLocks noChangeArrowheads="1"/>
            </p:cNvSpPr>
            <p:nvPr/>
          </p:nvSpPr>
          <p:spPr bwMode="auto">
            <a:xfrm>
              <a:off x="3995936" y="4581128"/>
              <a:ext cx="975395" cy="538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下边框</a:t>
              </a: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3034590" y="2350045"/>
            <a:ext cx="6294461" cy="2195058"/>
            <a:chOff x="2276435" y="2348880"/>
            <a:chExt cx="4721771" cy="2194707"/>
          </a:xfrm>
        </p:grpSpPr>
        <p:sp>
          <p:nvSpPr>
            <p:cNvPr id="10252" name="TextBox 25"/>
            <p:cNvSpPr txBox="1">
              <a:spLocks noChangeArrowheads="1"/>
            </p:cNvSpPr>
            <p:nvPr/>
          </p:nvSpPr>
          <p:spPr bwMode="auto">
            <a:xfrm>
              <a:off x="3968060" y="2348880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上内边距</a:t>
              </a:r>
            </a:p>
          </p:txBody>
        </p:sp>
        <p:sp>
          <p:nvSpPr>
            <p:cNvPr id="10253" name="TextBox 26"/>
            <p:cNvSpPr txBox="1">
              <a:spLocks noChangeArrowheads="1"/>
            </p:cNvSpPr>
            <p:nvPr/>
          </p:nvSpPr>
          <p:spPr bwMode="auto">
            <a:xfrm>
              <a:off x="3968060" y="4005064"/>
              <a:ext cx="1254435" cy="53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下内边距</a:t>
              </a:r>
            </a:p>
          </p:txBody>
        </p:sp>
        <p:sp>
          <p:nvSpPr>
            <p:cNvPr id="10254" name="TextBox 27"/>
            <p:cNvSpPr txBox="1">
              <a:spLocks noChangeArrowheads="1"/>
            </p:cNvSpPr>
            <p:nvPr/>
          </p:nvSpPr>
          <p:spPr bwMode="auto">
            <a:xfrm>
              <a:off x="2276435" y="2759435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左内边距</a:t>
              </a:r>
            </a:p>
          </p:txBody>
        </p: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6524907" y="2746806"/>
              <a:ext cx="473299" cy="1579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右内边距</a:t>
              </a: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922492" y="1268707"/>
            <a:ext cx="10423482" cy="4427631"/>
            <a:chOff x="692325" y="1268760"/>
            <a:chExt cx="7818049" cy="4426959"/>
          </a:xfrm>
        </p:grpSpPr>
        <p:sp>
          <p:nvSpPr>
            <p:cNvPr id="10248" name="TextBox 30"/>
            <p:cNvSpPr txBox="1">
              <a:spLocks noChangeArrowheads="1"/>
            </p:cNvSpPr>
            <p:nvPr/>
          </p:nvSpPr>
          <p:spPr bwMode="auto">
            <a:xfrm>
              <a:off x="692325" y="2996952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左外边距</a:t>
              </a:r>
            </a:p>
          </p:txBody>
        </p:sp>
        <p:sp>
          <p:nvSpPr>
            <p:cNvPr id="10249" name="TextBox 31"/>
            <p:cNvSpPr txBox="1">
              <a:spLocks noChangeArrowheads="1"/>
            </p:cNvSpPr>
            <p:nvPr/>
          </p:nvSpPr>
          <p:spPr bwMode="auto">
            <a:xfrm>
              <a:off x="8037141" y="2924944"/>
              <a:ext cx="473233" cy="1579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右外边距</a:t>
              </a:r>
            </a:p>
          </p:txBody>
        </p:sp>
        <p:sp>
          <p:nvSpPr>
            <p:cNvPr id="10250" name="TextBox 32"/>
            <p:cNvSpPr txBox="1">
              <a:spLocks noChangeArrowheads="1"/>
            </p:cNvSpPr>
            <p:nvPr/>
          </p:nvSpPr>
          <p:spPr bwMode="auto">
            <a:xfrm>
              <a:off x="3968060" y="1268760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上外边距</a:t>
              </a:r>
            </a:p>
          </p:txBody>
        </p:sp>
        <p:sp>
          <p:nvSpPr>
            <p:cNvPr id="10251" name="TextBox 33"/>
            <p:cNvSpPr txBox="1">
              <a:spLocks noChangeArrowheads="1"/>
            </p:cNvSpPr>
            <p:nvPr/>
          </p:nvSpPr>
          <p:spPr bwMode="auto">
            <a:xfrm>
              <a:off x="3995936" y="5157192"/>
              <a:ext cx="1254260" cy="538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下外边距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盒子模型的平面图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13253" y="3659365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宽度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72796" y="3176589"/>
            <a:ext cx="835379" cy="47924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35" y="191655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组合 23"/>
          <p:cNvGrpSpPr/>
          <p:nvPr/>
        </p:nvGrpSpPr>
        <p:grpSpPr bwMode="auto">
          <a:xfrm>
            <a:off x="4897120" y="2061052"/>
            <a:ext cx="6838329" cy="2100575"/>
            <a:chOff x="3662601" y="2060848"/>
            <a:chExt cx="5130789" cy="2100029"/>
          </a:xfrm>
        </p:grpSpPr>
        <p:sp>
          <p:nvSpPr>
            <p:cNvPr id="11272" name="TextBox 21"/>
            <p:cNvSpPr txBox="1">
              <a:spLocks noChangeArrowheads="1"/>
            </p:cNvSpPr>
            <p:nvPr/>
          </p:nvSpPr>
          <p:spPr bwMode="auto">
            <a:xfrm>
              <a:off x="5697046" y="2060848"/>
              <a:ext cx="3096344" cy="21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页面元素，可以是表格、段落、列表、图片、文字、媒体等。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>
              <a:off x="3662601" y="2997388"/>
              <a:ext cx="182190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1310" y="91631"/>
            <a:ext cx="10514231" cy="625596"/>
          </a:xfrm>
        </p:spPr>
        <p:txBody>
          <a:bodyPr/>
          <a:lstStyle/>
          <a:p>
            <a:r>
              <a:rPr lang="zh-CN" altLang="en-US" dirty="0"/>
              <a:t>大小</a:t>
            </a:r>
          </a:p>
        </p:txBody>
      </p:sp>
      <p:sp>
        <p:nvSpPr>
          <p:cNvPr id="7" name="Freeform 23"/>
          <p:cNvSpPr/>
          <p:nvPr/>
        </p:nvSpPr>
        <p:spPr bwMode="auto">
          <a:xfrm>
            <a:off x="2924496" y="3209051"/>
            <a:ext cx="22384" cy="1864216"/>
          </a:xfrm>
          <a:custGeom>
            <a:avLst/>
            <a:gdLst>
              <a:gd name="T0" fmla="*/ 9 w 9"/>
              <a:gd name="T1" fmla="*/ 0 h 930"/>
              <a:gd name="T2" fmla="*/ 0 w 9"/>
              <a:gd name="T3" fmla="*/ 930 h 9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" h="930">
                <a:moveTo>
                  <a:pt x="9" y="0"/>
                </a:moveTo>
                <a:lnTo>
                  <a:pt x="0" y="93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8" name="Freeform 24"/>
          <p:cNvSpPr/>
          <p:nvPr/>
        </p:nvSpPr>
        <p:spPr bwMode="auto">
          <a:xfrm>
            <a:off x="5332680" y="3215064"/>
            <a:ext cx="2488" cy="1858202"/>
          </a:xfrm>
          <a:custGeom>
            <a:avLst/>
            <a:gdLst>
              <a:gd name="T0" fmla="*/ 0 w 1"/>
              <a:gd name="T1" fmla="*/ 0 h 927"/>
              <a:gd name="T2" fmla="*/ 0 w 1"/>
              <a:gd name="T3" fmla="*/ 927 h 9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27">
                <a:moveTo>
                  <a:pt x="0" y="0"/>
                </a:moveTo>
                <a:lnTo>
                  <a:pt x="0" y="927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9" name="Freeform 25"/>
          <p:cNvSpPr/>
          <p:nvPr/>
        </p:nvSpPr>
        <p:spPr bwMode="auto">
          <a:xfrm>
            <a:off x="2935688" y="5019144"/>
            <a:ext cx="598151" cy="108245"/>
          </a:xfrm>
          <a:custGeom>
            <a:avLst/>
            <a:gdLst>
              <a:gd name="T0" fmla="*/ 378 w 378"/>
              <a:gd name="T1" fmla="*/ 0 h 1"/>
              <a:gd name="T2" fmla="*/ 0 w 3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">
                <a:moveTo>
                  <a:pt x="378" y="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3389270" y="4765262"/>
            <a:ext cx="1355478" cy="4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width</a:t>
            </a: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4518210" y="5005697"/>
            <a:ext cx="8169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3" name="Freeform 26"/>
          <p:cNvSpPr/>
          <p:nvPr/>
        </p:nvSpPr>
        <p:spPr bwMode="auto">
          <a:xfrm>
            <a:off x="905387" y="2689628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4" name="Freeform 26"/>
          <p:cNvSpPr/>
          <p:nvPr/>
        </p:nvSpPr>
        <p:spPr bwMode="auto">
          <a:xfrm>
            <a:off x="878491" y="3332943"/>
            <a:ext cx="2827852" cy="2004"/>
          </a:xfrm>
          <a:custGeom>
            <a:avLst/>
            <a:gdLst>
              <a:gd name="T0" fmla="*/ 0 w 1137"/>
              <a:gd name="T1" fmla="*/ 0 h 1"/>
              <a:gd name="T2" fmla="*/ 1137 w 113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37" h="1">
                <a:moveTo>
                  <a:pt x="0" y="0"/>
                </a:moveTo>
                <a:lnTo>
                  <a:pt x="1137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 rot="16200000">
            <a:off x="1169251" y="2503618"/>
            <a:ext cx="589158" cy="104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108850" tIns="54425" rIns="108850" bIns="54425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height</a:t>
            </a:r>
          </a:p>
        </p:txBody>
      </p:sp>
      <p:sp>
        <p:nvSpPr>
          <p:cNvPr id="16" name="Freeform 31"/>
          <p:cNvSpPr/>
          <p:nvPr/>
        </p:nvSpPr>
        <p:spPr bwMode="auto">
          <a:xfrm>
            <a:off x="919294" y="2725294"/>
            <a:ext cx="60951" cy="199485"/>
          </a:xfrm>
          <a:custGeom>
            <a:avLst/>
            <a:gdLst>
              <a:gd name="T0" fmla="*/ 0 w 1"/>
              <a:gd name="T1" fmla="*/ 108 h 108"/>
              <a:gd name="T2" fmla="*/ 0 w 1"/>
              <a:gd name="T3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8">
                <a:moveTo>
                  <a:pt x="0" y="10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7" name="Freeform 32"/>
          <p:cNvSpPr/>
          <p:nvPr/>
        </p:nvSpPr>
        <p:spPr bwMode="auto">
          <a:xfrm>
            <a:off x="908222" y="3108763"/>
            <a:ext cx="60951" cy="222067"/>
          </a:xfrm>
          <a:custGeom>
            <a:avLst/>
            <a:gdLst>
              <a:gd name="T0" fmla="*/ 0 w 1"/>
              <a:gd name="T1" fmla="*/ 0 h 96"/>
              <a:gd name="T2" fmla="*/ 0 w 1"/>
              <a:gd name="T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6">
                <a:moveTo>
                  <a:pt x="0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50" tIns="54425" rIns="108850" bIns="54425"/>
          <a:lstStyle/>
          <a:p>
            <a:endParaRPr lang="zh-CN" alt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51290" y="2732491"/>
            <a:ext cx="2061258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内容区域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59267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4" name="组合 23"/>
          <p:cNvGrpSpPr/>
          <p:nvPr/>
        </p:nvGrpSpPr>
        <p:grpSpPr bwMode="auto">
          <a:xfrm>
            <a:off x="5712141" y="1916573"/>
            <a:ext cx="5566109" cy="1431161"/>
            <a:chOff x="4283968" y="2372687"/>
            <a:chExt cx="4176464" cy="1431043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283968" y="2996667"/>
              <a:ext cx="100838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297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43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边框：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用于限定盒子的外围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</a:p>
        </p:txBody>
      </p:sp>
      <p:sp>
        <p:nvSpPr>
          <p:cNvPr id="8" name="文本框 10"/>
          <p:cNvSpPr txBox="1"/>
          <p:nvPr/>
        </p:nvSpPr>
        <p:spPr>
          <a:xfrm>
            <a:off x="8528363" y="563657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demo6-1.html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1032" y="4033085"/>
            <a:ext cx="6143883" cy="177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边框的宽度：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边框的样式：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边框的颜色：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11091" y="4136295"/>
            <a:ext cx="298196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border-width : 5px;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11091" y="4690806"/>
            <a:ext cx="300228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border-style : solid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49186" y="5243085"/>
            <a:ext cx="285750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border-color : red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边框组成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638810" y="816909"/>
            <a:ext cx="11106785" cy="413205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>
                <a:sym typeface="+mn-ea"/>
              </a:rPr>
              <a:t>边框组成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>
                <a:solidFill>
                  <a:srgbClr val="C00000"/>
                </a:solidFill>
              </a:rPr>
              <a:t>border-top  </a:t>
            </a:r>
            <a:r>
              <a:rPr lang="zh-CN" altLang="en-US" sz="2400" dirty="0">
                <a:solidFill>
                  <a:schemeClr val="tx2"/>
                </a:solidFill>
              </a:rPr>
              <a:t>上边框</a:t>
            </a:r>
            <a:endParaRPr lang="en-US" altLang="zh-CN" sz="2400" dirty="0"/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border-right  </a:t>
            </a:r>
            <a:r>
              <a:rPr lang="zh-CN" altLang="en-US" sz="2400" dirty="0">
                <a:solidFill>
                  <a:schemeClr val="tx2"/>
                </a:solidFill>
              </a:rPr>
              <a:t>右边框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border-bottom  </a:t>
            </a:r>
            <a:r>
              <a:rPr lang="zh-CN" altLang="en-US" sz="2400" dirty="0">
                <a:solidFill>
                  <a:schemeClr val="tx2"/>
                </a:solidFill>
              </a:rPr>
              <a:t>下边框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indent="-381635">
              <a:lnSpc>
                <a:spcPct val="14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border-left  </a:t>
            </a:r>
            <a:r>
              <a:rPr lang="zh-CN" altLang="en-US" sz="2400" dirty="0">
                <a:solidFill>
                  <a:schemeClr val="tx2"/>
                </a:solidFill>
              </a:rPr>
              <a:t>左边框</a:t>
            </a:r>
          </a:p>
        </p:txBody>
      </p:sp>
      <p:pic>
        <p:nvPicPr>
          <p:cNvPr id="1026" name="Picture 2" descr="C:\Users\hl\Desktop\2-3 CSS盒子模型\img\边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59" y="1464153"/>
            <a:ext cx="5226365" cy="25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边框宽度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设置边框宽度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>
                <a:ea typeface="宋体" panose="02010600030101010101" pitchFamily="2" charset="-122"/>
              </a:rPr>
              <a:t>border-width : </a:t>
            </a:r>
            <a:r>
              <a:rPr lang="zh-CN" altLang="en-US" sz="2400" dirty="0">
                <a:solidFill>
                  <a:srgbClr val="C00000"/>
                </a:solidFill>
              </a:rPr>
              <a:t>宽度值；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indent="-381635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4" name="Picture 2" descr="C:\Users\hl\Desktop\QQ截图201801181017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42" y="2355678"/>
            <a:ext cx="4286405" cy="4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17"/>
          <p:cNvGrpSpPr/>
          <p:nvPr/>
        </p:nvGrpSpPr>
        <p:grpSpPr bwMode="auto">
          <a:xfrm>
            <a:off x="1240336" y="3013167"/>
            <a:ext cx="4990450" cy="3032610"/>
            <a:chOff x="899592" y="2420888"/>
            <a:chExt cx="3744416" cy="3032444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3146503"/>
              <a:ext cx="3744416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border-top-width : 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border-right-width : 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border-bottom-width : 1px;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border-left-width : 1px;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1513147"/>
            <a:ext cx="3872996" cy="181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4" y="2018089"/>
            <a:ext cx="3872996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3" y="2550024"/>
            <a:ext cx="3885694" cy="177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76" y="3170881"/>
            <a:ext cx="3911091" cy="17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26"/>
          <p:cNvGrpSpPr/>
          <p:nvPr/>
        </p:nvGrpSpPr>
        <p:grpSpPr bwMode="auto">
          <a:xfrm>
            <a:off x="6400961" y="4714433"/>
            <a:ext cx="2198930" cy="1190741"/>
            <a:chOff x="4074748" y="4941168"/>
            <a:chExt cx="1649380" cy="1191722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TextBox 2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设置边框颜色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>
                <a:ea typeface="宋体" panose="02010600030101010101" pitchFamily="2" charset="-122"/>
              </a:rPr>
              <a:t>border-color : </a:t>
            </a:r>
            <a:r>
              <a:rPr lang="zh-CN" altLang="en-US" sz="2400" dirty="0">
                <a:solidFill>
                  <a:srgbClr val="C00000"/>
                </a:solidFill>
              </a:rPr>
              <a:t>颜色值；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indent="-381635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16" name="Picture 2" descr="C:\Users\hl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58" y="2235461"/>
            <a:ext cx="5527434" cy="5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7"/>
          <p:cNvGrpSpPr/>
          <p:nvPr/>
        </p:nvGrpSpPr>
        <p:grpSpPr bwMode="auto">
          <a:xfrm>
            <a:off x="1226889" y="2851803"/>
            <a:ext cx="4740275" cy="3019425"/>
            <a:chOff x="899592" y="2420888"/>
            <a:chExt cx="3556706" cy="3019260"/>
          </a:xfrm>
        </p:grpSpPr>
        <p:sp>
          <p:nvSpPr>
            <p:cNvPr id="18" name="TextBox 17"/>
            <p:cNvSpPr txBox="1"/>
            <p:nvPr/>
          </p:nvSpPr>
          <p:spPr>
            <a:xfrm>
              <a:off x="899592" y="3133319"/>
              <a:ext cx="3556706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border-left-color : #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cccccc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6193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27717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7" y="1549268"/>
            <a:ext cx="3860297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125665"/>
            <a:ext cx="3923789" cy="18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18" y="2773514"/>
            <a:ext cx="3923789" cy="18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98" y="3349910"/>
            <a:ext cx="4012678" cy="182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7"/>
          <p:cNvGrpSpPr/>
          <p:nvPr/>
        </p:nvGrpSpPr>
        <p:grpSpPr bwMode="auto">
          <a:xfrm>
            <a:off x="6239597" y="4714433"/>
            <a:ext cx="2198930" cy="1190741"/>
            <a:chOff x="4074748" y="4941168"/>
            <a:chExt cx="1649380" cy="1191722"/>
          </a:xfrm>
        </p:grpSpPr>
        <p:cxnSp>
          <p:nvCxnSpPr>
            <p:cNvPr id="26" name="直接箭头连接符 25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870698"/>
            <a:ext cx="11106785" cy="4890135"/>
          </a:xfrm>
        </p:spPr>
        <p:txBody>
          <a:bodyPr>
            <a:normAutofit/>
          </a:bodyPr>
          <a:lstStyle/>
          <a:p>
            <a:pPr indent="-381635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设置边框样式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pPr lvl="1" indent="-381635"/>
            <a:r>
              <a:rPr lang="en-US" altLang="zh-CN" sz="2400" dirty="0">
                <a:ea typeface="宋体" panose="02010600030101010101" pitchFamily="2" charset="-122"/>
              </a:rPr>
              <a:t>border-style : </a:t>
            </a:r>
            <a:r>
              <a:rPr lang="zh-CN" altLang="en-US" sz="2400" dirty="0">
                <a:solidFill>
                  <a:srgbClr val="C00000"/>
                </a:solidFill>
              </a:rPr>
              <a:t>样式关键词；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indent="-381635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28" name="Picture 2" descr="C:\Users\hl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3" y="2230599"/>
            <a:ext cx="4867836" cy="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17"/>
          <p:cNvGrpSpPr/>
          <p:nvPr/>
        </p:nvGrpSpPr>
        <p:grpSpPr bwMode="auto">
          <a:xfrm>
            <a:off x="1267230" y="2851803"/>
            <a:ext cx="4447770" cy="3032610"/>
            <a:chOff x="899592" y="2420888"/>
            <a:chExt cx="3337234" cy="3032444"/>
          </a:xfrm>
        </p:grpSpPr>
        <p:sp>
          <p:nvSpPr>
            <p:cNvPr id="30" name="TextBox 29"/>
            <p:cNvSpPr txBox="1"/>
            <p:nvPr/>
          </p:nvSpPr>
          <p:spPr>
            <a:xfrm>
              <a:off x="899592" y="3146503"/>
              <a:ext cx="3337234" cy="23068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border-top-style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border-right-style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border-bottom-style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border-left-style : solid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27655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580099" y="2420888"/>
              <a:ext cx="71459" cy="5763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1553488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69" y="2202925"/>
            <a:ext cx="3911091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8" y="2779321"/>
            <a:ext cx="3885694" cy="179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9" y="3408118"/>
            <a:ext cx="3898392" cy="181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组合 14"/>
          <p:cNvGrpSpPr/>
          <p:nvPr/>
        </p:nvGrpSpPr>
        <p:grpSpPr bwMode="auto">
          <a:xfrm>
            <a:off x="6320279" y="4956479"/>
            <a:ext cx="2198930" cy="1190741"/>
            <a:chOff x="4074748" y="4941168"/>
            <a:chExt cx="1649380" cy="1191722"/>
          </a:xfrm>
        </p:grpSpPr>
        <p:cxnSp>
          <p:nvCxnSpPr>
            <p:cNvPr id="38" name="直接箭头连接符 37"/>
            <p:cNvCxnSpPr/>
            <p:nvPr/>
          </p:nvCxnSpPr>
          <p:spPr bwMode="auto">
            <a:xfrm flipH="1">
              <a:off x="4571625" y="4941168"/>
              <a:ext cx="1152503" cy="57528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9" name="TextBox 18"/>
            <p:cNvSpPr txBox="1">
              <a:spLocks noChangeArrowheads="1"/>
            </p:cNvSpPr>
            <p:nvPr/>
          </p:nvSpPr>
          <p:spPr bwMode="auto">
            <a:xfrm>
              <a:off x="4074748" y="5301208"/>
              <a:ext cx="421076" cy="83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4800" b="1">
                  <a:ea typeface="宋体" panose="02010600030101010101" pitchFamily="2" charset="-122"/>
                </a:rPr>
                <a:t>?</a:t>
              </a:r>
              <a:endParaRPr lang="zh-CN" altLang="en-US" sz="48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~1\celin\LOCALS~1\Temp\{6B7GRSCU6PY]VA[YK{I]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" y="1167130"/>
            <a:ext cx="11148695" cy="449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边框样式关键字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矩形 12"/>
          <p:cNvSpPr>
            <a:spLocks noChangeArrowheads="1"/>
          </p:cNvSpPr>
          <p:nvPr/>
        </p:nvSpPr>
        <p:spPr bwMode="auto">
          <a:xfrm>
            <a:off x="657781" y="1380138"/>
            <a:ext cx="3551304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border-bottom-width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border-left-width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3"/>
          <p:cNvGrpSpPr/>
          <p:nvPr/>
        </p:nvGrpSpPr>
        <p:grpSpPr bwMode="auto">
          <a:xfrm>
            <a:off x="4188541" y="1452528"/>
            <a:ext cx="7604530" cy="5262880"/>
            <a:chOff x="3141802" y="1988205"/>
            <a:chExt cx="5088834" cy="5263125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3693589" y="1988840"/>
              <a:ext cx="4537047" cy="5262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 10px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border-width: </a:t>
              </a: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20px  10px 20px  10px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endPara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大括号 17"/>
            <p:cNvSpPr/>
            <p:nvPr/>
          </p:nvSpPr>
          <p:spPr bwMode="auto">
            <a:xfrm>
              <a:off x="3141802" y="1988205"/>
              <a:ext cx="500147" cy="2150210"/>
            </a:xfrm>
            <a:prstGeom prst="righ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47"/>
          <p:cNvGrpSpPr/>
          <p:nvPr/>
        </p:nvGrpSpPr>
        <p:grpSpPr bwMode="auto">
          <a:xfrm>
            <a:off x="738170" y="3714115"/>
            <a:ext cx="4144009" cy="1782051"/>
            <a:chOff x="818834" y="4005064"/>
            <a:chExt cx="3248937" cy="1722437"/>
          </a:xfrm>
        </p:grpSpPr>
        <p:pic>
          <p:nvPicPr>
            <p:cNvPr id="1844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005064"/>
              <a:ext cx="1223963" cy="172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818834" y="4365426"/>
              <a:ext cx="1837312" cy="12570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border-color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charset="-122"/>
                </a:rPr>
                <a:t>border-style</a:t>
              </a:r>
              <a:endPara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endParaRPr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复合（一）</a:t>
            </a:r>
          </a:p>
        </p:txBody>
      </p:sp>
      <p:sp>
        <p:nvSpPr>
          <p:cNvPr id="18455" name="TextBox 14"/>
          <p:cNvSpPr txBox="1">
            <a:spLocks noChangeArrowheads="1"/>
          </p:cNvSpPr>
          <p:nvPr/>
        </p:nvSpPr>
        <p:spPr bwMode="auto">
          <a:xfrm>
            <a:off x="6707615" y="4963574"/>
            <a:ext cx="928459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时针</a:t>
            </a:r>
          </a:p>
        </p:txBody>
      </p:sp>
      <p:grpSp>
        <p:nvGrpSpPr>
          <p:cNvPr id="3" name="组合 31"/>
          <p:cNvGrpSpPr/>
          <p:nvPr/>
        </p:nvGrpSpPr>
        <p:grpSpPr bwMode="auto">
          <a:xfrm>
            <a:off x="7522577" y="3576402"/>
            <a:ext cx="3812540" cy="854272"/>
            <a:chOff x="5018906" y="2060848"/>
            <a:chExt cx="2859299" cy="854805"/>
          </a:xfrm>
        </p:grpSpPr>
        <p:sp>
          <p:nvSpPr>
            <p:cNvPr id="18449" name="TextBox 12"/>
            <p:cNvSpPr txBox="1">
              <a:spLocks noChangeArrowheads="1"/>
            </p:cNvSpPr>
            <p:nvPr/>
          </p:nvSpPr>
          <p:spPr bwMode="auto">
            <a:xfrm>
              <a:off x="5072628" y="2378108"/>
              <a:ext cx="2725001" cy="53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       右     下      左</a:t>
              </a:r>
            </a:p>
          </p:txBody>
        </p:sp>
        <p:sp>
          <p:nvSpPr>
            <p:cNvPr id="18450" name="矩形 24"/>
            <p:cNvSpPr>
              <a:spLocks noChangeArrowheads="1"/>
            </p:cNvSpPr>
            <p:nvPr/>
          </p:nvSpPr>
          <p:spPr bwMode="auto">
            <a:xfrm>
              <a:off x="5018906" y="2060848"/>
              <a:ext cx="662915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1" name="矩形 25"/>
            <p:cNvSpPr>
              <a:spLocks noChangeArrowheads="1"/>
            </p:cNvSpPr>
            <p:nvPr/>
          </p:nvSpPr>
          <p:spPr bwMode="auto">
            <a:xfrm>
              <a:off x="5747065" y="2060848"/>
              <a:ext cx="65434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2" name="矩形 26"/>
            <p:cNvSpPr>
              <a:spLocks noChangeArrowheads="1"/>
            </p:cNvSpPr>
            <p:nvPr/>
          </p:nvSpPr>
          <p:spPr bwMode="auto">
            <a:xfrm>
              <a:off x="6478558" y="2060848"/>
              <a:ext cx="665773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53" name="矩形 27"/>
            <p:cNvSpPr>
              <a:spLocks noChangeArrowheads="1"/>
            </p:cNvSpPr>
            <p:nvPr/>
          </p:nvSpPr>
          <p:spPr bwMode="auto">
            <a:xfrm>
              <a:off x="7221481" y="2060848"/>
              <a:ext cx="656724" cy="8266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4"/>
          <p:cNvGrpSpPr/>
          <p:nvPr/>
        </p:nvGrpSpPr>
        <p:grpSpPr bwMode="auto">
          <a:xfrm>
            <a:off x="7490637" y="2252424"/>
            <a:ext cx="2049146" cy="898348"/>
            <a:chOff x="6202533" y="3789040"/>
            <a:chExt cx="1537775" cy="898057"/>
          </a:xfrm>
        </p:grpSpPr>
        <p:sp>
          <p:nvSpPr>
            <p:cNvPr id="18446" name="TextBox 23"/>
            <p:cNvSpPr txBox="1">
              <a:spLocks noChangeArrowheads="1"/>
            </p:cNvSpPr>
            <p:nvPr/>
          </p:nvSpPr>
          <p:spPr bwMode="auto">
            <a:xfrm>
              <a:off x="6202533" y="4148663"/>
              <a:ext cx="1503952" cy="538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   左右</a:t>
              </a:r>
            </a:p>
          </p:txBody>
        </p:sp>
        <p:sp>
          <p:nvSpPr>
            <p:cNvPr id="18447" name="矩形 28"/>
            <p:cNvSpPr>
              <a:spLocks noChangeArrowheads="1"/>
            </p:cNvSpPr>
            <p:nvPr/>
          </p:nvSpPr>
          <p:spPr bwMode="auto">
            <a:xfrm>
              <a:off x="6228266" y="3789040"/>
              <a:ext cx="720043" cy="886807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48" name="矩形 29"/>
            <p:cNvSpPr>
              <a:spLocks noChangeArrowheads="1"/>
            </p:cNvSpPr>
            <p:nvPr/>
          </p:nvSpPr>
          <p:spPr bwMode="auto">
            <a:xfrm>
              <a:off x="7020265" y="3789040"/>
              <a:ext cx="720043" cy="868398"/>
            </a:xfrm>
            <a:prstGeom prst="rect">
              <a:avLst/>
            </a:prstGeom>
            <a:noFill/>
            <a:ln w="28575" algn="ctr">
              <a:solidFill>
                <a:srgbClr val="B17ED8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8760" y="1035044"/>
            <a:ext cx="5133928" cy="54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8850" tIns="54425" rIns="108850" bIns="54425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 / style / color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7"/>
          <p:cNvGrpSpPr/>
          <p:nvPr/>
        </p:nvGrpSpPr>
        <p:grpSpPr bwMode="auto">
          <a:xfrm>
            <a:off x="1926133" y="2529075"/>
            <a:ext cx="3839134" cy="2478890"/>
            <a:chOff x="1313241" y="2420888"/>
            <a:chExt cx="2880320" cy="2479183"/>
          </a:xfrm>
        </p:grpSpPr>
        <p:sp>
          <p:nvSpPr>
            <p:cNvPr id="14" name="TextBox 13"/>
            <p:cNvSpPr txBox="1"/>
            <p:nvPr/>
          </p:nvSpPr>
          <p:spPr>
            <a:xfrm>
              <a:off x="1313241" y="3146629"/>
              <a:ext cx="2880320" cy="17534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border-width : 3px;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border-style : dotted;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border-color : #ff9900;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619209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771641" y="2420888"/>
              <a:ext cx="71453" cy="5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复合（二）</a:t>
            </a:r>
          </a:p>
        </p:txBody>
      </p:sp>
      <p:pic>
        <p:nvPicPr>
          <p:cNvPr id="3074" name="Picture 2" descr="C:\Users\hl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7" y="1694452"/>
            <a:ext cx="7104325" cy="5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6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22186" y="1085892"/>
            <a:ext cx="6780681" cy="97168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22187" y="2356869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392511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22187" y="3862200"/>
            <a:ext cx="696822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行内元素、块级元素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392882" y="3897843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22187" y="5250355"/>
            <a:ext cx="6780680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掌握盒子模型的应用</a:t>
            </a:r>
          </a:p>
        </p:txBody>
      </p:sp>
      <p:sp>
        <p:nvSpPr>
          <p:cNvPr id="30" name="等腰三角形 29"/>
          <p:cNvSpPr/>
          <p:nvPr/>
        </p:nvSpPr>
        <p:spPr>
          <a:xfrm rot="5400000" flipH="1">
            <a:off x="4392882" y="5285997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5" y="3344894"/>
            <a:ext cx="3953419" cy="187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092916" y="3107612"/>
            <a:ext cx="6095207" cy="232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 dotted #FF9900;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border-left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solid #66CC33;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border-right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3px double #FF66FF;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border-top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5px dashed #0099FF;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03" y="1396980"/>
            <a:ext cx="3839134" cy="176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83571" y="2008852"/>
            <a:ext cx="403733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 :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1px solid #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cccccc;</a:t>
            </a:r>
            <a:endParaRPr lang="zh-CN" altLang="en-US" sz="2400" dirty="0" err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23"/>
          <p:cNvGrpSpPr/>
          <p:nvPr/>
        </p:nvGrpSpPr>
        <p:grpSpPr bwMode="auto">
          <a:xfrm>
            <a:off x="5231719" y="1624039"/>
            <a:ext cx="6046530" cy="2031325"/>
            <a:chOff x="3923928" y="2132856"/>
            <a:chExt cx="4536504" cy="203101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3923928" y="2996524"/>
              <a:ext cx="136873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513" name="TextBox 21"/>
            <p:cNvSpPr txBox="1">
              <a:spLocks noChangeArrowheads="1"/>
            </p:cNvSpPr>
            <p:nvPr/>
          </p:nvSpPr>
          <p:spPr bwMode="auto">
            <a:xfrm>
              <a:off x="5364088" y="2132856"/>
              <a:ext cx="3096344" cy="203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padding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用于控制内容部分与边框的间距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40632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下间距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  <p:pic>
        <p:nvPicPr>
          <p:cNvPr id="2051" name="Picture 3" descr="C:\Users\hl\Desktop\2017-12-25_1528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61" y="5075976"/>
            <a:ext cx="7533703" cy="128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hl\Desktop\2-3 CSS盒子模型\img\QQ截图201801101632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784" y="823912"/>
            <a:ext cx="7283722" cy="41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hl\Desktop\2-3 CSS盒子模型\img\QQ截图201801101638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869" y="1518596"/>
            <a:ext cx="5304783" cy="19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添加内边距</a:t>
            </a:r>
          </a:p>
        </p:txBody>
      </p:sp>
      <p:grpSp>
        <p:nvGrpSpPr>
          <p:cNvPr id="2" name="组合 11"/>
          <p:cNvGrpSpPr/>
          <p:nvPr/>
        </p:nvGrpSpPr>
        <p:grpSpPr bwMode="auto">
          <a:xfrm>
            <a:off x="4843273" y="2287136"/>
            <a:ext cx="6465702" cy="377925"/>
            <a:chOff x="3320692" y="2457399"/>
            <a:chExt cx="4850326" cy="378108"/>
          </a:xfrm>
        </p:grpSpPr>
        <p:grpSp>
          <p:nvGrpSpPr>
            <p:cNvPr id="23563" name="组合 8"/>
            <p:cNvGrpSpPr/>
            <p:nvPr/>
          </p:nvGrpSpPr>
          <p:grpSpPr bwMode="auto">
            <a:xfrm>
              <a:off x="3320692" y="2457399"/>
              <a:ext cx="576315" cy="223999"/>
              <a:chOff x="3320692" y="2097359"/>
              <a:chExt cx="576315" cy="223999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3320693" y="2097359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320692" y="2249870"/>
                <a:ext cx="576314" cy="7148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A5002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4" name="矩形 10"/>
            <p:cNvSpPr>
              <a:spLocks noChangeArrowheads="1"/>
            </p:cNvSpPr>
            <p:nvPr/>
          </p:nvSpPr>
          <p:spPr bwMode="auto">
            <a:xfrm>
              <a:off x="4408134" y="2457399"/>
              <a:ext cx="3762884" cy="37810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3076" name="Picture 4" descr="C:\Users\hl\Desktop\2017-12-25_1540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59" y="3857625"/>
            <a:ext cx="8536304" cy="23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l\Desktop\2-3 CSS盒子模型\img\QQ截图201801101636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5" y="1136137"/>
            <a:ext cx="4166481" cy="252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0"/>
          <p:cNvSpPr txBox="1"/>
          <p:nvPr/>
        </p:nvSpPr>
        <p:spPr>
          <a:xfrm>
            <a:off x="9900627" y="5723197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demo6-2.html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" y="1406503"/>
            <a:ext cx="5733303" cy="22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2" name="组合 23"/>
          <p:cNvGrpSpPr/>
          <p:nvPr/>
        </p:nvGrpSpPr>
        <p:grpSpPr bwMode="auto">
          <a:xfrm>
            <a:off x="6190445" y="1863809"/>
            <a:ext cx="5087804" cy="1384995"/>
            <a:chOff x="4644008" y="2372687"/>
            <a:chExt cx="3816424" cy="1384784"/>
          </a:xfrm>
        </p:grpSpPr>
        <p:cxnSp>
          <p:nvCxnSpPr>
            <p:cNvPr id="21" name="直接箭头连接符 20"/>
            <p:cNvCxnSpPr/>
            <p:nvPr/>
          </p:nvCxnSpPr>
          <p:spPr bwMode="auto">
            <a:xfrm>
              <a:off x="4644008" y="2996623"/>
              <a:ext cx="64771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585" name="TextBox 21"/>
            <p:cNvSpPr txBox="1">
              <a:spLocks noChangeArrowheads="1"/>
            </p:cNvSpPr>
            <p:nvPr/>
          </p:nvSpPr>
          <p:spPr bwMode="auto">
            <a:xfrm>
              <a:off x="5364088" y="2372687"/>
              <a:ext cx="3096344" cy="1384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外边距：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用于控制盒子之间的间距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7403" y="3680973"/>
            <a:ext cx="3839134" cy="226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下间隔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左间隔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l\Desktop\2-3 CSS盒子模型\img\QQ截图201801110913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354" y="1046070"/>
            <a:ext cx="4751340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右箭头 20"/>
          <p:cNvSpPr/>
          <p:nvPr/>
        </p:nvSpPr>
        <p:spPr bwMode="auto">
          <a:xfrm>
            <a:off x="5349518" y="1773647"/>
            <a:ext cx="960841" cy="3604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举例说明</a:t>
            </a:r>
          </a:p>
        </p:txBody>
      </p:sp>
      <p:pic>
        <p:nvPicPr>
          <p:cNvPr id="4098" name="Picture 2" descr="C:\Users\hl\Desktop\2017-12-25_1548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04" y="4004422"/>
            <a:ext cx="9125977" cy="213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180729" y="1846750"/>
            <a:ext cx="4464424" cy="39890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26" name="Picture 2" descr="C:\Users\hl\Desktop\2-3 CSS盒子模型\img\QQ截图2018011109094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21" y="1046069"/>
            <a:ext cx="4272141" cy="19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盒子模型计算问题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588547" y="1326007"/>
            <a:ext cx="9214767" cy="5083496"/>
            <a:chOff x="1080" y="1446"/>
            <a:chExt cx="3705" cy="2536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1080" y="1446"/>
              <a:ext cx="3465" cy="2514"/>
              <a:chOff x="2904" y="2525"/>
              <a:chExt cx="5903" cy="4284"/>
            </a:xfrm>
          </p:grpSpPr>
          <p:sp>
            <p:nvSpPr>
              <p:cNvPr id="16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904" y="2678"/>
                <a:ext cx="5903" cy="3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" name="Group 5"/>
              <p:cNvGrpSpPr/>
              <p:nvPr/>
            </p:nvGrpSpPr>
            <p:grpSpPr bwMode="auto">
              <a:xfrm>
                <a:off x="2927" y="2525"/>
                <a:ext cx="5814" cy="4284"/>
                <a:chOff x="2897" y="2525"/>
                <a:chExt cx="5814" cy="4284"/>
              </a:xfrm>
            </p:grpSpPr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2951" y="2525"/>
                  <a:ext cx="5760" cy="405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4" y="3287"/>
                  <a:ext cx="4140" cy="2868"/>
                </a:xfrm>
                <a:prstGeom prst="rect">
                  <a:avLst/>
                </a:prstGeom>
                <a:solidFill>
                  <a:srgbClr val="000080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4139" y="3659"/>
                  <a:ext cx="3420" cy="2111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8"/>
                <p:cNvSpPr>
                  <a:spLocks noChangeArrowheads="1"/>
                </p:cNvSpPr>
                <p:nvPr/>
              </p:nvSpPr>
              <p:spPr bwMode="auto">
                <a:xfrm>
                  <a:off x="4679" y="4127"/>
                  <a:ext cx="2340" cy="10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endPara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content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74" y="3692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39" y="5264"/>
                  <a:ext cx="180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905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6784" y="4031"/>
                  <a:ext cx="720" cy="20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padding-right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249" y="3276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border-top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29" y="5772"/>
                  <a:ext cx="16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border-bottom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259" y="4076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border-right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58" y="412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border-left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850" y="4091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margin-right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97" y="4157"/>
                  <a:ext cx="720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margin-left</a:t>
                  </a:r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219" y="2723"/>
                  <a:ext cx="148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margin-top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14" y="6185"/>
                  <a:ext cx="1815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en-US" altLang="zh-CN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margin-bottom</a:t>
                  </a:r>
                  <a:endPara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" name="Freeform 23"/>
            <p:cNvSpPr/>
            <p:nvPr/>
          </p:nvSpPr>
          <p:spPr bwMode="auto">
            <a:xfrm>
              <a:off x="2130" y="3024"/>
              <a:ext cx="9" cy="930"/>
            </a:xfrm>
            <a:custGeom>
              <a:avLst/>
              <a:gdLst>
                <a:gd name="T0" fmla="*/ 9 w 9"/>
                <a:gd name="T1" fmla="*/ 0 h 930"/>
                <a:gd name="T2" fmla="*/ 0 w 9"/>
                <a:gd name="T3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930">
                  <a:moveTo>
                    <a:pt x="9" y="0"/>
                  </a:moveTo>
                  <a:lnTo>
                    <a:pt x="0" y="93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24"/>
            <p:cNvSpPr/>
            <p:nvPr/>
          </p:nvSpPr>
          <p:spPr bwMode="auto">
            <a:xfrm>
              <a:off x="3513" y="3024"/>
              <a:ext cx="1" cy="927"/>
            </a:xfrm>
            <a:custGeom>
              <a:avLst/>
              <a:gdLst>
                <a:gd name="T0" fmla="*/ 0 w 1"/>
                <a:gd name="T1" fmla="*/ 0 h 927"/>
                <a:gd name="T2" fmla="*/ 0 w 1"/>
                <a:gd name="T3" fmla="*/ 927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27">
                  <a:moveTo>
                    <a:pt x="0" y="0"/>
                  </a:moveTo>
                  <a:lnTo>
                    <a:pt x="0" y="927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25"/>
            <p:cNvSpPr/>
            <p:nvPr/>
          </p:nvSpPr>
          <p:spPr bwMode="auto">
            <a:xfrm>
              <a:off x="2127" y="3884"/>
              <a:ext cx="481" cy="54"/>
            </a:xfrm>
            <a:custGeom>
              <a:avLst/>
              <a:gdLst>
                <a:gd name="T0" fmla="*/ 378 w 378"/>
                <a:gd name="T1" fmla="*/ 0 h 1"/>
                <a:gd name="T2" fmla="*/ 0 w 37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">
                  <a:moveTo>
                    <a:pt x="3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auto">
            <a:xfrm>
              <a:off x="3513" y="3027"/>
              <a:ext cx="1137" cy="1"/>
            </a:xfrm>
            <a:custGeom>
              <a:avLst/>
              <a:gdLst>
                <a:gd name="T0" fmla="*/ 0 w 1137"/>
                <a:gd name="T1" fmla="*/ 0 h 1"/>
                <a:gd name="T2" fmla="*/ 1137 w 113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37" h="1">
                  <a:moveTo>
                    <a:pt x="0" y="0"/>
                  </a:moveTo>
                  <a:lnTo>
                    <a:pt x="1137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3016" y="388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607" y="3782"/>
              <a:ext cx="545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</a:t>
              </a:r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515" y="2387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4587" y="2478"/>
              <a:ext cx="198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</a:t>
              </a:r>
            </a:p>
          </p:txBody>
        </p:sp>
        <p:sp>
          <p:nvSpPr>
            <p:cNvPr id="14" name="Freeform 31"/>
            <p:cNvSpPr/>
            <p:nvPr/>
          </p:nvSpPr>
          <p:spPr bwMode="auto">
            <a:xfrm>
              <a:off x="4581" y="2385"/>
              <a:ext cx="1" cy="108"/>
            </a:xfrm>
            <a:custGeom>
              <a:avLst/>
              <a:gdLst>
                <a:gd name="T0" fmla="*/ 0 w 1"/>
                <a:gd name="T1" fmla="*/ 108 h 108"/>
                <a:gd name="T2" fmla="*/ 0 w 1"/>
                <a:gd name="T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8">
                  <a:moveTo>
                    <a:pt x="0" y="108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32"/>
            <p:cNvSpPr/>
            <p:nvPr/>
          </p:nvSpPr>
          <p:spPr bwMode="auto">
            <a:xfrm>
              <a:off x="4587" y="2928"/>
              <a:ext cx="1" cy="96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69537" y="780518"/>
            <a:ext cx="9829087" cy="53848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= width/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 + border + padding + margin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块级元素与行内元素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52457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 哪些元素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/>
              <a:t> </a:t>
            </a:r>
            <a:r>
              <a:rPr kumimoji="1" lang="zh-CN" altLang="zh-CN" sz="2400" dirty="0"/>
              <a:t>&lt;</a:t>
            </a:r>
            <a:r>
              <a:rPr kumimoji="1" lang="en-US" altLang="zh-CN" sz="2400" dirty="0"/>
              <a:t>p&gt;</a:t>
            </a:r>
            <a:r>
              <a:rPr kumimoji="1" lang="zh-CN" altLang="en-US" sz="2400" dirty="0"/>
              <a:t>&lt;</a:t>
            </a:r>
            <a:r>
              <a:rPr kumimoji="1" lang="en-US" altLang="zh-CN" sz="2400" dirty="0"/>
              <a:t>/p&gt;</a:t>
            </a:r>
          </a:p>
          <a:p>
            <a:pPr lvl="1"/>
            <a:r>
              <a:rPr kumimoji="1" lang="en-US" altLang="zh-CN" sz="2400" dirty="0"/>
              <a:t> </a:t>
            </a:r>
            <a:r>
              <a:rPr kumimoji="1" lang="zh-CN" altLang="zh-CN" sz="2400" dirty="0"/>
              <a:t>&lt;</a:t>
            </a:r>
            <a:r>
              <a:rPr kumimoji="1" lang="en-US" altLang="zh-CN" sz="2400" dirty="0" err="1"/>
              <a:t>ul</a:t>
            </a:r>
            <a:r>
              <a:rPr kumimoji="1" lang="en-US" altLang="zh-CN" sz="2400" dirty="0"/>
              <a:t>&gt;&lt;/</a:t>
            </a:r>
            <a:r>
              <a:rPr kumimoji="1" lang="en-US" altLang="zh-CN" sz="2400" dirty="0" err="1"/>
              <a:t>ul</a:t>
            </a:r>
            <a:r>
              <a:rPr kumimoji="1" lang="zh-CN" altLang="zh-CN" sz="2400" dirty="0"/>
              <a:t>&gt;</a:t>
            </a:r>
            <a:endParaRPr kumimoji="1" lang="en-US" altLang="zh-CN" sz="2400" dirty="0"/>
          </a:p>
          <a:p>
            <a:pPr lvl="1"/>
            <a:r>
              <a:rPr kumimoji="1" lang="en-US" altLang="zh-CN" sz="2400" dirty="0"/>
              <a:t> …</a:t>
            </a:r>
          </a:p>
          <a:p>
            <a:r>
              <a:rPr kumimoji="1" lang="zh-CN" altLang="en-US" sz="2800" dirty="0"/>
              <a:t> 哪些元素</a:t>
            </a:r>
            <a:r>
              <a:rPr kumimoji="1" lang="zh-CN" altLang="en-US" sz="2800" dirty="0">
                <a:solidFill>
                  <a:srgbClr val="FF0000"/>
                </a:solidFill>
              </a:rPr>
              <a:t>不具有</a:t>
            </a:r>
            <a:r>
              <a:rPr kumimoji="1" lang="zh-CN" altLang="en-US" sz="2800" dirty="0"/>
              <a:t>盒子模型的特征？</a:t>
            </a:r>
            <a:endParaRPr kumimoji="1" lang="en-US" altLang="zh-CN" sz="2800" dirty="0"/>
          </a:p>
          <a:p>
            <a:pPr lvl="1"/>
            <a:r>
              <a:rPr kumimoji="1" lang="en-US" altLang="zh-CN" sz="2400" dirty="0"/>
              <a:t> </a:t>
            </a:r>
            <a:r>
              <a:rPr kumimoji="1" lang="zh-CN" altLang="zh-CN" sz="2400" dirty="0"/>
              <a:t>&lt;</a:t>
            </a:r>
            <a:r>
              <a:rPr kumimoji="1" lang="en-US" altLang="zh-CN" sz="2400" dirty="0"/>
              <a:t>a&gt;&lt;/a&gt;</a:t>
            </a:r>
          </a:p>
          <a:p>
            <a:pPr lvl="1"/>
            <a:r>
              <a:rPr kumimoji="1" lang="en-US" altLang="zh-CN" sz="2400" dirty="0"/>
              <a:t> …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HTML</a:t>
            </a:r>
            <a:r>
              <a:rPr lang="zh-CN" altLang="en-US" dirty="0">
                <a:cs typeface="Arial" panose="020B0604020202020204" pitchFamily="34" charset="0"/>
              </a:rPr>
              <a:t>的块级元素与行内元素</a:t>
            </a:r>
            <a:endParaRPr dirty="0"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r>
              <a:rPr lang="zh-CN" altLang="en-US" sz="2800" dirty="0"/>
              <a:t> 根据 </a:t>
            </a:r>
            <a:r>
              <a:rPr lang="en-US" altLang="zh-CN" sz="2800" dirty="0"/>
              <a:t>HTML </a:t>
            </a:r>
            <a:r>
              <a:rPr lang="zh-CN" altLang="en-US" sz="2800" dirty="0"/>
              <a:t>元素的显示特征，可分为：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 块级元素</a:t>
            </a:r>
            <a:r>
              <a:rPr lang="zh-CN" altLang="en-US" sz="2400" dirty="0"/>
              <a:t>（</a:t>
            </a:r>
            <a:r>
              <a:rPr lang="en-US" altLang="zh-CN" sz="2400" dirty="0"/>
              <a:t>block  level 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元素在显示时会</a:t>
            </a:r>
            <a:r>
              <a:rPr lang="zh-CN" altLang="en-US" sz="2200" dirty="0">
                <a:solidFill>
                  <a:srgbClr val="FF0000"/>
                </a:solidFill>
              </a:rPr>
              <a:t>独占一行</a:t>
            </a:r>
            <a:r>
              <a:rPr lang="zh-CN" altLang="en-US" sz="2200" dirty="0"/>
              <a:t>，并同时具有宽、高、内外边距特征。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&lt;p&gt;</a:t>
            </a:r>
            <a:endParaRPr lang="zh-CN" altLang="en-US" sz="2200" dirty="0"/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 行内元素</a:t>
            </a:r>
            <a:r>
              <a:rPr lang="zh-CN" altLang="en-US" sz="2400" dirty="0"/>
              <a:t>（</a:t>
            </a:r>
            <a:r>
              <a:rPr lang="en-US" altLang="zh-CN" sz="2400" dirty="0"/>
              <a:t>inline element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在显示时通常不会以新行开始，</a:t>
            </a:r>
            <a:r>
              <a:rPr lang="zh-CN" altLang="en-US" sz="2200" dirty="0">
                <a:solidFill>
                  <a:srgbClr val="FF0000"/>
                </a:solidFill>
              </a:rPr>
              <a:t>横向排列</a:t>
            </a:r>
            <a:r>
              <a:rPr lang="zh-CN" altLang="en-US" sz="2200" dirty="0"/>
              <a:t>，到最右端自动折行。</a:t>
            </a:r>
            <a:endParaRPr lang="en-US" altLang="zh-CN" sz="2200" dirty="0"/>
          </a:p>
          <a:p>
            <a:pPr lvl="2"/>
            <a:r>
              <a:rPr lang="zh-CN" altLang="en-US" sz="2200" dirty="0"/>
              <a:t>举例：</a:t>
            </a:r>
            <a:r>
              <a:rPr lang="en-US" altLang="zh-CN" sz="2200" dirty="0"/>
              <a:t>&lt;a&gt;</a:t>
            </a:r>
            <a:endParaRPr lang="zh-CN" altLang="en-US" sz="22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26585" y="1372870"/>
            <a:ext cx="7044055" cy="541020"/>
            <a:chOff x="6971" y="2162"/>
            <a:chExt cx="11093" cy="852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8" y="2219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24" y="2162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26585" y="2558415"/>
            <a:ext cx="7044055" cy="541020"/>
            <a:chOff x="6971" y="3878"/>
            <a:chExt cx="11093" cy="852"/>
          </a:xfrm>
        </p:grpSpPr>
        <p:sp>
          <p:nvSpPr>
            <p:cNvPr id="20" name="文本框 19"/>
            <p:cNvSpPr txBox="1"/>
            <p:nvPr/>
          </p:nvSpPr>
          <p:spPr>
            <a:xfrm>
              <a:off x="8224" y="3878"/>
              <a:ext cx="9841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盒子模型的各项属性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rot="5400000" flipH="1">
              <a:off x="6918" y="3935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6585" y="3743960"/>
            <a:ext cx="7021195" cy="541020"/>
            <a:chOff x="6971" y="5696"/>
            <a:chExt cx="11057" cy="852"/>
          </a:xfrm>
        </p:grpSpPr>
        <p:sp>
          <p:nvSpPr>
            <p:cNvPr id="14" name="文本框 13"/>
            <p:cNvSpPr txBox="1"/>
            <p:nvPr/>
          </p:nvSpPr>
          <p:spPr>
            <a:xfrm>
              <a:off x="8224" y="5696"/>
              <a:ext cx="980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块级元素与行内元素</a:t>
              </a:r>
            </a:p>
          </p:txBody>
        </p:sp>
        <p:sp>
          <p:nvSpPr>
            <p:cNvPr id="15" name="等腰三角形 14"/>
            <p:cNvSpPr/>
            <p:nvPr/>
          </p:nvSpPr>
          <p:spPr>
            <a:xfrm rot="5400000" flipH="1">
              <a:off x="6918" y="5752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07535" y="4929505"/>
            <a:ext cx="7040245" cy="541020"/>
            <a:chOff x="6941" y="7764"/>
            <a:chExt cx="11087" cy="852"/>
          </a:xfrm>
        </p:grpSpPr>
        <p:sp>
          <p:nvSpPr>
            <p:cNvPr id="17" name="文本框 21"/>
            <p:cNvSpPr txBox="1"/>
            <p:nvPr/>
          </p:nvSpPr>
          <p:spPr>
            <a:xfrm>
              <a:off x="8194" y="7764"/>
              <a:ext cx="9834" cy="852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盒子模型的应用</a:t>
              </a:r>
            </a:p>
          </p:txBody>
        </p:sp>
        <p:sp>
          <p:nvSpPr>
            <p:cNvPr id="18" name="等腰三角形 17"/>
            <p:cNvSpPr/>
            <p:nvPr/>
          </p:nvSpPr>
          <p:spPr>
            <a:xfrm rot="5400000" flipH="1">
              <a:off x="6888" y="7820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HTML</a:t>
            </a:r>
            <a:r>
              <a:rPr lang="zh-CN" altLang="en-US" dirty="0"/>
              <a:t>常见的块级元素和行内元素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6060" y="802294"/>
            <a:ext cx="5258889" cy="487509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 常见的</a:t>
            </a:r>
            <a:r>
              <a:rPr lang="zh-CN" altLang="en-US" sz="2800" dirty="0">
                <a:solidFill>
                  <a:srgbClr val="FF0000"/>
                </a:solidFill>
              </a:rPr>
              <a:t>块</a:t>
            </a:r>
            <a:r>
              <a:rPr lang="zh-CN" altLang="en-US" sz="2800" dirty="0"/>
              <a:t>级元素：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en-US" altLang="zh-CN" sz="2400" dirty="0"/>
              <a:t> form – </a:t>
            </a:r>
            <a:r>
              <a:rPr lang="zh-CN" altLang="en-US" sz="2400" dirty="0"/>
              <a:t>交互表单</a:t>
            </a:r>
            <a:endParaRPr lang="en-US" altLang="zh-CN" sz="2400" dirty="0"/>
          </a:p>
          <a:p>
            <a:pPr lvl="1"/>
            <a:r>
              <a:rPr lang="en-US" altLang="zh-CN" sz="2400" dirty="0"/>
              <a:t> h1 – 1</a:t>
            </a:r>
            <a:r>
              <a:rPr lang="zh-CN" altLang="en-US" sz="2400" dirty="0"/>
              <a:t>级标题</a:t>
            </a:r>
            <a:endParaRPr lang="en-US" altLang="zh-CN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hr</a:t>
            </a:r>
            <a:r>
              <a:rPr lang="en-US" altLang="zh-CN" sz="2400" dirty="0"/>
              <a:t> – </a:t>
            </a:r>
            <a:r>
              <a:rPr lang="zh-CN" altLang="en-US" sz="2400" dirty="0"/>
              <a:t>水平分隔线</a:t>
            </a:r>
            <a:endParaRPr lang="en-US" altLang="zh-CN" sz="2400" dirty="0"/>
          </a:p>
          <a:p>
            <a:pPr lvl="1"/>
            <a:r>
              <a:rPr lang="en-US" altLang="zh-CN" sz="2400" dirty="0"/>
              <a:t> p – </a:t>
            </a:r>
            <a:r>
              <a:rPr lang="zh-CN" altLang="en-US" sz="2400" dirty="0"/>
              <a:t>段落</a:t>
            </a:r>
            <a:endParaRPr lang="en-US" altLang="zh-CN" sz="2400" dirty="0"/>
          </a:p>
          <a:p>
            <a:pPr lvl="1"/>
            <a:r>
              <a:rPr lang="en-US" altLang="zh-CN" sz="2400" dirty="0"/>
              <a:t> table – </a:t>
            </a:r>
            <a:r>
              <a:rPr lang="zh-CN" altLang="en-US" sz="2400" dirty="0"/>
              <a:t>表格</a:t>
            </a:r>
            <a:endParaRPr lang="en-US" altLang="zh-CN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/>
              <a:t>ul</a:t>
            </a:r>
            <a:r>
              <a:rPr lang="en-US" altLang="zh-CN" sz="2400" dirty="0"/>
              <a:t> – </a:t>
            </a:r>
            <a:r>
              <a:rPr lang="zh-CN" altLang="en-US" sz="2400" dirty="0"/>
              <a:t>无序列表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6436428" y="835342"/>
            <a:ext cx="5626410" cy="5273606"/>
          </a:xfrm>
          <a:prstGeom prst="rect">
            <a:avLst/>
          </a:prstGeom>
        </p:spPr>
        <p:txBody>
          <a:bodyPr vert="horz" lIns="108850" tIns="54425" rIns="108850" bIns="54425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/>
              <a:t> 常见的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内元素：</a:t>
            </a:r>
            <a:endParaRPr lang="en-US" altLang="zh-CN" sz="2900" dirty="0">
              <a:solidFill>
                <a:srgbClr val="C00000"/>
              </a:solidFill>
            </a:endParaRPr>
          </a:p>
          <a:p>
            <a:pPr marL="817245" lvl="1"/>
            <a:r>
              <a:rPr lang="en-US" altLang="zh-CN" dirty="0"/>
              <a:t> a – </a:t>
            </a:r>
            <a:r>
              <a:rPr lang="zh-CN" altLang="en-US" dirty="0"/>
              <a:t>链接</a:t>
            </a:r>
            <a:endParaRPr lang="en-US" altLang="zh-CN" dirty="0"/>
          </a:p>
          <a:p>
            <a:pPr marL="817245" lvl="1"/>
            <a:r>
              <a:rPr lang="en-US" altLang="zh-CN" dirty="0"/>
              <a:t> </a:t>
            </a:r>
            <a:r>
              <a:rPr lang="en-US" altLang="zh-CN" dirty="0" err="1"/>
              <a:t>img</a:t>
            </a:r>
            <a:r>
              <a:rPr lang="en-US" altLang="zh-CN" dirty="0"/>
              <a:t> – </a:t>
            </a:r>
            <a:r>
              <a:rPr lang="zh-CN" altLang="en-US" dirty="0"/>
              <a:t>图片 </a:t>
            </a:r>
            <a:endParaRPr lang="en-US" altLang="zh-CN" dirty="0"/>
          </a:p>
          <a:p>
            <a:pPr marL="817245" lvl="1"/>
            <a:r>
              <a:rPr lang="en-US" altLang="zh-CN" dirty="0"/>
              <a:t> input – </a:t>
            </a:r>
            <a:r>
              <a:rPr lang="zh-CN" altLang="en-US" dirty="0"/>
              <a:t>输入框 </a:t>
            </a:r>
            <a:endParaRPr lang="en-US" altLang="zh-CN" dirty="0"/>
          </a:p>
          <a:p>
            <a:pPr marL="817245" lvl="1"/>
            <a:r>
              <a:rPr lang="en-US" altLang="zh-CN" dirty="0"/>
              <a:t> select – </a:t>
            </a:r>
            <a:r>
              <a:rPr lang="zh-CN" altLang="en-US" dirty="0"/>
              <a:t>项目选择 </a:t>
            </a:r>
            <a:endParaRPr lang="en-US" altLang="zh-CN" dirty="0"/>
          </a:p>
          <a:p>
            <a:pPr marL="817245" lvl="1"/>
            <a:r>
              <a:rPr lang="en-US" altLang="zh-CN" dirty="0"/>
              <a:t> font – </a:t>
            </a:r>
            <a:r>
              <a:rPr lang="zh-CN" altLang="en-US" dirty="0"/>
              <a:t>字体设定</a:t>
            </a:r>
            <a:r>
              <a:rPr lang="en-US" altLang="zh-CN" dirty="0"/>
              <a:t> </a:t>
            </a:r>
          </a:p>
          <a:p>
            <a:pPr marL="817245" lvl="1"/>
            <a:r>
              <a:rPr lang="en-US" altLang="zh-CN" dirty="0"/>
              <a:t> b – </a:t>
            </a:r>
            <a:r>
              <a:rPr lang="zh-CN" altLang="en-US" dirty="0"/>
              <a:t>粗体</a:t>
            </a:r>
            <a:endParaRPr lang="en-US" altLang="zh-CN" dirty="0"/>
          </a:p>
          <a:p>
            <a:pPr marL="817245" lvl="1"/>
            <a:r>
              <a:rPr lang="en-US" altLang="zh-CN" dirty="0"/>
              <a:t> i – </a:t>
            </a:r>
            <a:r>
              <a:rPr lang="zh-CN" altLang="en-US" dirty="0"/>
              <a:t>斜体 </a:t>
            </a:r>
            <a:endParaRPr lang="en-US" altLang="zh-CN" dirty="0"/>
          </a:p>
          <a:p>
            <a:pPr marL="817245" lvl="1"/>
            <a:r>
              <a:rPr lang="en-US" altLang="zh-CN" dirty="0"/>
              <a:t> strong – </a:t>
            </a:r>
            <a:r>
              <a:rPr lang="zh-CN" altLang="en-US" dirty="0"/>
              <a:t>粗体强调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cs typeface="Arial" panose="020B0604020202020204" pitchFamily="34" charset="0"/>
              </a:rPr>
              <a:t> display </a:t>
            </a:r>
            <a:r>
              <a:rPr lang="zh-CN" altLang="en-US" sz="2800" dirty="0">
                <a:cs typeface="Arial" panose="020B0604020202020204" pitchFamily="34" charset="0"/>
              </a:rPr>
              <a:t>属性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>
                <a:cs typeface="Arial" panose="020B0604020202020204" pitchFamily="34" charset="0"/>
              </a:rPr>
              <a:t> 用于指定 </a:t>
            </a:r>
            <a:r>
              <a:rPr lang="en-US" altLang="zh-CN" sz="2400" dirty="0">
                <a:cs typeface="Arial" panose="020B0604020202020204" pitchFamily="34" charset="0"/>
              </a:rPr>
              <a:t>HTML </a:t>
            </a:r>
            <a:r>
              <a:rPr lang="zh-CN" altLang="en-US" sz="2400" dirty="0">
                <a:cs typeface="Arial" panose="020B0604020202020204" pitchFamily="34" charset="0"/>
              </a:rPr>
              <a:t>标签的显示方式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400" dirty="0">
                <a:cs typeface="Arial" panose="020B0604020202020204" pitchFamily="34" charset="0"/>
              </a:rPr>
              <a:t> 属性值：关键字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2" eaLnBrk="1" hangingPunct="1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常用</a:t>
            </a:r>
            <a:r>
              <a:rPr lang="zh-CN" altLang="en-US" sz="2200" dirty="0">
                <a:cs typeface="Arial" panose="020B0604020202020204" pitchFamily="34" charset="0"/>
              </a:rPr>
              <a:t>的有 </a:t>
            </a:r>
            <a:r>
              <a:rPr lang="en-US" altLang="zh-CN" sz="2200" dirty="0">
                <a:cs typeface="Arial" panose="020B0604020202020204" pitchFamily="34" charset="0"/>
              </a:rPr>
              <a:t>4 </a:t>
            </a:r>
            <a:r>
              <a:rPr lang="zh-CN" altLang="en-US" sz="2200" dirty="0">
                <a:cs typeface="Arial" panose="020B0604020202020204" pitchFamily="34" charset="0"/>
              </a:rPr>
              <a:t>个</a:t>
            </a:r>
            <a:endParaRPr lang="en-US" altLang="zh-CN" sz="2200" dirty="0"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属性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sz="half" idx="1"/>
          </p:nvPr>
        </p:nvSpPr>
        <p:spPr>
          <a:xfrm>
            <a:off x="638895" y="837852"/>
            <a:ext cx="11106646" cy="487509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49451"/>
              </p:ext>
            </p:extLst>
          </p:nvPr>
        </p:nvGraphicFramePr>
        <p:xfrm>
          <a:off x="1202055" y="1697399"/>
          <a:ext cx="10216515" cy="3888105"/>
        </p:xfrm>
        <a:graphic>
          <a:graphicData uri="http://schemas.openxmlformats.org/drawingml/2006/table">
            <a:tbl>
              <a:tblPr/>
              <a:tblGrid>
                <a:gridCol w="2063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常用可能值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说  明</a:t>
                      </a:r>
                    </a:p>
                  </a:txBody>
                  <a:tcPr marL="121904" marR="121904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7BE4F9"/>
                        </a:gs>
                        <a:gs pos="100000">
                          <a:srgbClr val="DDF7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80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display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block 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将元素显示为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块级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元素，该元素前后会带有换行符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8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元素会被显示为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</a:t>
                      </a: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元素，该元素前后没有换行符 </a:t>
                      </a:r>
                      <a:endParaRPr kumimoji="0" lang="zh-CN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8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Inline-block</a:t>
                      </a: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行内块元素没有换行符</a:t>
                      </a: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79339" marR="79339" marT="39666" marB="396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none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该元素</a:t>
                      </a:r>
                      <a:r>
                        <a:rPr lang="zh-CN" altLang="en-US" sz="24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不会被显示</a:t>
                      </a:r>
                    </a:p>
                  </a:txBody>
                  <a:tcPr marL="105772" marR="105772" marT="39681" marB="396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块级元素与行内元素的相互转换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" y="1311578"/>
            <a:ext cx="5059021" cy="123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838" y="813305"/>
            <a:ext cx="990399" cy="238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五边形 4"/>
          <p:cNvSpPr/>
          <p:nvPr/>
        </p:nvSpPr>
        <p:spPr>
          <a:xfrm>
            <a:off x="5538660" y="17929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</a:p>
        </p:txBody>
      </p:sp>
      <p:sp>
        <p:nvSpPr>
          <p:cNvPr id="12" name="五边形 11"/>
          <p:cNvSpPr/>
          <p:nvPr/>
        </p:nvSpPr>
        <p:spPr>
          <a:xfrm>
            <a:off x="3880192" y="4532409"/>
            <a:ext cx="2478717" cy="538605"/>
          </a:xfrm>
          <a:prstGeom prst="homePlate">
            <a:avLst/>
          </a:prstGeom>
          <a:solidFill>
            <a:srgbClr val="55C1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</a:rPr>
              <a:t>块</a:t>
            </a:r>
            <a:r>
              <a:rPr lang="en-US" altLang="zh-CN" sz="3300" b="1" dirty="0">
                <a:solidFill>
                  <a:schemeClr val="bg1"/>
                </a:solidFill>
              </a:rPr>
              <a:t>-&gt;</a:t>
            </a:r>
            <a:r>
              <a:rPr lang="zh-CN" altLang="en-US" sz="3300" b="1" dirty="0">
                <a:solidFill>
                  <a:schemeClr val="bg1"/>
                </a:solidFill>
              </a:rPr>
              <a:t>行</a:t>
            </a: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5" y="3851531"/>
            <a:ext cx="2117074" cy="232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443" y="4544954"/>
            <a:ext cx="5100079" cy="41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375524" y="5744153"/>
            <a:ext cx="2295525" cy="47688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demo6-3.html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735617"/>
            <a:ext cx="11106646" cy="4875092"/>
          </a:xfrm>
        </p:spPr>
        <p:txBody>
          <a:bodyPr/>
          <a:lstStyle/>
          <a:p>
            <a:r>
              <a:rPr lang="zh-CN" altLang="en-US" sz="2800" dirty="0"/>
              <a:t> 页面布局</a:t>
            </a:r>
            <a:endParaRPr lang="en-US" altLang="zh-CN" sz="2800" dirty="0"/>
          </a:p>
          <a:p>
            <a:pPr lvl="1"/>
            <a:r>
              <a:rPr lang="zh-CN" altLang="en-US" sz="2400" dirty="0"/>
              <a:t> 导航栏</a:t>
            </a:r>
            <a:endParaRPr lang="en-US" altLang="zh-CN" sz="2400" dirty="0"/>
          </a:p>
          <a:p>
            <a:pPr lvl="1"/>
            <a:r>
              <a:rPr lang="zh-CN" altLang="en-US" sz="2400" dirty="0"/>
              <a:t> 分栏</a:t>
            </a:r>
            <a:endParaRPr lang="en-US" altLang="zh-CN" sz="2400" dirty="0"/>
          </a:p>
          <a:p>
            <a:pPr lvl="1"/>
            <a:r>
              <a:rPr lang="en-US" altLang="zh-CN" sz="2400" dirty="0"/>
              <a:t> ……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6948"/>
            <a:ext cx="12190413" cy="2326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纵向导航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39427" y="3936745"/>
            <a:ext cx="7054010" cy="99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line-height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中的文本垂直方向居中，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text-align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中的文本水平方向居中。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039427" y="2820280"/>
            <a:ext cx="7414476" cy="51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list-style-type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属性，隐藏列表项目符号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39427" y="1599007"/>
            <a:ext cx="6848766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制作时使用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进行制作，设定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li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的边框及宽高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1263650"/>
            <a:ext cx="4326255" cy="4448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横向导航</a:t>
            </a: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008054" y="2972932"/>
            <a:ext cx="10610205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的宽度属性后，设置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属性，属性值为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inline-block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，可以使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标签横向排列。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021502" y="4305437"/>
            <a:ext cx="10463050" cy="11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4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Firefox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不一样，要手动声明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，才能使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显示样式兼容。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15083" y="981637"/>
            <a:ext cx="10595600" cy="1169894"/>
            <a:chOff x="1009212" y="1465729"/>
            <a:chExt cx="10595600" cy="1169894"/>
          </a:xfrm>
        </p:grpSpPr>
        <p:sp>
          <p:nvSpPr>
            <p:cNvPr id="4" name="矩形 3"/>
            <p:cNvSpPr/>
            <p:nvPr/>
          </p:nvSpPr>
          <p:spPr>
            <a:xfrm>
              <a:off x="1009212" y="1465729"/>
              <a:ext cx="10595600" cy="1169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46" name="Picture 2" descr="C:\Users\hl\Desktop\2017-12-25_16064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329" y="1643296"/>
              <a:ext cx="10304487" cy="855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分栏的实现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1256403"/>
            <a:ext cx="11648440" cy="38112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102659"/>
            <a:ext cx="6094730" cy="295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0"/>
          <p:cNvSpPr txBox="1"/>
          <p:nvPr/>
        </p:nvSpPr>
        <p:spPr>
          <a:xfrm>
            <a:off x="9375524" y="5744153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demo6-4.html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图像透明的实现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23247"/>
            <a:ext cx="11106646" cy="4875092"/>
          </a:xfrm>
        </p:spPr>
        <p:txBody>
          <a:bodyPr/>
          <a:lstStyle/>
          <a:p>
            <a:r>
              <a:rPr lang="en-US" altLang="zh-CN" sz="2800" dirty="0"/>
              <a:t> </a:t>
            </a:r>
            <a:r>
              <a:rPr lang="en-US" altLang="zh-CN" sz="2800" dirty="0">
                <a:hlinkClick r:id="rId2"/>
              </a:rPr>
              <a:t>http://www.w3school.com.cn/css/css_image_transparency.asp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99" y="1975804"/>
            <a:ext cx="3701975" cy="204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393" y="1975804"/>
            <a:ext cx="4054004" cy="2040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49543" y="4016967"/>
            <a:ext cx="10581793" cy="183134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 {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opacity:0.4;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	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filter:alpha(opacity=40);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针对 IE8 以及更早的版本 */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盒子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81667"/>
            <a:ext cx="11106646" cy="4875092"/>
          </a:xfrm>
        </p:spPr>
        <p:txBody>
          <a:bodyPr/>
          <a:lstStyle/>
          <a:p>
            <a:r>
              <a:rPr kumimoji="1" lang="zh-CN" altLang="en-US" sz="2800" dirty="0"/>
              <a:t> 盒子：</a:t>
            </a:r>
            <a:endParaRPr kumimoji="1" lang="en-US" altLang="zh-CN" sz="2800" dirty="0"/>
          </a:p>
          <a:p>
            <a:pPr lvl="1"/>
            <a:r>
              <a:rPr kumimoji="1" lang="zh-CN" altLang="en-US" dirty="0"/>
              <a:t> </a:t>
            </a:r>
            <a:r>
              <a:rPr kumimoji="1" lang="zh-CN" altLang="en-US" sz="2400" dirty="0"/>
              <a:t>一个容器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 内部装入各类物品（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 要展示的物品（</a:t>
            </a:r>
            <a:r>
              <a:rPr kumimoji="1" lang="zh-CN" altLang="en-US" sz="2400" dirty="0">
                <a:solidFill>
                  <a:srgbClr val="C00000"/>
                </a:solidFill>
              </a:rPr>
              <a:t>内容</a:t>
            </a:r>
            <a:r>
              <a:rPr kumimoji="1" lang="zh-CN" altLang="en-US" sz="2400" dirty="0"/>
              <a:t>）较多时，盒子与盒子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</a:t>
            </a:r>
            <a:r>
              <a:rPr kumimoji="1" lang="zh-CN" altLang="en-US" sz="2400" dirty="0"/>
              <a:t>或</a:t>
            </a:r>
            <a:r>
              <a:rPr kumimoji="1" lang="zh-CN" altLang="en-US" sz="2400" dirty="0">
                <a:solidFill>
                  <a:srgbClr val="C00000"/>
                </a:solidFill>
              </a:rPr>
              <a:t>堆叠</a:t>
            </a:r>
            <a:r>
              <a:rPr kumimoji="1" lang="zh-CN" altLang="en-US" sz="2400" dirty="0"/>
              <a:t>起来，共同展示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00" y="4655027"/>
            <a:ext cx="1919963" cy="1087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00" y="4580743"/>
            <a:ext cx="1759804" cy="114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853" y="4361047"/>
            <a:ext cx="3731694" cy="167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1"/>
          <p:cNvSpPr/>
          <p:nvPr/>
        </p:nvSpPr>
        <p:spPr>
          <a:xfrm>
            <a:off x="3503256" y="5014337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17"/>
          <p:cNvSpPr/>
          <p:nvPr/>
        </p:nvSpPr>
        <p:spPr>
          <a:xfrm>
            <a:off x="6714651" y="5026454"/>
            <a:ext cx="575989" cy="280636"/>
          </a:xfrm>
          <a:prstGeom prst="rightArrow">
            <a:avLst/>
          </a:prstGeom>
          <a:solidFill>
            <a:srgbClr val="FFFF9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000" dirty="0"/>
              <a:t> CSS </a:t>
            </a:r>
            <a:r>
              <a:rPr lang="zh-CN" altLang="en-US" sz="3000" dirty="0">
                <a:solidFill>
                  <a:srgbClr val="FF0000"/>
                </a:solidFill>
              </a:rPr>
              <a:t>盒子模型</a:t>
            </a:r>
            <a:r>
              <a:rPr lang="zh-CN" altLang="en-US" sz="3000" dirty="0"/>
              <a:t>简介</a:t>
            </a:r>
          </a:p>
          <a:p>
            <a:pPr lvl="1"/>
            <a:r>
              <a:rPr lang="zh-CN" altLang="en-US" dirty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边框</a:t>
            </a:r>
          </a:p>
          <a:p>
            <a:pPr lvl="1"/>
            <a:r>
              <a:rPr lang="zh-CN" altLang="en-US" dirty="0"/>
              <a:t> 使用 </a:t>
            </a:r>
            <a:r>
              <a:rPr lang="en-US" altLang="zh-CN" dirty="0"/>
              <a:t>CSS </a:t>
            </a:r>
            <a:r>
              <a:rPr lang="zh-CN" altLang="en-US" dirty="0"/>
              <a:t>修饰元素</a:t>
            </a:r>
            <a:r>
              <a:rPr lang="zh-CN" altLang="en-US" dirty="0">
                <a:solidFill>
                  <a:srgbClr val="C00000"/>
                </a:solidFill>
              </a:rPr>
              <a:t>内边距和外边距</a:t>
            </a:r>
          </a:p>
          <a:p>
            <a:r>
              <a:rPr lang="zh-CN" altLang="en-US" sz="2900" dirty="0">
                <a:solidFill>
                  <a:srgbClr val="FF0000"/>
                </a:solidFill>
              </a:rPr>
              <a:t> </a:t>
            </a:r>
            <a:r>
              <a:rPr lang="zh-CN" altLang="en-US" sz="3000" dirty="0">
                <a:solidFill>
                  <a:srgbClr val="FF0000"/>
                </a:solidFill>
              </a:rPr>
              <a:t>行内元素、块级元素</a:t>
            </a:r>
            <a:r>
              <a:rPr lang="zh-CN" altLang="en-US" sz="3000" dirty="0"/>
              <a:t>的概念及 </a:t>
            </a:r>
            <a:r>
              <a:rPr lang="en-US" altLang="zh-CN" sz="3000" dirty="0">
                <a:solidFill>
                  <a:srgbClr val="FF0000"/>
                </a:solidFill>
              </a:rPr>
              <a:t>display </a:t>
            </a:r>
            <a:r>
              <a:rPr lang="zh-CN" altLang="en-US" sz="3000" dirty="0"/>
              <a:t>属性的用法</a:t>
            </a:r>
            <a:endParaRPr lang="en-US" altLang="zh-CN" sz="3000" dirty="0"/>
          </a:p>
          <a:p>
            <a:r>
              <a:rPr lang="en-US" altLang="zh-CN" sz="2900" dirty="0"/>
              <a:t> </a:t>
            </a:r>
            <a:r>
              <a:rPr lang="en-US" altLang="zh-CN" sz="3000" dirty="0"/>
              <a:t>CSS </a:t>
            </a:r>
            <a:r>
              <a:rPr lang="zh-CN" altLang="en-US" sz="3000" dirty="0"/>
              <a:t>盒子模型的应用</a:t>
            </a:r>
            <a:endParaRPr lang="en-US" altLang="zh-CN" sz="3000" dirty="0"/>
          </a:p>
          <a:p>
            <a:pPr lvl="1"/>
            <a:r>
              <a:rPr lang="zh-CN" altLang="en-US" dirty="0"/>
              <a:t> 网页布局</a:t>
            </a:r>
            <a:endParaRPr lang="en-US" altLang="zh-CN" dirty="0"/>
          </a:p>
          <a:p>
            <a:pPr lvl="1"/>
            <a:r>
              <a:rPr lang="zh-CN" altLang="en-US" dirty="0"/>
              <a:t> 导航栏的实现</a:t>
            </a:r>
            <a:endParaRPr lang="en-US" altLang="zh-CN" dirty="0"/>
          </a:p>
          <a:p>
            <a:pPr lvl="1"/>
            <a:r>
              <a:rPr lang="zh-CN" altLang="en-US" dirty="0"/>
              <a:t> 分栏的实现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中的盒子</a:t>
            </a:r>
            <a:r>
              <a:rPr kumimoji="1" lang="zh-CN" altLang="en-US" sz="3600" dirty="0"/>
              <a:t>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5" y="817135"/>
            <a:ext cx="11644413" cy="4238960"/>
          </a:xfrm>
          <a:prstGeom prst="rect">
            <a:avLst/>
          </a:prstGeom>
        </p:spPr>
      </p:pic>
      <p:sp>
        <p:nvSpPr>
          <p:cNvPr id="7" name="文本框 5"/>
          <p:cNvSpPr txBox="1"/>
          <p:nvPr/>
        </p:nvSpPr>
        <p:spPr>
          <a:xfrm>
            <a:off x="578485" y="5215255"/>
            <a:ext cx="11167745" cy="96964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Web 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中的盒子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：一个矩形区域，内容包裹在盒子中。盒子的堆叠与嵌套形成整个页面的内容排布。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Web</a:t>
            </a:r>
            <a:r>
              <a:rPr kumimoji="1" lang="zh-CN" altLang="en-US" sz="3600" dirty="0"/>
              <a:t>中的盒子模型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/>
              <a:t> 盒子在 </a:t>
            </a:r>
            <a:r>
              <a:rPr kumimoji="1" lang="en-US" altLang="zh-CN" sz="2800" dirty="0"/>
              <a:t>Web </a:t>
            </a:r>
            <a:r>
              <a:rPr kumimoji="1" lang="zh-CN" altLang="en-US" sz="2800" dirty="0"/>
              <a:t>中的作用：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>
                <a:solidFill>
                  <a:srgbClr val="C00000"/>
                </a:solidFill>
              </a:rPr>
              <a:t> 页面内容</a:t>
            </a:r>
            <a:r>
              <a:rPr kumimoji="1" lang="zh-CN" altLang="en-US" sz="2400" dirty="0"/>
              <a:t>的容器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 通过盒子与盒子的</a:t>
            </a:r>
            <a:r>
              <a:rPr kumimoji="1" lang="zh-CN" altLang="en-US" sz="2400" dirty="0">
                <a:solidFill>
                  <a:srgbClr val="C00000"/>
                </a:solidFill>
              </a:rPr>
              <a:t>嵌套、堆叠</a:t>
            </a:r>
            <a:r>
              <a:rPr kumimoji="1" lang="zh-CN" altLang="en-US" sz="2400" dirty="0"/>
              <a:t>，控制页面内容的展示位置（</a:t>
            </a:r>
            <a:r>
              <a:rPr kumimoji="1" lang="zh-CN" altLang="en-US" sz="2400" dirty="0">
                <a:solidFill>
                  <a:srgbClr val="C00000"/>
                </a:solidFill>
              </a:rPr>
              <a:t>布局</a:t>
            </a:r>
            <a:r>
              <a:rPr kumimoji="1" lang="zh-CN" altLang="en-US" sz="2400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/>
          <a:lstStyle/>
          <a:p>
            <a:r>
              <a:rPr kumimoji="1" lang="zh-CN" altLang="en-US" sz="2800" dirty="0"/>
              <a:t> 每个盒子具有的特征：</a:t>
            </a:r>
            <a:endParaRPr kumimoji="1" lang="en-US" altLang="zh-CN" sz="2800" dirty="0"/>
          </a:p>
          <a:p>
            <a:pPr lvl="1"/>
            <a:r>
              <a:rPr kumimoji="1" lang="zh-CN" altLang="en-US" sz="2400" dirty="0"/>
              <a:t> 大小（</a:t>
            </a:r>
            <a:r>
              <a:rPr kumimoji="1" lang="en-US" altLang="zh-CN" sz="2400" dirty="0"/>
              <a:t>width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height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 边框（</a:t>
            </a:r>
            <a:r>
              <a:rPr kumimoji="1" lang="en-US" altLang="zh-CN" sz="2400" dirty="0"/>
              <a:t>border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 内边距（</a:t>
            </a:r>
            <a:r>
              <a:rPr kumimoji="1" lang="en-US" altLang="zh-CN" sz="2400" dirty="0"/>
              <a:t>padding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 外边距（</a:t>
            </a:r>
            <a:r>
              <a:rPr kumimoji="1" lang="en-US" altLang="zh-CN" sz="2400" dirty="0"/>
              <a:t>margin</a:t>
            </a:r>
            <a:r>
              <a:rPr kumimoji="1" lang="zh-CN" altLang="en-US" sz="2400" dirty="0"/>
              <a:t>）</a:t>
            </a:r>
            <a:endParaRPr kumimoji="1" lang="en-US" altLang="zh-CN" sz="2400" dirty="0"/>
          </a:p>
        </p:txBody>
      </p:sp>
      <p:pic>
        <p:nvPicPr>
          <p:cNvPr id="1027" name="Picture 3" descr="C:\Users\hl\Desktop\a9d3fd1f4134970a37cf81a69fcad1c8a6865df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95" y="921966"/>
            <a:ext cx="6014879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盒子模型特征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867062"/>
            <a:ext cx="11106646" cy="4875092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 盒子模型特征</a:t>
            </a:r>
            <a:r>
              <a:rPr kumimoji="1" lang="zh-CN" altLang="en-US" sz="2800" dirty="0">
                <a:sym typeface="Wingdings" panose="05000000000000000000"/>
              </a:rPr>
              <a:t>：（宽、高、边框、内边距、外边距）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55" y="1998345"/>
            <a:ext cx="9953625" cy="3441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093" cy="6859588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536" y="1532358"/>
            <a:ext cx="1595271" cy="3064568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06703" y="2762900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40877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22187" y="1373137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222187" y="2462813"/>
            <a:ext cx="6248792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盒子模型的各项属性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2498456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22187" y="3616978"/>
            <a:ext cx="6225831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块级元素与行内元素</a:t>
            </a:r>
          </a:p>
        </p:txBody>
      </p:sp>
      <p:sp>
        <p:nvSpPr>
          <p:cNvPr id="15" name="等腰三角形 14"/>
          <p:cNvSpPr/>
          <p:nvPr/>
        </p:nvSpPr>
        <p:spPr>
          <a:xfrm rot="5400000" flipH="1">
            <a:off x="4392882" y="3652621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1"/>
          <p:cNvSpPr txBox="1"/>
          <p:nvPr/>
        </p:nvSpPr>
        <p:spPr>
          <a:xfrm>
            <a:off x="5203432" y="4929950"/>
            <a:ext cx="6244586" cy="5408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盒子模型的应用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74128" y="4965593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1277</Words>
  <Application>Microsoft Office PowerPoint</Application>
  <PresentationFormat>自定义</PresentationFormat>
  <Paragraphs>292</Paragraphs>
  <Slides>41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 Unicode MS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盒子</vt:lpstr>
      <vt:lpstr>Web中的盒子模型</vt:lpstr>
      <vt:lpstr>Web中的盒子模型</vt:lpstr>
      <vt:lpstr>盒子模型特征</vt:lpstr>
      <vt:lpstr>盒子模型特征</vt:lpstr>
      <vt:lpstr>PowerPoint 演示文稿</vt:lpstr>
      <vt:lpstr>盒子模型的平面图</vt:lpstr>
      <vt:lpstr>大小</vt:lpstr>
      <vt:lpstr>边框</vt:lpstr>
      <vt:lpstr>边框组成</vt:lpstr>
      <vt:lpstr>边框宽度</vt:lpstr>
      <vt:lpstr>边框颜色</vt:lpstr>
      <vt:lpstr>边框样式</vt:lpstr>
      <vt:lpstr>边框样式关键字</vt:lpstr>
      <vt:lpstr>复合（一）</vt:lpstr>
      <vt:lpstr>复合（二）</vt:lpstr>
      <vt:lpstr>实例</vt:lpstr>
      <vt:lpstr>内边距</vt:lpstr>
      <vt:lpstr>举例说明</vt:lpstr>
      <vt:lpstr>添加内边距</vt:lpstr>
      <vt:lpstr>外边距</vt:lpstr>
      <vt:lpstr>举例说明</vt:lpstr>
      <vt:lpstr>盒子模型计算问题</vt:lpstr>
      <vt:lpstr>PowerPoint 演示文稿</vt:lpstr>
      <vt:lpstr>块级元素与行内元素</vt:lpstr>
      <vt:lpstr>HTML的块级元素与行内元素</vt:lpstr>
      <vt:lpstr>HTML常见的块级元素和行内元素</vt:lpstr>
      <vt:lpstr>CSS的display属性</vt:lpstr>
      <vt:lpstr>CSS的display属性值</vt:lpstr>
      <vt:lpstr>块级元素与行内元素的相互转换</vt:lpstr>
      <vt:lpstr>PowerPoint 演示文稿</vt:lpstr>
      <vt:lpstr>盒子模型的应用</vt:lpstr>
      <vt:lpstr>纵向导航</vt:lpstr>
      <vt:lpstr>横向导航</vt:lpstr>
      <vt:lpstr>分栏的实现</vt:lpstr>
      <vt:lpstr>图像透明的实现</vt:lpstr>
      <vt:lpstr>本节小结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赵 肖</cp:lastModifiedBy>
  <cp:revision>635</cp:revision>
  <dcterms:created xsi:type="dcterms:W3CDTF">2014-10-16T08:35:00Z</dcterms:created>
  <dcterms:modified xsi:type="dcterms:W3CDTF">2018-07-05T01:42:12Z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