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32" r:id="rId3"/>
    <p:sldId id="283" r:id="rId4"/>
    <p:sldId id="284" r:id="rId5"/>
    <p:sldId id="372" r:id="rId7"/>
    <p:sldId id="369" r:id="rId8"/>
    <p:sldId id="370" r:id="rId9"/>
    <p:sldId id="371" r:id="rId10"/>
    <p:sldId id="375" r:id="rId11"/>
    <p:sldId id="435" r:id="rId12"/>
    <p:sldId id="392" r:id="rId13"/>
    <p:sldId id="441" r:id="rId14"/>
    <p:sldId id="395" r:id="rId15"/>
    <p:sldId id="396" r:id="rId16"/>
    <p:sldId id="436" r:id="rId17"/>
    <p:sldId id="437" r:id="rId18"/>
    <p:sldId id="438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10" r:id="rId29"/>
    <p:sldId id="439" r:id="rId30"/>
    <p:sldId id="373" r:id="rId31"/>
    <p:sldId id="363" r:id="rId32"/>
    <p:sldId id="354" r:id="rId33"/>
    <p:sldId id="387" r:id="rId34"/>
    <p:sldId id="434" r:id="rId35"/>
    <p:sldId id="388" r:id="rId36"/>
    <p:sldId id="440" r:id="rId37"/>
    <p:sldId id="416" r:id="rId38"/>
    <p:sldId id="413" r:id="rId39"/>
    <p:sldId id="414" r:id="rId40"/>
    <p:sldId id="417" r:id="rId41"/>
    <p:sldId id="418" r:id="rId42"/>
    <p:sldId id="287" r:id="rId43"/>
    <p:sldId id="433" r:id="rId4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5C1E7"/>
    <a:srgbClr val="FDCD5F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826" autoAdjust="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当将文档声明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删除后，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IE 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对网页的解释会进入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quirk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左边界＋宽度＋右边界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hyperlink" Target="http://www.w3school.com.cn/css/css_image_transparency.asp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45102"/>
            <a:ext cx="8118788" cy="3276269"/>
            <a:chOff x="1628393" y="1844824"/>
            <a:chExt cx="6089893" cy="327464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245017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</a:t>
              </a: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段落、</a:t>
              </a: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列表、图片、文字、媒体等。</a:t>
              </a:r>
              <a:endPara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  <a:endParaRPr lang="zh-CN" altLang="en-US" dirty="0"/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89270" y="4765262"/>
            <a:ext cx="1355478" cy="4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 width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69251" y="2503618"/>
            <a:ext cx="589158" cy="1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height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5926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916573"/>
            <a:ext cx="5566109" cy="1431161"/>
            <a:chOff x="4283968" y="2372687"/>
            <a:chExt cx="4176464" cy="143104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43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用于限定盒子的外围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  <a:endParaRPr lang="zh-CN" altLang="en-US" dirty="0"/>
          </a:p>
        </p:txBody>
      </p:sp>
      <p:sp>
        <p:nvSpPr>
          <p:cNvPr id="8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1032" y="4033085"/>
            <a:ext cx="6143883" cy="177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1091" y="4136295"/>
            <a:ext cx="298196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 : 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11091" y="4690806"/>
            <a:ext cx="300228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 : solid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49186" y="5243085"/>
            <a:ext cx="285750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 : 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边框组成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13205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ym typeface="+mn-ea"/>
              </a:rPr>
              <a:t>边框组成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solidFill>
                  <a:srgbClr val="C00000"/>
                </a:solidFill>
              </a:rPr>
              <a:t>border-top  </a:t>
            </a:r>
            <a:r>
              <a:rPr lang="zh-CN" altLang="en-US" sz="2400" dirty="0">
                <a:solidFill>
                  <a:schemeClr val="tx2"/>
                </a:solidFill>
              </a:rPr>
              <a:t>上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en-US" altLang="zh-CN" sz="2400" dirty="0" smtClean="0"/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border-right  </a:t>
            </a:r>
            <a:r>
              <a:rPr lang="zh-CN" altLang="en-US" sz="2400" dirty="0">
                <a:solidFill>
                  <a:schemeClr val="tx2"/>
                </a:solidFill>
              </a:rPr>
              <a:t>右边框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>
                <a:solidFill>
                  <a:schemeClr val="tx2"/>
                </a:solidFill>
              </a:rPr>
              <a:t>下边框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border-left  </a:t>
            </a:r>
            <a:r>
              <a:rPr lang="zh-CN" altLang="en-US" sz="2400" dirty="0">
                <a:solidFill>
                  <a:schemeClr val="tx2"/>
                </a:solidFill>
              </a:rPr>
              <a:t>左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59" y="1464153"/>
            <a:ext cx="5226365" cy="25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边框宽度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设置边框宽度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border-width : </a:t>
            </a:r>
            <a:r>
              <a:rPr lang="zh-CN" altLang="en-US" sz="2400" dirty="0" smtClean="0">
                <a:solidFill>
                  <a:srgbClr val="C00000"/>
                </a:solidFill>
              </a:rPr>
              <a:t>宽度值；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2355678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3013167"/>
            <a:ext cx="4990450" cy="3032610"/>
            <a:chOff x="899592" y="2420888"/>
            <a:chExt cx="3744416" cy="3032444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 : 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400961" y="4714433"/>
            <a:ext cx="2198930" cy="1190741"/>
            <a:chOff x="4074748" y="4941168"/>
            <a:chExt cx="1649380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border-color : </a:t>
            </a:r>
            <a:r>
              <a:rPr lang="zh-CN" altLang="en-US" sz="2400" dirty="0" smtClean="0">
                <a:solidFill>
                  <a:srgbClr val="C00000"/>
                </a:solidFill>
              </a:rPr>
              <a:t>颜色值；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6" name="Picture 2" descr="C:\Users\hl\Desktop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2235461"/>
            <a:ext cx="5527434" cy="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7"/>
          <p:cNvGrpSpPr/>
          <p:nvPr/>
        </p:nvGrpSpPr>
        <p:grpSpPr bwMode="auto">
          <a:xfrm>
            <a:off x="1226889" y="2851803"/>
            <a:ext cx="4740275" cy="3019425"/>
            <a:chOff x="899592" y="2420888"/>
            <a:chExt cx="3556706" cy="3019260"/>
          </a:xfrm>
        </p:grpSpPr>
        <p:sp>
          <p:nvSpPr>
            <p:cNvPr id="18" name="TextBox 17"/>
            <p:cNvSpPr txBox="1"/>
            <p:nvPr/>
          </p:nvSpPr>
          <p:spPr>
            <a:xfrm>
              <a:off x="899592" y="3133319"/>
              <a:ext cx="355670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239597" y="4714433"/>
            <a:ext cx="2198930" cy="1190741"/>
            <a:chOff x="4074748" y="4941168"/>
            <a:chExt cx="1649380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border-style : </a:t>
            </a:r>
            <a:r>
              <a:rPr lang="zh-CN" altLang="en-US" sz="2400" dirty="0" smtClean="0">
                <a:solidFill>
                  <a:srgbClr val="C00000"/>
                </a:solidFill>
              </a:rPr>
              <a:t>样式关键词；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3" y="2230599"/>
            <a:ext cx="4867836" cy="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17"/>
          <p:cNvGrpSpPr/>
          <p:nvPr/>
        </p:nvGrpSpPr>
        <p:grpSpPr bwMode="auto">
          <a:xfrm>
            <a:off x="1267230" y="2851803"/>
            <a:ext cx="4447770" cy="3032610"/>
            <a:chOff x="899592" y="2420888"/>
            <a:chExt cx="3337234" cy="3032444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3146503"/>
              <a:ext cx="3337234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276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5800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320279" y="4956479"/>
            <a:ext cx="2198930" cy="1190741"/>
            <a:chOff x="4074748" y="4941168"/>
            <a:chExt cx="1649380" cy="1191722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" y="1167130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5262880"/>
            <a:chOff x="3141802" y="1988205"/>
            <a:chExt cx="5088834" cy="5263125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5262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 10px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10px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738170" y="3714115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  <a:endPara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 bwMode="auto">
          <a:xfrm>
            <a:off x="7522577" y="3576402"/>
            <a:ext cx="3812540" cy="854272"/>
            <a:chOff x="5018906" y="2060848"/>
            <a:chExt cx="2859299" cy="854805"/>
          </a:xfrm>
        </p:grpSpPr>
        <p:sp>
          <p:nvSpPr>
            <p:cNvPr id="18449" name="TextBox 12"/>
            <p:cNvSpPr txBox="1">
              <a:spLocks noChangeArrowheads="1"/>
            </p:cNvSpPr>
            <p:nvPr/>
          </p:nvSpPr>
          <p:spPr bwMode="auto">
            <a:xfrm>
              <a:off x="5072628" y="2378108"/>
              <a:ext cx="2725001" cy="53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  右     下      左</a:t>
              </a:r>
              <a:endParaRPr lang="zh-CN" altLang="en-US" sz="2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0" name="矩形 24"/>
            <p:cNvSpPr>
              <a:spLocks noChangeArrowheads="1"/>
            </p:cNvSpPr>
            <p:nvPr/>
          </p:nvSpPr>
          <p:spPr bwMode="auto">
            <a:xfrm>
              <a:off x="5018906" y="2060848"/>
              <a:ext cx="662915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1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2" name="矩形 26"/>
            <p:cNvSpPr>
              <a:spLocks noChangeArrowheads="1"/>
            </p:cNvSpPr>
            <p:nvPr/>
          </p:nvSpPr>
          <p:spPr bwMode="auto">
            <a:xfrm>
              <a:off x="64785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3" name="矩形 27"/>
            <p:cNvSpPr>
              <a:spLocks noChangeArrowheads="1"/>
            </p:cNvSpPr>
            <p:nvPr/>
          </p:nvSpPr>
          <p:spPr bwMode="auto">
            <a:xfrm>
              <a:off x="72214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7490637" y="2252424"/>
            <a:ext cx="2049146" cy="898348"/>
            <a:chOff x="6202533" y="3789040"/>
            <a:chExt cx="1537775" cy="898057"/>
          </a:xfrm>
        </p:grpSpPr>
        <p:sp>
          <p:nvSpPr>
            <p:cNvPr id="18446" name="TextBox 23"/>
            <p:cNvSpPr txBox="1">
              <a:spLocks noChangeArrowheads="1"/>
            </p:cNvSpPr>
            <p:nvPr/>
          </p:nvSpPr>
          <p:spPr bwMode="auto">
            <a:xfrm>
              <a:off x="6202533" y="4148663"/>
              <a:ext cx="1503952" cy="53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  <a:endParaRPr lang="zh-CN" altLang="en-US" sz="2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7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48" name="矩形 29"/>
            <p:cNvSpPr>
              <a:spLocks noChangeArrowheads="1"/>
            </p:cNvSpPr>
            <p:nvPr/>
          </p:nvSpPr>
          <p:spPr bwMode="auto">
            <a:xfrm>
              <a:off x="7020265" y="3789040"/>
              <a:ext cx="720043" cy="86839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5133928" cy="54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/ style /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8890"/>
            <a:chOff x="1313241" y="2420888"/>
            <a:chExt cx="2880320" cy="2479183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3px;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border-style : dotted;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border-color : #ff9900;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复合（二）</a:t>
            </a:r>
            <a:endParaRPr lang="zh-CN" altLang="en-US" dirty="0"/>
          </a:p>
        </p:txBody>
      </p:sp>
      <p:pic>
        <p:nvPicPr>
          <p:cNvPr id="3074" name="Picture 2" descr="C:\Users\hl\Desktop\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" y="1694452"/>
            <a:ext cx="7104325" cy="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5" y="3344894"/>
            <a:ext cx="3953419" cy="18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092916" y="3107612"/>
            <a:ext cx="6095207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dotted #FF9900;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border-left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solid #66CC33;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border-right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double #FF66FF;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03" y="1396980"/>
            <a:ext cx="3839134" cy="176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83571" y="2008852"/>
            <a:ext cx="403733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 solid #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cccccc;</a:t>
            </a:r>
            <a:endParaRPr lang="zh-CN" altLang="en-US" sz="2400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40632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左间距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  <a:endParaRPr lang="zh-CN" altLang="en-US" dirty="0"/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  <a:endParaRPr lang="zh-CN" altLang="en-US" dirty="0"/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8713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/>
          <p:cNvSpPr txBox="1"/>
          <p:nvPr/>
        </p:nvSpPr>
        <p:spPr>
          <a:xfrm>
            <a:off x="9900627" y="572319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左间隔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  <a:endParaRPr lang="zh-CN" altLang="en-US" dirty="0"/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盒子模型计算问题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3848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= 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+ border + padding + 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52457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a&gt;&lt;/a&gt;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根据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块</a:t>
            </a:r>
            <a:r>
              <a:rPr lang="zh-CN" altLang="en-US" sz="2400" dirty="0">
                <a:solidFill>
                  <a:srgbClr val="C00000"/>
                </a:solidFill>
              </a:rPr>
              <a:t>级元素</a:t>
            </a:r>
            <a:r>
              <a:rPr lang="zh-CN" altLang="en-US" sz="2400" dirty="0"/>
              <a:t>（</a:t>
            </a:r>
            <a:r>
              <a:rPr lang="en-US" altLang="zh-CN" sz="2400" dirty="0"/>
              <a:t>block </a:t>
            </a:r>
            <a:r>
              <a:rPr lang="en-US" altLang="zh-CN" sz="2400" dirty="0" smtClean="0"/>
              <a:t> level </a:t>
            </a:r>
            <a:r>
              <a:rPr lang="en-US" altLang="zh-CN" sz="2400" dirty="0"/>
              <a:t>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元素在显示时会</a:t>
            </a:r>
            <a:r>
              <a:rPr lang="zh-CN" altLang="en-US" sz="2200" dirty="0">
                <a:solidFill>
                  <a:srgbClr val="FF0000"/>
                </a:solidFill>
              </a:rPr>
              <a:t>独占一行</a:t>
            </a:r>
            <a:r>
              <a:rPr lang="zh-CN" altLang="en-US" sz="2200" dirty="0"/>
              <a:t>，并同时具有宽、高、内外边距特征。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&lt;p&gt;</a:t>
            </a:r>
            <a:endParaRPr lang="zh-CN" altLang="en-US" sz="22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行</a:t>
            </a:r>
            <a:r>
              <a:rPr lang="zh-CN" altLang="en-US" sz="2400" dirty="0">
                <a:solidFill>
                  <a:srgbClr val="C00000"/>
                </a:solidFill>
              </a:rPr>
              <a:t>内元素</a:t>
            </a:r>
            <a:r>
              <a:rPr lang="zh-CN" altLang="en-US" sz="2400" dirty="0"/>
              <a:t>（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在显示时通常不会以新行开始，</a:t>
            </a:r>
            <a:r>
              <a:rPr lang="zh-CN" altLang="en-US" sz="2200" dirty="0">
                <a:solidFill>
                  <a:srgbClr val="FF0000"/>
                </a:solidFill>
              </a:rPr>
              <a:t>横向排列</a:t>
            </a:r>
            <a:r>
              <a:rPr lang="zh-CN" altLang="en-US" sz="2200" dirty="0"/>
              <a:t>，到最右端自动折行。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&lt;a&gt;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26585" y="1372870"/>
            <a:ext cx="7044055" cy="541020"/>
            <a:chOff x="6971" y="2162"/>
            <a:chExt cx="11093" cy="85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8" y="2219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24" y="2162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26585" y="2558415"/>
            <a:ext cx="7044055" cy="541020"/>
            <a:chOff x="6971" y="3878"/>
            <a:chExt cx="11093" cy="852"/>
          </a:xfrm>
        </p:grpSpPr>
        <p:sp>
          <p:nvSpPr>
            <p:cNvPr id="20" name="文本框 19"/>
            <p:cNvSpPr txBox="1"/>
            <p:nvPr/>
          </p:nvSpPr>
          <p:spPr>
            <a:xfrm>
              <a:off x="8224" y="3878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盒子模型的各项属性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6918" y="3935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6585" y="3743960"/>
            <a:ext cx="7021195" cy="541020"/>
            <a:chOff x="6971" y="5696"/>
            <a:chExt cx="11057" cy="852"/>
          </a:xfrm>
        </p:grpSpPr>
        <p:sp>
          <p:nvSpPr>
            <p:cNvPr id="14" name="文本框 13"/>
            <p:cNvSpPr txBox="1"/>
            <p:nvPr/>
          </p:nvSpPr>
          <p:spPr>
            <a:xfrm>
              <a:off x="8224" y="5696"/>
              <a:ext cx="980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块级元素与行内元素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 flipH="1">
              <a:off x="6918" y="5752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7535" y="4929505"/>
            <a:ext cx="7040245" cy="541020"/>
            <a:chOff x="6941" y="7764"/>
            <a:chExt cx="11087" cy="852"/>
          </a:xfrm>
        </p:grpSpPr>
        <p:sp>
          <p:nvSpPr>
            <p:cNvPr id="17" name="文本框 21"/>
            <p:cNvSpPr txBox="1"/>
            <p:nvPr/>
          </p:nvSpPr>
          <p:spPr>
            <a:xfrm>
              <a:off x="8194" y="7764"/>
              <a:ext cx="983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 flipH="1">
              <a:off x="6888" y="7820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060" y="802294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常见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/>
              <a:t> form </a:t>
            </a:r>
            <a:r>
              <a:rPr lang="en-US" altLang="zh-CN" sz="2400" dirty="0"/>
              <a:t>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h1 </a:t>
            </a:r>
            <a:r>
              <a:rPr lang="en-US" altLang="zh-CN" sz="2400" dirty="0"/>
              <a:t>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p </a:t>
            </a:r>
            <a:r>
              <a:rPr lang="en-US" altLang="zh-CN" sz="2400" dirty="0"/>
              <a:t>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table </a:t>
            </a:r>
            <a:r>
              <a:rPr lang="en-US" altLang="zh-CN" sz="2400" dirty="0"/>
              <a:t>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无序列表</a:t>
            </a:r>
            <a:endParaRPr lang="zh-CN" altLang="en-US" sz="240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436428" y="835342"/>
            <a:ext cx="5626410" cy="527360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 常见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 smtClean="0"/>
              <a:t> a </a:t>
            </a:r>
            <a:r>
              <a:rPr lang="en-US" altLang="zh-CN" dirty="0"/>
              <a:t>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input </a:t>
            </a:r>
            <a:r>
              <a:rPr lang="en-US" altLang="zh-CN" dirty="0"/>
              <a:t>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select </a:t>
            </a:r>
            <a:r>
              <a:rPr lang="en-US" altLang="zh-CN" dirty="0"/>
              <a:t>– </a:t>
            </a:r>
            <a:r>
              <a:rPr lang="zh-CN" altLang="en-US" dirty="0"/>
              <a:t>项目选择 </a:t>
            </a:r>
            <a:r>
              <a:rPr lang="en-US" altLang="zh-CN" dirty="0"/>
              <a:t>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b </a:t>
            </a:r>
            <a:r>
              <a:rPr lang="en-US" altLang="zh-CN" dirty="0"/>
              <a:t>– </a:t>
            </a:r>
            <a:r>
              <a:rPr lang="zh-CN" altLang="en-US" dirty="0"/>
              <a:t>粗体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 </a:t>
            </a:r>
            <a:r>
              <a:rPr lang="en-US" altLang="zh-CN" dirty="0"/>
              <a:t>– </a:t>
            </a:r>
            <a:r>
              <a:rPr lang="zh-CN" altLang="en-US" dirty="0"/>
              <a:t>斜体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strong </a:t>
            </a:r>
            <a:r>
              <a:rPr lang="en-US" altLang="zh-CN" dirty="0"/>
              <a:t>– </a:t>
            </a:r>
            <a:r>
              <a:rPr lang="zh-CN" altLang="en-US" dirty="0"/>
              <a:t>粗体强调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cs typeface="Arial" panose="020B0604020202020204" pitchFamily="34" charset="0"/>
              </a:rPr>
              <a:t> display </a:t>
            </a:r>
            <a:r>
              <a:rPr lang="zh-CN" altLang="en-US" sz="2800" dirty="0">
                <a:cs typeface="Arial" panose="020B0604020202020204" pitchFamily="34" charset="0"/>
              </a:rPr>
              <a:t>属性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用于</a:t>
            </a:r>
            <a:r>
              <a:rPr lang="zh-CN" altLang="en-US" sz="2400" dirty="0">
                <a:cs typeface="Arial" panose="020B0604020202020204" pitchFamily="34" charset="0"/>
              </a:rPr>
              <a:t>指定 </a:t>
            </a:r>
            <a:r>
              <a:rPr lang="en-US" altLang="zh-CN" sz="2400" dirty="0">
                <a:cs typeface="Arial" panose="020B0604020202020204" pitchFamily="34" charset="0"/>
              </a:rPr>
              <a:t>HTML </a:t>
            </a:r>
            <a:r>
              <a:rPr lang="zh-CN" altLang="en-US" sz="2400" dirty="0">
                <a:cs typeface="Arial" panose="020B0604020202020204" pitchFamily="34" charset="0"/>
              </a:rPr>
              <a:t>标签的显示方式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属性</a:t>
            </a:r>
            <a:r>
              <a:rPr lang="zh-CN" altLang="en-US" sz="2400" dirty="0">
                <a:cs typeface="Arial" panose="020B0604020202020204" pitchFamily="34" charset="0"/>
              </a:rPr>
              <a:t>值：关键字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 smtClean="0">
                <a:cs typeface="Arial" panose="020B0604020202020204" pitchFamily="34" charset="0"/>
              </a:rPr>
              <a:t>有 </a:t>
            </a:r>
            <a:r>
              <a:rPr lang="en-US" altLang="zh-CN" sz="2200" dirty="0">
                <a:cs typeface="Arial" panose="020B0604020202020204" pitchFamily="34" charset="0"/>
              </a:rPr>
              <a:t>4 </a:t>
            </a:r>
            <a:r>
              <a:rPr lang="zh-CN" altLang="en-US" sz="2200" dirty="0" smtClean="0">
                <a:cs typeface="Arial" panose="020B0604020202020204" pitchFamily="34" charset="0"/>
              </a:rPr>
              <a:t>个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/>
        </p:nvGraphicFramePr>
        <p:xfrm>
          <a:off x="754380" y="1106849"/>
          <a:ext cx="10216515" cy="3888105"/>
        </p:xfrm>
        <a:graphic>
          <a:graphicData uri="http://schemas.openxmlformats.org/drawingml/2006/table">
            <a:tbl>
              <a:tblPr/>
              <a:tblGrid>
                <a:gridCol w="2063115"/>
                <a:gridCol w="2802255"/>
                <a:gridCol w="5351145"/>
              </a:tblGrid>
              <a:tr h="64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</a:tr>
              <a:tr h="8528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85">
                <a:tc vMerge="1"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" y="1311578"/>
            <a:ext cx="5059021" cy="123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" y="3851531"/>
            <a:ext cx="2117074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4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页面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 导航</a:t>
            </a:r>
            <a:r>
              <a:rPr lang="zh-CN" altLang="en-US" sz="2400" dirty="0"/>
              <a:t>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分栏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……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06948"/>
            <a:ext cx="12190413" cy="232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  <a:endParaRPr lang="zh-CN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26365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</a:t>
            </a:r>
            <a:r>
              <a:rPr lang="zh-CN" altLang="en-US" dirty="0"/>
              <a:t>导航</a:t>
            </a:r>
            <a:endParaRPr lang="zh-CN" altLang="en-US" dirty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各浏览器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显示样式一致。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5035" y="981710"/>
            <a:ext cx="10595610" cy="1551305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图像透明的实现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23247"/>
            <a:ext cx="11106646" cy="487509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1"/>
              </a:rPr>
              <a:t>http</a:t>
            </a:r>
            <a:r>
              <a:rPr lang="en-US" altLang="zh-CN" sz="2800" dirty="0">
                <a:hlinkClick r:id="rId1"/>
              </a:rPr>
              <a:t>://www.w3school.com.cn/css/css_image_transparency.asp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85" y="1699895"/>
            <a:ext cx="3702050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35" y="1791970"/>
            <a:ext cx="4053840" cy="2224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9543" y="4016967"/>
            <a:ext cx="10581793" cy="18313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:0.4;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:alpha(opacity=40)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zh-CN" sz="28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 IE8 以及更早的版本 */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内部</a:t>
            </a:r>
            <a:r>
              <a:rPr kumimoji="1" lang="zh-CN" altLang="en-US" sz="2400" dirty="0"/>
              <a:t>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要</a:t>
            </a:r>
            <a:r>
              <a:rPr kumimoji="1" lang="zh-CN" altLang="en-US" sz="2400" dirty="0"/>
              <a:t>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  <a:endParaRPr kumimoji="1" lang="zh-CN" alt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 CSS 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  <a:endParaRPr lang="zh-CN" altLang="en-US" sz="3000" dirty="0"/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行</a:t>
            </a:r>
            <a:r>
              <a:rPr lang="zh-CN" altLang="en-US" sz="3000" dirty="0">
                <a:solidFill>
                  <a:srgbClr val="FF0000"/>
                </a:solidFill>
              </a:rPr>
              <a:t>内元素、块级元素</a:t>
            </a:r>
            <a:r>
              <a:rPr lang="zh-CN" altLang="en-US" sz="3000" dirty="0"/>
              <a:t>的概念及 </a:t>
            </a:r>
            <a:r>
              <a:rPr lang="en-US" altLang="zh-CN" sz="3000" dirty="0">
                <a:solidFill>
                  <a:srgbClr val="FF0000"/>
                </a:solidFill>
              </a:rPr>
              <a:t>display 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 smtClean="0"/>
              <a:t> </a:t>
            </a:r>
            <a:r>
              <a:rPr lang="en-US" altLang="zh-CN" sz="3000" dirty="0" smtClean="0"/>
              <a:t>CSS 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 smtClean="0"/>
              <a:t> 网页</a:t>
            </a:r>
            <a:r>
              <a:rPr lang="zh-CN" altLang="en-US" dirty="0"/>
              <a:t>布局</a:t>
            </a:r>
            <a:endParaRPr lang="en-US" altLang="zh-CN" dirty="0"/>
          </a:p>
          <a:p>
            <a:pPr lvl="1"/>
            <a:r>
              <a:rPr lang="zh-CN" altLang="en-US" dirty="0" smtClean="0"/>
              <a:t> 导航</a:t>
            </a:r>
            <a:r>
              <a:rPr lang="zh-CN" altLang="en-US" dirty="0"/>
              <a:t>栏的实现</a:t>
            </a:r>
            <a:endParaRPr lang="en-US" altLang="zh-CN" dirty="0"/>
          </a:p>
          <a:p>
            <a:pPr lvl="1"/>
            <a:r>
              <a:rPr lang="zh-CN" altLang="en-US" dirty="0" smtClean="0"/>
              <a:t> 分</a:t>
            </a:r>
            <a:r>
              <a:rPr lang="zh-CN" altLang="en-US" dirty="0"/>
              <a:t>栏的实现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  <a:endParaRPr kumimoji="1"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35" y="817135"/>
            <a:ext cx="11644413" cy="423896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78485" y="5215255"/>
            <a:ext cx="11167745" cy="9696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Web 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与嵌套形成整个页面的内容排布。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</a:t>
            </a:r>
            <a:r>
              <a:rPr kumimoji="1" lang="zh-CN" altLang="en-US" sz="3600" dirty="0"/>
              <a:t>中的盒子模型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在 </a:t>
            </a:r>
            <a:r>
              <a:rPr kumimoji="1" lang="en-US" altLang="zh-CN" sz="2800" dirty="0"/>
              <a:t>Web 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>
                <a:solidFill>
                  <a:srgbClr val="C00000"/>
                </a:solidFill>
              </a:rPr>
              <a:t> 页面内容</a:t>
            </a:r>
            <a:r>
              <a:rPr kumimoji="1" lang="zh-CN" altLang="en-US" sz="2400" dirty="0"/>
              <a:t>的容器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通过</a:t>
            </a:r>
            <a:r>
              <a:rPr kumimoji="1" lang="zh-CN" altLang="en-US" sz="2400" dirty="0"/>
              <a:t>盒子与盒子的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sz="2400" dirty="0"/>
              <a:t>，控制页面内容的展示位置（</a:t>
            </a:r>
            <a:r>
              <a:rPr kumimoji="1" lang="zh-CN" altLang="en-US" sz="2400" dirty="0">
                <a:solidFill>
                  <a:srgbClr val="C00000"/>
                </a:solidFill>
              </a:rPr>
              <a:t>布局</a:t>
            </a:r>
            <a:r>
              <a:rPr kumimoji="1" lang="zh-CN" altLang="en-US" sz="2400" dirty="0"/>
              <a:t>）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每个</a:t>
            </a:r>
            <a:r>
              <a:rPr kumimoji="1" lang="zh-CN" altLang="en-US" sz="2800" dirty="0"/>
              <a:t>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/>
              <a:t> 大小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width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height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边框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border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</a:t>
            </a:r>
            <a:r>
              <a:rPr kumimoji="1" lang="zh-CN" altLang="en-US" sz="2400" dirty="0"/>
              <a:t>边距（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外边</a:t>
            </a:r>
            <a:r>
              <a:rPr kumimoji="1" lang="zh-CN" altLang="en-US" sz="2400" dirty="0"/>
              <a:t>距（</a:t>
            </a:r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  <p:pic>
        <p:nvPicPr>
          <p:cNvPr id="1027" name="Picture 3" descr="C:\Users\hl\Desktop\a9d3fd1f4134970a37cf81a69fcad1c8a6865df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95" y="921966"/>
            <a:ext cx="6014879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998345"/>
            <a:ext cx="9953625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3266</Words>
  <Application>WPS 演示</Application>
  <PresentationFormat>自定义</PresentationFormat>
  <Paragraphs>456</Paragraphs>
  <Slides>41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Times New Roman</vt:lpstr>
      <vt:lpstr>黑体</vt:lpstr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Web中的盒子模型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边框组成</vt:lpstr>
      <vt:lpstr>边框宽度</vt:lpstr>
      <vt:lpstr>边框颜色</vt:lpstr>
      <vt:lpstr>边框样式</vt:lpstr>
      <vt:lpstr>边框样式关键字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盒子模型计算问题</vt:lpstr>
      <vt:lpstr>PowerPoint 演示文稿</vt:lpstr>
      <vt:lpstr>块级元素与行内元素</vt:lpstr>
      <vt:lpstr>HTML的块级元素与行内元素</vt:lpstr>
      <vt:lpstr>HTML常见的块级元素和行内元素</vt:lpstr>
      <vt:lpstr>CSS的display属性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图像透明的实现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pc</cp:lastModifiedBy>
  <cp:revision>640</cp:revision>
  <dcterms:created xsi:type="dcterms:W3CDTF">2014-10-16T08:35:00Z</dcterms:created>
  <dcterms:modified xsi:type="dcterms:W3CDTF">2018-04-27T00:20:31Z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