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75" r:id="rId5"/>
    <p:sldId id="276" r:id="rId6"/>
    <p:sldId id="277" r:id="rId7"/>
    <p:sldId id="266" r:id="rId8"/>
    <p:sldId id="262" r:id="rId9"/>
    <p:sldId id="264" r:id="rId10"/>
    <p:sldId id="278" r:id="rId11"/>
    <p:sldId id="282" r:id="rId12"/>
    <p:sldId id="279" r:id="rId13"/>
    <p:sldId id="284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3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4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D656-FD9B-4F44-9050-5613A430A382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0EAE-E0D2-43C7-8447-2D6592F96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44E03C-193A-4C77-BBEB-28EC0782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50" y="1489867"/>
            <a:ext cx="6112100" cy="3878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E4C13-74BA-4833-ACEA-9F8F0C604320}"/>
              </a:ext>
            </a:extLst>
          </p:cNvPr>
          <p:cNvSpPr txBox="1"/>
          <p:nvPr/>
        </p:nvSpPr>
        <p:spPr>
          <a:xfrm>
            <a:off x="1912985" y="5075745"/>
            <a:ext cx="531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-2</a:t>
            </a:r>
            <a:r>
              <a:rPr lang="ko-KR" altLang="en-US" sz="3200" dirty="0"/>
              <a:t>주차</a:t>
            </a:r>
            <a:r>
              <a:rPr lang="en-US" altLang="ko-KR" sz="3200" dirty="0"/>
              <a:t>-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14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19CEF-B298-4F6D-A514-7828C6931710}"/>
              </a:ext>
            </a:extLst>
          </p:cNvPr>
          <p:cNvSpPr txBox="1"/>
          <p:nvPr/>
        </p:nvSpPr>
        <p:spPr>
          <a:xfrm>
            <a:off x="856266" y="491086"/>
            <a:ext cx="783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도전 </a:t>
            </a:r>
            <a:r>
              <a:rPr lang="en-US" altLang="ko-KR" sz="3200" dirty="0"/>
              <a:t>– </a:t>
            </a:r>
            <a:r>
              <a:rPr lang="ko-KR" altLang="en-US" sz="3200" dirty="0"/>
              <a:t>버튼으로 </a:t>
            </a:r>
            <a:r>
              <a:rPr lang="en-US" altLang="ko-KR" sz="3200" dirty="0"/>
              <a:t>LED</a:t>
            </a:r>
            <a:r>
              <a:rPr lang="ko-KR" altLang="en-US" sz="3200" dirty="0"/>
              <a:t> 시프트 하기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33050-A371-455C-B86D-0F09D037B523}"/>
              </a:ext>
            </a:extLst>
          </p:cNvPr>
          <p:cNvSpPr txBox="1"/>
          <p:nvPr/>
        </p:nvSpPr>
        <p:spPr>
          <a:xfrm>
            <a:off x="856266" y="2449723"/>
            <a:ext cx="43358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1. </a:t>
            </a:r>
            <a:r>
              <a:rPr lang="ko-KR" altLang="en-US" sz="1700" dirty="0"/>
              <a:t>버튼을 누르면 </a:t>
            </a:r>
            <a:r>
              <a:rPr lang="en-US" altLang="ko-KR" sz="1700" dirty="0"/>
              <a:t>LED</a:t>
            </a:r>
            <a:r>
              <a:rPr lang="ko-KR" altLang="en-US" sz="1700" dirty="0"/>
              <a:t>가 오른쪽으로 시프트 되도록 </a:t>
            </a:r>
            <a:r>
              <a:rPr lang="ko-KR" altLang="en-US" sz="1700" dirty="0" err="1"/>
              <a:t>작성하시오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04F63-CD85-46A7-8B58-EC452304C2F5}"/>
              </a:ext>
            </a:extLst>
          </p:cNvPr>
          <p:cNvSpPr txBox="1"/>
          <p:nvPr/>
        </p:nvSpPr>
        <p:spPr>
          <a:xfrm>
            <a:off x="856266" y="3238628"/>
            <a:ext cx="4221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2. LED</a:t>
            </a:r>
            <a:r>
              <a:rPr lang="ko-KR" altLang="en-US" sz="1700" dirty="0"/>
              <a:t> </a:t>
            </a:r>
            <a:r>
              <a:rPr lang="en-US" altLang="ko-KR" sz="1700" dirty="0"/>
              <a:t>4</a:t>
            </a:r>
            <a:r>
              <a:rPr lang="ko-KR" altLang="en-US" sz="1700" dirty="0"/>
              <a:t>개는 </a:t>
            </a:r>
            <a:r>
              <a:rPr lang="ko-KR" altLang="en-US" sz="1700" dirty="0" err="1"/>
              <a:t>아두이노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우노의</a:t>
            </a:r>
            <a:r>
              <a:rPr lang="ko-KR" altLang="en-US" sz="1700" dirty="0"/>
              <a:t> 디지털 핀에 연결합니다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8E51D4-11BE-4D35-AD0E-D9C7B8DFBEC0}"/>
              </a:ext>
            </a:extLst>
          </p:cNvPr>
          <p:cNvSpPr/>
          <p:nvPr/>
        </p:nvSpPr>
        <p:spPr>
          <a:xfrm>
            <a:off x="6156870" y="2548710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66CD20E-2639-46DE-98D1-DCB72E7F0A78}"/>
              </a:ext>
            </a:extLst>
          </p:cNvPr>
          <p:cNvSpPr/>
          <p:nvPr/>
        </p:nvSpPr>
        <p:spPr>
          <a:xfrm>
            <a:off x="6418326" y="2548709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9B3D444-DFE7-46A1-AD62-61AF16353D31}"/>
              </a:ext>
            </a:extLst>
          </p:cNvPr>
          <p:cNvSpPr/>
          <p:nvPr/>
        </p:nvSpPr>
        <p:spPr>
          <a:xfrm>
            <a:off x="6679782" y="2548709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74A0F6-E29E-40C3-BDED-AB8598988B13}"/>
              </a:ext>
            </a:extLst>
          </p:cNvPr>
          <p:cNvSpPr/>
          <p:nvPr/>
        </p:nvSpPr>
        <p:spPr>
          <a:xfrm>
            <a:off x="6941238" y="2548708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62EDAB-FC03-4C48-89D0-34AE4080ED71}"/>
              </a:ext>
            </a:extLst>
          </p:cNvPr>
          <p:cNvSpPr/>
          <p:nvPr/>
        </p:nvSpPr>
        <p:spPr>
          <a:xfrm>
            <a:off x="6156870" y="2913528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1856FE-5F86-4120-90E9-188C37949B81}"/>
              </a:ext>
            </a:extLst>
          </p:cNvPr>
          <p:cNvSpPr/>
          <p:nvPr/>
        </p:nvSpPr>
        <p:spPr>
          <a:xfrm>
            <a:off x="6418326" y="2913527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7BF81A-D0D0-41FD-BCCE-F84FD3C63032}"/>
              </a:ext>
            </a:extLst>
          </p:cNvPr>
          <p:cNvSpPr/>
          <p:nvPr/>
        </p:nvSpPr>
        <p:spPr>
          <a:xfrm>
            <a:off x="6679782" y="2913527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F195F6-E03A-4768-A6CE-0B1C06369ACD}"/>
              </a:ext>
            </a:extLst>
          </p:cNvPr>
          <p:cNvSpPr/>
          <p:nvPr/>
        </p:nvSpPr>
        <p:spPr>
          <a:xfrm>
            <a:off x="6941238" y="2913526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5AA95D-E183-4FCE-8B07-10725EB0AE4C}"/>
              </a:ext>
            </a:extLst>
          </p:cNvPr>
          <p:cNvSpPr/>
          <p:nvPr/>
        </p:nvSpPr>
        <p:spPr>
          <a:xfrm>
            <a:off x="6156870" y="3278344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5CAFEA-D136-42DB-9B9E-EF18DDDB2DEA}"/>
              </a:ext>
            </a:extLst>
          </p:cNvPr>
          <p:cNvSpPr/>
          <p:nvPr/>
        </p:nvSpPr>
        <p:spPr>
          <a:xfrm>
            <a:off x="6418326" y="3278343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52588B-7A5B-463D-87C9-B4B96BF0CEE2}"/>
              </a:ext>
            </a:extLst>
          </p:cNvPr>
          <p:cNvSpPr/>
          <p:nvPr/>
        </p:nvSpPr>
        <p:spPr>
          <a:xfrm>
            <a:off x="6679782" y="3278343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AAFFECB-A6C7-4E37-8559-AD42FA390656}"/>
              </a:ext>
            </a:extLst>
          </p:cNvPr>
          <p:cNvSpPr/>
          <p:nvPr/>
        </p:nvSpPr>
        <p:spPr>
          <a:xfrm>
            <a:off x="6941238" y="3278342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79B6BF-F73E-48E4-8707-CAA0D92F0BC2}"/>
              </a:ext>
            </a:extLst>
          </p:cNvPr>
          <p:cNvSpPr/>
          <p:nvPr/>
        </p:nvSpPr>
        <p:spPr>
          <a:xfrm>
            <a:off x="6156870" y="3643160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74BE107-CA97-4D00-95C0-EA3BDB379F49}"/>
              </a:ext>
            </a:extLst>
          </p:cNvPr>
          <p:cNvSpPr/>
          <p:nvPr/>
        </p:nvSpPr>
        <p:spPr>
          <a:xfrm>
            <a:off x="6418326" y="3643159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C645640-D4CE-4D40-B0F4-E17C1201171C}"/>
              </a:ext>
            </a:extLst>
          </p:cNvPr>
          <p:cNvSpPr/>
          <p:nvPr/>
        </p:nvSpPr>
        <p:spPr>
          <a:xfrm>
            <a:off x="6679782" y="3643159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0E740E-5280-428F-88AB-D3A1CEACB0F3}"/>
              </a:ext>
            </a:extLst>
          </p:cNvPr>
          <p:cNvSpPr/>
          <p:nvPr/>
        </p:nvSpPr>
        <p:spPr>
          <a:xfrm>
            <a:off x="6941238" y="3643158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FD5F9E-E88F-4F2A-985E-4A8E047AA3A3}"/>
              </a:ext>
            </a:extLst>
          </p:cNvPr>
          <p:cNvSpPr/>
          <p:nvPr/>
        </p:nvSpPr>
        <p:spPr>
          <a:xfrm rot="4313708">
            <a:off x="6941237" y="4012563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B76A692-2530-418D-A314-D7179C05B343}"/>
              </a:ext>
            </a:extLst>
          </p:cNvPr>
          <p:cNvSpPr/>
          <p:nvPr/>
        </p:nvSpPr>
        <p:spPr>
          <a:xfrm>
            <a:off x="6418326" y="4016418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7F18299-3301-452F-AF9E-A4732A6C5FE2}"/>
              </a:ext>
            </a:extLst>
          </p:cNvPr>
          <p:cNvSpPr/>
          <p:nvPr/>
        </p:nvSpPr>
        <p:spPr>
          <a:xfrm>
            <a:off x="6679782" y="4016418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2218B6-B486-447A-BB8B-4EB92C058775}"/>
              </a:ext>
            </a:extLst>
          </p:cNvPr>
          <p:cNvSpPr/>
          <p:nvPr/>
        </p:nvSpPr>
        <p:spPr>
          <a:xfrm>
            <a:off x="6156870" y="4016417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0A6448-CB09-4351-BA27-EDBD12EBE87E}"/>
              </a:ext>
            </a:extLst>
          </p:cNvPr>
          <p:cNvSpPr/>
          <p:nvPr/>
        </p:nvSpPr>
        <p:spPr>
          <a:xfrm>
            <a:off x="6594495" y="4454379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6307604-0A49-4285-8E00-242B27BAD47D}"/>
              </a:ext>
            </a:extLst>
          </p:cNvPr>
          <p:cNvSpPr/>
          <p:nvPr/>
        </p:nvSpPr>
        <p:spPr>
          <a:xfrm>
            <a:off x="6594495" y="4611542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E39BA9-E21B-44CC-A012-DDB991C5599C}"/>
              </a:ext>
            </a:extLst>
          </p:cNvPr>
          <p:cNvSpPr/>
          <p:nvPr/>
        </p:nvSpPr>
        <p:spPr>
          <a:xfrm>
            <a:off x="6594495" y="4763942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58B8DD-E252-4D0C-86C2-4CF4BCE9E7D2}"/>
              </a:ext>
            </a:extLst>
          </p:cNvPr>
          <p:cNvSpPr/>
          <p:nvPr/>
        </p:nvSpPr>
        <p:spPr>
          <a:xfrm>
            <a:off x="6594495" y="4916342"/>
            <a:ext cx="58723" cy="58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36504-0D5F-4E8D-BF55-6328BA37CD05}"/>
              </a:ext>
            </a:extLst>
          </p:cNvPr>
          <p:cNvSpPr txBox="1"/>
          <p:nvPr/>
        </p:nvSpPr>
        <p:spPr>
          <a:xfrm>
            <a:off x="856266" y="3995814"/>
            <a:ext cx="44827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3. </a:t>
            </a:r>
            <a:r>
              <a:rPr lang="ko-KR" altLang="en-US" sz="1700" dirty="0"/>
              <a:t>비트 연산자를 사용하면 간단하게 </a:t>
            </a:r>
            <a:r>
              <a:rPr lang="ko-KR" altLang="en-US" sz="1700" dirty="0" err="1"/>
              <a:t>구현할수</a:t>
            </a:r>
            <a:r>
              <a:rPr lang="ko-KR" altLang="en-US" sz="1700" dirty="0"/>
              <a:t> 있습니다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0BFB380-BF36-4901-8D7A-AFCC2C1DF3B9}"/>
              </a:ext>
            </a:extLst>
          </p:cNvPr>
          <p:cNvCxnSpPr>
            <a:cxnSpLocks/>
          </p:cNvCxnSpPr>
          <p:nvPr/>
        </p:nvCxnSpPr>
        <p:spPr>
          <a:xfrm>
            <a:off x="7281854" y="2608976"/>
            <a:ext cx="0" cy="31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91F586-1C7A-4480-A2EB-64FC3B50F8C7}"/>
              </a:ext>
            </a:extLst>
          </p:cNvPr>
          <p:cNvSpPr txBox="1"/>
          <p:nvPr/>
        </p:nvSpPr>
        <p:spPr>
          <a:xfrm>
            <a:off x="7288835" y="2548708"/>
            <a:ext cx="78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7CAB1B5-4DD5-49FB-AA17-D65845D40EF4}"/>
              </a:ext>
            </a:extLst>
          </p:cNvPr>
          <p:cNvCxnSpPr>
            <a:cxnSpLocks/>
          </p:cNvCxnSpPr>
          <p:nvPr/>
        </p:nvCxnSpPr>
        <p:spPr>
          <a:xfrm>
            <a:off x="7281854" y="3031382"/>
            <a:ext cx="0" cy="31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1339EC-DAD9-4932-B766-F0C8F01B1041}"/>
              </a:ext>
            </a:extLst>
          </p:cNvPr>
          <p:cNvSpPr txBox="1"/>
          <p:nvPr/>
        </p:nvSpPr>
        <p:spPr>
          <a:xfrm>
            <a:off x="7292964" y="2962725"/>
            <a:ext cx="78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A04DB9-6878-4D6B-9499-AEB1378F4BD8}"/>
              </a:ext>
            </a:extLst>
          </p:cNvPr>
          <p:cNvCxnSpPr>
            <a:cxnSpLocks/>
          </p:cNvCxnSpPr>
          <p:nvPr/>
        </p:nvCxnSpPr>
        <p:spPr>
          <a:xfrm>
            <a:off x="7277725" y="3424237"/>
            <a:ext cx="0" cy="31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3CBEF88-AE3E-4964-8F4E-E61BB145CDE7}"/>
              </a:ext>
            </a:extLst>
          </p:cNvPr>
          <p:cNvSpPr txBox="1"/>
          <p:nvPr/>
        </p:nvSpPr>
        <p:spPr>
          <a:xfrm>
            <a:off x="7288835" y="3345016"/>
            <a:ext cx="78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3EBB9B5-87C8-44E2-87DB-7892C77E4F6D}"/>
              </a:ext>
            </a:extLst>
          </p:cNvPr>
          <p:cNvCxnSpPr>
            <a:cxnSpLocks/>
          </p:cNvCxnSpPr>
          <p:nvPr/>
        </p:nvCxnSpPr>
        <p:spPr>
          <a:xfrm>
            <a:off x="7277725" y="3813087"/>
            <a:ext cx="0" cy="31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7785A8-7AA4-42CD-9EB4-09086BB99C67}"/>
              </a:ext>
            </a:extLst>
          </p:cNvPr>
          <p:cNvSpPr txBox="1"/>
          <p:nvPr/>
        </p:nvSpPr>
        <p:spPr>
          <a:xfrm>
            <a:off x="7288835" y="3744430"/>
            <a:ext cx="78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버튼 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758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0F1638-6040-4081-8192-D7630E441D59}"/>
              </a:ext>
            </a:extLst>
          </p:cNvPr>
          <p:cNvGrpSpPr/>
          <p:nvPr/>
        </p:nvGrpSpPr>
        <p:grpSpPr>
          <a:xfrm>
            <a:off x="520707" y="491086"/>
            <a:ext cx="8170287" cy="5649341"/>
            <a:chOff x="520707" y="491086"/>
            <a:chExt cx="8170287" cy="56493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F11D29-5D6D-4412-9877-4F66A7A0FFCE}"/>
                </a:ext>
              </a:extLst>
            </p:cNvPr>
            <p:cNvSpPr txBox="1"/>
            <p:nvPr/>
          </p:nvSpPr>
          <p:spPr>
            <a:xfrm>
              <a:off x="856266" y="491086"/>
              <a:ext cx="78347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| PIR</a:t>
              </a:r>
              <a:r>
                <a:rPr lang="ko-KR" altLang="en-US" sz="3200" dirty="0"/>
                <a:t> 센서</a:t>
              </a:r>
              <a:endParaRPr lang="ko-KR" altLang="en-US" sz="2800" dirty="0"/>
            </a:p>
          </p:txBody>
        </p:sp>
        <p:pic>
          <p:nvPicPr>
            <p:cNvPr id="1034" name="Picture 10" descr="Fig16.png">
              <a:extLst>
                <a:ext uri="{FF2B5EF4-FFF2-40B4-BE49-F238E27FC236}">
                  <a16:creationId xmlns:a16="http://schemas.microsoft.com/office/drawing/2014/main" id="{227A01CA-7931-417F-B5A2-48E943B9C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07" y="1612756"/>
              <a:ext cx="4957305" cy="4527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Passive Infrared pinouts">
              <a:extLst>
                <a:ext uri="{FF2B5EF4-FFF2-40B4-BE49-F238E27FC236}">
                  <a16:creationId xmlns:a16="http://schemas.microsoft.com/office/drawing/2014/main" id="{849468CC-94C1-43B8-A450-13B3BB724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857924">
              <a:off x="5822315" y="1606564"/>
              <a:ext cx="2836921" cy="2588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ir 센서에 대한 이미지 검색결과">
              <a:extLst>
                <a:ext uri="{FF2B5EF4-FFF2-40B4-BE49-F238E27FC236}">
                  <a16:creationId xmlns:a16="http://schemas.microsoft.com/office/drawing/2014/main" id="{E1A3CD5F-D166-4E89-ABF0-73BD4185A3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3" r="28946"/>
            <a:stretch/>
          </p:blipFill>
          <p:spPr bwMode="auto">
            <a:xfrm rot="15336395">
              <a:off x="6688498" y="4389702"/>
              <a:ext cx="1104554" cy="173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0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11D29-5D6D-4412-9877-4F66A7A0FFCE}"/>
              </a:ext>
            </a:extLst>
          </p:cNvPr>
          <p:cNvSpPr txBox="1"/>
          <p:nvPr/>
        </p:nvSpPr>
        <p:spPr>
          <a:xfrm>
            <a:off x="856266" y="491086"/>
            <a:ext cx="783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PIR</a:t>
            </a:r>
            <a:r>
              <a:rPr lang="ko-KR" altLang="en-US" sz="3200" dirty="0"/>
              <a:t> 센서 </a:t>
            </a:r>
            <a:r>
              <a:rPr lang="en-US" altLang="ko-KR" sz="3200" dirty="0"/>
              <a:t>– </a:t>
            </a:r>
            <a:r>
              <a:rPr lang="ko-KR" altLang="en-US" sz="3200" dirty="0"/>
              <a:t>회로도</a:t>
            </a:r>
            <a:endParaRPr lang="en-US" altLang="ko-KR" sz="3200" dirty="0"/>
          </a:p>
        </p:txBody>
      </p:sp>
      <p:pic>
        <p:nvPicPr>
          <p:cNvPr id="7" name="Picture 2" descr="pir 센서 회로도에 대한 이미지 검색결과">
            <a:extLst>
              <a:ext uri="{FF2B5EF4-FFF2-40B4-BE49-F238E27FC236}">
                <a16:creationId xmlns:a16="http://schemas.microsoft.com/office/drawing/2014/main" id="{309479BB-54C5-451A-99CF-D8C09FE9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" y="1759985"/>
            <a:ext cx="7313668" cy="43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3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11D29-5D6D-4412-9877-4F66A7A0FFCE}"/>
              </a:ext>
            </a:extLst>
          </p:cNvPr>
          <p:cNvSpPr txBox="1"/>
          <p:nvPr/>
        </p:nvSpPr>
        <p:spPr>
          <a:xfrm>
            <a:off x="856266" y="491086"/>
            <a:ext cx="783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PIR</a:t>
            </a:r>
            <a:r>
              <a:rPr lang="ko-KR" altLang="en-US" sz="3200" dirty="0"/>
              <a:t> 센서 </a:t>
            </a:r>
            <a:r>
              <a:rPr lang="en-US" altLang="ko-KR" sz="3200" dirty="0"/>
              <a:t>– </a:t>
            </a:r>
            <a:r>
              <a:rPr lang="ko-KR" altLang="en-US" sz="3200" dirty="0"/>
              <a:t>배선도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E46B13-2ED9-4580-BB0D-BF4EFF49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9" y="1639400"/>
            <a:ext cx="7306490" cy="43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F11D29-5D6D-4412-9877-4F66A7A0FFCE}"/>
              </a:ext>
            </a:extLst>
          </p:cNvPr>
          <p:cNvSpPr txBox="1"/>
          <p:nvPr/>
        </p:nvSpPr>
        <p:spPr>
          <a:xfrm>
            <a:off x="856266" y="491086"/>
            <a:ext cx="783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PIR</a:t>
            </a:r>
            <a:r>
              <a:rPr lang="ko-KR" altLang="en-US" sz="3200" dirty="0"/>
              <a:t> 센서 </a:t>
            </a:r>
            <a:r>
              <a:rPr lang="en-US" altLang="ko-KR" sz="3200" dirty="0"/>
              <a:t>– </a:t>
            </a:r>
            <a:r>
              <a:rPr lang="ko-KR" altLang="en-US" sz="3200" dirty="0"/>
              <a:t>소스코드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0D4007-3BDC-42DE-90E2-DE65C295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76" y="1235251"/>
            <a:ext cx="5817908" cy="52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9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19CEF-B298-4F6D-A514-7828C6931710}"/>
              </a:ext>
            </a:extLst>
          </p:cNvPr>
          <p:cNvSpPr txBox="1"/>
          <p:nvPr/>
        </p:nvSpPr>
        <p:spPr>
          <a:xfrm>
            <a:off x="856266" y="491086"/>
            <a:ext cx="783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도전 </a:t>
            </a:r>
            <a:r>
              <a:rPr lang="en-US" altLang="ko-KR" sz="3200" dirty="0"/>
              <a:t>– </a:t>
            </a:r>
            <a:r>
              <a:rPr lang="ko-KR" altLang="en-US" sz="3200" dirty="0"/>
              <a:t>움직임 감지 센서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33050-A371-455C-B86D-0F09D037B523}"/>
              </a:ext>
            </a:extLst>
          </p:cNvPr>
          <p:cNvSpPr txBox="1"/>
          <p:nvPr/>
        </p:nvSpPr>
        <p:spPr>
          <a:xfrm>
            <a:off x="856266" y="2038663"/>
            <a:ext cx="48092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1. </a:t>
            </a:r>
            <a:r>
              <a:rPr lang="ko-KR" altLang="en-US" sz="1700" dirty="0"/>
              <a:t>움직임이 감지되면 </a:t>
            </a:r>
            <a:r>
              <a:rPr lang="en-US" altLang="ko-KR" sz="1700" dirty="0"/>
              <a:t>1</a:t>
            </a:r>
            <a:r>
              <a:rPr lang="ko-KR" altLang="en-US" sz="1700" dirty="0"/>
              <a:t>번 </a:t>
            </a:r>
            <a:r>
              <a:rPr lang="en-US" altLang="ko-KR" sz="1700" dirty="0"/>
              <a:t>LED</a:t>
            </a:r>
            <a:r>
              <a:rPr lang="ko-KR" altLang="en-US" sz="1700" dirty="0"/>
              <a:t>를 켜고 움직임이 감지되지 않으면 </a:t>
            </a:r>
            <a:r>
              <a:rPr lang="en-US" altLang="ko-KR" sz="1700" dirty="0"/>
              <a:t>2</a:t>
            </a:r>
            <a:r>
              <a:rPr lang="ko-KR" altLang="en-US" sz="1700" dirty="0"/>
              <a:t>번 </a:t>
            </a:r>
            <a:r>
              <a:rPr lang="en-US" altLang="ko-KR" sz="1700" dirty="0"/>
              <a:t>LED</a:t>
            </a:r>
            <a:r>
              <a:rPr lang="ko-KR" altLang="en-US" sz="1700" dirty="0"/>
              <a:t>가 켜지도록 </a:t>
            </a:r>
            <a:r>
              <a:rPr lang="ko-KR" altLang="en-US" sz="1700" dirty="0" err="1"/>
              <a:t>작성하시오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04F63-CD85-46A7-8B58-EC452304C2F5}"/>
              </a:ext>
            </a:extLst>
          </p:cNvPr>
          <p:cNvSpPr txBox="1"/>
          <p:nvPr/>
        </p:nvSpPr>
        <p:spPr>
          <a:xfrm>
            <a:off x="856266" y="2827568"/>
            <a:ext cx="4221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2. LED</a:t>
            </a:r>
            <a:r>
              <a:rPr lang="ko-KR" altLang="en-US" sz="1700" dirty="0"/>
              <a:t> </a:t>
            </a:r>
            <a:r>
              <a:rPr lang="en-US" altLang="ko-KR" sz="1700" dirty="0"/>
              <a:t>2</a:t>
            </a:r>
            <a:r>
              <a:rPr lang="ko-KR" altLang="en-US" sz="1700" dirty="0"/>
              <a:t>개와 </a:t>
            </a:r>
            <a:r>
              <a:rPr lang="en-US" altLang="ko-KR" sz="1700" dirty="0"/>
              <a:t>PIR </a:t>
            </a:r>
            <a:r>
              <a:rPr lang="ko-KR" altLang="en-US" sz="1700" dirty="0"/>
              <a:t>센서는 </a:t>
            </a:r>
            <a:r>
              <a:rPr lang="ko-KR" altLang="en-US" sz="1700" dirty="0" err="1"/>
              <a:t>아두이노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우노의</a:t>
            </a:r>
            <a:r>
              <a:rPr lang="ko-KR" altLang="en-US" sz="1700" dirty="0"/>
              <a:t> 디지털 핀에 연결합니다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8E51D4-11BE-4D35-AD0E-D9C7B8DFBEC0}"/>
              </a:ext>
            </a:extLst>
          </p:cNvPr>
          <p:cNvSpPr/>
          <p:nvPr/>
        </p:nvSpPr>
        <p:spPr>
          <a:xfrm>
            <a:off x="6456823" y="2386665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66CD20E-2639-46DE-98D1-DCB72E7F0A78}"/>
              </a:ext>
            </a:extLst>
          </p:cNvPr>
          <p:cNvSpPr/>
          <p:nvPr/>
        </p:nvSpPr>
        <p:spPr>
          <a:xfrm>
            <a:off x="7064278" y="2386664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62EDAB-FC03-4C48-89D0-34AE4080ED71}"/>
              </a:ext>
            </a:extLst>
          </p:cNvPr>
          <p:cNvSpPr/>
          <p:nvPr/>
        </p:nvSpPr>
        <p:spPr>
          <a:xfrm>
            <a:off x="6456823" y="2751483"/>
            <a:ext cx="176169" cy="176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1856FE-5F86-4120-90E9-188C37949B81}"/>
              </a:ext>
            </a:extLst>
          </p:cNvPr>
          <p:cNvSpPr/>
          <p:nvPr/>
        </p:nvSpPr>
        <p:spPr>
          <a:xfrm>
            <a:off x="7064278" y="2751482"/>
            <a:ext cx="176169" cy="176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A33AF5-CABC-4591-A739-CBE7B0CA95C0}"/>
              </a:ext>
            </a:extLst>
          </p:cNvPr>
          <p:cNvSpPr txBox="1"/>
          <p:nvPr/>
        </p:nvSpPr>
        <p:spPr>
          <a:xfrm>
            <a:off x="7424257" y="2297776"/>
            <a:ext cx="15771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움직임 감지 </a:t>
            </a:r>
            <a:r>
              <a:rPr lang="en-US" altLang="ko-KR" sz="1700" dirty="0"/>
              <a:t>O</a:t>
            </a:r>
            <a:endParaRPr lang="ko-KR" altLang="en-US" sz="1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D60E78-E51C-40ED-8172-DAA92C8359D0}"/>
              </a:ext>
            </a:extLst>
          </p:cNvPr>
          <p:cNvSpPr txBox="1"/>
          <p:nvPr/>
        </p:nvSpPr>
        <p:spPr>
          <a:xfrm>
            <a:off x="7424257" y="2662594"/>
            <a:ext cx="15771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움직임 감지 </a:t>
            </a:r>
            <a:r>
              <a:rPr lang="en-US" altLang="ko-KR" sz="1700" dirty="0"/>
              <a:t>X</a:t>
            </a:r>
            <a:r>
              <a:rPr lang="ko-KR" altLang="en-US" sz="17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BE72E3-4A4D-4D90-808C-069A62A62172}"/>
              </a:ext>
            </a:extLst>
          </p:cNvPr>
          <p:cNvSpPr txBox="1"/>
          <p:nvPr/>
        </p:nvSpPr>
        <p:spPr>
          <a:xfrm>
            <a:off x="6274673" y="1995681"/>
            <a:ext cx="523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/>
              <a:t>1</a:t>
            </a:r>
            <a:r>
              <a:rPr lang="ko-KR" altLang="en-US" sz="1700" dirty="0"/>
              <a:t>번</a:t>
            </a:r>
            <a:endParaRPr lang="en-US" altLang="ko-KR" sz="1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D2656F-C0A9-4BF2-ABDE-F221E46AF988}"/>
              </a:ext>
            </a:extLst>
          </p:cNvPr>
          <p:cNvSpPr txBox="1"/>
          <p:nvPr/>
        </p:nvSpPr>
        <p:spPr>
          <a:xfrm>
            <a:off x="6890434" y="1991623"/>
            <a:ext cx="523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</a:t>
            </a:r>
            <a:r>
              <a:rPr lang="ko-KR" altLang="en-US" sz="1700" dirty="0"/>
              <a:t>번</a:t>
            </a:r>
            <a:endParaRPr lang="en-US" altLang="ko-KR" sz="1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A022D7-A183-4261-A91E-CE3209CCA727}"/>
              </a:ext>
            </a:extLst>
          </p:cNvPr>
          <p:cNvSpPr txBox="1"/>
          <p:nvPr/>
        </p:nvSpPr>
        <p:spPr>
          <a:xfrm>
            <a:off x="856265" y="3616473"/>
            <a:ext cx="42212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3. if</a:t>
            </a:r>
            <a:r>
              <a:rPr lang="ko-KR" altLang="en-US" sz="1700" dirty="0"/>
              <a:t>문을 </a:t>
            </a:r>
            <a:r>
              <a:rPr lang="ko-KR" altLang="en-US" sz="1700" dirty="0" err="1"/>
              <a:t>사용하시오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94088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DA88C-40E6-404E-8C04-95FE77724FB7}"/>
              </a:ext>
            </a:extLst>
          </p:cNvPr>
          <p:cNvSpPr txBox="1"/>
          <p:nvPr/>
        </p:nvSpPr>
        <p:spPr>
          <a:xfrm>
            <a:off x="856266" y="491086"/>
            <a:ext cx="370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스위치</a:t>
            </a:r>
            <a:endParaRPr lang="ko-KR" altLang="en-US" sz="2800" dirty="0"/>
          </a:p>
        </p:txBody>
      </p:sp>
      <p:pic>
        <p:nvPicPr>
          <p:cNvPr id="1030" name="Picture 6" descr="관련 이미지">
            <a:extLst>
              <a:ext uri="{FF2B5EF4-FFF2-40B4-BE49-F238E27FC236}">
                <a16:creationId xmlns:a16="http://schemas.microsoft.com/office/drawing/2014/main" id="{8FCE9E00-FCCF-4657-9965-20BB5563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96" y="1075861"/>
            <a:ext cx="4986337" cy="550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A0B9D-87BD-47E0-AE24-1C6E360C6A8D}"/>
              </a:ext>
            </a:extLst>
          </p:cNvPr>
          <p:cNvSpPr txBox="1"/>
          <p:nvPr/>
        </p:nvSpPr>
        <p:spPr>
          <a:xfrm>
            <a:off x="856266" y="491086"/>
            <a:ext cx="497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스위치 회로 </a:t>
            </a:r>
            <a:r>
              <a:rPr lang="en-US" altLang="ko-KR" sz="3200" dirty="0"/>
              <a:t>–</a:t>
            </a:r>
            <a:r>
              <a:rPr lang="en-US" altLang="ko-KR" sz="2800" dirty="0"/>
              <a:t> Floating </a:t>
            </a:r>
            <a:r>
              <a:rPr lang="ko-KR" altLang="en-US" sz="2800" dirty="0"/>
              <a:t>현상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E642B51-E4C4-4115-8C18-A5FA18A065E5}"/>
              </a:ext>
            </a:extLst>
          </p:cNvPr>
          <p:cNvGrpSpPr/>
          <p:nvPr/>
        </p:nvGrpSpPr>
        <p:grpSpPr>
          <a:xfrm>
            <a:off x="1116325" y="1945814"/>
            <a:ext cx="7005151" cy="2655778"/>
            <a:chOff x="1116325" y="2151111"/>
            <a:chExt cx="7005151" cy="265577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8628E0F-8A0C-4CA0-AA52-7FC7CA558F7C}"/>
                </a:ext>
              </a:extLst>
            </p:cNvPr>
            <p:cNvGrpSpPr/>
            <p:nvPr/>
          </p:nvGrpSpPr>
          <p:grpSpPr>
            <a:xfrm>
              <a:off x="1116325" y="2151111"/>
              <a:ext cx="7005151" cy="2655778"/>
              <a:chOff x="1116325" y="2151111"/>
              <a:chExt cx="7005151" cy="2655778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3C57FC2-A4CE-498C-91F5-F713D5925C1A}"/>
                  </a:ext>
                </a:extLst>
              </p:cNvPr>
              <p:cNvGrpSpPr/>
              <p:nvPr/>
            </p:nvGrpSpPr>
            <p:grpSpPr>
              <a:xfrm>
                <a:off x="5215378" y="2151111"/>
                <a:ext cx="2906098" cy="2655777"/>
                <a:chOff x="4096511" y="1723275"/>
                <a:chExt cx="2612351" cy="2387332"/>
              </a:xfrm>
            </p:grpSpPr>
            <p:pic>
              <p:nvPicPr>
                <p:cNvPr id="9" name="Picture 4" descr="풀업 풀다운에 대한 이미지 검색결과">
                  <a:extLst>
                    <a:ext uri="{FF2B5EF4-FFF2-40B4-BE49-F238E27FC236}">
                      <a16:creationId xmlns:a16="http://schemas.microsoft.com/office/drawing/2014/main" id="{63D0B3FF-23D3-4426-B2B7-65258B38CA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30" b="36390"/>
                <a:stretch/>
              </p:blipFill>
              <p:spPr bwMode="auto">
                <a:xfrm>
                  <a:off x="4096511" y="1723275"/>
                  <a:ext cx="2612351" cy="23873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4" descr="풀업 풀다운에 대한 이미지 검색결과">
                  <a:extLst>
                    <a:ext uri="{FF2B5EF4-FFF2-40B4-BE49-F238E27FC236}">
                      <a16:creationId xmlns:a16="http://schemas.microsoft.com/office/drawing/2014/main" id="{1EE10FD9-EC58-40D1-A7A5-AF3390F91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567" b="84261"/>
                <a:stretch/>
              </p:blipFill>
              <p:spPr bwMode="auto">
                <a:xfrm>
                  <a:off x="4096511" y="3519917"/>
                  <a:ext cx="642335" cy="590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E21D0A4-0880-418F-8188-B6C7E4BF4EAC}"/>
                  </a:ext>
                </a:extLst>
              </p:cNvPr>
              <p:cNvGrpSpPr/>
              <p:nvPr/>
            </p:nvGrpSpPr>
            <p:grpSpPr>
              <a:xfrm>
                <a:off x="1116325" y="2151112"/>
                <a:ext cx="2906098" cy="2655777"/>
                <a:chOff x="4096511" y="1723275"/>
                <a:chExt cx="2612351" cy="2387332"/>
              </a:xfrm>
            </p:grpSpPr>
            <p:pic>
              <p:nvPicPr>
                <p:cNvPr id="13" name="Picture 4" descr="풀업 풀다운에 대한 이미지 검색결과">
                  <a:extLst>
                    <a:ext uri="{FF2B5EF4-FFF2-40B4-BE49-F238E27FC236}">
                      <a16:creationId xmlns:a16="http://schemas.microsoft.com/office/drawing/2014/main" id="{FED13453-4D39-47DA-A0DF-44B2D00E73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330" b="36390"/>
                <a:stretch/>
              </p:blipFill>
              <p:spPr bwMode="auto">
                <a:xfrm>
                  <a:off x="4096511" y="1723275"/>
                  <a:ext cx="2612351" cy="23873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 descr="풀업 풀다운에 대한 이미지 검색결과">
                  <a:extLst>
                    <a:ext uri="{FF2B5EF4-FFF2-40B4-BE49-F238E27FC236}">
                      <a16:creationId xmlns:a16="http://schemas.microsoft.com/office/drawing/2014/main" id="{241D4CDB-ECFC-4C6C-B095-E113922900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567" b="84261"/>
                <a:stretch/>
              </p:blipFill>
              <p:spPr bwMode="auto">
                <a:xfrm>
                  <a:off x="4096511" y="3519917"/>
                  <a:ext cx="642335" cy="5906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" name="Picture 4" descr="풀업 풀다운에 대한 이미지 검색결과">
                <a:extLst>
                  <a:ext uri="{FF2B5EF4-FFF2-40B4-BE49-F238E27FC236}">
                    <a16:creationId xmlns:a16="http://schemas.microsoft.com/office/drawing/2014/main" id="{DE9366E1-B151-4688-A628-69FFA65308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360" t="9619" r="3396" b="70684"/>
              <a:stretch/>
            </p:blipFill>
            <p:spPr bwMode="auto">
              <a:xfrm>
                <a:off x="1133248" y="3032970"/>
                <a:ext cx="184601" cy="311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BC0A6FF-0237-4D84-BF3C-61B1CBDFB5FE}"/>
                  </a:ext>
                </a:extLst>
              </p:cNvPr>
              <p:cNvCxnSpPr/>
              <p:nvPr/>
            </p:nvCxnSpPr>
            <p:spPr>
              <a:xfrm>
                <a:off x="1403800" y="3188545"/>
                <a:ext cx="0" cy="39285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8BF66-E9E1-4567-9333-47E4B8948882}"/>
                  </a:ext>
                </a:extLst>
              </p:cNvPr>
              <p:cNvSpPr txBox="1"/>
              <p:nvPr/>
            </p:nvSpPr>
            <p:spPr>
              <a:xfrm>
                <a:off x="1617723" y="2311518"/>
                <a:ext cx="43967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dirty="0"/>
                  <a:t>5V</a:t>
                </a:r>
                <a:endParaRPr lang="ko-KR" altLang="en-US" sz="17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37C526-C6A9-46CA-B404-2ABFC1088F5E}"/>
                  </a:ext>
                </a:extLst>
              </p:cNvPr>
              <p:cNvSpPr txBox="1"/>
              <p:nvPr/>
            </p:nvSpPr>
            <p:spPr>
              <a:xfrm>
                <a:off x="5710102" y="2311517"/>
                <a:ext cx="439677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700" dirty="0"/>
                  <a:t>5V</a:t>
                </a:r>
                <a:endParaRPr lang="ko-KR" altLang="en-US" sz="1700" dirty="0"/>
              </a:p>
            </p:txBody>
          </p:sp>
        </p:grpSp>
        <p:pic>
          <p:nvPicPr>
            <p:cNvPr id="26" name="Picture 4" descr="풀업 풀다운에 대한 이미지 검색결과">
              <a:extLst>
                <a:ext uri="{FF2B5EF4-FFF2-40B4-BE49-F238E27FC236}">
                  <a16:creationId xmlns:a16="http://schemas.microsoft.com/office/drawing/2014/main" id="{F144FCE6-F8C5-40D1-BAA4-CFD249A37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60" t="9619" r="3396" b="70684"/>
            <a:stretch/>
          </p:blipFill>
          <p:spPr bwMode="auto">
            <a:xfrm>
              <a:off x="1206919" y="3271517"/>
              <a:ext cx="184601" cy="31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9D7B60A-E812-4D49-9F38-6416E101B71D}"/>
              </a:ext>
            </a:extLst>
          </p:cNvPr>
          <p:cNvSpPr txBox="1"/>
          <p:nvPr/>
        </p:nvSpPr>
        <p:spPr>
          <a:xfrm>
            <a:off x="2257389" y="4952655"/>
            <a:ext cx="62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5V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2B049F-B301-4AF9-B4E9-A9ECA60F8C57}"/>
              </a:ext>
            </a:extLst>
          </p:cNvPr>
          <p:cNvSpPr txBox="1"/>
          <p:nvPr/>
        </p:nvSpPr>
        <p:spPr>
          <a:xfrm>
            <a:off x="6356442" y="4952653"/>
            <a:ext cx="62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0V?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090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A0B9D-87BD-47E0-AE24-1C6E360C6A8D}"/>
              </a:ext>
            </a:extLst>
          </p:cNvPr>
          <p:cNvSpPr txBox="1"/>
          <p:nvPr/>
        </p:nvSpPr>
        <p:spPr>
          <a:xfrm>
            <a:off x="856266" y="491086"/>
            <a:ext cx="51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스위치 회로 </a:t>
            </a:r>
            <a:r>
              <a:rPr lang="en-US" altLang="ko-KR" sz="3200" dirty="0"/>
              <a:t>-</a:t>
            </a:r>
            <a:r>
              <a:rPr lang="en-US" altLang="ko-KR" sz="2800" dirty="0"/>
              <a:t> Full</a:t>
            </a:r>
            <a:r>
              <a:rPr lang="ko-KR" altLang="en-US" sz="2800" dirty="0"/>
              <a:t> </a:t>
            </a:r>
            <a:r>
              <a:rPr lang="en-US" altLang="ko-KR" sz="2800" dirty="0"/>
              <a:t>Down </a:t>
            </a:r>
            <a:r>
              <a:rPr lang="ko-KR" altLang="en-US" sz="2800" dirty="0"/>
              <a:t>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5E960-C02C-47C0-BCD6-C91DA79E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3" y="1981853"/>
            <a:ext cx="5625293" cy="3753085"/>
          </a:xfrm>
          <a:prstGeom prst="rect">
            <a:avLst/>
          </a:prstGeom>
        </p:spPr>
      </p:pic>
      <p:pic>
        <p:nvPicPr>
          <p:cNvPr id="4100" name="Picture 4" descr="풀업 풀다운에 대한 이미지 검색결과">
            <a:extLst>
              <a:ext uri="{FF2B5EF4-FFF2-40B4-BE49-F238E27FC236}">
                <a16:creationId xmlns:a16="http://schemas.microsoft.com/office/drawing/2014/main" id="{9914A650-5E2B-4034-8F4A-6672E79BB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0"/>
          <a:stretch/>
        </p:blipFill>
        <p:spPr bwMode="auto">
          <a:xfrm>
            <a:off x="6230111" y="1981852"/>
            <a:ext cx="2612351" cy="37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8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A0B9D-87BD-47E0-AE24-1C6E360C6A8D}"/>
              </a:ext>
            </a:extLst>
          </p:cNvPr>
          <p:cNvSpPr txBox="1"/>
          <p:nvPr/>
        </p:nvSpPr>
        <p:spPr>
          <a:xfrm>
            <a:off x="856266" y="491086"/>
            <a:ext cx="497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스위치 회로 </a:t>
            </a:r>
            <a:r>
              <a:rPr lang="en-US" altLang="ko-KR" sz="3200" dirty="0"/>
              <a:t>-</a:t>
            </a:r>
            <a:r>
              <a:rPr lang="en-US" altLang="ko-KR" sz="2800" dirty="0"/>
              <a:t> Full Up  </a:t>
            </a:r>
            <a:r>
              <a:rPr lang="ko-KR" altLang="en-US" sz="2800" dirty="0"/>
              <a:t>연결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6CA815-295B-4C41-BAC1-DC9C9D7F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58" y="1883652"/>
            <a:ext cx="5861526" cy="3798481"/>
          </a:xfrm>
          <a:prstGeom prst="rect">
            <a:avLst/>
          </a:prstGeom>
        </p:spPr>
      </p:pic>
      <p:pic>
        <p:nvPicPr>
          <p:cNvPr id="5" name="Picture 4" descr="풀업 풀다운에 대한 이미지 검색결과">
            <a:extLst>
              <a:ext uri="{FF2B5EF4-FFF2-40B4-BE49-F238E27FC236}">
                <a16:creationId xmlns:a16="http://schemas.microsoft.com/office/drawing/2014/main" id="{A6BC9405-AA16-4F72-8D54-CEF9E3470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52485"/>
          <a:stretch/>
        </p:blipFill>
        <p:spPr bwMode="auto">
          <a:xfrm>
            <a:off x="6397890" y="1883652"/>
            <a:ext cx="2499919" cy="37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F9532-7FA7-4A71-AC0C-4CB33B05C61A}"/>
              </a:ext>
            </a:extLst>
          </p:cNvPr>
          <p:cNvSpPr txBox="1"/>
          <p:nvPr/>
        </p:nvSpPr>
        <p:spPr>
          <a:xfrm>
            <a:off x="856266" y="491086"/>
            <a:ext cx="497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|Floating, Pull Up, Pull Down</a:t>
            </a:r>
            <a:endParaRPr lang="ko-KR" altLang="en-US" sz="2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51F74A-AFA4-45A0-9B1B-D45555ED52C0}"/>
              </a:ext>
            </a:extLst>
          </p:cNvPr>
          <p:cNvGrpSpPr/>
          <p:nvPr/>
        </p:nvGrpSpPr>
        <p:grpSpPr>
          <a:xfrm>
            <a:off x="435923" y="1208176"/>
            <a:ext cx="2906098" cy="2655777"/>
            <a:chOff x="4096511" y="1723275"/>
            <a:chExt cx="2612351" cy="2387332"/>
          </a:xfrm>
        </p:grpSpPr>
        <p:pic>
          <p:nvPicPr>
            <p:cNvPr id="6" name="Picture 4" descr="풀업 풀다운에 대한 이미지 검색결과">
              <a:extLst>
                <a:ext uri="{FF2B5EF4-FFF2-40B4-BE49-F238E27FC236}">
                  <a16:creationId xmlns:a16="http://schemas.microsoft.com/office/drawing/2014/main" id="{ED4F195E-1B94-4DA9-B06C-9111F1D99E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0" b="36390"/>
            <a:stretch/>
          </p:blipFill>
          <p:spPr bwMode="auto">
            <a:xfrm>
              <a:off x="4096511" y="1723275"/>
              <a:ext cx="2612351" cy="238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풀업 풀다운에 대한 이미지 검색결과">
              <a:extLst>
                <a:ext uri="{FF2B5EF4-FFF2-40B4-BE49-F238E27FC236}">
                  <a16:creationId xmlns:a16="http://schemas.microsoft.com/office/drawing/2014/main" id="{E679D9FF-C0AF-40B9-BDF3-20D06B0267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67" b="84261"/>
            <a:stretch/>
          </p:blipFill>
          <p:spPr bwMode="auto">
            <a:xfrm>
              <a:off x="4096511" y="3519917"/>
              <a:ext cx="642335" cy="59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풀업 풀다운에 대한 이미지 검색결과">
            <a:extLst>
              <a:ext uri="{FF2B5EF4-FFF2-40B4-BE49-F238E27FC236}">
                <a16:creationId xmlns:a16="http://schemas.microsoft.com/office/drawing/2014/main" id="{20F0A5A1-3258-4C32-A6C0-DABB8962B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0"/>
          <a:stretch/>
        </p:blipFill>
        <p:spPr bwMode="auto">
          <a:xfrm>
            <a:off x="3470133" y="1401123"/>
            <a:ext cx="2612351" cy="37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풀업 풀다운에 대한 이미지 검색결과">
            <a:extLst>
              <a:ext uri="{FF2B5EF4-FFF2-40B4-BE49-F238E27FC236}">
                <a16:creationId xmlns:a16="http://schemas.microsoft.com/office/drawing/2014/main" id="{BB632C86-F802-4772-BDBD-77765ADEE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52485"/>
          <a:stretch/>
        </p:blipFill>
        <p:spPr bwMode="auto">
          <a:xfrm>
            <a:off x="6210596" y="1208176"/>
            <a:ext cx="2499919" cy="37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72E315-DCFB-4114-9F17-551A62CFBB84}"/>
              </a:ext>
            </a:extLst>
          </p:cNvPr>
          <p:cNvSpPr txBox="1"/>
          <p:nvPr/>
        </p:nvSpPr>
        <p:spPr>
          <a:xfrm>
            <a:off x="982723" y="5154206"/>
            <a:ext cx="15301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Floating </a:t>
            </a:r>
            <a:r>
              <a:rPr lang="ko-KR" altLang="en-US" sz="1700" dirty="0"/>
              <a:t>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E5BBF-0747-43AD-B3DE-94EE3519A833}"/>
              </a:ext>
            </a:extLst>
          </p:cNvPr>
          <p:cNvSpPr txBox="1"/>
          <p:nvPr/>
        </p:nvSpPr>
        <p:spPr>
          <a:xfrm>
            <a:off x="3342022" y="5154207"/>
            <a:ext cx="2211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Pull Down </a:t>
            </a:r>
            <a:r>
              <a:rPr lang="ko-KR" altLang="en-US" sz="1700" dirty="0"/>
              <a:t>연결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0E308-B099-4529-8BDF-95B1CCFD6CF0}"/>
              </a:ext>
            </a:extLst>
          </p:cNvPr>
          <p:cNvSpPr txBox="1"/>
          <p:nvPr/>
        </p:nvSpPr>
        <p:spPr>
          <a:xfrm>
            <a:off x="6082484" y="5154206"/>
            <a:ext cx="2211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| Pull Up </a:t>
            </a:r>
            <a:r>
              <a:rPr lang="ko-KR" altLang="en-US" sz="1700" dirty="0"/>
              <a:t>연결 방법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242E68BE-7C27-4A61-87FC-976991B31665}"/>
              </a:ext>
            </a:extLst>
          </p:cNvPr>
          <p:cNvSpPr/>
          <p:nvPr/>
        </p:nvSpPr>
        <p:spPr>
          <a:xfrm rot="16200000">
            <a:off x="5737395" y="4366011"/>
            <a:ext cx="188221" cy="276747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BC69B-27F7-4F90-98EE-0B47B8457B02}"/>
              </a:ext>
            </a:extLst>
          </p:cNvPr>
          <p:cNvSpPr txBox="1"/>
          <p:nvPr/>
        </p:nvSpPr>
        <p:spPr>
          <a:xfrm>
            <a:off x="4925474" y="5991347"/>
            <a:ext cx="18046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올바른 회로 연결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C5ACB-5B62-456F-805F-00875A285AFA}"/>
              </a:ext>
            </a:extLst>
          </p:cNvPr>
          <p:cNvSpPr txBox="1"/>
          <p:nvPr/>
        </p:nvSpPr>
        <p:spPr>
          <a:xfrm>
            <a:off x="845502" y="5991347"/>
            <a:ext cx="18046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잘못된 회로 연결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2C7FB2-5C28-49A8-B4C0-3A40A945AF7D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1747804" y="5508149"/>
            <a:ext cx="0" cy="483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2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B45F9-1DD4-4B3D-A266-617D2F839B06}"/>
              </a:ext>
            </a:extLst>
          </p:cNvPr>
          <p:cNvSpPr txBox="1"/>
          <p:nvPr/>
        </p:nvSpPr>
        <p:spPr>
          <a:xfrm>
            <a:off x="856267" y="491086"/>
            <a:ext cx="690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버튼으로 </a:t>
            </a:r>
            <a:r>
              <a:rPr lang="en-US" altLang="ko-KR" sz="3200" dirty="0"/>
              <a:t>LED </a:t>
            </a:r>
            <a:r>
              <a:rPr lang="ko-KR" altLang="en-US" sz="3200" dirty="0"/>
              <a:t>제어 </a:t>
            </a:r>
            <a:r>
              <a:rPr lang="en-US" altLang="ko-KR" sz="3200" dirty="0"/>
              <a:t>- </a:t>
            </a:r>
            <a:r>
              <a:rPr lang="ko-KR" altLang="en-US" sz="3200" dirty="0"/>
              <a:t>회로도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2E63E-AC15-4334-82F4-38CA2E70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92" y="1363341"/>
            <a:ext cx="3771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8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49135-2408-4242-A843-EF25EFBADDD8}"/>
              </a:ext>
            </a:extLst>
          </p:cNvPr>
          <p:cNvSpPr txBox="1"/>
          <p:nvPr/>
        </p:nvSpPr>
        <p:spPr>
          <a:xfrm>
            <a:off x="856267" y="491086"/>
            <a:ext cx="690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버튼으로 </a:t>
            </a:r>
            <a:r>
              <a:rPr lang="en-US" altLang="ko-KR" sz="3200" dirty="0"/>
              <a:t>LED </a:t>
            </a:r>
            <a:r>
              <a:rPr lang="ko-KR" altLang="en-US" sz="3200" dirty="0"/>
              <a:t>제어 </a:t>
            </a:r>
            <a:r>
              <a:rPr lang="en-US" altLang="ko-KR" sz="3200" dirty="0"/>
              <a:t>- </a:t>
            </a:r>
            <a:r>
              <a:rPr lang="ko-KR" altLang="en-US" sz="3200" dirty="0"/>
              <a:t>배선도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20312-134F-4DBC-83D6-0E749F3D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8" y="1800505"/>
            <a:ext cx="8143632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EFE14B9-22D0-4DB9-AC05-5C7506EDAB3F}"/>
              </a:ext>
            </a:extLst>
          </p:cNvPr>
          <p:cNvSpPr txBox="1"/>
          <p:nvPr/>
        </p:nvSpPr>
        <p:spPr>
          <a:xfrm>
            <a:off x="856267" y="491086"/>
            <a:ext cx="719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| </a:t>
            </a:r>
            <a:r>
              <a:rPr lang="ko-KR" altLang="en-US" sz="3200" dirty="0"/>
              <a:t>버튼으로 </a:t>
            </a:r>
            <a:r>
              <a:rPr lang="en-US" altLang="ko-KR" sz="3200" dirty="0"/>
              <a:t>LED </a:t>
            </a:r>
            <a:r>
              <a:rPr lang="ko-KR" altLang="en-US" sz="3200" dirty="0"/>
              <a:t>제어 </a:t>
            </a:r>
            <a:r>
              <a:rPr lang="en-US" altLang="ko-KR" sz="3200" dirty="0"/>
              <a:t>- </a:t>
            </a:r>
            <a:r>
              <a:rPr lang="ko-KR" altLang="en-US" sz="3200" dirty="0"/>
              <a:t>소스코드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5E8C76-87B2-485C-BD25-03F8D308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15" y="1075861"/>
            <a:ext cx="6143625" cy="4914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2320F2-B623-4BC9-AD78-6A064A09F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547"/>
          <a:stretch/>
        </p:blipFill>
        <p:spPr>
          <a:xfrm>
            <a:off x="1573064" y="6068744"/>
            <a:ext cx="5343525" cy="5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192</Words>
  <Application>Microsoft Office PowerPoint</Application>
  <PresentationFormat>화면 슬라이드 쇼(4:3)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riyenas0925</dc:creator>
  <cp:lastModifiedBy> </cp:lastModifiedBy>
  <cp:revision>42</cp:revision>
  <dcterms:created xsi:type="dcterms:W3CDTF">2018-03-29T08:29:09Z</dcterms:created>
  <dcterms:modified xsi:type="dcterms:W3CDTF">2018-04-10T10:31:09Z</dcterms:modified>
</cp:coreProperties>
</file>