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7" r:id="rId7"/>
    <p:sldId id="268" r:id="rId8"/>
    <p:sldId id="269" r:id="rId9"/>
    <p:sldId id="270" r:id="rId10"/>
    <p:sldId id="271" r:id="rId11"/>
    <p:sldId id="272" r:id="rId12"/>
    <p:sldId id="278" r:id="rId13"/>
    <p:sldId id="273" r:id="rId14"/>
    <p:sldId id="274" r:id="rId15"/>
    <p:sldId id="275" r:id="rId16"/>
    <p:sldId id="277" r:id="rId17"/>
    <p:sldId id="283" r:id="rId18"/>
    <p:sldId id="279" r:id="rId19"/>
    <p:sldId id="280" r:id="rId20"/>
    <p:sldId id="284" r:id="rId21"/>
    <p:sldId id="281" r:id="rId22"/>
    <p:sldId id="282" r:id="rId23"/>
    <p:sldId id="265" r:id="rId24"/>
    <p:sldId id="266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3" pos="39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0" autoAdjust="0"/>
    <p:restoredTop sz="94660"/>
  </p:normalViewPr>
  <p:slideViewPr>
    <p:cSldViewPr snapToGrid="0">
      <p:cViewPr varScale="1">
        <p:scale>
          <a:sx n="72" d="100"/>
          <a:sy n="72" d="100"/>
        </p:scale>
        <p:origin x="456" y="72"/>
      </p:cViewPr>
      <p:guideLst>
        <p:guide orient="horz" pos="2160"/>
        <p:guide pos="39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B1860-E98D-4F44-AE9B-68609D626D95}" type="datetimeFigureOut">
              <a:rPr lang="ko-KR" altLang="en-US" smtClean="0"/>
              <a:t>2018-04-09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092FE-F2DB-44C5-B011-F425F7A146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7541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B1860-E98D-4F44-AE9B-68609D626D95}" type="datetimeFigureOut">
              <a:rPr lang="ko-KR" altLang="en-US" smtClean="0"/>
              <a:t>2018-04-09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092FE-F2DB-44C5-B011-F425F7A146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0273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B1860-E98D-4F44-AE9B-68609D626D95}" type="datetimeFigureOut">
              <a:rPr lang="ko-KR" altLang="en-US" smtClean="0"/>
              <a:t>2018-04-09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092FE-F2DB-44C5-B011-F425F7A146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3027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B1860-E98D-4F44-AE9B-68609D626D95}" type="datetimeFigureOut">
              <a:rPr lang="ko-KR" altLang="en-US" smtClean="0"/>
              <a:t>2018-04-09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092FE-F2DB-44C5-B011-F425F7A146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273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B1860-E98D-4F44-AE9B-68609D626D95}" type="datetimeFigureOut">
              <a:rPr lang="ko-KR" altLang="en-US" smtClean="0"/>
              <a:t>2018-04-09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092FE-F2DB-44C5-B011-F425F7A146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6433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B1860-E98D-4F44-AE9B-68609D626D95}" type="datetimeFigureOut">
              <a:rPr lang="ko-KR" altLang="en-US" smtClean="0"/>
              <a:t>2018-04-09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092FE-F2DB-44C5-B011-F425F7A146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6348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B1860-E98D-4F44-AE9B-68609D626D95}" type="datetimeFigureOut">
              <a:rPr lang="ko-KR" altLang="en-US" smtClean="0"/>
              <a:t>2018-04-09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092FE-F2DB-44C5-B011-F425F7A146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9243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B1860-E98D-4F44-AE9B-68609D626D95}" type="datetimeFigureOut">
              <a:rPr lang="ko-KR" altLang="en-US" smtClean="0"/>
              <a:t>2018-04-09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092FE-F2DB-44C5-B011-F425F7A146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0520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B1860-E98D-4F44-AE9B-68609D626D95}" type="datetimeFigureOut">
              <a:rPr lang="ko-KR" altLang="en-US" smtClean="0"/>
              <a:t>2018-04-09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092FE-F2DB-44C5-B011-F425F7A146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192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B1860-E98D-4F44-AE9B-68609D626D95}" type="datetimeFigureOut">
              <a:rPr lang="ko-KR" altLang="en-US" smtClean="0"/>
              <a:t>2018-04-09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092FE-F2DB-44C5-B011-F425F7A146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6111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B1860-E98D-4F44-AE9B-68609D626D95}" type="datetimeFigureOut">
              <a:rPr lang="ko-KR" altLang="en-US" smtClean="0"/>
              <a:t>2018-04-09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092FE-F2DB-44C5-B011-F425F7A146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526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BB1860-E98D-4F44-AE9B-68609D626D95}" type="datetimeFigureOut">
              <a:rPr lang="ko-KR" altLang="en-US" smtClean="0"/>
              <a:t>2018-04-09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A092FE-F2DB-44C5-B011-F425F7A146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8562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C</a:t>
            </a:r>
            <a:r>
              <a:rPr lang="ko-KR" altLang="en-US" dirty="0"/>
              <a:t>언어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주차</a:t>
            </a:r>
          </a:p>
        </p:txBody>
      </p:sp>
    </p:spTree>
    <p:extLst>
      <p:ext uri="{BB962C8B-B14F-4D97-AF65-F5344CB8AC3E}">
        <p14:creationId xmlns:p14="http://schemas.microsoft.com/office/powerpoint/2010/main" val="40015363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A382C389-4B51-4AF7-8B38-108B725F2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do while </a:t>
            </a:r>
            <a:r>
              <a:rPr lang="ko-KR" altLang="en-US" dirty="0"/>
              <a:t>문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C19D3276-B81C-4F23-9556-2A807A52EDE8}"/>
              </a:ext>
            </a:extLst>
          </p:cNvPr>
          <p:cNvSpPr txBox="1">
            <a:spLocks/>
          </p:cNvSpPr>
          <p:nvPr/>
        </p:nvSpPr>
        <p:spPr>
          <a:xfrm>
            <a:off x="838200" y="1449149"/>
            <a:ext cx="6240517" cy="4732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endParaRPr lang="en-US" altLang="ko-KR" dirty="0"/>
          </a:p>
          <a:p>
            <a:pPr>
              <a:buNone/>
            </a:pP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num</a:t>
            </a:r>
            <a:r>
              <a:rPr lang="en-US" altLang="ko-KR" dirty="0"/>
              <a:t>=10;</a:t>
            </a:r>
          </a:p>
          <a:p>
            <a:pPr>
              <a:buNone/>
            </a:pPr>
            <a:endParaRPr lang="en-US" altLang="ko-KR" dirty="0"/>
          </a:p>
          <a:p>
            <a:pPr>
              <a:buNone/>
            </a:pPr>
            <a:r>
              <a:rPr lang="en-US" altLang="ko-KR" dirty="0"/>
              <a:t>do</a:t>
            </a:r>
          </a:p>
          <a:p>
            <a:pPr>
              <a:buNone/>
            </a:pPr>
            <a:r>
              <a:rPr lang="en-US" altLang="ko-KR" dirty="0"/>
              <a:t>{</a:t>
            </a:r>
          </a:p>
          <a:p>
            <a:pPr>
              <a:buNone/>
            </a:pPr>
            <a:r>
              <a:rPr lang="en-US" altLang="ko-KR" dirty="0"/>
              <a:t>     </a:t>
            </a:r>
            <a:r>
              <a:rPr lang="en-US" altLang="ko-KR" dirty="0" err="1"/>
              <a:t>printf</a:t>
            </a:r>
            <a:r>
              <a:rPr lang="en-US" altLang="ko-KR" dirty="0"/>
              <a:t>(“%d”, </a:t>
            </a:r>
            <a:r>
              <a:rPr lang="en-US" altLang="ko-KR" dirty="0" err="1"/>
              <a:t>num</a:t>
            </a:r>
            <a:r>
              <a:rPr lang="en-US" altLang="ko-KR" dirty="0"/>
              <a:t>);</a:t>
            </a:r>
          </a:p>
          <a:p>
            <a:pPr>
              <a:buNone/>
            </a:pPr>
            <a:r>
              <a:rPr lang="en-US" altLang="ko-KR" dirty="0"/>
              <a:t>     </a:t>
            </a:r>
            <a:r>
              <a:rPr lang="en-US" altLang="ko-KR" dirty="0" err="1"/>
              <a:t>num</a:t>
            </a:r>
            <a:r>
              <a:rPr lang="en-US" altLang="ko-KR" dirty="0"/>
              <a:t>++;</a:t>
            </a:r>
          </a:p>
          <a:p>
            <a:pPr>
              <a:buNone/>
            </a:pPr>
            <a:r>
              <a:rPr lang="en-US" altLang="ko-KR" dirty="0"/>
              <a:t>} while(</a:t>
            </a:r>
            <a:r>
              <a:rPr lang="en-US" altLang="ko-KR" dirty="0" err="1"/>
              <a:t>num</a:t>
            </a:r>
            <a:r>
              <a:rPr lang="en-US" altLang="ko-KR" dirty="0"/>
              <a:t>&lt;10);</a:t>
            </a:r>
          </a:p>
          <a:p>
            <a:pPr>
              <a:buNone/>
            </a:pPr>
            <a:r>
              <a:rPr lang="en-US" altLang="ko-KR" dirty="0"/>
              <a:t>  </a:t>
            </a: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C750A311-84A0-4B5E-9C7D-6B7B58337062}"/>
              </a:ext>
            </a:extLst>
          </p:cNvPr>
          <p:cNvSpPr txBox="1">
            <a:spLocks/>
          </p:cNvSpPr>
          <p:nvPr/>
        </p:nvSpPr>
        <p:spPr>
          <a:xfrm>
            <a:off x="5607170" y="1914886"/>
            <a:ext cx="6584830" cy="4732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8BF61A-6B0C-4A92-9D05-1350BFD85D04}"/>
              </a:ext>
            </a:extLst>
          </p:cNvPr>
          <p:cNvSpPr txBox="1"/>
          <p:nvPr/>
        </p:nvSpPr>
        <p:spPr>
          <a:xfrm>
            <a:off x="7078717" y="1914886"/>
            <a:ext cx="2592288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실행 결과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10</a:t>
            </a:r>
          </a:p>
          <a:p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092130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A382C389-4B51-4AF7-8B38-108B725F2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for</a:t>
            </a:r>
            <a:r>
              <a:rPr lang="ko-KR" altLang="en-US" dirty="0"/>
              <a:t> 문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C19D3276-B81C-4F23-9556-2A807A52EDE8}"/>
              </a:ext>
            </a:extLst>
          </p:cNvPr>
          <p:cNvSpPr txBox="1">
            <a:spLocks/>
          </p:cNvSpPr>
          <p:nvPr/>
        </p:nvSpPr>
        <p:spPr>
          <a:xfrm>
            <a:off x="838200" y="1449148"/>
            <a:ext cx="6240517" cy="54088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endParaRPr lang="en-US" altLang="ko-KR" dirty="0"/>
          </a:p>
          <a:p>
            <a:pPr>
              <a:buNone/>
            </a:pPr>
            <a:r>
              <a:rPr lang="en-US" altLang="ko-KR" dirty="0"/>
              <a:t>for(</a:t>
            </a:r>
            <a:r>
              <a:rPr lang="ko-KR" altLang="en-US" dirty="0" err="1"/>
              <a:t>초기문</a:t>
            </a:r>
            <a:r>
              <a:rPr lang="ko-KR" altLang="en-US" dirty="0"/>
              <a:t> </a:t>
            </a:r>
            <a:r>
              <a:rPr lang="en-US" altLang="ko-KR" dirty="0"/>
              <a:t>; </a:t>
            </a:r>
            <a:r>
              <a:rPr lang="ko-KR" altLang="en-US" dirty="0"/>
              <a:t>조건식 </a:t>
            </a:r>
            <a:r>
              <a:rPr lang="en-US" altLang="ko-KR" dirty="0"/>
              <a:t>; </a:t>
            </a:r>
            <a:r>
              <a:rPr lang="ko-KR" altLang="en-US" dirty="0" err="1"/>
              <a:t>증감식</a:t>
            </a:r>
            <a:r>
              <a:rPr lang="en-US" altLang="ko-KR" dirty="0"/>
              <a:t>)</a:t>
            </a:r>
          </a:p>
          <a:p>
            <a:pPr>
              <a:buNone/>
            </a:pPr>
            <a:r>
              <a:rPr lang="en-US" altLang="ko-KR" dirty="0"/>
              <a:t>{</a:t>
            </a:r>
          </a:p>
          <a:p>
            <a:pPr>
              <a:buNone/>
            </a:pPr>
            <a:r>
              <a:rPr lang="en-US" altLang="ko-KR" dirty="0"/>
              <a:t>     </a:t>
            </a:r>
            <a:r>
              <a:rPr lang="ko-KR" altLang="en-US" dirty="0"/>
              <a:t>반복할 내용</a:t>
            </a:r>
            <a:endParaRPr lang="en-US" altLang="ko-KR" dirty="0"/>
          </a:p>
          <a:p>
            <a:pPr>
              <a:buNone/>
            </a:pPr>
            <a:r>
              <a:rPr lang="en-US" altLang="ko-KR" dirty="0"/>
              <a:t>} </a:t>
            </a:r>
          </a:p>
          <a:p>
            <a:pPr>
              <a:buNone/>
            </a:pPr>
            <a:endParaRPr lang="en-US" altLang="ko-KR" dirty="0"/>
          </a:p>
          <a:p>
            <a:pPr>
              <a:buNone/>
            </a:pPr>
            <a:r>
              <a:rPr lang="ko-KR" altLang="en-US" dirty="0"/>
              <a:t>조건식이 </a:t>
            </a:r>
            <a:r>
              <a:rPr lang="ko-KR" altLang="en-US" dirty="0" err="1"/>
              <a:t>만족할때까지</a:t>
            </a:r>
            <a:r>
              <a:rPr lang="ko-KR" altLang="en-US" dirty="0"/>
              <a:t> 반복함</a:t>
            </a:r>
            <a:endParaRPr lang="en-US" altLang="ko-KR" dirty="0"/>
          </a:p>
          <a:p>
            <a:pPr>
              <a:buNone/>
            </a:pPr>
            <a:r>
              <a:rPr lang="ko-KR" altLang="en-US" dirty="0"/>
              <a:t>초기문은 비어도 댐</a:t>
            </a:r>
            <a:endParaRPr lang="en-US" altLang="ko-KR" dirty="0"/>
          </a:p>
          <a:p>
            <a:pPr>
              <a:buNone/>
            </a:pPr>
            <a:r>
              <a:rPr lang="ko-KR" altLang="en-US" dirty="0"/>
              <a:t>증감식은 </a:t>
            </a:r>
            <a:r>
              <a:rPr lang="en-US" altLang="ko-KR" dirty="0"/>
              <a:t>for</a:t>
            </a:r>
            <a:r>
              <a:rPr lang="ko-KR" altLang="en-US" dirty="0"/>
              <a:t>문의 반복할 내용이 </a:t>
            </a:r>
            <a:endParaRPr lang="en-US" altLang="ko-KR" dirty="0"/>
          </a:p>
          <a:p>
            <a:pPr>
              <a:buNone/>
            </a:pPr>
            <a:r>
              <a:rPr lang="ko-KR" altLang="en-US" dirty="0"/>
              <a:t>다 실행되고 실행됨</a:t>
            </a:r>
            <a:endParaRPr lang="en-US" altLang="ko-KR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C750A311-84A0-4B5E-9C7D-6B7B58337062}"/>
              </a:ext>
            </a:extLst>
          </p:cNvPr>
          <p:cNvSpPr txBox="1">
            <a:spLocks/>
          </p:cNvSpPr>
          <p:nvPr/>
        </p:nvSpPr>
        <p:spPr>
          <a:xfrm>
            <a:off x="5607170" y="1914886"/>
            <a:ext cx="6584830" cy="4732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altLang="ko-KR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EB928596-BB61-42AE-9EF7-2491E27FAE4D}"/>
              </a:ext>
            </a:extLst>
          </p:cNvPr>
          <p:cNvSpPr txBox="1">
            <a:spLocks/>
          </p:cNvSpPr>
          <p:nvPr/>
        </p:nvSpPr>
        <p:spPr>
          <a:xfrm>
            <a:off x="7078717" y="1690688"/>
            <a:ext cx="6240517" cy="4732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 err="1"/>
              <a:t>int</a:t>
            </a:r>
            <a:r>
              <a:rPr lang="ko-KR" altLang="en-US" dirty="0"/>
              <a:t> </a:t>
            </a:r>
            <a:r>
              <a:rPr lang="en-US" altLang="ko-KR" dirty="0" err="1"/>
              <a:t>a,i,sum</a:t>
            </a:r>
            <a:r>
              <a:rPr lang="en-US" altLang="ko-KR" dirty="0"/>
              <a:t>=0;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 err="1"/>
              <a:t>scanf</a:t>
            </a:r>
            <a:r>
              <a:rPr lang="en-US" altLang="ko-KR" dirty="0"/>
              <a:t>(“%</a:t>
            </a:r>
            <a:r>
              <a:rPr lang="en-US" altLang="ko-KR" dirty="0" err="1"/>
              <a:t>d”,&amp;a</a:t>
            </a:r>
            <a:r>
              <a:rPr lang="en-US" altLang="ko-KR" dirty="0"/>
              <a:t>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for(</a:t>
            </a:r>
            <a:r>
              <a:rPr lang="en-US" altLang="ko-KR" dirty="0" err="1"/>
              <a:t>i</a:t>
            </a:r>
            <a:r>
              <a:rPr lang="en-US" altLang="ko-KR" dirty="0"/>
              <a:t>=1;i&lt;=</a:t>
            </a:r>
            <a:r>
              <a:rPr lang="en-US" altLang="ko-KR" dirty="0" err="1"/>
              <a:t>a;i</a:t>
            </a:r>
            <a:r>
              <a:rPr lang="en-US" altLang="ko-KR" dirty="0"/>
              <a:t>++)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     sum+=</a:t>
            </a:r>
            <a:r>
              <a:rPr lang="en-US" altLang="ko-KR" dirty="0" err="1"/>
              <a:t>i</a:t>
            </a:r>
            <a:r>
              <a:rPr lang="en-US" altLang="ko-KR" dirty="0"/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 err="1"/>
              <a:t>printf</a:t>
            </a:r>
            <a:r>
              <a:rPr lang="en-US" altLang="ko-KR" dirty="0"/>
              <a:t>(“%</a:t>
            </a:r>
            <a:r>
              <a:rPr lang="en-US" altLang="ko-KR" dirty="0" err="1"/>
              <a:t>d”,sum</a:t>
            </a:r>
            <a:r>
              <a:rPr lang="en-US" altLang="ko-KR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6007966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A382C389-4B51-4AF7-8B38-108B725F2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중첩 </a:t>
            </a:r>
            <a:r>
              <a:rPr lang="en-US" altLang="ko-KR" dirty="0"/>
              <a:t>for</a:t>
            </a:r>
            <a:r>
              <a:rPr lang="ko-KR" altLang="en-US" dirty="0"/>
              <a:t> 문</a:t>
            </a: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C750A311-84A0-4B5E-9C7D-6B7B58337062}"/>
              </a:ext>
            </a:extLst>
          </p:cNvPr>
          <p:cNvSpPr txBox="1">
            <a:spLocks/>
          </p:cNvSpPr>
          <p:nvPr/>
        </p:nvSpPr>
        <p:spPr>
          <a:xfrm>
            <a:off x="5607170" y="1914886"/>
            <a:ext cx="6584830" cy="4732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altLang="ko-KR" dirty="0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F377371C-9163-4E1D-A47E-69391E7230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2648"/>
            <a:ext cx="8229600" cy="5184576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altLang="ko-KR" sz="2000" dirty="0"/>
              <a:t>#include&lt;</a:t>
            </a:r>
            <a:r>
              <a:rPr lang="en-US" altLang="ko-KR" sz="2000" dirty="0" err="1"/>
              <a:t>stdio.h</a:t>
            </a:r>
            <a:r>
              <a:rPr lang="en-US" altLang="ko-KR" sz="2000" dirty="0"/>
              <a:t>&gt;</a:t>
            </a:r>
          </a:p>
          <a:p>
            <a:pPr>
              <a:buNone/>
            </a:pPr>
            <a:r>
              <a:rPr lang="en-US" altLang="ko-KR" sz="2000" dirty="0" err="1"/>
              <a:t>int</a:t>
            </a:r>
            <a:r>
              <a:rPr lang="en-US" altLang="ko-KR" sz="2000" dirty="0"/>
              <a:t> main()</a:t>
            </a:r>
          </a:p>
          <a:p>
            <a:pPr>
              <a:buNone/>
            </a:pPr>
            <a:r>
              <a:rPr lang="en-US" altLang="ko-KR" sz="2000" dirty="0"/>
              <a:t>{</a:t>
            </a:r>
          </a:p>
          <a:p>
            <a:pPr>
              <a:buNone/>
            </a:pPr>
            <a:r>
              <a:rPr lang="en-US" altLang="ko-KR" sz="2000" dirty="0"/>
              <a:t>  </a:t>
            </a:r>
            <a:r>
              <a:rPr lang="en-US" altLang="ko-KR" sz="2000" dirty="0" err="1"/>
              <a:t>int</a:t>
            </a:r>
            <a:r>
              <a:rPr lang="en-US" altLang="ko-KR" sz="2000" dirty="0"/>
              <a:t> </a:t>
            </a:r>
            <a:r>
              <a:rPr lang="en-US" altLang="ko-KR" sz="2000" dirty="0" err="1"/>
              <a:t>i</a:t>
            </a:r>
            <a:r>
              <a:rPr lang="en-US" altLang="ko-KR" sz="2000" dirty="0"/>
              <a:t>, j;</a:t>
            </a:r>
          </a:p>
          <a:p>
            <a:pPr>
              <a:buNone/>
            </a:pPr>
            <a:r>
              <a:rPr lang="en-US" altLang="ko-KR" sz="2000" dirty="0"/>
              <a:t>  </a:t>
            </a:r>
            <a:r>
              <a:rPr lang="en-US" altLang="ko-KR" sz="2000" dirty="0" err="1"/>
              <a:t>int</a:t>
            </a:r>
            <a:r>
              <a:rPr lang="en-US" altLang="ko-KR" sz="2000" dirty="0"/>
              <a:t> result=0;</a:t>
            </a:r>
          </a:p>
          <a:p>
            <a:pPr>
              <a:buNone/>
            </a:pPr>
            <a:r>
              <a:rPr lang="en-US" altLang="ko-KR" sz="2000" dirty="0"/>
              <a:t>  </a:t>
            </a:r>
          </a:p>
          <a:p>
            <a:pPr>
              <a:buNone/>
            </a:pPr>
            <a:r>
              <a:rPr lang="en-US" altLang="ko-KR" sz="2000" dirty="0"/>
              <a:t>  for(</a:t>
            </a:r>
            <a:r>
              <a:rPr lang="en-US" altLang="ko-KR" sz="2000" dirty="0" err="1"/>
              <a:t>i</a:t>
            </a:r>
            <a:r>
              <a:rPr lang="en-US" altLang="ko-KR" sz="2000" dirty="0"/>
              <a:t>=2; </a:t>
            </a:r>
            <a:r>
              <a:rPr lang="en-US" altLang="ko-KR" sz="2000" dirty="0" err="1"/>
              <a:t>i</a:t>
            </a:r>
            <a:r>
              <a:rPr lang="en-US" altLang="ko-KR" sz="2000" dirty="0"/>
              <a:t>&lt;10; </a:t>
            </a:r>
            <a:r>
              <a:rPr lang="en-US" altLang="ko-KR" sz="2000" dirty="0" err="1"/>
              <a:t>i</a:t>
            </a:r>
            <a:r>
              <a:rPr lang="en-US" altLang="ko-KR" sz="2000" dirty="0"/>
              <a:t>++)</a:t>
            </a:r>
          </a:p>
          <a:p>
            <a:pPr>
              <a:buNone/>
            </a:pPr>
            <a:r>
              <a:rPr lang="en-US" altLang="ko-KR" sz="2000" dirty="0"/>
              <a:t>   {</a:t>
            </a:r>
          </a:p>
          <a:p>
            <a:pPr>
              <a:buNone/>
            </a:pPr>
            <a:r>
              <a:rPr lang="en-US" altLang="ko-KR" sz="2000" dirty="0"/>
              <a:t>        for(j=1; j&lt;10; j++)</a:t>
            </a:r>
          </a:p>
          <a:p>
            <a:pPr>
              <a:buNone/>
            </a:pPr>
            <a:r>
              <a:rPr lang="en-US" altLang="ko-KR" sz="2000" dirty="0"/>
              <a:t>         {</a:t>
            </a:r>
          </a:p>
          <a:p>
            <a:pPr>
              <a:buNone/>
            </a:pPr>
            <a:r>
              <a:rPr lang="en-US" altLang="ko-KR" sz="2000" dirty="0"/>
              <a:t>           result=</a:t>
            </a:r>
            <a:r>
              <a:rPr lang="en-US" altLang="ko-KR" sz="2000" dirty="0" err="1"/>
              <a:t>i</a:t>
            </a:r>
            <a:r>
              <a:rPr lang="en-US" altLang="ko-KR" sz="2000" dirty="0"/>
              <a:t>*j;</a:t>
            </a:r>
          </a:p>
          <a:p>
            <a:pPr>
              <a:buNone/>
            </a:pPr>
            <a:r>
              <a:rPr lang="en-US" altLang="ko-KR" sz="2000" dirty="0"/>
              <a:t>           </a:t>
            </a:r>
            <a:r>
              <a:rPr lang="en-US" altLang="ko-KR" sz="2000" dirty="0" err="1"/>
              <a:t>printf</a:t>
            </a:r>
            <a:r>
              <a:rPr lang="en-US" altLang="ko-KR" sz="2000" dirty="0"/>
              <a:t>(“%d * %d= %d \n”, </a:t>
            </a:r>
            <a:r>
              <a:rPr lang="en-US" altLang="ko-KR" sz="2000" dirty="0" err="1"/>
              <a:t>i</a:t>
            </a:r>
            <a:r>
              <a:rPr lang="en-US" altLang="ko-KR" sz="2000" dirty="0"/>
              <a:t>, j, result);</a:t>
            </a:r>
          </a:p>
          <a:p>
            <a:pPr>
              <a:buNone/>
            </a:pPr>
            <a:r>
              <a:rPr lang="en-US" altLang="ko-KR" sz="2000" dirty="0"/>
              <a:t>         }</a:t>
            </a:r>
          </a:p>
          <a:p>
            <a:pPr>
              <a:buNone/>
            </a:pPr>
            <a:r>
              <a:rPr lang="en-US" altLang="ko-KR" sz="2000" dirty="0"/>
              <a:t>      </a:t>
            </a:r>
            <a:r>
              <a:rPr lang="en-US" altLang="ko-KR" sz="2000" dirty="0" err="1"/>
              <a:t>printf</a:t>
            </a:r>
            <a:r>
              <a:rPr lang="en-US" altLang="ko-KR" sz="2000" dirty="0"/>
              <a:t>(“----------------\n”);</a:t>
            </a:r>
          </a:p>
          <a:p>
            <a:pPr>
              <a:buNone/>
            </a:pPr>
            <a:r>
              <a:rPr lang="en-US" altLang="ko-KR" sz="2000" dirty="0"/>
              <a:t>  }</a:t>
            </a:r>
          </a:p>
          <a:p>
            <a:pPr>
              <a:buNone/>
            </a:pPr>
            <a:endParaRPr lang="en-US" altLang="ko-KR" sz="2000" dirty="0"/>
          </a:p>
          <a:p>
            <a:pPr>
              <a:buNone/>
            </a:pPr>
            <a:r>
              <a:rPr lang="en-US" altLang="ko-KR" sz="2000" dirty="0"/>
              <a:t> return 0;</a:t>
            </a:r>
          </a:p>
          <a:p>
            <a:pPr>
              <a:buNone/>
            </a:pPr>
            <a:r>
              <a:rPr lang="en-US" altLang="ko-KR" sz="2000" dirty="0"/>
              <a:t>}</a:t>
            </a:r>
          </a:p>
          <a:p>
            <a:pPr>
              <a:buNone/>
            </a:pPr>
            <a:endParaRPr lang="ko-KR" altLang="en-US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7BE1F6-09CF-47A1-A36F-B7D1C48B2076}"/>
              </a:ext>
            </a:extLst>
          </p:cNvPr>
          <p:cNvSpPr txBox="1"/>
          <p:nvPr/>
        </p:nvSpPr>
        <p:spPr>
          <a:xfrm>
            <a:off x="7580080" y="1695732"/>
            <a:ext cx="2808312" cy="258532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실행 결과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 * 1 = 2</a:t>
            </a:r>
          </a:p>
          <a:p>
            <a:r>
              <a:rPr lang="en-US" altLang="ko-KR" dirty="0"/>
              <a:t>2 * 2 = 4</a:t>
            </a:r>
          </a:p>
          <a:p>
            <a:r>
              <a:rPr lang="en-US" altLang="ko-KR" dirty="0"/>
              <a:t>2 * 3 = 6</a:t>
            </a:r>
          </a:p>
          <a:p>
            <a:r>
              <a:rPr lang="en-US" altLang="ko-KR" dirty="0"/>
              <a:t>…….</a:t>
            </a:r>
          </a:p>
          <a:p>
            <a:r>
              <a:rPr lang="en-US" altLang="ko-KR" dirty="0"/>
              <a:t>9 * 7 = 63</a:t>
            </a:r>
          </a:p>
          <a:p>
            <a:r>
              <a:rPr lang="en-US" altLang="ko-KR" dirty="0"/>
              <a:t>9 * 8 = 72</a:t>
            </a:r>
          </a:p>
          <a:p>
            <a:r>
              <a:rPr lang="en-US" altLang="ko-KR" dirty="0"/>
              <a:t>9 * 9 = 81</a:t>
            </a:r>
          </a:p>
        </p:txBody>
      </p:sp>
    </p:spTree>
    <p:extLst>
      <p:ext uri="{BB962C8B-B14F-4D97-AF65-F5344CB8AC3E}">
        <p14:creationId xmlns:p14="http://schemas.microsoft.com/office/powerpoint/2010/main" val="12514876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A382C389-4B51-4AF7-8B38-108B725F2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while </a:t>
            </a:r>
            <a:r>
              <a:rPr lang="ko-KR" altLang="en-US" dirty="0"/>
              <a:t>문과 </a:t>
            </a:r>
            <a:r>
              <a:rPr lang="en-US" altLang="ko-KR" dirty="0"/>
              <a:t>for</a:t>
            </a:r>
            <a:r>
              <a:rPr lang="ko-KR" altLang="en-US" dirty="0"/>
              <a:t> 문 비교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C19D3276-B81C-4F23-9556-2A807A52EDE8}"/>
              </a:ext>
            </a:extLst>
          </p:cNvPr>
          <p:cNvSpPr txBox="1">
            <a:spLocks/>
          </p:cNvSpPr>
          <p:nvPr/>
        </p:nvSpPr>
        <p:spPr>
          <a:xfrm>
            <a:off x="6376358" y="1576630"/>
            <a:ext cx="5402317" cy="38407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endParaRPr lang="en-US" altLang="ko-KR" dirty="0"/>
          </a:p>
          <a:p>
            <a:pPr>
              <a:buNone/>
            </a:pPr>
            <a:r>
              <a:rPr lang="en-US" altLang="ko-KR" dirty="0"/>
              <a:t>for(</a:t>
            </a:r>
            <a:r>
              <a:rPr lang="ko-KR" altLang="en-US" dirty="0" err="1"/>
              <a:t>초기문</a:t>
            </a:r>
            <a:r>
              <a:rPr lang="ko-KR" altLang="en-US" dirty="0"/>
              <a:t> </a:t>
            </a:r>
            <a:r>
              <a:rPr lang="en-US" altLang="ko-KR" dirty="0"/>
              <a:t>; </a:t>
            </a:r>
            <a:r>
              <a:rPr lang="ko-KR" altLang="en-US" dirty="0"/>
              <a:t>조건식 </a:t>
            </a:r>
            <a:r>
              <a:rPr lang="en-US" altLang="ko-KR" dirty="0"/>
              <a:t>; </a:t>
            </a:r>
            <a:r>
              <a:rPr lang="ko-KR" altLang="en-US" dirty="0" err="1"/>
              <a:t>증감식</a:t>
            </a:r>
            <a:r>
              <a:rPr lang="en-US" altLang="ko-KR" dirty="0"/>
              <a:t>)</a:t>
            </a:r>
          </a:p>
          <a:p>
            <a:pPr>
              <a:buNone/>
            </a:pPr>
            <a:r>
              <a:rPr lang="en-US" altLang="ko-KR" dirty="0"/>
              <a:t>{</a:t>
            </a:r>
          </a:p>
          <a:p>
            <a:pPr>
              <a:buNone/>
            </a:pPr>
            <a:r>
              <a:rPr lang="en-US" altLang="ko-KR" dirty="0"/>
              <a:t>     </a:t>
            </a:r>
            <a:r>
              <a:rPr lang="ko-KR" altLang="en-US" dirty="0"/>
              <a:t>반복할 내용</a:t>
            </a:r>
            <a:endParaRPr lang="en-US" altLang="ko-KR" dirty="0"/>
          </a:p>
          <a:p>
            <a:pPr>
              <a:buNone/>
            </a:pPr>
            <a:r>
              <a:rPr lang="en-US" altLang="ko-KR" dirty="0"/>
              <a:t>} </a:t>
            </a:r>
          </a:p>
          <a:p>
            <a:pPr>
              <a:buNone/>
            </a:pPr>
            <a:endParaRPr lang="en-US" altLang="ko-KR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C750A311-84A0-4B5E-9C7D-6B7B58337062}"/>
              </a:ext>
            </a:extLst>
          </p:cNvPr>
          <p:cNvSpPr txBox="1">
            <a:spLocks/>
          </p:cNvSpPr>
          <p:nvPr/>
        </p:nvSpPr>
        <p:spPr>
          <a:xfrm>
            <a:off x="5607170" y="1914886"/>
            <a:ext cx="6584830" cy="4732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altLang="ko-KR" dirty="0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E929C3D-DD4D-49F6-86BC-967A09F786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3175" y="1576540"/>
            <a:ext cx="4259120" cy="3840849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while(</a:t>
            </a:r>
            <a:r>
              <a:rPr lang="ko-KR" altLang="en-US" dirty="0"/>
              <a:t>조건식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{</a:t>
            </a:r>
          </a:p>
          <a:p>
            <a:pPr marL="0" indent="0">
              <a:buNone/>
            </a:pPr>
            <a:r>
              <a:rPr lang="en-US" altLang="ko-KR" dirty="0"/>
              <a:t>     </a:t>
            </a:r>
            <a:r>
              <a:rPr lang="ko-KR" altLang="en-US" dirty="0"/>
              <a:t>반복할 내용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 </a:t>
            </a:r>
            <a:r>
              <a:rPr lang="ko-KR" altLang="en-US" dirty="0" err="1"/>
              <a:t>증감식</a:t>
            </a:r>
            <a:r>
              <a:rPr lang="en-US" altLang="ko-KR" dirty="0"/>
              <a:t>     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DA28BE6-F62F-4167-8942-73B25AAB8FF9}"/>
              </a:ext>
            </a:extLst>
          </p:cNvPr>
          <p:cNvSpPr/>
          <p:nvPr/>
        </p:nvSpPr>
        <p:spPr>
          <a:xfrm>
            <a:off x="1069675" y="5055079"/>
            <a:ext cx="9351034" cy="13112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chemeClr val="accent1"/>
                </a:solidFill>
              </a:rPr>
              <a:t>보통 </a:t>
            </a:r>
            <a:r>
              <a:rPr lang="en-US" altLang="ko-KR" sz="2000" b="1" dirty="0">
                <a:solidFill>
                  <a:schemeClr val="accent1"/>
                </a:solidFill>
              </a:rPr>
              <a:t>while</a:t>
            </a:r>
            <a:r>
              <a:rPr lang="ko-KR" altLang="en-US" sz="2000" b="1" dirty="0">
                <a:solidFill>
                  <a:schemeClr val="accent1"/>
                </a:solidFill>
              </a:rPr>
              <a:t>은 반복할 횟수가 정해져 있지 않을 때</a:t>
            </a:r>
            <a:r>
              <a:rPr lang="en-US" altLang="ko-KR" sz="2000" b="1" dirty="0">
                <a:solidFill>
                  <a:schemeClr val="accent1"/>
                </a:solidFill>
              </a:rPr>
              <a:t>, for</a:t>
            </a:r>
            <a:r>
              <a:rPr lang="ko-KR" altLang="en-US" sz="2000" b="1" dirty="0">
                <a:solidFill>
                  <a:schemeClr val="accent1"/>
                </a:solidFill>
              </a:rPr>
              <a:t>은 정해져 있을 때 사용함</a:t>
            </a:r>
          </a:p>
        </p:txBody>
      </p:sp>
    </p:spTree>
    <p:extLst>
      <p:ext uri="{BB962C8B-B14F-4D97-AF65-F5344CB8AC3E}">
        <p14:creationId xmlns:p14="http://schemas.microsoft.com/office/powerpoint/2010/main" val="33280902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A382C389-4B51-4AF7-8B38-108B725F2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break </a:t>
            </a:r>
            <a:r>
              <a:rPr lang="ko-KR" altLang="en-US" dirty="0"/>
              <a:t>와 </a:t>
            </a:r>
            <a:r>
              <a:rPr lang="en-US" altLang="ko-KR" dirty="0"/>
              <a:t>continue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C19D3276-B81C-4F23-9556-2A807A52EDE8}"/>
              </a:ext>
            </a:extLst>
          </p:cNvPr>
          <p:cNvSpPr txBox="1">
            <a:spLocks/>
          </p:cNvSpPr>
          <p:nvPr/>
        </p:nvSpPr>
        <p:spPr>
          <a:xfrm>
            <a:off x="6376358" y="1576630"/>
            <a:ext cx="5402317" cy="38407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endParaRPr lang="en-US" altLang="ko-KR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C750A311-84A0-4B5E-9C7D-6B7B58337062}"/>
              </a:ext>
            </a:extLst>
          </p:cNvPr>
          <p:cNvSpPr txBox="1">
            <a:spLocks/>
          </p:cNvSpPr>
          <p:nvPr/>
        </p:nvSpPr>
        <p:spPr>
          <a:xfrm>
            <a:off x="5607170" y="1914886"/>
            <a:ext cx="6584830" cy="4732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altLang="ko-KR" dirty="0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E929C3D-DD4D-49F6-86BC-967A09F786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3175" y="2232148"/>
            <a:ext cx="4683995" cy="384084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dirty="0"/>
              <a:t>break </a:t>
            </a:r>
            <a:r>
              <a:rPr lang="ko-KR" altLang="en-US" dirty="0"/>
              <a:t>문과 </a:t>
            </a:r>
            <a:r>
              <a:rPr lang="en-US" altLang="ko-KR" dirty="0"/>
              <a:t>continue </a:t>
            </a:r>
            <a:r>
              <a:rPr lang="ko-KR" altLang="en-US" dirty="0"/>
              <a:t>문을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사용해서 반복문을 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직접 제어할 수 있다</a:t>
            </a:r>
            <a:r>
              <a:rPr lang="en-US" altLang="ko-KR" dirty="0"/>
              <a:t>.</a:t>
            </a:r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78659FCD-556F-42B9-9095-9F66480955C9}"/>
              </a:ext>
            </a:extLst>
          </p:cNvPr>
          <p:cNvSpPr txBox="1">
            <a:spLocks/>
          </p:cNvSpPr>
          <p:nvPr/>
        </p:nvSpPr>
        <p:spPr>
          <a:xfrm>
            <a:off x="6096000" y="2232147"/>
            <a:ext cx="4683995" cy="38408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break </a:t>
            </a:r>
            <a:r>
              <a:rPr lang="ko-KR" altLang="en-US" dirty="0"/>
              <a:t>문은 반복문에서 조건식에 관계없이 반복문을 중단시킴</a:t>
            </a:r>
            <a:endParaRPr lang="en-US" altLang="ko-KR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continue </a:t>
            </a:r>
            <a:r>
              <a:rPr lang="ko-KR" altLang="en-US" dirty="0"/>
              <a:t>문은 반복문에서 현재 반복을 중단하고 바로 다음</a:t>
            </a:r>
            <a:r>
              <a:rPr lang="en-US" altLang="ko-KR" dirty="0"/>
              <a:t> </a:t>
            </a:r>
            <a:r>
              <a:rPr lang="ko-KR" altLang="en-US" dirty="0"/>
              <a:t>조건 값으로 </a:t>
            </a:r>
            <a:r>
              <a:rPr lang="ko-KR" altLang="en-US" dirty="0" err="1"/>
              <a:t>넘어감</a:t>
            </a:r>
            <a:r>
              <a:rPr lang="en-US" altLang="ko-KR" dirty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25457129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A382C389-4B51-4AF7-8B38-108B725F2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break </a:t>
            </a:r>
            <a:r>
              <a:rPr lang="ko-KR" altLang="en-US" dirty="0"/>
              <a:t>와 </a:t>
            </a:r>
            <a:r>
              <a:rPr lang="en-US" altLang="ko-KR" dirty="0"/>
              <a:t>continue </a:t>
            </a:r>
            <a:r>
              <a:rPr lang="ko-KR" altLang="en-US" dirty="0"/>
              <a:t>사용 예</a:t>
            </a: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C750A311-84A0-4B5E-9C7D-6B7B58337062}"/>
              </a:ext>
            </a:extLst>
          </p:cNvPr>
          <p:cNvSpPr txBox="1">
            <a:spLocks/>
          </p:cNvSpPr>
          <p:nvPr/>
        </p:nvSpPr>
        <p:spPr>
          <a:xfrm>
            <a:off x="5607170" y="1914886"/>
            <a:ext cx="6584830" cy="4732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altLang="ko-KR" dirty="0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E929C3D-DD4D-49F6-86BC-967A09F786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2996" y="2232147"/>
            <a:ext cx="5453183" cy="384084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dirty="0"/>
              <a:t>while(1)</a:t>
            </a:r>
          </a:p>
          <a:p>
            <a:pPr marL="0" indent="0">
              <a:buNone/>
            </a:pPr>
            <a:r>
              <a:rPr lang="en-US" altLang="ko-KR" dirty="0"/>
              <a:t>{</a:t>
            </a:r>
          </a:p>
          <a:p>
            <a:pPr marL="0" indent="0">
              <a:buNone/>
            </a:pPr>
            <a:r>
              <a:rPr lang="en-US" altLang="ko-KR" dirty="0"/>
              <a:t>     </a:t>
            </a:r>
            <a:r>
              <a:rPr lang="en-US" altLang="ko-KR" dirty="0" err="1"/>
              <a:t>scanf</a:t>
            </a:r>
            <a:r>
              <a:rPr lang="en-US" altLang="ko-KR" dirty="0"/>
              <a:t>(“%</a:t>
            </a:r>
            <a:r>
              <a:rPr lang="en-US" altLang="ko-KR" dirty="0" err="1"/>
              <a:t>c”,a</a:t>
            </a:r>
            <a:r>
              <a:rPr lang="en-US" altLang="ko-KR" dirty="0"/>
              <a:t>);</a:t>
            </a:r>
          </a:p>
          <a:p>
            <a:pPr marL="0" indent="0">
              <a:buNone/>
            </a:pPr>
            <a:r>
              <a:rPr lang="en-US" altLang="ko-KR" dirty="0"/>
              <a:t>     if(a==‘*’)</a:t>
            </a:r>
          </a:p>
          <a:p>
            <a:pPr marL="0" indent="0">
              <a:buNone/>
            </a:pPr>
            <a:r>
              <a:rPr lang="en-US" altLang="ko-KR" dirty="0"/>
              <a:t>          break;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</a:p>
          <a:p>
            <a:pPr marL="0" indent="0">
              <a:buNone/>
            </a:pPr>
            <a:r>
              <a:rPr lang="en-US" altLang="ko-KR" dirty="0"/>
              <a:t>//*</a:t>
            </a:r>
            <a:r>
              <a:rPr lang="ko-KR" altLang="en-US" dirty="0"/>
              <a:t>을 </a:t>
            </a:r>
            <a:r>
              <a:rPr lang="ko-KR" altLang="en-US" dirty="0" err="1"/>
              <a:t>입력할때까지</a:t>
            </a:r>
            <a:r>
              <a:rPr lang="ko-KR" altLang="en-US" dirty="0"/>
              <a:t> 문자 </a:t>
            </a:r>
            <a:r>
              <a:rPr lang="ko-KR" altLang="en-US" dirty="0" err="1"/>
              <a:t>입력받기</a:t>
            </a:r>
            <a:endParaRPr lang="en-US" altLang="ko-KR" dirty="0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78659FCD-556F-42B9-9095-9F66480955C9}"/>
              </a:ext>
            </a:extLst>
          </p:cNvPr>
          <p:cNvSpPr txBox="1">
            <a:spLocks/>
          </p:cNvSpPr>
          <p:nvPr/>
        </p:nvSpPr>
        <p:spPr>
          <a:xfrm>
            <a:off x="6096000" y="2232147"/>
            <a:ext cx="4683995" cy="38408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557100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A382C389-4B51-4AF7-8B38-108B725F2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break </a:t>
            </a:r>
            <a:r>
              <a:rPr lang="ko-KR" altLang="en-US" dirty="0"/>
              <a:t>와 </a:t>
            </a:r>
            <a:r>
              <a:rPr lang="en-US" altLang="ko-KR" dirty="0"/>
              <a:t>continue </a:t>
            </a:r>
            <a:r>
              <a:rPr lang="ko-KR" altLang="en-US" dirty="0"/>
              <a:t>사용 예</a:t>
            </a: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C750A311-84A0-4B5E-9C7D-6B7B58337062}"/>
              </a:ext>
            </a:extLst>
          </p:cNvPr>
          <p:cNvSpPr txBox="1">
            <a:spLocks/>
          </p:cNvSpPr>
          <p:nvPr/>
        </p:nvSpPr>
        <p:spPr>
          <a:xfrm>
            <a:off x="5607170" y="1914886"/>
            <a:ext cx="6584830" cy="4732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altLang="ko-KR" dirty="0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78659FCD-556F-42B9-9095-9F66480955C9}"/>
              </a:ext>
            </a:extLst>
          </p:cNvPr>
          <p:cNvSpPr txBox="1">
            <a:spLocks/>
          </p:cNvSpPr>
          <p:nvPr/>
        </p:nvSpPr>
        <p:spPr>
          <a:xfrm>
            <a:off x="6096000" y="2232147"/>
            <a:ext cx="4683995" cy="38408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altLang="ko-KR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3FF0A4F0-91AF-4067-BB6E-70A698B974D6}"/>
              </a:ext>
            </a:extLst>
          </p:cNvPr>
          <p:cNvSpPr txBox="1">
            <a:spLocks/>
          </p:cNvSpPr>
          <p:nvPr/>
        </p:nvSpPr>
        <p:spPr>
          <a:xfrm>
            <a:off x="838200" y="2232146"/>
            <a:ext cx="5453183" cy="38408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for(</a:t>
            </a:r>
            <a:r>
              <a:rPr lang="en-US" altLang="ko-KR" dirty="0" err="1"/>
              <a:t>i</a:t>
            </a:r>
            <a:r>
              <a:rPr lang="en-US" altLang="ko-KR" dirty="0"/>
              <a:t>=0;i&lt;10;i++)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     if(i%2==0)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          continue;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     </a:t>
            </a:r>
            <a:r>
              <a:rPr lang="en-US" altLang="ko-KR" dirty="0" err="1"/>
              <a:t>printf</a:t>
            </a:r>
            <a:r>
              <a:rPr lang="en-US" altLang="ko-KR" dirty="0"/>
              <a:t>(“%d ”,</a:t>
            </a:r>
            <a:r>
              <a:rPr lang="en-US" altLang="ko-KR" dirty="0" err="1"/>
              <a:t>i</a:t>
            </a:r>
            <a:r>
              <a:rPr lang="en-US" altLang="ko-KR" dirty="0"/>
              <a:t>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85DC04E-6C84-444B-BBDB-3AFA49A26219}"/>
              </a:ext>
            </a:extLst>
          </p:cNvPr>
          <p:cNvSpPr txBox="1"/>
          <p:nvPr/>
        </p:nvSpPr>
        <p:spPr>
          <a:xfrm>
            <a:off x="7078717" y="1914885"/>
            <a:ext cx="2962430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실행 결과</a:t>
            </a:r>
            <a:endParaRPr lang="en-US" altLang="ko-KR" sz="2800" dirty="0"/>
          </a:p>
          <a:p>
            <a:endParaRPr lang="en-US" altLang="ko-KR" sz="2800" dirty="0"/>
          </a:p>
          <a:p>
            <a:r>
              <a:rPr lang="en-US" altLang="ko-KR" sz="2800" dirty="0"/>
              <a:t>1 3 5 7 9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304175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73C54861-992F-4105-9421-90710B234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  <a:r>
              <a:rPr lang="en-US" altLang="ko-KR" dirty="0"/>
              <a:t> 1. </a:t>
            </a:r>
            <a:r>
              <a:rPr lang="ko-KR" altLang="en-US" dirty="0"/>
              <a:t>대문자를 소문자로             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BDC587-F0AA-4EF0-82B1-F7DA3475E6B3}"/>
              </a:ext>
            </a:extLst>
          </p:cNvPr>
          <p:cNvSpPr txBox="1"/>
          <p:nvPr/>
        </p:nvSpPr>
        <p:spPr>
          <a:xfrm>
            <a:off x="838199" y="1690688"/>
            <a:ext cx="4510177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입력 </a:t>
            </a:r>
            <a:r>
              <a:rPr lang="en-US" altLang="ko-KR" sz="2800" dirty="0"/>
              <a:t>: A</a:t>
            </a:r>
          </a:p>
          <a:p>
            <a:endParaRPr lang="en-US" altLang="ko-KR" sz="2800" dirty="0"/>
          </a:p>
          <a:p>
            <a:r>
              <a:rPr lang="ko-KR" altLang="en-US" sz="2800" dirty="0"/>
              <a:t>출력 </a:t>
            </a:r>
            <a:r>
              <a:rPr lang="en-US" altLang="ko-KR" sz="2800" dirty="0"/>
              <a:t>: a</a:t>
            </a:r>
            <a:endParaRPr lang="en-US" altLang="ko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36FB92-A209-42F4-91C5-249FDFD08144}"/>
              </a:ext>
            </a:extLst>
          </p:cNvPr>
          <p:cNvSpPr txBox="1"/>
          <p:nvPr/>
        </p:nvSpPr>
        <p:spPr>
          <a:xfrm>
            <a:off x="838198" y="3844416"/>
            <a:ext cx="4510177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입력 </a:t>
            </a:r>
            <a:r>
              <a:rPr lang="en-US" altLang="ko-KR" sz="2800"/>
              <a:t>: a</a:t>
            </a:r>
          </a:p>
          <a:p>
            <a:endParaRPr lang="en-US" altLang="ko-KR" sz="2800"/>
          </a:p>
          <a:p>
            <a:r>
              <a:rPr lang="ko-KR" altLang="en-US" sz="2800"/>
              <a:t>출력 </a:t>
            </a:r>
            <a:r>
              <a:rPr lang="en-US" altLang="ko-KR" sz="2800"/>
              <a:t>: A</a:t>
            </a:r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B2B80F-C3A2-4E78-9C50-DE7D2C5FB3D1}"/>
              </a:ext>
            </a:extLst>
          </p:cNvPr>
          <p:cNvSpPr txBox="1"/>
          <p:nvPr/>
        </p:nvSpPr>
        <p:spPr>
          <a:xfrm>
            <a:off x="6291467" y="3844416"/>
            <a:ext cx="4510177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입력 </a:t>
            </a:r>
            <a:r>
              <a:rPr lang="en-US" altLang="ko-KR" sz="2800" dirty="0"/>
              <a:t>: 5</a:t>
            </a:r>
          </a:p>
          <a:p>
            <a:endParaRPr lang="en-US" altLang="ko-KR" sz="2800" dirty="0"/>
          </a:p>
          <a:p>
            <a:r>
              <a:rPr lang="ko-KR" altLang="en-US" sz="2800" dirty="0"/>
              <a:t>출력 </a:t>
            </a:r>
            <a:r>
              <a:rPr lang="en-US" altLang="ko-KR" sz="2800" dirty="0"/>
              <a:t>: none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053154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73C54861-992F-4105-9421-90710B234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  <a:r>
              <a:rPr lang="en-US" altLang="ko-KR" dirty="0"/>
              <a:t> 2. </a:t>
            </a:r>
            <a:r>
              <a:rPr lang="ko-KR" altLang="en-US" dirty="0"/>
              <a:t>숫자 </a:t>
            </a:r>
            <a:r>
              <a:rPr lang="ko-KR" altLang="en-US" dirty="0" err="1"/>
              <a:t>입력후</a:t>
            </a:r>
            <a:r>
              <a:rPr lang="ko-KR" altLang="en-US" dirty="0"/>
              <a:t> 숫자 거꾸로 출력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BDC587-F0AA-4EF0-82B1-F7DA3475E6B3}"/>
              </a:ext>
            </a:extLst>
          </p:cNvPr>
          <p:cNvSpPr txBox="1"/>
          <p:nvPr/>
        </p:nvSpPr>
        <p:spPr>
          <a:xfrm>
            <a:off x="838199" y="1690688"/>
            <a:ext cx="4510177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입력 </a:t>
            </a:r>
            <a:r>
              <a:rPr lang="en-US" altLang="ko-KR" sz="2800" dirty="0"/>
              <a:t>: 82</a:t>
            </a:r>
          </a:p>
          <a:p>
            <a:endParaRPr lang="en-US" altLang="ko-KR" sz="2800" dirty="0"/>
          </a:p>
          <a:p>
            <a:r>
              <a:rPr lang="ko-KR" altLang="en-US" sz="2800" dirty="0"/>
              <a:t>출력 </a:t>
            </a:r>
            <a:r>
              <a:rPr lang="en-US" altLang="ko-KR" sz="2800" dirty="0"/>
              <a:t>: 82 28</a:t>
            </a:r>
            <a:endParaRPr lang="en-US" altLang="ko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36FB92-A209-42F4-91C5-249FDFD08144}"/>
              </a:ext>
            </a:extLst>
          </p:cNvPr>
          <p:cNvSpPr txBox="1"/>
          <p:nvPr/>
        </p:nvSpPr>
        <p:spPr>
          <a:xfrm>
            <a:off x="838198" y="3844416"/>
            <a:ext cx="4510177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입력 </a:t>
            </a:r>
            <a:r>
              <a:rPr lang="en-US" altLang="ko-KR" sz="2800" dirty="0"/>
              <a:t>: 647</a:t>
            </a:r>
          </a:p>
          <a:p>
            <a:endParaRPr lang="en-US" altLang="ko-KR" sz="2800" dirty="0"/>
          </a:p>
          <a:p>
            <a:r>
              <a:rPr lang="ko-KR" altLang="en-US" sz="2800" dirty="0"/>
              <a:t>출력 </a:t>
            </a:r>
            <a:r>
              <a:rPr lang="en-US" altLang="ko-KR" sz="2800" dirty="0"/>
              <a:t>: 647 746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83353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97B8AEE-D214-44A0-A7EF-F04FDCA7CFB2}"/>
              </a:ext>
            </a:extLst>
          </p:cNvPr>
          <p:cNvSpPr/>
          <p:nvPr/>
        </p:nvSpPr>
        <p:spPr>
          <a:xfrm>
            <a:off x="6096000" y="0"/>
            <a:ext cx="641985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 err="1">
                <a:solidFill>
                  <a:schemeClr val="tx1"/>
                </a:solidFill>
              </a:rPr>
              <a:t>int</a:t>
            </a:r>
            <a:r>
              <a:rPr lang="en-US" altLang="ko-KR" sz="2400" dirty="0">
                <a:solidFill>
                  <a:schemeClr val="tx1"/>
                </a:solidFill>
              </a:rPr>
              <a:t> main()</a:t>
            </a:r>
          </a:p>
          <a:p>
            <a:r>
              <a:rPr lang="en-US" altLang="ko-KR" sz="2400" dirty="0">
                <a:solidFill>
                  <a:schemeClr val="tx1"/>
                </a:solidFill>
              </a:rPr>
              <a:t>{</a:t>
            </a:r>
          </a:p>
          <a:p>
            <a:r>
              <a:rPr lang="es-ES" altLang="ko-KR" sz="2400" dirty="0">
                <a:solidFill>
                  <a:schemeClr val="tx1"/>
                </a:solidFill>
              </a:rPr>
              <a:t>int a, b, x, y=0;</a:t>
            </a:r>
          </a:p>
          <a:p>
            <a:r>
              <a:rPr lang="en-US" altLang="ko-KR" sz="2400" dirty="0" err="1">
                <a:solidFill>
                  <a:schemeClr val="tx1"/>
                </a:solidFill>
              </a:rPr>
              <a:t>scanf</a:t>
            </a:r>
            <a:r>
              <a:rPr lang="en-US" altLang="ko-KR" sz="2400" dirty="0">
                <a:solidFill>
                  <a:schemeClr val="tx1"/>
                </a:solidFill>
              </a:rPr>
              <a:t>("%d", &amp;a);</a:t>
            </a:r>
          </a:p>
          <a:p>
            <a:r>
              <a:rPr lang="en-US" altLang="ko-KR" sz="2400" dirty="0">
                <a:solidFill>
                  <a:schemeClr val="tx1"/>
                </a:solidFill>
              </a:rPr>
              <a:t>b = a;</a:t>
            </a:r>
          </a:p>
          <a:p>
            <a:r>
              <a:rPr lang="en-US" altLang="ko-KR" sz="2400" dirty="0">
                <a:solidFill>
                  <a:schemeClr val="tx1"/>
                </a:solidFill>
              </a:rPr>
              <a:t>while (a != 0)</a:t>
            </a:r>
          </a:p>
          <a:p>
            <a:r>
              <a:rPr lang="en-US" altLang="ko-KR" sz="2400" dirty="0">
                <a:solidFill>
                  <a:schemeClr val="tx1"/>
                </a:solidFill>
              </a:rPr>
              <a:t>{</a:t>
            </a:r>
          </a:p>
          <a:p>
            <a:r>
              <a:rPr lang="en-US" altLang="ko-KR" sz="2400" dirty="0">
                <a:solidFill>
                  <a:schemeClr val="tx1"/>
                </a:solidFill>
              </a:rPr>
              <a:t>     y = y * 10;</a:t>
            </a:r>
          </a:p>
          <a:p>
            <a:r>
              <a:rPr lang="en-US" altLang="ko-KR" sz="2400" dirty="0">
                <a:solidFill>
                  <a:schemeClr val="tx1"/>
                </a:solidFill>
              </a:rPr>
              <a:t>     x = a % 10;</a:t>
            </a:r>
          </a:p>
          <a:p>
            <a:r>
              <a:rPr lang="en-US" altLang="ko-KR" sz="2400" dirty="0">
                <a:solidFill>
                  <a:schemeClr val="tx1"/>
                </a:solidFill>
              </a:rPr>
              <a:t>     y += x;</a:t>
            </a:r>
          </a:p>
          <a:p>
            <a:r>
              <a:rPr lang="en-US" altLang="ko-KR" sz="2400" dirty="0">
                <a:solidFill>
                  <a:schemeClr val="tx1"/>
                </a:solidFill>
              </a:rPr>
              <a:t>     a = a / 10;</a:t>
            </a:r>
          </a:p>
          <a:p>
            <a:r>
              <a:rPr lang="en-US" altLang="ko-KR" sz="2400" dirty="0">
                <a:solidFill>
                  <a:schemeClr val="tx1"/>
                </a:solidFill>
              </a:rPr>
              <a:t>}</a:t>
            </a:r>
          </a:p>
          <a:p>
            <a:r>
              <a:rPr lang="es-ES" altLang="ko-KR" sz="2400" dirty="0">
                <a:solidFill>
                  <a:schemeClr val="tx1"/>
                </a:solidFill>
              </a:rPr>
              <a:t>printf("%d %d", b, y);</a:t>
            </a:r>
          </a:p>
          <a:p>
            <a:r>
              <a:rPr lang="en-US" altLang="ko-KR" sz="2400" dirty="0">
                <a:solidFill>
                  <a:schemeClr val="tx1"/>
                </a:solidFill>
              </a:rPr>
              <a:t>return 0;</a:t>
            </a:r>
          </a:p>
          <a:p>
            <a:r>
              <a:rPr lang="en-US" altLang="ko-KR" sz="24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88E4F4B8-5FAC-41AA-BFB1-747C61F74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정답 예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1494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if</a:t>
            </a:r>
            <a:r>
              <a:rPr lang="ko-KR" altLang="en-US" dirty="0"/>
              <a:t>문</a:t>
            </a: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838200" y="271224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738187" y="505936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3ACC8AF-ABE4-45ED-A7D5-EF4796389657}"/>
              </a:ext>
            </a:extLst>
          </p:cNvPr>
          <p:cNvSpPr/>
          <p:nvPr/>
        </p:nvSpPr>
        <p:spPr>
          <a:xfrm>
            <a:off x="838200" y="1482724"/>
            <a:ext cx="1404938" cy="10215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5368FCB-B1D7-4616-BB18-86D869DE8BA6}"/>
              </a:ext>
            </a:extLst>
          </p:cNvPr>
          <p:cNvSpPr/>
          <p:nvPr/>
        </p:nvSpPr>
        <p:spPr>
          <a:xfrm>
            <a:off x="920887" y="1585913"/>
            <a:ext cx="5114925" cy="45815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if(</a:t>
            </a:r>
            <a:r>
              <a:rPr lang="ko-KR" altLang="en-US" dirty="0">
                <a:solidFill>
                  <a:schemeClr val="tx1"/>
                </a:solidFill>
              </a:rPr>
              <a:t>조건식</a:t>
            </a:r>
            <a:r>
              <a:rPr lang="en-US" altLang="ko-KR" dirty="0">
                <a:solidFill>
                  <a:schemeClr val="tx1"/>
                </a:solidFill>
              </a:rPr>
              <a:t> 1)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{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     </a:t>
            </a:r>
            <a:r>
              <a:rPr lang="ko-KR" altLang="en-US" dirty="0">
                <a:solidFill>
                  <a:schemeClr val="tx1"/>
                </a:solidFill>
              </a:rPr>
              <a:t>실행할 문장들 </a:t>
            </a:r>
            <a:r>
              <a:rPr lang="en-US" altLang="ko-KR" dirty="0">
                <a:solidFill>
                  <a:schemeClr val="tx1"/>
                </a:solidFill>
              </a:rPr>
              <a:t>// </a:t>
            </a:r>
            <a:r>
              <a:rPr lang="ko-KR" altLang="en-US" dirty="0">
                <a:solidFill>
                  <a:schemeClr val="tx1"/>
                </a:solidFill>
              </a:rPr>
              <a:t>내용이 한줄이라면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                          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{} </a:t>
            </a:r>
            <a:r>
              <a:rPr lang="ko-KR" altLang="en-US" dirty="0">
                <a:solidFill>
                  <a:schemeClr val="tx1"/>
                </a:solidFill>
              </a:rPr>
              <a:t>생략이 가능함 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}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else if (</a:t>
            </a:r>
            <a:r>
              <a:rPr lang="ko-KR" altLang="en-US" dirty="0">
                <a:solidFill>
                  <a:schemeClr val="tx1"/>
                </a:solidFill>
              </a:rPr>
              <a:t>조건식 </a:t>
            </a:r>
            <a:r>
              <a:rPr lang="en-US" altLang="ko-KR" dirty="0">
                <a:solidFill>
                  <a:schemeClr val="tx1"/>
                </a:solidFill>
              </a:rPr>
              <a:t>2)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{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     </a:t>
            </a:r>
            <a:r>
              <a:rPr lang="ko-KR" altLang="en-US" dirty="0">
                <a:solidFill>
                  <a:schemeClr val="tx1"/>
                </a:solidFill>
              </a:rPr>
              <a:t>실행할 문장들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}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else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{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     </a:t>
            </a:r>
            <a:r>
              <a:rPr lang="ko-KR" altLang="en-US" dirty="0">
                <a:solidFill>
                  <a:schemeClr val="tx1"/>
                </a:solidFill>
              </a:rPr>
              <a:t>실행할 문장들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}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E6B26F8-B3C6-4AED-8A71-1754C9653F73}"/>
              </a:ext>
            </a:extLst>
          </p:cNvPr>
          <p:cNvSpPr/>
          <p:nvPr/>
        </p:nvSpPr>
        <p:spPr>
          <a:xfrm>
            <a:off x="6419850" y="1585913"/>
            <a:ext cx="4162425" cy="46862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err="1">
                <a:solidFill>
                  <a:schemeClr val="tx1"/>
                </a:solidFill>
              </a:rPr>
              <a:t>int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x;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 err="1">
                <a:solidFill>
                  <a:schemeClr val="tx1"/>
                </a:solidFill>
              </a:rPr>
              <a:t>scanf</a:t>
            </a:r>
            <a:r>
              <a:rPr lang="en-US" altLang="ko-KR" dirty="0">
                <a:solidFill>
                  <a:schemeClr val="tx1"/>
                </a:solidFill>
              </a:rPr>
              <a:t>(“%</a:t>
            </a:r>
            <a:r>
              <a:rPr lang="en-US" altLang="ko-KR" dirty="0" err="1">
                <a:solidFill>
                  <a:schemeClr val="tx1"/>
                </a:solidFill>
              </a:rPr>
              <a:t>d”,&amp;x</a:t>
            </a:r>
            <a:r>
              <a:rPr lang="en-US" altLang="ko-KR" dirty="0">
                <a:solidFill>
                  <a:schemeClr val="tx1"/>
                </a:solidFill>
              </a:rPr>
              <a:t>);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if(x&gt;=90)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{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     </a:t>
            </a:r>
            <a:r>
              <a:rPr lang="en-US" altLang="ko-KR" dirty="0" err="1">
                <a:solidFill>
                  <a:schemeClr val="tx1"/>
                </a:solidFill>
              </a:rPr>
              <a:t>printf</a:t>
            </a:r>
            <a:r>
              <a:rPr lang="en-US" altLang="ko-KR" dirty="0">
                <a:solidFill>
                  <a:schemeClr val="tx1"/>
                </a:solidFill>
              </a:rPr>
              <a:t>(“A”);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}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else if (x&gt;=80)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{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     </a:t>
            </a:r>
            <a:r>
              <a:rPr lang="en-US" altLang="ko-KR" dirty="0" err="1">
                <a:solidFill>
                  <a:schemeClr val="tx1"/>
                </a:solidFill>
              </a:rPr>
              <a:t>printf</a:t>
            </a:r>
            <a:r>
              <a:rPr lang="en-US" altLang="ko-KR" dirty="0">
                <a:solidFill>
                  <a:schemeClr val="tx1"/>
                </a:solidFill>
              </a:rPr>
              <a:t>(“B”);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}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else{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     </a:t>
            </a:r>
            <a:r>
              <a:rPr lang="en-US" altLang="ko-KR" dirty="0" err="1">
                <a:solidFill>
                  <a:schemeClr val="tx1"/>
                </a:solidFill>
              </a:rPr>
              <a:t>printf</a:t>
            </a:r>
            <a:r>
              <a:rPr lang="en-US" altLang="ko-KR" dirty="0">
                <a:solidFill>
                  <a:schemeClr val="tx1"/>
                </a:solidFill>
              </a:rPr>
              <a:t>(“80</a:t>
            </a:r>
            <a:r>
              <a:rPr lang="ko-KR" altLang="en-US" dirty="0">
                <a:solidFill>
                  <a:schemeClr val="tx1"/>
                </a:solidFill>
              </a:rPr>
              <a:t>점 미만</a:t>
            </a:r>
            <a:r>
              <a:rPr lang="en-US" altLang="ko-KR" dirty="0">
                <a:solidFill>
                  <a:schemeClr val="tx1"/>
                </a:solidFill>
              </a:rPr>
              <a:t>”)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}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28173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73C54861-992F-4105-9421-90710B234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  <a:r>
              <a:rPr lang="en-US" altLang="ko-KR" dirty="0"/>
              <a:t> 3.1 </a:t>
            </a:r>
            <a:r>
              <a:rPr lang="ko-KR" altLang="en-US" dirty="0"/>
              <a:t>숫자 </a:t>
            </a:r>
            <a:r>
              <a:rPr lang="en-US" altLang="ko-KR" dirty="0"/>
              <a:t>5</a:t>
            </a:r>
            <a:r>
              <a:rPr lang="ko-KR" altLang="en-US" dirty="0"/>
              <a:t>개 입력 짝수만출력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BDC587-F0AA-4EF0-82B1-F7DA3475E6B3}"/>
              </a:ext>
            </a:extLst>
          </p:cNvPr>
          <p:cNvSpPr txBox="1"/>
          <p:nvPr/>
        </p:nvSpPr>
        <p:spPr>
          <a:xfrm>
            <a:off x="838200" y="1690688"/>
            <a:ext cx="1974012" cy="42473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입력</a:t>
            </a:r>
            <a:endParaRPr lang="en-US" altLang="ko-KR" sz="2800" dirty="0"/>
          </a:p>
          <a:p>
            <a:r>
              <a:rPr lang="en-US" altLang="ko-KR" sz="2800" dirty="0"/>
              <a:t>1</a:t>
            </a:r>
          </a:p>
          <a:p>
            <a:r>
              <a:rPr lang="en-US" altLang="ko-KR" sz="2800" dirty="0"/>
              <a:t>2</a:t>
            </a:r>
          </a:p>
          <a:p>
            <a:r>
              <a:rPr lang="en-US" altLang="ko-KR" sz="2800" dirty="0"/>
              <a:t>3</a:t>
            </a:r>
          </a:p>
          <a:p>
            <a:r>
              <a:rPr lang="en-US" altLang="ko-KR" sz="2800" dirty="0"/>
              <a:t>4</a:t>
            </a:r>
          </a:p>
          <a:p>
            <a:r>
              <a:rPr lang="en-US" altLang="ko-KR" sz="2800" dirty="0"/>
              <a:t>5</a:t>
            </a:r>
          </a:p>
          <a:p>
            <a:endParaRPr lang="en-US" altLang="ko-KR" sz="2800" dirty="0"/>
          </a:p>
          <a:p>
            <a:r>
              <a:rPr lang="en-US" altLang="ko-KR" sz="2800" dirty="0"/>
              <a:t> </a:t>
            </a:r>
          </a:p>
          <a:p>
            <a:endParaRPr lang="en-US" altLang="ko-KR" sz="2800" dirty="0"/>
          </a:p>
          <a:p>
            <a:r>
              <a:rPr lang="en-US" altLang="ko-KR" dirty="0"/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36FB92-A209-42F4-91C5-249FDFD08144}"/>
              </a:ext>
            </a:extLst>
          </p:cNvPr>
          <p:cNvSpPr txBox="1"/>
          <p:nvPr/>
        </p:nvSpPr>
        <p:spPr>
          <a:xfrm>
            <a:off x="3260784" y="1690688"/>
            <a:ext cx="2449903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출력</a:t>
            </a:r>
            <a:endParaRPr lang="en-US" altLang="ko-KR" sz="2800" dirty="0"/>
          </a:p>
          <a:p>
            <a:r>
              <a:rPr lang="en-US" altLang="ko-KR" sz="2800" dirty="0"/>
              <a:t>2 4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002647-14ED-4227-B7FD-0E2F4D9D3228}"/>
              </a:ext>
            </a:extLst>
          </p:cNvPr>
          <p:cNvSpPr txBox="1"/>
          <p:nvPr/>
        </p:nvSpPr>
        <p:spPr>
          <a:xfrm>
            <a:off x="6558231" y="1725104"/>
            <a:ext cx="1974012" cy="39703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입력</a:t>
            </a:r>
            <a:endParaRPr lang="en-US" altLang="ko-KR" sz="2800" dirty="0"/>
          </a:p>
          <a:p>
            <a:r>
              <a:rPr lang="en-US" altLang="ko-KR" sz="2800" dirty="0"/>
              <a:t>5</a:t>
            </a:r>
          </a:p>
          <a:p>
            <a:r>
              <a:rPr lang="en-US" altLang="ko-KR" sz="2800" dirty="0"/>
              <a:t>14</a:t>
            </a:r>
          </a:p>
          <a:p>
            <a:r>
              <a:rPr lang="en-US" altLang="ko-KR" sz="2800" dirty="0"/>
              <a:t>12</a:t>
            </a:r>
          </a:p>
          <a:p>
            <a:r>
              <a:rPr lang="en-US" altLang="ko-KR" sz="2800" dirty="0"/>
              <a:t>16</a:t>
            </a:r>
          </a:p>
          <a:p>
            <a:r>
              <a:rPr lang="en-US" altLang="ko-KR" sz="2800" dirty="0"/>
              <a:t>8</a:t>
            </a:r>
          </a:p>
          <a:p>
            <a:endParaRPr lang="en-US" altLang="ko-KR" sz="2800" dirty="0"/>
          </a:p>
          <a:p>
            <a:endParaRPr lang="en-US" altLang="ko-KR" sz="2800" dirty="0"/>
          </a:p>
          <a:p>
            <a:endParaRPr lang="en-US" altLang="ko-KR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44057F-1842-46BC-A4F9-6A88D21E0316}"/>
              </a:ext>
            </a:extLst>
          </p:cNvPr>
          <p:cNvSpPr txBox="1"/>
          <p:nvPr/>
        </p:nvSpPr>
        <p:spPr>
          <a:xfrm>
            <a:off x="9379787" y="1690688"/>
            <a:ext cx="2449903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출력</a:t>
            </a:r>
            <a:endParaRPr lang="en-US" altLang="ko-KR" sz="2800" dirty="0"/>
          </a:p>
          <a:p>
            <a:r>
              <a:rPr lang="en-US" altLang="ko-KR" sz="2800" dirty="0"/>
              <a:t>14 12 16 8</a:t>
            </a:r>
          </a:p>
        </p:txBody>
      </p:sp>
    </p:spTree>
    <p:extLst>
      <p:ext uri="{BB962C8B-B14F-4D97-AF65-F5344CB8AC3E}">
        <p14:creationId xmlns:p14="http://schemas.microsoft.com/office/powerpoint/2010/main" val="35552189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73C54861-992F-4105-9421-90710B234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  <a:r>
              <a:rPr lang="en-US" altLang="ko-KR" dirty="0"/>
              <a:t> 3.2 </a:t>
            </a:r>
            <a:r>
              <a:rPr lang="ko-KR" altLang="en-US" dirty="0"/>
              <a:t>숫자 입력 후 짝수</a:t>
            </a:r>
            <a:r>
              <a:rPr lang="en-US" altLang="ko-KR" dirty="0"/>
              <a:t>,</a:t>
            </a:r>
            <a:r>
              <a:rPr lang="ko-KR" altLang="en-US" dirty="0"/>
              <a:t>홀수 개수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BDC587-F0AA-4EF0-82B1-F7DA3475E6B3}"/>
              </a:ext>
            </a:extLst>
          </p:cNvPr>
          <p:cNvSpPr txBox="1"/>
          <p:nvPr/>
        </p:nvSpPr>
        <p:spPr>
          <a:xfrm>
            <a:off x="838200" y="1690688"/>
            <a:ext cx="1974012" cy="42473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입력</a:t>
            </a:r>
            <a:endParaRPr lang="en-US" altLang="ko-KR" sz="2800" dirty="0"/>
          </a:p>
          <a:p>
            <a:r>
              <a:rPr lang="en-US" altLang="ko-KR" sz="2800" dirty="0"/>
              <a:t>1</a:t>
            </a:r>
          </a:p>
          <a:p>
            <a:r>
              <a:rPr lang="en-US" altLang="ko-KR" sz="2800" dirty="0"/>
              <a:t>2</a:t>
            </a:r>
          </a:p>
          <a:p>
            <a:r>
              <a:rPr lang="en-US" altLang="ko-KR" sz="2800" dirty="0"/>
              <a:t>3</a:t>
            </a:r>
          </a:p>
          <a:p>
            <a:r>
              <a:rPr lang="en-US" altLang="ko-KR" sz="2800" dirty="0"/>
              <a:t>4</a:t>
            </a:r>
          </a:p>
          <a:p>
            <a:r>
              <a:rPr lang="en-US" altLang="ko-KR" sz="2800" dirty="0"/>
              <a:t>5</a:t>
            </a:r>
          </a:p>
          <a:p>
            <a:r>
              <a:rPr lang="en-US" altLang="ko-KR" sz="2800" dirty="0"/>
              <a:t>0</a:t>
            </a:r>
          </a:p>
          <a:p>
            <a:r>
              <a:rPr lang="en-US" altLang="ko-KR" sz="2800" dirty="0"/>
              <a:t> </a:t>
            </a:r>
          </a:p>
          <a:p>
            <a:endParaRPr lang="en-US" altLang="ko-KR" sz="2800" dirty="0"/>
          </a:p>
          <a:p>
            <a:r>
              <a:rPr lang="en-US" altLang="ko-KR" dirty="0"/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36FB92-A209-42F4-91C5-249FDFD08144}"/>
              </a:ext>
            </a:extLst>
          </p:cNvPr>
          <p:cNvSpPr txBox="1"/>
          <p:nvPr/>
        </p:nvSpPr>
        <p:spPr>
          <a:xfrm>
            <a:off x="3260784" y="1690688"/>
            <a:ext cx="2449903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출력</a:t>
            </a:r>
            <a:endParaRPr lang="en-US" altLang="ko-KR" sz="2800" dirty="0"/>
          </a:p>
          <a:p>
            <a:r>
              <a:rPr lang="en-US" altLang="ko-KR" sz="2800" dirty="0"/>
              <a:t>2 3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002647-14ED-4227-B7FD-0E2F4D9D3228}"/>
              </a:ext>
            </a:extLst>
          </p:cNvPr>
          <p:cNvSpPr txBox="1"/>
          <p:nvPr/>
        </p:nvSpPr>
        <p:spPr>
          <a:xfrm>
            <a:off x="6558231" y="1725104"/>
            <a:ext cx="1974012" cy="39703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입력</a:t>
            </a:r>
            <a:endParaRPr lang="en-US" altLang="ko-KR" sz="2800" dirty="0"/>
          </a:p>
          <a:p>
            <a:r>
              <a:rPr lang="en-US" altLang="ko-KR" sz="2800" dirty="0"/>
              <a:t>7</a:t>
            </a:r>
          </a:p>
          <a:p>
            <a:r>
              <a:rPr lang="en-US" altLang="ko-KR" sz="2800" dirty="0"/>
              <a:t>13</a:t>
            </a:r>
          </a:p>
          <a:p>
            <a:r>
              <a:rPr lang="en-US" altLang="ko-KR" sz="2800" dirty="0"/>
              <a:t>11</a:t>
            </a:r>
          </a:p>
          <a:p>
            <a:r>
              <a:rPr lang="en-US" altLang="ko-KR" sz="2800" dirty="0"/>
              <a:t>16</a:t>
            </a:r>
          </a:p>
          <a:p>
            <a:r>
              <a:rPr lang="en-US" altLang="ko-KR" sz="2800" dirty="0"/>
              <a:t>8</a:t>
            </a:r>
          </a:p>
          <a:p>
            <a:r>
              <a:rPr lang="en-US" altLang="ko-KR" sz="2800" dirty="0"/>
              <a:t>4</a:t>
            </a:r>
          </a:p>
          <a:p>
            <a:r>
              <a:rPr lang="en-US" altLang="ko-KR" sz="2800" dirty="0"/>
              <a:t>2</a:t>
            </a:r>
          </a:p>
          <a:p>
            <a:r>
              <a:rPr lang="en-US" altLang="ko-KR" sz="2800" dirty="0"/>
              <a:t>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44057F-1842-46BC-A4F9-6A88D21E0316}"/>
              </a:ext>
            </a:extLst>
          </p:cNvPr>
          <p:cNvSpPr txBox="1"/>
          <p:nvPr/>
        </p:nvSpPr>
        <p:spPr>
          <a:xfrm>
            <a:off x="9379787" y="1690688"/>
            <a:ext cx="2449903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출력</a:t>
            </a:r>
            <a:endParaRPr lang="en-US" altLang="ko-KR" sz="2800" dirty="0"/>
          </a:p>
          <a:p>
            <a:r>
              <a:rPr lang="en-US" altLang="ko-KR" sz="2800" dirty="0"/>
              <a:t>4 3</a:t>
            </a:r>
          </a:p>
        </p:txBody>
      </p:sp>
    </p:spTree>
    <p:extLst>
      <p:ext uri="{BB962C8B-B14F-4D97-AF65-F5344CB8AC3E}">
        <p14:creationId xmlns:p14="http://schemas.microsoft.com/office/powerpoint/2010/main" val="29659692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97B8AEE-D214-44A0-A7EF-F04FDCA7CFB2}"/>
              </a:ext>
            </a:extLst>
          </p:cNvPr>
          <p:cNvSpPr/>
          <p:nvPr/>
        </p:nvSpPr>
        <p:spPr>
          <a:xfrm>
            <a:off x="6096000" y="0"/>
            <a:ext cx="641985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dirty="0" err="1">
                <a:solidFill>
                  <a:schemeClr val="tx1"/>
                </a:solidFill>
              </a:rPr>
              <a:t>int</a:t>
            </a:r>
            <a:r>
              <a:rPr lang="en-US" altLang="ko-KR" sz="2800" dirty="0">
                <a:solidFill>
                  <a:schemeClr val="tx1"/>
                </a:solidFill>
              </a:rPr>
              <a:t> main()</a:t>
            </a:r>
          </a:p>
          <a:p>
            <a:r>
              <a:rPr lang="en-US" altLang="ko-KR" sz="2800" dirty="0">
                <a:solidFill>
                  <a:schemeClr val="tx1"/>
                </a:solidFill>
              </a:rPr>
              <a:t>{</a:t>
            </a:r>
          </a:p>
          <a:p>
            <a:r>
              <a:rPr lang="en-US" altLang="ko-KR" sz="2800" dirty="0" err="1">
                <a:solidFill>
                  <a:schemeClr val="tx1"/>
                </a:solidFill>
              </a:rPr>
              <a:t>int</a:t>
            </a:r>
            <a:r>
              <a:rPr lang="en-US" altLang="ko-KR" sz="2800" dirty="0">
                <a:solidFill>
                  <a:schemeClr val="tx1"/>
                </a:solidFill>
              </a:rPr>
              <a:t> </a:t>
            </a:r>
            <a:r>
              <a:rPr lang="en-US" altLang="ko-KR" sz="2800" dirty="0" err="1">
                <a:solidFill>
                  <a:schemeClr val="tx1"/>
                </a:solidFill>
              </a:rPr>
              <a:t>a,odd</a:t>
            </a:r>
            <a:r>
              <a:rPr lang="en-US" altLang="ko-KR" sz="2800" dirty="0">
                <a:solidFill>
                  <a:schemeClr val="tx1"/>
                </a:solidFill>
              </a:rPr>
              <a:t>=0,even=0;</a:t>
            </a:r>
          </a:p>
          <a:p>
            <a:r>
              <a:rPr lang="en-US" altLang="ko-KR" sz="2800" dirty="0" err="1">
                <a:solidFill>
                  <a:schemeClr val="tx1"/>
                </a:solidFill>
              </a:rPr>
              <a:t>scanf</a:t>
            </a:r>
            <a:r>
              <a:rPr lang="en-US" altLang="ko-KR" sz="2800" dirty="0">
                <a:solidFill>
                  <a:schemeClr val="tx1"/>
                </a:solidFill>
              </a:rPr>
              <a:t>("%d", &amp;a);</a:t>
            </a:r>
          </a:p>
          <a:p>
            <a:r>
              <a:rPr lang="en-US" altLang="ko-KR" sz="2800" dirty="0">
                <a:solidFill>
                  <a:schemeClr val="tx1"/>
                </a:solidFill>
              </a:rPr>
              <a:t>while (a != 0)</a:t>
            </a:r>
          </a:p>
          <a:p>
            <a:r>
              <a:rPr lang="en-US" altLang="ko-KR" sz="2800" dirty="0">
                <a:solidFill>
                  <a:schemeClr val="tx1"/>
                </a:solidFill>
              </a:rPr>
              <a:t>{</a:t>
            </a:r>
          </a:p>
          <a:p>
            <a:r>
              <a:rPr lang="en-US" altLang="ko-KR" sz="2800" dirty="0">
                <a:solidFill>
                  <a:schemeClr val="tx1"/>
                </a:solidFill>
              </a:rPr>
              <a:t>     if (a % 2 == 0)</a:t>
            </a:r>
          </a:p>
          <a:p>
            <a:r>
              <a:rPr lang="en-US" altLang="ko-KR" sz="2800" dirty="0">
                <a:solidFill>
                  <a:schemeClr val="tx1"/>
                </a:solidFill>
              </a:rPr>
              <a:t>          even++;</a:t>
            </a:r>
          </a:p>
          <a:p>
            <a:r>
              <a:rPr lang="en-US" altLang="ko-KR" sz="2800" dirty="0">
                <a:solidFill>
                  <a:schemeClr val="tx1"/>
                </a:solidFill>
              </a:rPr>
              <a:t>     else </a:t>
            </a:r>
          </a:p>
          <a:p>
            <a:r>
              <a:rPr lang="en-US" altLang="ko-KR" sz="2800" dirty="0">
                <a:solidFill>
                  <a:schemeClr val="tx1"/>
                </a:solidFill>
              </a:rPr>
              <a:t>          odd++;</a:t>
            </a:r>
          </a:p>
          <a:p>
            <a:r>
              <a:rPr lang="en-US" altLang="ko-KR" sz="2800" dirty="0">
                <a:solidFill>
                  <a:schemeClr val="tx1"/>
                </a:solidFill>
              </a:rPr>
              <a:t>     </a:t>
            </a:r>
            <a:r>
              <a:rPr lang="en-US" altLang="ko-KR" sz="2800" dirty="0" err="1">
                <a:solidFill>
                  <a:schemeClr val="tx1"/>
                </a:solidFill>
              </a:rPr>
              <a:t>scanf</a:t>
            </a:r>
            <a:r>
              <a:rPr lang="en-US" altLang="ko-KR" sz="2800" dirty="0">
                <a:solidFill>
                  <a:schemeClr val="tx1"/>
                </a:solidFill>
              </a:rPr>
              <a:t>("%d", &amp;a);</a:t>
            </a:r>
          </a:p>
          <a:p>
            <a:r>
              <a:rPr lang="en-US" altLang="ko-KR" sz="2800" dirty="0">
                <a:solidFill>
                  <a:schemeClr val="tx1"/>
                </a:solidFill>
              </a:rPr>
              <a:t>} </a:t>
            </a:r>
          </a:p>
          <a:p>
            <a:r>
              <a:rPr lang="en-US" altLang="ko-KR" sz="2800" dirty="0" err="1">
                <a:solidFill>
                  <a:schemeClr val="tx1"/>
                </a:solidFill>
              </a:rPr>
              <a:t>printf</a:t>
            </a:r>
            <a:r>
              <a:rPr lang="en-US" altLang="ko-KR" sz="2800" dirty="0">
                <a:solidFill>
                  <a:schemeClr val="tx1"/>
                </a:solidFill>
              </a:rPr>
              <a:t>("%d %d", even, odd);</a:t>
            </a:r>
          </a:p>
          <a:p>
            <a:r>
              <a:rPr lang="en-US" altLang="ko-KR" sz="2800" dirty="0">
                <a:solidFill>
                  <a:schemeClr val="tx1"/>
                </a:solidFill>
              </a:rPr>
              <a:t>return 0;</a:t>
            </a:r>
          </a:p>
          <a:p>
            <a:r>
              <a:rPr lang="en-US" altLang="ko-KR" sz="28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88E4F4B8-5FAC-41AA-BFB1-747C61F74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정답 예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07285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73C54861-992F-4105-9421-90710B234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  <a:r>
              <a:rPr lang="en-US" altLang="ko-KR" dirty="0"/>
              <a:t> 4. </a:t>
            </a:r>
            <a:r>
              <a:rPr lang="ko-KR" altLang="en-US" dirty="0"/>
              <a:t>숫자 </a:t>
            </a:r>
            <a:r>
              <a:rPr lang="ko-KR" altLang="en-US" dirty="0" err="1"/>
              <a:t>입력후</a:t>
            </a:r>
            <a:r>
              <a:rPr lang="ko-KR" altLang="en-US" dirty="0"/>
              <a:t> 다이아몬드 출력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85449EE-C8DB-4794-B7EB-BA0175B7F5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940" y="4081096"/>
            <a:ext cx="4057680" cy="277690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FFF314F-389F-457C-804C-C972CA21EE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940" y="1647778"/>
            <a:ext cx="3894940" cy="2118094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D6A98903-3E25-4952-BF3F-F36314C126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3407" y="2512272"/>
            <a:ext cx="4562865" cy="3441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5680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97B8AEE-D214-44A0-A7EF-F04FDCA7CFB2}"/>
              </a:ext>
            </a:extLst>
          </p:cNvPr>
          <p:cNvSpPr/>
          <p:nvPr/>
        </p:nvSpPr>
        <p:spPr>
          <a:xfrm>
            <a:off x="6096000" y="0"/>
            <a:ext cx="641985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n-NO" altLang="ko-KR" sz="1600" dirty="0">
                <a:solidFill>
                  <a:schemeClr val="tx1"/>
                </a:solidFill>
              </a:rPr>
              <a:t>int a , i , j ;</a:t>
            </a:r>
          </a:p>
          <a:p>
            <a:r>
              <a:rPr lang="nn-NO" altLang="ko-KR" sz="1600" dirty="0">
                <a:solidFill>
                  <a:schemeClr val="tx1"/>
                </a:solidFill>
              </a:rPr>
              <a:t>scanf</a:t>
            </a:r>
            <a:r>
              <a:rPr lang="en-US" altLang="ko-KR" sz="1600" dirty="0">
                <a:solidFill>
                  <a:schemeClr val="tx1"/>
                </a:solidFill>
              </a:rPr>
              <a:t> (“%d”</a:t>
            </a:r>
            <a:r>
              <a:rPr lang="nn-NO" altLang="ko-KR" sz="1600" dirty="0">
                <a:solidFill>
                  <a:schemeClr val="tx1"/>
                </a:solidFill>
              </a:rPr>
              <a:t>,&amp;a);</a:t>
            </a:r>
          </a:p>
          <a:p>
            <a:r>
              <a:rPr lang="nn-NO" altLang="ko-KR" sz="1600" dirty="0">
                <a:solidFill>
                  <a:schemeClr val="tx1"/>
                </a:solidFill>
              </a:rPr>
              <a:t>for (i = 0; i &lt; 2*a-1; i++)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{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 for (j = 0; j &lt; 2 * a - 1; </a:t>
            </a:r>
            <a:r>
              <a:rPr lang="en-US" altLang="ko-KR" sz="1600" dirty="0" err="1">
                <a:solidFill>
                  <a:schemeClr val="tx1"/>
                </a:solidFill>
              </a:rPr>
              <a:t>j++</a:t>
            </a:r>
            <a:r>
              <a:rPr lang="en-US" altLang="ko-KR" sz="1600" dirty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 {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      if (</a:t>
            </a:r>
            <a:r>
              <a:rPr lang="en-US" altLang="ko-KR" sz="1600" dirty="0" err="1">
                <a:solidFill>
                  <a:schemeClr val="tx1"/>
                </a:solidFill>
              </a:rPr>
              <a:t>i</a:t>
            </a:r>
            <a:r>
              <a:rPr lang="en-US" altLang="ko-KR" sz="1600" dirty="0">
                <a:solidFill>
                  <a:schemeClr val="tx1"/>
                </a:solidFill>
              </a:rPr>
              <a:t> &lt; a)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      {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           if (j &gt;= a - </a:t>
            </a:r>
            <a:r>
              <a:rPr lang="en-US" altLang="ko-KR" sz="1600" dirty="0" err="1">
                <a:solidFill>
                  <a:schemeClr val="tx1"/>
                </a:solidFill>
              </a:rPr>
              <a:t>i</a:t>
            </a:r>
            <a:r>
              <a:rPr lang="en-US" altLang="ko-KR" sz="1600" dirty="0">
                <a:solidFill>
                  <a:schemeClr val="tx1"/>
                </a:solidFill>
              </a:rPr>
              <a:t> - 1 &amp;&amp; j &lt;= a + </a:t>
            </a:r>
            <a:r>
              <a:rPr lang="en-US" altLang="ko-KR" sz="1600" dirty="0" err="1">
                <a:solidFill>
                  <a:schemeClr val="tx1"/>
                </a:solidFill>
              </a:rPr>
              <a:t>i</a:t>
            </a:r>
            <a:r>
              <a:rPr lang="en-US" altLang="ko-KR" sz="1600" dirty="0">
                <a:solidFill>
                  <a:schemeClr val="tx1"/>
                </a:solidFill>
              </a:rPr>
              <a:t> - 1)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           {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                </a:t>
            </a:r>
            <a:r>
              <a:rPr lang="en-US" altLang="ko-KR" sz="1600" dirty="0" err="1">
                <a:solidFill>
                  <a:schemeClr val="tx1"/>
                </a:solidFill>
              </a:rPr>
              <a:t>printf</a:t>
            </a:r>
            <a:r>
              <a:rPr lang="en-US" altLang="ko-KR" sz="1600" dirty="0">
                <a:solidFill>
                  <a:schemeClr val="tx1"/>
                </a:solidFill>
              </a:rPr>
              <a:t>("*");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           }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           else </a:t>
            </a:r>
            <a:r>
              <a:rPr lang="en-US" altLang="ko-KR" sz="1600" dirty="0" err="1">
                <a:solidFill>
                  <a:schemeClr val="tx1"/>
                </a:solidFill>
              </a:rPr>
              <a:t>printf</a:t>
            </a:r>
            <a:r>
              <a:rPr lang="en-US" altLang="ko-KR" sz="1600" dirty="0">
                <a:solidFill>
                  <a:schemeClr val="tx1"/>
                </a:solidFill>
              </a:rPr>
              <a:t>(" ");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      } 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      else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      {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           if (j &gt;= i-a+1 &amp;&amp; j &lt;= 3*a - i-3)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           {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                </a:t>
            </a:r>
            <a:r>
              <a:rPr lang="en-US" altLang="ko-KR" sz="1600" dirty="0" err="1">
                <a:solidFill>
                  <a:schemeClr val="tx1"/>
                </a:solidFill>
              </a:rPr>
              <a:t>printf</a:t>
            </a:r>
            <a:r>
              <a:rPr lang="en-US" altLang="ko-KR" sz="1600" dirty="0">
                <a:solidFill>
                  <a:schemeClr val="tx1"/>
                </a:solidFill>
              </a:rPr>
              <a:t>("*");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           }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           else </a:t>
            </a:r>
            <a:r>
              <a:rPr lang="en-US" altLang="ko-KR" sz="1600" dirty="0" err="1">
                <a:solidFill>
                  <a:schemeClr val="tx1"/>
                </a:solidFill>
              </a:rPr>
              <a:t>printf</a:t>
            </a:r>
            <a:r>
              <a:rPr lang="en-US" altLang="ko-KR" sz="1600" dirty="0">
                <a:solidFill>
                  <a:schemeClr val="tx1"/>
                </a:solidFill>
              </a:rPr>
              <a:t>(" ");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      }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 }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 </a:t>
            </a:r>
            <a:r>
              <a:rPr lang="en-US" altLang="ko-KR" sz="1600" dirty="0" err="1">
                <a:solidFill>
                  <a:schemeClr val="tx1"/>
                </a:solidFill>
              </a:rPr>
              <a:t>printf</a:t>
            </a:r>
            <a:r>
              <a:rPr lang="en-US" altLang="ko-KR" sz="1600" dirty="0">
                <a:solidFill>
                  <a:schemeClr val="tx1"/>
                </a:solidFill>
              </a:rPr>
              <a:t>("\n");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}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88E4F4B8-5FAC-41AA-BFB1-747C61F74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정답 예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107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if</a:t>
            </a:r>
            <a:r>
              <a:rPr lang="ko-KR" altLang="en-US" dirty="0"/>
              <a:t>문에서 조심할 점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351CAFD-33B6-4D4B-B710-47CBC094EADF}"/>
              </a:ext>
            </a:extLst>
          </p:cNvPr>
          <p:cNvSpPr/>
          <p:nvPr/>
        </p:nvSpPr>
        <p:spPr>
          <a:xfrm>
            <a:off x="838200" y="1690688"/>
            <a:ext cx="4162425" cy="46862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err="1">
                <a:solidFill>
                  <a:schemeClr val="tx1"/>
                </a:solidFill>
              </a:rPr>
              <a:t>int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x;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 err="1">
                <a:solidFill>
                  <a:schemeClr val="tx1"/>
                </a:solidFill>
              </a:rPr>
              <a:t>scanf</a:t>
            </a:r>
            <a:r>
              <a:rPr lang="en-US" altLang="ko-KR" dirty="0">
                <a:solidFill>
                  <a:schemeClr val="tx1"/>
                </a:solidFill>
              </a:rPr>
              <a:t>(“%</a:t>
            </a:r>
            <a:r>
              <a:rPr lang="en-US" altLang="ko-KR" dirty="0" err="1">
                <a:solidFill>
                  <a:schemeClr val="tx1"/>
                </a:solidFill>
              </a:rPr>
              <a:t>d”,&amp;x</a:t>
            </a:r>
            <a:r>
              <a:rPr lang="en-US" altLang="ko-KR" dirty="0">
                <a:solidFill>
                  <a:schemeClr val="tx1"/>
                </a:solidFill>
              </a:rPr>
              <a:t>);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if(x&gt;=90)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{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     </a:t>
            </a:r>
            <a:r>
              <a:rPr lang="en-US" altLang="ko-KR" dirty="0" err="1">
                <a:solidFill>
                  <a:schemeClr val="tx1"/>
                </a:solidFill>
              </a:rPr>
              <a:t>printf</a:t>
            </a:r>
            <a:r>
              <a:rPr lang="en-US" altLang="ko-KR" dirty="0">
                <a:solidFill>
                  <a:schemeClr val="tx1"/>
                </a:solidFill>
              </a:rPr>
              <a:t>(“A ”);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}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if (x&gt;=80)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{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     </a:t>
            </a:r>
            <a:r>
              <a:rPr lang="en-US" altLang="ko-KR" dirty="0" err="1">
                <a:solidFill>
                  <a:schemeClr val="tx1"/>
                </a:solidFill>
              </a:rPr>
              <a:t>printf</a:t>
            </a:r>
            <a:r>
              <a:rPr lang="en-US" altLang="ko-KR" dirty="0">
                <a:solidFill>
                  <a:schemeClr val="tx1"/>
                </a:solidFill>
              </a:rPr>
              <a:t>(“B ”);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}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else{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     </a:t>
            </a:r>
            <a:r>
              <a:rPr lang="en-US" altLang="ko-KR" dirty="0" err="1">
                <a:solidFill>
                  <a:schemeClr val="tx1"/>
                </a:solidFill>
              </a:rPr>
              <a:t>printf</a:t>
            </a:r>
            <a:r>
              <a:rPr lang="en-US" altLang="ko-KR" dirty="0">
                <a:solidFill>
                  <a:schemeClr val="tx1"/>
                </a:solidFill>
              </a:rPr>
              <a:t>(“80</a:t>
            </a:r>
            <a:r>
              <a:rPr lang="ko-KR" altLang="en-US" dirty="0">
                <a:solidFill>
                  <a:schemeClr val="tx1"/>
                </a:solidFill>
              </a:rPr>
              <a:t>점 미만</a:t>
            </a:r>
            <a:r>
              <a:rPr lang="en-US" altLang="ko-KR" dirty="0">
                <a:solidFill>
                  <a:schemeClr val="tx1"/>
                </a:solidFill>
              </a:rPr>
              <a:t>”)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}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B79823D5-AE19-48C7-A919-888AEF944571}"/>
              </a:ext>
            </a:extLst>
          </p:cNvPr>
          <p:cNvSpPr/>
          <p:nvPr/>
        </p:nvSpPr>
        <p:spPr>
          <a:xfrm>
            <a:off x="4110038" y="3369468"/>
            <a:ext cx="1985962" cy="1328738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B594AFA-6AD1-44EB-9DD7-F35409E88BEA}"/>
              </a:ext>
            </a:extLst>
          </p:cNvPr>
          <p:cNvSpPr/>
          <p:nvPr/>
        </p:nvSpPr>
        <p:spPr>
          <a:xfrm>
            <a:off x="6606574" y="1694466"/>
            <a:ext cx="4162425" cy="13993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2800" dirty="0">
                <a:solidFill>
                  <a:schemeClr val="tx1"/>
                </a:solidFill>
              </a:rPr>
              <a:t>입력 </a:t>
            </a:r>
            <a:r>
              <a:rPr lang="en-US" altLang="ko-KR" sz="2800" dirty="0">
                <a:solidFill>
                  <a:schemeClr val="tx1"/>
                </a:solidFill>
              </a:rPr>
              <a:t>&gt; 95</a:t>
            </a:r>
          </a:p>
          <a:p>
            <a:r>
              <a:rPr lang="ko-KR" altLang="en-US" sz="2800" dirty="0">
                <a:solidFill>
                  <a:schemeClr val="tx1"/>
                </a:solidFill>
              </a:rPr>
              <a:t>출력 </a:t>
            </a:r>
            <a:r>
              <a:rPr lang="en-US" altLang="ko-KR" sz="2800" dirty="0">
                <a:solidFill>
                  <a:schemeClr val="tx1"/>
                </a:solidFill>
              </a:rPr>
              <a:t>&gt; A B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7A8C137-9A48-4D10-90A0-9AEEE1FD4B02}"/>
              </a:ext>
            </a:extLst>
          </p:cNvPr>
          <p:cNvSpPr/>
          <p:nvPr/>
        </p:nvSpPr>
        <p:spPr>
          <a:xfrm>
            <a:off x="6606573" y="3093819"/>
            <a:ext cx="5044144" cy="27274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dirty="0">
                <a:solidFill>
                  <a:schemeClr val="tx1"/>
                </a:solidFill>
              </a:rPr>
              <a:t>if</a:t>
            </a:r>
            <a:r>
              <a:rPr lang="ko-KR" altLang="en-US" sz="2800" dirty="0">
                <a:solidFill>
                  <a:schemeClr val="tx1"/>
                </a:solidFill>
              </a:rPr>
              <a:t>문을 또 쓰면 </a:t>
            </a:r>
            <a:r>
              <a:rPr lang="ko-KR" altLang="en-US" sz="2800" dirty="0" err="1">
                <a:solidFill>
                  <a:schemeClr val="tx1"/>
                </a:solidFill>
              </a:rPr>
              <a:t>그다음</a:t>
            </a:r>
            <a:r>
              <a:rPr lang="ko-KR" altLang="en-US" sz="2800" dirty="0">
                <a:solidFill>
                  <a:schemeClr val="tx1"/>
                </a:solidFill>
              </a:rPr>
              <a:t> </a:t>
            </a:r>
            <a:r>
              <a:rPr lang="en-US" altLang="ko-KR" sz="2800" dirty="0">
                <a:solidFill>
                  <a:schemeClr val="tx1"/>
                </a:solidFill>
              </a:rPr>
              <a:t>if</a:t>
            </a:r>
            <a:r>
              <a:rPr lang="ko-KR" altLang="en-US" sz="2800" dirty="0">
                <a:solidFill>
                  <a:schemeClr val="tx1"/>
                </a:solidFill>
              </a:rPr>
              <a:t>문에서</a:t>
            </a:r>
            <a:endParaRPr lang="en-US" altLang="ko-KR" sz="2800" dirty="0">
              <a:solidFill>
                <a:schemeClr val="tx1"/>
              </a:solidFill>
            </a:endParaRPr>
          </a:p>
          <a:p>
            <a:endParaRPr lang="en-US" altLang="ko-KR" sz="2800" dirty="0">
              <a:solidFill>
                <a:schemeClr val="tx1"/>
              </a:solidFill>
            </a:endParaRPr>
          </a:p>
          <a:p>
            <a:r>
              <a:rPr lang="ko-KR" altLang="en-US" sz="2800" dirty="0">
                <a:solidFill>
                  <a:schemeClr val="tx1"/>
                </a:solidFill>
              </a:rPr>
              <a:t>또 검사하기 때문에 겹친다</a:t>
            </a:r>
            <a:r>
              <a:rPr lang="en-US" altLang="ko-KR" sz="2800" dirty="0">
                <a:solidFill>
                  <a:schemeClr val="tx1"/>
                </a:solidFill>
              </a:rPr>
              <a:t>.</a:t>
            </a:r>
            <a:r>
              <a:rPr lang="ko-KR" altLang="en-US" sz="28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930057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9BA62FEF-1408-456A-B804-22B5D6E52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다중 </a:t>
            </a:r>
            <a:r>
              <a:rPr lang="en-US" altLang="ko-KR" dirty="0"/>
              <a:t>if</a:t>
            </a:r>
            <a:r>
              <a:rPr lang="ko-KR" altLang="en-US" dirty="0"/>
              <a:t>문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15E4A5D-4530-4FD7-B180-124F94F22C05}"/>
              </a:ext>
            </a:extLst>
          </p:cNvPr>
          <p:cNvSpPr/>
          <p:nvPr/>
        </p:nvSpPr>
        <p:spPr>
          <a:xfrm>
            <a:off x="838199" y="1690688"/>
            <a:ext cx="6256284" cy="49387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err="1">
                <a:solidFill>
                  <a:schemeClr val="tx1"/>
                </a:solidFill>
              </a:rPr>
              <a:t>int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 err="1">
                <a:solidFill>
                  <a:schemeClr val="tx1"/>
                </a:solidFill>
              </a:rPr>
              <a:t>a,b</a:t>
            </a:r>
            <a:r>
              <a:rPr lang="en-US" altLang="ko-KR" dirty="0">
                <a:solidFill>
                  <a:schemeClr val="tx1"/>
                </a:solidFill>
              </a:rPr>
              <a:t>;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 err="1">
                <a:solidFill>
                  <a:schemeClr val="tx1"/>
                </a:solidFill>
              </a:rPr>
              <a:t>scanf</a:t>
            </a:r>
            <a:r>
              <a:rPr lang="en-US" altLang="ko-KR" dirty="0">
                <a:solidFill>
                  <a:schemeClr val="tx1"/>
                </a:solidFill>
              </a:rPr>
              <a:t>(“%</a:t>
            </a:r>
            <a:r>
              <a:rPr lang="en-US" altLang="ko-KR" dirty="0" err="1">
                <a:solidFill>
                  <a:schemeClr val="tx1"/>
                </a:solidFill>
              </a:rPr>
              <a:t>d%d</a:t>
            </a:r>
            <a:r>
              <a:rPr lang="en-US" altLang="ko-KR" dirty="0">
                <a:solidFill>
                  <a:schemeClr val="tx1"/>
                </a:solidFill>
              </a:rPr>
              <a:t>”,&amp;</a:t>
            </a:r>
            <a:r>
              <a:rPr lang="en-US" altLang="ko-KR" dirty="0" err="1">
                <a:solidFill>
                  <a:schemeClr val="tx1"/>
                </a:solidFill>
              </a:rPr>
              <a:t>a,&amp;b</a:t>
            </a:r>
            <a:r>
              <a:rPr lang="en-US" altLang="ko-KR" dirty="0">
                <a:solidFill>
                  <a:schemeClr val="tx1"/>
                </a:solidFill>
              </a:rPr>
              <a:t>);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if(a%2==0)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{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     if(b%2==0)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          </a:t>
            </a:r>
            <a:r>
              <a:rPr lang="en-US" altLang="ko-KR" dirty="0" err="1">
                <a:solidFill>
                  <a:schemeClr val="tx1"/>
                </a:solidFill>
              </a:rPr>
              <a:t>printf</a:t>
            </a:r>
            <a:r>
              <a:rPr lang="en-US" altLang="ko-KR" dirty="0">
                <a:solidFill>
                  <a:schemeClr val="tx1"/>
                </a:solidFill>
              </a:rPr>
              <a:t>(“a</a:t>
            </a:r>
            <a:r>
              <a:rPr lang="ko-KR" altLang="en-US" dirty="0">
                <a:solidFill>
                  <a:schemeClr val="tx1"/>
                </a:solidFill>
              </a:rPr>
              <a:t>와 </a:t>
            </a:r>
            <a:r>
              <a:rPr lang="en-US" altLang="ko-KR" dirty="0">
                <a:solidFill>
                  <a:schemeClr val="tx1"/>
                </a:solidFill>
              </a:rPr>
              <a:t>b </a:t>
            </a:r>
            <a:r>
              <a:rPr lang="ko-KR" altLang="en-US" dirty="0">
                <a:solidFill>
                  <a:schemeClr val="tx1"/>
                </a:solidFill>
              </a:rPr>
              <a:t>둘다 짝수입니다</a:t>
            </a:r>
            <a:r>
              <a:rPr lang="en-US" altLang="ko-KR" dirty="0">
                <a:solidFill>
                  <a:schemeClr val="tx1"/>
                </a:solidFill>
              </a:rPr>
              <a:t>”);	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     else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          </a:t>
            </a:r>
            <a:r>
              <a:rPr lang="en-US" altLang="ko-KR" dirty="0" err="1">
                <a:solidFill>
                  <a:schemeClr val="tx1"/>
                </a:solidFill>
              </a:rPr>
              <a:t>printf</a:t>
            </a:r>
            <a:r>
              <a:rPr lang="en-US" altLang="ko-KR" dirty="0">
                <a:solidFill>
                  <a:schemeClr val="tx1"/>
                </a:solidFill>
              </a:rPr>
              <a:t>(“a</a:t>
            </a:r>
            <a:r>
              <a:rPr lang="ko-KR" altLang="en-US" dirty="0">
                <a:solidFill>
                  <a:schemeClr val="tx1"/>
                </a:solidFill>
              </a:rPr>
              <a:t>는 짝수 </a:t>
            </a:r>
            <a:r>
              <a:rPr lang="en-US" altLang="ko-KR" dirty="0">
                <a:solidFill>
                  <a:schemeClr val="tx1"/>
                </a:solidFill>
              </a:rPr>
              <a:t>b</a:t>
            </a:r>
            <a:r>
              <a:rPr lang="ko-KR" altLang="en-US" dirty="0">
                <a:solidFill>
                  <a:schemeClr val="tx1"/>
                </a:solidFill>
              </a:rPr>
              <a:t>는 홀수입니다“</a:t>
            </a:r>
            <a:r>
              <a:rPr lang="en-US" altLang="ko-KR" dirty="0">
                <a:solidFill>
                  <a:schemeClr val="tx1"/>
                </a:solidFill>
              </a:rPr>
              <a:t>);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}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else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{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     if(b%2==0)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          </a:t>
            </a:r>
            <a:r>
              <a:rPr lang="en-US" altLang="ko-KR" dirty="0" err="1">
                <a:solidFill>
                  <a:schemeClr val="tx1"/>
                </a:solidFill>
              </a:rPr>
              <a:t>printf</a:t>
            </a:r>
            <a:r>
              <a:rPr lang="en-US" altLang="ko-KR" dirty="0">
                <a:solidFill>
                  <a:schemeClr val="tx1"/>
                </a:solidFill>
              </a:rPr>
              <a:t>(“a</a:t>
            </a:r>
            <a:r>
              <a:rPr lang="ko-KR" altLang="en-US" dirty="0">
                <a:solidFill>
                  <a:schemeClr val="tx1"/>
                </a:solidFill>
              </a:rPr>
              <a:t>는 홀수 </a:t>
            </a:r>
            <a:r>
              <a:rPr lang="en-US" altLang="ko-KR" dirty="0">
                <a:solidFill>
                  <a:schemeClr val="tx1"/>
                </a:solidFill>
              </a:rPr>
              <a:t>b</a:t>
            </a:r>
            <a:r>
              <a:rPr lang="ko-KR" altLang="en-US" dirty="0">
                <a:solidFill>
                  <a:schemeClr val="tx1"/>
                </a:solidFill>
              </a:rPr>
              <a:t>는 짝수입니다“</a:t>
            </a:r>
            <a:r>
              <a:rPr lang="en-US" altLang="ko-KR" dirty="0">
                <a:solidFill>
                  <a:schemeClr val="tx1"/>
                </a:solidFill>
              </a:rPr>
              <a:t>);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     else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          </a:t>
            </a:r>
            <a:r>
              <a:rPr lang="en-US" altLang="ko-KR" dirty="0" err="1">
                <a:solidFill>
                  <a:schemeClr val="tx1"/>
                </a:solidFill>
              </a:rPr>
              <a:t>printf</a:t>
            </a:r>
            <a:r>
              <a:rPr lang="en-US" altLang="ko-KR" dirty="0">
                <a:solidFill>
                  <a:schemeClr val="tx1"/>
                </a:solidFill>
              </a:rPr>
              <a:t>(“a</a:t>
            </a:r>
            <a:r>
              <a:rPr lang="ko-KR" altLang="en-US" dirty="0">
                <a:solidFill>
                  <a:schemeClr val="tx1"/>
                </a:solidFill>
              </a:rPr>
              <a:t>와 </a:t>
            </a:r>
            <a:r>
              <a:rPr lang="en-US" altLang="ko-KR" dirty="0">
                <a:solidFill>
                  <a:schemeClr val="tx1"/>
                </a:solidFill>
              </a:rPr>
              <a:t>b </a:t>
            </a:r>
            <a:r>
              <a:rPr lang="ko-KR" altLang="en-US" dirty="0">
                <a:solidFill>
                  <a:schemeClr val="tx1"/>
                </a:solidFill>
              </a:rPr>
              <a:t>둘다 홀수입니다“</a:t>
            </a:r>
            <a:r>
              <a:rPr lang="en-US" altLang="ko-KR" dirty="0">
                <a:solidFill>
                  <a:schemeClr val="tx1"/>
                </a:solidFill>
              </a:rPr>
              <a:t>);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443031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switch </a:t>
            </a:r>
            <a:r>
              <a:rPr lang="ko-KR" altLang="en-US" dirty="0"/>
              <a:t>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7323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ko-KR" dirty="0" err="1"/>
              <a:t>int</a:t>
            </a:r>
            <a:r>
              <a:rPr lang="ko-KR" altLang="en-US" dirty="0"/>
              <a:t> </a:t>
            </a:r>
            <a:r>
              <a:rPr lang="en-US" altLang="ko-KR" dirty="0"/>
              <a:t>a;</a:t>
            </a:r>
          </a:p>
          <a:p>
            <a:pPr marL="0" indent="0">
              <a:buNone/>
            </a:pPr>
            <a:r>
              <a:rPr lang="en-US" altLang="ko-KR" dirty="0" err="1"/>
              <a:t>scanf</a:t>
            </a:r>
            <a:r>
              <a:rPr lang="en-US" altLang="ko-KR" dirty="0"/>
              <a:t>(“%</a:t>
            </a:r>
            <a:r>
              <a:rPr lang="en-US" altLang="ko-KR" dirty="0" err="1"/>
              <a:t>d”,&amp;a</a:t>
            </a:r>
            <a:r>
              <a:rPr lang="en-US" altLang="ko-KR" dirty="0"/>
              <a:t>);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switch(a)       //(case</a:t>
            </a:r>
            <a:r>
              <a:rPr lang="ko-KR" altLang="en-US" dirty="0"/>
              <a:t> 뒤의 숫자는 실수</a:t>
            </a:r>
            <a:r>
              <a:rPr lang="en-US" altLang="ko-KR" dirty="0"/>
              <a:t>(3.0) ,</a:t>
            </a:r>
            <a:r>
              <a:rPr lang="ko-KR" altLang="en-US" dirty="0"/>
              <a:t>수식</a:t>
            </a:r>
            <a:r>
              <a:rPr lang="en-US" altLang="ko-KR" dirty="0"/>
              <a:t>( x&gt;0 ,3+4 ) </a:t>
            </a:r>
            <a:r>
              <a:rPr lang="ko-KR" altLang="en-US" dirty="0"/>
              <a:t>변수</a:t>
            </a:r>
            <a:r>
              <a:rPr lang="en-US" altLang="ko-KR" dirty="0"/>
              <a:t>(A) </a:t>
            </a:r>
            <a:r>
              <a:rPr lang="ko-KR" altLang="en-US" dirty="0" err="1"/>
              <a:t>안댐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     case 1:                                            //a==1</a:t>
            </a:r>
            <a:r>
              <a:rPr lang="ko-KR" altLang="en-US" dirty="0" err="1"/>
              <a:t>일때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      </a:t>
            </a:r>
            <a:r>
              <a:rPr lang="en-US" altLang="ko-KR" dirty="0" err="1"/>
              <a:t>printf</a:t>
            </a:r>
            <a:r>
              <a:rPr lang="en-US" altLang="ko-KR" dirty="0"/>
              <a:t>(“</a:t>
            </a:r>
            <a:r>
              <a:rPr lang="ko-KR" altLang="en-US" dirty="0"/>
              <a:t>스위치 </a:t>
            </a:r>
            <a:r>
              <a:rPr lang="en-US" altLang="ko-KR" dirty="0"/>
              <a:t>on”);</a:t>
            </a:r>
            <a:endParaRPr lang="ko-KR" altLang="en-US" dirty="0"/>
          </a:p>
          <a:p>
            <a:pPr marL="0" indent="0">
              <a:buNone/>
            </a:pPr>
            <a:r>
              <a:rPr lang="en-US" altLang="ko-KR" dirty="0"/>
              <a:t>          break;</a:t>
            </a:r>
          </a:p>
          <a:p>
            <a:pPr marL="0" indent="0">
              <a:buNone/>
            </a:pPr>
            <a:r>
              <a:rPr lang="en-US" altLang="ko-KR" dirty="0"/>
              <a:t>     case 2:                                            //a==2</a:t>
            </a:r>
            <a:r>
              <a:rPr lang="ko-KR" altLang="en-US" dirty="0" err="1"/>
              <a:t>일때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      </a:t>
            </a:r>
            <a:r>
              <a:rPr lang="en-US" altLang="ko-KR" dirty="0" err="1"/>
              <a:t>printf</a:t>
            </a:r>
            <a:r>
              <a:rPr lang="en-US" altLang="ko-KR" dirty="0"/>
              <a:t>(</a:t>
            </a:r>
            <a:r>
              <a:rPr lang="ko-KR" altLang="en-US" dirty="0"/>
              <a:t>“스위치 </a:t>
            </a:r>
            <a:r>
              <a:rPr lang="en-US" altLang="ko-KR" dirty="0"/>
              <a:t>off</a:t>
            </a:r>
            <a:r>
              <a:rPr lang="ko-KR" altLang="en-US" dirty="0"/>
              <a:t>＂</a:t>
            </a:r>
            <a:r>
              <a:rPr lang="en-US" altLang="ko-KR" dirty="0"/>
              <a:t>);</a:t>
            </a:r>
          </a:p>
          <a:p>
            <a:pPr marL="0" indent="0">
              <a:buNone/>
            </a:pPr>
            <a:r>
              <a:rPr lang="en-US" altLang="ko-KR" dirty="0"/>
              <a:t>          break;</a:t>
            </a:r>
          </a:p>
          <a:p>
            <a:pPr marL="0" indent="0">
              <a:buNone/>
            </a:pPr>
            <a:r>
              <a:rPr lang="en-US" altLang="ko-KR" dirty="0"/>
              <a:t>     default:                                           //case</a:t>
            </a:r>
            <a:r>
              <a:rPr lang="ko-KR" altLang="en-US" dirty="0"/>
              <a:t>문에 해당대지 않다면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      </a:t>
            </a:r>
            <a:r>
              <a:rPr lang="en-US" altLang="ko-KR" dirty="0" err="1"/>
              <a:t>printf</a:t>
            </a:r>
            <a:r>
              <a:rPr lang="en-US" altLang="ko-KR" dirty="0"/>
              <a:t>(</a:t>
            </a:r>
            <a:r>
              <a:rPr lang="ko-KR" altLang="en-US" dirty="0"/>
              <a:t>“올바른 값이 아닙니다</a:t>
            </a:r>
            <a:r>
              <a:rPr lang="en-US" altLang="ko-KR" dirty="0"/>
              <a:t>");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1DD14E2E-06C4-405E-B16B-0E61C8D95896}"/>
              </a:ext>
            </a:extLst>
          </p:cNvPr>
          <p:cNvCxnSpPr/>
          <p:nvPr/>
        </p:nvCxnSpPr>
        <p:spPr>
          <a:xfrm>
            <a:off x="2455554" y="3241153"/>
            <a:ext cx="361030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D2666E32-FB51-4083-9F38-F49B97828E98}"/>
              </a:ext>
            </a:extLst>
          </p:cNvPr>
          <p:cNvCxnSpPr/>
          <p:nvPr/>
        </p:nvCxnSpPr>
        <p:spPr>
          <a:xfrm>
            <a:off x="2455554" y="4312415"/>
            <a:ext cx="361030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39CE4FEB-27E4-4C04-BB92-67D27681FB7F}"/>
              </a:ext>
            </a:extLst>
          </p:cNvPr>
          <p:cNvCxnSpPr/>
          <p:nvPr/>
        </p:nvCxnSpPr>
        <p:spPr>
          <a:xfrm>
            <a:off x="2455554" y="5352938"/>
            <a:ext cx="361030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5147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switch </a:t>
            </a:r>
            <a:r>
              <a:rPr lang="ko-KR" altLang="en-US" dirty="0"/>
              <a:t>문의 한계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54420" y="1690688"/>
            <a:ext cx="6240517" cy="4732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dirty="0"/>
              <a:t>switch(a)</a:t>
            </a:r>
          </a:p>
          <a:p>
            <a:pPr marL="0" indent="0">
              <a:buNone/>
            </a:pPr>
            <a:r>
              <a:rPr lang="en-US" altLang="ko-KR" dirty="0"/>
              <a:t>{</a:t>
            </a:r>
          </a:p>
          <a:p>
            <a:pPr marL="0" indent="0">
              <a:buNone/>
            </a:pPr>
            <a:r>
              <a:rPr lang="en-US" altLang="ko-KR" dirty="0"/>
              <a:t>     case ?:                                            </a:t>
            </a:r>
          </a:p>
          <a:p>
            <a:pPr marL="0" indent="0">
              <a:buNone/>
            </a:pPr>
            <a:r>
              <a:rPr lang="en-US" altLang="ko-KR" dirty="0"/>
              <a:t>          </a:t>
            </a:r>
            <a:r>
              <a:rPr lang="en-US" altLang="ko-KR" dirty="0" err="1"/>
              <a:t>printf</a:t>
            </a:r>
            <a:r>
              <a:rPr lang="en-US" altLang="ko-KR" dirty="0"/>
              <a:t>(“a is even”);</a:t>
            </a:r>
            <a:endParaRPr lang="ko-KR" altLang="en-US" dirty="0"/>
          </a:p>
          <a:p>
            <a:pPr marL="0" indent="0">
              <a:buNone/>
            </a:pPr>
            <a:r>
              <a:rPr lang="en-US" altLang="ko-KR" dirty="0"/>
              <a:t>          break;</a:t>
            </a:r>
          </a:p>
          <a:p>
            <a:pPr marL="0" indent="0">
              <a:buNone/>
            </a:pPr>
            <a:r>
              <a:rPr lang="en-US" altLang="ko-KR" dirty="0"/>
              <a:t>     case ?: 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printf</a:t>
            </a:r>
            <a:r>
              <a:rPr lang="en-US" altLang="ko-KR" dirty="0"/>
              <a:t>(</a:t>
            </a:r>
            <a:r>
              <a:rPr lang="ko-KR" altLang="en-US" dirty="0"/>
              <a:t>“</a:t>
            </a:r>
            <a:r>
              <a:rPr lang="en-US" altLang="ko-KR" dirty="0"/>
              <a:t>a is odd</a:t>
            </a:r>
            <a:r>
              <a:rPr lang="ko-KR" altLang="en-US" dirty="0"/>
              <a:t>＂</a:t>
            </a:r>
            <a:r>
              <a:rPr lang="en-US" altLang="ko-KR" dirty="0"/>
              <a:t>);</a:t>
            </a:r>
          </a:p>
          <a:p>
            <a:pPr marL="0" indent="0">
              <a:buNone/>
            </a:pPr>
            <a:r>
              <a:rPr lang="en-US" altLang="ko-KR" dirty="0"/>
              <a:t>          break;   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8D22C5A7-9E2F-4E30-8B8C-4BC527A05DFA}"/>
              </a:ext>
            </a:extLst>
          </p:cNvPr>
          <p:cNvSpPr txBox="1">
            <a:spLocks/>
          </p:cNvSpPr>
          <p:nvPr/>
        </p:nvSpPr>
        <p:spPr>
          <a:xfrm>
            <a:off x="6794937" y="1690688"/>
            <a:ext cx="5023943" cy="4732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altLang="ko-KR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if(a%2==0)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     </a:t>
            </a:r>
            <a:r>
              <a:rPr lang="en-US" altLang="ko-KR" dirty="0" err="1"/>
              <a:t>printf</a:t>
            </a:r>
            <a:r>
              <a:rPr lang="en-US" altLang="ko-KR" dirty="0"/>
              <a:t>(“a is even”);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else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     </a:t>
            </a:r>
            <a:r>
              <a:rPr lang="en-US" altLang="ko-KR" dirty="0" err="1"/>
              <a:t>printf</a:t>
            </a:r>
            <a:r>
              <a:rPr lang="en-US" altLang="ko-KR" dirty="0"/>
              <a:t>(“a</a:t>
            </a:r>
            <a:r>
              <a:rPr lang="ko-KR" altLang="en-US" dirty="0"/>
              <a:t> </a:t>
            </a:r>
            <a:r>
              <a:rPr lang="en-US" altLang="ko-KR" dirty="0"/>
              <a:t>is</a:t>
            </a:r>
            <a:r>
              <a:rPr lang="ko-KR" altLang="en-US" dirty="0"/>
              <a:t> </a:t>
            </a:r>
            <a:r>
              <a:rPr lang="en-US" altLang="ko-KR" dirty="0"/>
              <a:t>odd”);</a:t>
            </a:r>
          </a:p>
        </p:txBody>
      </p:sp>
      <p:sp>
        <p:nvSpPr>
          <p:cNvPr id="4" name="화살표: 왼쪽/오른쪽 3">
            <a:extLst>
              <a:ext uri="{FF2B5EF4-FFF2-40B4-BE49-F238E27FC236}">
                <a16:creationId xmlns:a16="http://schemas.microsoft.com/office/drawing/2014/main" id="{11BE83CB-792A-4D39-A157-158F511B32CB}"/>
              </a:ext>
            </a:extLst>
          </p:cNvPr>
          <p:cNvSpPr/>
          <p:nvPr/>
        </p:nvSpPr>
        <p:spPr>
          <a:xfrm>
            <a:off x="4745421" y="2164995"/>
            <a:ext cx="1927335" cy="1261241"/>
          </a:xfrm>
          <a:prstGeom prst="left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19927A9-1D2D-4BEC-BF33-DAD9D586C373}"/>
              </a:ext>
            </a:extLst>
          </p:cNvPr>
          <p:cNvSpPr/>
          <p:nvPr/>
        </p:nvSpPr>
        <p:spPr>
          <a:xfrm>
            <a:off x="4745421" y="3878317"/>
            <a:ext cx="1927335" cy="12139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코드 전환 불가</a:t>
            </a:r>
          </a:p>
        </p:txBody>
      </p:sp>
    </p:spTree>
    <p:extLst>
      <p:ext uri="{BB962C8B-B14F-4D97-AF65-F5344CB8AC3E}">
        <p14:creationId xmlns:p14="http://schemas.microsoft.com/office/powerpoint/2010/main" val="16384459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A382C389-4B51-4AF7-8B38-108B725F2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while </a:t>
            </a:r>
            <a:r>
              <a:rPr lang="ko-KR" altLang="en-US" dirty="0"/>
              <a:t>문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03E5D8A7-FD65-4440-A5FB-EDE9247A4B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4259120" cy="4732338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while(</a:t>
            </a:r>
            <a:r>
              <a:rPr lang="ko-KR" altLang="en-US" dirty="0"/>
              <a:t>조건식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{</a:t>
            </a:r>
          </a:p>
          <a:p>
            <a:pPr marL="0" indent="0">
              <a:buNone/>
            </a:pPr>
            <a:r>
              <a:rPr lang="en-US" altLang="ko-KR" dirty="0"/>
              <a:t>     </a:t>
            </a:r>
            <a:r>
              <a:rPr lang="ko-KR" altLang="en-US" dirty="0"/>
              <a:t>반복할 내용</a:t>
            </a:r>
            <a:r>
              <a:rPr lang="en-US" altLang="ko-KR" dirty="0"/>
              <a:t>     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24EC113A-A57D-4D26-9BF2-7EBF02EFC9AA}"/>
              </a:ext>
            </a:extLst>
          </p:cNvPr>
          <p:cNvSpPr txBox="1">
            <a:spLocks/>
          </p:cNvSpPr>
          <p:nvPr/>
        </p:nvSpPr>
        <p:spPr>
          <a:xfrm>
            <a:off x="752209" y="4181280"/>
            <a:ext cx="6240517" cy="4732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altLang="ko-KR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/>
              <a:t>조건식이 참일 동안 </a:t>
            </a:r>
            <a:endParaRPr lang="en-US" altLang="ko-KR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/>
              <a:t>반복할 내용을 실행하라</a:t>
            </a:r>
            <a:endParaRPr lang="en-US" altLang="ko-KR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C19D3276-B81C-4F23-9556-2A807A52EDE8}"/>
              </a:ext>
            </a:extLst>
          </p:cNvPr>
          <p:cNvSpPr txBox="1">
            <a:spLocks/>
          </p:cNvSpPr>
          <p:nvPr/>
        </p:nvSpPr>
        <p:spPr>
          <a:xfrm>
            <a:off x="5951483" y="1690688"/>
            <a:ext cx="6240517" cy="4732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 err="1"/>
              <a:t>int</a:t>
            </a:r>
            <a:r>
              <a:rPr lang="ko-KR" altLang="en-US" dirty="0"/>
              <a:t> </a:t>
            </a:r>
            <a:r>
              <a:rPr lang="en-US" altLang="ko-KR" dirty="0" err="1"/>
              <a:t>a,i</a:t>
            </a:r>
            <a:r>
              <a:rPr lang="en-US" altLang="ko-KR" dirty="0"/>
              <a:t>=1,sum=0;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 err="1"/>
              <a:t>scanf</a:t>
            </a:r>
            <a:r>
              <a:rPr lang="en-US" altLang="ko-KR" dirty="0"/>
              <a:t>(“%</a:t>
            </a:r>
            <a:r>
              <a:rPr lang="en-US" altLang="ko-KR" dirty="0" err="1"/>
              <a:t>d”,&amp;a</a:t>
            </a:r>
            <a:r>
              <a:rPr lang="en-US" altLang="ko-KR" dirty="0"/>
              <a:t>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while(</a:t>
            </a:r>
            <a:r>
              <a:rPr lang="en-US" altLang="ko-KR" dirty="0" err="1"/>
              <a:t>i</a:t>
            </a:r>
            <a:r>
              <a:rPr lang="en-US" altLang="ko-KR" dirty="0"/>
              <a:t>&lt;=a)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     sum+=</a:t>
            </a:r>
            <a:r>
              <a:rPr lang="en-US" altLang="ko-KR" dirty="0" err="1"/>
              <a:t>i</a:t>
            </a:r>
            <a:r>
              <a:rPr lang="en-US" altLang="ko-KR" dirty="0"/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     </a:t>
            </a:r>
            <a:r>
              <a:rPr lang="en-US" altLang="ko-KR" dirty="0" err="1"/>
              <a:t>i</a:t>
            </a:r>
            <a:r>
              <a:rPr lang="en-US" altLang="ko-KR" dirty="0"/>
              <a:t>++;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 err="1"/>
              <a:t>printf</a:t>
            </a:r>
            <a:r>
              <a:rPr lang="en-US" altLang="ko-KR" dirty="0"/>
              <a:t>(“%</a:t>
            </a:r>
            <a:r>
              <a:rPr lang="en-US" altLang="ko-KR" dirty="0" err="1"/>
              <a:t>d”,sum</a:t>
            </a:r>
            <a:r>
              <a:rPr lang="en-US" altLang="ko-KR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4422386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A382C389-4B51-4AF7-8B38-108B725F2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while </a:t>
            </a:r>
            <a:r>
              <a:rPr lang="ko-KR" altLang="en-US" dirty="0"/>
              <a:t>문에서 </a:t>
            </a:r>
            <a:r>
              <a:rPr lang="ko-KR" altLang="en-US" dirty="0" err="1"/>
              <a:t>조심할점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C19D3276-B81C-4F23-9556-2A807A52EDE8}"/>
              </a:ext>
            </a:extLst>
          </p:cNvPr>
          <p:cNvSpPr txBox="1">
            <a:spLocks/>
          </p:cNvSpPr>
          <p:nvPr/>
        </p:nvSpPr>
        <p:spPr>
          <a:xfrm>
            <a:off x="838200" y="1914975"/>
            <a:ext cx="6240517" cy="4732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 err="1"/>
              <a:t>int</a:t>
            </a:r>
            <a:r>
              <a:rPr lang="ko-KR" altLang="en-US" dirty="0"/>
              <a:t> </a:t>
            </a:r>
            <a:r>
              <a:rPr lang="en-US" altLang="ko-KR" dirty="0" err="1"/>
              <a:t>i</a:t>
            </a:r>
            <a:r>
              <a:rPr lang="en-US" altLang="ko-KR" dirty="0"/>
              <a:t>=1;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while(</a:t>
            </a:r>
            <a:r>
              <a:rPr lang="en-US" altLang="ko-KR" dirty="0" err="1"/>
              <a:t>i</a:t>
            </a:r>
            <a:r>
              <a:rPr lang="en-US" altLang="ko-KR" dirty="0"/>
              <a:t>&lt;=3)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     </a:t>
            </a:r>
            <a:r>
              <a:rPr lang="en-US" altLang="ko-KR" dirty="0" err="1"/>
              <a:t>printf</a:t>
            </a:r>
            <a:r>
              <a:rPr lang="en-US" altLang="ko-KR" dirty="0"/>
              <a:t>(“hello”);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     </a:t>
            </a:r>
            <a:r>
              <a:rPr lang="en-US" altLang="ko-KR" dirty="0" err="1"/>
              <a:t>i</a:t>
            </a:r>
            <a:r>
              <a:rPr lang="en-US" altLang="ko-KR" dirty="0"/>
              <a:t>++;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 err="1"/>
              <a:t>printf</a:t>
            </a:r>
            <a:r>
              <a:rPr lang="en-US" altLang="ko-KR" dirty="0"/>
              <a:t>(“%</a:t>
            </a:r>
            <a:r>
              <a:rPr lang="en-US" altLang="ko-KR" dirty="0" err="1"/>
              <a:t>d”,sum</a:t>
            </a:r>
            <a:r>
              <a:rPr lang="en-US" altLang="ko-KR" dirty="0"/>
              <a:t>);</a:t>
            </a: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C750A311-84A0-4B5E-9C7D-6B7B58337062}"/>
              </a:ext>
            </a:extLst>
          </p:cNvPr>
          <p:cNvSpPr txBox="1">
            <a:spLocks/>
          </p:cNvSpPr>
          <p:nvPr/>
        </p:nvSpPr>
        <p:spPr>
          <a:xfrm>
            <a:off x="5951483" y="1914975"/>
            <a:ext cx="6240517" cy="4732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/>
              <a:t>증감식을 이용하여</a:t>
            </a:r>
            <a:endParaRPr lang="en-US" altLang="ko-KR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/>
              <a:t>조건식을 거짓으로 만들어야 함</a:t>
            </a:r>
            <a:r>
              <a:rPr lang="en-US" altLang="ko-KR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/>
              <a:t>증감식을 넣지 않으면 조건을</a:t>
            </a:r>
            <a:endParaRPr lang="en-US" altLang="ko-KR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/>
              <a:t>계속 만족하기 때문에 무한반복이 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158625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A382C389-4B51-4AF7-8B38-108B725F2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do while </a:t>
            </a:r>
            <a:r>
              <a:rPr lang="ko-KR" altLang="en-US" dirty="0"/>
              <a:t>문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C19D3276-B81C-4F23-9556-2A807A52EDE8}"/>
              </a:ext>
            </a:extLst>
          </p:cNvPr>
          <p:cNvSpPr txBox="1">
            <a:spLocks/>
          </p:cNvSpPr>
          <p:nvPr/>
        </p:nvSpPr>
        <p:spPr>
          <a:xfrm>
            <a:off x="838200" y="1914975"/>
            <a:ext cx="6240517" cy="4732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altLang="ko-KR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do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     </a:t>
            </a:r>
            <a:r>
              <a:rPr lang="ko-KR" altLang="en-US" dirty="0"/>
              <a:t>반복할 내용</a:t>
            </a:r>
            <a:endParaRPr lang="en-US" altLang="ko-KR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}while(</a:t>
            </a:r>
            <a:r>
              <a:rPr lang="ko-KR" altLang="en-US" dirty="0"/>
              <a:t>조건식</a:t>
            </a:r>
            <a:r>
              <a:rPr lang="en-US" altLang="ko-KR" dirty="0"/>
              <a:t>);</a:t>
            </a: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C750A311-84A0-4B5E-9C7D-6B7B58337062}"/>
              </a:ext>
            </a:extLst>
          </p:cNvPr>
          <p:cNvSpPr txBox="1">
            <a:spLocks/>
          </p:cNvSpPr>
          <p:nvPr/>
        </p:nvSpPr>
        <p:spPr>
          <a:xfrm>
            <a:off x="5607170" y="1914886"/>
            <a:ext cx="6584830" cy="4732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while </a:t>
            </a:r>
            <a:r>
              <a:rPr lang="ko-KR" altLang="en-US" dirty="0"/>
              <a:t>문과 다르게 먼저 조건식과 </a:t>
            </a:r>
            <a:endParaRPr lang="en-US" altLang="ko-KR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/>
              <a:t>관계없이 반복할 내용을 한번 실행한다</a:t>
            </a:r>
            <a:r>
              <a:rPr lang="en-US" altLang="ko-KR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/>
              <a:t>그 뒤부터는 </a:t>
            </a:r>
            <a:r>
              <a:rPr lang="en-US" altLang="ko-KR" dirty="0"/>
              <a:t>while </a:t>
            </a:r>
            <a:r>
              <a:rPr lang="ko-KR" altLang="en-US" dirty="0"/>
              <a:t>문과 같음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9990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2286</TotalTime>
  <Words>1258</Words>
  <Application>Microsoft Office PowerPoint</Application>
  <PresentationFormat>와이드스크린</PresentationFormat>
  <Paragraphs>369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7" baseType="lpstr">
      <vt:lpstr>맑은 고딕</vt:lpstr>
      <vt:lpstr>Arial</vt:lpstr>
      <vt:lpstr>Office 테마</vt:lpstr>
      <vt:lpstr>C언어</vt:lpstr>
      <vt:lpstr>if문</vt:lpstr>
      <vt:lpstr>if문에서 조심할 점</vt:lpstr>
      <vt:lpstr>다중 if문</vt:lpstr>
      <vt:lpstr>switch 문</vt:lpstr>
      <vt:lpstr>switch 문의 한계</vt:lpstr>
      <vt:lpstr>while 문</vt:lpstr>
      <vt:lpstr>while 문에서 조심할점</vt:lpstr>
      <vt:lpstr>do while 문</vt:lpstr>
      <vt:lpstr>do while 문</vt:lpstr>
      <vt:lpstr>for 문</vt:lpstr>
      <vt:lpstr>중첩 for 문</vt:lpstr>
      <vt:lpstr>while 문과 for 문 비교</vt:lpstr>
      <vt:lpstr>break 와 continue</vt:lpstr>
      <vt:lpstr>break 와 continue 사용 예</vt:lpstr>
      <vt:lpstr>break 와 continue 사용 예</vt:lpstr>
      <vt:lpstr>실습 1. 대문자를 소문자로               </vt:lpstr>
      <vt:lpstr>실습 2. 숫자 입력후 숫자 거꾸로 출력</vt:lpstr>
      <vt:lpstr>정답 예)</vt:lpstr>
      <vt:lpstr>실습 3.1 숫자 5개 입력 짝수만출력</vt:lpstr>
      <vt:lpstr>실습 3.2 숫자 입력 후 짝수,홀수 개수</vt:lpstr>
      <vt:lpstr>정답 예)</vt:lpstr>
      <vt:lpstr>실습 4. 숫자 입력후 다이아몬드 출력</vt:lpstr>
      <vt:lpstr>정답 예)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C언어</dc:title>
  <dc:creator>Windows 사용자</dc:creator>
  <cp:lastModifiedBy>이동엽</cp:lastModifiedBy>
  <cp:revision>48</cp:revision>
  <dcterms:created xsi:type="dcterms:W3CDTF">2018-03-29T17:39:48Z</dcterms:created>
  <dcterms:modified xsi:type="dcterms:W3CDTF">2018-04-10T04:43:37Z</dcterms:modified>
</cp:coreProperties>
</file>