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  <p:sldMasterId id="2147483771" r:id="rId2"/>
  </p:sldMasterIdLst>
  <p:sldIdLst>
    <p:sldId id="256" r:id="rId3"/>
    <p:sldId id="257" r:id="rId4"/>
    <p:sldId id="263" r:id="rId5"/>
    <p:sldId id="258" r:id="rId6"/>
    <p:sldId id="259" r:id="rId7"/>
    <p:sldId id="260" r:id="rId8"/>
    <p:sldId id="266" r:id="rId9"/>
    <p:sldId id="267" r:id="rId10"/>
    <p:sldId id="268" r:id="rId11"/>
    <p:sldId id="269" r:id="rId12"/>
    <p:sldId id="261" r:id="rId13"/>
    <p:sldId id="264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5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0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82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5C46-93FA-4607-9CA4-06E1A8E30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016D9-3E50-4A40-AF01-B3465C9B0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BFE19-057A-4C77-B225-E99F877C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B57B-6959-40C5-B7F7-A1D91554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AD660-09C1-431E-B5F0-96B15507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1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A9F4-83FD-48C2-9823-09DD3564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6EA1-61B7-425C-9BDA-9C2CCFBCF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E6271-5EEB-4F74-A094-7A4AC1A0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CFBE-43C4-42B6-8981-F7EF2E14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2C685-C027-4E23-9DAA-F91C7A1D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05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8210-2BBA-4BEC-9B72-BEA457FC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3732-9561-4E3E-B3FD-1822D26C9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3C2D-7FB2-4B0A-83EC-B74F2D74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7CDC-26AC-44BC-930B-3C1E32D4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C4981-A129-447D-9237-1923DE11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8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8D75-140D-46BB-AAE5-F1A4B8DE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DC9E-3CFC-4A3C-826F-D981EC3CA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66423-7011-4EF5-882F-304DC3E6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F403D-B17F-4EE1-8916-25A43196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87110-31CA-4F98-8BA8-9C627A3A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FFB2-DEB1-4FFF-9ECA-1B0E9D83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8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2A75-F275-48A3-A02A-F78DB731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A846C-5558-41B0-B6EB-EB334AA9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CBA74-CEA4-4803-8BC2-CE543808A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BB659-493F-4B27-8454-5F243E071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3F986-93B2-4DBC-962D-41E19F1C4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74E3B-E1C9-46DA-9686-9589EB41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FF48A-46B1-4FC2-BE55-CFE2816E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C2008-49F5-4943-B0CE-1C2EC98A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60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4204-BCB1-458B-9F8D-DF8E21AB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26C5A-394F-44B6-9E79-E7402913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BD349-3248-47BE-9FCD-C3C8C88C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A155E-DD7E-4EAA-8EEF-81B61699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6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08C92-9CC9-4C96-B33A-CBD154E0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65BEE-A494-4A78-AAF5-D5BA656B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E43D8-3590-4C12-AE64-62F8F80B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27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B378-C923-44CB-8976-7A5497C2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D2FE-D9CD-4F75-80F5-3257B3BC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90424-4858-4B34-A43D-D5FEA142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3527-338A-46F4-BEF3-C661218A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D7C44-6C0E-4D2B-B890-77682F4B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4EA7F-37C4-47FF-9316-D4F550B5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3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98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172D-9513-49BD-B074-39291DFD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2193D-1A72-4205-AB78-BD1C27C54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A1D3B-BB76-432C-BB90-C86A6025D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66043-C637-4CBA-8245-9127D113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8B99E-84C5-4403-8F2A-F7087138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06055-F3DB-4FB4-8129-50A22FDB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85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830B-E7F4-4D4C-A21B-0FAE00E5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2123D-E048-48BE-8AE4-B7F5378FD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A90B-3150-4122-B25B-D7332F66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BBC67-09F5-4859-826D-1708EBE3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6A3FF-AE7B-4FFF-984D-3CA23C73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26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62C10-38B9-42C0-A9DB-D22C8D8A9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8460E-EE00-41BA-B893-875BFB44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FFC7-67EF-47D5-AACE-BD76C255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F6B65-FD6A-4604-910D-1DF6B323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1F4B4-D698-4D4B-B920-D36FC9B7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1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8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82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2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7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3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2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3EFA5E-FA76-400D-B3DC-F0BA90E6D107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37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48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CCD93-5DA9-4BF1-99DA-8D5B5D27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09357-6C5A-4696-BDBC-12C1F80B9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B8D3-9EFA-4942-BB1A-650CF84DF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669A-E4DE-49E4-862A-A06BCF22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479A2-A48E-41BD-A85D-C59EE96AD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5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macakirimkaryamu@gmail.com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ED28-5571-4E3C-9F57-AEBB15445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4" cy="25414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d-ID" sz="8000" dirty="0"/>
              <a:t>MACA</a:t>
            </a:r>
            <a:br>
              <a:rPr lang="id-ID" sz="1800" dirty="0"/>
            </a:br>
            <a:r>
              <a:rPr lang="id-ID" sz="1800" dirty="0"/>
              <a:t>Pemanfaatan gawai sebagai media untuk menarik minat membaca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49CAD-D07C-45F0-A843-21F1620C3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759039"/>
            <a:ext cx="8341130" cy="1117687"/>
          </a:xfrm>
        </p:spPr>
        <p:txBody>
          <a:bodyPr/>
          <a:lstStyle/>
          <a:p>
            <a:r>
              <a:rPr lang="id-ID" dirty="0"/>
              <a:t>Miranda Manurung (05111710000144)  | Vania Cikanindi (05111740000193)</a:t>
            </a:r>
          </a:p>
        </p:txBody>
      </p:sp>
    </p:spTree>
    <p:extLst>
      <p:ext uri="{BB962C8B-B14F-4D97-AF65-F5344CB8AC3E}">
        <p14:creationId xmlns:p14="http://schemas.microsoft.com/office/powerpoint/2010/main" val="326120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EBBA-C7DA-480F-8BE0-DB0C8C62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94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d-ID" sz="6600" dirty="0">
                <a:latin typeface="Gill Sans MT" panose="020B0502020104020203" pitchFamily="34" charset="0"/>
              </a:rPr>
              <a:t>MACA</a:t>
            </a:r>
            <a:endParaRPr lang="id-ID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5427-26A4-4522-AB71-78F27C46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5037"/>
            <a:ext cx="10515600" cy="3971925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Kirim Karyamu!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E1D219C-3E59-448C-BFAF-931E5F236375}"/>
              </a:ext>
            </a:extLst>
          </p:cNvPr>
          <p:cNvSpPr txBox="1">
            <a:spLocks/>
          </p:cNvSpPr>
          <p:nvPr/>
        </p:nvSpPr>
        <p:spPr>
          <a:xfrm>
            <a:off x="1524000" y="1773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800" dirty="0"/>
              <a:t>Mari membaca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D18396-4057-4A22-8F49-07410EC2E0E8}"/>
              </a:ext>
            </a:extLst>
          </p:cNvPr>
          <p:cNvCxnSpPr>
            <a:cxnSpLocks/>
          </p:cNvCxnSpPr>
          <p:nvPr/>
        </p:nvCxnSpPr>
        <p:spPr>
          <a:xfrm>
            <a:off x="1647825" y="2205037"/>
            <a:ext cx="8629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76A0368-32FD-4391-8934-DC75922071A0}"/>
              </a:ext>
            </a:extLst>
          </p:cNvPr>
          <p:cNvSpPr/>
          <p:nvPr/>
        </p:nvSpPr>
        <p:spPr>
          <a:xfrm>
            <a:off x="1930400" y="2832106"/>
            <a:ext cx="8331200" cy="3581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/>
              <a:t>Syarat dan Ketentuan:</a:t>
            </a:r>
          </a:p>
          <a:p>
            <a:endParaRPr lang="id-ID" sz="2000" b="1" dirty="0"/>
          </a:p>
          <a:p>
            <a:r>
              <a:rPr lang="id-ID" dirty="0"/>
              <a:t>-</a:t>
            </a:r>
          </a:p>
          <a:p>
            <a:r>
              <a:rPr lang="id-ID" dirty="0"/>
              <a:t>-</a:t>
            </a:r>
          </a:p>
          <a:p>
            <a:r>
              <a:rPr lang="id-ID" dirty="0"/>
              <a:t>-</a:t>
            </a:r>
          </a:p>
          <a:p>
            <a:r>
              <a:rPr lang="id-ID" dirty="0"/>
              <a:t>-</a:t>
            </a:r>
          </a:p>
          <a:p>
            <a:r>
              <a:rPr lang="id-ID" dirty="0"/>
              <a:t>-</a:t>
            </a:r>
          </a:p>
          <a:p>
            <a:r>
              <a:rPr lang="id-ID" dirty="0"/>
              <a:t>-</a:t>
            </a:r>
          </a:p>
          <a:p>
            <a:r>
              <a:rPr lang="id-ID" dirty="0"/>
              <a:t>-</a:t>
            </a:r>
          </a:p>
          <a:p>
            <a:r>
              <a:rPr lang="id-ID" dirty="0"/>
              <a:t>- Karya dikirimkan via email ke </a:t>
            </a:r>
            <a:r>
              <a:rPr lang="id-ID" dirty="0">
                <a:hlinkClick r:id="rId2"/>
              </a:rPr>
              <a:t>macakirimkaryamu@gmail.com</a:t>
            </a:r>
            <a:endParaRPr lang="id-ID" dirty="0"/>
          </a:p>
          <a:p>
            <a:r>
              <a:rPr lang="id-ID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9660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2129-7EFF-484D-9918-1E18CA49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Timeline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6D8B3-7695-4712-8A7E-7EA361094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724738"/>
              </p:ext>
            </p:extLst>
          </p:nvPr>
        </p:nvGraphicFramePr>
        <p:xfrm>
          <a:off x="1450974" y="2070100"/>
          <a:ext cx="9407525" cy="200485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43932">
                  <a:extLst>
                    <a:ext uri="{9D8B030D-6E8A-4147-A177-3AD203B41FA5}">
                      <a16:colId xmlns:a16="http://schemas.microsoft.com/office/drawing/2014/main" val="3677089218"/>
                    </a:ext>
                  </a:extLst>
                </a:gridCol>
                <a:gridCol w="1343932">
                  <a:extLst>
                    <a:ext uri="{9D8B030D-6E8A-4147-A177-3AD203B41FA5}">
                      <a16:colId xmlns:a16="http://schemas.microsoft.com/office/drawing/2014/main" val="3483289904"/>
                    </a:ext>
                  </a:extLst>
                </a:gridCol>
                <a:gridCol w="1343932">
                  <a:extLst>
                    <a:ext uri="{9D8B030D-6E8A-4147-A177-3AD203B41FA5}">
                      <a16:colId xmlns:a16="http://schemas.microsoft.com/office/drawing/2014/main" val="2176212452"/>
                    </a:ext>
                  </a:extLst>
                </a:gridCol>
                <a:gridCol w="1343932">
                  <a:extLst>
                    <a:ext uri="{9D8B030D-6E8A-4147-A177-3AD203B41FA5}">
                      <a16:colId xmlns:a16="http://schemas.microsoft.com/office/drawing/2014/main" val="3145446965"/>
                    </a:ext>
                  </a:extLst>
                </a:gridCol>
                <a:gridCol w="1479272">
                  <a:extLst>
                    <a:ext uri="{9D8B030D-6E8A-4147-A177-3AD203B41FA5}">
                      <a16:colId xmlns:a16="http://schemas.microsoft.com/office/drawing/2014/main" val="3243932677"/>
                    </a:ext>
                  </a:extLst>
                </a:gridCol>
                <a:gridCol w="1208593">
                  <a:extLst>
                    <a:ext uri="{9D8B030D-6E8A-4147-A177-3AD203B41FA5}">
                      <a16:colId xmlns:a16="http://schemas.microsoft.com/office/drawing/2014/main" val="3251316946"/>
                    </a:ext>
                  </a:extLst>
                </a:gridCol>
                <a:gridCol w="1343932">
                  <a:extLst>
                    <a:ext uri="{9D8B030D-6E8A-4147-A177-3AD203B41FA5}">
                      <a16:colId xmlns:a16="http://schemas.microsoft.com/office/drawing/2014/main" val="1023941559"/>
                    </a:ext>
                  </a:extLst>
                </a:gridCol>
              </a:tblGrid>
              <a:tr h="726564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Minggu pertama</a:t>
                      </a:r>
                    </a:p>
                  </a:txBody>
                  <a:tcPr marL="91349" marR="91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Minggu ke-2</a:t>
                      </a:r>
                    </a:p>
                  </a:txBody>
                  <a:tcPr marL="91349" marR="91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Minggu ke-3</a:t>
                      </a:r>
                    </a:p>
                  </a:txBody>
                  <a:tcPr marL="91349" marR="91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Minggu ke-4</a:t>
                      </a:r>
                    </a:p>
                  </a:txBody>
                  <a:tcPr marL="91349" marR="91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Minggu ke-5</a:t>
                      </a:r>
                    </a:p>
                  </a:txBody>
                  <a:tcPr marL="91349" marR="91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Minggu ke-6</a:t>
                      </a:r>
                    </a:p>
                  </a:txBody>
                  <a:tcPr marL="91349" marR="91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Minggu ke-7</a:t>
                      </a:r>
                    </a:p>
                  </a:txBody>
                  <a:tcPr marL="91349" marR="91349"/>
                </a:tc>
                <a:extLst>
                  <a:ext uri="{0D108BD9-81ED-4DB2-BD59-A6C34878D82A}">
                    <a16:rowId xmlns:a16="http://schemas.microsoft.com/office/drawing/2014/main" val="1014811932"/>
                  </a:ext>
                </a:extLst>
              </a:tr>
              <a:tr h="1278294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Pembuatan halaman utama dan isi </a:t>
                      </a:r>
                    </a:p>
                  </a:txBody>
                  <a:tcPr marL="91349" marR="91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Membuat </a:t>
                      </a:r>
                      <a:r>
                        <a:rPr lang="id-ID" dirty="0" err="1"/>
                        <a:t>halama</a:t>
                      </a:r>
                      <a:r>
                        <a:rPr lang="id-ID" dirty="0"/>
                        <a:t> konten</a:t>
                      </a:r>
                    </a:p>
                  </a:txBody>
                  <a:tcPr marL="91349" marR="91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Pembuatan </a:t>
                      </a:r>
                      <a:r>
                        <a:rPr lang="id-ID" i="1" dirty="0"/>
                        <a:t>data </a:t>
                      </a:r>
                      <a:r>
                        <a:rPr lang="id-ID" i="1" dirty="0" err="1"/>
                        <a:t>base</a:t>
                      </a:r>
                      <a:endParaRPr lang="id-ID" i="1" dirty="0"/>
                    </a:p>
                  </a:txBody>
                  <a:tcPr marL="91349" marR="91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Membuat halaman filter</a:t>
                      </a:r>
                    </a:p>
                  </a:txBody>
                  <a:tcPr marL="91349" marR="91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Peningkatan fitur</a:t>
                      </a:r>
                    </a:p>
                  </a:txBody>
                  <a:tcPr marL="91349" marR="91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Uji coba dan perbaikan</a:t>
                      </a:r>
                    </a:p>
                  </a:txBody>
                  <a:tcPr marL="91349" marR="91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Finishing</a:t>
                      </a:r>
                      <a:endParaRPr lang="id-ID" dirty="0"/>
                    </a:p>
                  </a:txBody>
                  <a:tcPr marL="91349" marR="91349"/>
                </a:tc>
                <a:extLst>
                  <a:ext uri="{0D108BD9-81ED-4DB2-BD59-A6C34878D82A}">
                    <a16:rowId xmlns:a16="http://schemas.microsoft.com/office/drawing/2014/main" val="2237021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24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8AB6-C6BC-4616-8E49-8415B314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23" y="639419"/>
            <a:ext cx="9603275" cy="1049235"/>
          </a:xfrm>
        </p:spPr>
        <p:txBody>
          <a:bodyPr/>
          <a:lstStyle/>
          <a:p>
            <a:r>
              <a:rPr lang="id-ID" dirty="0"/>
              <a:t>Referensi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E17D5-7261-4063-BC71-D4254B59B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003" y="2771426"/>
            <a:ext cx="4753358" cy="22856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773594-670B-4E32-8E9B-C688BCFA0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2036988"/>
            <a:ext cx="4336554" cy="377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8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8308-6C0D-46E7-8BED-2927EAA5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E6E-58CB-4614-A16D-5EC49B9B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https://www.gramedia.com/blog/5-penyebab-kurangnya-minat-baca-di-indonesia/#gref</a:t>
            </a:r>
          </a:p>
          <a:p>
            <a:pPr marL="0" indent="0">
              <a:buNone/>
            </a:pPr>
            <a:r>
              <a:rPr lang="id-ID" dirty="0"/>
              <a:t>https://www.dw.com/id/anak-rewel-dan-bikin-sibuk-beri-saja-handphone-solusi-jitukah/a-44665859</a:t>
            </a:r>
          </a:p>
          <a:p>
            <a:pPr marL="0" indent="0">
              <a:buNone/>
            </a:pPr>
            <a:r>
              <a:rPr lang="id-ID" dirty="0"/>
              <a:t>www.moshimonster.com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601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6DCD9-6943-4533-AE32-11B1FA0D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id-ID" dirty="0"/>
              <a:t>Latar Belakang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584F-4E9B-4F49-B968-2FEB44EA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ID" sz="1800" dirty="0"/>
              <a:t>Pada era yang </a:t>
            </a:r>
            <a:r>
              <a:rPr lang="en-ID" sz="1800" dirty="0" err="1"/>
              <a:t>serba</a:t>
            </a:r>
            <a:r>
              <a:rPr lang="en-ID" sz="1800" dirty="0"/>
              <a:t> digital </a:t>
            </a:r>
            <a:r>
              <a:rPr lang="en-ID" sz="1800" dirty="0" err="1"/>
              <a:t>saat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, </a:t>
            </a:r>
            <a:r>
              <a:rPr lang="en-ID" sz="1800" dirty="0" err="1"/>
              <a:t>hampir</a:t>
            </a:r>
            <a:r>
              <a:rPr lang="en-ID" sz="1800" dirty="0"/>
              <a:t> </a:t>
            </a:r>
            <a:r>
              <a:rPr lang="en-ID" sz="1800" dirty="0" err="1"/>
              <a:t>semua</a:t>
            </a:r>
            <a:r>
              <a:rPr lang="en-ID" sz="1800" dirty="0"/>
              <a:t> orang </a:t>
            </a:r>
            <a:r>
              <a:rPr lang="en-ID" sz="1800" dirty="0" err="1"/>
              <a:t>mulai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orang </a:t>
            </a:r>
            <a:r>
              <a:rPr lang="en-ID" sz="1800" dirty="0" err="1"/>
              <a:t>dewasa</a:t>
            </a:r>
            <a:r>
              <a:rPr lang="en-ID" sz="1800" dirty="0"/>
              <a:t>, </a:t>
            </a:r>
            <a:r>
              <a:rPr lang="en-ID" sz="1800" dirty="0" err="1"/>
              <a:t>remaja</a:t>
            </a:r>
            <a:r>
              <a:rPr lang="en-ID" sz="1800" dirty="0"/>
              <a:t>, </a:t>
            </a:r>
            <a:r>
              <a:rPr lang="en-ID" sz="1800" dirty="0" err="1"/>
              <a:t>bahkan</a:t>
            </a:r>
            <a:r>
              <a:rPr lang="en-ID" sz="1800" dirty="0"/>
              <a:t> </a:t>
            </a:r>
            <a:r>
              <a:rPr lang="en-ID" sz="1800" dirty="0" err="1"/>
              <a:t>anak-anak</a:t>
            </a:r>
            <a:r>
              <a:rPr lang="en-ID" sz="1800" dirty="0"/>
              <a:t> </a:t>
            </a:r>
            <a:r>
              <a:rPr lang="en-ID" sz="1800" dirty="0" err="1"/>
              <a:t>cenderung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menghabiskan</a:t>
            </a:r>
            <a:r>
              <a:rPr lang="en-ID" sz="1800" dirty="0"/>
              <a:t> </a:t>
            </a:r>
            <a:r>
              <a:rPr lang="en-ID" sz="1800" dirty="0" err="1"/>
              <a:t>waktunya</a:t>
            </a:r>
            <a:r>
              <a:rPr lang="en-ID" sz="1800" dirty="0"/>
              <a:t> di </a:t>
            </a:r>
            <a:r>
              <a:rPr lang="en-ID" sz="1800" dirty="0" err="1"/>
              <a:t>depan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computer, laptop,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bahkan</a:t>
            </a:r>
            <a:r>
              <a:rPr lang="en-ID" sz="1800" dirty="0"/>
              <a:t> </a:t>
            </a:r>
            <a:r>
              <a:rPr lang="en-ID" sz="1800" i="1" dirty="0"/>
              <a:t>gadget</a:t>
            </a:r>
            <a:r>
              <a:rPr lang="en-ID" sz="1800" dirty="0"/>
              <a:t> </a:t>
            </a:r>
            <a:r>
              <a:rPr lang="en-ID" sz="1800" dirty="0" err="1"/>
              <a:t>mereka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berselancar</a:t>
            </a:r>
            <a:r>
              <a:rPr lang="en-ID" sz="1800" dirty="0"/>
              <a:t> internet.  Lembaga </a:t>
            </a:r>
            <a:r>
              <a:rPr lang="en-ID" sz="1800" dirty="0" err="1"/>
              <a:t>riset</a:t>
            </a:r>
            <a:r>
              <a:rPr lang="en-ID" sz="1800" dirty="0"/>
              <a:t> </a:t>
            </a:r>
            <a:r>
              <a:rPr lang="en-ID" sz="1800" dirty="0" err="1"/>
              <a:t>Childwise</a:t>
            </a:r>
            <a:r>
              <a:rPr lang="en-ID" sz="1800" dirty="0"/>
              <a:t> yang </a:t>
            </a:r>
            <a:r>
              <a:rPr lang="en-ID" sz="1800" dirty="0" err="1"/>
              <a:t>berbasis</a:t>
            </a:r>
            <a:r>
              <a:rPr lang="en-ID" sz="1800" dirty="0"/>
              <a:t> di </a:t>
            </a:r>
            <a:r>
              <a:rPr lang="en-ID" sz="1800" dirty="0" err="1"/>
              <a:t>Inggris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riset</a:t>
            </a:r>
            <a:r>
              <a:rPr lang="en-ID" sz="1800" dirty="0"/>
              <a:t> dan </a:t>
            </a:r>
            <a:r>
              <a:rPr lang="en-ID" sz="1800" dirty="0" err="1"/>
              <a:t>mengungkapkan</a:t>
            </a:r>
            <a:r>
              <a:rPr lang="en-ID" sz="1800" dirty="0"/>
              <a:t> </a:t>
            </a:r>
            <a:r>
              <a:rPr lang="en-ID" sz="1800" dirty="0" err="1"/>
              <a:t>bahwa</a:t>
            </a:r>
            <a:r>
              <a:rPr lang="en-ID" sz="1800" dirty="0"/>
              <a:t> </a:t>
            </a:r>
            <a:r>
              <a:rPr lang="en-ID" sz="1800" dirty="0" err="1"/>
              <a:t>anak</a:t>
            </a:r>
            <a:r>
              <a:rPr lang="en-ID" sz="1800" dirty="0"/>
              <a:t> masa </a:t>
            </a:r>
            <a:r>
              <a:rPr lang="en-ID" sz="1800" dirty="0" err="1"/>
              <a:t>kini</a:t>
            </a:r>
            <a:r>
              <a:rPr lang="en-ID" sz="1800" dirty="0"/>
              <a:t> rata-rata </a:t>
            </a:r>
            <a:r>
              <a:rPr lang="en-ID" sz="1800" dirty="0" err="1"/>
              <a:t>menghabiskan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 6,5 jam per </a:t>
            </a:r>
            <a:r>
              <a:rPr lang="en-ID" sz="1800" dirty="0" err="1"/>
              <a:t>hari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beraktivitas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 </a:t>
            </a:r>
            <a:r>
              <a:rPr lang="en-ID" sz="1800" i="1" dirty="0"/>
              <a:t>gadget</a:t>
            </a:r>
            <a:r>
              <a:rPr lang="en-ID" sz="1800" dirty="0"/>
              <a:t>-</a:t>
            </a:r>
            <a:r>
              <a:rPr lang="en-ID" sz="1800" dirty="0" err="1"/>
              <a:t>nya</a:t>
            </a:r>
            <a:r>
              <a:rPr lang="en-ID" sz="1800" dirty="0"/>
              <a:t>.</a:t>
            </a:r>
            <a:endParaRPr lang="id-ID" sz="1800" dirty="0"/>
          </a:p>
          <a:p>
            <a:pPr marL="0" indent="0" algn="just">
              <a:lnSpc>
                <a:spcPct val="110000"/>
              </a:lnSpc>
              <a:buNone/>
            </a:pP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35741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6DCD9-6943-4533-AE32-11B1FA0D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id-ID" dirty="0"/>
              <a:t>Latar Belakang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584F-4E9B-4F49-B968-2FEB44EA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id-ID" sz="1600" dirty="0"/>
              <a:t>	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permasalahan</a:t>
            </a:r>
            <a:r>
              <a:rPr lang="en-ID" sz="1600" dirty="0"/>
              <a:t> yang </a:t>
            </a:r>
            <a:r>
              <a:rPr lang="en-ID" sz="1600" dirty="0" err="1"/>
              <a:t>ada</a:t>
            </a:r>
            <a:r>
              <a:rPr lang="en-ID" sz="1600" dirty="0"/>
              <a:t>, </a:t>
            </a:r>
            <a:r>
              <a:rPr lang="id-ID" sz="1600" dirty="0"/>
              <a:t>kami memiliki </a:t>
            </a:r>
            <a:r>
              <a:rPr lang="en-ID" sz="1600" dirty="0"/>
              <a:t>ide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situs </a:t>
            </a:r>
            <a:r>
              <a:rPr lang="en-ID" sz="1600" dirty="0" err="1"/>
              <a:t>membaca</a:t>
            </a:r>
            <a:r>
              <a:rPr lang="en-ID" sz="1600" dirty="0"/>
              <a:t> yang </a:t>
            </a:r>
            <a:r>
              <a:rPr lang="en-ID" sz="1600" dirty="0" err="1"/>
              <a:t>diperkaya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tampilan</a:t>
            </a:r>
            <a:r>
              <a:rPr lang="en-ID" sz="1600" dirty="0"/>
              <a:t> dan </a:t>
            </a:r>
            <a:r>
              <a:rPr lang="en-ID" sz="1600" dirty="0" err="1"/>
              <a:t>gambar</a:t>
            </a:r>
            <a:r>
              <a:rPr lang="en-ID" sz="1600" dirty="0"/>
              <a:t> yang </a:t>
            </a:r>
            <a:r>
              <a:rPr lang="en-ID" sz="1600" dirty="0" err="1"/>
              <a:t>menarik</a:t>
            </a:r>
            <a:r>
              <a:rPr lang="en-ID" sz="1600" dirty="0"/>
              <a:t> </a:t>
            </a:r>
            <a:r>
              <a:rPr lang="en-ID" sz="1600" dirty="0" err="1"/>
              <a:t>perhatian</a:t>
            </a:r>
            <a:r>
              <a:rPr lang="en-ID" sz="1600" dirty="0"/>
              <a:t> </a:t>
            </a:r>
            <a:r>
              <a:rPr lang="en-ID" sz="1600" dirty="0" err="1"/>
              <a:t>anak-anak</a:t>
            </a:r>
            <a:r>
              <a:rPr lang="en-ID" sz="1600" dirty="0"/>
              <a:t>. </a:t>
            </a:r>
            <a:r>
              <a:rPr lang="en-ID" sz="1600" dirty="0" err="1"/>
              <a:t>Sehingga</a:t>
            </a:r>
            <a:r>
              <a:rPr lang="en-ID" sz="1600" dirty="0"/>
              <a:t> </a:t>
            </a:r>
            <a:r>
              <a:rPr lang="en-ID" sz="1600" dirty="0" err="1"/>
              <a:t>walaupun</a:t>
            </a:r>
            <a:r>
              <a:rPr lang="en-ID" sz="1600" dirty="0"/>
              <a:t> </a:t>
            </a:r>
            <a:r>
              <a:rPr lang="en-ID" sz="1600" dirty="0" err="1"/>
              <a:t>mereka</a:t>
            </a:r>
            <a:r>
              <a:rPr lang="en-ID" sz="1600" dirty="0"/>
              <a:t> </a:t>
            </a:r>
            <a:r>
              <a:rPr lang="en-ID" sz="1600" dirty="0" err="1"/>
              <a:t>terus</a:t>
            </a:r>
            <a:r>
              <a:rPr lang="en-ID" sz="1600" dirty="0"/>
              <a:t> </a:t>
            </a:r>
            <a:r>
              <a:rPr lang="en-ID" sz="1600" dirty="0" err="1"/>
              <a:t>menempel</a:t>
            </a:r>
            <a:r>
              <a:rPr lang="en-ID" sz="1600" dirty="0"/>
              <a:t> pada </a:t>
            </a:r>
            <a:r>
              <a:rPr lang="en-ID" sz="1600" i="1" dirty="0"/>
              <a:t>gadget</a:t>
            </a:r>
            <a:r>
              <a:rPr lang="en-ID" sz="1600" dirty="0"/>
              <a:t> </a:t>
            </a:r>
            <a:r>
              <a:rPr lang="en-ID" sz="1600" dirty="0" err="1"/>
              <a:t>nya</a:t>
            </a:r>
            <a:r>
              <a:rPr lang="en-ID" sz="1600" dirty="0"/>
              <a:t>, </a:t>
            </a:r>
            <a:r>
              <a:rPr lang="en-ID" sz="1600" dirty="0" err="1"/>
              <a:t>mereka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diarahkan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membaca</a:t>
            </a:r>
            <a:r>
              <a:rPr lang="en-ID" sz="1600" dirty="0"/>
              <a:t> </a:t>
            </a:r>
            <a:r>
              <a:rPr lang="en-ID" sz="1600" dirty="0" err="1"/>
              <a:t>cerpen</a:t>
            </a:r>
            <a:r>
              <a:rPr lang="en-ID" sz="1600" dirty="0"/>
              <a:t> </a:t>
            </a:r>
            <a:r>
              <a:rPr lang="en-ID" sz="1600" dirty="0" err="1"/>
              <a:t>anak-anak</a:t>
            </a:r>
            <a:r>
              <a:rPr lang="en-ID" sz="1600" dirty="0"/>
              <a:t>. Karena </a:t>
            </a:r>
            <a:r>
              <a:rPr lang="en-ID" sz="1600" dirty="0" err="1"/>
              <a:t>anak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cenderung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menyukai</a:t>
            </a:r>
            <a:r>
              <a:rPr lang="en-ID" sz="1600" dirty="0"/>
              <a:t> </a:t>
            </a:r>
            <a:r>
              <a:rPr lang="en-ID" sz="1600" dirty="0" err="1"/>
              <a:t>hal</a:t>
            </a:r>
            <a:r>
              <a:rPr lang="en-ID" sz="1600" dirty="0"/>
              <a:t> yang </a:t>
            </a:r>
            <a:r>
              <a:rPr lang="en-ID" sz="1600" dirty="0" err="1"/>
              <a:t>berpenampilan</a:t>
            </a:r>
            <a:r>
              <a:rPr lang="en-ID" sz="1600" dirty="0"/>
              <a:t> </a:t>
            </a:r>
            <a:r>
              <a:rPr lang="en-ID" sz="1600" dirty="0" err="1"/>
              <a:t>menarik</a:t>
            </a:r>
            <a:r>
              <a:rPr lang="en-ID" sz="1600" dirty="0"/>
              <a:t>, kami </a:t>
            </a:r>
            <a:r>
              <a:rPr lang="en-ID" sz="1600" dirty="0" err="1"/>
              <a:t>penulis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rancangan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situs </a:t>
            </a:r>
            <a:r>
              <a:rPr lang="en-ID" sz="1600" dirty="0" err="1"/>
              <a:t>cerpen</a:t>
            </a:r>
            <a:r>
              <a:rPr lang="en-ID" sz="1600" dirty="0"/>
              <a:t> </a:t>
            </a:r>
            <a:r>
              <a:rPr lang="en-ID" sz="1600" dirty="0" err="1"/>
              <a:t>anak-anak</a:t>
            </a:r>
            <a:r>
              <a:rPr lang="en-ID" sz="1600" dirty="0"/>
              <a:t> yang </a:t>
            </a:r>
            <a:r>
              <a:rPr lang="en-ID" sz="1600" dirty="0" err="1"/>
              <a:t>berpenampilan</a:t>
            </a:r>
            <a:r>
              <a:rPr lang="en-ID" sz="1600" dirty="0"/>
              <a:t> </a:t>
            </a:r>
            <a:r>
              <a:rPr lang="en-ID" sz="1600" i="1" dirty="0"/>
              <a:t>simple </a:t>
            </a:r>
            <a:r>
              <a:rPr lang="en-ID" sz="1600" dirty="0" err="1"/>
              <a:t>namun</a:t>
            </a:r>
            <a:r>
              <a:rPr lang="en-ID" sz="1600" dirty="0"/>
              <a:t> </a:t>
            </a:r>
            <a:r>
              <a:rPr lang="en-ID" sz="1600" dirty="0" err="1"/>
              <a:t>tetap</a:t>
            </a:r>
            <a:r>
              <a:rPr lang="en-ID" sz="1600" dirty="0"/>
              <a:t> </a:t>
            </a:r>
            <a:r>
              <a:rPr lang="en-ID" sz="1600" dirty="0" err="1"/>
              <a:t>menarik</a:t>
            </a:r>
            <a:r>
              <a:rPr lang="en-ID" sz="1600" dirty="0"/>
              <a:t> </a:t>
            </a:r>
            <a:r>
              <a:rPr lang="en-ID" sz="1600" dirty="0" err="1"/>
              <a:t>perhatian</a:t>
            </a:r>
            <a:r>
              <a:rPr lang="en-ID" sz="1600" dirty="0"/>
              <a:t> </a:t>
            </a:r>
            <a:r>
              <a:rPr lang="en-ID" sz="1600" dirty="0" err="1"/>
              <a:t>anak-anak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fitur-fitur</a:t>
            </a:r>
            <a:r>
              <a:rPr lang="en-ID" sz="1600" dirty="0"/>
              <a:t> dan </a:t>
            </a:r>
            <a:r>
              <a:rPr lang="en-ID" sz="1600" dirty="0" err="1"/>
              <a:t>gambar-gambar</a:t>
            </a:r>
            <a:r>
              <a:rPr lang="en-ID" sz="1600" dirty="0"/>
              <a:t> yang </a:t>
            </a:r>
            <a:r>
              <a:rPr lang="en-ID" sz="1600" dirty="0" err="1"/>
              <a:t>menarik</a:t>
            </a:r>
            <a:r>
              <a:rPr lang="en-ID" sz="1600" dirty="0"/>
              <a:t>.</a:t>
            </a:r>
            <a:endParaRPr lang="id-ID" sz="16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id-ID" sz="1600" dirty="0"/>
              <a:t>	Diharapkan </a:t>
            </a:r>
            <a:r>
              <a:rPr lang="en-ID" sz="1600" dirty="0" err="1"/>
              <a:t>melalui</a:t>
            </a:r>
            <a:r>
              <a:rPr lang="en-ID" sz="1600" dirty="0"/>
              <a:t> situs </a:t>
            </a:r>
            <a:r>
              <a:rPr lang="en-ID" sz="1600" dirty="0" err="1"/>
              <a:t>ini</a:t>
            </a:r>
            <a:r>
              <a:rPr lang="en-ID" sz="1600" dirty="0"/>
              <a:t>, </a:t>
            </a:r>
            <a:r>
              <a:rPr lang="en-ID" sz="1600" dirty="0" err="1"/>
              <a:t>anak-anak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mengembangkan</a:t>
            </a:r>
            <a:r>
              <a:rPr lang="en-ID" sz="1600" dirty="0"/>
              <a:t> </a:t>
            </a:r>
            <a:r>
              <a:rPr lang="en-ID" sz="1600" dirty="0" err="1"/>
              <a:t>kemampuan</a:t>
            </a:r>
            <a:r>
              <a:rPr lang="en-ID" sz="1600" dirty="0"/>
              <a:t> </a:t>
            </a:r>
            <a:r>
              <a:rPr lang="en-ID" sz="1600" dirty="0" err="1"/>
              <a:t>membaca</a:t>
            </a:r>
            <a:r>
              <a:rPr lang="en-ID" sz="1600" dirty="0"/>
              <a:t> </a:t>
            </a:r>
            <a:r>
              <a:rPr lang="en-ID" sz="1600" dirty="0" err="1"/>
              <a:t>mereka</a:t>
            </a:r>
            <a:r>
              <a:rPr lang="en-ID" sz="1600" dirty="0"/>
              <a:t> </a:t>
            </a:r>
            <a:r>
              <a:rPr lang="en-ID" sz="1600" dirty="0" err="1"/>
              <a:t>serta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mengembangkan</a:t>
            </a:r>
            <a:r>
              <a:rPr lang="en-ID" sz="1600" dirty="0"/>
              <a:t> </a:t>
            </a:r>
            <a:r>
              <a:rPr lang="en-ID" sz="1600" dirty="0" err="1"/>
              <a:t>imajinasi</a:t>
            </a:r>
            <a:r>
              <a:rPr lang="en-ID" sz="1600" dirty="0"/>
              <a:t> dan </a:t>
            </a:r>
            <a:r>
              <a:rPr lang="en-ID" sz="1600" dirty="0" err="1"/>
              <a:t>kreativitas</a:t>
            </a:r>
            <a:r>
              <a:rPr lang="en-ID" sz="1600" dirty="0"/>
              <a:t> </a:t>
            </a:r>
            <a:r>
              <a:rPr lang="en-ID" sz="1600" dirty="0" err="1"/>
              <a:t>mereka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</a:t>
            </a:r>
            <a:r>
              <a:rPr lang="en-ID" sz="1600" dirty="0" err="1"/>
              <a:t>cerpen</a:t>
            </a:r>
            <a:r>
              <a:rPr lang="en-ID" sz="1600" dirty="0"/>
              <a:t> </a:t>
            </a:r>
            <a:r>
              <a:rPr lang="en-ID" sz="1600" dirty="0" err="1"/>
              <a:t>anak</a:t>
            </a:r>
            <a:r>
              <a:rPr lang="en-ID" sz="1600" dirty="0"/>
              <a:t> </a:t>
            </a:r>
            <a:r>
              <a:rPr lang="en-ID" sz="1600" dirty="0" err="1"/>
              <a:t>bergambar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.</a:t>
            </a:r>
            <a:endParaRPr lang="id-ID" sz="1600" dirty="0"/>
          </a:p>
          <a:p>
            <a:pPr marL="0" indent="0" algn="just">
              <a:lnSpc>
                <a:spcPct val="110000"/>
              </a:lnSpc>
              <a:buNone/>
            </a:pP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8120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D3B3-9B51-4071-9FD0-775DFFA9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&amp; Manfaat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8B8D-D4A8-4FF4-A042-9E867A05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id-ID" dirty="0"/>
              <a:t>Menarik minat anak untuk membuat dan membaca.</a:t>
            </a:r>
          </a:p>
          <a:p>
            <a:pPr marL="457200" indent="-457200">
              <a:buAutoNum type="arabicPeriod"/>
            </a:pPr>
            <a:r>
              <a:rPr lang="id-ID" dirty="0"/>
              <a:t>Memberikan gambaran dan inspirasi dalam bercita-cita.</a:t>
            </a:r>
          </a:p>
          <a:p>
            <a:pPr marL="457200" indent="-457200">
              <a:buAutoNum type="arabicPeriod"/>
            </a:pPr>
            <a:r>
              <a:rPr lang="id-ID" dirty="0"/>
              <a:t>Memperkenalkan dan membiasakan budaya membaca.</a:t>
            </a:r>
          </a:p>
          <a:p>
            <a:pPr marL="457200" indent="-457200">
              <a:buAutoNum type="arabicPeriod"/>
            </a:pPr>
            <a:r>
              <a:rPr lang="id-ID" dirty="0"/>
              <a:t>Mengurangi kecanduan bermain </a:t>
            </a:r>
            <a:r>
              <a:rPr lang="id-ID" dirty="0" err="1"/>
              <a:t>game</a:t>
            </a:r>
            <a:r>
              <a:rPr lang="id-ID" dirty="0"/>
              <a:t>.</a:t>
            </a:r>
          </a:p>
          <a:p>
            <a:pPr marL="457200" indent="-457200">
              <a:buAutoNum type="arabicPeriod"/>
            </a:pPr>
            <a:r>
              <a:rPr lang="id-ID" dirty="0"/>
              <a:t>Meningkatkan daya imajinasi dan </a:t>
            </a:r>
            <a:r>
              <a:rPr lang="id-ID" dirty="0" err="1"/>
              <a:t>kreatifitas</a:t>
            </a:r>
            <a:r>
              <a:rPr lang="id-ID" dirty="0"/>
              <a:t> anak.</a:t>
            </a:r>
          </a:p>
        </p:txBody>
      </p:sp>
    </p:spTree>
    <p:extLst>
      <p:ext uri="{BB962C8B-B14F-4D97-AF65-F5344CB8AC3E}">
        <p14:creationId xmlns:p14="http://schemas.microsoft.com/office/powerpoint/2010/main" val="2625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2FEE-CEAB-4FF3-A1A0-EACDD175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Konsep/Ide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EAC4B-D469-4BBA-9B0E-E66020B6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940831" y="3429000"/>
            <a:ext cx="2984757" cy="3131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32D0A-2B19-496F-B495-EA029BF1B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46" y="4824242"/>
            <a:ext cx="1496698" cy="15241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069F1C-B960-4222-973A-77CE18C75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7" y="4152900"/>
            <a:ext cx="2619375" cy="2705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57B4-3C10-4A85-8D7E-C6B1AACEE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7873395" cy="298851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id-ID" dirty="0" err="1"/>
              <a:t>Website</a:t>
            </a:r>
            <a:r>
              <a:rPr lang="id-ID" dirty="0"/>
              <a:t> berjudul “MACA” yang berarti membaca..</a:t>
            </a:r>
          </a:p>
          <a:p>
            <a:pPr marL="457200" indent="-457200">
              <a:buAutoNum type="arabicPeriod"/>
            </a:pPr>
            <a:r>
              <a:rPr lang="id-ID" dirty="0"/>
              <a:t>Sasaran penggunanya adalah anak kecil hingga remaja.</a:t>
            </a:r>
          </a:p>
          <a:p>
            <a:pPr marL="457200" indent="-457200">
              <a:buAutoNum type="arabicPeriod"/>
            </a:pPr>
            <a:r>
              <a:rPr lang="id-ID" dirty="0"/>
              <a:t>Web yang berisi kumpulan cerita.</a:t>
            </a:r>
          </a:p>
          <a:p>
            <a:pPr marL="457200" indent="-457200">
              <a:buAutoNum type="arabicPeriod"/>
            </a:pPr>
            <a:r>
              <a:rPr lang="id-ID" dirty="0"/>
              <a:t>Pengguna dapat mengirimkan cerita, komik, atau ide. Jika menarik cerita atau komik dapat dipublikasikan.</a:t>
            </a:r>
          </a:p>
          <a:p>
            <a:pPr marL="457200" indent="-457200">
              <a:buAutoNum type="arabicPeriod"/>
            </a:pPr>
            <a:r>
              <a:rPr lang="id-ID" dirty="0"/>
              <a:t>Setiap cerita terdapat ilustrasi.</a:t>
            </a:r>
          </a:p>
          <a:p>
            <a:pPr marL="457200" indent="-457200">
              <a:buAutoNum type="arabicPeriod"/>
            </a:pPr>
            <a:r>
              <a:rPr lang="id-ID" dirty="0"/>
              <a:t>Tampilan web dibuat semenarik mungkin dan interaktif.</a:t>
            </a:r>
          </a:p>
          <a:p>
            <a:pPr marL="457200" indent="-457200">
              <a:buAutoNum type="arabicPeriod"/>
            </a:pPr>
            <a:r>
              <a:rPr lang="id-ID" dirty="0"/>
              <a:t>User dapat mencari cerita sesuai dengan keinginan memalui fitur filter.</a:t>
            </a:r>
          </a:p>
          <a:p>
            <a:pPr marL="0" indent="0">
              <a:buNone/>
            </a:pPr>
            <a:endParaRPr lang="id-ID" dirty="0"/>
          </a:p>
          <a:p>
            <a:pPr marL="457200" indent="-457200"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526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B16D28B7-2459-4243-834C-081F13904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20">
            <a:extLst>
              <a:ext uri="{FF2B5EF4-FFF2-40B4-BE49-F238E27FC236}">
                <a16:creationId xmlns:a16="http://schemas.microsoft.com/office/drawing/2014/main" id="{D24BD9CE-EE69-479A-9E12-4BD8820D0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8938" y="1847088"/>
            <a:ext cx="28315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0B585E-407E-48C3-8BBC-BC025050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3" y="804520"/>
            <a:ext cx="2830940" cy="1049235"/>
          </a:xfrm>
        </p:spPr>
        <p:txBody>
          <a:bodyPr>
            <a:normAutofit/>
          </a:bodyPr>
          <a:lstStyle/>
          <a:p>
            <a:r>
              <a:rPr lang="id-ID" err="1"/>
              <a:t>Prototype</a:t>
            </a:r>
            <a:r>
              <a:rPr lang="id-ID"/>
              <a:t> / TAMPILAN</a:t>
            </a: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B460F0B-D018-41B3-B5EE-4BFACE060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3965881-EFFA-4677-B585-FAD5A59B1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24" y="2489200"/>
            <a:ext cx="2828026" cy="281409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id-ID" dirty="0"/>
              <a:t>Halaman Utama</a:t>
            </a:r>
          </a:p>
          <a:p>
            <a:pPr marL="457200" indent="-457200">
              <a:buAutoNum type="arabicPeriod"/>
            </a:pPr>
            <a:r>
              <a:rPr lang="id-ID" dirty="0"/>
              <a:t>Halaman Filter</a:t>
            </a:r>
          </a:p>
          <a:p>
            <a:pPr marL="457200" indent="-457200">
              <a:buAutoNum type="arabicPeriod"/>
            </a:pPr>
            <a:r>
              <a:rPr lang="id-ID" dirty="0"/>
              <a:t>Halaman Konten</a:t>
            </a:r>
          </a:p>
          <a:p>
            <a:pPr marL="457200" indent="-457200">
              <a:buAutoNum type="arabicPeriod"/>
            </a:pPr>
            <a:r>
              <a:rPr lang="id-ID" dirty="0"/>
              <a:t>Tema</a:t>
            </a:r>
          </a:p>
          <a:p>
            <a:pPr marL="0" indent="0">
              <a:buNone/>
            </a:pPr>
            <a:endParaRPr lang="id-ID" dirty="0"/>
          </a:p>
          <a:p>
            <a:pPr marL="457200" indent="-457200">
              <a:buAutoNum type="arabicPeriod"/>
            </a:pPr>
            <a:endParaRPr lang="en-US" dirty="0"/>
          </a:p>
        </p:txBody>
      </p:sp>
      <p:grpSp>
        <p:nvGrpSpPr>
          <p:cNvPr id="40" name="Group 24">
            <a:extLst>
              <a:ext uri="{FF2B5EF4-FFF2-40B4-BE49-F238E27FC236}">
                <a16:creationId xmlns:a16="http://schemas.microsoft.com/office/drawing/2014/main" id="{15871C84-FD48-4073-B0A6-7C8D95A92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F7B5C2E2-A757-4E95-A876-395075CE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6">
              <a:extLst>
                <a:ext uri="{FF2B5EF4-FFF2-40B4-BE49-F238E27FC236}">
                  <a16:creationId xmlns:a16="http://schemas.microsoft.com/office/drawing/2014/main" id="{FFBC8247-E165-4608-BDA5-02762A34D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8">
            <a:extLst>
              <a:ext uri="{FF2B5EF4-FFF2-40B4-BE49-F238E27FC236}">
                <a16:creationId xmlns:a16="http://schemas.microsoft.com/office/drawing/2014/main" id="{4A6B239A-8939-4B7A-9EE9-4B4C6AC7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2668" y="1113052"/>
            <a:ext cx="2401546" cy="3865584"/>
          </a:xfrm>
          <a:prstGeom prst="rect">
            <a:avLst/>
          </a:prstGeom>
          <a:solidFill>
            <a:srgbClr val="FFFFFE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44C75-253A-433E-BB8A-772BB4F7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013" y="1888724"/>
            <a:ext cx="2231035" cy="2330063"/>
          </a:xfrm>
          <a:prstGeom prst="rect">
            <a:avLst/>
          </a:prstGeom>
        </p:spPr>
      </p:pic>
      <p:sp>
        <p:nvSpPr>
          <p:cNvPr id="44" name="Rectangle 30">
            <a:extLst>
              <a:ext uri="{FF2B5EF4-FFF2-40B4-BE49-F238E27FC236}">
                <a16:creationId xmlns:a16="http://schemas.microsoft.com/office/drawing/2014/main" id="{393871EE-EC0A-455F-AA37-A87D7237E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4231" y="1118341"/>
            <a:ext cx="3721692" cy="2217077"/>
          </a:xfrm>
          <a:prstGeom prst="rect">
            <a:avLst/>
          </a:prstGeom>
          <a:solidFill>
            <a:srgbClr val="FFFFFE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E226C626-668D-4D87-A65F-2B618594C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107" y="1258066"/>
            <a:ext cx="3558953" cy="193962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AC72693-C9A4-4BE4-A90C-CDA82C5C5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4231" y="3502759"/>
            <a:ext cx="1257572" cy="1479758"/>
          </a:xfrm>
          <a:prstGeom prst="rect">
            <a:avLst/>
          </a:prstGeom>
          <a:solidFill>
            <a:srgbClr val="FFFFFE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6D3E33-C017-4D39-AAB6-97B376B152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536"/>
          <a:stretch/>
        </p:blipFill>
        <p:spPr>
          <a:xfrm>
            <a:off x="7265107" y="4066452"/>
            <a:ext cx="1094834" cy="35542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963AC57-381C-41C6-A500-249FCD48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181" y="3502759"/>
            <a:ext cx="2301548" cy="1479758"/>
          </a:xfrm>
          <a:prstGeom prst="rect">
            <a:avLst/>
          </a:prstGeom>
          <a:solidFill>
            <a:srgbClr val="FFFFFE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47877B-3432-4344-973C-61C2CDDFD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911" y="3583457"/>
            <a:ext cx="1611484" cy="13214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C697EA-7E3D-4775-9FB6-A68751DA9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BE8516-E951-4D60-A735-03B11A7DF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E57E66-418D-4DFD-8195-B8806A0E4535}"/>
              </a:ext>
            </a:extLst>
          </p:cNvPr>
          <p:cNvSpPr txBox="1"/>
          <p:nvPr/>
        </p:nvSpPr>
        <p:spPr>
          <a:xfrm>
            <a:off x="8536899" y="1669089"/>
            <a:ext cx="83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MACA</a:t>
            </a:r>
          </a:p>
        </p:txBody>
      </p:sp>
    </p:spTree>
    <p:extLst>
      <p:ext uri="{BB962C8B-B14F-4D97-AF65-F5344CB8AC3E}">
        <p14:creationId xmlns:p14="http://schemas.microsoft.com/office/powerpoint/2010/main" val="195231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C54F-53E3-4AB9-B028-FCEE29DAC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3263"/>
            <a:ext cx="9144000" cy="2387600"/>
          </a:xfrm>
        </p:spPr>
        <p:txBody>
          <a:bodyPr>
            <a:normAutofit/>
          </a:bodyPr>
          <a:lstStyle/>
          <a:p>
            <a:r>
              <a:rPr lang="id-ID" sz="8800" dirty="0">
                <a:latin typeface="Antipasto Pro DemiBold" panose="02000506020000020004" pitchFamily="2" charset="0"/>
              </a:rPr>
              <a:t>MACA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A92E7-27D7-43AA-8165-3F02EF6BF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9257"/>
            <a:ext cx="9144000" cy="1655762"/>
          </a:xfrm>
        </p:spPr>
        <p:txBody>
          <a:bodyPr>
            <a:normAutofit/>
          </a:bodyPr>
          <a:lstStyle/>
          <a:p>
            <a:r>
              <a:rPr lang="id-ID" sz="1800" dirty="0">
                <a:latin typeface="Script MT Bold" panose="03040602040607080904" pitchFamily="66" charset="0"/>
              </a:rPr>
              <a:t>Mari membaca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8295A-120B-4161-8054-8B181364FFD0}"/>
              </a:ext>
            </a:extLst>
          </p:cNvPr>
          <p:cNvSpPr/>
          <p:nvPr/>
        </p:nvSpPr>
        <p:spPr>
          <a:xfrm>
            <a:off x="5457825" y="3426619"/>
            <a:ext cx="1409700" cy="340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Antipasto Pro DemiBold" panose="02000506020000020004" pitchFamily="2" charset="0"/>
              </a:rPr>
              <a:t>Komik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604EE4-5402-4A09-88A2-AE1A0850E61D}"/>
              </a:ext>
            </a:extLst>
          </p:cNvPr>
          <p:cNvSpPr/>
          <p:nvPr/>
        </p:nvSpPr>
        <p:spPr>
          <a:xfrm>
            <a:off x="7010399" y="3426619"/>
            <a:ext cx="1266825" cy="340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>
                <a:latin typeface="Antipasto Pro DemiBold" panose="02000506020000020004" pitchFamily="2" charset="0"/>
              </a:rPr>
              <a:t>Kirim 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FB7506-5ECD-4814-B3EF-1DAF909E13FD}"/>
              </a:ext>
            </a:extLst>
          </p:cNvPr>
          <p:cNvSpPr/>
          <p:nvPr/>
        </p:nvSpPr>
        <p:spPr>
          <a:xfrm>
            <a:off x="4048125" y="3426619"/>
            <a:ext cx="1266825" cy="340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Antipasto Pro DemiBold" panose="02000506020000020004" pitchFamily="2" charset="0"/>
              </a:rPr>
              <a:t>Cerpen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13BD50-01A5-444F-9A07-578C766166A6}"/>
              </a:ext>
            </a:extLst>
          </p:cNvPr>
          <p:cNvSpPr/>
          <p:nvPr/>
        </p:nvSpPr>
        <p:spPr>
          <a:xfrm>
            <a:off x="3571874" y="4019135"/>
            <a:ext cx="4705350" cy="4163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9D9596-BB4E-4238-8669-208442FA1D81}"/>
              </a:ext>
            </a:extLst>
          </p:cNvPr>
          <p:cNvCxnSpPr/>
          <p:nvPr/>
        </p:nvCxnSpPr>
        <p:spPr>
          <a:xfrm>
            <a:off x="3424237" y="3286125"/>
            <a:ext cx="54768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B7D437F-1228-47A7-AD1C-6825097F02F9}"/>
              </a:ext>
            </a:extLst>
          </p:cNvPr>
          <p:cNvSpPr/>
          <p:nvPr/>
        </p:nvSpPr>
        <p:spPr>
          <a:xfrm>
            <a:off x="8421687" y="3986638"/>
            <a:ext cx="444500" cy="41630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479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B992B-E1A0-44B9-A2F3-42149C2B02BE}"/>
              </a:ext>
            </a:extLst>
          </p:cNvPr>
          <p:cNvSpPr/>
          <p:nvPr/>
        </p:nvSpPr>
        <p:spPr>
          <a:xfrm>
            <a:off x="838199" y="523875"/>
            <a:ext cx="10515600" cy="1166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ntipasto Pro DemiBold" panose="0200050602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EABAA-EF24-45E3-83A1-433BAFAD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d-ID" dirty="0">
                <a:solidFill>
                  <a:schemeClr val="bg1"/>
                </a:solidFill>
                <a:latin typeface="Antipasto Pro DemiBold" panose="02000506020000020004" pitchFamily="2" charset="0"/>
              </a:rPr>
              <a:t>CERPEN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1AB6-DB89-43EB-B838-47DF3E76A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BB93B-F93F-4DD6-BBFD-A5DD0D38B43D}"/>
              </a:ext>
            </a:extLst>
          </p:cNvPr>
          <p:cNvSpPr/>
          <p:nvPr/>
        </p:nvSpPr>
        <p:spPr>
          <a:xfrm>
            <a:off x="2781299" y="3587750"/>
            <a:ext cx="1638301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87A73-A471-4DD9-85BA-7F6AFC7EE4F0}"/>
              </a:ext>
            </a:extLst>
          </p:cNvPr>
          <p:cNvSpPr/>
          <p:nvPr/>
        </p:nvSpPr>
        <p:spPr>
          <a:xfrm>
            <a:off x="8610599" y="1825624"/>
            <a:ext cx="1638301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61D489-236D-4A36-AF3E-134EEB8C565C}"/>
              </a:ext>
            </a:extLst>
          </p:cNvPr>
          <p:cNvSpPr/>
          <p:nvPr/>
        </p:nvSpPr>
        <p:spPr>
          <a:xfrm>
            <a:off x="6667499" y="1825625"/>
            <a:ext cx="1638301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CC6D2-CE9F-4D3A-AE0C-8D6CB7BDFD39}"/>
              </a:ext>
            </a:extLst>
          </p:cNvPr>
          <p:cNvSpPr/>
          <p:nvPr/>
        </p:nvSpPr>
        <p:spPr>
          <a:xfrm>
            <a:off x="4724399" y="1825625"/>
            <a:ext cx="1638301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D52AF6-6C69-4AE2-97CE-3A94B7C062E2}"/>
              </a:ext>
            </a:extLst>
          </p:cNvPr>
          <p:cNvSpPr/>
          <p:nvPr/>
        </p:nvSpPr>
        <p:spPr>
          <a:xfrm>
            <a:off x="2781299" y="1825625"/>
            <a:ext cx="1638301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B4CF8-CF86-462C-932C-9425BE2C7F57}"/>
              </a:ext>
            </a:extLst>
          </p:cNvPr>
          <p:cNvSpPr/>
          <p:nvPr/>
        </p:nvSpPr>
        <p:spPr>
          <a:xfrm>
            <a:off x="8610599" y="3587750"/>
            <a:ext cx="1638301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790E2D-CA1E-44A9-90CC-8B3317DCD25A}"/>
              </a:ext>
            </a:extLst>
          </p:cNvPr>
          <p:cNvSpPr/>
          <p:nvPr/>
        </p:nvSpPr>
        <p:spPr>
          <a:xfrm>
            <a:off x="6667499" y="3587750"/>
            <a:ext cx="1638301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5FFC1-9273-4AB8-ADE5-9B31858D80CD}"/>
              </a:ext>
            </a:extLst>
          </p:cNvPr>
          <p:cNvSpPr/>
          <p:nvPr/>
        </p:nvSpPr>
        <p:spPr>
          <a:xfrm>
            <a:off x="4724399" y="3587750"/>
            <a:ext cx="1638301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098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B992B-E1A0-44B9-A2F3-42149C2B02BE}"/>
              </a:ext>
            </a:extLst>
          </p:cNvPr>
          <p:cNvSpPr/>
          <p:nvPr/>
        </p:nvSpPr>
        <p:spPr>
          <a:xfrm>
            <a:off x="838199" y="523875"/>
            <a:ext cx="10515600" cy="1166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EABAA-EF24-45E3-83A1-433BAFAD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d-ID" dirty="0">
                <a:solidFill>
                  <a:schemeClr val="bg1"/>
                </a:solidFill>
                <a:latin typeface="Antipasto Pro DemiBold" panose="02000506020000020004" pitchFamily="2" charset="0"/>
              </a:rPr>
              <a:t>KOMIK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1AB6-DB89-43EB-B838-47DF3E76A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BB93B-F93F-4DD6-BBFD-A5DD0D38B43D}"/>
              </a:ext>
            </a:extLst>
          </p:cNvPr>
          <p:cNvSpPr/>
          <p:nvPr/>
        </p:nvSpPr>
        <p:spPr>
          <a:xfrm>
            <a:off x="2781299" y="3587750"/>
            <a:ext cx="1638301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87A73-A471-4DD9-85BA-7F6AFC7EE4F0}"/>
              </a:ext>
            </a:extLst>
          </p:cNvPr>
          <p:cNvSpPr/>
          <p:nvPr/>
        </p:nvSpPr>
        <p:spPr>
          <a:xfrm>
            <a:off x="8610599" y="1825624"/>
            <a:ext cx="1638301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61D489-236D-4A36-AF3E-134EEB8C565C}"/>
              </a:ext>
            </a:extLst>
          </p:cNvPr>
          <p:cNvSpPr/>
          <p:nvPr/>
        </p:nvSpPr>
        <p:spPr>
          <a:xfrm>
            <a:off x="6667499" y="1825625"/>
            <a:ext cx="1638301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CC6D2-CE9F-4D3A-AE0C-8D6CB7BDFD39}"/>
              </a:ext>
            </a:extLst>
          </p:cNvPr>
          <p:cNvSpPr/>
          <p:nvPr/>
        </p:nvSpPr>
        <p:spPr>
          <a:xfrm>
            <a:off x="4724399" y="1825625"/>
            <a:ext cx="1638301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D52AF6-6C69-4AE2-97CE-3A94B7C062E2}"/>
              </a:ext>
            </a:extLst>
          </p:cNvPr>
          <p:cNvSpPr/>
          <p:nvPr/>
        </p:nvSpPr>
        <p:spPr>
          <a:xfrm>
            <a:off x="2781299" y="1825625"/>
            <a:ext cx="1638301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B4CF8-CF86-462C-932C-9425BE2C7F57}"/>
              </a:ext>
            </a:extLst>
          </p:cNvPr>
          <p:cNvSpPr/>
          <p:nvPr/>
        </p:nvSpPr>
        <p:spPr>
          <a:xfrm>
            <a:off x="8610599" y="3587750"/>
            <a:ext cx="1638301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790E2D-CA1E-44A9-90CC-8B3317DCD25A}"/>
              </a:ext>
            </a:extLst>
          </p:cNvPr>
          <p:cNvSpPr/>
          <p:nvPr/>
        </p:nvSpPr>
        <p:spPr>
          <a:xfrm>
            <a:off x="6667499" y="3587750"/>
            <a:ext cx="1638301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5FFC1-9273-4AB8-ADE5-9B31858D80CD}"/>
              </a:ext>
            </a:extLst>
          </p:cNvPr>
          <p:cNvSpPr/>
          <p:nvPr/>
        </p:nvSpPr>
        <p:spPr>
          <a:xfrm>
            <a:off x="4724399" y="3587750"/>
            <a:ext cx="1638301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51077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278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Antipasto Pro DemiBold</vt:lpstr>
      <vt:lpstr>Arial</vt:lpstr>
      <vt:lpstr>Calibri</vt:lpstr>
      <vt:lpstr>Calibri Light</vt:lpstr>
      <vt:lpstr>Gill Sans MT</vt:lpstr>
      <vt:lpstr>Script MT Bold</vt:lpstr>
      <vt:lpstr>Gallery</vt:lpstr>
      <vt:lpstr>Office Theme</vt:lpstr>
      <vt:lpstr>MACA Pemanfaatan gawai sebagai media untuk menarik minat membaca</vt:lpstr>
      <vt:lpstr>Latar Belakang</vt:lpstr>
      <vt:lpstr>Latar Belakang</vt:lpstr>
      <vt:lpstr>Tujuan &amp; Manfaat</vt:lpstr>
      <vt:lpstr>Konsep/Ide</vt:lpstr>
      <vt:lpstr>Prototype / TAMPILAN</vt:lpstr>
      <vt:lpstr>MACA</vt:lpstr>
      <vt:lpstr>CERPEN</vt:lpstr>
      <vt:lpstr>KOMIK</vt:lpstr>
      <vt:lpstr>MACA</vt:lpstr>
      <vt:lpstr>Timeline</vt:lpstr>
      <vt:lpstr>Referensi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Pemanfaatan gawai sebagai media untuk menarik minat membaca</dc:title>
  <dc:creator>Cikanindi Vania</dc:creator>
  <cp:lastModifiedBy>Cikanindi Vania</cp:lastModifiedBy>
  <cp:revision>8</cp:revision>
  <dcterms:created xsi:type="dcterms:W3CDTF">2018-10-17T03:30:00Z</dcterms:created>
  <dcterms:modified xsi:type="dcterms:W3CDTF">2018-10-17T04:48:51Z</dcterms:modified>
</cp:coreProperties>
</file>