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i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DBD428-CE21-4F93-8E37-4288307690A2}">
  <a:tblStyle styleId="{E8DBD428-CE21-4F93-8E37-4288307690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i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24659c7b1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24659c7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47e3734fb_1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47e3734f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47e3734fb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47e3734f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447e3734fb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447e3734f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4788150e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4788150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2bde13fa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2bde13f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4788150e3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4788150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505503bc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505503b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2bde13fa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2bde13f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2bde13fae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2bde13f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505503bc6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505503b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flipH="1" rot="5400000">
            <a:off x="7987921" y="280747"/>
            <a:ext cx="1436798" cy="875312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flipH="1" rot="5400000">
            <a:off x="7711954" y="1152043"/>
            <a:ext cx="1779871" cy="1084184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8520892" y="2338195"/>
            <a:ext cx="542403" cy="33042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5400000">
            <a:off x="-280461" y="2947980"/>
            <a:ext cx="1435651" cy="87453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-209916" y="4278659"/>
            <a:ext cx="1075013" cy="655177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 rot="-5400000">
            <a:off x="276080" y="3815951"/>
            <a:ext cx="743793" cy="453249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flipH="1" rot="5400000">
            <a:off x="7987926" y="280753"/>
            <a:ext cx="1436700" cy="8754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flipH="1" rot="5400000">
            <a:off x="7711932" y="1152020"/>
            <a:ext cx="1779900" cy="1084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 rot="-5400000">
            <a:off x="8520834" y="2338254"/>
            <a:ext cx="542400" cy="3303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-280517" y="2947924"/>
            <a:ext cx="1435800" cy="8745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flipH="1" rot="-5400000">
            <a:off x="-209848" y="4278591"/>
            <a:ext cx="1074900" cy="655200"/>
          </a:xfrm>
          <a:prstGeom prst="parallelogram">
            <a:avLst>
              <a:gd fmla="val 81897" name="adj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flipH="1" rot="-5400000">
            <a:off x="276152" y="3815879"/>
            <a:ext cx="743700" cy="4533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ig">
  <p:cSld name="BLANK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flipH="1" rot="-5400000">
            <a:off x="-358955" y="3663589"/>
            <a:ext cx="1838400" cy="1120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flipH="1" rot="5400000">
            <a:off x="6177275" y="-42338"/>
            <a:ext cx="3688200" cy="2246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flipH="1" rot="5400000">
            <a:off x="-698074" y="3247200"/>
            <a:ext cx="3573900" cy="21771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flipH="1" rot="-5400000">
            <a:off x="-428544" y="2831032"/>
            <a:ext cx="2195100" cy="13380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flipH="1" rot="-5400000">
            <a:off x="563748" y="2068298"/>
            <a:ext cx="1518900" cy="9255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flipH="1" rot="5400000">
            <a:off x="7217675" y="1270025"/>
            <a:ext cx="2394600" cy="14589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flipH="1" rot="-5400000">
            <a:off x="7315902" y="2802275"/>
            <a:ext cx="1027800" cy="6261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flipH="1" rot="-5400000">
            <a:off x="6337825" y="578875"/>
            <a:ext cx="1520100" cy="9261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flipH="1" rot="5400000">
            <a:off x="-479615" y="1845054"/>
            <a:ext cx="2455200" cy="14958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-5400000">
            <a:off x="-358985" y="3663619"/>
            <a:ext cx="1838515" cy="1120555"/>
          </a:xfrm>
          <a:prstGeom prst="parallelogram">
            <a:avLst>
              <a:gd fmla="val 81897" name="adj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fmla="val 81897" name="adj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flipH="1" rot="-5400000">
            <a:off x="472234" y="3024661"/>
            <a:ext cx="1272000" cy="775200"/>
          </a:xfrm>
          <a:prstGeom prst="parallelogram">
            <a:avLst>
              <a:gd fmla="val 81897" name="adj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4" name="Google Shape;84;p7"/>
          <p:cNvSpPr txBox="1"/>
          <p:nvPr>
            <p:ph idx="2" type="body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5" name="Google Shape;85;p7"/>
          <p:cNvSpPr txBox="1"/>
          <p:nvPr>
            <p:ph idx="3" type="body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1pPr>
          </a:lstStyle>
          <a:p/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mall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flipH="1" rot="5400000">
              <a:off x="7471942" y="406044"/>
              <a:ext cx="2078100" cy="12660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flipH="1" rot="5400000">
              <a:off x="7072800" y="1666234"/>
              <a:ext cx="2574300" cy="15681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-5400000">
              <a:off x="8242801" y="3381815"/>
              <a:ext cx="784500" cy="4779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flipH="1" rot="5400000">
              <a:off x="-231667" y="3341328"/>
              <a:ext cx="1185900" cy="7224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flipH="1" rot="-5400000">
              <a:off x="-173395" y="4440518"/>
              <a:ext cx="888000" cy="541200"/>
            </a:xfrm>
            <a:prstGeom prst="parallelogram">
              <a:avLst>
                <a:gd fmla="val 81897" name="adj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fmla="val 81897" name="adj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flipH="1" rot="-5400000">
              <a:off x="228056" y="4058304"/>
              <a:ext cx="614400" cy="374400"/>
            </a:xfrm>
            <a:prstGeom prst="parallelogram">
              <a:avLst>
                <a:gd fmla="val 81897" name="adj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41F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b="1" sz="3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ctrTitle"/>
          </p:nvPr>
        </p:nvSpPr>
        <p:spPr>
          <a:xfrm>
            <a:off x="411175" y="215375"/>
            <a:ext cx="36567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Project</a:t>
            </a:r>
            <a:endParaRPr/>
          </a:p>
        </p:txBody>
      </p:sp>
      <p:sp>
        <p:nvSpPr>
          <p:cNvPr id="197" name="Google Shape;197;p15"/>
          <p:cNvSpPr txBox="1"/>
          <p:nvPr>
            <p:ph idx="4294967295" type="subTitle"/>
          </p:nvPr>
        </p:nvSpPr>
        <p:spPr>
          <a:xfrm>
            <a:off x="3863875" y="2385400"/>
            <a:ext cx="4291500" cy="23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3CCFF"/>
                </a:solidFill>
              </a:rPr>
              <a:t>Taufik Hidyatullah</a:t>
            </a:r>
            <a:endParaRPr b="1" sz="2100">
              <a:solidFill>
                <a:srgbClr val="33CC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05111740000136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33CCFF"/>
                </a:solidFill>
              </a:rPr>
              <a:t>Jihad Rausyan F</a:t>
            </a:r>
            <a:endParaRPr b="1" sz="2100">
              <a:solidFill>
                <a:srgbClr val="33CC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05111740000196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33CCFF"/>
                </a:solidFill>
              </a:rPr>
              <a:t>Irshad Mohammad rasyidi</a:t>
            </a:r>
            <a:endParaRPr b="1" sz="2100">
              <a:solidFill>
                <a:srgbClr val="33CC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lt1"/>
                </a:solidFill>
              </a:rPr>
              <a:t>05111740000046</a:t>
            </a:r>
            <a:endParaRPr b="1" sz="2100">
              <a:solidFill>
                <a:srgbClr val="33CCFF"/>
              </a:solidFill>
            </a:endParaRPr>
          </a:p>
        </p:txBody>
      </p:sp>
      <p:sp>
        <p:nvSpPr>
          <p:cNvPr id="198" name="Google Shape;198;p15"/>
          <p:cNvSpPr txBox="1"/>
          <p:nvPr>
            <p:ph idx="4294967295" type="subTitle"/>
          </p:nvPr>
        </p:nvSpPr>
        <p:spPr>
          <a:xfrm>
            <a:off x="3863875" y="1637800"/>
            <a:ext cx="24192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>
                <a:solidFill>
                  <a:srgbClr val="33CCFF"/>
                </a:solidFill>
              </a:rPr>
              <a:t>PWeb - D</a:t>
            </a:r>
            <a:endParaRPr sz="3900">
              <a:solidFill>
                <a:srgbClr val="33CC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idx="4294967295" type="body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99FF"/>
                </a:solidFill>
              </a:rPr>
              <a:t>LOG IN</a:t>
            </a:r>
            <a:r>
              <a:rPr b="1" lang="en" sz="1800">
                <a:solidFill>
                  <a:schemeClr val="lt1"/>
                </a:solidFill>
              </a:rPr>
              <a:t>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3" name="Google Shape;263;p24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2950350" y="838288"/>
            <a:ext cx="4973215" cy="3466919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577" y="1047931"/>
            <a:ext cx="4546670" cy="255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/>
          <p:nvPr>
            <p:ph idx="4294967295" type="body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99FF"/>
                </a:solidFill>
              </a:rPr>
              <a:t>HOME</a:t>
            </a:r>
            <a:r>
              <a:rPr b="1" lang="en" sz="1800">
                <a:solidFill>
                  <a:schemeClr val="lt1"/>
                </a:solidFill>
              </a:rPr>
              <a:t>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1" name="Google Shape;271;p25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2950350" y="838288"/>
            <a:ext cx="4973215" cy="3466919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700" y="1042800"/>
            <a:ext cx="4558054" cy="256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/>
          <p:nvPr>
            <p:ph type="title"/>
          </p:nvPr>
        </p:nvSpPr>
        <p:spPr>
          <a:xfrm>
            <a:off x="717063" y="2030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279" name="Google Shape;279;p2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0" name="Google Shape;280;p26"/>
          <p:cNvGraphicFramePr/>
          <p:nvPr/>
        </p:nvGraphicFramePr>
        <p:xfrm>
          <a:off x="960125" y="148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{E8DBD428-CE21-4F93-8E37-4288307690A2}</a:tableStyleId>
              </a:tblPr>
              <a:tblGrid>
                <a:gridCol w="1808575"/>
                <a:gridCol w="4608825"/>
              </a:tblGrid>
              <a:tr h="2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Minggu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Agenda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Form login &amp; sign up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Home &amp; About (HTML + CSS)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Home &amp; About (PHP + SQL)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Faculties &amp; Departments (SQL)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6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5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Testing, Evaluasi, Perbaikan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Referensi</a:t>
            </a:r>
            <a:endParaRPr/>
          </a:p>
        </p:txBody>
      </p:sp>
      <p:sp>
        <p:nvSpPr>
          <p:cNvPr id="286" name="Google Shape;286;p2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W3schools.com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Codecademy.com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Youtube.com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Website sosial media seperti Facebook, Twitter, dll</a:t>
            </a:r>
            <a:endParaRPr/>
          </a:p>
        </p:txBody>
      </p:sp>
      <p:sp>
        <p:nvSpPr>
          <p:cNvPr id="287" name="Google Shape;287;p2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konekin</a:t>
            </a:r>
            <a:r>
              <a:rPr b="0" lang="en"/>
              <a:t>, </a:t>
            </a:r>
            <a:r>
              <a:rPr b="0" lang="en" sz="1800"/>
              <a:t>social media made simple</a:t>
            </a:r>
            <a:endParaRPr b="0" sz="1800"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Sosial media khusus untuk mahasiswa ITS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konekin.com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Media sosial sederhana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Target pengguna 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Mahasiswa ITS</a:t>
            </a:r>
            <a:endParaRPr/>
          </a:p>
        </p:txBody>
      </p:sp>
      <p:sp>
        <p:nvSpPr>
          <p:cNvPr id="212" name="Google Shape;212;p17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Kurang banyak komunikasi yang terjadi pada mahasiswa lintas jurusan dan fakultas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Publikasi event suatu jurusan atau fakultas kurang menjangkau ke seluruh mahasiswa ITS</a:t>
            </a:r>
            <a:endParaRPr/>
          </a:p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</a:t>
            </a:r>
            <a:endParaRPr/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Memberi kemudahan bagi mahasiswa untuk lebih mengenal mahasiswa fakultas atau jurusan lain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Mempermudah publikasi sebuah event ke mahasiswa ITS</a:t>
            </a:r>
            <a:endParaRPr/>
          </a:p>
        </p:txBody>
      </p:sp>
      <p:sp>
        <p:nvSpPr>
          <p:cNvPr id="226" name="Google Shape;226;p19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Website</a:t>
            </a:r>
            <a:endParaRPr/>
          </a:p>
        </p:txBody>
      </p:sp>
      <p:sp>
        <p:nvSpPr>
          <p:cNvPr id="232" name="Google Shape;232;p20"/>
          <p:cNvSpPr txBox="1"/>
          <p:nvPr>
            <p:ph idx="1" type="body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Berbagi </a:t>
            </a:r>
            <a:r>
              <a:rPr i="1" lang="en"/>
              <a:t>postingan</a:t>
            </a:r>
            <a:r>
              <a:rPr lang="en"/>
              <a:t> dengan member lain Konekin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›"/>
            </a:pPr>
            <a:r>
              <a:rPr lang="en"/>
              <a:t>Melihat informasi event suatu fakultas atau departemen yang sedang berlangsung di ITS</a:t>
            </a:r>
            <a:endParaRPr/>
          </a:p>
        </p:txBody>
      </p:sp>
      <p:sp>
        <p:nvSpPr>
          <p:cNvPr id="233" name="Google Shape;233;p20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/>
          <p:nvPr/>
        </p:nvSpPr>
        <p:spPr>
          <a:xfrm>
            <a:off x="2930900" y="833400"/>
            <a:ext cx="4987200" cy="347669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 txBox="1"/>
          <p:nvPr>
            <p:ph idx="4294967295" type="body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99FF"/>
                </a:solidFill>
              </a:rPr>
              <a:t>MAIN </a:t>
            </a:r>
            <a:r>
              <a:rPr b="1" lang="en" sz="1800">
                <a:solidFill>
                  <a:schemeClr val="lt1"/>
                </a:solidFill>
              </a:rPr>
              <a:t>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0" name="Google Shape;240;p21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585" y="1039551"/>
            <a:ext cx="4569694" cy="256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idx="4294967295" type="body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99FF"/>
                </a:solidFill>
              </a:rPr>
              <a:t>SIGN UP</a:t>
            </a:r>
            <a:r>
              <a:rPr b="1" lang="en" sz="1800">
                <a:solidFill>
                  <a:schemeClr val="lt1"/>
                </a:solidFill>
              </a:rPr>
              <a:t>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2930875" y="833400"/>
            <a:ext cx="4987200" cy="347669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894" y="1037258"/>
            <a:ext cx="4549004" cy="255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idx="4294967295" type="body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99FF"/>
                </a:solidFill>
              </a:rPr>
              <a:t>SIGN UP</a:t>
            </a:r>
            <a:r>
              <a:rPr b="1" lang="en" sz="1800">
                <a:solidFill>
                  <a:schemeClr val="lt1"/>
                </a:solidFill>
              </a:rPr>
              <a:t> PAGE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55" name="Google Shape;255;p23"/>
          <p:cNvSpPr txBox="1"/>
          <p:nvPr>
            <p:ph idx="12" type="sldNum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2930875" y="833400"/>
            <a:ext cx="4987200" cy="3476690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cap="flat" cmpd="sng" w="952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925" y="1024675"/>
            <a:ext cx="4572995" cy="2570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