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9" r:id="rId3"/>
    <p:sldId id="261" r:id="rId4"/>
    <p:sldId id="258" r:id="rId5"/>
    <p:sldId id="263" r:id="rId6"/>
    <p:sldId id="264" r:id="rId7"/>
    <p:sldId id="260"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8A87A34-81AB-432B-8DAE-1953F412C126}" type="datetimeFigureOut">
              <a:rPr lang="en-US" smtClean="0"/>
              <a:t>9/27/2018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22F896-40B5-4ADD-8801-0D06FADFA095}"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662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1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976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149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8A87A34-81AB-432B-8DAE-1953F412C126}" type="datetimeFigureOut">
              <a:rPr lang="en-US" smtClean="0"/>
              <a:t>9/27/2018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7666440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610479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895460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833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039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48A87A34-81AB-432B-8DAE-1953F412C126}" type="datetimeFigureOut">
              <a:rPr lang="en-US" smtClean="0"/>
              <a:t>9/27/2018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474614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48A87A34-81AB-432B-8DAE-1953F412C126}" type="datetimeFigureOut">
              <a:rPr lang="en-US" smtClean="0"/>
              <a:t>9/27/2018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824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8A87A34-81AB-432B-8DAE-1953F412C126}" type="datetimeFigureOut">
              <a:rPr lang="en-US" smtClean="0"/>
              <a:pPr/>
              <a:t>9/27/2018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445801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a:t>AUGMENTED REALITY FOR AIRCRAFT CONTROL </a:t>
            </a:r>
            <a:endParaRPr lang="id-ID" sz="7200" dirty="0"/>
          </a:p>
        </p:txBody>
      </p:sp>
      <p:sp>
        <p:nvSpPr>
          <p:cNvPr id="3" name="Subtitle 2"/>
          <p:cNvSpPr>
            <a:spLocks noGrp="1"/>
          </p:cNvSpPr>
          <p:nvPr>
            <p:ph type="subTitle" idx="1"/>
          </p:nvPr>
        </p:nvSpPr>
        <p:spPr>
          <a:xfrm>
            <a:off x="2215045" y="4824664"/>
            <a:ext cx="8045373" cy="1896812"/>
          </a:xfrm>
        </p:spPr>
        <p:txBody>
          <a:bodyPr>
            <a:normAutofit/>
          </a:bodyPr>
          <a:lstStyle/>
          <a:p>
            <a:pPr marL="457200" indent="-457200">
              <a:buAutoNum type="arabicPeriod"/>
            </a:pPr>
            <a:r>
              <a:rPr lang="id-ID" dirty="0" smtClean="0"/>
              <a:t>Arij Nafi’atul M (05111540000013)</a:t>
            </a:r>
          </a:p>
          <a:p>
            <a:pPr marL="457200" indent="-457200">
              <a:buAutoNum type="arabicPeriod"/>
            </a:pPr>
            <a:r>
              <a:rPr lang="id-ID" dirty="0" smtClean="0"/>
              <a:t>Ana Alimatus Z (05111540000115)</a:t>
            </a:r>
          </a:p>
          <a:p>
            <a:pPr marL="457200" indent="-457200">
              <a:buFont typeface="Arial" panose="020B0604020202020204" pitchFamily="34" charset="0"/>
              <a:buAutoNum type="arabicPeriod"/>
            </a:pPr>
            <a:r>
              <a:rPr lang="id-ID" dirty="0"/>
              <a:t>M Reza Ar </a:t>
            </a:r>
            <a:r>
              <a:rPr lang="id-ID" dirty="0" smtClean="0"/>
              <a:t>Razi (05111540000165</a:t>
            </a:r>
            <a:endParaRPr lang="id-ID" dirty="0"/>
          </a:p>
          <a:p>
            <a:pPr marL="457200" indent="-457200">
              <a:buAutoNum type="arabicPeriod"/>
            </a:pPr>
            <a:endParaRPr lang="id-ID" dirty="0"/>
          </a:p>
        </p:txBody>
      </p:sp>
    </p:spTree>
    <p:extLst>
      <p:ext uri="{BB962C8B-B14F-4D97-AF65-F5344CB8AC3E}">
        <p14:creationId xmlns:p14="http://schemas.microsoft.com/office/powerpoint/2010/main" val="126083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introduction</a:t>
            </a:r>
            <a:endParaRPr lang="id-ID" dirty="0"/>
          </a:p>
        </p:txBody>
      </p:sp>
      <p:sp>
        <p:nvSpPr>
          <p:cNvPr id="3" name="Content Placeholder 2"/>
          <p:cNvSpPr>
            <a:spLocks noGrp="1"/>
          </p:cNvSpPr>
          <p:nvPr>
            <p:ph idx="1"/>
          </p:nvPr>
        </p:nvSpPr>
        <p:spPr>
          <a:xfrm>
            <a:off x="1251678" y="1562193"/>
            <a:ext cx="10178322" cy="4795071"/>
          </a:xfrm>
        </p:spPr>
        <p:txBody>
          <a:bodyPr>
            <a:normAutofit/>
          </a:bodyPr>
          <a:lstStyle/>
          <a:p>
            <a:r>
              <a:rPr lang="id-ID" dirty="0"/>
              <a:t>Dalam kasus pesawat konvensional atau Pesawat Udara Tak Berawak (UAV) yang dikontrol melalui tautan video, dengan mengimplementasikan tampilan </a:t>
            </a:r>
            <a:r>
              <a:rPr lang="id-ID" dirty="0" smtClean="0"/>
              <a:t>kontrol </a:t>
            </a:r>
            <a:r>
              <a:rPr lang="id-ID" dirty="0"/>
              <a:t>pesawat, informasi penting yang diperlukan untuk menerbangkan pesawat disajikan dalam bidang pandangan depan </a:t>
            </a:r>
            <a:r>
              <a:rPr lang="id-ID" dirty="0" smtClean="0"/>
              <a:t>pilot. Dengan </a:t>
            </a:r>
            <a:r>
              <a:rPr lang="id-ID" dirty="0"/>
              <a:t>mata pilot terfokus di depan pesawat dan melihat presentasi kecepatan udara, ketinggian, posisi dan sikap pesawat, jalur penerbangan, sudut jalur penerbangan, pilot dapat mencapai presisi dan kesadaran situasional yang lebih tinggi setiap saat. </a:t>
            </a:r>
            <a:endParaRPr lang="id-ID" dirty="0" smtClean="0"/>
          </a:p>
          <a:p>
            <a:r>
              <a:rPr lang="id-ID" dirty="0" smtClean="0"/>
              <a:t>Karena </a:t>
            </a:r>
            <a:r>
              <a:rPr lang="id-ID" dirty="0"/>
              <a:t>metode ini menggunakan kamera lensa sudut lebar, pendekatan ini dapat diimplementasikan dengan baik pada kendaraan udara tak berawak atau UAV. </a:t>
            </a:r>
            <a:endParaRPr lang="id-ID" dirty="0" smtClean="0"/>
          </a:p>
          <a:p>
            <a:r>
              <a:rPr lang="id-ID" dirty="0" smtClean="0"/>
              <a:t>Ruang </a:t>
            </a:r>
            <a:r>
              <a:rPr lang="id-ID" dirty="0"/>
              <a:t>lingkup utama dari makalah ini adalah penentuan penempatan cakrawala dan vektor kecepatan buatan yang benar pada bidang gambar ketika kamera lensa sudut lebar digunakan sebagai sarana untuk menerbangkan pesawat dengan aturan penerbangan instrumental (IFR). </a:t>
            </a:r>
            <a:endParaRPr lang="id-ID" dirty="0" smtClean="0"/>
          </a:p>
          <a:p>
            <a:r>
              <a:rPr lang="id-ID" dirty="0" smtClean="0"/>
              <a:t>Data </a:t>
            </a:r>
            <a:r>
              <a:rPr lang="id-ID" dirty="0"/>
              <a:t>visual pada permukaan </a:t>
            </a:r>
            <a:r>
              <a:rPr lang="id-ID" dirty="0" smtClean="0"/>
              <a:t>terletak </a:t>
            </a:r>
            <a:r>
              <a:rPr lang="id-ID" dirty="0"/>
              <a:t>tepat di depan pilot. </a:t>
            </a:r>
          </a:p>
        </p:txBody>
      </p:sp>
    </p:spTree>
    <p:extLst>
      <p:ext uri="{BB962C8B-B14F-4D97-AF65-F5344CB8AC3E}">
        <p14:creationId xmlns:p14="http://schemas.microsoft.com/office/powerpoint/2010/main" val="1881083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064773"/>
            <a:ext cx="10178322" cy="1492132"/>
          </a:xfrm>
        </p:spPr>
        <p:txBody>
          <a:bodyPr>
            <a:normAutofit fontScale="90000"/>
          </a:bodyPr>
          <a:lstStyle/>
          <a:p>
            <a:r>
              <a:rPr lang="id-ID" dirty="0"/>
              <a:t>DATA </a:t>
            </a:r>
            <a:r>
              <a:rPr lang="id-ID" dirty="0" smtClean="0"/>
              <a:t>yang DIGUNAKAN </a:t>
            </a:r>
            <a:r>
              <a:rPr lang="id-ID" dirty="0"/>
              <a:t>UNTUK MENAMPILKAN INFORMASI DI TAMPILAN HEADS UP</a:t>
            </a:r>
          </a:p>
        </p:txBody>
      </p:sp>
      <p:sp>
        <p:nvSpPr>
          <p:cNvPr id="3" name="Content Placeholder 2"/>
          <p:cNvSpPr>
            <a:spLocks noGrp="1"/>
          </p:cNvSpPr>
          <p:nvPr>
            <p:ph idx="1"/>
          </p:nvPr>
        </p:nvSpPr>
        <p:spPr>
          <a:xfrm>
            <a:off x="1251678" y="3264409"/>
            <a:ext cx="10178322" cy="3593591"/>
          </a:xfrm>
        </p:spPr>
        <p:txBody>
          <a:bodyPr/>
          <a:lstStyle/>
          <a:p>
            <a:r>
              <a:rPr lang="en-US" dirty="0" smtClean="0"/>
              <a:t>measured </a:t>
            </a:r>
            <a:r>
              <a:rPr lang="en-US" dirty="0"/>
              <a:t>GPS position in the 𝐾𝑒 frame in [</a:t>
            </a:r>
            <a:r>
              <a:rPr lang="en-US" dirty="0" smtClean="0"/>
              <a:t>m]</a:t>
            </a:r>
            <a:endParaRPr lang="id-ID" dirty="0" smtClean="0"/>
          </a:p>
          <a:p>
            <a:r>
              <a:rPr lang="en-US" dirty="0" smtClean="0"/>
              <a:t>estimated </a:t>
            </a:r>
            <a:r>
              <a:rPr lang="en-US" dirty="0"/>
              <a:t>velocity in the aircraft’s 𝐾𝑏 frame of reference along its three axis in </a:t>
            </a:r>
            <a:r>
              <a:rPr lang="en-US" dirty="0" smtClean="0"/>
              <a:t>m/s</a:t>
            </a:r>
            <a:endParaRPr lang="id-ID" dirty="0" smtClean="0"/>
          </a:p>
          <a:p>
            <a:r>
              <a:rPr lang="en-US" dirty="0" smtClean="0"/>
              <a:t>quaternion </a:t>
            </a:r>
            <a:r>
              <a:rPr lang="en-US" dirty="0"/>
              <a:t>based orientation in </a:t>
            </a:r>
            <a:r>
              <a:rPr lang="en-US" dirty="0" smtClean="0"/>
              <a:t>𝐾𝑏</a:t>
            </a:r>
            <a:endParaRPr lang="id-ID" dirty="0" smtClean="0"/>
          </a:p>
          <a:p>
            <a:endParaRPr lang="id-ID" dirty="0"/>
          </a:p>
          <a:p>
            <a:endParaRPr lang="id-ID" dirty="0" smtClean="0"/>
          </a:p>
        </p:txBody>
      </p:sp>
    </p:spTree>
    <p:extLst>
      <p:ext uri="{BB962C8B-B14F-4D97-AF65-F5344CB8AC3E}">
        <p14:creationId xmlns:p14="http://schemas.microsoft.com/office/powerpoint/2010/main" val="397268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4" name="Picture 3"/>
          <p:cNvPicPr>
            <a:picLocks noChangeAspect="1"/>
          </p:cNvPicPr>
          <p:nvPr/>
        </p:nvPicPr>
        <p:blipFill>
          <a:blip r:embed="rId2"/>
          <a:stretch>
            <a:fillRect/>
          </a:stretch>
        </p:blipFill>
        <p:spPr>
          <a:xfrm>
            <a:off x="618691" y="609600"/>
            <a:ext cx="10912647" cy="5660571"/>
          </a:xfrm>
          <a:prstGeom prst="rect">
            <a:avLst/>
          </a:prstGeom>
        </p:spPr>
      </p:pic>
    </p:spTree>
    <p:extLst>
      <p:ext uri="{BB962C8B-B14F-4D97-AF65-F5344CB8AC3E}">
        <p14:creationId xmlns:p14="http://schemas.microsoft.com/office/powerpoint/2010/main" val="426030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Percobaan reproyeksi garis horizon virtual yang diambil dari lensa kamera wide</a:t>
            </a:r>
            <a:endParaRPr lang="id-ID" dirty="0"/>
          </a:p>
        </p:txBody>
      </p:sp>
      <p:sp>
        <p:nvSpPr>
          <p:cNvPr id="3" name="Content Placeholder 2"/>
          <p:cNvSpPr>
            <a:spLocks noGrp="1"/>
          </p:cNvSpPr>
          <p:nvPr>
            <p:ph idx="1"/>
          </p:nvPr>
        </p:nvSpPr>
        <p:spPr>
          <a:xfrm>
            <a:off x="1251678" y="5882186"/>
            <a:ext cx="10178322" cy="666147"/>
          </a:xfrm>
        </p:spPr>
        <p:txBody>
          <a:bodyPr>
            <a:normAutofit fontScale="92500" lnSpcReduction="20000"/>
          </a:bodyPr>
          <a:lstStyle/>
          <a:p>
            <a:r>
              <a:rPr lang="id-ID" dirty="0"/>
              <a:t>Menggunakan kamera </a:t>
            </a:r>
            <a:r>
              <a:rPr lang="id-ID" dirty="0" smtClean="0"/>
              <a:t>wide </a:t>
            </a:r>
            <a:r>
              <a:rPr lang="id-ID" dirty="0"/>
              <a:t>untuk meningkatkan luas pandangan dari pilot yang akan meningkatkan kesadaran akan situasi. </a:t>
            </a:r>
          </a:p>
        </p:txBody>
      </p:sp>
      <p:pic>
        <p:nvPicPr>
          <p:cNvPr id="4" name="Picture 3"/>
          <p:cNvPicPr>
            <a:picLocks noChangeAspect="1"/>
          </p:cNvPicPr>
          <p:nvPr/>
        </p:nvPicPr>
        <p:blipFill>
          <a:blip r:embed="rId2"/>
          <a:stretch>
            <a:fillRect/>
          </a:stretch>
        </p:blipFill>
        <p:spPr>
          <a:xfrm>
            <a:off x="265498" y="2286001"/>
            <a:ext cx="11812772" cy="3408053"/>
          </a:xfrm>
          <a:prstGeom prst="rect">
            <a:avLst/>
          </a:prstGeom>
        </p:spPr>
      </p:pic>
    </p:spTree>
    <p:extLst>
      <p:ext uri="{BB962C8B-B14F-4D97-AF65-F5344CB8AC3E}">
        <p14:creationId xmlns:p14="http://schemas.microsoft.com/office/powerpoint/2010/main" val="254178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Picture 3"/>
          <p:cNvPicPr>
            <a:picLocks noChangeAspect="1"/>
          </p:cNvPicPr>
          <p:nvPr/>
        </p:nvPicPr>
        <p:blipFill>
          <a:blip r:embed="rId2"/>
          <a:stretch>
            <a:fillRect/>
          </a:stretch>
        </p:blipFill>
        <p:spPr>
          <a:xfrm>
            <a:off x="1935126" y="1128451"/>
            <a:ext cx="8112642" cy="4337310"/>
          </a:xfrm>
          <a:prstGeom prst="rect">
            <a:avLst/>
          </a:prstGeom>
        </p:spPr>
      </p:pic>
    </p:spTree>
    <p:extLst>
      <p:ext uri="{BB962C8B-B14F-4D97-AF65-F5344CB8AC3E}">
        <p14:creationId xmlns:p14="http://schemas.microsoft.com/office/powerpoint/2010/main" val="181014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Tampilan Head-up display (hud)</a:t>
            </a:r>
            <a:endParaRPr lang="id-ID" dirty="0"/>
          </a:p>
        </p:txBody>
      </p:sp>
      <p:sp>
        <p:nvSpPr>
          <p:cNvPr id="3" name="Content Placeholder 2"/>
          <p:cNvSpPr>
            <a:spLocks noGrp="1"/>
          </p:cNvSpPr>
          <p:nvPr>
            <p:ph idx="1"/>
          </p:nvPr>
        </p:nvSpPr>
        <p:spPr>
          <a:xfrm>
            <a:off x="1092189" y="1121176"/>
            <a:ext cx="10631238" cy="5613991"/>
          </a:xfrm>
        </p:spPr>
        <p:txBody>
          <a:bodyPr>
            <a:normAutofit fontScale="92500"/>
          </a:bodyPr>
          <a:lstStyle/>
          <a:p>
            <a:r>
              <a:rPr lang="en-US" dirty="0" smtClean="0"/>
              <a:t>airspeed</a:t>
            </a:r>
            <a:r>
              <a:rPr lang="en-US" dirty="0"/>
              <a:t>, </a:t>
            </a:r>
            <a:r>
              <a:rPr lang="en-US" b="1" dirty="0"/>
              <a:t>altitude, vertical </a:t>
            </a:r>
            <a:r>
              <a:rPr lang="en-US" b="1" dirty="0" smtClean="0"/>
              <a:t>velocity</a:t>
            </a:r>
            <a:endParaRPr lang="id-ID" b="1" dirty="0" smtClean="0"/>
          </a:p>
          <a:p>
            <a:r>
              <a:rPr lang="en-US" b="1" dirty="0" smtClean="0"/>
              <a:t>a </a:t>
            </a:r>
            <a:r>
              <a:rPr lang="en-US" b="1" dirty="0"/>
              <a:t>horizon line (artificial </a:t>
            </a:r>
            <a:r>
              <a:rPr lang="en-US" b="1" dirty="0" smtClean="0"/>
              <a:t>horizon)</a:t>
            </a:r>
            <a:endParaRPr lang="id-ID" b="1" dirty="0" smtClean="0"/>
          </a:p>
          <a:p>
            <a:r>
              <a:rPr lang="en-US" dirty="0" smtClean="0"/>
              <a:t>aircraft </a:t>
            </a:r>
            <a:r>
              <a:rPr lang="en-US" dirty="0"/>
              <a:t>attitude indicator in the form of a so called ‘ladder’, displaying the aircraft's pitch and roll relative to the ground's level/horizon in </a:t>
            </a:r>
            <a:r>
              <a:rPr lang="en-US" dirty="0" smtClean="0"/>
              <a:t>degrees</a:t>
            </a:r>
            <a:endParaRPr lang="id-ID" dirty="0" smtClean="0"/>
          </a:p>
          <a:p>
            <a:r>
              <a:rPr lang="en-US" dirty="0" smtClean="0"/>
              <a:t>turn/bank </a:t>
            </a:r>
            <a:r>
              <a:rPr lang="en-US" dirty="0"/>
              <a:t>and slip/skid </a:t>
            </a:r>
            <a:r>
              <a:rPr lang="en-US" dirty="0" smtClean="0"/>
              <a:t>indicators</a:t>
            </a:r>
            <a:endParaRPr lang="id-ID" dirty="0" smtClean="0"/>
          </a:p>
          <a:p>
            <a:r>
              <a:rPr lang="en-US" b="1" dirty="0" smtClean="0"/>
              <a:t>waterline </a:t>
            </a:r>
            <a:r>
              <a:rPr lang="en-US" b="1" dirty="0"/>
              <a:t>symbol or aircraft boresight</a:t>
            </a:r>
            <a:r>
              <a:rPr lang="en-US" dirty="0"/>
              <a:t>- shows where the nose of the aircraft is actually pointing </a:t>
            </a:r>
            <a:endParaRPr lang="id-ID" dirty="0"/>
          </a:p>
          <a:p>
            <a:r>
              <a:rPr lang="en-US" dirty="0" smtClean="0"/>
              <a:t>course </a:t>
            </a:r>
            <a:r>
              <a:rPr lang="en-US" dirty="0"/>
              <a:t>and/or heading – where heading is defined by the angle between the direction in which the vehicle's nose is pointing and a reference direction (e.g. true north) </a:t>
            </a:r>
            <a:endParaRPr lang="id-ID" dirty="0"/>
          </a:p>
          <a:p>
            <a:r>
              <a:rPr lang="en-US" dirty="0" smtClean="0"/>
              <a:t>Flight </a:t>
            </a:r>
            <a:r>
              <a:rPr lang="en-US" dirty="0"/>
              <a:t>Path Vector (Velocity Vector Symbol) - shows where the aircraft is actually going, which is useful for example, in a situation where the aircraft is pitched up but is losing energy. Here, the waterline and velocity vectors do not overlap as the former is above, while the latter is below the horizon line. This information is particularly useful on landing approach, where the pilot can visualize the location on the runway where the aircraft will touch down. The velocity vector symbol also shows if the aircraft is slipping/skidding, a situation that reduces aerodynamic efficiency. Keeping the velocity vector symbol on the waterline symbol allows the pilot to perform level turns at various angles of bank. </a:t>
            </a:r>
            <a:endParaRPr lang="id-ID" dirty="0"/>
          </a:p>
        </p:txBody>
      </p:sp>
    </p:spTree>
    <p:extLst>
      <p:ext uri="{BB962C8B-B14F-4D97-AF65-F5344CB8AC3E}">
        <p14:creationId xmlns:p14="http://schemas.microsoft.com/office/powerpoint/2010/main" val="760460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4" name="Picture 3"/>
          <p:cNvPicPr>
            <a:picLocks noChangeAspect="1"/>
          </p:cNvPicPr>
          <p:nvPr/>
        </p:nvPicPr>
        <p:blipFill>
          <a:blip r:embed="rId2"/>
          <a:stretch>
            <a:fillRect/>
          </a:stretch>
        </p:blipFill>
        <p:spPr>
          <a:xfrm>
            <a:off x="669441" y="382385"/>
            <a:ext cx="11281554" cy="6333765"/>
          </a:xfrm>
          <a:prstGeom prst="rect">
            <a:avLst/>
          </a:prstGeom>
        </p:spPr>
      </p:pic>
    </p:spTree>
    <p:extLst>
      <p:ext uri="{BB962C8B-B14F-4D97-AF65-F5344CB8AC3E}">
        <p14:creationId xmlns:p14="http://schemas.microsoft.com/office/powerpoint/2010/main" val="326804518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39</TotalTime>
  <Words>464</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Impact</vt:lpstr>
      <vt:lpstr>Badge</vt:lpstr>
      <vt:lpstr>AUGMENTED REALITY FOR AIRCRAFT CONTROL </vt:lpstr>
      <vt:lpstr>introduction</vt:lpstr>
      <vt:lpstr>DATA yang DIGUNAKAN UNTUK MENAMPILKAN INFORMASI DI TAMPILAN HEADS UP</vt:lpstr>
      <vt:lpstr>PowerPoint Presentation</vt:lpstr>
      <vt:lpstr>Percobaan reproyeksi garis horizon virtual yang diambil dari lensa kamera wide</vt:lpstr>
      <vt:lpstr>PowerPoint Presentation</vt:lpstr>
      <vt:lpstr>Tampilan Head-up display (hud)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REALITY FOR AIRCRAFT CONTROL</dc:title>
  <dc:creator>Arij Nafi</dc:creator>
  <cp:lastModifiedBy>Arij Nafi</cp:lastModifiedBy>
  <cp:revision>6</cp:revision>
  <dcterms:created xsi:type="dcterms:W3CDTF">2018-09-27T05:42:00Z</dcterms:created>
  <dcterms:modified xsi:type="dcterms:W3CDTF">2018-09-27T06:21:09Z</dcterms:modified>
</cp:coreProperties>
</file>