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Garamond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bold.fntdata"/><Relationship Id="rId11" Type="http://schemas.openxmlformats.org/officeDocument/2006/relationships/slide" Target="slides/slide7.xml"/><Relationship Id="rId22" Type="http://schemas.openxmlformats.org/officeDocument/2006/relationships/font" Target="fonts/Garamond-boldItalic.fntdata"/><Relationship Id="rId10" Type="http://schemas.openxmlformats.org/officeDocument/2006/relationships/slide" Target="slides/slide6.xml"/><Relationship Id="rId21" Type="http://schemas.openxmlformats.org/officeDocument/2006/relationships/font" Target="fonts/Garamond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Garamond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2dce2b7e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42dce2b7ee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2dce2b7ee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2dce2b7e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2dce2b7e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42dce2b7ee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2dce2b7e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42dce2b7ee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2dce2b7e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42dce2b7ee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2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descr="HD-PanelTitleR1.png" id="18" name="Google Shape;18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2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Title-UniformTrim.png" id="20" name="Google Shape;20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21" name="Google Shape;21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b="0" i="0" sz="5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2415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ctr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2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7" name="Google Shape;87;p11"/>
          <p:cNvSpPr/>
          <p:nvPr>
            <p:ph idx="2" type="pic"/>
          </p:nvPr>
        </p:nvSpPr>
        <p:spPr>
          <a:xfrm>
            <a:off x="1041427" y="1041399"/>
            <a:ext cx="10105972" cy="33358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i="0" sz="3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" type="body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8" name="Google Shape;98;p12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2" type="body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5" name="Google Shape;105;p1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8" name="Google Shape;108;p13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i="0" sz="3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3" name="Google Shape;113;p1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2" type="body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0" name="Google Shape;120;p1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4" name="Google Shape;124;p15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8" name="Google Shape;128;p16"/>
          <p:cNvSpPr txBox="1"/>
          <p:nvPr>
            <p:ph idx="2" type="body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0" name="Google Shape;130;p1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2" name="Google Shape;132;p16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9" name="Google Shape;139;p1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 rot="5400000">
            <a:off x="2565043" y="-287513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3" name="Google Shape;143;p1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4" name="Google Shape;144;p1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6" name="Google Shape;146;p18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3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4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5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2" type="body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672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1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1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3" type="body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672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1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1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4" type="body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9" name="Google Shape;59;p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5" name="Google Shape;65;p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7" name="Google Shape;77;p9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i="0" sz="2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" name="Google Shape;80;p10"/>
          <p:cNvSpPr/>
          <p:nvPr>
            <p:ph idx="2" type="pic"/>
          </p:nvPr>
        </p:nvSpPr>
        <p:spPr>
          <a:xfrm>
            <a:off x="8094831" y="1041400"/>
            <a:ext cx="3063347" cy="47752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jpg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descr="HD-PanelContent.png" id="7" name="Google Shape;7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1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9" name="Google Shape;9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0" name="Google Shape;10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youtube.com/watch?v=kcRDgO113N0" TargetMode="External"/><Relationship Id="rId4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10.jpg"/><Relationship Id="rId6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lang="en-US" sz="3000"/>
              <a:t>Pemodelan 3D Menggunakan </a:t>
            </a:r>
            <a:endParaRPr sz="30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i="1" lang="en-US" sz="3000"/>
              <a:t>Augmented Reality</a:t>
            </a:r>
            <a:endParaRPr b="0" i="1" sz="30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2" name="Google Shape;152;p19"/>
          <p:cNvSpPr txBox="1"/>
          <p:nvPr>
            <p:ph idx="1" type="subTitle"/>
          </p:nvPr>
        </p:nvSpPr>
        <p:spPr>
          <a:xfrm>
            <a:off x="2692400" y="3657601"/>
            <a:ext cx="6815700" cy="15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lang="en-US" sz="3000">
                <a:solidFill>
                  <a:srgbClr val="262626"/>
                </a:solidFill>
              </a:rPr>
              <a:t>Studi Kasus : Pemodelan Ikatan Kimia</a:t>
            </a:r>
            <a:endParaRPr sz="3000">
              <a:solidFill>
                <a:srgbClr val="26262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t/>
            </a:r>
            <a:endParaRPr sz="3000">
              <a:solidFill>
                <a:srgbClr val="26262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lang="en-US" sz="1100">
                <a:solidFill>
                  <a:srgbClr val="262626"/>
                </a:solidFill>
              </a:rPr>
              <a:t>Pametri Dinasufia			5115100041</a:t>
            </a:r>
            <a:endParaRPr sz="1100">
              <a:solidFill>
                <a:srgbClr val="26262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lang="en-US" sz="1100">
                <a:solidFill>
                  <a:srgbClr val="262626"/>
                </a:solidFill>
              </a:rPr>
              <a:t>Devi Indah Sari				5115100138</a:t>
            </a:r>
            <a:endParaRPr sz="1100">
              <a:solidFill>
                <a:srgbClr val="26262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lang="en-US" sz="1100">
                <a:solidFill>
                  <a:srgbClr val="262626"/>
                </a:solidFill>
              </a:rPr>
              <a:t>Abdurrachman Muhammad Hattamu	5115100146</a:t>
            </a:r>
            <a:endParaRPr sz="11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HASIL</a:t>
            </a:r>
            <a:endParaRPr b="0" i="0" sz="4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Bagaimana Hasil Experiment?</a:t>
            </a:r>
            <a:endParaRPr b="0" i="0" sz="4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1295401" y="2556932"/>
            <a:ext cx="960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21" name="Google Shape;221;p29"/>
          <p:cNvPicPr preferRelativeResize="0"/>
          <p:nvPr/>
        </p:nvPicPr>
        <p:blipFill rotWithShape="1">
          <a:blip r:embed="rId3">
            <a:alphaModFix/>
          </a:blip>
          <a:srcRect b="39270" l="11465" r="63909" t="22513"/>
          <a:stretch/>
        </p:blipFill>
        <p:spPr>
          <a:xfrm>
            <a:off x="4327800" y="3033738"/>
            <a:ext cx="3536393" cy="308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9"/>
          <p:cNvPicPr preferRelativeResize="0"/>
          <p:nvPr/>
        </p:nvPicPr>
        <p:blipFill rotWithShape="1">
          <a:blip r:embed="rId3">
            <a:alphaModFix/>
          </a:blip>
          <a:srcRect b="5991" l="11465" r="63909" t="60945"/>
          <a:stretch/>
        </p:blipFill>
        <p:spPr>
          <a:xfrm>
            <a:off x="7869681" y="3301655"/>
            <a:ext cx="3536393" cy="2669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675" y="2556925"/>
            <a:ext cx="3114675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/>
          <p:nvPr/>
        </p:nvSpPr>
        <p:spPr>
          <a:xfrm flipH="1" rot="10800000">
            <a:off x="3070417" y="4507527"/>
            <a:ext cx="1251900" cy="1215900"/>
          </a:xfrm>
          <a:prstGeom prst="bentArrow">
            <a:avLst>
              <a:gd fmla="val 21919" name="adj1"/>
              <a:gd fmla="val 25000" name="adj2"/>
              <a:gd fmla="val 25000" name="adj3"/>
              <a:gd fmla="val 1961" name="adj4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1295402" y="905932"/>
            <a:ext cx="9601200" cy="130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Video</a:t>
            </a:r>
            <a:endParaRPr/>
          </a:p>
        </p:txBody>
      </p:sp>
      <p:sp>
        <p:nvSpPr>
          <p:cNvPr id="230" name="Google Shape;230;p30"/>
          <p:cNvSpPr txBox="1"/>
          <p:nvPr>
            <p:ph idx="1" type="body"/>
          </p:nvPr>
        </p:nvSpPr>
        <p:spPr>
          <a:xfrm>
            <a:off x="1295401" y="2556932"/>
            <a:ext cx="9601200" cy="331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descr="Augmented Reality untuk pembelajaran Ikatan Ion" id="231" name="Google Shape;231;p30" title="AR pembelajaran Ikatan 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9325" y="476500"/>
            <a:ext cx="7873350" cy="5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KESIMPULAN</a:t>
            </a:r>
            <a:endParaRPr b="0" i="0" sz="4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37" name="Google Shape;237;p31"/>
          <p:cNvSpPr txBox="1"/>
          <p:nvPr>
            <p:ph idx="1" type="body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Kesimpulan</a:t>
            </a:r>
            <a:endParaRPr b="0" i="0" sz="4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43" name="Google Shape;243;p32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Teknologi AR dapat dimanfaatkan untuk visualisasi pemodelan 3D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Adanya pemodelan 3D dengan AR ini dapat menampilkan model yang lebih menarik dan interaktif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Pengembangan aplikasi pemodelan3D dapat dilakukan dengan memanfaatkan library FLAR dan terintegrasi langsung dengan aplikasi yang berjalan dengan format flash.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Kendala terbesar dalam pengembangan aplikasi pemodelan 3D dengan menggunakan teknologi augmented reality yaitu menyiapkan library model 3D itu sendiri.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959"/>
              <a:buFont typeface="Garamond"/>
              <a:buNone/>
            </a:pPr>
            <a:r>
              <a:rPr b="0" i="0" lang="en-US" sz="3959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Problem dan Mengapa problem tersebut penting?	</a:t>
            </a:r>
            <a:endParaRPr b="0" i="0" sz="3959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/>
              <a:t>Pemodelan 3D berperan penting pada visualisasi objek-objek nyata ataupun konsep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/>
              <a:t>penampilan model 3D secara virtual dianggap lebih menarik karena dapat digabunngkan dengan aplikasi multimedia interaktif sehingga pengguna dapat mengendalikan jalannya aplikasi sesuai kebutuhan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959"/>
              <a:buFont typeface="Garamond"/>
              <a:buNone/>
            </a:pPr>
            <a:r>
              <a:rPr b="0" i="0" lang="en-US" sz="3959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Penelitian Sebelumnya dan Problem yang belum terjawab dari Penelitian sebelumnya</a:t>
            </a:r>
            <a:endParaRPr b="0" i="0" sz="3959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85750" marR="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-US"/>
              <a:t>Hasil penelitian menunjukkan bahwa penerapan </a:t>
            </a:r>
            <a:r>
              <a:rPr i="1" lang="en-US"/>
              <a:t>augmented reality</a:t>
            </a:r>
            <a:r>
              <a:rPr lang="en-US"/>
              <a:t> sebagai alat pemodelan 3D memerlukan penyiapan </a:t>
            </a:r>
            <a:r>
              <a:rPr i="1" lang="en-US"/>
              <a:t>library</a:t>
            </a:r>
            <a:r>
              <a:rPr lang="en-US"/>
              <a:t> yang memadai. Proses penyiapan </a:t>
            </a:r>
            <a:r>
              <a:rPr i="1" lang="en-US"/>
              <a:t>library </a:t>
            </a:r>
            <a:r>
              <a:rPr lang="en-US"/>
              <a:t>cukup rumit sehingga untuk membangun model yang lengkap dipelukan </a:t>
            </a:r>
            <a:r>
              <a:rPr i="1" lang="en-US"/>
              <a:t>library</a:t>
            </a:r>
            <a:r>
              <a:rPr lang="en-US"/>
              <a:t> model yang cukup banyak.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METODE</a:t>
            </a:r>
            <a:endParaRPr b="0" i="0" sz="4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Prosedur Yang Digunakan</a:t>
            </a:r>
            <a:endParaRPr b="0" i="0" sz="4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/>
              <a:t>Aplikasi dibuat menggunakan paket aplikasi </a:t>
            </a:r>
            <a:r>
              <a:rPr i="1" lang="en-US"/>
              <a:t>Flash CS4</a:t>
            </a:r>
            <a:r>
              <a:rPr lang="en-US"/>
              <a:t> atau versi ke atas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/>
              <a:t>Library yang digunakan adalah </a:t>
            </a:r>
            <a:r>
              <a:rPr i="1" lang="en-US"/>
              <a:t>Flash Augmented Reality Toolkit</a:t>
            </a:r>
            <a:r>
              <a:rPr lang="en-US"/>
              <a:t> (</a:t>
            </a:r>
            <a:r>
              <a:rPr i="1" lang="en-US"/>
              <a:t>FLARToolkit</a:t>
            </a:r>
            <a:r>
              <a:rPr lang="en-US"/>
              <a:t>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/>
              <a:t>Pemodelan 3d dibuat dengan format </a:t>
            </a:r>
            <a:r>
              <a:rPr i="1" lang="en-US"/>
              <a:t>Collada</a:t>
            </a:r>
            <a:r>
              <a:rPr lang="en-US"/>
              <a:t> yaitu kolaborasi pada aktivitas untuk membangun pertukaran format file pada aplikasi 3d interaktif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/>
              <a:t>Format </a:t>
            </a:r>
            <a:r>
              <a:rPr i="1" lang="en-US"/>
              <a:t>Collada </a:t>
            </a:r>
            <a:r>
              <a:rPr lang="en-US"/>
              <a:t>dibuat menggunakan </a:t>
            </a:r>
            <a:r>
              <a:rPr i="1" lang="en-US"/>
              <a:t> Papervision 3D</a:t>
            </a:r>
            <a:r>
              <a:rPr lang="en-US"/>
              <a:t>, menggunakan bahasa </a:t>
            </a:r>
            <a:r>
              <a:rPr i="1" lang="en-US"/>
              <a:t>Actionscript 2 / 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Pelaksanaan Experiment</a:t>
            </a:r>
            <a:endParaRPr b="0" i="0" sz="4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/>
              <a:t>Membuat library model 3D menggunakan Papervision3D dengan format Collada yang bersifat statis.</a:t>
            </a:r>
            <a:endParaRPr/>
          </a:p>
          <a:p>
            <a:pPr indent="0" lvl="0" marL="285750" marR="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4"/>
          <p:cNvPicPr preferRelativeResize="0"/>
          <p:nvPr/>
        </p:nvPicPr>
        <p:blipFill rotWithShape="1">
          <a:blip r:embed="rId3">
            <a:alphaModFix/>
          </a:blip>
          <a:srcRect b="18155" l="9114" r="65232" t="54998"/>
          <a:stretch/>
        </p:blipFill>
        <p:spPr>
          <a:xfrm>
            <a:off x="4532175" y="3769000"/>
            <a:ext cx="3127652" cy="184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Pelaksanaan Experiment</a:t>
            </a:r>
            <a:endParaRPr b="0" i="0" sz="4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1295401" y="2556932"/>
            <a:ext cx="960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/>
              <a:t>Dibuat skenario dan storyboard untuk setiap use case.</a:t>
            </a:r>
            <a:endParaRPr/>
          </a:p>
          <a:p>
            <a:pPr indent="0" lvl="0" marL="285750" marR="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5"/>
          <p:cNvPicPr preferRelativeResize="0"/>
          <p:nvPr/>
        </p:nvPicPr>
        <p:blipFill rotWithShape="1">
          <a:blip r:embed="rId3">
            <a:alphaModFix/>
          </a:blip>
          <a:srcRect b="11020" l="11383" r="35175" t="40560"/>
          <a:stretch/>
        </p:blipFill>
        <p:spPr>
          <a:xfrm>
            <a:off x="4848800" y="3225962"/>
            <a:ext cx="6047801" cy="308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/>
          <p:cNvPicPr preferRelativeResize="0"/>
          <p:nvPr/>
        </p:nvPicPr>
        <p:blipFill rotWithShape="1">
          <a:blip r:embed="rId4">
            <a:alphaModFix/>
          </a:blip>
          <a:srcRect b="18154" l="37658" r="34103" t="35978"/>
          <a:stretch/>
        </p:blipFill>
        <p:spPr>
          <a:xfrm>
            <a:off x="1112225" y="3194238"/>
            <a:ext cx="3442924" cy="314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Pelaksanaan Experiment</a:t>
            </a:r>
            <a:endParaRPr b="0" i="0" sz="4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1295401" y="2556932"/>
            <a:ext cx="960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/>
              <a:t>Membuat marker menggunakan Adobe Photoshop untuk pengolah gambar marker dan Marker Generator untuk proses deteksi area marker.</a:t>
            </a:r>
            <a:endParaRPr/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8663" y="3758850"/>
            <a:ext cx="311467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Pelaksanaan Experiment</a:t>
            </a:r>
            <a:endParaRPr b="0" i="0" sz="4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04" name="Google Shape;204;p27"/>
          <p:cNvSpPr txBox="1"/>
          <p:nvPr>
            <p:ph idx="1" type="body"/>
          </p:nvPr>
        </p:nvSpPr>
        <p:spPr>
          <a:xfrm>
            <a:off x="1295401" y="2556932"/>
            <a:ext cx="960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/>
              <a:t>Mensisipkan action script untuk menyatukan semua obyek sehingga membentuk sebuah aplikasi yang berjalan pada Flash Player.</a:t>
            </a:r>
            <a:endParaRPr/>
          </a:p>
        </p:txBody>
      </p:sp>
      <p:pic>
        <p:nvPicPr>
          <p:cNvPr id="205" name="Google Shape;2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663" y="3658000"/>
            <a:ext cx="3629025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4350" y="3979975"/>
            <a:ext cx="3619500" cy="26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3463" y="3658000"/>
            <a:ext cx="3609975" cy="30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75113" y="3937125"/>
            <a:ext cx="3629025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