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Merriweath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2d6f6a4e4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2d6f6a4e4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b9a0b074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b9a0b074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b9a0b07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b9a0b07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2d6f6a4e4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2d6f6a4e4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2dcd315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2dcd315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204450" y="315900"/>
            <a:ext cx="7575000" cy="37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 Augmented Reality System for treating psychological disorders: Application to phobia to cockroaches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</a:t>
            </a:r>
            <a:endParaRPr sz="3600"/>
          </a:p>
        </p:txBody>
      </p:sp>
      <p:sp>
        <p:nvSpPr>
          <p:cNvPr id="65" name="Google Shape;65;p13"/>
          <p:cNvSpPr txBox="1"/>
          <p:nvPr>
            <p:ph idx="4294967295" type="title"/>
          </p:nvPr>
        </p:nvSpPr>
        <p:spPr>
          <a:xfrm>
            <a:off x="4131475" y="3298025"/>
            <a:ext cx="4572000" cy="15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05111340000107 - Son Ardhynata S M 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05111540007003 - Nirmala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05111540007004 - Mukramin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71" name="Google Shape;71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2855550" y="14261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Masalah</a:t>
            </a:r>
            <a:endParaRPr b="1" sz="3600">
              <a:solidFill>
                <a:schemeClr val="accent5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3" name="Google Shape;73;p14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Saat ini sudah banyak sekali Augmented Reality yang digunakan di berbagai bidang, tetapi belum digunakan untuk </a:t>
            </a:r>
            <a:r>
              <a:rPr b="1" lang="en" sz="12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pengobatan</a:t>
            </a:r>
            <a:r>
              <a:rPr lang="en" sz="12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12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gangguan psikologis</a:t>
            </a:r>
            <a:r>
              <a:rPr lang="en" sz="12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 (phobia). </a:t>
            </a:r>
            <a:r>
              <a:rPr lang="en" sz="12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c</a:t>
            </a:r>
            <a:r>
              <a:rPr lang="en" sz="12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ontoh pobia terhadap kecoa.  </a:t>
            </a:r>
            <a:endParaRPr sz="12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Solusi yang Sudah ada 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283100" y="1880225"/>
            <a:ext cx="6306000" cy="26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0" lang="en" sz="2400"/>
              <a:t>Sistem VR untuk pengobatan pobia terhadapat hewan.</a:t>
            </a:r>
            <a:endParaRPr b="0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799450" y="16152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3600">
                <a:solidFill>
                  <a:schemeClr val="accent5"/>
                </a:solidFill>
              </a:rPr>
              <a:t>Solusi yang ditawarkan</a:t>
            </a:r>
            <a:endParaRPr/>
          </a:p>
        </p:txBody>
      </p:sp>
      <p:sp>
        <p:nvSpPr>
          <p:cNvPr id="85" name="Google Shape;85;p16"/>
          <p:cNvSpPr txBox="1"/>
          <p:nvPr>
            <p:ph idx="2" type="body"/>
          </p:nvPr>
        </p:nvSpPr>
        <p:spPr>
          <a:xfrm>
            <a:off x="4867100" y="584275"/>
            <a:ext cx="3954000" cy="41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Sistem Augmented Reality untuk pengobatan pobia terhadapat kecoa. Sistem yang akan dikembangkan dengan software ARtoolkit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0" lang="en" sz="1400">
                <a:solidFill>
                  <a:srgbClr val="FFFFFF"/>
                </a:solidFill>
              </a:rPr>
              <a:t>3. AR kecoa dibuat menggunakan ARToolkit 2.65 perangkat lunak dengan dukungan VRML.</a:t>
            </a:r>
            <a:endParaRPr b="0" sz="1400">
              <a:solidFill>
                <a:srgbClr val="FFFFFF"/>
              </a:solidFill>
            </a:endParaRPr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Video menggunakan kamera USB (Creative NX-Ultra).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0" lang="en" sz="1400">
                <a:solidFill>
                  <a:srgbClr val="FFFFFF"/>
                </a:solidFill>
              </a:rPr>
              <a:t>2.  Mixed Reality Image ditampilkan menggunakan 5DT HMD. kamera telah diletakkan di HMD.</a:t>
            </a:r>
            <a:endParaRPr b="0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1448100" y="917675"/>
            <a:ext cx="62478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aleway"/>
              <a:buChar char="➔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Appearance of cockroaches(1, +3, -3, +20, -20)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Jika hanya ada satu kecoa maka akan muncul pada marker. Jika banyak maka munculnya akan secara acak(random).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aleway"/>
              <a:buChar char="➔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Movement of cockroaches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Kecoa akan terus bergerak dari posisi mereka dan gerakan untuk setiap kecoa akan berbeda.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aleway"/>
              <a:buChar char="➔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Stop movement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Kecoa menghentikan gerakan.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aleway"/>
              <a:buChar char="➔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Initial position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Kecoa akan kembali ke posisi awal.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aleway"/>
              <a:buChar char="➔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Zoom in/ Zoom out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Dapat mengubah ukuran kecoa 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583025" y="19050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289300" y="206525"/>
            <a:ext cx="40452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4CCCC"/>
                </a:solidFill>
              </a:rPr>
              <a:t>Hasil</a:t>
            </a:r>
            <a:endParaRPr sz="3600">
              <a:solidFill>
                <a:srgbClr val="F4CCCC"/>
              </a:solidFill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6259750" y="476100"/>
            <a:ext cx="2480925" cy="24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 amt="42000"/>
          </a:blip>
          <a:stretch>
            <a:fillRect/>
          </a:stretch>
        </p:blipFill>
        <p:spPr>
          <a:xfrm>
            <a:off x="4651375" y="1297750"/>
            <a:ext cx="3031200" cy="30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2075" y="1022725"/>
            <a:ext cx="3668600" cy="30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type="title"/>
          </p:nvPr>
        </p:nvSpPr>
        <p:spPr>
          <a:xfrm>
            <a:off x="174125" y="1009600"/>
            <a:ext cx="42432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1400"/>
              <a:buFont typeface="Raleway"/>
              <a:buAutoNum type="arabicPeriod"/>
            </a:pPr>
            <a:r>
              <a:rPr b="1" lang="en" sz="1400">
                <a:solidFill>
                  <a:srgbClr val="F4CCCC"/>
                </a:solidFill>
                <a:latin typeface="Raleway"/>
                <a:ea typeface="Raleway"/>
                <a:cs typeface="Raleway"/>
                <a:sym typeface="Raleway"/>
              </a:rPr>
              <a:t>Seorang pasien tidak mau masuk ke ruangan yang ada kecoaknya. Level 10 pada SUDS(Subject Unit of Discomfort Scale)</a:t>
            </a:r>
            <a:endParaRPr b="1" sz="1400">
              <a:solidFill>
                <a:srgbClr val="F4CC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1400"/>
              <a:buFont typeface="Raleway"/>
              <a:buAutoNum type="arabicPeriod"/>
            </a:pPr>
            <a:r>
              <a:rPr b="1" lang="en" sz="1400">
                <a:solidFill>
                  <a:srgbClr val="F4CCCC"/>
                </a:solidFill>
                <a:latin typeface="Raleway"/>
                <a:ea typeface="Raleway"/>
                <a:cs typeface="Raleway"/>
                <a:sym typeface="Raleway"/>
              </a:rPr>
              <a:t>Pembongkaran kotak kecoak, level SUDS pasien mencapai angka 10</a:t>
            </a:r>
            <a:endParaRPr b="1" sz="1400">
              <a:solidFill>
                <a:srgbClr val="F4CC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1400"/>
              <a:buFont typeface="Raleway"/>
              <a:buAutoNum type="arabicPeriod"/>
            </a:pPr>
            <a:r>
              <a:rPr b="1" lang="en" sz="1400">
                <a:solidFill>
                  <a:srgbClr val="F4CCCC"/>
                </a:solidFill>
                <a:latin typeface="Raleway"/>
                <a:ea typeface="Raleway"/>
                <a:cs typeface="Raleway"/>
                <a:sym typeface="Raleway"/>
              </a:rPr>
              <a:t>Setelah beberapa kata dari terapis, level SUDS pasien menurun secara bertahap</a:t>
            </a:r>
            <a:endParaRPr b="1" sz="1400">
              <a:solidFill>
                <a:srgbClr val="F4CC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1400"/>
              <a:buFont typeface="Raleway"/>
              <a:buAutoNum type="arabicPeriod"/>
            </a:pPr>
            <a:r>
              <a:rPr b="1" lang="en" sz="1400">
                <a:solidFill>
                  <a:srgbClr val="F4CCCC"/>
                </a:solidFill>
                <a:latin typeface="Raleway"/>
                <a:ea typeface="Raleway"/>
                <a:cs typeface="Raleway"/>
                <a:sym typeface="Raleway"/>
              </a:rPr>
              <a:t>Setelah level SUDS pasien menyentuh angka 0, lalu terapis membunuh kecoak tersebut lalu diikuti oleh pasien</a:t>
            </a:r>
            <a:endParaRPr b="1" sz="1400">
              <a:solidFill>
                <a:srgbClr val="F4CC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1400"/>
              <a:buFont typeface="Raleway"/>
              <a:buAutoNum type="arabicPeriod"/>
            </a:pPr>
            <a:r>
              <a:rPr b="1" lang="en" sz="1400">
                <a:solidFill>
                  <a:srgbClr val="F4CCCC"/>
                </a:solidFill>
                <a:latin typeface="Raleway"/>
                <a:ea typeface="Raleway"/>
                <a:cs typeface="Raleway"/>
                <a:sym typeface="Raleway"/>
              </a:rPr>
              <a:t>Pasien sudah dapat mendekati kecoak yang sebenarnya</a:t>
            </a:r>
            <a:endParaRPr b="1" sz="1400">
              <a:solidFill>
                <a:srgbClr val="F4CC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3461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Kesimpulan</a:t>
            </a:r>
            <a:endParaRPr sz="3600"/>
          </a:p>
        </p:txBody>
      </p:sp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1404925"/>
            <a:ext cx="76125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AutoNum type="arabicPeriod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Sistem dapat mengaktifkan tingkat kegelisahan pasien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AutoNum type="arabicPeriod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Sebelum pembongkaran kecoak, pasien sama sekali tidak dapat mendekati kecoak. Setelah pembongkaran kecoak, pasien sudah dapat mendekati kecoak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582300" y="194965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</a:rPr>
              <a:t>Terimakasih</a:t>
            </a:r>
            <a:endParaRPr b="1"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