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Economica"/>
      <p:regular r:id="rId11"/>
      <p:bold r:id="rId12"/>
      <p:italic r:id="rId13"/>
      <p:boldItalic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conomica-regular.fntdata"/><Relationship Id="rId10" Type="http://schemas.openxmlformats.org/officeDocument/2006/relationships/slide" Target="slides/slide5.xml"/><Relationship Id="rId13" Type="http://schemas.openxmlformats.org/officeDocument/2006/relationships/font" Target="fonts/Economica-italic.fntdata"/><Relationship Id="rId12"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Economica-boldItalic.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c6f8954bc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954b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31419d88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31419d88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c6f8954bc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8954b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c6f8954bc_0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8954b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c6f8954bc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8954b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57937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600"/>
              <a:t>IMPLEMENTASI AUGMENTED REALITY (AR) PADA BANGUN RUANG 3D UNTUK SISWA SEKOLAH DASAR</a:t>
            </a:r>
            <a:endParaRPr sz="2600"/>
          </a:p>
        </p:txBody>
      </p:sp>
      <p:sp>
        <p:nvSpPr>
          <p:cNvPr id="63" name="Google Shape;63;p13"/>
          <p:cNvSpPr txBox="1"/>
          <p:nvPr>
            <p:ph idx="1" type="subTitle"/>
          </p:nvPr>
        </p:nvSpPr>
        <p:spPr>
          <a:xfrm>
            <a:off x="3044700" y="320133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Son Ardhynata </a:t>
            </a:r>
            <a:endParaRPr sz="1400"/>
          </a:p>
          <a:p>
            <a:pPr indent="0" lvl="0" marL="0" rtl="0" algn="ctr">
              <a:spcBef>
                <a:spcPts val="0"/>
              </a:spcBef>
              <a:spcAft>
                <a:spcPts val="0"/>
              </a:spcAft>
              <a:buNone/>
            </a:pPr>
            <a:r>
              <a:rPr lang="en" sz="1400"/>
              <a:t>Nirmala</a:t>
            </a:r>
            <a:endParaRPr sz="1400"/>
          </a:p>
          <a:p>
            <a:pPr indent="0" lvl="0" marL="0" rtl="0" algn="ctr">
              <a:spcBef>
                <a:spcPts val="0"/>
              </a:spcBef>
              <a:spcAft>
                <a:spcPts val="0"/>
              </a:spcAft>
              <a:buNone/>
            </a:pPr>
            <a:r>
              <a:rPr lang="en" sz="1400"/>
              <a:t>Mukramin</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84775"/>
            <a:ext cx="8520600" cy="9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masalah</a:t>
            </a:r>
            <a:endParaRPr sz="4200"/>
          </a:p>
        </p:txBody>
      </p:sp>
      <p:sp>
        <p:nvSpPr>
          <p:cNvPr id="69" name="Google Shape;69;p14"/>
          <p:cNvSpPr txBox="1"/>
          <p:nvPr>
            <p:ph idx="1" type="body"/>
          </p:nvPr>
        </p:nvSpPr>
        <p:spPr>
          <a:xfrm>
            <a:off x="311700" y="1392875"/>
            <a:ext cx="8520600" cy="1071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Di era digital ini pemanfaatan teknologi informasi semakin pesat. Bukan hanya orang dewasa namun juga anak-anak memanfaatkan perkembangan teknologi ini. Dapat dilihat didunia maya sekarang banyak anak-anak yang sudah menggunakan smartphone untuk sekedar bermain, sosial media dan lain-lain. Hal ini menyebabkan minat belajar anak semakin berkurang karena dirasa pembelajaran menggunakan buku sangat membosankan khususnya pelajaran matematika. Oleh karena itu dengan kondisi dan masalah seperti diatas kami memiliki solusi untuk membuat sistem pembelajaran yang interaktif yaitu Aumenteg reality pada bangun ruang untuk anak sekolah dasar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idx="4294967295" type="body"/>
          </p:nvPr>
        </p:nvSpPr>
        <p:spPr>
          <a:xfrm>
            <a:off x="6550294" y="3506698"/>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t>Menampilkan contoh soal dari ruang bangun</a:t>
            </a:r>
            <a:endParaRPr sz="1200"/>
          </a:p>
          <a:p>
            <a:pPr indent="0" lvl="0" marL="0" rtl="0" algn="ctr">
              <a:spcBef>
                <a:spcPts val="1600"/>
              </a:spcBef>
              <a:spcAft>
                <a:spcPts val="1600"/>
              </a:spcAft>
              <a:buNone/>
            </a:pPr>
            <a:r>
              <a:t/>
            </a:r>
            <a:endParaRPr sz="1200"/>
          </a:p>
        </p:txBody>
      </p:sp>
      <p:sp>
        <p:nvSpPr>
          <p:cNvPr id="75" name="Google Shape;75;p15"/>
          <p:cNvSpPr/>
          <p:nvPr/>
        </p:nvSpPr>
        <p:spPr>
          <a:xfrm>
            <a:off x="0" y="0"/>
            <a:ext cx="9161100" cy="115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Fitur</a:t>
            </a:r>
            <a:endParaRPr>
              <a:solidFill>
                <a:schemeClr val="lt1"/>
              </a:solidFill>
            </a:endParaRPr>
          </a:p>
        </p:txBody>
      </p:sp>
      <p:sp>
        <p:nvSpPr>
          <p:cNvPr id="77" name="Google Shape;77;p15"/>
          <p:cNvSpPr txBox="1"/>
          <p:nvPr>
            <p:ph idx="4294967295" type="body"/>
          </p:nvPr>
        </p:nvSpPr>
        <p:spPr>
          <a:xfrm>
            <a:off x="771613" y="284445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Pengertian</a:t>
            </a:r>
            <a:endParaRPr/>
          </a:p>
        </p:txBody>
      </p:sp>
      <p:cxnSp>
        <p:nvCxnSpPr>
          <p:cNvPr id="78" name="Google Shape;78;p15"/>
          <p:cNvCxnSpPr/>
          <p:nvPr/>
        </p:nvCxnSpPr>
        <p:spPr>
          <a:xfrm>
            <a:off x="1724850" y="3317483"/>
            <a:ext cx="270900" cy="0"/>
          </a:xfrm>
          <a:prstGeom prst="straightConnector1">
            <a:avLst/>
          </a:prstGeom>
          <a:noFill/>
          <a:ln cap="flat" cmpd="sng" w="9525">
            <a:solidFill>
              <a:schemeClr val="dk1"/>
            </a:solidFill>
            <a:prstDash val="solid"/>
            <a:round/>
            <a:headEnd len="sm" w="sm" type="none"/>
            <a:tailEnd len="sm" w="sm" type="none"/>
          </a:ln>
        </p:spPr>
      </p:cxnSp>
      <p:sp>
        <p:nvSpPr>
          <p:cNvPr id="79" name="Google Shape;79;p15"/>
          <p:cNvSpPr txBox="1"/>
          <p:nvPr>
            <p:ph idx="4294967295" type="body"/>
          </p:nvPr>
        </p:nvSpPr>
        <p:spPr>
          <a:xfrm>
            <a:off x="771613" y="350671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Dapat menjelaskan ruang bangun </a:t>
            </a:r>
            <a:endParaRPr sz="1200"/>
          </a:p>
        </p:txBody>
      </p:sp>
      <p:sp>
        <p:nvSpPr>
          <p:cNvPr id="80" name="Google Shape;80;p15"/>
          <p:cNvSpPr txBox="1"/>
          <p:nvPr>
            <p:ph idx="4294967295" type="body"/>
          </p:nvPr>
        </p:nvSpPr>
        <p:spPr>
          <a:xfrm>
            <a:off x="3660959" y="1554037"/>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Rumus</a:t>
            </a:r>
            <a:endParaRPr/>
          </a:p>
        </p:txBody>
      </p:sp>
      <p:cxnSp>
        <p:nvCxnSpPr>
          <p:cNvPr id="81" name="Google Shape;81;p15"/>
          <p:cNvCxnSpPr/>
          <p:nvPr/>
        </p:nvCxnSpPr>
        <p:spPr>
          <a:xfrm>
            <a:off x="4614200" y="1950858"/>
            <a:ext cx="270900" cy="0"/>
          </a:xfrm>
          <a:prstGeom prst="straightConnector1">
            <a:avLst/>
          </a:prstGeom>
          <a:noFill/>
          <a:ln cap="flat" cmpd="sng" w="9525">
            <a:solidFill>
              <a:schemeClr val="dk1"/>
            </a:solidFill>
            <a:prstDash val="solid"/>
            <a:round/>
            <a:headEnd len="sm" w="sm" type="none"/>
            <a:tailEnd len="sm" w="sm" type="none"/>
          </a:ln>
        </p:spPr>
      </p:cxnSp>
      <p:sp>
        <p:nvSpPr>
          <p:cNvPr id="82" name="Google Shape;82;p15"/>
          <p:cNvSpPr txBox="1"/>
          <p:nvPr>
            <p:ph idx="4294967295" type="body"/>
          </p:nvPr>
        </p:nvSpPr>
        <p:spPr>
          <a:xfrm>
            <a:off x="3660945" y="2216273"/>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Menampilkan rumus dari ruang bangun </a:t>
            </a:r>
            <a:endParaRPr sz="1200"/>
          </a:p>
        </p:txBody>
      </p:sp>
      <p:sp>
        <p:nvSpPr>
          <p:cNvPr id="83" name="Google Shape;83;p15"/>
          <p:cNvSpPr txBox="1"/>
          <p:nvPr>
            <p:ph idx="4294967295" type="body"/>
          </p:nvPr>
        </p:nvSpPr>
        <p:spPr>
          <a:xfrm>
            <a:off x="6550280" y="2873162"/>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Contoh soal</a:t>
            </a:r>
            <a:endParaRPr/>
          </a:p>
        </p:txBody>
      </p:sp>
      <p:cxnSp>
        <p:nvCxnSpPr>
          <p:cNvPr id="84" name="Google Shape;84;p15"/>
          <p:cNvCxnSpPr/>
          <p:nvPr/>
        </p:nvCxnSpPr>
        <p:spPr>
          <a:xfrm>
            <a:off x="7528750" y="3293883"/>
            <a:ext cx="270900" cy="0"/>
          </a:xfrm>
          <a:prstGeom prst="straightConnector1">
            <a:avLst/>
          </a:prstGeom>
          <a:noFill/>
          <a:ln cap="flat" cmpd="sng" w="9525">
            <a:solidFill>
              <a:schemeClr val="dk1"/>
            </a:solidFill>
            <a:prstDash val="solid"/>
            <a:round/>
            <a:headEnd len="sm" w="sm" type="none"/>
            <a:tailEnd len="sm" w="sm" type="none"/>
          </a:ln>
        </p:spPr>
      </p:cxnSp>
      <p:pic>
        <p:nvPicPr>
          <p:cNvPr id="85" name="Google Shape;85;p15"/>
          <p:cNvPicPr preferRelativeResize="0"/>
          <p:nvPr/>
        </p:nvPicPr>
        <p:blipFill>
          <a:blip r:embed="rId3">
            <a:alphaModFix/>
          </a:blip>
          <a:stretch>
            <a:fillRect/>
          </a:stretch>
        </p:blipFill>
        <p:spPr>
          <a:xfrm>
            <a:off x="561662" y="943375"/>
            <a:ext cx="2597325" cy="2140200"/>
          </a:xfrm>
          <a:prstGeom prst="rect">
            <a:avLst/>
          </a:prstGeom>
          <a:noFill/>
          <a:ln>
            <a:noFill/>
          </a:ln>
        </p:spPr>
      </p:pic>
      <p:pic>
        <p:nvPicPr>
          <p:cNvPr id="86" name="Google Shape;86;p15"/>
          <p:cNvPicPr preferRelativeResize="0"/>
          <p:nvPr/>
        </p:nvPicPr>
        <p:blipFill>
          <a:blip r:embed="rId4">
            <a:alphaModFix/>
          </a:blip>
          <a:stretch>
            <a:fillRect/>
          </a:stretch>
        </p:blipFill>
        <p:spPr>
          <a:xfrm>
            <a:off x="3489988" y="2844450"/>
            <a:ext cx="2519325" cy="1679550"/>
          </a:xfrm>
          <a:prstGeom prst="rect">
            <a:avLst/>
          </a:prstGeom>
          <a:noFill/>
          <a:ln>
            <a:noFill/>
          </a:ln>
        </p:spPr>
      </p:pic>
      <p:pic>
        <p:nvPicPr>
          <p:cNvPr id="87" name="Google Shape;87;p15"/>
          <p:cNvPicPr preferRelativeResize="0"/>
          <p:nvPr/>
        </p:nvPicPr>
        <p:blipFill>
          <a:blip r:embed="rId5">
            <a:alphaModFix/>
          </a:blip>
          <a:stretch>
            <a:fillRect/>
          </a:stretch>
        </p:blipFill>
        <p:spPr>
          <a:xfrm>
            <a:off x="6246300" y="1271700"/>
            <a:ext cx="2645525" cy="1679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Marker</a:t>
            </a:r>
            <a:endParaRPr/>
          </a:p>
        </p:txBody>
      </p:sp>
      <p:sp>
        <p:nvSpPr>
          <p:cNvPr id="93" name="Google Shape;93;p16"/>
          <p:cNvSpPr txBox="1"/>
          <p:nvPr>
            <p:ph idx="2" type="body"/>
          </p:nvPr>
        </p:nvSpPr>
        <p:spPr>
          <a:xfrm>
            <a:off x="4939500" y="808975"/>
            <a:ext cx="3837000" cy="7413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2100"/>
              <a:t>Ruang bangun </a:t>
            </a:r>
            <a:endParaRPr sz="2100"/>
          </a:p>
        </p:txBody>
      </p:sp>
      <p:pic>
        <p:nvPicPr>
          <p:cNvPr id="94" name="Google Shape;94;p16"/>
          <p:cNvPicPr preferRelativeResize="0"/>
          <p:nvPr/>
        </p:nvPicPr>
        <p:blipFill>
          <a:blip r:embed="rId3">
            <a:alphaModFix/>
          </a:blip>
          <a:stretch>
            <a:fillRect/>
          </a:stretch>
        </p:blipFill>
        <p:spPr>
          <a:xfrm>
            <a:off x="4814300" y="1389700"/>
            <a:ext cx="3810000" cy="253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Manfaat </a:t>
            </a:r>
            <a:endParaRPr/>
          </a:p>
        </p:txBody>
      </p:sp>
      <p:cxnSp>
        <p:nvCxnSpPr>
          <p:cNvPr id="100" name="Google Shape;100;p17"/>
          <p:cNvCxnSpPr/>
          <p:nvPr/>
        </p:nvCxnSpPr>
        <p:spPr>
          <a:xfrm>
            <a:off x="4364550" y="1242375"/>
            <a:ext cx="414900" cy="0"/>
          </a:xfrm>
          <a:prstGeom prst="straightConnector1">
            <a:avLst/>
          </a:prstGeom>
          <a:noFill/>
          <a:ln cap="flat" cmpd="sng" w="28575">
            <a:solidFill>
              <a:schemeClr val="lt2"/>
            </a:solidFill>
            <a:prstDash val="solid"/>
            <a:round/>
            <a:headEnd len="sm" w="sm" type="none"/>
            <a:tailEnd len="sm" w="sm" type="none"/>
          </a:ln>
        </p:spPr>
      </p:cxnSp>
      <p:grpSp>
        <p:nvGrpSpPr>
          <p:cNvPr id="101" name="Google Shape;101;p17"/>
          <p:cNvGrpSpPr/>
          <p:nvPr/>
        </p:nvGrpSpPr>
        <p:grpSpPr>
          <a:xfrm>
            <a:off x="437825" y="1568589"/>
            <a:ext cx="2685450" cy="3086700"/>
            <a:chOff x="437825" y="1568589"/>
            <a:chExt cx="2685450" cy="3086700"/>
          </a:xfrm>
        </p:grpSpPr>
        <p:sp>
          <p:nvSpPr>
            <p:cNvPr id="102" name="Google Shape;102;p17"/>
            <p:cNvSpPr/>
            <p:nvPr/>
          </p:nvSpPr>
          <p:spPr>
            <a:xfrm>
              <a:off x="440075" y="1568589"/>
              <a:ext cx="2683200" cy="3086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nvSpPr>
          <p:spPr>
            <a:xfrm>
              <a:off x="437825" y="1568589"/>
              <a:ext cx="2683200" cy="41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7"/>
          <p:cNvSpPr txBox="1"/>
          <p:nvPr>
            <p:ph idx="4294967295" type="body"/>
          </p:nvPr>
        </p:nvSpPr>
        <p:spPr>
          <a:xfrm>
            <a:off x="516625" y="1562875"/>
            <a:ext cx="2484300" cy="41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sp>
        <p:nvSpPr>
          <p:cNvPr id="105" name="Google Shape;105;p17"/>
          <p:cNvSpPr txBox="1"/>
          <p:nvPr>
            <p:ph idx="4294967295" type="body"/>
          </p:nvPr>
        </p:nvSpPr>
        <p:spPr>
          <a:xfrm>
            <a:off x="518000" y="2091275"/>
            <a:ext cx="2494500" cy="2563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400"/>
              <a:t>Sebagai media pembelajaran yang interaktif</a:t>
            </a:r>
            <a:endParaRPr sz="1400"/>
          </a:p>
        </p:txBody>
      </p:sp>
      <p:grpSp>
        <p:nvGrpSpPr>
          <p:cNvPr id="106" name="Google Shape;106;p17"/>
          <p:cNvGrpSpPr/>
          <p:nvPr/>
        </p:nvGrpSpPr>
        <p:grpSpPr>
          <a:xfrm>
            <a:off x="3230400" y="1568589"/>
            <a:ext cx="2683200" cy="3086700"/>
            <a:chOff x="3230400" y="1568589"/>
            <a:chExt cx="2683200" cy="3086700"/>
          </a:xfrm>
        </p:grpSpPr>
        <p:sp>
          <p:nvSpPr>
            <p:cNvPr id="107" name="Google Shape;107;p17"/>
            <p:cNvSpPr/>
            <p:nvPr/>
          </p:nvSpPr>
          <p:spPr>
            <a:xfrm>
              <a:off x="3230400" y="1568589"/>
              <a:ext cx="2683200" cy="3086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nvSpPr>
          <p:spPr>
            <a:xfrm>
              <a:off x="3230400" y="1568600"/>
              <a:ext cx="2683200" cy="41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7"/>
          <p:cNvSpPr txBox="1"/>
          <p:nvPr>
            <p:ph idx="4294967295" type="body"/>
          </p:nvPr>
        </p:nvSpPr>
        <p:spPr>
          <a:xfrm>
            <a:off x="3316800" y="1562875"/>
            <a:ext cx="2484300" cy="41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sp>
        <p:nvSpPr>
          <p:cNvPr id="110" name="Google Shape;110;p17"/>
          <p:cNvSpPr txBox="1"/>
          <p:nvPr>
            <p:ph idx="4294967295" type="body"/>
          </p:nvPr>
        </p:nvSpPr>
        <p:spPr>
          <a:xfrm>
            <a:off x="3316825" y="2091277"/>
            <a:ext cx="2484300" cy="2563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400"/>
              <a:t>Meningkatkan minat belajar bagi anak milenial</a:t>
            </a:r>
            <a:endParaRPr sz="1400"/>
          </a:p>
        </p:txBody>
      </p:sp>
      <p:grpSp>
        <p:nvGrpSpPr>
          <p:cNvPr id="111" name="Google Shape;111;p17"/>
          <p:cNvGrpSpPr/>
          <p:nvPr/>
        </p:nvGrpSpPr>
        <p:grpSpPr>
          <a:xfrm>
            <a:off x="6022975" y="1568589"/>
            <a:ext cx="2685450" cy="3086700"/>
            <a:chOff x="6022975" y="1568589"/>
            <a:chExt cx="2685450" cy="3086700"/>
          </a:xfrm>
        </p:grpSpPr>
        <p:sp>
          <p:nvSpPr>
            <p:cNvPr id="112" name="Google Shape;112;p17"/>
            <p:cNvSpPr/>
            <p:nvPr/>
          </p:nvSpPr>
          <p:spPr>
            <a:xfrm>
              <a:off x="6022975" y="1568589"/>
              <a:ext cx="2683200" cy="30867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nvSpPr>
          <p:spPr>
            <a:xfrm>
              <a:off x="6025225" y="1568600"/>
              <a:ext cx="2683200" cy="411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7"/>
          <p:cNvSpPr txBox="1"/>
          <p:nvPr>
            <p:ph idx="4294967295" type="body"/>
          </p:nvPr>
        </p:nvSpPr>
        <p:spPr>
          <a:xfrm>
            <a:off x="6107075" y="1562875"/>
            <a:ext cx="2484300" cy="41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3</a:t>
            </a:r>
            <a:endParaRPr>
              <a:solidFill>
                <a:schemeClr val="lt1"/>
              </a:solidFill>
            </a:endParaRPr>
          </a:p>
        </p:txBody>
      </p:sp>
      <p:sp>
        <p:nvSpPr>
          <p:cNvPr id="115" name="Google Shape;115;p17"/>
          <p:cNvSpPr txBox="1"/>
          <p:nvPr>
            <p:ph idx="4294967295" type="body"/>
          </p:nvPr>
        </p:nvSpPr>
        <p:spPr>
          <a:xfrm>
            <a:off x="6105400" y="2091277"/>
            <a:ext cx="2494500" cy="2563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400"/>
              <a:t>Sebagai alat peraga pemodelan ruang bangun yang menampilkan secara visual berbentuk 3 dimensi</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