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1" r:id="rId1"/>
    <p:sldMasterId id="2147483682" r:id="rId2"/>
  </p:sldMasterIdLst>
  <p:notesMasterIdLst>
    <p:notesMasterId r:id="rId13"/>
  </p:notesMasterIdLst>
  <p:sldIdLst>
    <p:sldId id="260" r:id="rId3"/>
    <p:sldId id="261" r:id="rId4"/>
    <p:sldId id="276" r:id="rId5"/>
    <p:sldId id="277" r:id="rId6"/>
    <p:sldId id="278" r:id="rId7"/>
    <p:sldId id="279" r:id="rId8"/>
    <p:sldId id="275" r:id="rId9"/>
    <p:sldId id="284" r:id="rId10"/>
    <p:sldId id="285" r:id="rId11"/>
    <p:sldId id="28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Bold" panose="020B0606030504020204" pitchFamily="34" charset="0"/>
      <p:bold r:id="rId18"/>
      <p:boldItalic r:id="rId19"/>
    </p:embeddedFont>
    <p:embeddedFont>
      <p:font typeface="Open Sans Light" panose="020B03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C9922-FB7B-4646-AEC1-C683106F6B74}">
  <a:tblStyle styleId="{9B2C9922-FB7B-4646-AEC1-C683106F6B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b4f4c09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b4f4c09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9685bf5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9685bf5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A5B"/>
                </a:solidFill>
                <a:latin typeface="Open Sans"/>
                <a:ea typeface="Open Sans"/>
                <a:cs typeface="Open Sans"/>
                <a:sym typeface="Open Sans"/>
              </a:rPr>
              <a:t>Anagrams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9f69c5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9f69c5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961c05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961c05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961c057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961c057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961c057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961c057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961c057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961c057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61c0572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61c0572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带一个演示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c9ca5108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c9ca5108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961c0572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961c0572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 Reversed">
  <p:cSld name="CUSTOM_4_1">
    <p:bg>
      <p:bgPr>
        <a:solidFill>
          <a:srgbClr val="00AA5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451" y="4283499"/>
            <a:ext cx="1882849" cy="5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423150" y="278600"/>
            <a:ext cx="8297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00AA5B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4662" y="4205557"/>
            <a:ext cx="2114675" cy="640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00BCCD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00AA5B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966320" y="3292590"/>
            <a:ext cx="5211300" cy="13632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Content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929500" y="206000"/>
            <a:ext cx="57573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929327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57202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CUSTOM_4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3979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4122473"/>
            <a:ext cx="8229600" cy="863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 i="1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2400"/>
              <a:buFont typeface="Open Sans Light"/>
              <a:buNone/>
              <a:defRPr sz="2400">
                <a:solidFill>
                  <a:srgbClr val="00AA5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A5B"/>
              </a:buClr>
              <a:buSzPts val="3000"/>
              <a:buNone/>
              <a:defRPr sz="3000" b="1">
                <a:solidFill>
                  <a:srgbClr val="00AA5B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>
            <a:spLocks noGrp="1"/>
          </p:cNvSpPr>
          <p:nvPr>
            <p:ph type="title"/>
          </p:nvPr>
        </p:nvSpPr>
        <p:spPr>
          <a:xfrm>
            <a:off x="247898" y="113550"/>
            <a:ext cx="26268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r>
              <a:rPr lang="ja-JP" altLang="en"/>
              <a:t>三</a:t>
            </a:r>
            <a:r>
              <a:rPr lang="ja-JP" altLang="en-US"/>
              <a:t>原则</a:t>
            </a:r>
            <a:endParaRPr dirty="0"/>
          </a:p>
        </p:txBody>
      </p:sp>
      <p:sp>
        <p:nvSpPr>
          <p:cNvPr id="194" name="Google Shape;194;p41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95" name="Google Shape;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854625"/>
            <a:ext cx="3546733" cy="37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1"/>
          <p:cNvSpPr txBox="1"/>
          <p:nvPr/>
        </p:nvSpPr>
        <p:spPr>
          <a:xfrm>
            <a:off x="3975350" y="1242275"/>
            <a:ext cx="50307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ja-JP" dirty="0"/>
              <a:t>1. </a:t>
            </a:r>
            <a:r>
              <a:rPr lang="ja-JP" altLang="en-US"/>
              <a:t>没有红的测试不写实现代码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ja-JP" dirty="0"/>
              <a:t>2. </a:t>
            </a:r>
            <a:r>
              <a:rPr lang="ja-JP" altLang="en-US"/>
              <a:t>只编写恰好能够体现一个失败情况的测试代码</a:t>
            </a:r>
            <a:endParaRPr lang="ja-JP" altLang="en-US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altLang="ja-JP"/>
              <a:t>3. </a:t>
            </a:r>
            <a:r>
              <a:rPr lang="ja-JP" altLang="en-US"/>
              <a:t>只允许编写刚好足够的实现使测试通过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7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“大型”重构 十六字箴言</a:t>
            </a:r>
            <a:endParaRPr/>
          </a:p>
        </p:txBody>
      </p:sp>
      <p:sp>
        <p:nvSpPr>
          <p:cNvPr id="382" name="Google Shape;382;p67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83" name="Google Shape;3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00" y="1380775"/>
            <a:ext cx="5334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247898" y="113550"/>
            <a:ext cx="26268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r>
              <a:rPr lang="ja-JP" altLang="en"/>
              <a:t>五步法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375" y="802300"/>
            <a:ext cx="6552357" cy="38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18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7"/>
          <p:cNvSpPr txBox="1">
            <a:spLocks noGrp="1"/>
          </p:cNvSpPr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测试原则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10" name="Google Shape;310;p57"/>
          <p:cNvSpPr txBox="1">
            <a:spLocks noGrp="1"/>
          </p:cNvSpPr>
          <p:nvPr>
            <p:ph type="sldNum" idx="4294967295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subTitle" idx="1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什么是好的测试FIRST</a:t>
            </a:r>
            <a:endParaRPr/>
          </a:p>
        </p:txBody>
      </p:sp>
      <p:sp>
        <p:nvSpPr>
          <p:cNvPr id="317" name="Google Shape;317;p5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8" name="Google Shape;318;p58"/>
          <p:cNvSpPr txBox="1"/>
          <p:nvPr/>
        </p:nvSpPr>
        <p:spPr>
          <a:xfrm>
            <a:off x="1594800" y="1248525"/>
            <a:ext cx="5954400" cy="3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Fast: 测试运行要快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Isolated：测试应相互隔离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Repeatable：测试应可重复运行，且每次都以同样的方式成功或失败 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Self-Validating：测试要能够自验（自动验证 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Timely：测试应该足够及时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测什么Right-BICEP</a:t>
            </a:r>
            <a:endParaRPr/>
          </a:p>
        </p:txBody>
      </p:sp>
      <p:sp>
        <p:nvSpPr>
          <p:cNvPr id="324" name="Google Shape;324;p59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5" name="Google Shape;325;p59"/>
          <p:cNvSpPr txBox="1"/>
          <p:nvPr/>
        </p:nvSpPr>
        <p:spPr>
          <a:xfrm>
            <a:off x="746975" y="960400"/>
            <a:ext cx="80355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Right: 运行结果是否符合预期？（Happy-Path）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Boundary Conditions: 边界条件是否都检查到了？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Inverse Relationships: 能否需要检查一下反向关系？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Cross-Check: 能否用其他手段对结果进行检查？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Error Conditions: 是否需要对错误条件进行检查？（Unhappy-Path）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Performance: 性能指标是否在允许的范围内？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有哪些常见的测试边界 -- CORRECT</a:t>
            </a:r>
            <a:endParaRPr/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2" name="Google Shape;332;p60"/>
          <p:cNvSpPr txBox="1"/>
          <p:nvPr/>
        </p:nvSpPr>
        <p:spPr>
          <a:xfrm>
            <a:off x="1558000" y="1536650"/>
            <a:ext cx="61467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onformance: 一致性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rdering: 有序性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ange: 区间性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eference: 引用 / 耦合性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xistence: 存在性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ardinality: 基数性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ime: 时间性（绝对时间及相对时间）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测试金字塔</a:t>
            </a:r>
            <a:endParaRPr/>
          </a:p>
        </p:txBody>
      </p:sp>
      <p:sp>
        <p:nvSpPr>
          <p:cNvPr id="302" name="Google Shape;302;p5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3" name="Google Shape;3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50" y="1060700"/>
            <a:ext cx="4291507" cy="370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7" name="Google Shape;367;p65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For questions or suggestions: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you@ThoughtWorks.com</a:t>
            </a:r>
            <a:endParaRPr/>
          </a:p>
        </p:txBody>
      </p:sp>
      <p:sp>
        <p:nvSpPr>
          <p:cNvPr id="368" name="Google Shape;368;p6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08184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6"/>
          <p:cNvSpPr txBox="1">
            <a:spLocks noGrp="1"/>
          </p:cNvSpPr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TDD中的重构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5" name="Google Shape;375;p66"/>
          <p:cNvSpPr txBox="1">
            <a:spLocks noGrp="1"/>
          </p:cNvSpPr>
          <p:nvPr>
            <p:ph type="sldNum" idx="4294967295"/>
          </p:nvPr>
        </p:nvSpPr>
        <p:spPr>
          <a:xfrm>
            <a:off x="837785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76" name="Google Shape;376;p66"/>
          <p:cNvSpPr txBox="1">
            <a:spLocks noGrp="1"/>
          </p:cNvSpPr>
          <p:nvPr>
            <p:ph type="subTitle" idx="1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 Master - Gree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167</Words>
  <Application>Microsoft Macintosh PowerPoint</Application>
  <PresentationFormat>On-screen Show (16:9)</PresentationFormat>
  <Paragraphs>49</Paragraphs>
  <Slides>10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</vt:lpstr>
      <vt:lpstr>Open Sans ExtraBold</vt:lpstr>
      <vt:lpstr>Arial</vt:lpstr>
      <vt:lpstr>Open Sans Light</vt:lpstr>
      <vt:lpstr>TW Master - Black</vt:lpstr>
      <vt:lpstr>TW Master - Green</vt:lpstr>
      <vt:lpstr>TDD三原则</vt:lpstr>
      <vt:lpstr>TDD五步法</vt:lpstr>
      <vt:lpstr>测试原则</vt:lpstr>
      <vt:lpstr>什么是好的测试FIRST</vt:lpstr>
      <vt:lpstr>测什么Right-BICEP</vt:lpstr>
      <vt:lpstr>有哪些常见的测试边界 -- CORRECT</vt:lpstr>
      <vt:lpstr>测试金字塔</vt:lpstr>
      <vt:lpstr>THANK YOU</vt:lpstr>
      <vt:lpstr>TDD中的重构</vt:lpstr>
      <vt:lpstr>“大型”重构 十六字箴言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cp:lastModifiedBy>Congyu Lin</cp:lastModifiedBy>
  <cp:revision>12</cp:revision>
  <dcterms:modified xsi:type="dcterms:W3CDTF">2018-09-13T12:30:25Z</dcterms:modified>
</cp:coreProperties>
</file>