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1" r:id="rId2"/>
    <p:sldId id="264" r:id="rId3"/>
    <p:sldId id="270" r:id="rId4"/>
    <p:sldId id="275" r:id="rId5"/>
    <p:sldId id="292" r:id="rId6"/>
    <p:sldId id="291" r:id="rId7"/>
    <p:sldId id="290" r:id="rId8"/>
    <p:sldId id="313" r:id="rId9"/>
    <p:sldId id="289" r:id="rId10"/>
    <p:sldId id="311" r:id="rId11"/>
    <p:sldId id="294" r:id="rId12"/>
    <p:sldId id="295" r:id="rId13"/>
    <p:sldId id="301" r:id="rId14"/>
    <p:sldId id="312" r:id="rId15"/>
    <p:sldId id="298" r:id="rId16"/>
    <p:sldId id="299" r:id="rId17"/>
    <p:sldId id="296" r:id="rId18"/>
    <p:sldId id="305" r:id="rId19"/>
    <p:sldId id="306" r:id="rId20"/>
    <p:sldId id="307" r:id="rId21"/>
    <p:sldId id="308" r:id="rId22"/>
    <p:sldId id="309" r:id="rId23"/>
    <p:sldId id="310" r:id="rId24"/>
    <p:sldId id="302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049" autoAdjust="0"/>
  </p:normalViewPr>
  <p:slideViewPr>
    <p:cSldViewPr snapToGrid="0">
      <p:cViewPr varScale="1">
        <p:scale>
          <a:sx n="70" d="100"/>
          <a:sy n="70" d="100"/>
        </p:scale>
        <p:origin x="11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5AB88-40C5-4387-A045-6AD517EF651E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855C3-363C-4053-8AEB-F54719B83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50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fc layer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convtrans2d</a:t>
            </a:r>
            <a:r>
              <a:rPr lang="zh-TW" altLang="en-US" dirty="0" smtClean="0"/>
              <a:t> 取代 </a:t>
            </a:r>
            <a:r>
              <a:rPr lang="en-US" altLang="zh-TW" dirty="0" err="1" smtClean="0"/>
              <a:t>upsampling</a:t>
            </a:r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stride=2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conv2d</a:t>
            </a:r>
            <a:r>
              <a:rPr lang="zh-TW" altLang="en-US" dirty="0" smtClean="0"/>
              <a:t> 取代 </a:t>
            </a:r>
            <a:r>
              <a:rPr lang="en-US" altLang="zh-TW" dirty="0" smtClean="0"/>
              <a:t>max</a:t>
            </a:r>
            <a:r>
              <a:rPr lang="zh-TW" altLang="en-US" dirty="0" smtClean="0"/>
              <a:t> </a:t>
            </a:r>
            <a:r>
              <a:rPr lang="en-US" altLang="zh-TW" dirty="0" smtClean="0"/>
              <a:t>pooling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55C3-363C-4053-8AEB-F54719B830D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2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855C3-363C-4053-8AEB-F54719B830D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45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8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7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82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3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12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5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7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52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31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5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96FF6-96AE-4FF2-9C6D-5845B15B144C}" type="datetimeFigureOut">
              <a:rPr lang="zh-TW" altLang="en-US" smtClean="0"/>
              <a:t>2018/9/5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66B7-A7AD-42C6-8052-D0FBAA1AA0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3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ytorch/examples/blob/master/dcgan/main.py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anomania/infoGAN-pytorch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InfoGAN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Cambria" panose="02040503050406030204" pitchFamily="18" charset="0"/>
              </a:rPr>
              <a:t>助教：鄧駿智</a:t>
            </a:r>
            <a:endParaRPr lang="zh-TW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715322" y="474819"/>
            <a:ext cx="9006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Conv</a:t>
            </a:r>
            <a:r>
              <a:rPr lang="en-US" altLang="zh-TW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Layer </a:t>
            </a:r>
            <a:r>
              <a:rPr lang="en-US" altLang="zh-TW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v.s</a:t>
            </a:r>
            <a:r>
              <a:rPr lang="en-US" altLang="zh-TW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zh-TW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ConvTranspose</a:t>
            </a:r>
            <a:r>
              <a:rPr lang="en-US" altLang="zh-TW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Layer</a:t>
            </a:r>
            <a:endParaRPr lang="zh-TW" altLang="en-US" sz="4400" dirty="0">
              <a:latin typeface="Cambria" panose="020405030504060302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70" y="1328028"/>
            <a:ext cx="3276600" cy="36766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14" y="2438703"/>
            <a:ext cx="2324100" cy="2466975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2184799" y="5364589"/>
            <a:ext cx="188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Conv</a:t>
            </a:r>
            <a:r>
              <a:rPr lang="en-US" altLang="zh-TW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Layer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45515" y="5364589"/>
            <a:ext cx="348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ConvTranspose</a:t>
            </a:r>
            <a:r>
              <a:rPr lang="en-US" altLang="zh-TW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 Layer</a:t>
            </a:r>
            <a:endParaRPr lang="zh-TW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420203" y="2587496"/>
            <a:ext cx="2957208" cy="3561920"/>
            <a:chOff x="2334638" y="1916588"/>
            <a:chExt cx="2957208" cy="3561920"/>
          </a:xfrm>
        </p:grpSpPr>
        <p:cxnSp>
          <p:nvCxnSpPr>
            <p:cNvPr id="21" name="直線單箭頭接點 20"/>
            <p:cNvCxnSpPr>
              <a:stCxn id="7" idx="2"/>
              <a:endCxn id="8" idx="0"/>
            </p:cNvCxnSpPr>
            <p:nvPr/>
          </p:nvCxnSpPr>
          <p:spPr>
            <a:xfrm flipH="1">
              <a:off x="3104851" y="2193587"/>
              <a:ext cx="9727" cy="132320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2"/>
              <a:endCxn id="12" idx="0"/>
            </p:cNvCxnSpPr>
            <p:nvPr/>
          </p:nvCxnSpPr>
          <p:spPr>
            <a:xfrm>
              <a:off x="4533804" y="3771780"/>
              <a:ext cx="15482" cy="1429729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8" idx="2"/>
              <a:endCxn id="9" idx="0"/>
            </p:cNvCxnSpPr>
            <p:nvPr/>
          </p:nvCxnSpPr>
          <p:spPr>
            <a:xfrm flipH="1">
              <a:off x="3081421" y="3793787"/>
              <a:ext cx="23430" cy="139568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梯形 3"/>
            <p:cNvSpPr/>
            <p:nvPr/>
          </p:nvSpPr>
          <p:spPr>
            <a:xfrm>
              <a:off x="2334638" y="2490281"/>
              <a:ext cx="1770434" cy="80739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Generator</a:t>
              </a:r>
              <a:endParaRPr lang="zh-TW" altLang="en-US" dirty="0"/>
            </a:p>
          </p:txBody>
        </p:sp>
        <p:sp>
          <p:nvSpPr>
            <p:cNvPr id="5" name="流程圖: 合併 4"/>
            <p:cNvSpPr/>
            <p:nvPr/>
          </p:nvSpPr>
          <p:spPr>
            <a:xfrm>
              <a:off x="2334638" y="4027252"/>
              <a:ext cx="2957208" cy="894944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Discriminator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719053" y="1916588"/>
                  <a:ext cx="791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053" y="1916588"/>
                  <a:ext cx="79105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846" t="-2174" r="-10000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2606495" y="3516788"/>
                  <a:ext cx="1050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495" y="3516788"/>
                  <a:ext cx="105099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58" t="-2222" r="-8140" b="-3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480038" y="5189467"/>
                  <a:ext cx="12027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38" y="5189467"/>
                  <a:ext cx="120276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599" t="-2174" r="-2538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4080122" y="3494781"/>
                  <a:ext cx="9811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122" y="3494781"/>
                  <a:ext cx="9811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590" t="-2174" r="-8075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3982849" y="5201509"/>
                  <a:ext cx="1132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49" y="5201509"/>
                  <a:ext cx="113287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839" r="-2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/>
          <p:cNvSpPr txBox="1"/>
          <p:nvPr/>
        </p:nvSpPr>
        <p:spPr>
          <a:xfrm>
            <a:off x="359922" y="486382"/>
            <a:ext cx="3841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DCGAN </a:t>
            </a:r>
            <a:r>
              <a:rPr lang="en-US" altLang="zh-TW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 Generator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291845" y="651756"/>
            <a:ext cx="2286000" cy="1566153"/>
            <a:chOff x="8151779" y="1108953"/>
            <a:chExt cx="2286000" cy="1566153"/>
          </a:xfrm>
        </p:grpSpPr>
        <p:sp>
          <p:nvSpPr>
            <p:cNvPr id="6" name="文字方塊 5"/>
            <p:cNvSpPr txBox="1"/>
            <p:nvPr/>
          </p:nvSpPr>
          <p:spPr>
            <a:xfrm>
              <a:off x="8394970" y="1255823"/>
              <a:ext cx="183531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ConvTranspose2d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981925" y="2169523"/>
              <a:ext cx="661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291844" y="2678636"/>
            <a:ext cx="2286000" cy="1566153"/>
            <a:chOff x="8151779" y="1108953"/>
            <a:chExt cx="2286000" cy="1566153"/>
          </a:xfrm>
        </p:grpSpPr>
        <p:sp>
          <p:nvSpPr>
            <p:cNvPr id="26" name="文字方塊 25"/>
            <p:cNvSpPr txBox="1"/>
            <p:nvPr/>
          </p:nvSpPr>
          <p:spPr>
            <a:xfrm>
              <a:off x="8394970" y="1255823"/>
              <a:ext cx="183531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ConvTranspose2d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981925" y="2169523"/>
              <a:ext cx="661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單箭頭接點 30"/>
          <p:cNvCxnSpPr>
            <a:stCxn id="13" idx="2"/>
            <a:endCxn id="30" idx="0"/>
          </p:cNvCxnSpPr>
          <p:nvPr/>
        </p:nvCxnSpPr>
        <p:spPr>
          <a:xfrm flipH="1">
            <a:off x="6434844" y="2217909"/>
            <a:ext cx="1" cy="4607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535035" y="5358039"/>
            <a:ext cx="18353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ConvTranspose2d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118283" y="5818087"/>
            <a:ext cx="63312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Tanh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91844" y="5160217"/>
            <a:ext cx="2286000" cy="110362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443768" y="4228068"/>
            <a:ext cx="17846" cy="2732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017903" y="4412861"/>
            <a:ext cx="833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6461614" y="4872909"/>
            <a:ext cx="17846" cy="260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116733" y="208989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nxn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565200" y="2235869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(2nx2n)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677148" y="4285490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(4nx4n)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870891" y="806857"/>
            <a:ext cx="18353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ConvTranspose2d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045458" y="1254296"/>
            <a:ext cx="14861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BatchNorm2d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457846" y="1720557"/>
            <a:ext cx="661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627700" y="659987"/>
            <a:ext cx="2286000" cy="1566153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8627699" y="2686867"/>
            <a:ext cx="2286000" cy="1566153"/>
            <a:chOff x="8151779" y="1108953"/>
            <a:chExt cx="2286000" cy="1566153"/>
          </a:xfrm>
        </p:grpSpPr>
        <p:sp>
          <p:nvSpPr>
            <p:cNvPr id="62" name="文字方塊 61"/>
            <p:cNvSpPr txBox="1"/>
            <p:nvPr/>
          </p:nvSpPr>
          <p:spPr>
            <a:xfrm>
              <a:off x="8823292" y="1216020"/>
              <a:ext cx="89095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Conv2d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8981925" y="2169523"/>
              <a:ext cx="661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單箭頭接點 65"/>
          <p:cNvCxnSpPr>
            <a:stCxn id="60" idx="2"/>
            <a:endCxn id="65" idx="0"/>
          </p:cNvCxnSpPr>
          <p:nvPr/>
        </p:nvCxnSpPr>
        <p:spPr>
          <a:xfrm flipH="1">
            <a:off x="9770699" y="2226140"/>
            <a:ext cx="1" cy="4607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8870890" y="5366270"/>
            <a:ext cx="18353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ConvTranspose2d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9454138" y="5826318"/>
            <a:ext cx="63312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Tanh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627699" y="5168448"/>
            <a:ext cx="2286000" cy="110362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9779623" y="4236299"/>
            <a:ext cx="17846" cy="2732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9353758" y="4421092"/>
            <a:ext cx="833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9797469" y="4881140"/>
            <a:ext cx="17846" cy="260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9452588" y="217220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nxn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901055" y="2244100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(2nx2n)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0013003" y="4293721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(2nx2n)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521430" y="578321"/>
            <a:ext cx="2548647" cy="4027437"/>
          </a:xfrm>
          <a:prstGeom prst="rect">
            <a:avLst/>
          </a:prstGeom>
          <a:noFill/>
          <a:ln w="539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170552" y="573778"/>
            <a:ext cx="2548647" cy="1746334"/>
          </a:xfrm>
          <a:prstGeom prst="rect">
            <a:avLst/>
          </a:prstGeom>
          <a:noFill/>
          <a:ln w="539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238478" y="1311648"/>
            <a:ext cx="2947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example code:</a:t>
            </a:r>
          </a:p>
          <a:p>
            <a:r>
              <a:rPr lang="en-US" altLang="zh-TW" dirty="0">
                <a:hlinkClick r:id="rId8"/>
              </a:rPr>
              <a:t>https://github.com/pytorch/examples/blob/master/dcgan/main.py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8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1420203" y="2587496"/>
            <a:ext cx="2957208" cy="3561920"/>
            <a:chOff x="2334638" y="1916588"/>
            <a:chExt cx="2957208" cy="3561920"/>
          </a:xfrm>
        </p:grpSpPr>
        <p:cxnSp>
          <p:nvCxnSpPr>
            <p:cNvPr id="21" name="直線單箭頭接點 20"/>
            <p:cNvCxnSpPr>
              <a:stCxn id="7" idx="2"/>
              <a:endCxn id="8" idx="0"/>
            </p:cNvCxnSpPr>
            <p:nvPr/>
          </p:nvCxnSpPr>
          <p:spPr>
            <a:xfrm flipH="1">
              <a:off x="3104851" y="2193587"/>
              <a:ext cx="9727" cy="132320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2"/>
              <a:endCxn id="12" idx="0"/>
            </p:cNvCxnSpPr>
            <p:nvPr/>
          </p:nvCxnSpPr>
          <p:spPr>
            <a:xfrm>
              <a:off x="4533804" y="3771780"/>
              <a:ext cx="15482" cy="1429729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8" idx="2"/>
              <a:endCxn id="9" idx="0"/>
            </p:cNvCxnSpPr>
            <p:nvPr/>
          </p:nvCxnSpPr>
          <p:spPr>
            <a:xfrm flipH="1">
              <a:off x="3081421" y="3793787"/>
              <a:ext cx="23430" cy="139568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梯形 3"/>
            <p:cNvSpPr/>
            <p:nvPr/>
          </p:nvSpPr>
          <p:spPr>
            <a:xfrm>
              <a:off x="2334638" y="2490281"/>
              <a:ext cx="1770434" cy="80739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Generator</a:t>
              </a:r>
              <a:endParaRPr lang="zh-TW" altLang="en-US" dirty="0"/>
            </a:p>
          </p:txBody>
        </p:sp>
        <p:sp>
          <p:nvSpPr>
            <p:cNvPr id="5" name="流程圖: 合併 4"/>
            <p:cNvSpPr/>
            <p:nvPr/>
          </p:nvSpPr>
          <p:spPr>
            <a:xfrm>
              <a:off x="2334638" y="4027252"/>
              <a:ext cx="2957208" cy="894944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Discriminator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719053" y="1916588"/>
                  <a:ext cx="791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053" y="1916588"/>
                  <a:ext cx="7910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46" t="-2174" r="-10000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2616223" y="3516788"/>
                  <a:ext cx="10509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6223" y="3516788"/>
                  <a:ext cx="105099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514" t="-2222" r="-7514" b="-3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2480038" y="5189467"/>
                  <a:ext cx="12027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038" y="5189467"/>
                  <a:ext cx="120276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599" t="-2174" r="-2538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4080122" y="3494781"/>
                  <a:ext cx="9811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122" y="3494781"/>
                  <a:ext cx="98110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590" t="-2174" r="-8075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3982849" y="5201509"/>
                  <a:ext cx="1132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49" y="5201509"/>
                  <a:ext cx="11328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839" r="-2688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文字方塊 27"/>
          <p:cNvSpPr txBox="1"/>
          <p:nvPr/>
        </p:nvSpPr>
        <p:spPr>
          <a:xfrm>
            <a:off x="359922" y="486382"/>
            <a:ext cx="454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DCGAN </a:t>
            </a:r>
            <a:r>
              <a:rPr lang="en-US" altLang="zh-TW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- Discriminator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291845" y="651756"/>
            <a:ext cx="2286000" cy="1566153"/>
            <a:chOff x="8151779" y="1108953"/>
            <a:chExt cx="2286000" cy="1566153"/>
          </a:xfrm>
        </p:grpSpPr>
        <p:sp>
          <p:nvSpPr>
            <p:cNvPr id="6" name="文字方塊 5"/>
            <p:cNvSpPr txBox="1"/>
            <p:nvPr/>
          </p:nvSpPr>
          <p:spPr>
            <a:xfrm>
              <a:off x="8413179" y="1255823"/>
              <a:ext cx="179889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Conv2d(stride=2)</a:t>
              </a:r>
              <a:endParaRPr lang="zh-TW" altLang="en-US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697980" y="2150076"/>
              <a:ext cx="119359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LeakyReLU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291844" y="2678636"/>
            <a:ext cx="2286000" cy="1566153"/>
            <a:chOff x="8151779" y="1108953"/>
            <a:chExt cx="2286000" cy="1566153"/>
          </a:xfrm>
        </p:grpSpPr>
        <p:sp>
          <p:nvSpPr>
            <p:cNvPr id="26" name="文字方塊 25"/>
            <p:cNvSpPr txBox="1"/>
            <p:nvPr/>
          </p:nvSpPr>
          <p:spPr>
            <a:xfrm>
              <a:off x="8426228" y="1264651"/>
              <a:ext cx="18171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Conv2d(stride=2)</a:t>
              </a:r>
              <a:endParaRPr lang="zh-TW" altLang="en-US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747587" y="2159505"/>
              <a:ext cx="119359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LeakyReLU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單箭頭接點 30"/>
          <p:cNvCxnSpPr>
            <a:stCxn id="13" idx="2"/>
            <a:endCxn id="30" idx="0"/>
          </p:cNvCxnSpPr>
          <p:nvPr/>
        </p:nvCxnSpPr>
        <p:spPr>
          <a:xfrm flipH="1">
            <a:off x="6434844" y="2217909"/>
            <a:ext cx="1" cy="4607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5367070" y="5337481"/>
            <a:ext cx="20574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Conv2d(</a:t>
            </a:r>
            <a:r>
              <a:rPr lang="en-US" altLang="zh-TW" dirty="0" err="1" smtClean="0"/>
              <a:t>ks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m,pd</a:t>
            </a:r>
            <a:r>
              <a:rPr lang="en-US" altLang="zh-TW" dirty="0" smtClean="0"/>
              <a:t>=0)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961911" y="5800659"/>
            <a:ext cx="93326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Sigmoid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291844" y="5160217"/>
            <a:ext cx="2286000" cy="110362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443768" y="4228068"/>
            <a:ext cx="17846" cy="2732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017903" y="4412861"/>
            <a:ext cx="833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6461614" y="4872909"/>
            <a:ext cx="17846" cy="260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5941772" y="131011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(4nx4n)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6016" y="2303518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(2nx2n)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6677148" y="4285490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nxn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8870891" y="806857"/>
            <a:ext cx="18353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Conv2d(stride=2)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9045458" y="1254296"/>
            <a:ext cx="14861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BatchNorm2d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9198955" y="1708860"/>
            <a:ext cx="119359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/>
              <a:t>LeakyReLU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8627700" y="659987"/>
            <a:ext cx="2286000" cy="1566153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1" name="群組 60"/>
          <p:cNvGrpSpPr/>
          <p:nvPr/>
        </p:nvGrpSpPr>
        <p:grpSpPr>
          <a:xfrm>
            <a:off x="8627699" y="2686867"/>
            <a:ext cx="2286000" cy="1566153"/>
            <a:chOff x="8151779" y="1108953"/>
            <a:chExt cx="2286000" cy="1566153"/>
          </a:xfrm>
        </p:grpSpPr>
        <p:sp>
          <p:nvSpPr>
            <p:cNvPr id="62" name="文字方塊 61"/>
            <p:cNvSpPr txBox="1"/>
            <p:nvPr/>
          </p:nvSpPr>
          <p:spPr>
            <a:xfrm>
              <a:off x="8420388" y="1245016"/>
              <a:ext cx="179889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Conv2d(stride=1)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8706905" y="2169348"/>
              <a:ext cx="119359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LeakyReLU</a:t>
              </a:r>
              <a:endParaRPr lang="zh-TW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單箭頭接點 65"/>
          <p:cNvCxnSpPr>
            <a:stCxn id="60" idx="2"/>
            <a:endCxn id="65" idx="0"/>
          </p:cNvCxnSpPr>
          <p:nvPr/>
        </p:nvCxnSpPr>
        <p:spPr>
          <a:xfrm flipH="1">
            <a:off x="9770699" y="2226140"/>
            <a:ext cx="1" cy="4607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8749408" y="5328148"/>
            <a:ext cx="20574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Conv2d(</a:t>
            </a:r>
            <a:r>
              <a:rPr lang="en-US" altLang="zh-TW" dirty="0" err="1" smtClean="0"/>
              <a:t>ks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m,pd</a:t>
            </a:r>
            <a:r>
              <a:rPr lang="en-US" altLang="zh-TW" dirty="0" smtClean="0"/>
              <a:t>=0)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9321910" y="5814208"/>
            <a:ext cx="93326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Sigmoid</a:t>
            </a:r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8627699" y="5168448"/>
            <a:ext cx="2286000" cy="110362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9779623" y="4236299"/>
            <a:ext cx="17846" cy="2732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9353758" y="4421092"/>
            <a:ext cx="833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p:cxnSp>
        <p:nvCxnSpPr>
          <p:cNvPr id="72" name="直線單箭頭接點 71"/>
          <p:cNvCxnSpPr/>
          <p:nvPr/>
        </p:nvCxnSpPr>
        <p:spPr>
          <a:xfrm>
            <a:off x="9797469" y="4881140"/>
            <a:ext cx="17846" cy="260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9452588" y="217220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nxn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901055" y="2244100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(2nx2n)</a:t>
            </a:r>
            <a:endParaRPr lang="zh-TW" altLang="en-US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0013003" y="4293721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(2nx2n)</a:t>
            </a:r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521430" y="578321"/>
            <a:ext cx="2548647" cy="4027437"/>
          </a:xfrm>
          <a:prstGeom prst="rect">
            <a:avLst/>
          </a:prstGeom>
          <a:noFill/>
          <a:ln w="539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5170552" y="573778"/>
            <a:ext cx="2548647" cy="1746334"/>
          </a:xfrm>
          <a:prstGeom prst="rect">
            <a:avLst/>
          </a:prstGeom>
          <a:noFill/>
          <a:ln w="539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6677087" y="4788220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mxm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0067505" y="4752628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mxm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58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>
            <a:stCxn id="7" idx="2"/>
            <a:endCxn id="8" idx="0"/>
          </p:cNvCxnSpPr>
          <p:nvPr/>
        </p:nvCxnSpPr>
        <p:spPr>
          <a:xfrm flipH="1">
            <a:off x="8593900" y="959129"/>
            <a:ext cx="11770" cy="132320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1" idx="2"/>
            <a:endCxn id="12" idx="0"/>
          </p:cNvCxnSpPr>
          <p:nvPr/>
        </p:nvCxnSpPr>
        <p:spPr>
          <a:xfrm flipH="1">
            <a:off x="10040378" y="2537322"/>
            <a:ext cx="21387" cy="1429729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8" idx="2"/>
            <a:endCxn id="9" idx="0"/>
          </p:cNvCxnSpPr>
          <p:nvPr/>
        </p:nvCxnSpPr>
        <p:spPr>
          <a:xfrm flipH="1">
            <a:off x="8572513" y="2559329"/>
            <a:ext cx="21387" cy="139568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梯形 3"/>
          <p:cNvSpPr/>
          <p:nvPr/>
        </p:nvSpPr>
        <p:spPr>
          <a:xfrm>
            <a:off x="7825730" y="1255823"/>
            <a:ext cx="1770434" cy="80739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Generator</a:t>
            </a:r>
            <a:endParaRPr lang="zh-TW" altLang="en-US" dirty="0"/>
          </a:p>
        </p:txBody>
      </p:sp>
      <p:sp>
        <p:nvSpPr>
          <p:cNvPr id="5" name="流程圖: 合併 4"/>
          <p:cNvSpPr/>
          <p:nvPr/>
        </p:nvSpPr>
        <p:spPr>
          <a:xfrm>
            <a:off x="7825730" y="2792794"/>
            <a:ext cx="2957208" cy="89494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Discriminator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210145" y="682130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145" y="682130"/>
                <a:ext cx="791050" cy="276999"/>
              </a:xfrm>
              <a:prstGeom prst="rect">
                <a:avLst/>
              </a:prstGeom>
              <a:blipFill>
                <a:blip r:embed="rId2"/>
                <a:stretch>
                  <a:fillRect l="-3846" t="-2222" r="-10000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068403" y="2282330"/>
                <a:ext cx="105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𝑓𝑎𝑘𝑒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𝑖𝑚𝑔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403" y="2282330"/>
                <a:ext cx="1050993" cy="276999"/>
              </a:xfrm>
              <a:prstGeom prst="rect">
                <a:avLst/>
              </a:prstGeom>
              <a:blipFill>
                <a:blip r:embed="rId3"/>
                <a:stretch>
                  <a:fillRect l="-7558" t="-2174" r="-8140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971130" y="3955009"/>
                <a:ext cx="12027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𝑓𝑎𝑘𝑒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130" y="3955009"/>
                <a:ext cx="1202765" cy="276999"/>
              </a:xfrm>
              <a:prstGeom prst="rect">
                <a:avLst/>
              </a:prstGeom>
              <a:blipFill>
                <a:blip r:embed="rId4"/>
                <a:stretch>
                  <a:fillRect l="-6599" t="-2222" r="-2538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338289" y="5123295"/>
            <a:ext cx="944464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 this lab, you can use either of them, </a:t>
            </a:r>
            <a:r>
              <a:rPr lang="en-US" altLang="zh-TW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 you should tell me which one you use in your report. </a:t>
            </a:r>
            <a:endParaRPr lang="zh-TW" altLang="en-US" sz="32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9571214" y="2260323"/>
                <a:ext cx="981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𝑖𝑚𝑔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214" y="2260323"/>
                <a:ext cx="981102" cy="276999"/>
              </a:xfrm>
              <a:prstGeom prst="rect">
                <a:avLst/>
              </a:prstGeom>
              <a:blipFill>
                <a:blip r:embed="rId5"/>
                <a:stretch>
                  <a:fillRect l="-5590" t="-2222" r="-8075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473941" y="3967051"/>
                <a:ext cx="1132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941" y="3967051"/>
                <a:ext cx="1132874" cy="276999"/>
              </a:xfrm>
              <a:prstGeom prst="rect">
                <a:avLst/>
              </a:prstGeom>
              <a:blipFill>
                <a:blip r:embed="rId6"/>
                <a:stretch>
                  <a:fillRect l="-4839" r="-2688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字方塊 27"/>
          <p:cNvSpPr txBox="1"/>
          <p:nvPr/>
        </p:nvSpPr>
        <p:spPr>
          <a:xfrm>
            <a:off x="818031" y="516520"/>
            <a:ext cx="3783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Standard GAN</a:t>
            </a:r>
            <a:endParaRPr lang="zh-TW" altLang="en-US" sz="44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18031" y="2625844"/>
                <a:ext cx="6096000" cy="27512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endParaRPr lang="en-US" altLang="zh-TW" sz="2400" b="0" i="0" dirty="0" smtClean="0">
                  <a:latin typeface="Cambria Math" panose="02040503050406030204" pitchFamily="18" charset="0"/>
                </a:endParaRPr>
              </a:p>
              <a:p>
                <a:endParaRPr lang="en-US" altLang="zh-TW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1" y="2625844"/>
                <a:ext cx="6096000" cy="27512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4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818031" y="516520"/>
            <a:ext cx="5059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Standard GAN</a:t>
            </a:r>
            <a:r>
              <a:rPr lang="zh-TW" altLang="en-US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Loss</a:t>
            </a:r>
            <a:endParaRPr lang="zh-TW" altLang="en-US" sz="4400" b="1" dirty="0">
              <a:latin typeface="Cambria" panose="020405030504060302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7" t="29495" r="47879" b="19865"/>
          <a:stretch/>
        </p:blipFill>
        <p:spPr>
          <a:xfrm>
            <a:off x="818031" y="1810328"/>
            <a:ext cx="4858280" cy="41516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5" t="29765" r="14773" b="19730"/>
          <a:stretch/>
        </p:blipFill>
        <p:spPr>
          <a:xfrm>
            <a:off x="6557818" y="1810328"/>
            <a:ext cx="4849091" cy="415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59922" y="486382"/>
            <a:ext cx="454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Info-GAN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5227930" y="1104023"/>
            <a:ext cx="6614218" cy="5519846"/>
            <a:chOff x="5064042" y="980624"/>
            <a:chExt cx="6614218" cy="5519846"/>
          </a:xfrm>
        </p:grpSpPr>
        <p:cxnSp>
          <p:nvCxnSpPr>
            <p:cNvPr id="115" name="直線單箭頭接點 114"/>
            <p:cNvCxnSpPr>
              <a:stCxn id="109" idx="2"/>
            </p:cNvCxnSpPr>
            <p:nvPr/>
          </p:nvCxnSpPr>
          <p:spPr>
            <a:xfrm>
              <a:off x="7361070" y="4095186"/>
              <a:ext cx="1934619" cy="136941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105" idx="2"/>
              <a:endCxn id="106" idx="0"/>
            </p:cNvCxnSpPr>
            <p:nvPr/>
          </p:nvCxnSpPr>
          <p:spPr>
            <a:xfrm flipH="1">
              <a:off x="7333662" y="2484478"/>
              <a:ext cx="9727" cy="132320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109" idx="2"/>
            </p:cNvCxnSpPr>
            <p:nvPr/>
          </p:nvCxnSpPr>
          <p:spPr>
            <a:xfrm flipH="1">
              <a:off x="6056096" y="4095186"/>
              <a:ext cx="1304974" cy="136941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梯形 102"/>
            <p:cNvSpPr/>
            <p:nvPr/>
          </p:nvSpPr>
          <p:spPr>
            <a:xfrm>
              <a:off x="5824144" y="2781172"/>
              <a:ext cx="3132342" cy="80739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Generator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/>
                <p:cNvSpPr txBox="1"/>
                <p:nvPr/>
              </p:nvSpPr>
              <p:spPr>
                <a:xfrm>
                  <a:off x="6947864" y="2207479"/>
                  <a:ext cx="791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文字方塊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64" y="2207479"/>
                  <a:ext cx="7910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76" r="-10853" b="-347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7110569" y="3786272"/>
                  <a:ext cx="465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69" y="3786272"/>
                  <a:ext cx="46564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6883" r="-16883" b="-347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/>
                <p:cNvSpPr txBox="1"/>
                <p:nvPr/>
              </p:nvSpPr>
              <p:spPr>
                <a:xfrm>
                  <a:off x="5455194" y="5495224"/>
                  <a:ext cx="1201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7" name="文字方塊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194" y="5495224"/>
                  <a:ext cx="12018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569" t="-2222" r="-4569" b="-3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6862715" y="2178597"/>
              <a:ext cx="1066580" cy="296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827780" y="3798492"/>
              <a:ext cx="1066580" cy="296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8228672" y="2205494"/>
                  <a:ext cx="164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8672" y="2205494"/>
                  <a:ext cx="164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222" r="-14815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矩形 112"/>
            <p:cNvSpPr/>
            <p:nvPr/>
          </p:nvSpPr>
          <p:spPr>
            <a:xfrm>
              <a:off x="8143523" y="2176611"/>
              <a:ext cx="335626" cy="305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755491" y="4287023"/>
              <a:ext cx="1293779" cy="985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Q</a:t>
              </a:r>
              <a:endParaRPr lang="zh-TW" altLang="en-US" sz="3600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9022147" y="5534643"/>
                  <a:ext cx="7895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𝑂𝑢𝑡𝑝𝑢𝑡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147" y="5534643"/>
                  <a:ext cx="78951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078" r="-10078" b="-347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肘形接點 28"/>
            <p:cNvCxnSpPr>
              <a:stCxn id="113" idx="3"/>
              <a:endCxn id="109" idx="3"/>
            </p:cNvCxnSpPr>
            <p:nvPr/>
          </p:nvCxnSpPr>
          <p:spPr>
            <a:xfrm flipH="1">
              <a:off x="7894360" y="2329552"/>
              <a:ext cx="584789" cy="1617287"/>
            </a:xfrm>
            <a:prstGeom prst="bentConnector3">
              <a:avLst>
                <a:gd name="adj1" fmla="val -162186"/>
              </a:avLst>
            </a:prstGeom>
            <a:ln w="412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9811659" y="1740531"/>
              <a:ext cx="1866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Information Loss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947864" y="1398789"/>
              <a:ext cx="109549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Info-GAN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36241" y="4255108"/>
              <a:ext cx="1293779" cy="985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Discriminator</a:t>
              </a:r>
              <a:endParaRPr lang="zh-TW" altLang="en-US" sz="2000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8670304" y="980624"/>
                  <a:ext cx="2876300" cy="3960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𝒄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~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~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𝑮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𝒛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𝒄</m:t>
                            </m:r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𝒍𝒐𝒈𝑸</m:t>
                            </m:r>
                            <m:d>
                              <m:dPr>
                                <m:ctrlP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0304" y="980624"/>
                  <a:ext cx="2876300" cy="396006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單箭頭接點 11"/>
            <p:cNvCxnSpPr>
              <a:stCxn id="10" idx="0"/>
              <a:endCxn id="6" idx="2"/>
            </p:cNvCxnSpPr>
            <p:nvPr/>
          </p:nvCxnSpPr>
          <p:spPr>
            <a:xfrm flipH="1" flipV="1">
              <a:off x="10108454" y="1376630"/>
              <a:ext cx="636506" cy="36390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/>
                <p:cNvSpPr/>
                <p:nvPr/>
              </p:nvSpPr>
              <p:spPr>
                <a:xfrm>
                  <a:off x="5064042" y="6131138"/>
                  <a:ext cx="21659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𝑨𝒅𝒗𝒆𝒓𝒔𝒂𝒓𝒊𝒂𝒍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𝑳𝒐𝒔𝒔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8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042" y="6131138"/>
                  <a:ext cx="216597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單箭頭接點 14"/>
            <p:cNvCxnSpPr/>
            <p:nvPr/>
          </p:nvCxnSpPr>
          <p:spPr>
            <a:xfrm>
              <a:off x="6049864" y="5802850"/>
              <a:ext cx="6232" cy="3282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994743" y="1611991"/>
            <a:ext cx="2244413" cy="5011878"/>
            <a:chOff x="6124357" y="1398789"/>
            <a:chExt cx="2244413" cy="5011878"/>
          </a:xfrm>
        </p:grpSpPr>
        <p:cxnSp>
          <p:nvCxnSpPr>
            <p:cNvPr id="47" name="直線單箭頭接點 46"/>
            <p:cNvCxnSpPr>
              <a:stCxn id="50" idx="2"/>
              <a:endCxn id="51" idx="0"/>
            </p:cNvCxnSpPr>
            <p:nvPr/>
          </p:nvCxnSpPr>
          <p:spPr>
            <a:xfrm flipH="1">
              <a:off x="7333662" y="2484478"/>
              <a:ext cx="9727" cy="132320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54" idx="2"/>
            </p:cNvCxnSpPr>
            <p:nvPr/>
          </p:nvCxnSpPr>
          <p:spPr>
            <a:xfrm flipH="1">
              <a:off x="7358897" y="4095186"/>
              <a:ext cx="2173" cy="136941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梯形 48"/>
            <p:cNvSpPr/>
            <p:nvPr/>
          </p:nvSpPr>
          <p:spPr>
            <a:xfrm>
              <a:off x="6298554" y="2644400"/>
              <a:ext cx="2070216" cy="80739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Generator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6947864" y="2207479"/>
                  <a:ext cx="791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864" y="2207479"/>
                  <a:ext cx="7910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846" r="-10000" b="-347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7110569" y="3786272"/>
                  <a:ext cx="465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569" y="3786272"/>
                  <a:ext cx="46564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105" r="-18421" b="-3478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6727491" y="5444130"/>
                  <a:ext cx="12018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𝑒𝑎𝑙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文字方塊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491" y="5444130"/>
                  <a:ext cx="120180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61" r="-4569" b="-3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/>
            <p:cNvSpPr/>
            <p:nvPr/>
          </p:nvSpPr>
          <p:spPr>
            <a:xfrm>
              <a:off x="6862715" y="2178597"/>
              <a:ext cx="1066580" cy="296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827780" y="3798492"/>
              <a:ext cx="1066580" cy="296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6947864" y="1398789"/>
              <a:ext cx="9062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DCGAN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652080" y="4213794"/>
              <a:ext cx="1293779" cy="985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Discriminator</a:t>
              </a:r>
              <a:endParaRPr lang="zh-TW" altLang="en-US" sz="2000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6124357" y="6041335"/>
                  <a:ext cx="21659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𝑨𝒅𝒗𝒆𝒓𝒔𝒂𝒓𝒊𝒂𝒍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  <m:r>
                          <a:rPr lang="en-US" altLang="zh-TW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𝑳𝒐𝒔𝒔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357" y="6041335"/>
                  <a:ext cx="216597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7328393" y="5769384"/>
              <a:ext cx="0" cy="22369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肘形接點 33"/>
          <p:cNvCxnSpPr>
            <a:stCxn id="53" idx="3"/>
            <a:endCxn id="54" idx="3"/>
          </p:cNvCxnSpPr>
          <p:nvPr/>
        </p:nvCxnSpPr>
        <p:spPr>
          <a:xfrm flipH="1">
            <a:off x="2764746" y="2540146"/>
            <a:ext cx="34935" cy="1619895"/>
          </a:xfrm>
          <a:prstGeom prst="bentConnector3">
            <a:avLst>
              <a:gd name="adj1" fmla="val -2297215"/>
            </a:avLst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3665347" y="3018666"/>
            <a:ext cx="1217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</a:p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Constraint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69" name="肘形接點 68"/>
          <p:cNvCxnSpPr>
            <a:endCxn id="116" idx="3"/>
          </p:cNvCxnSpPr>
          <p:nvPr/>
        </p:nvCxnSpPr>
        <p:spPr>
          <a:xfrm rot="16200000" flipH="1">
            <a:off x="7579614" y="3400608"/>
            <a:ext cx="3467649" cy="1324217"/>
          </a:xfrm>
          <a:prstGeom prst="bentConnector4">
            <a:avLst>
              <a:gd name="adj1" fmla="val 314"/>
              <a:gd name="adj2" fmla="val 117263"/>
            </a:avLst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59922" y="486382"/>
            <a:ext cx="4549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Cambria" panose="02040503050406030204" pitchFamily="18" charset="0"/>
                <a:ea typeface="Cambria" panose="02040503050406030204" pitchFamily="18" charset="0"/>
              </a:rPr>
              <a:t>Info-GAN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557088" y="3273211"/>
            <a:ext cx="4994193" cy="2124622"/>
            <a:chOff x="1887812" y="3608960"/>
            <a:chExt cx="4994193" cy="2124622"/>
          </a:xfrm>
        </p:grpSpPr>
        <p:cxnSp>
          <p:nvCxnSpPr>
            <p:cNvPr id="101" name="直線單箭頭接點 100"/>
            <p:cNvCxnSpPr>
              <a:stCxn id="105" idx="2"/>
              <a:endCxn id="106" idx="0"/>
            </p:cNvCxnSpPr>
            <p:nvPr/>
          </p:nvCxnSpPr>
          <p:spPr>
            <a:xfrm flipH="1">
              <a:off x="3397330" y="4018302"/>
              <a:ext cx="9727" cy="1323201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梯形 102"/>
            <p:cNvSpPr/>
            <p:nvPr/>
          </p:nvSpPr>
          <p:spPr>
            <a:xfrm>
              <a:off x="1887812" y="4314996"/>
              <a:ext cx="3132342" cy="807395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Generator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字方塊 104"/>
                <p:cNvSpPr txBox="1"/>
                <p:nvPr/>
              </p:nvSpPr>
              <p:spPr>
                <a:xfrm>
                  <a:off x="3011532" y="3741303"/>
                  <a:ext cx="7910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文字方塊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532" y="3741303"/>
                  <a:ext cx="7910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846" t="-2222" r="-10000" b="-3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/>
                <p:cNvSpPr txBox="1"/>
                <p:nvPr/>
              </p:nvSpPr>
              <p:spPr>
                <a:xfrm>
                  <a:off x="3174237" y="5320096"/>
                  <a:ext cx="465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𝑖𝑚𝑔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6" name="文字方塊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237" y="5320096"/>
                  <a:ext cx="46564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105" t="-2222" r="-18421" b="-3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/>
            <p:cNvSpPr/>
            <p:nvPr/>
          </p:nvSpPr>
          <p:spPr>
            <a:xfrm>
              <a:off x="2926383" y="3712421"/>
              <a:ext cx="1066580" cy="296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891448" y="5332316"/>
              <a:ext cx="1066580" cy="29669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4292340" y="3739318"/>
                  <a:ext cx="164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340" y="3739318"/>
                  <a:ext cx="1644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矩形 112"/>
            <p:cNvSpPr/>
            <p:nvPr/>
          </p:nvSpPr>
          <p:spPr>
            <a:xfrm>
              <a:off x="4207191" y="3710435"/>
              <a:ext cx="335626" cy="3058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ambria" panose="020405030504060302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078112" y="3608960"/>
              <a:ext cx="571709" cy="505839"/>
            </a:xfrm>
            <a:prstGeom prst="rect">
              <a:avLst/>
            </a:prstGeom>
            <a:noFill/>
            <a:ln w="476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752928" y="5227743"/>
              <a:ext cx="1325184" cy="505839"/>
            </a:xfrm>
            <a:prstGeom prst="rect">
              <a:avLst/>
            </a:prstGeom>
            <a:noFill/>
            <a:ln w="476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肘形接點 46"/>
            <p:cNvCxnSpPr>
              <a:stCxn id="45" idx="3"/>
              <a:endCxn id="117" idx="3"/>
            </p:cNvCxnSpPr>
            <p:nvPr/>
          </p:nvCxnSpPr>
          <p:spPr>
            <a:xfrm flipH="1">
              <a:off x="4078112" y="3861880"/>
              <a:ext cx="571709" cy="1618783"/>
            </a:xfrm>
            <a:prstGeom prst="bentConnector3">
              <a:avLst>
                <a:gd name="adj1" fmla="val -140374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/>
                <p:cNvSpPr txBox="1"/>
                <p:nvPr/>
              </p:nvSpPr>
              <p:spPr>
                <a:xfrm>
                  <a:off x="5664556" y="4580193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8" name="文字方塊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556" y="4580193"/>
                  <a:ext cx="12174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" t="-2174" r="-6500" b="-3260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/>
          <p:cNvSpPr txBox="1"/>
          <p:nvPr/>
        </p:nvSpPr>
        <p:spPr>
          <a:xfrm>
            <a:off x="695058" y="1524273"/>
            <a:ext cx="6535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 Information Theory:</a:t>
            </a:r>
          </a:p>
          <a:p>
            <a:r>
              <a:rPr lang="en-US" altLang="zh-TW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Mutual Information: </a:t>
            </a:r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I(X;Y) = H(X)-H(X|Y) = H(Y)-H(Y|X) 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pic>
        <p:nvPicPr>
          <p:cNvPr id="120" name="圖片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098" y="3801910"/>
            <a:ext cx="4403857" cy="2835481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1827112" y="2649554"/>
            <a:ext cx="2850205" cy="825826"/>
            <a:chOff x="8307421" y="2101174"/>
            <a:chExt cx="2850205" cy="825826"/>
          </a:xfrm>
        </p:grpSpPr>
        <p:pic>
          <p:nvPicPr>
            <p:cNvPr id="121" name="圖片 1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80869" y="2355500"/>
              <a:ext cx="1704975" cy="571500"/>
            </a:xfrm>
            <a:prstGeom prst="rect">
              <a:avLst/>
            </a:prstGeom>
          </p:spPr>
        </p:pic>
        <p:sp>
          <p:nvSpPr>
            <p:cNvPr id="123" name="矩形 122"/>
            <p:cNvSpPr/>
            <p:nvPr/>
          </p:nvSpPr>
          <p:spPr>
            <a:xfrm>
              <a:off x="8398896" y="2355499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H(Y) = 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8307421" y="2101174"/>
              <a:ext cx="2850205" cy="825826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0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59922" y="486382"/>
            <a:ext cx="3826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Info-GAN pf.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/>
              <p:cNvSpPr/>
              <p:nvPr/>
            </p:nvSpPr>
            <p:spPr>
              <a:xfrm>
                <a:off x="1768917" y="2183842"/>
                <a:ext cx="8764964" cy="2793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I(</a:t>
                </a:r>
                <a:r>
                  <a:rPr lang="en-US" altLang="zh-TW" sz="24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c;G</a:t>
                </a:r>
                <a:r>
                  <a:rPr lang="en-US" altLang="zh-TW" sz="24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(z, c)) = H(c)-H(</a:t>
                </a:r>
                <a:r>
                  <a:rPr lang="en-US" altLang="zh-TW" sz="24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c|G</a:t>
                </a:r>
                <a:r>
                  <a:rPr lang="en-US" altLang="zh-TW" sz="24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TW" sz="2400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z,c</a:t>
                </a:r>
                <a:r>
                  <a:rPr lang="en-US" altLang="zh-TW" sz="24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))</a:t>
                </a:r>
              </a:p>
              <a:p>
                <a:r>
                  <a:rPr lang="en-US" altLang="zh-TW" sz="24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~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𝐺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~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𝑙𝑜𝑔𝑃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TW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~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𝐺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𝐾𝐿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(∙|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)||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~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TW" sz="24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𝐺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TW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𝒄</m:t>
                          </m:r>
                          <m:r>
                            <a:rPr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TW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𝒙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~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𝑮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𝒛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𝒄</m:t>
                          </m:r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𝒍𝒐𝒈𝑸</m:t>
                          </m:r>
                          <m:d>
                            <m:dPr>
                              <m:ctrlPr>
                                <a:rPr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zh-TW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TW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1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altLang="zh-TW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矩形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917" y="2183842"/>
                <a:ext cx="8764964" cy="2793650"/>
              </a:xfrm>
              <a:prstGeom prst="rect">
                <a:avLst/>
              </a:prstGeom>
              <a:blipFill>
                <a:blip r:embed="rId2"/>
                <a:stretch>
                  <a:fillRect l="-1043" t="-17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文字方塊 127"/>
          <p:cNvSpPr txBox="1"/>
          <p:nvPr/>
        </p:nvSpPr>
        <p:spPr>
          <a:xfrm>
            <a:off x="912272" y="5282118"/>
            <a:ext cx="10832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We can increase the </a:t>
            </a:r>
            <a:r>
              <a:rPr lang="en-US" altLang="zh-TW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lower bound of mutual Information </a:t>
            </a:r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by other distribution!!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群組 75"/>
          <p:cNvGrpSpPr/>
          <p:nvPr/>
        </p:nvGrpSpPr>
        <p:grpSpPr>
          <a:xfrm>
            <a:off x="3787127" y="981244"/>
            <a:ext cx="7866589" cy="5671612"/>
            <a:chOff x="2115052" y="1101317"/>
            <a:chExt cx="7866589" cy="5671612"/>
          </a:xfrm>
        </p:grpSpPr>
        <p:grpSp>
          <p:nvGrpSpPr>
            <p:cNvPr id="74" name="群組 73"/>
            <p:cNvGrpSpPr/>
            <p:nvPr/>
          </p:nvGrpSpPr>
          <p:grpSpPr>
            <a:xfrm>
              <a:off x="2115052" y="1101317"/>
              <a:ext cx="7866589" cy="5671612"/>
              <a:chOff x="2115052" y="1101317"/>
              <a:chExt cx="7866589" cy="5671612"/>
            </a:xfrm>
          </p:grpSpPr>
          <p:cxnSp>
            <p:nvCxnSpPr>
              <p:cNvPr id="60" name="肘形接點 59"/>
              <p:cNvCxnSpPr>
                <a:stCxn id="13" idx="2"/>
                <a:endCxn id="17" idx="0"/>
              </p:cNvCxnSpPr>
              <p:nvPr/>
            </p:nvCxnSpPr>
            <p:spPr>
              <a:xfrm rot="16200000" flipH="1">
                <a:off x="4601539" y="4028447"/>
                <a:ext cx="1520582" cy="1059115"/>
              </a:xfrm>
              <a:prstGeom prst="bentConnector3">
                <a:avLst>
                  <a:gd name="adj1" fmla="val 12256"/>
                </a:avLst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群組 3"/>
              <p:cNvGrpSpPr/>
              <p:nvPr/>
            </p:nvGrpSpPr>
            <p:grpSpPr>
              <a:xfrm>
                <a:off x="2146886" y="1101317"/>
                <a:ext cx="4350722" cy="5671612"/>
                <a:chOff x="4675683" y="1398789"/>
                <a:chExt cx="4350722" cy="5671612"/>
              </a:xfrm>
            </p:grpSpPr>
            <p:cxnSp>
              <p:nvCxnSpPr>
                <p:cNvPr id="6" name="直線單箭頭接點 5"/>
                <p:cNvCxnSpPr>
                  <a:stCxn id="28" idx="2"/>
                  <a:endCxn id="10" idx="0"/>
                </p:cNvCxnSpPr>
                <p:nvPr/>
              </p:nvCxnSpPr>
              <p:spPr>
                <a:xfrm>
                  <a:off x="7303273" y="2642413"/>
                  <a:ext cx="81806" cy="1155434"/>
                </a:xfrm>
                <a:prstGeom prst="straightConnector1">
                  <a:avLst/>
                </a:prstGeom>
                <a:ln w="539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梯形 7"/>
                <p:cNvSpPr/>
                <p:nvPr/>
              </p:nvSpPr>
              <p:spPr>
                <a:xfrm>
                  <a:off x="5824144" y="2781172"/>
                  <a:ext cx="3132342" cy="807395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latin typeface="Cambria" panose="02040503050406030204" pitchFamily="18" charset="0"/>
                      <a:ea typeface="Cambria" panose="02040503050406030204" pitchFamily="18" charset="0"/>
                    </a:rPr>
                    <a:t>Generator</a:t>
                  </a:r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文字方塊 8"/>
                    <p:cNvSpPr txBox="1"/>
                    <p:nvPr/>
                  </p:nvSpPr>
                  <p:spPr>
                    <a:xfrm>
                      <a:off x="6207082" y="2207479"/>
                      <a:ext cx="120622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zh-TW" altLang="en-US" dirty="0" smtClean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US" altLang="zh-TW" dirty="0" smtClean="0">
                          <a:latin typeface="Cambria" panose="02040503050406030204" pitchFamily="18" charset="0"/>
                        </a:rPr>
                        <a:t>[54]</a:t>
                      </a:r>
                      <a:endParaRPr lang="zh-TW" altLang="en-US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文字方塊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7082" y="2207479"/>
                      <a:ext cx="120622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5051" t="-31111" r="-10606" b="-4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字方塊 9"/>
                    <p:cNvSpPr txBox="1"/>
                    <p:nvPr/>
                  </p:nvSpPr>
                  <p:spPr>
                    <a:xfrm>
                      <a:off x="6913796" y="3797847"/>
                      <a:ext cx="9425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fake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img</m:t>
                            </m:r>
                          </m:oMath>
                        </m:oMathPara>
                      </a14:m>
                      <a:endParaRPr lang="zh-TW" altLang="en-US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字方塊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3796" y="3797847"/>
                      <a:ext cx="942566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195" r="-7792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字方塊 10"/>
                    <p:cNvSpPr txBox="1"/>
                    <p:nvPr/>
                  </p:nvSpPr>
                  <p:spPr>
                    <a:xfrm>
                      <a:off x="5545219" y="5615768"/>
                      <a:ext cx="12018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𝑒𝑎𝑙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</m:oMath>
                        </m:oMathPara>
                      </a14:m>
                      <a:endParaRPr lang="zh-TW" altLang="en-US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字方塊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45219" y="5615768"/>
                      <a:ext cx="1201804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061" t="-2222" r="-4569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矩形 11"/>
                <p:cNvSpPr/>
                <p:nvPr/>
              </p:nvSpPr>
              <p:spPr>
                <a:xfrm>
                  <a:off x="6047500" y="2178596"/>
                  <a:ext cx="1465106" cy="30389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827780" y="3798492"/>
                  <a:ext cx="1066580" cy="29669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字方塊 13"/>
                    <p:cNvSpPr txBox="1"/>
                    <p:nvPr/>
                  </p:nvSpPr>
                  <p:spPr>
                    <a:xfrm>
                      <a:off x="7811983" y="2170769"/>
                      <a:ext cx="52988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a14:m>
                      <a:r>
                        <a:rPr lang="en-US" altLang="zh-TW" dirty="0" smtClean="0">
                          <a:latin typeface="Cambria" panose="02040503050406030204" pitchFamily="18" charset="0"/>
                        </a:rPr>
                        <a:t>[10]</a:t>
                      </a:r>
                      <a:endParaRPr lang="zh-TW" altLang="en-US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文字方塊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11983" y="2170769"/>
                      <a:ext cx="529889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494" t="-31111" r="-25287" b="-4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矩形 14"/>
                <p:cNvSpPr/>
                <p:nvPr/>
              </p:nvSpPr>
              <p:spPr>
                <a:xfrm>
                  <a:off x="7672188" y="2176612"/>
                  <a:ext cx="806961" cy="30588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7732626" y="4442963"/>
                  <a:ext cx="1293779" cy="9857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>
                      <a:latin typeface="Cambria" panose="02040503050406030204" pitchFamily="18" charset="0"/>
                      <a:ea typeface="Cambria" panose="02040503050406030204" pitchFamily="18" charset="0"/>
                    </a:rPr>
                    <a:t>Classifier</a:t>
                  </a:r>
                </a:p>
                <a:p>
                  <a:pPr algn="ctr"/>
                  <a:r>
                    <a:rPr lang="en-US" altLang="zh-TW" sz="2000" dirty="0" smtClean="0">
                      <a:latin typeface="Cambria" panose="02040503050406030204" pitchFamily="18" charset="0"/>
                      <a:ea typeface="Cambria" panose="02040503050406030204" pitchFamily="18" charset="0"/>
                    </a:rPr>
                    <a:t>(Q)</a:t>
                  </a:r>
                  <a:endParaRPr lang="zh-TW" altLang="en-US" sz="2000" dirty="0">
                    <a:latin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字方塊 16"/>
                    <p:cNvSpPr txBox="1"/>
                    <p:nvPr/>
                  </p:nvSpPr>
                  <p:spPr>
                    <a:xfrm>
                      <a:off x="8025429" y="5615768"/>
                      <a:ext cx="7895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𝑂𝑢𝑡𝑝𝑢𝑡</m:t>
                            </m:r>
                          </m:oMath>
                        </m:oMathPara>
                      </a14:m>
                      <a:endParaRPr lang="zh-TW" altLang="en-US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文字方塊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25429" y="5615768"/>
                      <a:ext cx="78951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078" r="-10078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肘形接點 17"/>
                <p:cNvCxnSpPr>
                  <a:stCxn id="15" idx="3"/>
                  <a:endCxn id="17" idx="3"/>
                </p:cNvCxnSpPr>
                <p:nvPr/>
              </p:nvCxnSpPr>
              <p:spPr>
                <a:xfrm>
                  <a:off x="8479149" y="2329552"/>
                  <a:ext cx="335792" cy="3424716"/>
                </a:xfrm>
                <a:prstGeom prst="bentConnector3">
                  <a:avLst>
                    <a:gd name="adj1" fmla="val 431698"/>
                  </a:avLst>
                </a:prstGeom>
                <a:ln w="41275">
                  <a:solidFill>
                    <a:schemeClr val="tx1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字方塊 19"/>
                <p:cNvSpPr txBox="1"/>
                <p:nvPr/>
              </p:nvSpPr>
              <p:spPr>
                <a:xfrm>
                  <a:off x="6947864" y="1398789"/>
                  <a:ext cx="1095493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Info-GAN</a:t>
                  </a:r>
                  <a:endParaRPr lang="zh-TW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5499232" y="4468489"/>
                  <a:ext cx="1293779" cy="9857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 smtClean="0">
                      <a:latin typeface="Cambria" panose="02040503050406030204" pitchFamily="18" charset="0"/>
                      <a:ea typeface="Cambria" panose="02040503050406030204" pitchFamily="18" charset="0"/>
                    </a:rPr>
                    <a:t>Discriminator</a:t>
                  </a:r>
                  <a:endParaRPr lang="zh-TW" altLang="en-US" sz="2000" dirty="0">
                    <a:latin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4675683" y="6424070"/>
                      <a:ext cx="2706189" cy="646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𝑩𝒊𝒏𝒂𝒓𝒚</m:t>
                            </m:r>
                            <m: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𝑪𝒓𝒐𝒔𝒔</m:t>
                            </m:r>
                            <m: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𝑬𝒏𝒕𝒓𝒐𝒑𝒚</m:t>
                            </m:r>
                          </m:oMath>
                        </m:oMathPara>
                      </a14:m>
                      <a:endPara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𝐀𝐝𝐯𝐞𝐫𝐬𝐚𝐫𝐢𝐚𝐥</m:t>
                            </m:r>
                            <m:r>
                              <a:rPr lang="en-US" altLang="zh-TW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𝐋𝐨𝐬𝐬</m:t>
                            </m:r>
                            <m:r>
                              <a:rPr lang="en-US" altLang="zh-TW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TW" b="1" dirty="0" smtClean="0">
                        <a:solidFill>
                          <a:srgbClr val="FF0000"/>
                        </a:solidFill>
                        <a:ea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矩形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5683" y="6424070"/>
                      <a:ext cx="2706189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5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直線單箭頭接點 24"/>
                <p:cNvCxnSpPr/>
                <p:nvPr/>
              </p:nvCxnSpPr>
              <p:spPr>
                <a:xfrm>
                  <a:off x="6049864" y="6054310"/>
                  <a:ext cx="6232" cy="3282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矩形 27"/>
              <p:cNvSpPr/>
              <p:nvPr/>
            </p:nvSpPr>
            <p:spPr>
              <a:xfrm>
                <a:off x="3407444" y="1724628"/>
                <a:ext cx="2734063" cy="620313"/>
              </a:xfrm>
              <a:prstGeom prst="rect">
                <a:avLst/>
              </a:prstGeom>
              <a:noFill/>
              <a:ln w="412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2115052" y="3490527"/>
                <a:ext cx="1066580" cy="296694"/>
                <a:chOff x="2238553" y="3478952"/>
                <a:chExt cx="1066580" cy="296694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2238553" y="3478952"/>
                  <a:ext cx="1066580" cy="29669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字方塊 30"/>
                    <p:cNvSpPr txBox="1"/>
                    <p:nvPr/>
                  </p:nvSpPr>
                  <p:spPr>
                    <a:xfrm>
                      <a:off x="2303486" y="3479154"/>
                      <a:ext cx="88966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TW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eal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img</m:t>
                            </m:r>
                          </m:oMath>
                        </m:oMathPara>
                      </a14:m>
                      <a:endParaRPr lang="zh-TW" altLang="en-US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字方塊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03486" y="3479154"/>
                      <a:ext cx="88966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425" r="-8904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肘形接點 53"/>
              <p:cNvCxnSpPr>
                <a:stCxn id="13" idx="2"/>
                <a:endCxn id="21" idx="0"/>
              </p:cNvCxnSpPr>
              <p:nvPr/>
            </p:nvCxnSpPr>
            <p:spPr>
              <a:xfrm rot="5400000">
                <a:off x="4038148" y="3376891"/>
                <a:ext cx="373303" cy="1214948"/>
              </a:xfrm>
              <a:prstGeom prst="bentConnector3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肘形接點 56"/>
              <p:cNvCxnSpPr>
                <a:stCxn id="30" idx="2"/>
                <a:endCxn id="21" idx="0"/>
              </p:cNvCxnSpPr>
              <p:nvPr/>
            </p:nvCxnSpPr>
            <p:spPr>
              <a:xfrm rot="16200000" flipH="1">
                <a:off x="2940935" y="3494627"/>
                <a:ext cx="383796" cy="968983"/>
              </a:xfrm>
              <a:prstGeom prst="bentConnector3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/>
                  <p:cNvSpPr/>
                  <p:nvPr/>
                </p:nvSpPr>
                <p:spPr>
                  <a:xfrm>
                    <a:off x="7600861" y="3332787"/>
                    <a:ext cx="2380780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𝑪𝒓𝒐𝒔𝒔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𝑬𝒏𝒕𝒓𝒐𝒑𝒚</m:t>
                          </m:r>
                        </m:oMath>
                      </m:oMathPara>
                    </a14:m>
                    <a:endParaRPr lang="en-US" altLang="zh-TW" b="1" i="1" dirty="0" smtClean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𝐈𝐧𝐟𝐨𝐫𝐦𝐚𝐭𝐢𝐨𝐧</m:t>
                          </m:r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𝐋𝐨𝐬𝐬</m:t>
                          </m:r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TW" b="1" dirty="0" smtClean="0">
                      <a:solidFill>
                        <a:srgbClr val="FF0000"/>
                      </a:solidFill>
                      <a:ea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矩形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861" y="3332787"/>
                    <a:ext cx="2380780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754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文字方塊 74"/>
            <p:cNvSpPr txBox="1"/>
            <p:nvPr/>
          </p:nvSpPr>
          <p:spPr>
            <a:xfrm>
              <a:off x="5610318" y="124204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rPr>
                <a:t>[0,0,1,0,0…]</a:t>
              </a:r>
              <a:endParaRPr lang="zh-TW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77" name="文字方塊 76"/>
          <p:cNvSpPr txBox="1"/>
          <p:nvPr/>
        </p:nvSpPr>
        <p:spPr>
          <a:xfrm>
            <a:off x="359922" y="486382"/>
            <a:ext cx="4284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Info-GAN Flow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p:sp>
        <p:nvSpPr>
          <p:cNvPr id="79" name="文字方塊 78"/>
          <p:cNvSpPr txBox="1"/>
          <p:nvPr/>
        </p:nvSpPr>
        <p:spPr>
          <a:xfrm flipH="1">
            <a:off x="359921" y="1391719"/>
            <a:ext cx="359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Take MNIST for example</a:t>
            </a:r>
            <a:endParaRPr lang="zh-TW" alt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/>
              <p:cNvSpPr/>
              <p:nvPr/>
            </p:nvSpPr>
            <p:spPr>
              <a:xfrm>
                <a:off x="9165603" y="2569321"/>
                <a:ext cx="2876300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𝒄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~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TW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 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𝒙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~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𝑮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(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𝒛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𝒄</m:t>
                          </m:r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𝒍𝒐𝒈𝑸</m:t>
                          </m:r>
                          <m:d>
                            <m:dPr>
                              <m:ctrlPr>
                                <a:rPr lang="en-US" altLang="zh-TW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altLang="zh-TW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3" y="2569321"/>
                <a:ext cx="2876300" cy="396006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359922" y="486382"/>
            <a:ext cx="38268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Info-GAN Loss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79398" y="1953429"/>
                <a:ext cx="6096000" cy="30322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400" b="1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Adversarial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𝑟𝑒𝑎𝑙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altLang="zh-TW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TW" sz="2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Information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98" y="1953429"/>
                <a:ext cx="6096000" cy="3032240"/>
              </a:xfrm>
              <a:prstGeom prst="rect">
                <a:avLst/>
              </a:prstGeom>
              <a:blipFill>
                <a:blip r:embed="rId2"/>
                <a:stretch>
                  <a:fillRect l="-1500" t="-1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675398" y="3469549"/>
                <a:ext cx="4079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b="1" dirty="0" smtClean="0">
                    <a:latin typeface="Cambria" panose="02040503050406030204" pitchFamily="18" charset="0"/>
                  </a:rPr>
                  <a:t>Update D </a:t>
                </a:r>
                <a14:m>
                  <m:oMath xmlns:m="http://schemas.openxmlformats.org/officeDocument/2006/math">
                    <m:r>
                      <a:rPr lang="en-US" altLang="zh-TW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 </m:t>
                    </m:r>
                  </m:oMath>
                </a14:m>
                <a:r>
                  <a:rPr lang="en-US" altLang="zh-TW" sz="2800" b="1" dirty="0" smtClean="0">
                    <a:latin typeface="Cambria" panose="02040503050406030204" pitchFamily="18" charset="0"/>
                  </a:rPr>
                  <a:t>Update G/Q</a:t>
                </a:r>
                <a:endParaRPr lang="zh-TW" altLang="en-US" sz="2800" b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398" y="3469549"/>
                <a:ext cx="4079707" cy="523220"/>
              </a:xfrm>
              <a:prstGeom prst="rect">
                <a:avLst/>
              </a:prstGeom>
              <a:blipFill>
                <a:blip r:embed="rId3"/>
                <a:stretch>
                  <a:fillRect l="-2990" t="-11628" r="-1943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7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Generative Model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Randomly sample z~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TW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ex: standard distribution</a:t>
                </a:r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) to make G(z) are good images.</a:t>
                </a:r>
              </a:p>
              <a:p>
                <a:r>
                  <a:rPr lang="en-US" altLang="zh-TW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Autoencoders</a:t>
                </a:r>
                <a:endPara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TW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Variational</a:t>
                </a:r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dirty="0" err="1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Autoencoder</a:t>
                </a:r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(VAE)</a:t>
                </a:r>
              </a:p>
              <a:p>
                <a:pPr lvl="1"/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Conditional </a:t>
                </a:r>
                <a:r>
                  <a:rPr lang="en-US" altLang="zh-TW" dirty="0" err="1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Variational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dirty="0" err="1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Autoencoder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(CVAE)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8/29</a:t>
                </a:r>
              </a:p>
              <a:p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Generative Adversarial Network (GAN)</a:t>
                </a:r>
              </a:p>
              <a:p>
                <a:pPr lvl="1"/>
                <a:r>
                  <a:rPr lang="en-US" altLang="zh-TW" dirty="0" err="1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InfoGAN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–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9/5</a:t>
                </a:r>
              </a:p>
              <a:p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(optional)VAE,</a:t>
                </a:r>
                <a:r>
                  <a:rPr lang="zh-TW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GAN</a:t>
                </a:r>
                <a:r>
                  <a:rPr lang="zh-TW" altLang="en-US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進階</a:t>
                </a:r>
                <a:endPara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VAE or VAE-GAN</a:t>
                </a: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※Demo Time</a:t>
                </a:r>
                <a:r>
                  <a:rPr lang="zh-TW" altLang="en-US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：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10/3</a:t>
                </a:r>
                <a:endParaRPr lang="en-US" altLang="zh-TW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b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Cambria" panose="02040503050406030204" pitchFamily="18" charset="0"/>
                <a:ea typeface="Cambria" panose="02040503050406030204" pitchFamily="18" charset="0"/>
              </a:rPr>
              <a:t>Info-GAN Generator</a:t>
            </a:r>
            <a:r>
              <a:rPr lang="zh-TW" altLang="en-US" sz="2400" b="1" dirty="0">
                <a:latin typeface="Cambria" panose="02040503050406030204" pitchFamily="18" charset="0"/>
              </a:rPr>
              <a:t/>
            </a:r>
            <a:br>
              <a:rPr lang="zh-TW" altLang="en-US" sz="2400" b="1" dirty="0">
                <a:latin typeface="Cambria" panose="02040503050406030204" pitchFamily="18" charset="0"/>
              </a:rPr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8" y="2388010"/>
            <a:ext cx="7805584" cy="375400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8469154" y="688701"/>
            <a:ext cx="2286000" cy="1566153"/>
            <a:chOff x="8151779" y="1108953"/>
            <a:chExt cx="2286000" cy="1566153"/>
          </a:xfrm>
        </p:grpSpPr>
        <p:sp>
          <p:nvSpPr>
            <p:cNvPr id="6" name="文字方塊 5"/>
            <p:cNvSpPr txBox="1"/>
            <p:nvPr/>
          </p:nvSpPr>
          <p:spPr>
            <a:xfrm>
              <a:off x="8394970" y="1255823"/>
              <a:ext cx="183531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ConvTranspose2d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981925" y="2169523"/>
              <a:ext cx="661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469153" y="2715581"/>
            <a:ext cx="2286000" cy="1566153"/>
            <a:chOff x="8151779" y="1108953"/>
            <a:chExt cx="2286000" cy="1566153"/>
          </a:xfrm>
        </p:grpSpPr>
        <p:sp>
          <p:nvSpPr>
            <p:cNvPr id="11" name="文字方塊 10"/>
            <p:cNvSpPr txBox="1"/>
            <p:nvPr/>
          </p:nvSpPr>
          <p:spPr>
            <a:xfrm>
              <a:off x="8394970" y="1255823"/>
              <a:ext cx="183531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ConvTranspose2d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8569537" y="1703262"/>
              <a:ext cx="1486176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BatchNorm2d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981925" y="2169523"/>
              <a:ext cx="6614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ReLU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8151779" y="1108953"/>
              <a:ext cx="2286000" cy="1566153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5" name="直線單箭頭接點 14"/>
          <p:cNvCxnSpPr>
            <a:stCxn id="9" idx="2"/>
            <a:endCxn id="14" idx="0"/>
          </p:cNvCxnSpPr>
          <p:nvPr/>
        </p:nvCxnSpPr>
        <p:spPr>
          <a:xfrm flipH="1">
            <a:off x="9612153" y="2254854"/>
            <a:ext cx="1" cy="4607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712344" y="5394984"/>
            <a:ext cx="183531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ConvTranspose2d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295592" y="5855032"/>
            <a:ext cx="633122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Tanh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469153" y="5197162"/>
            <a:ext cx="2286000" cy="1103621"/>
          </a:xfrm>
          <a:prstGeom prst="rect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9621077" y="4265013"/>
            <a:ext cx="17846" cy="2732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195212" y="4449806"/>
            <a:ext cx="8338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…………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9638923" y="4909854"/>
            <a:ext cx="17846" cy="2604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9742509" y="2272814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(2nx2n)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854457" y="4322435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(4nx4n)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8347861" y="610723"/>
            <a:ext cx="2548647" cy="1746334"/>
          </a:xfrm>
          <a:prstGeom prst="rect">
            <a:avLst/>
          </a:prstGeom>
          <a:noFill/>
          <a:ln w="539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86901" y="1204903"/>
            <a:ext cx="483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 code:</a:t>
            </a:r>
          </a:p>
          <a:p>
            <a:r>
              <a:rPr lang="en-US" altLang="zh-TW" dirty="0">
                <a:hlinkClick r:id="rId3"/>
              </a:rPr>
              <a:t>https://github.com/pianomania/infoGAN-pytorch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9922" y="486382"/>
            <a:ext cx="670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Info-GAN Discriminator</a:t>
            </a:r>
            <a:endParaRPr lang="zh-TW" altLang="en-US" sz="2400" b="1" dirty="0">
              <a:latin typeface="Cambria" panose="02040503050406030204" pitchFamily="18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05273" y="1362642"/>
            <a:ext cx="8727442" cy="5125707"/>
            <a:chOff x="912668" y="1575291"/>
            <a:chExt cx="9867900" cy="550423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668" y="1755052"/>
              <a:ext cx="9867900" cy="532447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237673" y="2087418"/>
              <a:ext cx="9254836" cy="2562403"/>
            </a:xfrm>
            <a:prstGeom prst="rect">
              <a:avLst/>
            </a:prstGeom>
            <a:noFill/>
            <a:ln w="476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6313452" y="1575291"/>
              <a:ext cx="3092261" cy="3966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Share weight between D/Q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219200" y="4792616"/>
              <a:ext cx="9254836" cy="752150"/>
            </a:xfrm>
            <a:prstGeom prst="rect">
              <a:avLst/>
            </a:prstGeom>
            <a:noFill/>
            <a:ln w="4762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19200" y="5648649"/>
              <a:ext cx="9254836" cy="966159"/>
            </a:xfrm>
            <a:prstGeom prst="rect">
              <a:avLst/>
            </a:prstGeom>
            <a:noFill/>
            <a:ln w="4762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9684366" y="4480160"/>
            <a:ext cx="1732615" cy="1925626"/>
            <a:chOff x="10298178" y="1780614"/>
            <a:chExt cx="1732615" cy="1925626"/>
          </a:xfrm>
        </p:grpSpPr>
        <p:sp>
          <p:nvSpPr>
            <p:cNvPr id="9" name="流程圖: 人工作業 8"/>
            <p:cNvSpPr/>
            <p:nvPr/>
          </p:nvSpPr>
          <p:spPr>
            <a:xfrm>
              <a:off x="10447506" y="1780614"/>
              <a:ext cx="1400783" cy="982042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Shared</a:t>
              </a:r>
              <a:endParaRPr lang="zh-TW" altLang="en-US" dirty="0"/>
            </a:p>
          </p:txBody>
        </p:sp>
        <p:sp>
          <p:nvSpPr>
            <p:cNvPr id="10" name="流程圖: 程序 9"/>
            <p:cNvSpPr/>
            <p:nvPr/>
          </p:nvSpPr>
          <p:spPr>
            <a:xfrm>
              <a:off x="10298178" y="3356044"/>
              <a:ext cx="703805" cy="3501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</a:t>
              </a:r>
              <a:endParaRPr lang="zh-TW" altLang="en-US" dirty="0"/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11326988" y="3331069"/>
              <a:ext cx="703805" cy="35019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Q</a:t>
              </a:r>
              <a:endParaRPr lang="zh-TW" altLang="en-US" dirty="0"/>
            </a:p>
          </p:txBody>
        </p:sp>
      </p:grpSp>
      <p:cxnSp>
        <p:nvCxnSpPr>
          <p:cNvPr id="15" name="肘形接點 14"/>
          <p:cNvCxnSpPr>
            <a:stCxn id="16" idx="3"/>
            <a:endCxn id="17" idx="0"/>
          </p:cNvCxnSpPr>
          <p:nvPr/>
        </p:nvCxnSpPr>
        <p:spPr>
          <a:xfrm>
            <a:off x="10836912" y="900542"/>
            <a:ext cx="523154" cy="506616"/>
          </a:xfrm>
          <a:prstGeom prst="bent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9894346" y="762042"/>
                <a:ext cx="942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fake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img</m:t>
                      </m:r>
                    </m:oMath>
                  </m:oMathPara>
                </a14:m>
                <a:endParaRPr lang="zh-TW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346" y="762042"/>
                <a:ext cx="942566" cy="276999"/>
              </a:xfrm>
              <a:prstGeom prst="rect">
                <a:avLst/>
              </a:prstGeom>
              <a:blipFill>
                <a:blip r:embed="rId3"/>
                <a:stretch>
                  <a:fillRect l="-5161" r="-7742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0713176" y="1407158"/>
            <a:ext cx="1293779" cy="98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Classifier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927255" y="1432684"/>
            <a:ext cx="1293779" cy="98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Discriminator</a:t>
            </a:r>
            <a:endParaRPr lang="zh-TW" altLang="en-US" sz="2000" dirty="0">
              <a:latin typeface="Cambria" panose="02040503050406030204" pitchFamily="18" charset="0"/>
            </a:endParaRPr>
          </a:p>
        </p:txBody>
      </p:sp>
      <p:cxnSp>
        <p:nvCxnSpPr>
          <p:cNvPr id="19" name="肘形接點 18"/>
          <p:cNvCxnSpPr>
            <a:stCxn id="16" idx="1"/>
            <a:endCxn id="18" idx="0"/>
          </p:cNvCxnSpPr>
          <p:nvPr/>
        </p:nvCxnSpPr>
        <p:spPr>
          <a:xfrm rot="10800000" flipV="1">
            <a:off x="9574146" y="900542"/>
            <a:ext cx="320201" cy="532142"/>
          </a:xfrm>
          <a:prstGeom prst="bentConnector2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0055724" y="3733328"/>
                <a:ext cx="942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fake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img</m:t>
                      </m:r>
                    </m:oMath>
                  </m:oMathPara>
                </a14:m>
                <a:endParaRPr lang="zh-TW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724" y="3733328"/>
                <a:ext cx="942566" cy="276999"/>
              </a:xfrm>
              <a:prstGeom prst="rect">
                <a:avLst/>
              </a:prstGeom>
              <a:blipFill>
                <a:blip r:embed="rId4"/>
                <a:stretch>
                  <a:fillRect l="-5195" r="-7792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/>
          <p:cNvCxnSpPr>
            <a:stCxn id="26" idx="2"/>
            <a:endCxn id="9" idx="0"/>
          </p:cNvCxnSpPr>
          <p:nvPr/>
        </p:nvCxnSpPr>
        <p:spPr>
          <a:xfrm>
            <a:off x="10527007" y="4010327"/>
            <a:ext cx="7079" cy="46983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9" idx="2"/>
            <a:endCxn id="10" idx="0"/>
          </p:cNvCxnSpPr>
          <p:nvPr/>
        </p:nvCxnSpPr>
        <p:spPr>
          <a:xfrm rot="5400000">
            <a:off x="9988484" y="5509988"/>
            <a:ext cx="593388" cy="497817"/>
          </a:xfrm>
          <a:prstGeom prst="bentConnector3">
            <a:avLst>
              <a:gd name="adj1" fmla="val 4836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9" idx="2"/>
            <a:endCxn id="11" idx="0"/>
          </p:cNvCxnSpPr>
          <p:nvPr/>
        </p:nvCxnSpPr>
        <p:spPr>
          <a:xfrm rot="16200000" flipH="1">
            <a:off x="10515376" y="5480911"/>
            <a:ext cx="568413" cy="530993"/>
          </a:xfrm>
          <a:prstGeom prst="bentConnector3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向下箭號 37"/>
          <p:cNvSpPr/>
          <p:nvPr/>
        </p:nvSpPr>
        <p:spPr>
          <a:xfrm>
            <a:off x="10263372" y="3030108"/>
            <a:ext cx="510050" cy="5957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2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Expected Outputs</a:t>
            </a:r>
            <a:endParaRPr lang="zh-TW" altLang="en-US" b="1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More Realistic Output</a:t>
            </a:r>
          </a:p>
          <a:p>
            <a:pPr marL="0" indent="0">
              <a:buNone/>
            </a:pP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895" y="1125233"/>
            <a:ext cx="6683105" cy="56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Hyper-parameters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size: 64 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rate for the discriminator: 2e-4 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rate for the generator and Q: 1e-3 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c_size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(size of meaningful codes) = 10 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Total 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epochs = 80 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Optimizer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: Adam </a:t>
            </a:r>
          </a:p>
          <a:p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Info-GAN Report Spec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41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600" b="1" dirty="0">
                <a:latin typeface="Cambria" panose="02040503050406030204" pitchFamily="18" charset="0"/>
                <a:ea typeface="Cambria" panose="02040503050406030204" pitchFamily="18" charset="0"/>
              </a:rPr>
              <a:t>MNIST</a:t>
            </a:r>
            <a:endParaRPr lang="en-US" altLang="zh-TW" sz="36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1. Introduction 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(5%)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2. Experiment setups: 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(20%)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. How you implement </a:t>
            </a:r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InfoGAN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2"/>
            <a:r>
              <a:rPr lang="en-US" altLang="zh-TW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. Adversarial loss </a:t>
            </a: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ii. Maximizing mutual information 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. Which loss function of generator you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used?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What’s different?</a:t>
            </a:r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 </a:t>
            </a:r>
            <a:r>
              <a:rPr lang="en-US" altLang="zh-TW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(30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%)</a:t>
            </a:r>
            <a:endParaRPr lang="en-US" altLang="zh-TW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A. Results of your samples (shown as in the expected results section) 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B. Training loss curves 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4. Discussion </a:t>
            </a:r>
            <a:r>
              <a:rPr lang="en-US" altLang="zh-TW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15%) </a:t>
            </a:r>
            <a:endParaRPr lang="en-US" altLang="zh-TW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5. Demo 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</a:t>
            </a:r>
            <a:r>
              <a:rPr lang="en-US" altLang="zh-TW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%) 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A. Given a label, you have to generate corresponding images 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TW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optional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) Bonus: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Facescrub-5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10%)</a:t>
            </a:r>
            <a:endParaRPr lang="en-US" altLang="zh-TW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Results of your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samples 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%)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Demo (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10572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Conditional </a:t>
            </a:r>
            <a:r>
              <a:rPr lang="en-US" altLang="zh-TW" sz="3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Variational</a:t>
            </a:r>
            <a:r>
              <a:rPr lang="en-US" altLang="zh-TW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TW" sz="3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Autoencoders</a:t>
            </a:r>
            <a:r>
              <a:rPr lang="en-US" altLang="zh-TW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 (CVAE) Loss</a:t>
            </a:r>
            <a:endParaRPr lang="zh-TW" altLang="en-US" sz="3600" dirty="0">
              <a:latin typeface="Cambria" panose="02040503050406030204" pitchFamily="18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424327" y="2805146"/>
            <a:ext cx="10474350" cy="1307686"/>
            <a:chOff x="1037465" y="2567753"/>
            <a:chExt cx="10474350" cy="1307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1037465" y="2567753"/>
                  <a:ext cx="10474350" cy="9995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b="1" dirty="0" smtClean="0"/>
                    <a:t>1. </a:t>
                  </a:r>
                  <a14:m>
                    <m:oMath xmlns:m="http://schemas.openxmlformats.org/officeDocument/2006/math"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𝐋𝐨𝐬𝐬</m:t>
                      </m:r>
                    </m:oMath>
                  </a14:m>
                  <a:r>
                    <a:rPr lang="zh-TW" altLang="en-US" sz="2400" b="1" dirty="0">
                      <a:latin typeface="Cambria Math" panose="02040503050406030204" pitchFamily="18" charset="0"/>
                    </a:rPr>
                    <a:t>：</a:t>
                  </a:r>
                  <a14:m>
                    <m:oMath xmlns:m="http://schemas.openxmlformats.org/officeDocument/2006/math"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𝐊𝐋</m:t>
                      </m:r>
                      <m:d>
                        <m:d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𝐪</m:t>
                          </m:r>
                          <m:d>
                            <m:d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𝐳</m:t>
                          </m:r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4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d>
                                <m:d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0">
                                      <a:latin typeface="Cambria Math" panose="02040503050406030204" pitchFamily="18" charset="0"/>
                                    </a:rPr>
                                    <m:t>𝐪</m:t>
                                  </m:r>
                                  <m:d>
                                    <m:d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0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a14:m>
                  <a:endParaRPr lang="en-US" altLang="zh-TW" sz="2400" b="1" dirty="0">
                    <a:latin typeface="Cambria Math" panose="02040503050406030204" pitchFamily="18" charset="0"/>
                  </a:endParaRPr>
                </a:p>
                <a:p>
                  <a:r>
                    <a:rPr lang="en-US" altLang="zh-TW" sz="2400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65" y="2567753"/>
                  <a:ext cx="10474350" cy="999569"/>
                </a:xfrm>
                <a:prstGeom prst="rect">
                  <a:avLst/>
                </a:prstGeom>
                <a:blipFill>
                  <a:blip r:embed="rId2"/>
                  <a:stretch>
                    <a:fillRect l="-9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/>
            <p:cNvSpPr/>
            <p:nvPr/>
          </p:nvSpPr>
          <p:spPr>
            <a:xfrm>
              <a:off x="1314302" y="3506107"/>
              <a:ext cx="96333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                    KL Divergence                </a:t>
              </a:r>
              <a:r>
                <a:rPr lang="zh-TW" altLang="en-US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          </a:t>
              </a:r>
              <a:r>
                <a:rPr lang="en-US" altLang="zh-TW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Reconstruction Loss</a:t>
              </a:r>
              <a:endParaRPr lang="en-US" altLang="zh-TW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0" name="右大括弧 9"/>
            <p:cNvSpPr/>
            <p:nvPr/>
          </p:nvSpPr>
          <p:spPr>
            <a:xfrm rot="5400000">
              <a:off x="3281457" y="2312344"/>
              <a:ext cx="385894" cy="1991283"/>
            </a:xfrm>
            <a:prstGeom prst="rightBrace">
              <a:avLst>
                <a:gd name="adj1" fmla="val 58333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右大括弧 11"/>
            <p:cNvSpPr/>
            <p:nvPr/>
          </p:nvSpPr>
          <p:spPr>
            <a:xfrm rot="5400000">
              <a:off x="5806518" y="2386846"/>
              <a:ext cx="385894" cy="1975059"/>
            </a:xfrm>
            <a:prstGeom prst="rightBrace">
              <a:avLst>
                <a:gd name="adj1" fmla="val 58333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424327" y="4474431"/>
                <a:ext cx="10474350" cy="1362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𝐊𝐋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2400" b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m:t>(0,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zh-TW" sz="2400" b="1" dirty="0">
                            <a:solidFill>
                              <a:schemeClr val="tx1"/>
                            </a:solidFill>
                            <a:latin typeface="Cambria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nary>
                      <m:naryPr>
                        <m:chr m:val="∑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func>
                          <m:funcPr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p>
                            <m:r>
                              <a:rPr lang="en-US" altLang="zh-TW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zh-TW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nary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b="1" dirty="0" smtClean="0">
                  <a:solidFill>
                    <a:schemeClr val="bg2">
                      <a:lumMod val="90000"/>
                    </a:schemeClr>
                  </a:solidFill>
                  <a:latin typeface="Cambria" panose="02040503050406030204" pitchFamily="18" charset="0"/>
                </a:endParaRPr>
              </a:p>
              <a:p>
                <a:r>
                  <a:rPr lang="zh-TW" altLang="en-US" sz="2400" dirty="0" smtClean="0">
                    <a:solidFill>
                      <a:schemeClr val="bg2">
                        <a:lumMod val="9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endParaRPr lang="en-US" altLang="zh-TW" sz="2400" dirty="0">
                  <a:solidFill>
                    <a:schemeClr val="bg2">
                      <a:lumMod val="90000"/>
                    </a:schemeClr>
                  </a:solidFill>
                  <a:latin typeface="Cambria" panose="02040503050406030204" pitchFamily="18" charset="0"/>
                </a:endParaRPr>
              </a:p>
              <a:p>
                <a:endParaRPr lang="en-US" altLang="zh-TW" sz="2400" dirty="0" smtClean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27" y="4474431"/>
                <a:ext cx="10474350" cy="1362745"/>
              </a:xfrm>
              <a:prstGeom prst="rect">
                <a:avLst/>
              </a:prstGeo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 architectures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1846" y="3295134"/>
            <a:ext cx="333633" cy="955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93273" y="2615512"/>
            <a:ext cx="333633" cy="955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93272" y="3952229"/>
            <a:ext cx="333633" cy="9555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8213" y="3293202"/>
            <a:ext cx="333633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00764" y="3293202"/>
            <a:ext cx="1606378" cy="955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Conv2</a:t>
            </a:r>
            <a:endParaRPr lang="zh-TW" altLang="en-US" dirty="0">
              <a:solidFill>
                <a:sysClr val="windowText" lastClr="0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1" name="肘形接點 10"/>
          <p:cNvCxnSpPr>
            <a:stCxn id="5" idx="3"/>
            <a:endCxn id="6" idx="1"/>
          </p:cNvCxnSpPr>
          <p:nvPr/>
        </p:nvCxnSpPr>
        <p:spPr>
          <a:xfrm flipV="1">
            <a:off x="4415479" y="3093307"/>
            <a:ext cx="477794" cy="67962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5" idx="3"/>
            <a:endCxn id="7" idx="1"/>
          </p:cNvCxnSpPr>
          <p:nvPr/>
        </p:nvCxnSpPr>
        <p:spPr>
          <a:xfrm>
            <a:off x="4415479" y="3772929"/>
            <a:ext cx="477793" cy="65709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63491" y="3952229"/>
            <a:ext cx="333633" cy="9555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65552" y="1690688"/>
            <a:ext cx="333633" cy="18804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22" name="梯形 21"/>
          <p:cNvSpPr/>
          <p:nvPr/>
        </p:nvSpPr>
        <p:spPr>
          <a:xfrm rot="5400000">
            <a:off x="2430286" y="3346876"/>
            <a:ext cx="1340580" cy="838328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TW" dirty="0" smtClean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Conv1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29053" y="4309329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fc1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69111" y="4982645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fc22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909154" y="2136968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fc21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26" name="立方體 25"/>
          <p:cNvSpPr/>
          <p:nvPr/>
        </p:nvSpPr>
        <p:spPr>
          <a:xfrm>
            <a:off x="10618572" y="3581527"/>
            <a:ext cx="1499286" cy="277899"/>
          </a:xfrm>
          <a:prstGeom prst="cube">
            <a:avLst>
              <a:gd name="adj" fmla="val 9790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492561" y="2920127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fc3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00133" y="132135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945654" y="5005922"/>
                <a:ext cx="1817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54" y="5005922"/>
                <a:ext cx="1817677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肘形接點 41"/>
          <p:cNvCxnSpPr>
            <a:stCxn id="6" idx="3"/>
            <a:endCxn id="18" idx="1"/>
          </p:cNvCxnSpPr>
          <p:nvPr/>
        </p:nvCxnSpPr>
        <p:spPr>
          <a:xfrm>
            <a:off x="5226906" y="3093307"/>
            <a:ext cx="1336585" cy="13367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226905" y="4678661"/>
            <a:ext cx="13365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2" idx="0"/>
            <a:endCxn id="5" idx="1"/>
          </p:cNvCxnSpPr>
          <p:nvPr/>
        </p:nvCxnSpPr>
        <p:spPr>
          <a:xfrm>
            <a:off x="3519740" y="3766040"/>
            <a:ext cx="562106" cy="6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18" idx="3"/>
          </p:cNvCxnSpPr>
          <p:nvPr/>
        </p:nvCxnSpPr>
        <p:spPr>
          <a:xfrm flipV="1">
            <a:off x="6897124" y="3948321"/>
            <a:ext cx="661089" cy="48170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" idx="3"/>
            <a:endCxn id="9" idx="1"/>
          </p:cNvCxnSpPr>
          <p:nvPr/>
        </p:nvCxnSpPr>
        <p:spPr>
          <a:xfrm>
            <a:off x="7891846" y="3770997"/>
            <a:ext cx="3089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167717" y="2691519"/>
                <a:ext cx="664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717" y="2691519"/>
                <a:ext cx="6644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329200" y="4705174"/>
                <a:ext cx="114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𝑒𝑛𝑐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00" y="4705174"/>
                <a:ext cx="114640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向右箭號 57"/>
          <p:cNvSpPr/>
          <p:nvPr/>
        </p:nvSpPr>
        <p:spPr>
          <a:xfrm>
            <a:off x="1931894" y="3649362"/>
            <a:ext cx="593124" cy="2989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59" name="向右箭號 58"/>
          <p:cNvSpPr/>
          <p:nvPr/>
        </p:nvSpPr>
        <p:spPr>
          <a:xfrm>
            <a:off x="9963787" y="3571101"/>
            <a:ext cx="593124" cy="2989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ambria" panose="020405030504060302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7010400" y="1821771"/>
            <a:ext cx="323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Reshape=(batch size, 2, 14, 14)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10" name="弧形接點 9"/>
          <p:cNvCxnSpPr>
            <a:stCxn id="3" idx="2"/>
          </p:cNvCxnSpPr>
          <p:nvPr/>
        </p:nvCxnSpPr>
        <p:spPr>
          <a:xfrm rot="5400000">
            <a:off x="7555747" y="2657139"/>
            <a:ext cx="1458259" cy="5261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365607" y="2920709"/>
            <a:ext cx="1499286" cy="1987110"/>
            <a:chOff x="1367478" y="2683603"/>
            <a:chExt cx="1499286" cy="1987110"/>
          </a:xfrm>
        </p:grpSpPr>
        <p:sp>
          <p:nvSpPr>
            <p:cNvPr id="35" name="立方體 34"/>
            <p:cNvSpPr/>
            <p:nvPr/>
          </p:nvSpPr>
          <p:spPr>
            <a:xfrm>
              <a:off x="1367478" y="2800864"/>
              <a:ext cx="1499286" cy="1869849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立方體 35"/>
            <p:cNvSpPr/>
            <p:nvPr/>
          </p:nvSpPr>
          <p:spPr>
            <a:xfrm>
              <a:off x="1367478" y="2683603"/>
              <a:ext cx="1499286" cy="277899"/>
            </a:xfrm>
            <a:prstGeom prst="cube">
              <a:avLst>
                <a:gd name="adj" fmla="val 97906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-48734" y="3253338"/>
            <a:ext cx="461665" cy="19776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[0,0,0,1,0,0,0,0,0,0]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073056" y="1690688"/>
            <a:ext cx="461665" cy="19776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[0,0,0,1,0,0,0,0,0,0]</a:t>
            </a:r>
            <a:endParaRPr lang="zh-TW" altLang="en-US" dirty="0"/>
          </a:p>
        </p:txBody>
      </p:sp>
      <p:cxnSp>
        <p:nvCxnSpPr>
          <p:cNvPr id="15" name="肘形接點 14"/>
          <p:cNvCxnSpPr>
            <a:stCxn id="19" idx="3"/>
            <a:endCxn id="8" idx="1"/>
          </p:cNvCxnSpPr>
          <p:nvPr/>
        </p:nvCxnSpPr>
        <p:spPr>
          <a:xfrm>
            <a:off x="6899185" y="2630895"/>
            <a:ext cx="659028" cy="11401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flipH="1">
            <a:off x="1931377" y="3220202"/>
            <a:ext cx="8238" cy="1693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03681" y="3358194"/>
            <a:ext cx="15598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Share the same one-hot vector (label)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13536" y="2055922"/>
            <a:ext cx="23292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Share the same styles (Gaussian noise)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7" t="47634" r="40191" b="36034"/>
          <a:stretch/>
        </p:blipFill>
        <p:spPr>
          <a:xfrm>
            <a:off x="2135449" y="3081773"/>
            <a:ext cx="3439727" cy="195392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4" t="40352" r="39747" b="29919"/>
          <a:stretch/>
        </p:blipFill>
        <p:spPr>
          <a:xfrm>
            <a:off x="8082407" y="2702253"/>
            <a:ext cx="2719992" cy="265084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7874351" y="2748526"/>
            <a:ext cx="6482" cy="25110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7998279" y="2607721"/>
            <a:ext cx="3150906" cy="17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122630" y="3410635"/>
            <a:ext cx="15598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Share the same one-hot vector (label)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321101" y="1831526"/>
            <a:ext cx="23292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Share the same styles (Gaussian noise)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302728" y="2883140"/>
            <a:ext cx="3150906" cy="17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0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381285"/>
            <a:ext cx="9077325" cy="39909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91" y="4732912"/>
            <a:ext cx="9191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9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38" y="1794485"/>
            <a:ext cx="4272662" cy="4351338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9" y="1587256"/>
            <a:ext cx="6656314" cy="45585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8215" y="2479431"/>
            <a:ext cx="615462" cy="65063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3338" y="1794485"/>
            <a:ext cx="334781" cy="160775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1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InfoGAN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CVAE Report Spec</a:t>
            </a:r>
            <a:endParaRPr lang="zh-TW" altLang="en-US" dirty="0">
              <a:latin typeface="Cambria" panose="020405030504060302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41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1. Introduction 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(5%)</a:t>
            </a:r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zh-TW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2. Experiment setups </a:t>
            </a:r>
            <a:r>
              <a:rPr lang="en-US" altLang="zh-TW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(20%)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A. How you implement a (conditional) VAE </a:t>
            </a: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B. How you provide labels as additional input channels to both the encoder and the decoder </a:t>
            </a:r>
          </a:p>
          <a:p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3. Results 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(45%): </a:t>
            </a:r>
            <a:endParaRPr lang="en-US" altLang="zh-TW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A. Results of your disentanglement experiments (30%)</a:t>
            </a:r>
            <a:r>
              <a:rPr lang="zh-TW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zh-TW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2"/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MNIST</a:t>
            </a:r>
          </a:p>
          <a:p>
            <a:pPr lvl="2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Facescrub-5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B. Loss curve during the training phase (15%)</a:t>
            </a: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altLang="zh-TW" dirty="0">
                <a:latin typeface="Cambria" panose="02040503050406030204" pitchFamily="18" charset="0"/>
                <a:ea typeface="Cambria" panose="02040503050406030204" pitchFamily="18" charset="0"/>
              </a:rPr>
              <a:t>. Discussion </a:t>
            </a:r>
            <a:r>
              <a:rPr lang="en-US" altLang="zh-TW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10%) </a:t>
            </a:r>
            <a:endParaRPr lang="en-US" altLang="zh-TW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5. Demo </a:t>
            </a:r>
            <a:r>
              <a:rPr lang="en-US" altLang="zh-TW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(20%) </a:t>
            </a:r>
          </a:p>
          <a:p>
            <a:pPr lvl="1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A. Given a label, you have to generate corresponding images </a:t>
            </a:r>
          </a:p>
          <a:p>
            <a:pPr lvl="2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MNIST</a:t>
            </a:r>
          </a:p>
          <a:p>
            <a:pPr lvl="2"/>
            <a:r>
              <a:rPr lang="en-US" altLang="zh-TW" dirty="0" smtClean="0">
                <a:latin typeface="Cambria" panose="02040503050406030204" pitchFamily="18" charset="0"/>
                <a:ea typeface="Cambria" panose="02040503050406030204" pitchFamily="18" charset="0"/>
              </a:rPr>
              <a:t>Facescrub-5</a:t>
            </a:r>
            <a:endParaRPr lang="zh-TW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5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781</Words>
  <Application>Microsoft Office PowerPoint</Application>
  <PresentationFormat>寬螢幕</PresentationFormat>
  <Paragraphs>253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Cambria</vt:lpstr>
      <vt:lpstr>Cambria Math</vt:lpstr>
      <vt:lpstr>Office 佈景主題</vt:lpstr>
      <vt:lpstr>InfoGAN</vt:lpstr>
      <vt:lpstr>Generative Model</vt:lpstr>
      <vt:lpstr>Conditional Variational Autoencoders (CVAE) Loss</vt:lpstr>
      <vt:lpstr>Model architectures</vt:lpstr>
      <vt:lpstr>PowerPoint 簡報</vt:lpstr>
      <vt:lpstr>PowerPoint 簡報</vt:lpstr>
      <vt:lpstr>PowerPoint 簡報</vt:lpstr>
      <vt:lpstr>InfoGAN</vt:lpstr>
      <vt:lpstr>CVAE Report Spec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Info-GAN Generator </vt:lpstr>
      <vt:lpstr>PowerPoint 簡報</vt:lpstr>
      <vt:lpstr>Expected Outputs</vt:lpstr>
      <vt:lpstr>Hyper-parameters</vt:lpstr>
      <vt:lpstr>Info-GAN Report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Stephen</dc:creator>
  <cp:lastModifiedBy>user</cp:lastModifiedBy>
  <cp:revision>113</cp:revision>
  <dcterms:created xsi:type="dcterms:W3CDTF">2018-04-22T15:44:16Z</dcterms:created>
  <dcterms:modified xsi:type="dcterms:W3CDTF">2018-09-05T10:22:11Z</dcterms:modified>
</cp:coreProperties>
</file>