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2" r:id="rId4"/>
    <p:sldId id="263" r:id="rId5"/>
    <p:sldId id="258" r:id="rId6"/>
    <p:sldId id="259" r:id="rId7"/>
    <p:sldId id="267" r:id="rId8"/>
    <p:sldId id="264" r:id="rId9"/>
    <p:sldId id="260" r:id="rId10"/>
    <p:sldId id="261" r:id="rId11"/>
    <p:sldId id="265" r:id="rId12"/>
    <p:sldId id="283" r:id="rId13"/>
    <p:sldId id="266" r:id="rId14"/>
    <p:sldId id="268" r:id="rId15"/>
    <p:sldId id="269" r:id="rId16"/>
    <p:sldId id="270" r:id="rId17"/>
    <p:sldId id="272" r:id="rId18"/>
    <p:sldId id="271" r:id="rId19"/>
    <p:sldId id="273" r:id="rId20"/>
    <p:sldId id="274" r:id="rId21"/>
    <p:sldId id="275" r:id="rId22"/>
    <p:sldId id="277" r:id="rId23"/>
    <p:sldId id="276"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81125" y="288290"/>
            <a:ext cx="9286875" cy="2387600"/>
          </a:xfrm>
        </p:spPr>
        <p:txBody>
          <a:bodyPr/>
          <a:p>
            <a:r>
              <a:rPr lang="zh-CN" altLang="en-US" sz="4400">
                <a:latin typeface="黑体" panose="02010609060101010101" charset="-122"/>
                <a:ea typeface="黑体" panose="02010609060101010101" charset="-122"/>
              </a:rPr>
              <a:t>基于</a:t>
            </a:r>
            <a:r>
              <a:rPr lang="en-US" altLang="zh-CN" sz="4400">
                <a:latin typeface="黑体" panose="02010609060101010101" charset="-122"/>
                <a:ea typeface="黑体" panose="02010609060101010101" charset="-122"/>
              </a:rPr>
              <a:t>SGX</a:t>
            </a:r>
            <a:r>
              <a:rPr lang="zh-CN" altLang="en-US" sz="4400">
                <a:latin typeface="黑体" panose="02010609060101010101" charset="-122"/>
                <a:ea typeface="黑体" panose="02010609060101010101" charset="-122"/>
              </a:rPr>
              <a:t>的新型代理重加密技术</a:t>
            </a:r>
            <a:endParaRPr lang="zh-CN" altLang="en-US" sz="4400">
              <a:latin typeface="黑体" panose="02010609060101010101" charset="-122"/>
              <a:ea typeface="黑体" panose="02010609060101010101" charset="-122"/>
            </a:endParaRPr>
          </a:p>
        </p:txBody>
      </p:sp>
      <p:sp>
        <p:nvSpPr>
          <p:cNvPr id="3" name="副标题 2"/>
          <p:cNvSpPr>
            <a:spLocks noGrp="1"/>
          </p:cNvSpPr>
          <p:nvPr>
            <p:ph type="subTitle" idx="1"/>
          </p:nvPr>
        </p:nvSpPr>
        <p:spPr>
          <a:xfrm>
            <a:off x="1524000" y="3776663"/>
            <a:ext cx="9144000" cy="1655762"/>
          </a:xfrm>
        </p:spPr>
        <p:txBody>
          <a:bodyPr/>
          <a:p>
            <a:r>
              <a:rPr lang="en-US" altLang="zh-CN"/>
              <a:t>3140103447    </a:t>
            </a:r>
            <a:r>
              <a:rPr lang="zh-CN" altLang="en-US"/>
              <a:t>梁子原</a:t>
            </a:r>
            <a:endParaRPr lang="zh-CN" altLang="en-US"/>
          </a:p>
          <a:p>
            <a:endParaRPr lang="zh-CN" altLang="en-US"/>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SGX</a:t>
            </a:r>
            <a:r>
              <a:rPr lang="zh-CN" altLang="en-US">
                <a:latin typeface="黑体" panose="02010609060101010101" charset="-122"/>
                <a:ea typeface="黑体" panose="02010609060101010101" charset="-122"/>
              </a:rPr>
              <a:t>技术</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SGX技术的原理主要包含隔离执行和远程认证两个核心机制</a:t>
            </a:r>
            <a:endParaRPr lang="zh-CN" altLang="en-US"/>
          </a:p>
          <a:p>
            <a:pPr lvl="1"/>
            <a:r>
              <a:rPr lang="zh-CN" altLang="en-US"/>
              <a:t>隔离执行：SGX技术允许一部分程序代码执行在一个安全的运行环境中，这个环境称为围圈。SGX技术可以保障围圈中的数据在运行过程中不会被例如BIOS，操作系统,虚拟机管理器等其他应用程序或高级别的系统软件篡改或监听。</a:t>
            </a:r>
            <a:endParaRPr lang="zh-CN" altLang="en-US"/>
          </a:p>
          <a:p>
            <a:pPr lvl="1"/>
            <a:r>
              <a:rPr lang="zh-CN" altLang="en-US"/>
              <a:t>远程认证：SGX技术使用一个身份公认的特殊围圈，称为“引用围圈”。只有引用围圈可以访问用于认证的处理器密钥。当目标围圈收到远程认证请求时，目标围圈首先与本地平台内的引用围圈进行相互认证。</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SGX</a:t>
            </a:r>
            <a:r>
              <a:rPr lang="zh-CN" altLang="en-US">
                <a:latin typeface="黑体" panose="02010609060101010101" charset="-122"/>
                <a:ea typeface="黑体" panose="02010609060101010101" charset="-122"/>
              </a:rPr>
              <a:t>与</a:t>
            </a:r>
            <a:r>
              <a:rPr lang="en-US" altLang="zh-CN">
                <a:latin typeface="黑体" panose="02010609060101010101" charset="-122"/>
                <a:ea typeface="黑体" panose="02010609060101010101" charset="-122"/>
              </a:rPr>
              <a:t>TrustZone</a:t>
            </a:r>
            <a:endParaRPr lang="en-US" altLang="zh-CN">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en-US" altLang="zh-CN"/>
              <a:t>SGX</a:t>
            </a:r>
            <a:r>
              <a:rPr lang="zh-CN" altLang="en-US"/>
              <a:t>与早前ARM提出的TrustZone（TZ）的概念比较相似。</a:t>
            </a:r>
            <a:endParaRPr lang="zh-CN" altLang="en-US"/>
          </a:p>
          <a:p>
            <a:r>
              <a:rPr lang="zh-CN" altLang="en-US"/>
              <a:t>二者都可以理解为一个可信执行环境</a:t>
            </a:r>
            <a:endParaRPr lang="zh-CN" altLang="en-US"/>
          </a:p>
          <a:p>
            <a:r>
              <a:rPr lang="zh-CN" altLang="en-US"/>
              <a:t>TZ中通过CPU划分为两个隔离环境（安全世界和正常世界），两者之间通过SMC指令通信；而SGX中一个CPU可以运行多个安全围圈，并发执行亦可。</a:t>
            </a:r>
            <a:endParaRPr lang="zh-CN" altLang="en-US"/>
          </a:p>
          <a:p>
            <a:r>
              <a:rPr lang="zh-CN" altLang="en-US"/>
              <a:t>TZ是个公用大保险柜，什么东西都装进去，有漏洞的代码或程序可能也进去了，而且保险柜钥匙在管理员手上，必须相信管理员。SGX每个围圈有自己的保险柜，钥匙在自己手上。</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SGX </a:t>
            </a:r>
            <a:r>
              <a:rPr lang="zh-CN" altLang="en-US">
                <a:latin typeface="黑体" panose="02010609060101010101" charset="-122"/>
                <a:ea typeface="黑体" panose="02010609060101010101" charset="-122"/>
              </a:rPr>
              <a:t>相关研究</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目前，围绕SGX技术的研究主要可以分成两方面：一部分是基于SGX技术自身系统安全的相关问题的研究，一部分是考虑将SGX技术应用于安全的相关研究，这个安全既包括应用安全，也包括网络安全。</a:t>
            </a:r>
            <a:endParaRPr lang="zh-CN" altLang="en-US"/>
          </a:p>
          <a:p>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SGX</a:t>
            </a:r>
            <a:r>
              <a:rPr lang="zh-CN" altLang="en-US">
                <a:latin typeface="黑体" panose="02010609060101010101" charset="-122"/>
                <a:ea typeface="黑体" panose="02010609060101010101" charset="-122"/>
              </a:rPr>
              <a:t>自身研究</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Jaebaek Seo等人实现了防御机制SGX—ShieldHl以及代码在围圈中的地址空间随机化，有效地减少了用SGX保护的程序受到缓冲溢出攻击的可能性</a:t>
            </a:r>
            <a:endParaRPr lang="zh-CN" altLang="en-US"/>
          </a:p>
          <a:p>
            <a:r>
              <a:rPr lang="zh-CN" altLang="en-US"/>
              <a:t>Ming-Wei Shih等人实现了在编译器层将原程序自动封装为安全代码的机制T—SGX应对恶意操作系统的受控制信道攻击</a:t>
            </a:r>
            <a:endParaRPr lang="zh-CN" altLang="en-US"/>
          </a:p>
          <a:p>
            <a:r>
              <a:rPr lang="zh-CN" altLang="en-US"/>
              <a:t>Sangho Lee等人提出了分支阴影攻击获知围圈中程序的控制流信息，分支阴影攻击利用了SGX技术从围圈模式切换到非围圈模式过程中不清除分支历史的弱点</a:t>
            </a:r>
            <a:endParaRPr lang="zh-CN" altLang="en-US"/>
          </a:p>
          <a:p>
            <a:r>
              <a:rPr lang="zh-CN" altLang="en-US"/>
              <a:t> </a:t>
            </a:r>
            <a:r>
              <a:rPr lang="en-US" altLang="zh-CN"/>
              <a:t>......</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SGX </a:t>
            </a:r>
            <a:r>
              <a:rPr lang="zh-CN" altLang="en-US">
                <a:latin typeface="黑体" panose="02010609060101010101" charset="-122"/>
                <a:ea typeface="黑体" panose="02010609060101010101" charset="-122"/>
              </a:rPr>
              <a:t>应用研究</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normAutofit lnSpcReduction="10000"/>
          </a:bodyPr>
          <a:p>
            <a:r>
              <a:rPr lang="zh-CN" altLang="en-US"/>
              <a:t>Andrew Baumann等人提出的Haven系统通过修改Drawbridge沙箱，实现了将不经修改的完整Windows应用在位于沙箱中的围圈中的安全执行，实现了SGX技术对任意应用的支持</a:t>
            </a:r>
            <a:endParaRPr lang="zh-CN" altLang="en-US"/>
          </a:p>
          <a:p>
            <a:r>
              <a:rPr lang="zh-CN" altLang="en-US"/>
              <a:t>Sergei Arnautov等人实现的安全容器机制SCONE，实现了用户级别的线程和异步系统调用，在保证较小TCB和较低性能开销的情况下，实现了对Docker容器进程完整性和隐私性的保护</a:t>
            </a:r>
            <a:endParaRPr lang="zh-CN" altLang="en-US"/>
          </a:p>
          <a:p>
            <a:r>
              <a:rPr lang="zh-CN" altLang="en-US"/>
              <a:t>Seongmin Kim等人则较为专注于SGX技术在网络系统和网路功能中的应用。利用SGX技术实现了保证域问路由认证过程中路由信息隐私性的软件定义域间路由系统，又提出在Tor匿名网络中使用支持SGX技术的洋葱路由器和目录权威节点</a:t>
            </a:r>
            <a:endParaRPr lang="zh-CN" altLang="en-US"/>
          </a:p>
          <a:p>
            <a:r>
              <a:rPr lang="zh-CN" altLang="en-US"/>
              <a:t> </a:t>
            </a:r>
            <a:r>
              <a:rPr lang="en-US" altLang="zh-CN"/>
              <a:t>......</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研究目的</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sym typeface="+mn-ea"/>
              </a:rPr>
              <a:t>本课题属于第二种</a:t>
            </a:r>
            <a:endParaRPr lang="zh-CN" altLang="en-US"/>
          </a:p>
          <a:p>
            <a:r>
              <a:rPr lang="zh-CN" altLang="en-US"/>
              <a:t>本研究的主要目的即是将Intel SGX技术与代理重加密结合起来，构造基于SGX技术的代理重加密技术，并进行分析和优化。意在解决</a:t>
            </a:r>
            <a:r>
              <a:rPr lang="zh-CN" altLang="en-US">
                <a:sym typeface="+mn-ea"/>
              </a:rPr>
              <a:t>不同加密系统之间的代理重加密效率低的问题。</a:t>
            </a:r>
            <a:endParaRPr lang="zh-CN" altLang="en-U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设计原理</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SGX技术中的围圈的安全边界只包含CPU和它自身。也就是说，在我们信任Intel公司的前提下，SGX技术生成的围圈可以视为一个接近绝对安全的环境。</a:t>
            </a:r>
            <a:endParaRPr lang="zh-CN" altLang="en-US"/>
          </a:p>
          <a:p>
            <a:r>
              <a:rPr lang="zh-CN" altLang="en-US"/>
              <a:t>先解密再加密的运行效率要比生成重加密密钥高很多</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传统代理重加密与基于SGX的代理重加密</a:t>
            </a:r>
            <a:endParaRPr lang="zh-CN" altLang="en-US">
              <a:latin typeface="黑体" panose="02010609060101010101" charset="-122"/>
              <a:ea typeface="黑体" panose="02010609060101010101" charset="-122"/>
            </a:endParaRPr>
          </a:p>
        </p:txBody>
      </p:sp>
      <p:pic>
        <p:nvPicPr>
          <p:cNvPr id="3" name="图片 13" descr="可行性分析"/>
          <p:cNvPicPr>
            <a:picLocks noChangeAspect="1"/>
          </p:cNvPicPr>
          <p:nvPr>
            <p:ph idx="1"/>
          </p:nvPr>
        </p:nvPicPr>
        <p:blipFill>
          <a:blip r:embed="rId1"/>
          <a:stretch>
            <a:fillRect/>
          </a:stretch>
        </p:blipFill>
        <p:spPr>
          <a:xfrm>
            <a:off x="1313180" y="1873250"/>
            <a:ext cx="8639175" cy="29464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可行性分析</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可行</a:t>
            </a:r>
            <a:r>
              <a:rPr lang="zh-CN" altLang="en-US"/>
              <a:t>前例：Iron: Functional Encryption using Intel SGX. ACM CCS 2017</a:t>
            </a:r>
            <a:endParaRPr lang="zh-CN" altLang="en-US"/>
          </a:p>
          <a:p>
            <a:r>
              <a:rPr lang="zh-CN" altLang="en-US"/>
              <a:t>相似之处：</a:t>
            </a:r>
            <a:endParaRPr lang="zh-CN" altLang="en-US"/>
          </a:p>
          <a:p>
            <a:pPr lvl="1"/>
            <a:r>
              <a:rPr lang="zh-CN" altLang="en-US" sz="2050">
                <a:sym typeface="+mn-ea"/>
              </a:rPr>
              <a:t>代理重加密：解密再加密</a:t>
            </a:r>
            <a:r>
              <a:rPr lang="en-US" altLang="zh-CN" sz="2050">
                <a:sym typeface="+mn-ea"/>
              </a:rPr>
              <a:t>--&gt;</a:t>
            </a:r>
            <a:r>
              <a:rPr lang="zh-CN" altLang="en-US" sz="2050">
                <a:sym typeface="+mn-ea"/>
              </a:rPr>
              <a:t>重加密密钥</a:t>
            </a:r>
            <a:endParaRPr lang="zh-CN" altLang="en-US" sz="2050"/>
          </a:p>
          <a:p>
            <a:pPr lvl="1"/>
            <a:r>
              <a:rPr lang="zh-CN" altLang="en-US" sz="2050">
                <a:sym typeface="+mn-ea"/>
              </a:rPr>
              <a:t>函数加密：解密再执行函数</a:t>
            </a:r>
            <a:r>
              <a:rPr lang="en-US" altLang="zh-CN" sz="2050">
                <a:sym typeface="+mn-ea"/>
              </a:rPr>
              <a:t>--&gt;</a:t>
            </a:r>
            <a:r>
              <a:rPr lang="zh-CN" altLang="en-US" sz="2050">
                <a:sym typeface="+mn-ea"/>
              </a:rPr>
              <a:t>函数密钥</a:t>
            </a:r>
            <a:endParaRPr lang="zh-CN" altLang="en-US" sz="2055"/>
          </a:p>
          <a:p>
            <a:r>
              <a:rPr lang="zh-CN" altLang="en-US" sz="2400"/>
              <a:t>他们的处理方法：</a:t>
            </a:r>
            <a:endParaRPr lang="zh-CN" altLang="en-US" sz="2400"/>
          </a:p>
          <a:p>
            <a:pPr lvl="1"/>
            <a:r>
              <a:rPr lang="zh-CN" altLang="en-US" sz="2055"/>
              <a:t>将解密和执行</a:t>
            </a:r>
            <a:r>
              <a:rPr lang="zh-CN" altLang="en-US" sz="2055"/>
              <a:t>函数的过程放到围圈里面，分别将之命名为解密围圈（Decryption Enclaves）和函数围圈（Function Enclaves）</a:t>
            </a:r>
            <a:endParaRPr lang="zh-CN" altLang="en-US" sz="2055"/>
          </a:p>
          <a:p>
            <a:pPr lvl="1"/>
            <a:r>
              <a:rPr lang="zh-CN" altLang="en-US" sz="2055"/>
              <a:t>效率高于生成函数密钥</a:t>
            </a:r>
            <a:endParaRPr lang="zh-CN" altLang="en-US" sz="2055"/>
          </a:p>
          <a:p>
            <a:pPr lvl="1"/>
            <a:endParaRPr lang="zh-CN" altLang="en-US" sz="2400"/>
          </a:p>
          <a:p>
            <a:pPr lvl="1"/>
            <a:endParaRPr lang="zh-CN" altLang="en-US" sz="2400"/>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黑体" panose="02010609060101010101" charset="-122"/>
                <a:ea typeface="黑体" panose="02010609060101010101" charset="-122"/>
              </a:rPr>
              <a:t>技术路线</a:t>
            </a:r>
            <a:endParaRPr lang="zh-CN" altLang="en-US">
              <a:latin typeface="黑体" panose="02010609060101010101" charset="-122"/>
              <a:ea typeface="黑体" panose="02010609060101010101" charset="-122"/>
            </a:endParaRPr>
          </a:p>
        </p:txBody>
      </p:sp>
      <p:pic>
        <p:nvPicPr>
          <p:cNvPr id="1073742852" name="内容占位符 1073742851" descr="技术路线"/>
          <p:cNvPicPr>
            <a:picLocks noChangeAspect="1"/>
          </p:cNvPicPr>
          <p:nvPr>
            <p:ph idx="1"/>
          </p:nvPr>
        </p:nvPicPr>
        <p:blipFill>
          <a:blip r:embed="rId1"/>
          <a:srcRect b="17180"/>
          <a:stretch>
            <a:fillRect/>
          </a:stretch>
        </p:blipFill>
        <p:spPr>
          <a:xfrm>
            <a:off x="5286375" y="1308100"/>
            <a:ext cx="1497965" cy="50577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背景</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在很多情况下，人们需要将数据保存在第三方代理。（数字版权保护、分布式文件系统、云计算等）</a:t>
            </a:r>
            <a:endParaRPr lang="zh-CN" altLang="en-US"/>
          </a:p>
          <a:p>
            <a:endParaRPr lang="en-US" altLang="zh-CN"/>
          </a:p>
          <a:p>
            <a:r>
              <a:rPr lang="zh-CN" altLang="en-US"/>
              <a:t>大多数代理都是半可信的。（只相信其会按照我们的要求执行相应的操作）</a:t>
            </a:r>
            <a:endParaRPr lang="zh-CN" altLang="en-US"/>
          </a:p>
          <a:p>
            <a:endParaRPr lang="zh-CN" altLang="en-US"/>
          </a:p>
          <a:p>
            <a:r>
              <a:rPr lang="zh-CN" altLang="en-US"/>
              <a:t>如何保证数据在代理处保存及传输时的安全？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技术路线</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a:xfrm>
            <a:off x="838200" y="1866265"/>
            <a:ext cx="10515600" cy="4351338"/>
          </a:xfrm>
        </p:spPr>
        <p:txBody>
          <a:bodyPr/>
          <a:p>
            <a:r>
              <a:rPr lang="zh-CN" altLang="en-US"/>
              <a:t>仿真阶段将利用Intel官方发布的SGX_SDK。</a:t>
            </a:r>
            <a:endParaRPr lang="zh-CN" altLang="en-US"/>
          </a:p>
          <a:p>
            <a:r>
              <a:rPr lang="zh-CN" altLang="en-US"/>
              <a:t>硬件实现阶段主要是在支持SGX技术的计算机上实际运行。</a:t>
            </a:r>
            <a:endParaRPr lang="zh-CN" altLang="en-US"/>
          </a:p>
          <a:p>
            <a:r>
              <a:rPr lang="zh-CN" altLang="en-US"/>
              <a:t>性能测试与对比优化阶段将基于Intel SGX技术的代理重加密与非SGX的代理重加密进行对比，分析数据，优化系统，并与预期结果相对照。（根据实际情况进行调整）</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时间安排</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三月初完成基于SGX技术的代理重加密系统的仿真；</a:t>
            </a:r>
            <a:endParaRPr lang="zh-CN" altLang="en-US"/>
          </a:p>
          <a:p>
            <a:r>
              <a:rPr lang="zh-CN" altLang="en-US"/>
              <a:t>三月完成该系统在支持SGX的硬件系统上的具体实现，并进行调试与优化；</a:t>
            </a:r>
            <a:endParaRPr lang="zh-CN" altLang="en-US"/>
          </a:p>
          <a:p>
            <a:r>
              <a:rPr lang="zh-CN" altLang="en-US"/>
              <a:t>四月进行与其他系统之间的横向比较，并撰写小论文；</a:t>
            </a:r>
            <a:endParaRPr lang="zh-CN" altLang="en-US"/>
          </a:p>
          <a:p>
            <a:r>
              <a:rPr lang="zh-CN" altLang="en-US"/>
              <a:t>五月完成毕业论文的撰写和结题答辩</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310765"/>
            <a:ext cx="10515600" cy="1325563"/>
          </a:xfrm>
        </p:spPr>
        <p:txBody>
          <a:bodyPr/>
          <a:p>
            <a:pPr algn="ctr"/>
            <a:r>
              <a:rPr lang="zh-CN" altLang="en-US"/>
              <a:t>谢谢</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charset="-122"/>
                <a:ea typeface="黑体" panose="02010609060101010101" charset="-122"/>
              </a:rPr>
              <a:t>代理重加密技术</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代理重加密（Proxy Re-encryption)是密文间的一种密钥转换机制，是由Blaze，Bleumer和Strauss等人在1998年的欧洲密码学年会上提出的。</a:t>
            </a:r>
            <a:endParaRPr lang="zh-CN" altLang="en-US"/>
          </a:p>
          <a:p>
            <a:r>
              <a:rPr lang="zh-CN" altLang="en-US"/>
              <a:t>在代理重加密中，一个半可信代理人通过代理授权人产生的转换密钥rk把用授权人Alice的公钥pka加密的密文转化为用被授权人Bob的公钥pkb加密的密文，在这个过程中，代理人得不到数据的明文信息，从而降低了数据泄露风险。而这两个密文所对应的明文是一样的，使Alice和Bob之间实现了数据共享。</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PRE</a:t>
            </a:r>
            <a:r>
              <a:rPr lang="zh-CN" altLang="en-US">
                <a:latin typeface="黑体" panose="02010609060101010101" charset="-122"/>
                <a:ea typeface="黑体" panose="02010609060101010101" charset="-122"/>
              </a:rPr>
              <a:t>原理框图</a:t>
            </a:r>
            <a:endParaRPr lang="zh-CN" altLang="en-US">
              <a:latin typeface="黑体" panose="02010609060101010101" charset="-122"/>
              <a:ea typeface="黑体" panose="02010609060101010101" charset="-122"/>
            </a:endParaRPr>
          </a:p>
        </p:txBody>
      </p:sp>
      <p:pic>
        <p:nvPicPr>
          <p:cNvPr id="4" name="图片 1" descr="1Z~471ULYG`C[{7BYB5$)Y4"/>
          <p:cNvPicPr>
            <a:picLocks noChangeAspect="1"/>
          </p:cNvPicPr>
          <p:nvPr>
            <p:ph idx="1"/>
          </p:nvPr>
        </p:nvPicPr>
        <p:blipFill>
          <a:blip r:embed="rId1"/>
          <a:stretch>
            <a:fillRect/>
          </a:stretch>
        </p:blipFill>
        <p:spPr>
          <a:xfrm>
            <a:off x="2528570" y="1825625"/>
            <a:ext cx="713359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PRE</a:t>
            </a:r>
            <a:r>
              <a:rPr lang="zh-CN" altLang="en-US">
                <a:latin typeface="黑体" panose="02010609060101010101" charset="-122"/>
                <a:ea typeface="黑体" panose="02010609060101010101" charset="-122"/>
              </a:rPr>
              <a:t>流程</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en-US" altLang="zh-CN"/>
              <a:t>A</a:t>
            </a:r>
            <a:r>
              <a:rPr lang="zh-CN" altLang="en-US"/>
              <a:t>用</a:t>
            </a:r>
            <a:r>
              <a:rPr lang="en-US" altLang="zh-CN"/>
              <a:t>A</a:t>
            </a:r>
            <a:r>
              <a:rPr lang="zh-CN" altLang="en-US"/>
              <a:t>的公钥</a:t>
            </a:r>
            <a:r>
              <a:rPr lang="en-US" altLang="zh-CN"/>
              <a:t>pka</a:t>
            </a:r>
            <a:r>
              <a:rPr lang="zh-CN" altLang="en-US"/>
              <a:t>加密消息</a:t>
            </a:r>
            <a:r>
              <a:rPr lang="en-US" altLang="zh-CN"/>
              <a:t>m,</a:t>
            </a:r>
            <a:r>
              <a:rPr lang="zh-CN" altLang="en-US"/>
              <a:t>将密文交给代理</a:t>
            </a:r>
            <a:r>
              <a:rPr lang="en-US" altLang="zh-CN"/>
              <a:t>D</a:t>
            </a:r>
            <a:endParaRPr lang="en-US" altLang="zh-CN"/>
          </a:p>
          <a:p>
            <a:r>
              <a:rPr lang="en-US" altLang="zh-CN"/>
              <a:t>B</a:t>
            </a:r>
            <a:r>
              <a:rPr lang="zh-CN" altLang="en-US"/>
              <a:t>请求该消息后，</a:t>
            </a:r>
            <a:r>
              <a:rPr lang="en-US" altLang="zh-CN"/>
              <a:t>A(?)</a:t>
            </a:r>
            <a:r>
              <a:rPr lang="zh-CN" altLang="en-US"/>
              <a:t>生成重加密密钥</a:t>
            </a:r>
            <a:r>
              <a:rPr lang="en-US" altLang="zh-CN"/>
              <a:t>rk,</a:t>
            </a:r>
            <a:r>
              <a:rPr lang="zh-CN" altLang="en-US"/>
              <a:t>并将</a:t>
            </a:r>
            <a:r>
              <a:rPr lang="en-US" altLang="zh-CN"/>
              <a:t>rk</a:t>
            </a:r>
            <a:r>
              <a:rPr lang="zh-CN" altLang="en-US"/>
              <a:t>交给</a:t>
            </a:r>
            <a:r>
              <a:rPr lang="en-US" altLang="zh-CN"/>
              <a:t>D</a:t>
            </a:r>
            <a:endParaRPr lang="en-US" altLang="zh-CN"/>
          </a:p>
          <a:p>
            <a:r>
              <a:rPr lang="en-US" altLang="zh-CN"/>
              <a:t>D</a:t>
            </a:r>
            <a:r>
              <a:rPr lang="zh-CN" altLang="en-US"/>
              <a:t>用</a:t>
            </a:r>
            <a:r>
              <a:rPr lang="en-US" altLang="zh-CN"/>
              <a:t>rk</a:t>
            </a:r>
            <a:r>
              <a:rPr lang="zh-CN" altLang="en-US"/>
              <a:t>处理密文，将之转化为用</a:t>
            </a:r>
            <a:r>
              <a:rPr lang="en-US" altLang="zh-CN"/>
              <a:t>B</a:t>
            </a:r>
            <a:r>
              <a:rPr lang="zh-CN" altLang="en-US"/>
              <a:t>的公钥加密的密文，并交给</a:t>
            </a:r>
            <a:r>
              <a:rPr lang="en-US" altLang="zh-CN"/>
              <a:t>B</a:t>
            </a:r>
            <a:endParaRPr lang="en-US" altLang="zh-CN"/>
          </a:p>
          <a:p>
            <a:r>
              <a:rPr lang="en-US" altLang="zh-CN"/>
              <a:t>B</a:t>
            </a:r>
            <a:r>
              <a:rPr lang="zh-CN" altLang="en-US"/>
              <a:t>收到密文，用</a:t>
            </a:r>
            <a:r>
              <a:rPr lang="en-US" altLang="zh-CN"/>
              <a:t>B</a:t>
            </a:r>
            <a:r>
              <a:rPr lang="zh-CN" altLang="en-US"/>
              <a:t>的私钥解密得到</a:t>
            </a:r>
            <a:r>
              <a:rPr lang="en-US" altLang="zh-CN"/>
              <a:t>m</a:t>
            </a:r>
            <a:endParaRPr lang="en-US" altLang="zh-CN"/>
          </a:p>
          <a:p>
            <a:endParaRPr lang="en-US" altLang="zh-CN"/>
          </a:p>
          <a:p>
            <a:r>
              <a:rPr lang="zh-CN" altLang="en-US" sz="2800">
                <a:sym typeface="+mn-ea"/>
              </a:rPr>
              <a:t>重加密密钥</a:t>
            </a:r>
            <a:r>
              <a:rPr lang="en-US" altLang="zh-CN" sz="2800">
                <a:sym typeface="+mn-ea"/>
              </a:rPr>
              <a:t>rk:</a:t>
            </a:r>
            <a:endParaRPr lang="en-US" altLang="zh-CN" sz="2800"/>
          </a:p>
          <a:p>
            <a:pPr lvl="1"/>
            <a:r>
              <a:rPr lang="zh-CN" altLang="en-US" sz="2800">
                <a:sym typeface="+mn-ea"/>
              </a:rPr>
              <a:t>由</a:t>
            </a:r>
            <a:r>
              <a:rPr lang="en-US" altLang="zh-CN" sz="2800">
                <a:sym typeface="+mn-ea"/>
              </a:rPr>
              <a:t>A</a:t>
            </a:r>
            <a:r>
              <a:rPr lang="zh-CN" altLang="en-US" sz="2800">
                <a:sym typeface="+mn-ea"/>
              </a:rPr>
              <a:t>用</a:t>
            </a:r>
            <a:r>
              <a:rPr lang="en-US" altLang="zh-CN" sz="2800">
                <a:sym typeface="+mn-ea"/>
              </a:rPr>
              <a:t>A</a:t>
            </a:r>
            <a:r>
              <a:rPr lang="zh-CN" altLang="en-US" sz="2800">
                <a:sym typeface="+mn-ea"/>
              </a:rPr>
              <a:t>的私钥和</a:t>
            </a:r>
            <a:r>
              <a:rPr lang="en-US" altLang="zh-CN" sz="2800">
                <a:sym typeface="+mn-ea"/>
              </a:rPr>
              <a:t>B</a:t>
            </a:r>
            <a:r>
              <a:rPr lang="zh-CN" altLang="en-US" sz="2800">
                <a:sym typeface="+mn-ea"/>
              </a:rPr>
              <a:t>的公钥生成，并发送给</a:t>
            </a:r>
            <a:r>
              <a:rPr lang="en-US" altLang="zh-CN" sz="2800">
                <a:sym typeface="+mn-ea"/>
              </a:rPr>
              <a:t>D</a:t>
            </a:r>
            <a:endParaRPr lang="en-US" altLang="zh-CN" sz="2800"/>
          </a:p>
          <a:p>
            <a:pPr lvl="1"/>
            <a:r>
              <a:rPr lang="zh-CN" altLang="en-US" sz="2800">
                <a:sym typeface="+mn-ea"/>
              </a:rPr>
              <a:t>预先生成，并存储在代理</a:t>
            </a:r>
            <a:r>
              <a:rPr lang="en-US" altLang="zh-CN" sz="2800">
                <a:sym typeface="+mn-ea"/>
              </a:rPr>
              <a:t>D</a:t>
            </a:r>
            <a:r>
              <a:rPr lang="zh-CN" altLang="en-US" sz="2800">
                <a:sym typeface="+mn-ea"/>
              </a:rPr>
              <a:t>处</a:t>
            </a:r>
            <a:endParaRPr lang="zh-CN" altLang="en-US" sz="2800"/>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PRE</a:t>
            </a:r>
            <a:r>
              <a:rPr lang="zh-CN" altLang="en-US">
                <a:latin typeface="黑体" panose="02010609060101010101" charset="-122"/>
                <a:ea typeface="黑体" panose="02010609060101010101" charset="-122"/>
              </a:rPr>
              <a:t>相关</a:t>
            </a:r>
            <a:r>
              <a:rPr lang="zh-CN" altLang="en-US">
                <a:latin typeface="黑体" panose="02010609060101010101" charset="-122"/>
                <a:ea typeface="黑体" panose="02010609060101010101" charset="-122"/>
              </a:rPr>
              <a:t>研究</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最早由Blaze等人在1998年的欧洲密码学年会上提出</a:t>
            </a:r>
            <a:endParaRPr lang="zh-CN" altLang="en-US"/>
          </a:p>
          <a:p>
            <a:r>
              <a:rPr lang="zh-CN" altLang="en-US"/>
              <a:t>Ateniese等人对代理重加密进行了形式化的定义, 并且使用双线性对构建了随机预言模型下安全的单向代理重加密方案</a:t>
            </a:r>
            <a:endParaRPr lang="zh-CN" altLang="en-US"/>
          </a:p>
          <a:p>
            <a:r>
              <a:rPr lang="zh-CN" altLang="en-US"/>
              <a:t>Canetti等首次利用CHK(canetti-halevi-katz methodology)技术构造了一种在标准模型下满足CCA安全的双向多跳PRE方案</a:t>
            </a:r>
            <a:endParaRPr lang="zh-CN" altLang="en-US"/>
          </a:p>
          <a:p>
            <a:r>
              <a:rPr lang="zh-CN" altLang="en-US"/>
              <a:t>Libert和Vergnaud在2008年PKC会议上，提出了第一个标准模型下选择密文安全的单向PRE方案</a:t>
            </a:r>
            <a:endParaRPr lang="zh-CN" altLang="en-US"/>
          </a:p>
          <a:p>
            <a:r>
              <a:rPr lang="zh-CN" altLang="en-US"/>
              <a:t> </a:t>
            </a:r>
            <a:r>
              <a:rPr lang="en-US" altLang="zh-CN"/>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PRE</a:t>
            </a:r>
            <a:r>
              <a:rPr lang="zh-CN" altLang="en-US">
                <a:latin typeface="黑体" panose="02010609060101010101" charset="-122"/>
                <a:ea typeface="黑体" panose="02010609060101010101" charset="-122"/>
              </a:rPr>
              <a:t>存在问题</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对于同种加密系统下的代理重加密，此时重加密密钥的生成以及转化效率比较高</a:t>
            </a:r>
            <a:endParaRPr lang="zh-CN" altLang="en-US"/>
          </a:p>
          <a:p>
            <a:endParaRPr lang="zh-CN" altLang="en-US"/>
          </a:p>
          <a:p>
            <a:r>
              <a:rPr lang="zh-CN" altLang="en-US"/>
              <a:t>对于不同加密系统之间的代理重加密，存在的主要问题是不同加密系统之间的用户之间的重加密密钥的生成较为复杂</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Intel SGX</a:t>
            </a:r>
            <a:r>
              <a:rPr lang="zh-CN" altLang="en-US">
                <a:latin typeface="黑体" panose="02010609060101010101" charset="-122"/>
                <a:ea typeface="黑体" panose="02010609060101010101" charset="-122"/>
              </a:rPr>
              <a:t>技术</a:t>
            </a:r>
            <a:endParaRPr lang="zh-CN" altLang="en-US">
              <a:latin typeface="黑体" panose="02010609060101010101" charset="-122"/>
              <a:ea typeface="黑体" panose="02010609060101010101" charset="-122"/>
            </a:endParaRPr>
          </a:p>
        </p:txBody>
      </p:sp>
      <p:sp>
        <p:nvSpPr>
          <p:cNvPr id="3" name="内容占位符 2"/>
          <p:cNvSpPr>
            <a:spLocks noGrp="1"/>
          </p:cNvSpPr>
          <p:nvPr>
            <p:ph idx="1"/>
          </p:nvPr>
        </p:nvSpPr>
        <p:spPr/>
        <p:txBody>
          <a:bodyPr/>
          <a:p>
            <a:r>
              <a:rPr lang="zh-CN" altLang="en-US"/>
              <a:t>英特尔软件防护扩展Intel SGX (Software Guard Extensions)是一种面向应用程序开发人员的英特尔技术。从第六代英特尔酷睿处理器平台开始，英特尔引入了英特尔软件防护扩展新指令集，使用特殊指令和软件可以将应用程序代码放进一个围圈(Enclave)中执行｡围圈可提供一个隔离的可信执行环境。防止恶意软件影响围圈内的代码和数据，从而保障用户的关键代码和数据的机密性和完整性。</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黑体" panose="02010609060101010101" charset="-122"/>
                <a:ea typeface="黑体" panose="02010609060101010101" charset="-122"/>
              </a:rPr>
              <a:t>SGX</a:t>
            </a:r>
            <a:r>
              <a:rPr lang="zh-CN" altLang="en-US">
                <a:latin typeface="黑体" panose="02010609060101010101" charset="-122"/>
                <a:ea typeface="黑体" panose="02010609060101010101" charset="-122"/>
              </a:rPr>
              <a:t>原理示意图</a:t>
            </a:r>
            <a:endParaRPr lang="zh-CN" altLang="en-US">
              <a:latin typeface="黑体" panose="02010609060101010101" charset="-122"/>
              <a:ea typeface="黑体" panose="02010609060101010101" charset="-122"/>
            </a:endParaRPr>
          </a:p>
        </p:txBody>
      </p:sp>
      <p:pic>
        <p:nvPicPr>
          <p:cNvPr id="3" name="内容占位符 -2147482612" descr="a670ad088850a4c168a5306ffc8c47c"/>
          <p:cNvPicPr>
            <a:picLocks noChangeAspect="1"/>
          </p:cNvPicPr>
          <p:nvPr>
            <p:ph idx="1"/>
          </p:nvPr>
        </p:nvPicPr>
        <p:blipFill>
          <a:blip r:embed="rId1"/>
          <a:stretch>
            <a:fillRect/>
          </a:stretch>
        </p:blipFill>
        <p:spPr>
          <a:xfrm>
            <a:off x="838200" y="1464310"/>
            <a:ext cx="6551930" cy="4276725"/>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2808</Words>
  <Application>WPS 演示</Application>
  <PresentationFormat>宽屏</PresentationFormat>
  <Paragraphs>129</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Calibri Light</vt:lpstr>
      <vt:lpstr>Calibri</vt:lpstr>
      <vt:lpstr>微软雅黑</vt:lpstr>
      <vt:lpstr>Arial Unicode MS</vt:lpstr>
      <vt:lpstr>仿宋</vt:lpstr>
      <vt:lpstr>Malgun Gothic</vt:lpstr>
      <vt:lpstr>黑体</vt:lpstr>
      <vt:lpstr>Office 主题</vt:lpstr>
      <vt:lpstr>基于SGX的新型代理重加密技术</vt:lpstr>
      <vt:lpstr>背景</vt:lpstr>
      <vt:lpstr>代理重加密技术</vt:lpstr>
      <vt:lpstr>PRE原理框图</vt:lpstr>
      <vt:lpstr>PRE流程</vt:lpstr>
      <vt:lpstr>PRE拓展研究</vt:lpstr>
      <vt:lpstr>PRE存在问题</vt:lpstr>
      <vt:lpstr>Intel SGX技术</vt:lpstr>
      <vt:lpstr>SGX原理示意图</vt:lpstr>
      <vt:lpstr>SGX技术</vt:lpstr>
      <vt:lpstr>PowerPoint 演示文稿</vt:lpstr>
      <vt:lpstr>SGX 相关研究</vt:lpstr>
      <vt:lpstr>SGX自身研究</vt:lpstr>
      <vt:lpstr>SGX 应用研究</vt:lpstr>
      <vt:lpstr>研究目的</vt:lpstr>
      <vt:lpstr>设计原理</vt:lpstr>
      <vt:lpstr>传统代理重加密与基于SGX的代理重加密</vt:lpstr>
      <vt:lpstr>可行性分析</vt:lpstr>
      <vt:lpstr>技术路线</vt:lpstr>
      <vt:lpstr>PowerPoint 演示文稿</vt:lpstr>
      <vt:lpstr>时间安排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Larry</dc:creator>
  <cp:lastModifiedBy>lzy</cp:lastModifiedBy>
  <cp:revision>10</cp:revision>
  <dcterms:created xsi:type="dcterms:W3CDTF">2018-01-14T16:00:00Z</dcterms:created>
  <dcterms:modified xsi:type="dcterms:W3CDTF">2018-01-15T02:20:17Z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