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28"/>
  </p:notesMasterIdLst>
  <p:sldIdLst>
    <p:sldId id="256" r:id="rId2"/>
    <p:sldId id="269" r:id="rId3"/>
    <p:sldId id="274" r:id="rId4"/>
    <p:sldId id="271" r:id="rId5"/>
    <p:sldId id="270" r:id="rId6"/>
    <p:sldId id="275" r:id="rId7"/>
    <p:sldId id="281" r:id="rId8"/>
    <p:sldId id="276" r:id="rId9"/>
    <p:sldId id="277" r:id="rId10"/>
    <p:sldId id="280" r:id="rId11"/>
    <p:sldId id="257"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67" r:id="rId26"/>
    <p:sldId id="278"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4" autoAdjust="0"/>
  </p:normalViewPr>
  <p:slideViewPr>
    <p:cSldViewPr snapToGrid="0">
      <p:cViewPr varScale="1">
        <p:scale>
          <a:sx n="84" d="100"/>
          <a:sy n="84" d="100"/>
        </p:scale>
        <p:origin x="140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15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400" b="0" i="0" u="none" strike="noStrike" cap="none" smtClean="0">
                <a:solidFill>
                  <a:schemeClr val="dk1"/>
                </a:solidFill>
                <a:latin typeface="Times New Roman"/>
                <a:ea typeface="Times New Roman"/>
                <a:cs typeface="Times New Roman"/>
                <a:sym typeface="Times New Roman"/>
              </a:rPr>
              <a:t>25</a:t>
            </a:fld>
            <a:endParaRPr lang="en-US"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7907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D5FC7-221C-4DBA-A706-9239288DCAED}" type="datetimeFigureOut">
              <a:rPr lang="en-GB" smtClean="0"/>
              <a:t>05/05/2022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612742-7B48-4701-B177-826D8685177E}" type="slidenum">
              <a:rPr lang="en-GB" smtClean="0"/>
              <a:t>‹#›</a:t>
            </a:fld>
            <a:endParaRPr lang="en-GB"/>
          </a:p>
        </p:txBody>
      </p:sp>
    </p:spTree>
    <p:extLst>
      <p:ext uri="{BB962C8B-B14F-4D97-AF65-F5344CB8AC3E}">
        <p14:creationId xmlns:p14="http://schemas.microsoft.com/office/powerpoint/2010/main" val="107302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2CE56-6AB4-4E3A-876E-ECE33E1C4CE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CD5E56-D0D6-40C6-8691-BDB7F21BF8B7}" type="slidenum">
              <a:rPr lang="en-IN" smtClean="0"/>
              <a:t>‹#›</a:t>
            </a:fld>
            <a:endParaRPr lang="en-IN"/>
          </a:p>
        </p:txBody>
      </p:sp>
    </p:spTree>
    <p:extLst>
      <p:ext uri="{BB962C8B-B14F-4D97-AF65-F5344CB8AC3E}">
        <p14:creationId xmlns:p14="http://schemas.microsoft.com/office/powerpoint/2010/main" val="1986221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87999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499101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53193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12275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298529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884547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6039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663739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7111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403790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516770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2D5FC7-221C-4DBA-A706-9239288DCAED}" type="datetimeFigureOut">
              <a:rPr lang="en-GB" smtClean="0"/>
              <a:t>05/05/2022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612742-7B48-4701-B177-826D8685177E}" type="slidenum">
              <a:rPr lang="en-GB" smtClean="0"/>
              <a:t>‹#›</a:t>
            </a:fld>
            <a:endParaRPr lang="en-GB"/>
          </a:p>
        </p:txBody>
      </p:sp>
    </p:spTree>
    <p:extLst>
      <p:ext uri="{BB962C8B-B14F-4D97-AF65-F5344CB8AC3E}">
        <p14:creationId xmlns:p14="http://schemas.microsoft.com/office/powerpoint/2010/main" val="4264400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769190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747639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782562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7721352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915040" cy="6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3200" b="1" i="0" u="sng" strike="noStrike" cap="none" dirty="0" smtClean="0">
                <a:solidFill>
                  <a:srgbClr val="000000"/>
                </a:solidFill>
                <a:latin typeface="Times New Roman"/>
                <a:ea typeface="Times New Roman"/>
                <a:cs typeface="Times New Roman"/>
                <a:sym typeface="Times New Roman"/>
              </a:rPr>
              <a:t>B.Tech Project Evaluation-2, VIIIth Sem</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2000" b="1" i="0" u="none" strike="noStrike" cap="none" dirty="0" smtClean="0">
                <a:solidFill>
                  <a:srgbClr val="000000"/>
                </a:solidFill>
                <a:latin typeface="Times New Roman"/>
                <a:ea typeface="Times New Roman"/>
                <a:cs typeface="Times New Roman"/>
                <a:sym typeface="Times New Roman"/>
              </a:rPr>
              <a:t>Project Title- Object Detection Software</a:t>
            </a: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smtClean="0">
                <a:latin typeface="Times New Roman"/>
                <a:ea typeface="Times New Roman"/>
                <a:cs typeface="Times New Roman"/>
                <a:sym typeface="Times New Roman"/>
              </a:rPr>
              <a:t>02, April,</a:t>
            </a:r>
            <a:r>
              <a:rPr lang="en-US" sz="2200" b="0" i="0" u="none" strike="noStrike" cap="none" dirty="0" smtClean="0">
                <a:solidFill>
                  <a:srgbClr val="000000"/>
                </a:solidFill>
                <a:latin typeface="Times New Roman"/>
                <a:ea typeface="Times New Roman"/>
                <a:cs typeface="Times New Roman"/>
                <a:sym typeface="Times New Roman"/>
              </a:rPr>
              <a:t>  </a:t>
            </a:r>
            <a:r>
              <a:rPr lang="en-US" sz="2200" b="0" i="0" u="none" strike="noStrike" cap="none" dirty="0">
                <a:solidFill>
                  <a:srgbClr val="000000"/>
                </a:solidFill>
                <a:latin typeface="Times New Roman"/>
                <a:ea typeface="Times New Roman"/>
                <a:cs typeface="Times New Roman"/>
                <a:sym typeface="Times New Roman"/>
              </a:rPr>
              <a:t>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716112" y="3018060"/>
            <a:ext cx="328572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 </a:t>
            </a:r>
            <a:r>
              <a:rPr lang="en-US" sz="1800" b="0" i="0" u="none" strike="noStrike" cap="none" dirty="0" smtClean="0">
                <a:solidFill>
                  <a:schemeClr val="tx1"/>
                </a:solidFill>
                <a:latin typeface="Times New Roman" panose="02020603050405020304" pitchFamily="18" charset="0"/>
                <a:ea typeface="Georgia"/>
                <a:cs typeface="Times New Roman" panose="02020603050405020304" pitchFamily="18" charset="0"/>
                <a:sym typeface="Georgia"/>
              </a:rPr>
              <a:t>:-</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539640" marR="0" lvl="0" indent="0" algn="l" rtl="0">
              <a:lnSpc>
                <a:spcPct val="100000"/>
              </a:lnSpc>
              <a:spcBef>
                <a:spcPts val="0"/>
              </a:spcBef>
              <a:spcAft>
                <a:spcPts val="0"/>
              </a:spcAft>
              <a:buNone/>
            </a:pPr>
            <a:r>
              <a:rPr lang="en-IN" sz="1800" b="0" i="0" u="none" strike="noStrike" cap="none" dirty="0" err="1" smtClean="0">
                <a:solidFill>
                  <a:schemeClr val="tx1"/>
                </a:solidFill>
                <a:latin typeface="Times New Roman" panose="02020603050405020304" pitchFamily="18" charset="0"/>
                <a:ea typeface="Georgia"/>
                <a:cs typeface="Times New Roman" panose="02020603050405020304" pitchFamily="18" charset="0"/>
                <a:sym typeface="Georgia"/>
              </a:rPr>
              <a:t>Chaitanya</a:t>
            </a:r>
            <a:r>
              <a:rPr lang="en-IN" sz="1800" b="0" i="0" u="none" strike="noStrike" cap="none" dirty="0" smtClean="0">
                <a:solidFill>
                  <a:schemeClr val="tx1"/>
                </a:solidFill>
                <a:latin typeface="Times New Roman" panose="02020603050405020304" pitchFamily="18" charset="0"/>
                <a:ea typeface="Georgia"/>
                <a:cs typeface="Times New Roman" panose="02020603050405020304" pitchFamily="18" charset="0"/>
                <a:sym typeface="Georgia"/>
              </a:rPr>
              <a:t> Kumar-180101091</a:t>
            </a:r>
            <a:endParaRPr lang="en-IN" sz="1800" dirty="0">
              <a:solidFill>
                <a:schemeClr val="tx1"/>
              </a:solidFill>
              <a:latin typeface="Times New Roman" panose="02020603050405020304" pitchFamily="18" charset="0"/>
              <a:ea typeface="Georgia"/>
              <a:cs typeface="Times New Roman" panose="02020603050405020304" pitchFamily="18" charset="0"/>
            </a:endParaRPr>
          </a:p>
          <a:p>
            <a:pPr marL="539640" marR="0" lvl="0" indent="0" algn="l" rtl="0">
              <a:lnSpc>
                <a:spcPct val="100000"/>
              </a:lnSpc>
              <a:spcBef>
                <a:spcPts val="0"/>
              </a:spcBef>
              <a:spcAft>
                <a:spcPts val="0"/>
              </a:spcAft>
              <a:buNone/>
            </a:pPr>
            <a:r>
              <a:rPr lang="en-IN" sz="1800" dirty="0" smtClean="0">
                <a:solidFill>
                  <a:schemeClr val="tx1"/>
                </a:solidFill>
                <a:latin typeface="Times New Roman" panose="02020603050405020304" pitchFamily="18" charset="0"/>
                <a:ea typeface="Georgia"/>
                <a:cs typeface="Times New Roman" panose="02020603050405020304" pitchFamily="18" charset="0"/>
                <a:sym typeface="Georgia"/>
              </a:rPr>
              <a:t>Shiv </a:t>
            </a:r>
            <a:r>
              <a:rPr lang="en-IN" sz="1800" dirty="0" err="1" smtClean="0">
                <a:solidFill>
                  <a:schemeClr val="tx1"/>
                </a:solidFill>
                <a:latin typeface="Times New Roman" panose="02020603050405020304" pitchFamily="18" charset="0"/>
                <a:ea typeface="Georgia"/>
                <a:cs typeface="Times New Roman" panose="02020603050405020304" pitchFamily="18" charset="0"/>
                <a:sym typeface="Georgia"/>
              </a:rPr>
              <a:t>Sharad</a:t>
            </a:r>
            <a:r>
              <a:rPr lang="en-IN" sz="1800" dirty="0" smtClean="0">
                <a:solidFill>
                  <a:schemeClr val="tx1"/>
                </a:solidFill>
                <a:latin typeface="Times New Roman" panose="02020603050405020304" pitchFamily="18" charset="0"/>
                <a:ea typeface="Georgia"/>
                <a:cs typeface="Times New Roman" panose="02020603050405020304" pitchFamily="18" charset="0"/>
                <a:sym typeface="Georgia"/>
              </a:rPr>
              <a:t> Choudhary-180101295</a:t>
            </a:r>
          </a:p>
          <a:p>
            <a:pPr marL="539640" marR="0" lvl="0" indent="0" algn="l" rtl="0">
              <a:lnSpc>
                <a:spcPct val="100000"/>
              </a:lnSpc>
              <a:spcBef>
                <a:spcPts val="0"/>
              </a:spcBef>
              <a:spcAft>
                <a:spcPts val="0"/>
              </a:spcAft>
              <a:buNone/>
            </a:pPr>
            <a:r>
              <a:rPr lang="en-IN" sz="1800" dirty="0" err="1" smtClean="0">
                <a:solidFill>
                  <a:schemeClr val="tx1"/>
                </a:solidFill>
                <a:latin typeface="Times New Roman" panose="02020603050405020304" pitchFamily="18" charset="0"/>
                <a:ea typeface="Georgia"/>
                <a:cs typeface="Times New Roman" panose="02020603050405020304" pitchFamily="18" charset="0"/>
                <a:sym typeface="Georgia"/>
              </a:rPr>
              <a:t>Prashant</a:t>
            </a:r>
            <a:r>
              <a:rPr lang="en-IN" sz="1800" dirty="0" smtClean="0">
                <a:solidFill>
                  <a:schemeClr val="tx1"/>
                </a:solidFill>
                <a:latin typeface="Times New Roman" panose="02020603050405020304" pitchFamily="18" charset="0"/>
                <a:ea typeface="Georgia"/>
                <a:cs typeface="Times New Roman" panose="02020603050405020304" pitchFamily="18" charset="0"/>
                <a:sym typeface="Georgia"/>
              </a:rPr>
              <a:t> Kumar-180101223</a:t>
            </a:r>
          </a:p>
          <a:p>
            <a:pPr marL="539640" marR="0" lvl="0" indent="0" algn="l" rtl="0">
              <a:lnSpc>
                <a:spcPct val="100000"/>
              </a:lnSpc>
              <a:spcBef>
                <a:spcPts val="0"/>
              </a:spcBef>
              <a:spcAft>
                <a:spcPts val="0"/>
              </a:spcAft>
              <a:buNone/>
            </a:pPr>
            <a:r>
              <a:rPr lang="en-IN" sz="1800" dirty="0" smtClean="0">
                <a:solidFill>
                  <a:schemeClr val="tx1"/>
                </a:solidFill>
                <a:latin typeface="Times New Roman" panose="02020603050405020304" pitchFamily="18" charset="0"/>
                <a:ea typeface="Georgia"/>
                <a:cs typeface="Times New Roman" panose="02020603050405020304" pitchFamily="18" charset="0"/>
                <a:sym typeface="Georgia"/>
              </a:rPr>
              <a:t>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Mr. </a:t>
            </a:r>
            <a:r>
              <a:rPr lang="en-US" sz="1800" b="1" i="0" u="none" strike="noStrike" cap="none" dirty="0" err="1" smtClean="0">
                <a:solidFill>
                  <a:srgbClr val="000000"/>
                </a:solidFill>
                <a:latin typeface="Times New Roman" panose="02020603050405020304" pitchFamily="18" charset="0"/>
                <a:ea typeface="Times New Roman"/>
                <a:cs typeface="Times New Roman" panose="02020603050405020304" pitchFamily="18" charset="0"/>
                <a:sym typeface="Times New Roman"/>
              </a:rPr>
              <a:t>Gouri</a:t>
            </a:r>
            <a:r>
              <a:rPr lang="en-US" sz="1800"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Shankar Mishra)</a:t>
            </a:r>
            <a:endParaRPr sz="1800" b="0" i="0" u="none" strike="noStrike" cap="none" dirty="0" smtClean="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smtClean="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823" y="930168"/>
            <a:ext cx="7773338" cy="888484"/>
          </a:xfrm>
        </p:spPr>
        <p:txBody>
          <a:bodyPr/>
          <a:lstStyle/>
          <a:p>
            <a:r>
              <a:rPr lang="en-IN" sz="2800" b="1" dirty="0" smtClean="0"/>
              <a:t>Algorithms used for implementing software.</a:t>
            </a:r>
            <a:endParaRPr lang="en-GB" sz="2800" b="1" dirty="0"/>
          </a:p>
        </p:txBody>
      </p:sp>
      <p:sp>
        <p:nvSpPr>
          <p:cNvPr id="3" name="Content Placeholder 2"/>
          <p:cNvSpPr>
            <a:spLocks noGrp="1"/>
          </p:cNvSpPr>
          <p:nvPr>
            <p:ph idx="1"/>
          </p:nvPr>
        </p:nvSpPr>
        <p:spPr>
          <a:xfrm>
            <a:off x="426784" y="1598095"/>
            <a:ext cx="7773339" cy="3923028"/>
          </a:xfrm>
        </p:spPr>
        <p:txBody>
          <a:bodyPr>
            <a:noAutofit/>
          </a:bodyPr>
          <a:lstStyle/>
          <a:p>
            <a:r>
              <a:rPr lang="en-IN" sz="2800" dirty="0" smtClean="0"/>
              <a:t>Machine learning- </a:t>
            </a:r>
            <a:r>
              <a:rPr lang="en-GB" sz="2800" dirty="0" smtClean="0"/>
              <a:t>machine learning gave us the idea of implementing software with various tools and artificial intelligence.</a:t>
            </a:r>
          </a:p>
          <a:p>
            <a:r>
              <a:rPr lang="en-IN" sz="2800" dirty="0" smtClean="0"/>
              <a:t>Deep learning- </a:t>
            </a:r>
            <a:r>
              <a:rPr lang="en-GB" sz="2800" dirty="0"/>
              <a:t>Deep learning is an </a:t>
            </a:r>
            <a:r>
              <a:rPr lang="en-GB" sz="2800" b="1" dirty="0"/>
              <a:t>artificial intelligence (AI) function</a:t>
            </a:r>
            <a:r>
              <a:rPr lang="en-GB" sz="2800" dirty="0"/>
              <a:t> that imitates the workings of the human brain in processing data and creating patterns for use in decision making. ... Also known as deep neural learning or deep neural network.</a:t>
            </a:r>
          </a:p>
          <a:p>
            <a:r>
              <a:rPr lang="en-GB" sz="2800" dirty="0" smtClean="0"/>
              <a:t>We used CNN algorithm for the software production.</a:t>
            </a:r>
            <a:r>
              <a:rPr lang="en-GB" sz="2800" dirty="0"/>
              <a:t/>
            </a:r>
            <a:br>
              <a:rPr lang="en-GB" sz="2800" dirty="0"/>
            </a:br>
            <a:endParaRPr lang="en-GB" sz="2800" dirty="0"/>
          </a:p>
        </p:txBody>
      </p:sp>
    </p:spTree>
    <p:extLst>
      <p:ext uri="{BB962C8B-B14F-4D97-AF65-F5344CB8AC3E}">
        <p14:creationId xmlns:p14="http://schemas.microsoft.com/office/powerpoint/2010/main" val="2524122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8" name="Google Shape;188;p2"/>
          <p:cNvSpPr txBox="1"/>
          <p:nvPr/>
        </p:nvSpPr>
        <p:spPr>
          <a:xfrm>
            <a:off x="457200" y="1295280"/>
            <a:ext cx="8229240" cy="518112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6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400"/>
              </a:spcBef>
              <a:spcAft>
                <a:spcPts val="0"/>
              </a:spcAft>
              <a:buNone/>
            </a:pPr>
            <a:endParaRPr sz="1600" b="0" i="0" u="none" strike="noStrike" cap="none" dirty="0">
              <a:solidFill>
                <a:srgbClr val="000000"/>
              </a:solidFill>
              <a:latin typeface="Calibri"/>
              <a:ea typeface="Calibri"/>
              <a:cs typeface="Calibri"/>
              <a:sym typeface="Calibri"/>
            </a:endParaRPr>
          </a:p>
        </p:txBody>
      </p:sp>
      <p:sp>
        <p:nvSpPr>
          <p:cNvPr id="3" name="Title 2"/>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Improvement/Work done from the last evaluation</a:t>
            </a:r>
          </a:p>
        </p:txBody>
      </p:sp>
      <p:sp>
        <p:nvSpPr>
          <p:cNvPr id="4" name="Subtitle 3"/>
          <p:cNvSpPr>
            <a:spLocks noGrp="1"/>
          </p:cNvSpPr>
          <p:nvPr>
            <p:ph type="subTitle" idx="1"/>
          </p:nvPr>
        </p:nvSpPr>
        <p:spPr/>
        <p:txBody>
          <a:bodyPr/>
          <a:lstStyle/>
          <a:p>
            <a:r>
              <a:rPr lang="en-IN" dirty="0" smtClean="0"/>
              <a:t>After previous evaluation we improved the accuracy up to 99% and made 3 more coding sessions for the accuracy.</a:t>
            </a:r>
          </a:p>
          <a:p>
            <a:r>
              <a:rPr lang="en-IN" dirty="0" smtClean="0"/>
              <a:t>We ran at least 15 epochs for the accuracy we were getting minimum accuracy of 88% in the latest software code.</a:t>
            </a:r>
          </a:p>
          <a:p>
            <a:r>
              <a:rPr lang="en-IN" dirty="0" smtClean="0"/>
              <a:t>And Maximum accuracy f 99%.</a:t>
            </a:r>
          </a:p>
          <a:p>
            <a:r>
              <a:rPr lang="en-IN" dirty="0" smtClean="0"/>
              <a:t>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Total Training Images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61400736"/>
              </p:ext>
            </p:extLst>
          </p:nvPr>
        </p:nvGraphicFramePr>
        <p:xfrm>
          <a:off x="353084" y="1693000"/>
          <a:ext cx="7532483" cy="4409036"/>
        </p:xfrm>
        <a:graphic>
          <a:graphicData uri="http://schemas.openxmlformats.org/drawingml/2006/table">
            <a:tbl>
              <a:tblPr firstRow="1" firstCol="1" bandRow="1">
                <a:tableStyleId>{5C22544A-7EE6-4342-B048-85BDC9FD1C3A}</a:tableStyleId>
              </a:tblPr>
              <a:tblGrid>
                <a:gridCol w="2467699"/>
                <a:gridCol w="1370251"/>
                <a:gridCol w="1773221"/>
                <a:gridCol w="1921312"/>
              </a:tblGrid>
              <a:tr h="974107">
                <a:tc>
                  <a:txBody>
                    <a:bodyPr/>
                    <a:lstStyle/>
                    <a:p>
                      <a:pPr marL="0" marR="0" algn="ctr">
                        <a:lnSpc>
                          <a:spcPct val="106000"/>
                        </a:lnSpc>
                        <a:spcBef>
                          <a:spcPts val="0"/>
                        </a:spcBef>
                        <a:spcAft>
                          <a:spcPts val="0"/>
                        </a:spcAft>
                      </a:pPr>
                      <a:r>
                        <a:rPr lang="en-IN" sz="1100" dirty="0">
                          <a:effectLst/>
                        </a:rPr>
                        <a:t>Classes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100">
                          <a:effectLst/>
                        </a:rPr>
                        <a:t>Training Images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100">
                          <a:effectLst/>
                        </a:rPr>
                        <a:t>Validation Images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100">
                          <a:effectLst/>
                        </a:rPr>
                        <a:t>Total Images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39592">
                <a:tc>
                  <a:txBody>
                    <a:bodyPr/>
                    <a:lstStyle/>
                    <a:p>
                      <a:pPr marL="0" marR="0" algn="ctr">
                        <a:lnSpc>
                          <a:spcPct val="106000"/>
                        </a:lnSpc>
                        <a:spcBef>
                          <a:spcPts val="0"/>
                        </a:spcBef>
                        <a:spcAft>
                          <a:spcPts val="0"/>
                        </a:spcAft>
                      </a:pPr>
                      <a:r>
                        <a:rPr lang="en-IN" sz="1000">
                          <a:effectLst/>
                        </a:rPr>
                        <a:t>Bed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900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93551">
                <a:tc>
                  <a:txBody>
                    <a:bodyPr/>
                    <a:lstStyle/>
                    <a:p>
                      <a:pPr marL="0" marR="0" algn="ctr">
                        <a:lnSpc>
                          <a:spcPct val="106000"/>
                        </a:lnSpc>
                        <a:spcBef>
                          <a:spcPts val="0"/>
                        </a:spcBef>
                        <a:spcAft>
                          <a:spcPts val="0"/>
                        </a:spcAft>
                      </a:pPr>
                      <a:r>
                        <a:rPr lang="en-IN" sz="1000">
                          <a:effectLst/>
                        </a:rPr>
                        <a:t>Chair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900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63731">
                <a:tc>
                  <a:txBody>
                    <a:bodyPr/>
                    <a:lstStyle/>
                    <a:p>
                      <a:pPr marL="0" marR="0" algn="ctr">
                        <a:lnSpc>
                          <a:spcPct val="106000"/>
                        </a:lnSpc>
                        <a:spcBef>
                          <a:spcPts val="0"/>
                        </a:spcBef>
                        <a:spcAft>
                          <a:spcPts val="0"/>
                        </a:spcAft>
                      </a:pPr>
                      <a:r>
                        <a:rPr lang="en-IN" sz="1000">
                          <a:effectLst/>
                        </a:rPr>
                        <a:t>Sofa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900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70832">
                <a:tc>
                  <a:txBody>
                    <a:bodyPr/>
                    <a:lstStyle/>
                    <a:p>
                      <a:pPr marL="0" marR="0" algn="ctr">
                        <a:lnSpc>
                          <a:spcPct val="106000"/>
                        </a:lnSpc>
                        <a:spcBef>
                          <a:spcPts val="0"/>
                        </a:spcBef>
                        <a:spcAft>
                          <a:spcPts val="0"/>
                        </a:spcAft>
                      </a:pPr>
                      <a:r>
                        <a:rPr lang="en-IN" sz="1000">
                          <a:effectLst/>
                        </a:rPr>
                        <a:t>Swivel Chair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900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79352">
                <a:tc>
                  <a:txBody>
                    <a:bodyPr/>
                    <a:lstStyle/>
                    <a:p>
                      <a:pPr marL="0" marR="0" algn="ctr">
                        <a:lnSpc>
                          <a:spcPct val="106000"/>
                        </a:lnSpc>
                        <a:spcBef>
                          <a:spcPts val="0"/>
                        </a:spcBef>
                        <a:spcAft>
                          <a:spcPts val="0"/>
                        </a:spcAft>
                      </a:pPr>
                      <a:r>
                        <a:rPr lang="en-IN" sz="1000">
                          <a:effectLst/>
                        </a:rPr>
                        <a:t>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900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7871">
                <a:tc>
                  <a:txBody>
                    <a:bodyPr/>
                    <a:lstStyle/>
                    <a:p>
                      <a:pPr marL="0" marR="0" algn="ctr">
                        <a:lnSpc>
                          <a:spcPct val="106000"/>
                        </a:lnSpc>
                        <a:spcBef>
                          <a:spcPts val="0"/>
                        </a:spcBef>
                        <a:spcAft>
                          <a:spcPts val="0"/>
                        </a:spcAft>
                      </a:pPr>
                      <a:r>
                        <a:rPr lang="en-IN" sz="1000">
                          <a:effectLst/>
                        </a:rPr>
                        <a:t>Total Images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4500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a:effectLst/>
                        </a:rPr>
                        <a:t>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000" dirty="0">
                          <a:effectLst/>
                        </a:rPr>
                        <a:t>5000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0626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Included in the Project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18234163"/>
              </p:ext>
            </p:extLst>
          </p:nvPr>
        </p:nvGraphicFramePr>
        <p:xfrm>
          <a:off x="1013989" y="2542933"/>
          <a:ext cx="5805442" cy="3145007"/>
        </p:xfrm>
        <a:graphic>
          <a:graphicData uri="http://schemas.openxmlformats.org/drawingml/2006/table">
            <a:tbl>
              <a:tblPr firstRow="1" firstCol="1" bandRow="1">
                <a:tableStyleId>{5C22544A-7EE6-4342-B048-85BDC9FD1C3A}</a:tableStyleId>
              </a:tblPr>
              <a:tblGrid>
                <a:gridCol w="1737633"/>
                <a:gridCol w="1317970"/>
                <a:gridCol w="1492886"/>
                <a:gridCol w="1256953"/>
              </a:tblGrid>
              <a:tr h="757326">
                <a:tc>
                  <a:txBody>
                    <a:bodyPr/>
                    <a:lstStyle/>
                    <a:p>
                      <a:pPr marL="0" marR="0" algn="ctr">
                        <a:lnSpc>
                          <a:spcPct val="106000"/>
                        </a:lnSpc>
                        <a:spcBef>
                          <a:spcPts val="0"/>
                        </a:spcBef>
                        <a:spcAft>
                          <a:spcPts val="600"/>
                        </a:spcAft>
                      </a:pPr>
                      <a:r>
                        <a:rPr lang="en-IN" sz="11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100">
                          <a:effectLst/>
                        </a:rPr>
                        <a:t>Size</a:t>
                      </a:r>
                      <a:endParaRPr lang="en-US" sz="1100">
                        <a:effectLst/>
                      </a:endParaRPr>
                    </a:p>
                    <a:p>
                      <a:pPr marL="0" marR="0" algn="ctr">
                        <a:lnSpc>
                          <a:spcPct val="106000"/>
                        </a:lnSpc>
                        <a:spcBef>
                          <a:spcPts val="0"/>
                        </a:spcBef>
                        <a:spcAft>
                          <a:spcPts val="0"/>
                        </a:spcAft>
                      </a:pPr>
                      <a:r>
                        <a:rPr lang="en-IN" sz="1100">
                          <a:effectLst/>
                        </a:rPr>
                        <a:t>(MB)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0"/>
                        </a:spcAft>
                      </a:pPr>
                      <a:r>
                        <a:rPr lang="en-IN" sz="1100">
                          <a:effectLst/>
                        </a:rPr>
                        <a:t>Parameters</a:t>
                      </a:r>
                      <a:endParaRPr lang="en-US" sz="1100">
                        <a:effectLst/>
                      </a:endParaRPr>
                    </a:p>
                    <a:p>
                      <a:pPr marL="0" marR="0" algn="ctr">
                        <a:lnSpc>
                          <a:spcPct val="106000"/>
                        </a:lnSpc>
                        <a:spcBef>
                          <a:spcPts val="0"/>
                        </a:spcBef>
                        <a:spcAft>
                          <a:spcPts val="0"/>
                        </a:spcAft>
                      </a:pPr>
                      <a:r>
                        <a:rPr lang="en-IN" sz="1100">
                          <a:effectLst/>
                        </a:rPr>
                        <a:t>(Millions)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100">
                          <a:effectLst/>
                        </a:rPr>
                        <a:t>Depth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624093">
                <a:tc>
                  <a:txBody>
                    <a:bodyPr/>
                    <a:lstStyle/>
                    <a:p>
                      <a:pPr marL="0" marR="0" algn="ctr">
                        <a:lnSpc>
                          <a:spcPct val="106000"/>
                        </a:lnSpc>
                        <a:spcBef>
                          <a:spcPts val="0"/>
                        </a:spcBef>
                        <a:spcAft>
                          <a:spcPts val="600"/>
                        </a:spcAft>
                      </a:pPr>
                      <a:r>
                        <a:rPr lang="en-IN" sz="1000">
                          <a:effectLst/>
                        </a:rPr>
                        <a:t>VGG-16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528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138.3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91369">
                <a:tc>
                  <a:txBody>
                    <a:bodyPr/>
                    <a:lstStyle/>
                    <a:p>
                      <a:pPr marL="0" marR="0" algn="ctr">
                        <a:lnSpc>
                          <a:spcPct val="106000"/>
                        </a:lnSpc>
                        <a:spcBef>
                          <a:spcPts val="0"/>
                        </a:spcBef>
                        <a:spcAft>
                          <a:spcPts val="600"/>
                        </a:spcAft>
                      </a:pPr>
                      <a:r>
                        <a:rPr lang="en-IN" sz="1000">
                          <a:effectLst/>
                        </a:rPr>
                        <a:t>VGG-19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549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143.6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82019">
                <a:tc>
                  <a:txBody>
                    <a:bodyPr/>
                    <a:lstStyle/>
                    <a:p>
                      <a:pPr marL="0" marR="0" algn="ctr">
                        <a:lnSpc>
                          <a:spcPct val="106000"/>
                        </a:lnSpc>
                        <a:spcBef>
                          <a:spcPts val="0"/>
                        </a:spcBef>
                        <a:spcAft>
                          <a:spcPts val="600"/>
                        </a:spcAft>
                      </a:pPr>
                      <a:r>
                        <a:rPr lang="en-IN" sz="1000">
                          <a:effectLst/>
                        </a:rPr>
                        <a:t>DenseNet-121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121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90200">
                <a:tc>
                  <a:txBody>
                    <a:bodyPr/>
                    <a:lstStyle/>
                    <a:p>
                      <a:pPr marL="0" marR="0" algn="ctr">
                        <a:lnSpc>
                          <a:spcPct val="106000"/>
                        </a:lnSpc>
                        <a:spcBef>
                          <a:spcPts val="0"/>
                        </a:spcBef>
                        <a:spcAft>
                          <a:spcPts val="600"/>
                        </a:spcAft>
                      </a:pPr>
                      <a:r>
                        <a:rPr lang="en-IN" sz="1000">
                          <a:effectLst/>
                        </a:rPr>
                        <a:t>Inception V3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a:effectLst/>
                        </a:rPr>
                        <a:t>23.8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6000"/>
                        </a:lnSpc>
                        <a:spcBef>
                          <a:spcPts val="0"/>
                        </a:spcBef>
                        <a:spcAft>
                          <a:spcPts val="600"/>
                        </a:spcAft>
                      </a:pPr>
                      <a:r>
                        <a:rPr lang="en-IN" sz="1000" dirty="0">
                          <a:effectLst/>
                        </a:rPr>
                        <a:t>159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70480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Work</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186" y="1973656"/>
            <a:ext cx="6190238" cy="3847721"/>
          </a:xfrm>
          <a:prstGeom prst="rect">
            <a:avLst/>
          </a:prstGeom>
          <a:noFill/>
          <a:ln>
            <a:noFill/>
          </a:ln>
        </p:spPr>
      </p:pic>
    </p:spTree>
    <p:extLst>
      <p:ext uri="{BB962C8B-B14F-4D97-AF65-F5344CB8AC3E}">
        <p14:creationId xmlns:p14="http://schemas.microsoft.com/office/powerpoint/2010/main" val="308536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 Used for The Project</a:t>
            </a:r>
            <a:endParaRPr lang="en-US" dirty="0"/>
          </a:p>
        </p:txBody>
      </p:sp>
      <p:sp>
        <p:nvSpPr>
          <p:cNvPr id="3" name="Subtitle 2"/>
          <p:cNvSpPr>
            <a:spLocks noGrp="1"/>
          </p:cNvSpPr>
          <p:nvPr>
            <p:ph type="subTitle" idx="1"/>
          </p:nvPr>
        </p:nvSpPr>
        <p:spPr/>
        <p:txBody>
          <a:bodyPr/>
          <a:lstStyle/>
          <a:p>
            <a:r>
              <a:rPr lang="en-US" dirty="0" smtClean="0"/>
              <a:t>For the implementation we used CNN algorithm.</a:t>
            </a:r>
          </a:p>
          <a:p>
            <a:r>
              <a:rPr lang="en-US" dirty="0" smtClean="0"/>
              <a:t>CNN Algorithm: </a:t>
            </a:r>
            <a:r>
              <a:rPr lang="en-US" dirty="0"/>
              <a:t>A </a:t>
            </a:r>
            <a:r>
              <a:rPr lang="en-US" b="1" dirty="0"/>
              <a:t>Convolutional Neural Network (ConvNet/CNN)</a:t>
            </a:r>
            <a:r>
              <a:rPr lang="en-US" dirty="0"/>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While in primitive methods filters are hand-engineered, with enough training, ConvNets have the ability to learn these filters/characteristics.</a:t>
            </a:r>
          </a:p>
        </p:txBody>
      </p:sp>
    </p:spTree>
    <p:extLst>
      <p:ext uri="{BB962C8B-B14F-4D97-AF65-F5344CB8AC3E}">
        <p14:creationId xmlns:p14="http://schemas.microsoft.com/office/powerpoint/2010/main" val="226416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Confusion created by the previous software.</a:t>
            </a:r>
            <a:endParaRPr lang="en-US" dirty="0"/>
          </a:p>
        </p:txBody>
      </p:sp>
      <p:pic>
        <p:nvPicPr>
          <p:cNvPr id="4" name="Picture 3" descr="C:\Users\chait\OneDrive\Desktop\download (2).png"/>
          <p:cNvPicPr/>
          <p:nvPr/>
        </p:nvPicPr>
        <p:blipFill>
          <a:blip r:embed="rId2">
            <a:extLst>
              <a:ext uri="{28A0092B-C50C-407E-A947-70E740481C1C}">
                <a14:useLocalDpi xmlns:a14="http://schemas.microsoft.com/office/drawing/2010/main" val="0"/>
              </a:ext>
            </a:extLst>
          </a:blip>
          <a:srcRect/>
          <a:stretch>
            <a:fillRect/>
          </a:stretch>
        </p:blipFill>
        <p:spPr bwMode="auto">
          <a:xfrm>
            <a:off x="960047" y="1679606"/>
            <a:ext cx="6336665" cy="4838700"/>
          </a:xfrm>
          <a:prstGeom prst="rect">
            <a:avLst/>
          </a:prstGeom>
          <a:noFill/>
          <a:ln>
            <a:noFill/>
          </a:ln>
        </p:spPr>
      </p:pic>
    </p:spTree>
    <p:extLst>
      <p:ext uri="{BB962C8B-B14F-4D97-AF65-F5344CB8AC3E}">
        <p14:creationId xmlns:p14="http://schemas.microsoft.com/office/powerpoint/2010/main" val="24956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Confusion Matrix created by the new software.</a:t>
            </a: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3661" t="718" r="4435" b="1626"/>
          <a:stretch/>
        </p:blipFill>
        <p:spPr bwMode="auto">
          <a:xfrm>
            <a:off x="1184253" y="2073244"/>
            <a:ext cx="5669220" cy="353085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832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Graph Created by the Previous </a:t>
            </a:r>
            <a:r>
              <a:rPr lang="en-US" dirty="0"/>
              <a:t>S</a:t>
            </a:r>
            <a:r>
              <a:rPr lang="en-US" dirty="0" smtClean="0"/>
              <a:t>oftware</a:t>
            </a:r>
            <a:endParaRPr lang="en-US" dirty="0"/>
          </a:p>
        </p:txBody>
      </p:sp>
      <p:pic>
        <p:nvPicPr>
          <p:cNvPr id="4" name="Picture 3" descr="C:\Users\chait\OneDrive\Desktop\download.png"/>
          <p:cNvPicPr/>
          <p:nvPr/>
        </p:nvPicPr>
        <p:blipFill>
          <a:blip r:embed="rId2">
            <a:extLst>
              <a:ext uri="{28A0092B-C50C-407E-A947-70E740481C1C}">
                <a14:useLocalDpi xmlns:a14="http://schemas.microsoft.com/office/drawing/2010/main" val="0"/>
              </a:ext>
            </a:extLst>
          </a:blip>
          <a:srcRect/>
          <a:stretch>
            <a:fillRect/>
          </a:stretch>
        </p:blipFill>
        <p:spPr bwMode="auto">
          <a:xfrm>
            <a:off x="1513702" y="2036162"/>
            <a:ext cx="4975860" cy="3528060"/>
          </a:xfrm>
          <a:prstGeom prst="rect">
            <a:avLst/>
          </a:prstGeom>
          <a:noFill/>
          <a:ln>
            <a:noFill/>
          </a:ln>
        </p:spPr>
      </p:pic>
    </p:spTree>
    <p:extLst>
      <p:ext uri="{BB962C8B-B14F-4D97-AF65-F5344CB8AC3E}">
        <p14:creationId xmlns:p14="http://schemas.microsoft.com/office/powerpoint/2010/main" val="2748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Graph 2</a:t>
            </a:r>
            <a:endParaRPr lang="en-US" dirty="0"/>
          </a:p>
        </p:txBody>
      </p:sp>
      <p:pic>
        <p:nvPicPr>
          <p:cNvPr id="4" name="Picture 3" descr="C:\Users\chait\OneDrive\Desktop\download (1).png"/>
          <p:cNvPicPr/>
          <p:nvPr/>
        </p:nvPicPr>
        <p:blipFill>
          <a:blip r:embed="rId2">
            <a:extLst>
              <a:ext uri="{28A0092B-C50C-407E-A947-70E740481C1C}">
                <a14:useLocalDpi xmlns:a14="http://schemas.microsoft.com/office/drawing/2010/main" val="0"/>
              </a:ext>
            </a:extLst>
          </a:blip>
          <a:srcRect/>
          <a:stretch>
            <a:fillRect/>
          </a:stretch>
        </p:blipFill>
        <p:spPr bwMode="auto">
          <a:xfrm>
            <a:off x="1787192" y="2009001"/>
            <a:ext cx="4899660" cy="3528060"/>
          </a:xfrm>
          <a:prstGeom prst="rect">
            <a:avLst/>
          </a:prstGeom>
          <a:noFill/>
          <a:ln>
            <a:noFill/>
          </a:ln>
        </p:spPr>
      </p:pic>
    </p:spTree>
    <p:extLst>
      <p:ext uri="{BB962C8B-B14F-4D97-AF65-F5344CB8AC3E}">
        <p14:creationId xmlns:p14="http://schemas.microsoft.com/office/powerpoint/2010/main" val="394529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latin typeface="Times New Roman" panose="02020603050405020304" pitchFamily="18" charset="0"/>
                <a:cs typeface="Times New Roman" panose="02020603050405020304" pitchFamily="18" charset="0"/>
              </a:rPr>
              <a:t>Approval from guide for the evaluation</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dirty="0" smtClean="0"/>
              <a:t>Attach the screenshot of the email received from the guide</a:t>
            </a:r>
            <a:endParaRPr lang="en-IN" dirty="0"/>
          </a:p>
        </p:txBody>
      </p:sp>
    </p:spTree>
    <p:extLst>
      <p:ext uri="{BB962C8B-B14F-4D97-AF65-F5344CB8AC3E}">
        <p14:creationId xmlns:p14="http://schemas.microsoft.com/office/powerpoint/2010/main" val="168619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Created by the New Software</a:t>
            </a:r>
            <a:endParaRPr lang="en-US" dirty="0"/>
          </a:p>
        </p:txBody>
      </p:sp>
      <p:pic>
        <p:nvPicPr>
          <p:cNvPr id="4" name="Picture 3" descr="C:\Users\chait\OneDrive\Desktop\download (1).png"/>
          <p:cNvPicPr/>
          <p:nvPr/>
        </p:nvPicPr>
        <p:blipFill>
          <a:blip r:embed="rId2">
            <a:extLst>
              <a:ext uri="{28A0092B-C50C-407E-A947-70E740481C1C}">
                <a14:useLocalDpi xmlns:a14="http://schemas.microsoft.com/office/drawing/2010/main" val="0"/>
              </a:ext>
            </a:extLst>
          </a:blip>
          <a:srcRect/>
          <a:stretch>
            <a:fillRect/>
          </a:stretch>
        </p:blipFill>
        <p:spPr bwMode="auto">
          <a:xfrm>
            <a:off x="1271144" y="2018055"/>
            <a:ext cx="4899660" cy="3528060"/>
          </a:xfrm>
          <a:prstGeom prst="rect">
            <a:avLst/>
          </a:prstGeom>
          <a:noFill/>
          <a:ln>
            <a:noFill/>
          </a:ln>
        </p:spPr>
      </p:pic>
    </p:spTree>
    <p:extLst>
      <p:ext uri="{BB962C8B-B14F-4D97-AF65-F5344CB8AC3E}">
        <p14:creationId xmlns:p14="http://schemas.microsoft.com/office/powerpoint/2010/main" val="394467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 of the Project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21394" y="2645423"/>
            <a:ext cx="4562946" cy="3793402"/>
          </a:xfrm>
          <a:prstGeom prst="rect">
            <a:avLst/>
          </a:prstGeom>
          <a:noFill/>
          <a:ln>
            <a:noFill/>
          </a:ln>
        </p:spPr>
      </p:pic>
      <p:sp>
        <p:nvSpPr>
          <p:cNvPr id="5" name="Subtitle 2"/>
          <p:cNvSpPr>
            <a:spLocks noGrp="1"/>
          </p:cNvSpPr>
          <p:nvPr>
            <p:ph type="subTitle" idx="1"/>
          </p:nvPr>
        </p:nvSpPr>
        <p:spPr>
          <a:xfrm>
            <a:off x="457200" y="1600200"/>
            <a:ext cx="8229240" cy="862343"/>
          </a:xfrm>
        </p:spPr>
        <p:txBody>
          <a:bodyPr/>
          <a:lstStyle/>
          <a:p>
            <a:r>
              <a:rPr lang="en-US" dirty="0" smtClean="0"/>
              <a:t>As we can see the software has successfully predicted the image.</a:t>
            </a:r>
            <a:endParaRPr lang="en-US" dirty="0"/>
          </a:p>
        </p:txBody>
      </p:sp>
    </p:spTree>
    <p:extLst>
      <p:ext uri="{BB962C8B-B14F-4D97-AF65-F5344CB8AC3E}">
        <p14:creationId xmlns:p14="http://schemas.microsoft.com/office/powerpoint/2010/main" val="434688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 Image 2</a:t>
            </a:r>
            <a:endParaRPr lang="en-US" dirty="0"/>
          </a:p>
        </p:txBody>
      </p:sp>
      <p:sp>
        <p:nvSpPr>
          <p:cNvPr id="3" name="Subtitle 2"/>
          <p:cNvSpPr>
            <a:spLocks noGrp="1"/>
          </p:cNvSpPr>
          <p:nvPr>
            <p:ph type="subTitle" idx="1"/>
          </p:nvPr>
        </p:nvSpPr>
        <p:spPr>
          <a:xfrm>
            <a:off x="457200" y="1600200"/>
            <a:ext cx="8229240" cy="862343"/>
          </a:xfrm>
        </p:spPr>
        <p:txBody>
          <a:bodyPr/>
          <a:lstStyle/>
          <a:p>
            <a:r>
              <a:rPr lang="en-US" dirty="0" smtClean="0"/>
              <a:t>As we can see the software has predicted the image.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75303" y="2855499"/>
            <a:ext cx="3929204" cy="2884397"/>
          </a:xfrm>
          <a:prstGeom prst="rect">
            <a:avLst/>
          </a:prstGeom>
          <a:noFill/>
          <a:ln>
            <a:noFill/>
          </a:ln>
        </p:spPr>
      </p:pic>
    </p:spTree>
    <p:extLst>
      <p:ext uri="{BB962C8B-B14F-4D97-AF65-F5344CB8AC3E}">
        <p14:creationId xmlns:p14="http://schemas.microsoft.com/office/powerpoint/2010/main" val="3437701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3" name="Subtitle 2"/>
          <p:cNvSpPr>
            <a:spLocks noGrp="1"/>
          </p:cNvSpPr>
          <p:nvPr>
            <p:ph type="subTitle" idx="1"/>
          </p:nvPr>
        </p:nvSpPr>
        <p:spPr/>
        <p:txBody>
          <a:bodyPr>
            <a:normAutofit fontScale="92500" lnSpcReduction="20000"/>
          </a:bodyPr>
          <a:lstStyle/>
          <a:p>
            <a:r>
              <a:rPr lang="en-IN" dirty="0"/>
              <a:t>Accurately locating an object in a surveillance video is one of the most important research areas in computers imaginable and has a wide range of cutting-edge programs in modern times. In the present day it is very difficult to cut modern day leaves such as low resolution, models of lights, moving objects beyond the ancient, small adjustments in the historical past, due to subsequent gadget photographs obtained from a surveillance video.  We have presented a top degree visual development in item detection strategies. The detection approach takes place in background modelling, item detection, and object categories. In this paper, all available item detection strategies are classified into history subtraction, optical float and spatial-temporal filter out techniques and the advantages and drawbacks of today's techniques implemented in many modern-day datasets are referenced. Object type techniques are further categorized into strategies based on form-based thoroughness, movement-based and texture-based altogether.</a:t>
            </a:r>
            <a:endParaRPr lang="en-US" dirty="0"/>
          </a:p>
          <a:p>
            <a:r>
              <a:rPr lang="en-IN" dirty="0"/>
              <a:t>                                                      In this paper, authors presented a comparative study of five Convolutional Neural Network Models classification of object detection. Out of the models under study VGG-19 outperformed all other in terms of accuracy. VGG-19 achieved an accuracy of 99.89% on training dataset, 99.87% accuracy on validation dataset and after testing on different furniture images, model obtained 98.47% accuracy.  </a:t>
            </a:r>
            <a:endParaRPr lang="en-US" dirty="0"/>
          </a:p>
          <a:p>
            <a:endParaRPr lang="en-US" dirty="0"/>
          </a:p>
        </p:txBody>
      </p:sp>
    </p:spTree>
    <p:extLst>
      <p:ext uri="{BB962C8B-B14F-4D97-AF65-F5344CB8AC3E}">
        <p14:creationId xmlns:p14="http://schemas.microsoft.com/office/powerpoint/2010/main" val="3629976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Trained Images Of the Software</a:t>
            </a:r>
            <a:endParaRPr lang="en-US" dirty="0"/>
          </a:p>
        </p:txBody>
      </p:sp>
      <p:pic>
        <p:nvPicPr>
          <p:cNvPr id="4" name="Picture 3" descr="C:\Users\chait\OneDrive\Pictures\Screenshots\Screenshot (5).png"/>
          <p:cNvPicPr/>
          <p:nvPr/>
        </p:nvPicPr>
        <p:blipFill>
          <a:blip r:embed="rId2">
            <a:extLst>
              <a:ext uri="{28A0092B-C50C-407E-A947-70E740481C1C}">
                <a14:useLocalDpi xmlns:a14="http://schemas.microsoft.com/office/drawing/2010/main" val="0"/>
              </a:ext>
            </a:extLst>
          </a:blip>
          <a:srcRect/>
          <a:stretch>
            <a:fillRect/>
          </a:stretch>
        </p:blipFill>
        <p:spPr bwMode="auto">
          <a:xfrm>
            <a:off x="1044672" y="1592121"/>
            <a:ext cx="6819265" cy="4959350"/>
          </a:xfrm>
          <a:prstGeom prst="rect">
            <a:avLst/>
          </a:prstGeom>
          <a:noFill/>
          <a:ln>
            <a:noFill/>
          </a:ln>
        </p:spPr>
      </p:pic>
    </p:spTree>
    <p:extLst>
      <p:ext uri="{BB962C8B-B14F-4D97-AF65-F5344CB8AC3E}">
        <p14:creationId xmlns:p14="http://schemas.microsoft.com/office/powerpoint/2010/main" val="3488894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Proof of paper accepted or communicated/ Hackathon/ Patent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43" y="1747318"/>
            <a:ext cx="7478162" cy="4253431"/>
          </a:xfrm>
          <a:prstGeom prst="rect">
            <a:avLst/>
          </a:prstGeom>
        </p:spPr>
      </p:pic>
    </p:spTree>
    <p:extLst>
      <p:ext uri="{BB962C8B-B14F-4D97-AF65-F5344CB8AC3E}">
        <p14:creationId xmlns:p14="http://schemas.microsoft.com/office/powerpoint/2010/main" val="102244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11C24C-4EA8-4BC0-BFD6-507E30290F0B}"/>
              </a:ext>
            </a:extLst>
          </p:cNvPr>
          <p:cNvSpPr>
            <a:spLocks noGrp="1"/>
          </p:cNvSpPr>
          <p:nvPr>
            <p:ph type="title"/>
          </p:nvPr>
        </p:nvSpPr>
        <p:spPr/>
        <p:txBody>
          <a:bodyPr>
            <a:normAutofit/>
          </a:bodyPr>
          <a:lstStyle/>
          <a:p>
            <a:r>
              <a:rPr lang="en-IN" sz="7200" dirty="0">
                <a:solidFill>
                  <a:schemeClr val="tx2">
                    <a:lumMod val="50000"/>
                  </a:schemeClr>
                </a:solidFill>
              </a:rPr>
              <a:t>Thank you</a:t>
            </a:r>
          </a:p>
        </p:txBody>
      </p:sp>
      <p:sp>
        <p:nvSpPr>
          <p:cNvPr id="3" name="Text Placeholder 2">
            <a:extLst>
              <a:ext uri="{FF2B5EF4-FFF2-40B4-BE49-F238E27FC236}">
                <a16:creationId xmlns:a16="http://schemas.microsoft.com/office/drawing/2014/main" xmlns="" id="{411B7D22-55B8-4865-BD0D-CD8897137C4A}"/>
              </a:ext>
            </a:extLst>
          </p:cNvPr>
          <p:cNvSpPr>
            <a:spLocks noGrp="1"/>
          </p:cNvSpPr>
          <p:nvPr>
            <p:ph type="body" idx="1"/>
          </p:nvPr>
        </p:nvSpPr>
        <p:spPr/>
        <p:txBody>
          <a:bodyPr>
            <a:normAutofit/>
          </a:bodyPr>
          <a:lstStyle/>
          <a:p>
            <a:r>
              <a:rPr lang="en-IN" sz="4500" dirty="0">
                <a:solidFill>
                  <a:schemeClr val="tx2">
                    <a:lumMod val="50000"/>
                  </a:schemeClr>
                </a:solidFill>
              </a:rPr>
              <a:t>ANY QUESTIONS?</a:t>
            </a:r>
          </a:p>
        </p:txBody>
      </p:sp>
    </p:spTree>
    <p:extLst>
      <p:ext uri="{BB962C8B-B14F-4D97-AF65-F5344CB8AC3E}">
        <p14:creationId xmlns:p14="http://schemas.microsoft.com/office/powerpoint/2010/main" val="28967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6DF245BF-6BA8-4EA1-8B78-22E27CCDB01B}"/>
              </a:ext>
            </a:extLst>
          </p:cNvPr>
          <p:cNvGraphicFramePr>
            <a:graphicFrameLocks noGrp="1"/>
          </p:cNvGraphicFramePr>
          <p:nvPr>
            <p:extLst/>
          </p:nvPr>
        </p:nvGraphicFramePr>
        <p:xfrm>
          <a:off x="984115" y="2447587"/>
          <a:ext cx="7260077" cy="2846070"/>
        </p:xfrm>
        <a:graphic>
          <a:graphicData uri="http://schemas.openxmlformats.org/drawingml/2006/table">
            <a:tbl>
              <a:tblPr firstRow="1" bandRow="1">
                <a:tableStyleId>{3C2FFA5D-87B4-456A-9821-1D502468CF0F}</a:tableStyleId>
              </a:tblPr>
              <a:tblGrid>
                <a:gridCol w="1278237">
                  <a:extLst>
                    <a:ext uri="{9D8B030D-6E8A-4147-A177-3AD203B41FA5}">
                      <a16:colId xmlns:a16="http://schemas.microsoft.com/office/drawing/2014/main" xmlns="" val="2988199018"/>
                    </a:ext>
                  </a:extLst>
                </a:gridCol>
                <a:gridCol w="5981840">
                  <a:extLst>
                    <a:ext uri="{9D8B030D-6E8A-4147-A177-3AD203B41FA5}">
                      <a16:colId xmlns:a16="http://schemas.microsoft.com/office/drawing/2014/main" xmlns="" val="289313874"/>
                    </a:ext>
                  </a:extLst>
                </a:gridCol>
              </a:tblGrid>
              <a:tr h="342900">
                <a:tc>
                  <a:txBody>
                    <a:bodyPr/>
                    <a:lstStyle/>
                    <a:p>
                      <a:pPr algn="ctr"/>
                      <a:r>
                        <a:rPr lang="en-IN" sz="1800" dirty="0">
                          <a:solidFill>
                            <a:schemeClr val="tx1"/>
                          </a:solidFill>
                          <a:latin typeface="Calibri" panose="020F0502020204030204" pitchFamily="34" charset="0"/>
                          <a:cs typeface="Calibri" panose="020F0502020204030204" pitchFamily="34" charset="0"/>
                        </a:rPr>
                        <a:t>Sl No.</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rgbClr val="E73D6E"/>
                    </a:solidFill>
                  </a:tcPr>
                </a:tc>
                <a:tc>
                  <a:txBody>
                    <a:bodyPr/>
                    <a:lstStyle/>
                    <a:p>
                      <a:pPr algn="l"/>
                      <a:r>
                        <a:rPr lang="en-IN" sz="1800" dirty="0">
                          <a:solidFill>
                            <a:schemeClr val="tx1"/>
                          </a:solidFill>
                          <a:latin typeface="Calibri" panose="020F0502020204030204" pitchFamily="34" charset="0"/>
                          <a:cs typeface="Calibri" panose="020F0502020204030204" pitchFamily="34" charset="0"/>
                        </a:rPr>
                        <a:t>Contents</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E73D6E"/>
                    </a:solidFill>
                  </a:tcPr>
                </a:tc>
                <a:extLst>
                  <a:ext uri="{0D108BD9-81ED-4DB2-BD59-A6C34878D82A}">
                    <a16:rowId xmlns:a16="http://schemas.microsoft.com/office/drawing/2014/main" xmlns="" val="1800719354"/>
                  </a:ext>
                </a:extLst>
              </a:tr>
              <a:tr h="278130">
                <a:tc>
                  <a:txBody>
                    <a:bodyPr/>
                    <a:lstStyle/>
                    <a:p>
                      <a:pPr algn="ctr"/>
                      <a:r>
                        <a:rPr lang="en-IN" sz="1200" dirty="0">
                          <a:solidFill>
                            <a:schemeClr val="tx1"/>
                          </a:solidFill>
                          <a:latin typeface="Calibri" panose="020F0502020204030204" pitchFamily="34" charset="0"/>
                          <a:cs typeface="Calibri" panose="020F0502020204030204" pitchFamily="34" charset="0"/>
                        </a:rPr>
                        <a:t>1</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E9599A">
                        <a:alpha val="40000"/>
                      </a:srgbClr>
                    </a:solidFill>
                  </a:tcPr>
                </a:tc>
                <a:tc>
                  <a:txBody>
                    <a:bodyPr/>
                    <a:lstStyle/>
                    <a:p>
                      <a:pPr algn="l"/>
                      <a:r>
                        <a:rPr lang="en-IN" sz="1200" i="1" dirty="0">
                          <a:solidFill>
                            <a:schemeClr val="tx1"/>
                          </a:solidFill>
                          <a:latin typeface="Calibri" panose="020F0502020204030204" pitchFamily="34" charset="0"/>
                          <a:cs typeface="Calibri" panose="020F0502020204030204" pitchFamily="34" charset="0"/>
                        </a:rPr>
                        <a:t>Introduction-Slide 3</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E9599A">
                        <a:alpha val="40000"/>
                      </a:srgbClr>
                    </a:solidFill>
                  </a:tcPr>
                </a:tc>
                <a:extLst>
                  <a:ext uri="{0D108BD9-81ED-4DB2-BD59-A6C34878D82A}">
                    <a16:rowId xmlns:a16="http://schemas.microsoft.com/office/drawing/2014/main" xmlns="" val="4171955242"/>
                  </a:ext>
                </a:extLst>
              </a:tr>
              <a:tr h="278130">
                <a:tc>
                  <a:txBody>
                    <a:bodyPr/>
                    <a:lstStyle/>
                    <a:p>
                      <a:pPr algn="ctr"/>
                      <a:r>
                        <a:rPr lang="en-IN" sz="1200" dirty="0">
                          <a:solidFill>
                            <a:schemeClr val="tx1"/>
                          </a:solidFill>
                          <a:latin typeface="Calibri" panose="020F0502020204030204" pitchFamily="34" charset="0"/>
                          <a:cs typeface="Calibri" panose="020F0502020204030204" pitchFamily="34" charset="0"/>
                        </a:rPr>
                        <a:t>2</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F7BFD8"/>
                    </a:solidFill>
                  </a:tcPr>
                </a:tc>
                <a:tc>
                  <a:txBody>
                    <a:bodyPr/>
                    <a:lstStyle/>
                    <a:p>
                      <a:pPr algn="l"/>
                      <a:r>
                        <a:rPr lang="en-IN" sz="1200" i="1" dirty="0">
                          <a:solidFill>
                            <a:schemeClr val="tx1"/>
                          </a:solidFill>
                          <a:latin typeface="Calibri" panose="020F0502020204030204" pitchFamily="34" charset="0"/>
                          <a:cs typeface="Calibri" panose="020F0502020204030204" pitchFamily="34" charset="0"/>
                        </a:rPr>
                        <a:t>Purpose &amp; Scope-Slide 4</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F7BFD8"/>
                    </a:solidFill>
                  </a:tcPr>
                </a:tc>
                <a:extLst>
                  <a:ext uri="{0D108BD9-81ED-4DB2-BD59-A6C34878D82A}">
                    <a16:rowId xmlns:a16="http://schemas.microsoft.com/office/drawing/2014/main" xmlns="" val="2117480864"/>
                  </a:ext>
                </a:extLst>
              </a:tr>
              <a:tr h="278130">
                <a:tc>
                  <a:txBody>
                    <a:bodyPr/>
                    <a:lstStyle/>
                    <a:p>
                      <a:pPr marL="0" algn="ctr" defTabSz="914400" rtl="0" eaLnBrk="1" latinLnBrk="0" hangingPunct="1"/>
                      <a:r>
                        <a:rPr lang="en-IN" sz="1200" kern="1200" dirty="0">
                          <a:solidFill>
                            <a:schemeClr val="tx1"/>
                          </a:solidFill>
                          <a:latin typeface="Calibri" panose="020F0502020204030204" pitchFamily="34" charset="0"/>
                          <a:ea typeface="+mn-ea"/>
                          <a:cs typeface="Calibri" panose="020F0502020204030204" pitchFamily="34" charset="0"/>
                        </a:rPr>
                        <a:t>3</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E9599A">
                        <a:alpha val="40000"/>
                      </a:srgbClr>
                    </a:solidFill>
                  </a:tcPr>
                </a:tc>
                <a:tc>
                  <a:txBody>
                    <a:bodyPr/>
                    <a:lstStyle/>
                    <a:p>
                      <a:pPr marL="0" algn="l" defTabSz="914400" rtl="0" eaLnBrk="1" latinLnBrk="0" hangingPunct="1"/>
                      <a:r>
                        <a:rPr lang="en-IN" sz="1200" i="1" kern="1200" dirty="0">
                          <a:solidFill>
                            <a:schemeClr val="tx1"/>
                          </a:solidFill>
                          <a:latin typeface="Calibri" panose="020F0502020204030204" pitchFamily="34" charset="0"/>
                          <a:ea typeface="+mn-ea"/>
                          <a:cs typeface="Calibri" panose="020F0502020204030204" pitchFamily="34" charset="0"/>
                        </a:rPr>
                        <a:t>Benefits-Slide 5</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E9599A">
                        <a:alpha val="40000"/>
                      </a:srgbClr>
                    </a:solidFill>
                  </a:tcPr>
                </a:tc>
                <a:extLst>
                  <a:ext uri="{0D108BD9-81ED-4DB2-BD59-A6C34878D82A}">
                    <a16:rowId xmlns:a16="http://schemas.microsoft.com/office/drawing/2014/main" xmlns="" val="533370068"/>
                  </a:ext>
                </a:extLst>
              </a:tr>
              <a:tr h="278130">
                <a:tc>
                  <a:txBody>
                    <a:bodyPr/>
                    <a:lstStyle/>
                    <a:p>
                      <a:pPr marL="0" algn="ctr" defTabSz="914400" rtl="0" eaLnBrk="1" latinLnBrk="0" hangingPunct="1"/>
                      <a:r>
                        <a:rPr lang="en-IN" sz="1200" kern="1200" dirty="0">
                          <a:solidFill>
                            <a:schemeClr val="tx1"/>
                          </a:solidFill>
                          <a:latin typeface="Calibri" panose="020F0502020204030204" pitchFamily="34" charset="0"/>
                          <a:ea typeface="+mn-ea"/>
                          <a:cs typeface="Calibri" panose="020F0502020204030204" pitchFamily="34" charset="0"/>
                        </a:rPr>
                        <a:t>4</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F7BFD8"/>
                    </a:solidFill>
                  </a:tcPr>
                </a:tc>
                <a:tc>
                  <a:txBody>
                    <a:bodyPr/>
                    <a:lstStyle/>
                    <a:p>
                      <a:pPr marL="0" algn="l" defTabSz="914400" rtl="0" eaLnBrk="1" latinLnBrk="0" hangingPunct="1"/>
                      <a:r>
                        <a:rPr lang="en-IN" sz="1200" i="1" kern="1200" dirty="0">
                          <a:solidFill>
                            <a:schemeClr val="tx1"/>
                          </a:solidFill>
                          <a:latin typeface="Calibri" panose="020F0502020204030204" pitchFamily="34" charset="0"/>
                          <a:ea typeface="+mn-ea"/>
                          <a:cs typeface="Calibri" panose="020F0502020204030204" pitchFamily="34" charset="0"/>
                        </a:rPr>
                        <a:t>What if?-Slide 6</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F7BFD8"/>
                    </a:solidFill>
                  </a:tcPr>
                </a:tc>
                <a:extLst>
                  <a:ext uri="{0D108BD9-81ED-4DB2-BD59-A6C34878D82A}">
                    <a16:rowId xmlns:a16="http://schemas.microsoft.com/office/drawing/2014/main" xmlns="" val="2769277866"/>
                  </a:ext>
                </a:extLst>
              </a:tr>
              <a:tr h="278130">
                <a:tc>
                  <a:txBody>
                    <a:bodyPr/>
                    <a:lstStyle/>
                    <a:p>
                      <a:pPr marL="0" algn="ctr" defTabSz="914400" rtl="0" eaLnBrk="1" latinLnBrk="0" hangingPunct="1"/>
                      <a:r>
                        <a:rPr lang="en-IN" sz="1200" kern="1200" dirty="0">
                          <a:solidFill>
                            <a:schemeClr val="tx1"/>
                          </a:solidFill>
                          <a:latin typeface="Calibri" panose="020F0502020204030204" pitchFamily="34" charset="0"/>
                          <a:ea typeface="+mn-ea"/>
                          <a:cs typeface="Calibri" panose="020F0502020204030204" pitchFamily="34" charset="0"/>
                        </a:rPr>
                        <a:t>5</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E9599A">
                        <a:alpha val="40000"/>
                      </a:srgbClr>
                    </a:solidFill>
                  </a:tcPr>
                </a:tc>
                <a:tc>
                  <a:txBody>
                    <a:bodyPr/>
                    <a:lstStyle/>
                    <a:p>
                      <a:pPr marL="0" algn="l" defTabSz="914400" rtl="0" eaLnBrk="1" latinLnBrk="0" hangingPunct="1"/>
                      <a:r>
                        <a:rPr lang="en-IN" sz="1200" i="1" kern="1200" dirty="0">
                          <a:solidFill>
                            <a:schemeClr val="tx1"/>
                          </a:solidFill>
                          <a:latin typeface="Calibri" panose="020F0502020204030204" pitchFamily="34" charset="0"/>
                          <a:ea typeface="+mn-ea"/>
                          <a:cs typeface="Calibri" panose="020F0502020204030204" pitchFamily="34" charset="0"/>
                        </a:rPr>
                        <a:t>Software used –Slide 7</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E9599A">
                        <a:alpha val="40000"/>
                      </a:srgbClr>
                    </a:solidFill>
                  </a:tcPr>
                </a:tc>
                <a:extLst>
                  <a:ext uri="{0D108BD9-81ED-4DB2-BD59-A6C34878D82A}">
                    <a16:rowId xmlns:a16="http://schemas.microsoft.com/office/drawing/2014/main" xmlns="" val="616834576"/>
                  </a:ext>
                </a:extLst>
              </a:tr>
              <a:tr h="278130">
                <a:tc>
                  <a:txBody>
                    <a:bodyPr/>
                    <a:lstStyle/>
                    <a:p>
                      <a:pPr marL="0" algn="ctr" defTabSz="914400" rtl="0" eaLnBrk="1" latinLnBrk="0" hangingPunct="1"/>
                      <a:r>
                        <a:rPr lang="en-IN" sz="1200" kern="1200" dirty="0">
                          <a:solidFill>
                            <a:schemeClr val="tx1"/>
                          </a:solidFill>
                          <a:latin typeface="Calibri" panose="020F0502020204030204" pitchFamily="34" charset="0"/>
                          <a:ea typeface="+mn-ea"/>
                          <a:cs typeface="Calibri" panose="020F0502020204030204" pitchFamily="34" charset="0"/>
                        </a:rPr>
                        <a:t>6</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F7BFD8"/>
                    </a:solidFill>
                  </a:tcPr>
                </a:tc>
                <a:tc>
                  <a:txBody>
                    <a:bodyPr/>
                    <a:lstStyle/>
                    <a:p>
                      <a:pPr marL="0" algn="l" defTabSz="914400" rtl="0" eaLnBrk="1" latinLnBrk="0" hangingPunct="1"/>
                      <a:r>
                        <a:rPr lang="en-IN" sz="1200" i="1" kern="1200" dirty="0">
                          <a:solidFill>
                            <a:schemeClr val="tx1"/>
                          </a:solidFill>
                          <a:latin typeface="Calibri" panose="020F0502020204030204" pitchFamily="34" charset="0"/>
                          <a:ea typeface="+mn-ea"/>
                          <a:cs typeface="Calibri" panose="020F0502020204030204" pitchFamily="34" charset="0"/>
                        </a:rPr>
                        <a:t>Description of software- Slide 8</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F7BFD8"/>
                    </a:solidFill>
                  </a:tcPr>
                </a:tc>
                <a:extLst>
                  <a:ext uri="{0D108BD9-81ED-4DB2-BD59-A6C34878D82A}">
                    <a16:rowId xmlns:a16="http://schemas.microsoft.com/office/drawing/2014/main" xmlns="" val="1833824596"/>
                  </a:ext>
                </a:extLst>
              </a:tr>
              <a:tr h="278130">
                <a:tc>
                  <a:txBody>
                    <a:bodyPr/>
                    <a:lstStyle/>
                    <a:p>
                      <a:pPr marL="0" algn="ctr" defTabSz="914400" rtl="0" eaLnBrk="1" latinLnBrk="0" hangingPunct="1"/>
                      <a:r>
                        <a:rPr lang="en-IN" sz="1200" kern="1200" dirty="0">
                          <a:solidFill>
                            <a:schemeClr val="tx1"/>
                          </a:solidFill>
                          <a:latin typeface="Calibri" panose="020F0502020204030204" pitchFamily="34" charset="0"/>
                          <a:ea typeface="+mn-ea"/>
                          <a:cs typeface="Calibri" panose="020F0502020204030204" pitchFamily="34" charset="0"/>
                        </a:rPr>
                        <a:t>7</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E9599A">
                        <a:alpha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1" kern="1200" dirty="0">
                          <a:solidFill>
                            <a:schemeClr val="tx1"/>
                          </a:solidFill>
                          <a:latin typeface="Calibri" panose="020F0502020204030204" pitchFamily="34" charset="0"/>
                          <a:ea typeface="+mn-ea"/>
                          <a:cs typeface="Calibri" panose="020F0502020204030204" pitchFamily="34" charset="0"/>
                        </a:rPr>
                        <a:t>Image description-Slide 10 to 18</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E9599A">
                        <a:alpha val="40000"/>
                      </a:srgbClr>
                    </a:solidFill>
                  </a:tcPr>
                </a:tc>
                <a:extLst>
                  <a:ext uri="{0D108BD9-81ED-4DB2-BD59-A6C34878D82A}">
                    <a16:rowId xmlns:a16="http://schemas.microsoft.com/office/drawing/2014/main" xmlns="" val="3257119257"/>
                  </a:ext>
                </a:extLst>
              </a:tr>
              <a:tr h="278130">
                <a:tc>
                  <a:txBody>
                    <a:bodyPr/>
                    <a:lstStyle/>
                    <a:p>
                      <a:pPr marL="0" algn="ctr" defTabSz="914400" rtl="0" eaLnBrk="1" latinLnBrk="0" hangingPunct="1"/>
                      <a:r>
                        <a:rPr lang="en-IN" sz="1200" kern="1200" dirty="0">
                          <a:solidFill>
                            <a:schemeClr val="tx1"/>
                          </a:solidFill>
                          <a:latin typeface="Calibri" panose="020F0502020204030204" pitchFamily="34" charset="0"/>
                          <a:ea typeface="+mn-ea"/>
                          <a:cs typeface="Calibri" panose="020F0502020204030204" pitchFamily="34" charset="0"/>
                        </a:rPr>
                        <a:t>8</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F7BFD8"/>
                    </a:solidFill>
                  </a:tcPr>
                </a:tc>
                <a:tc>
                  <a:txBody>
                    <a:bodyPr/>
                    <a:lstStyle/>
                    <a:p>
                      <a:pPr marL="0" algn="l" defTabSz="914400" rtl="0" eaLnBrk="1" latinLnBrk="0" hangingPunct="1"/>
                      <a:r>
                        <a:rPr lang="en-IN" sz="1200" i="1" kern="1200" dirty="0">
                          <a:solidFill>
                            <a:schemeClr val="tx1"/>
                          </a:solidFill>
                          <a:latin typeface="Calibri" panose="020F0502020204030204" pitchFamily="34" charset="0"/>
                          <a:ea typeface="+mn-ea"/>
                          <a:cs typeface="Calibri" panose="020F0502020204030204" pitchFamily="34" charset="0"/>
                        </a:rPr>
                        <a:t>Implementation-Slide  14 to 15</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F7BFD8"/>
                    </a:solidFill>
                  </a:tcPr>
                </a:tc>
                <a:extLst>
                  <a:ext uri="{0D108BD9-81ED-4DB2-BD59-A6C34878D82A}">
                    <a16:rowId xmlns:a16="http://schemas.microsoft.com/office/drawing/2014/main" xmlns="" val="2966147288"/>
                  </a:ext>
                </a:extLst>
              </a:tr>
              <a:tr h="278130">
                <a:tc>
                  <a:txBody>
                    <a:bodyPr/>
                    <a:lstStyle/>
                    <a:p>
                      <a:pPr marL="0" algn="ctr" defTabSz="914400" rtl="0" eaLnBrk="1" latinLnBrk="0" hangingPunct="1"/>
                      <a:r>
                        <a:rPr lang="en-IN" sz="1200" kern="1200" dirty="0">
                          <a:solidFill>
                            <a:schemeClr val="tx1"/>
                          </a:solidFill>
                          <a:latin typeface="Calibri" panose="020F0502020204030204" pitchFamily="34" charset="0"/>
                          <a:ea typeface="+mn-ea"/>
                          <a:cs typeface="Calibri" panose="020F0502020204030204" pitchFamily="34" charset="0"/>
                        </a:rPr>
                        <a:t>9</a:t>
                      </a:r>
                    </a:p>
                  </a:txBody>
                  <a:tcPr marL="68580" marR="68580" marT="34290" marB="34290">
                    <a:lnL w="12700" cap="flat" cmpd="sng" algn="ctr">
                      <a:solidFill>
                        <a:schemeClr val="tx1"/>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599A">
                        <a:alpha val="40000"/>
                      </a:srgbClr>
                    </a:solidFill>
                  </a:tcPr>
                </a:tc>
                <a:tc>
                  <a:txBody>
                    <a:bodyPr/>
                    <a:lstStyle/>
                    <a:p>
                      <a:pPr marL="0" algn="l" defTabSz="914400" rtl="0" eaLnBrk="1" latinLnBrk="0" hangingPunct="1"/>
                      <a:r>
                        <a:rPr lang="en-IN" sz="1200" i="1" kern="1200" dirty="0">
                          <a:solidFill>
                            <a:schemeClr val="tx1"/>
                          </a:solidFill>
                          <a:latin typeface="Calibri" panose="020F0502020204030204" pitchFamily="34" charset="0"/>
                          <a:ea typeface="+mn-ea"/>
                          <a:cs typeface="Calibri" panose="020F0502020204030204" pitchFamily="34" charset="0"/>
                        </a:rPr>
                        <a:t>Conclusion –Slide 19</a:t>
                      </a:r>
                    </a:p>
                  </a:txBody>
                  <a:tcPr marL="68580" marR="68580" marT="34290" marB="34290">
                    <a:lnL w="6350" cap="flat" cmpd="sng" algn="ctr">
                      <a:solidFill>
                        <a:schemeClr val="tx2"/>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599A">
                        <a:alpha val="40000"/>
                      </a:srgbClr>
                    </a:solidFill>
                  </a:tcPr>
                </a:tc>
                <a:extLst>
                  <a:ext uri="{0D108BD9-81ED-4DB2-BD59-A6C34878D82A}">
                    <a16:rowId xmlns:a16="http://schemas.microsoft.com/office/drawing/2014/main" xmlns="" val="4133854728"/>
                  </a:ext>
                </a:extLst>
              </a:tr>
            </a:tbl>
          </a:graphicData>
        </a:graphic>
      </p:graphicFrame>
      <p:sp>
        <p:nvSpPr>
          <p:cNvPr id="6" name="TextBox 5">
            <a:extLst>
              <a:ext uri="{FF2B5EF4-FFF2-40B4-BE49-F238E27FC236}">
                <a16:creationId xmlns:a16="http://schemas.microsoft.com/office/drawing/2014/main" xmlns="" id="{FE8998D3-35F5-48AD-9AAA-6CC229D3FC8A}"/>
              </a:ext>
            </a:extLst>
          </p:cNvPr>
          <p:cNvSpPr txBox="1"/>
          <p:nvPr/>
        </p:nvSpPr>
        <p:spPr>
          <a:xfrm>
            <a:off x="984114" y="1637895"/>
            <a:ext cx="7260076" cy="415498"/>
          </a:xfrm>
          <a:prstGeom prst="rect">
            <a:avLst/>
          </a:prstGeom>
          <a:noFill/>
        </p:spPr>
        <p:txBody>
          <a:bodyPr wrap="square" rtlCol="0">
            <a:spAutoFit/>
          </a:bodyPr>
          <a:lstStyle/>
          <a:p>
            <a:r>
              <a:rPr lang="en-IN" sz="2100" b="1" dirty="0">
                <a:solidFill>
                  <a:srgbClr val="FF0000"/>
                </a:solidFill>
                <a:latin typeface="Calibri" panose="020F0502020204030204" pitchFamily="34" charset="0"/>
                <a:cs typeface="Calibri" panose="020F0502020204030204" pitchFamily="34" charset="0"/>
              </a:rPr>
              <a:t>INDEX :</a:t>
            </a:r>
          </a:p>
        </p:txBody>
      </p:sp>
    </p:spTree>
    <p:extLst>
      <p:ext uri="{BB962C8B-B14F-4D97-AF65-F5344CB8AC3E}">
        <p14:creationId xmlns:p14="http://schemas.microsoft.com/office/powerpoint/2010/main" val="106465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 y="1609704"/>
            <a:ext cx="8229240" cy="1142640"/>
          </a:xfrm>
        </p:spPr>
        <p:txBody>
          <a:bodyPr>
            <a:normAutofit fontScale="90000"/>
          </a:bodyPr>
          <a:lstStyle/>
          <a:p>
            <a:r>
              <a:rPr lang="en-IN" sz="3200" b="1" dirty="0">
                <a:latin typeface="Times New Roman" panose="02020603050405020304" pitchFamily="18" charset="0"/>
                <a:cs typeface="Times New Roman" panose="02020603050405020304" pitchFamily="18" charset="0"/>
              </a:rPr>
              <a:t>Project </a:t>
            </a:r>
            <a:r>
              <a:rPr lang="en-IN" sz="3200" b="1" dirty="0" smtClean="0">
                <a:latin typeface="Times New Roman" panose="02020603050405020304" pitchFamily="18" charset="0"/>
                <a:cs typeface="Times New Roman" panose="02020603050405020304" pitchFamily="18" charset="0"/>
              </a:rPr>
              <a:t>overview:</a:t>
            </a:r>
            <a:r>
              <a:rPr lang="en-IN" sz="1200" b="1" dirty="0" smtClean="0">
                <a:latin typeface="Times New Roman" panose="02020603050405020304" pitchFamily="18" charset="0"/>
                <a:cs typeface="Times New Roman" panose="02020603050405020304" pitchFamily="18" charset="0"/>
              </a:rPr>
              <a:t/>
            </a:r>
            <a:br>
              <a:rPr lang="en-IN" sz="1200" b="1" dirty="0" smtClean="0">
                <a:latin typeface="Times New Roman" panose="02020603050405020304" pitchFamily="18" charset="0"/>
                <a:cs typeface="Times New Roman" panose="02020603050405020304" pitchFamily="18" charset="0"/>
              </a:rPr>
            </a:br>
            <a:r>
              <a:rPr lang="en-US" sz="1600" dirty="0"/>
              <a:t>Object Detection system is a great task, it is a vision Challenging Task. It is a critical part of many applications such as image search, image auto-annotation and scene understanding, object tracking. A number of successful single-object tracking system appeared, but in the presence of several objects detection becomes difficult and when objects are fully or partially occluded, they are obtruded from the human vision which further increases the problem of detection. Decreasing illumination and acquisition angle. The proposed of object identification system is made robust by an optimum selection of unique features and also</a:t>
            </a:r>
            <a:r>
              <a:rPr lang="en-US" sz="1600" b="1" dirty="0"/>
              <a:t> </a:t>
            </a:r>
            <a:r>
              <a:rPr lang="en-US" sz="1600" dirty="0"/>
              <a:t>by implementing the </a:t>
            </a:r>
            <a:r>
              <a:rPr lang="en-US" sz="1600" dirty="0" err="1"/>
              <a:t>adaboost</a:t>
            </a:r>
            <a:r>
              <a:rPr lang="en-US" sz="1600" dirty="0"/>
              <a:t> strong classification method.</a:t>
            </a:r>
            <a:r>
              <a:rPr lang="en-GB" sz="1600" dirty="0"/>
              <a:t/>
            </a:r>
            <a:br>
              <a:rPr lang="en-GB" sz="1600" dirty="0"/>
            </a:br>
            <a:r>
              <a:rPr lang="en-GB" sz="1600" dirty="0"/>
              <a:t/>
            </a:r>
            <a:br>
              <a:rPr lang="en-GB" sz="1600" dirty="0"/>
            </a:br>
            <a:r>
              <a:rPr lang="en-US" sz="1600" dirty="0"/>
              <a:t>The object detection using shape and color involved in the Project is also significantly used</a:t>
            </a:r>
            <a:r>
              <a:rPr lang="en-GB" sz="1600" dirty="0"/>
              <a:t/>
            </a:r>
            <a:br>
              <a:rPr lang="en-GB" sz="1600" dirty="0"/>
            </a:br>
            <a:r>
              <a:rPr lang="en-US" sz="1600" dirty="0"/>
              <a:t>And provide a sample to implement method. Basically, in this Object identification software can identify what type of object is it? It will give the result from the given input taken from the source.</a:t>
            </a:r>
            <a:r>
              <a:rPr lang="en-GB" sz="1600" dirty="0"/>
              <a:t/>
            </a:r>
            <a:br>
              <a:rPr lang="en-GB" sz="1600" dirty="0"/>
            </a:b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23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1015344"/>
            <a:ext cx="8229240" cy="6583320"/>
          </a:xfrm>
        </p:spPr>
        <p:txBody>
          <a:bodyPr>
            <a:normAutofit fontScale="90000"/>
          </a:bodyPr>
          <a:lstStyle/>
          <a:p>
            <a:r>
              <a:rPr lang="en-IN" sz="2800" b="1" dirty="0" smtClean="0">
                <a:latin typeface="Times New Roman" panose="02020603050405020304" pitchFamily="18" charset="0"/>
                <a:cs typeface="Times New Roman" panose="02020603050405020304" pitchFamily="18" charset="0"/>
              </a:rPr>
              <a:t>Workload distribution of the team</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1. </a:t>
            </a:r>
            <a:r>
              <a:rPr lang="en-IN" sz="2000" b="1" dirty="0" err="1" smtClean="0">
                <a:latin typeface="Times New Roman" panose="02020603050405020304" pitchFamily="18" charset="0"/>
                <a:cs typeface="Times New Roman" panose="02020603050405020304" pitchFamily="18" charset="0"/>
              </a:rPr>
              <a:t>Chaitanya</a:t>
            </a:r>
            <a:r>
              <a:rPr lang="en-IN" sz="2000" b="1" dirty="0" smtClean="0">
                <a:latin typeface="Times New Roman" panose="02020603050405020304" pitchFamily="18" charset="0"/>
                <a:cs typeface="Times New Roman" panose="02020603050405020304" pitchFamily="18" charset="0"/>
              </a:rPr>
              <a:t> Kumar – Software Development, PPT, Report</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2. Shiv </a:t>
            </a:r>
            <a:r>
              <a:rPr lang="en-IN" sz="2000" b="1" dirty="0" err="1" smtClean="0">
                <a:latin typeface="Times New Roman" panose="02020603050405020304" pitchFamily="18" charset="0"/>
                <a:cs typeface="Times New Roman" panose="02020603050405020304" pitchFamily="18" charset="0"/>
              </a:rPr>
              <a:t>Sharad</a:t>
            </a:r>
            <a:r>
              <a:rPr lang="en-IN" sz="2000" b="1" dirty="0" smtClean="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Choudhary</a:t>
            </a:r>
            <a:r>
              <a:rPr lang="en-IN" sz="2000" b="1" dirty="0" smtClean="0">
                <a:latin typeface="Times New Roman" panose="02020603050405020304" pitchFamily="18" charset="0"/>
                <a:cs typeface="Times New Roman" panose="02020603050405020304" pitchFamily="18" charset="0"/>
              </a:rPr>
              <a:t> – Report , Research Paper, Data base collection</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3. </a:t>
            </a:r>
            <a:r>
              <a:rPr lang="en-IN" sz="2000" b="1" dirty="0" err="1" smtClean="0">
                <a:latin typeface="Times New Roman" panose="02020603050405020304" pitchFamily="18" charset="0"/>
                <a:cs typeface="Times New Roman" panose="02020603050405020304" pitchFamily="18" charset="0"/>
              </a:rPr>
              <a:t>Prashant</a:t>
            </a:r>
            <a:r>
              <a:rPr lang="en-IN" sz="2000" b="1" dirty="0" smtClean="0">
                <a:latin typeface="Times New Roman" panose="02020603050405020304" pitchFamily="18" charset="0"/>
                <a:cs typeface="Times New Roman" panose="02020603050405020304" pitchFamily="18" charset="0"/>
              </a:rPr>
              <a:t> Kumar – Research Paper, Report</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32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10" y="0"/>
            <a:ext cx="8229240" cy="1142640"/>
          </a:xfrm>
        </p:spPr>
        <p:txBody>
          <a:bodyPr>
            <a:normAutofit fontScale="90000"/>
          </a:bodyPr>
          <a:lstStyle/>
          <a:p>
            <a:r>
              <a:rPr lang="en-IN" sz="3200" b="1" dirty="0"/>
              <a:t>Libraries used for developing </a:t>
            </a:r>
            <a:r>
              <a:rPr lang="en-IN" sz="3200" b="1" dirty="0" smtClean="0"/>
              <a:t>software</a:t>
            </a:r>
            <a:r>
              <a:rPr lang="en-IN" dirty="0" smtClean="0"/>
              <a:t/>
            </a:r>
            <a:br>
              <a:rPr lang="en-IN" dirty="0" smtClean="0"/>
            </a:br>
            <a:r>
              <a:rPr lang="en-IN" dirty="0" err="1" smtClean="0"/>
              <a:t>Tenserflow</a:t>
            </a:r>
            <a:r>
              <a:rPr lang="en-IN" dirty="0" smtClean="0"/>
              <a:t>- </a:t>
            </a:r>
            <a:r>
              <a:rPr lang="en-GB" dirty="0" err="1"/>
              <a:t>TensorFlow</a:t>
            </a:r>
            <a:r>
              <a:rPr lang="en-GB" dirty="0"/>
              <a:t> is a free and open-source software library for machine learning. </a:t>
            </a:r>
            <a:br>
              <a:rPr lang="en-GB" dirty="0"/>
            </a:br>
            <a:r>
              <a:rPr lang="en-IN" dirty="0" err="1"/>
              <a:t>Numpy</a:t>
            </a:r>
            <a:r>
              <a:rPr lang="en-IN" dirty="0"/>
              <a:t>- </a:t>
            </a:r>
            <a:r>
              <a:rPr lang="en-GB" dirty="0" err="1"/>
              <a:t>NumPy</a:t>
            </a:r>
            <a:r>
              <a:rPr lang="en-GB" dirty="0"/>
              <a:t> is a library for the Python programming language, adding support for large, multi-dimensional arrays and matrices, along with a large collection of high-level mathematical functions to operate on these arrays.</a:t>
            </a:r>
            <a:br>
              <a:rPr lang="en-GB" dirty="0"/>
            </a:br>
            <a:r>
              <a:rPr lang="en-IN" dirty="0"/>
              <a:t>Pandas - </a:t>
            </a:r>
            <a:r>
              <a:rPr lang="en-GB" dirty="0"/>
              <a:t>pandas is a software library written for the Python programming language for data manipulation and analysis.</a:t>
            </a:r>
            <a:br>
              <a:rPr lang="en-GB" dirty="0"/>
            </a:br>
            <a:endParaRPr lang="en-GB" dirty="0"/>
          </a:p>
        </p:txBody>
      </p:sp>
    </p:spTree>
    <p:extLst>
      <p:ext uri="{BB962C8B-B14F-4D97-AF65-F5344CB8AC3E}">
        <p14:creationId xmlns:p14="http://schemas.microsoft.com/office/powerpoint/2010/main" val="368334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276" y="609599"/>
            <a:ext cx="7446381" cy="6248401"/>
          </a:xfrm>
        </p:spPr>
        <p:txBody>
          <a:bodyPr>
            <a:normAutofit/>
          </a:bodyPr>
          <a:lstStyle/>
          <a:p>
            <a:r>
              <a:rPr lang="en-GB" sz="2800" dirty="0" err="1"/>
              <a:t>Matplotlib.image</a:t>
            </a:r>
            <a:r>
              <a:rPr lang="en-GB" sz="2800" dirty="0"/>
              <a:t>- The image module in </a:t>
            </a:r>
            <a:r>
              <a:rPr lang="en-GB" sz="2800" dirty="0" err="1"/>
              <a:t>matplotlib</a:t>
            </a:r>
            <a:r>
              <a:rPr lang="en-GB" sz="2800" dirty="0"/>
              <a:t> library is used for working with images in Python. The image module also includes two useful methods which are </a:t>
            </a:r>
            <a:r>
              <a:rPr lang="en-GB" sz="2800" dirty="0" err="1"/>
              <a:t>imread</a:t>
            </a:r>
            <a:r>
              <a:rPr lang="en-GB" sz="2800" dirty="0"/>
              <a:t> which is used to read images and show which is used to display the image.</a:t>
            </a:r>
            <a:br>
              <a:rPr lang="en-GB" sz="2800" dirty="0"/>
            </a:br>
            <a:r>
              <a:rPr lang="en-IN" sz="2800" dirty="0" err="1"/>
              <a:t>Skimage</a:t>
            </a:r>
            <a:r>
              <a:rPr lang="en-IN" sz="2800" dirty="0"/>
              <a:t>- </a:t>
            </a:r>
            <a:r>
              <a:rPr lang="en-GB" sz="2800" dirty="0" err="1"/>
              <a:t>scikit</a:t>
            </a:r>
            <a:r>
              <a:rPr lang="en-GB" sz="2800" dirty="0"/>
              <a:t>-image is an open-source image processing library for the Python programming language.</a:t>
            </a:r>
            <a:br>
              <a:rPr lang="en-GB" sz="2800" dirty="0"/>
            </a:br>
            <a:r>
              <a:rPr lang="en-IN" sz="2800" dirty="0"/>
              <a:t>Cv2- </a:t>
            </a:r>
            <a:r>
              <a:rPr lang="en-GB" sz="2800" dirty="0"/>
              <a:t>If the image cannot be read (because of missing file, improper permissions, unsupported or invalid format) then this method returns an empty matrix</a:t>
            </a:r>
            <a:br>
              <a:rPr lang="en-GB" sz="2800" dirty="0"/>
            </a:br>
            <a:endParaRPr lang="en-US" sz="2800" dirty="0"/>
          </a:p>
        </p:txBody>
      </p:sp>
    </p:spTree>
    <p:extLst>
      <p:ext uri="{BB962C8B-B14F-4D97-AF65-F5344CB8AC3E}">
        <p14:creationId xmlns:p14="http://schemas.microsoft.com/office/powerpoint/2010/main" val="320197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 y="448416"/>
            <a:ext cx="8229240" cy="2111904"/>
          </a:xfrm>
        </p:spPr>
        <p:txBody>
          <a:bodyPr>
            <a:normAutofit fontScale="90000"/>
          </a:bodyPr>
          <a:lstStyle/>
          <a:p>
            <a:r>
              <a:rPr lang="en-IN" sz="3200" b="1" dirty="0"/>
              <a:t>Module used for </a:t>
            </a:r>
            <a:r>
              <a:rPr lang="en-IN" sz="3200" b="1" dirty="0" smtClean="0"/>
              <a:t>graph</a:t>
            </a:r>
            <a:br>
              <a:rPr lang="en-IN" sz="3200" b="1" dirty="0" smtClean="0"/>
            </a:br>
            <a:r>
              <a:rPr lang="en-IN" dirty="0" smtClean="0"/>
              <a:t/>
            </a:r>
            <a:br>
              <a:rPr lang="en-IN" dirty="0" smtClean="0"/>
            </a:br>
            <a:r>
              <a:rPr lang="en-IN" dirty="0" smtClean="0"/>
              <a:t>Matplotlib.pylot- </a:t>
            </a:r>
            <a:r>
              <a:rPr lang="en-GB" dirty="0"/>
              <a:t>matplotlib. pyplot is </a:t>
            </a:r>
            <a:r>
              <a:rPr lang="en-GB" b="1" dirty="0"/>
              <a:t>a collection of functions that make matplotlib work</a:t>
            </a:r>
            <a:r>
              <a:rPr lang="en-GB" dirty="0"/>
              <a:t> like MATLAB. Each pyplot function makes some change to a figure: e.g., creates a figure, creates a plotting area in a figure, plots some lines in a plotting area, decorates the plot with labels, etc.</a:t>
            </a:r>
            <a:br>
              <a:rPr lang="en-GB" dirty="0"/>
            </a:br>
            <a:endParaRPr lang="en-GB" dirty="0"/>
          </a:p>
        </p:txBody>
      </p:sp>
    </p:spTree>
    <p:extLst>
      <p:ext uri="{BB962C8B-B14F-4D97-AF65-F5344CB8AC3E}">
        <p14:creationId xmlns:p14="http://schemas.microsoft.com/office/powerpoint/2010/main" val="375620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2213208"/>
            <a:ext cx="8229240" cy="1142640"/>
          </a:xfrm>
        </p:spPr>
        <p:txBody>
          <a:bodyPr>
            <a:normAutofit fontScale="90000"/>
          </a:bodyPr>
          <a:lstStyle/>
          <a:p>
            <a:r>
              <a:rPr lang="en-IN" sz="3600" b="1" dirty="0"/>
              <a:t>Data </a:t>
            </a:r>
            <a:r>
              <a:rPr lang="en-IN" sz="3600" b="1" dirty="0" smtClean="0"/>
              <a:t>Set</a:t>
            </a:r>
            <a:br>
              <a:rPr lang="en-IN" sz="3600" b="1" dirty="0" smtClean="0"/>
            </a:br>
            <a:r>
              <a:rPr lang="en-IN" sz="2400" dirty="0"/>
              <a:t>In first phase we will be </a:t>
            </a:r>
            <a:r>
              <a:rPr lang="en-IN" sz="2400" dirty="0" smtClean="0"/>
              <a:t>trained the project </a:t>
            </a:r>
            <a:r>
              <a:rPr lang="en-IN" sz="2400" dirty="0"/>
              <a:t>with 10 epochs which </a:t>
            </a:r>
            <a:r>
              <a:rPr lang="en-IN" sz="2400" dirty="0" smtClean="0"/>
              <a:t>gave us the accuracy of 72% maximum.</a:t>
            </a:r>
            <a:r>
              <a:rPr lang="en-GB" sz="2400" dirty="0"/>
              <a:t/>
            </a:r>
            <a:br>
              <a:rPr lang="en-GB" sz="2400" dirty="0"/>
            </a:br>
            <a:r>
              <a:rPr lang="en-IN" sz="2400" dirty="0"/>
              <a:t>Furniture.</a:t>
            </a:r>
            <a:br>
              <a:rPr lang="en-IN" sz="2400" dirty="0"/>
            </a:br>
            <a:r>
              <a:rPr lang="en-IN" sz="2400" dirty="0"/>
              <a:t>Metals etc.</a:t>
            </a:r>
            <a:br>
              <a:rPr lang="en-IN" sz="2400" dirty="0"/>
            </a:br>
            <a:r>
              <a:rPr lang="en-IN" sz="2400" dirty="0"/>
              <a:t>The image data set used in software will have a range dimension of 500*300.</a:t>
            </a:r>
            <a:r>
              <a:rPr lang="en-IN" sz="3600" dirty="0"/>
              <a:t/>
            </a:r>
            <a:br>
              <a:rPr lang="en-IN" sz="3600" dirty="0"/>
            </a:br>
            <a:endParaRPr lang="en-GB" sz="3600" b="1" dirty="0"/>
          </a:p>
        </p:txBody>
      </p:sp>
    </p:spTree>
    <p:extLst>
      <p:ext uri="{BB962C8B-B14F-4D97-AF65-F5344CB8AC3E}">
        <p14:creationId xmlns:p14="http://schemas.microsoft.com/office/powerpoint/2010/main" val="255263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443</TotalTime>
  <Words>661</Words>
  <Application>Microsoft Office PowerPoint</Application>
  <PresentationFormat>On-screen Show (4:3)</PresentationFormat>
  <Paragraphs>128</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Georgia</vt:lpstr>
      <vt:lpstr>Times New Roman</vt:lpstr>
      <vt:lpstr>Trebuchet MS</vt:lpstr>
      <vt:lpstr>Wingdings 3</vt:lpstr>
      <vt:lpstr>Facet</vt:lpstr>
      <vt:lpstr>PowerPoint Presentation</vt:lpstr>
      <vt:lpstr>Approval from guide for the evaluation</vt:lpstr>
      <vt:lpstr>PowerPoint Presentation</vt:lpstr>
      <vt:lpstr>Project overview: Object Detection system is a great task, it is a vision Challenging Task. It is a critical part of many applications such as image search, image auto-annotation and scene understanding, object tracking. A number of successful single-object tracking system appeared, but in the presence of several objects detection becomes difficult and when objects are fully or partially occluded, they are obtruded from the human vision which further increases the problem of detection. Decreasing illumination and acquisition angle. The proposed of object identification system is made robust by an optimum selection of unique features and also by implementing the adaboost strong classification method.  The object detection using shape and color involved in the Project is also significantly used And provide a sample to implement method. Basically, in this Object identification software can identify what type of object is it? It will give the result from the given input taken from the source. </vt:lpstr>
      <vt:lpstr>Workload distribution of the team  1. Chaitanya Kumar – Software Development, PPT, Report 2. Shiv Sharad Choudhary – Report , Research Paper, Data base collection 3. Prashant Kumar – Research Paper, Report            </vt:lpstr>
      <vt:lpstr>Libraries used for developing software Tenserflow- TensorFlow is a free and open-source software library for machine learning.  Numpy- NumPy is a library for the Python programming language, adding support for large, multi-dimensional arrays and matrices, along with a large collection of high-level mathematical functions to operate on these arrays. Pandas - pandas is a software library written for the Python programming language for data manipulation and analysis. </vt:lpstr>
      <vt:lpstr>Matplotlib.image- The image module in matplotlib library is used for working with images in Python. The image module also includes two useful methods which are imread which is used to read images and show which is used to display the image. Skimage- scikit-image is an open-source image processing library for the Python programming language. Cv2- If the image cannot be read (because of missing file, improper permissions, unsupported or invalid format) then this method returns an empty matrix </vt:lpstr>
      <vt:lpstr>Module used for graph  Matplotlib.pylot- matplotlib. pyplot is a collection of functions that make matplotlib work like MATLAB. Each pyplot function makes some change to a figure: e.g., creates a figure, creates a plotting area in a figure, plots some lines in a plotting area, decorates the plot with labels, etc. </vt:lpstr>
      <vt:lpstr>Data Set In first phase we will be trained the project with 10 epochs which gave us the accuracy of 72% maximum. Furniture. Metals etc. The image data set used in software will have a range dimension of 500*300. </vt:lpstr>
      <vt:lpstr>Algorithms used for implementing software.</vt:lpstr>
      <vt:lpstr>Improvement/Work done from the last evaluation</vt:lpstr>
      <vt:lpstr>Total Training Images </vt:lpstr>
      <vt:lpstr>Model Included in the Project</vt:lpstr>
      <vt:lpstr>Implementation Work</vt:lpstr>
      <vt:lpstr>Algorithm Used for The Project</vt:lpstr>
      <vt:lpstr>Confusion created by the previous software.</vt:lpstr>
      <vt:lpstr>Confusion Matrix created by the new software.</vt:lpstr>
      <vt:lpstr>Graph Created by the Previous Software</vt:lpstr>
      <vt:lpstr>Graph 2</vt:lpstr>
      <vt:lpstr>Graph Created by the New Software</vt:lpstr>
      <vt:lpstr>Result of the Project</vt:lpstr>
      <vt:lpstr>Result Image 2</vt:lpstr>
      <vt:lpstr>Conclusion </vt:lpstr>
      <vt:lpstr>Trained Images Of the Software</vt:lpstr>
      <vt:lpstr>Proof of paper accepted or communicated/ Hackathon/ Patent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Chaitanya Kumar</cp:lastModifiedBy>
  <cp:revision>46</cp:revision>
  <dcterms:created xsi:type="dcterms:W3CDTF">2019-03-30T06:52:13Z</dcterms:created>
  <dcterms:modified xsi:type="dcterms:W3CDTF">2022-05-05T17:16:41Z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