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62" r:id="rId5"/>
    <p:sldId id="263" r:id="rId6"/>
    <p:sldId id="264" r:id="rId7"/>
    <p:sldId id="266" r:id="rId8"/>
    <p:sldId id="267" r:id="rId9"/>
    <p:sldId id="269" r:id="rId10"/>
    <p:sldId id="270" r:id="rId11"/>
    <p:sldId id="268" r:id="rId12"/>
    <p:sldId id="265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28" autoAdjust="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F87FE-048A-4ED4-8195-0DA2E6093C3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2231A-1593-4E6E-A011-46D19C66A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2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04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https://luv-n-interest.tistory.com/201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7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50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74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https://velog.io/@nnnyeong/%EC%9E%90%EB%A3%8C%EA%B5%AC%EC%A1%B0-%EA%B7%B8%EB%9E%98%ED%94%84-Graph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0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5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8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6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7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https://luv-n-interest.tistory.com/201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600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https://ghkvud2.tistory.com/97</a:t>
            </a:r>
          </a:p>
          <a:p>
            <a:r>
              <a:rPr lang="en-US" altLang="ko-KR" dirty="0"/>
              <a:t>Disjoint Set: https://ghkvud2.tistory.com/98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6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231A-1593-4E6E-A011-46D19C66AB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7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5DA1-4382-48AF-9109-0469675D2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FAA672-0D57-4785-8560-88AB0807E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E23A2-3837-47F7-A893-065F2BC1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4F850-BE8B-4D36-BB11-8FCF3E44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5140D-CA26-4D76-B613-3B6FA4C9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0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43501-E551-49F4-8FF2-143A1312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D64A53-9DD6-4910-B502-5508E5CB8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2B477-5E3E-4850-91B7-E8C7ED22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6CDE-FDC4-474F-A483-A7D87F87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6F171-A019-448D-A51E-4687ADD6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3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489F44-8F14-4016-8299-7E3372AF8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67ED4-80FD-42DC-9A74-552520897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728D4-87C6-4B03-AC46-893A7FAB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17398-3258-4362-87BE-D78A68FA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EC0D9-FD6B-4EC3-A4AC-AB0D908E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025E4-58B2-4568-896C-65108404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952C6-71F0-460B-BBC3-D9B3F33E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E4429-213B-4BAB-80E0-5DB1CBB6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30762-F413-40F0-8D8F-3B456040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0F5E8-A0EF-4294-96A0-9130CE8B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1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40EAF-4334-4474-94EB-F1D7F8B2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8DA2A-C385-4CBD-9F54-93CB8059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7BA2D-8116-464E-BBAA-5C07BBB6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B6F70-FF28-40B4-ADBA-C13E6A41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5F6CC-E8C3-4DBE-B6D2-308D6802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3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96111-1DD2-422D-BEA8-F3129AAB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1F64E-923E-4226-92BB-9A29BD381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ACFC0-71C4-495E-B8FB-1048F5627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4809C-5B31-407B-B4F1-2EBE3083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6B967-9254-4BF7-B371-090EC333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3FD29-B905-435A-9B98-BBD2434B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4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4AF62-2FF1-4C2B-B08C-1737BC9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82B48-9D59-49D2-BA5A-26EC2AAE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5F46B-9559-4F72-80FC-BC3E52106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3A09A3-4A64-4192-A548-1C6E38C4C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65CFE5-31A7-4085-90C9-F8B0D277F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76E0BB-0E75-4C56-9F0B-33E2E836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DA0C6E-9852-4C51-8228-DFA3E22C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465351-0197-411F-9578-164C63BC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6D006-AE39-44CD-A3B9-6830C38C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23CF4C-BCBF-43DC-85D4-199A0BFC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48C9D0-53BE-4DAB-8EB0-3B2C1FE8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5EFCA8-D259-4E23-987B-294FD5BB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0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CC53E1-8207-483F-91A2-6B26261E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2C3A36-90BB-4917-B7F4-1B69D842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CDE9D-DBC9-4D66-AC85-9A1E14A8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8E3F3-37C9-4FEC-B8F8-FAC9A0F6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6A24D-66BB-4A22-B66E-806AF970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4DB4A-C036-4AC4-91B1-E582F18E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52189-5173-4B4E-9484-07D7638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2120A-6E98-496C-9765-387782DE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A4B33-E417-406E-A99E-2704AE7D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2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A2680-A758-4915-84FF-DD51C229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4C43F0-AAC0-4482-AD48-152D52B7B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B4032-F176-405D-9BD3-C8660E241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0F542-CE44-449B-9B0C-C95479A6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8C735-EC25-4767-B2AD-8C8C6349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77F13E-77AB-4983-AE95-1584DFA8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5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27E3BE-DA16-46F0-B1B8-5AFD8174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16E4E-16F7-4524-8BE6-E5F3A3B1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6C6BE-3815-454B-A106-5DFA18D0E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EB35-398F-4593-8298-79268765641B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D83CB-2626-416B-8358-ADDDA5DE8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1BAF8-3B8A-4BF7-B7C4-6BEEE8597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C8CD-84FE-4E97-A0F5-B115374B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1020-8C99-40E0-9005-9F95C803A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Graph &amp; DFS,BFS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54A971-25A2-47B6-A363-0F45C54D6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6673" y="4775201"/>
            <a:ext cx="3673643" cy="1692834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2023-02-06</a:t>
            </a:r>
          </a:p>
          <a:p>
            <a:pPr algn="r"/>
            <a:r>
              <a:rPr lang="ko-KR" altLang="en-US" dirty="0"/>
              <a:t>코딩테스트 스터디</a:t>
            </a:r>
            <a:endParaRPr lang="en-US" altLang="ko-KR" dirty="0"/>
          </a:p>
          <a:p>
            <a:pPr algn="r"/>
            <a:r>
              <a:rPr lang="ko-KR" altLang="en-US" dirty="0"/>
              <a:t>김채아</a:t>
            </a:r>
          </a:p>
        </p:txBody>
      </p:sp>
    </p:spTree>
    <p:extLst>
      <p:ext uri="{BB962C8B-B14F-4D97-AF65-F5344CB8AC3E}">
        <p14:creationId xmlns:p14="http://schemas.microsoft.com/office/powerpoint/2010/main" val="109448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3" y="381178"/>
            <a:ext cx="1129494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최소 비용 신장 트리</a:t>
            </a:r>
            <a:r>
              <a:rPr lang="en-US" altLang="ko-KR" sz="2000" b="1" dirty="0"/>
              <a:t> minimum cost spanning tree (MST)</a:t>
            </a:r>
          </a:p>
          <a:p>
            <a:r>
              <a:rPr lang="ko-KR" altLang="en-US" sz="2000" dirty="0"/>
              <a:t>가중치가 부여된 </a:t>
            </a:r>
            <a:r>
              <a:rPr lang="ko-KR" altLang="en-US" sz="2000" dirty="0" err="1"/>
              <a:t>무방향</a:t>
            </a:r>
            <a:r>
              <a:rPr lang="ko-KR" altLang="en-US" sz="2000" dirty="0"/>
              <a:t> 그래프의 신장 트리 비용</a:t>
            </a:r>
            <a:r>
              <a:rPr lang="en-US" altLang="ko-KR" sz="2000" dirty="0"/>
              <a:t>: </a:t>
            </a:r>
            <a:r>
              <a:rPr lang="ko-KR" altLang="en-US" sz="2000" dirty="0"/>
              <a:t>신장 트리를 구성하는 모든 간선의 비용의 합</a:t>
            </a:r>
            <a:endParaRPr lang="en-US" altLang="ko-KR" sz="2000" dirty="0"/>
          </a:p>
          <a:p>
            <a:r>
              <a:rPr lang="ko-KR" altLang="en-US" sz="2000" dirty="0"/>
              <a:t>최소 비용 신장 </a:t>
            </a:r>
            <a:r>
              <a:rPr lang="ko-KR" altLang="en-US" sz="2000" dirty="0" err="1"/>
              <a:t>트리란</a:t>
            </a:r>
            <a:r>
              <a:rPr lang="en-US" altLang="ko-KR" sz="2000" dirty="0"/>
              <a:t>? </a:t>
            </a:r>
            <a:r>
              <a:rPr lang="ko-KR" altLang="en-US" sz="2000" dirty="0"/>
              <a:t>트리를 구성하는 간선들의 가중치를 합한 것이 최소가 되는 신장 트리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최소 비용 신장 트리를 찾아내는 방법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프림</a:t>
            </a:r>
            <a:r>
              <a:rPr lang="en-US" altLang="ko-KR" sz="2000" dirty="0"/>
              <a:t>(Prim), </a:t>
            </a:r>
            <a:r>
              <a:rPr lang="ko-KR" altLang="en-US" sz="2000" dirty="0" err="1"/>
              <a:t>크루스칼</a:t>
            </a:r>
            <a:r>
              <a:rPr lang="en-US" altLang="ko-KR" sz="2000" dirty="0"/>
              <a:t>(Kruskal) &lt;- greedy method</a:t>
            </a:r>
            <a:r>
              <a:rPr lang="ko-KR" altLang="en-US" sz="2000" dirty="0"/>
              <a:t>로 구현됨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- </a:t>
            </a:r>
            <a:r>
              <a:rPr lang="ko-KR" altLang="en-US" sz="2000" b="1" dirty="0" err="1"/>
              <a:t>프림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prim </a:t>
            </a:r>
            <a:r>
              <a:rPr lang="ko-KR" altLang="en-US" sz="2000" b="1" dirty="0"/>
              <a:t>알고리즘</a:t>
            </a:r>
            <a:endParaRPr lang="en-US" altLang="ko-KR" sz="2000" b="1" dirty="0"/>
          </a:p>
          <a:p>
            <a:r>
              <a:rPr lang="ko-KR" altLang="en-US" sz="2000" dirty="0"/>
              <a:t>임의의 노드부터 출발하여 신장 트리 집합을 단계적으로 확장해 나감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임의의 노드를 출발 노드로 선택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출발 노드를 포함하는 트리를 점점 확장해 나감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매 단계에서 이미 트리에 포함된 노드와 포함되지 않은 노드를 연결하는 에지들 중 가장 가중치가 작은 </a:t>
            </a:r>
            <a:r>
              <a:rPr lang="ko-KR" altLang="en-US" sz="2000" dirty="0" err="1"/>
              <a:t>에지를</a:t>
            </a:r>
            <a:r>
              <a:rPr lang="ko-KR" altLang="en-US" sz="2000" dirty="0"/>
              <a:t> 선택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각 가지에 부여된 비용이 모두 다른 경우에는 두 알고리즘으로 구한 최소신장 트리의 모양이 같지만</a:t>
            </a:r>
            <a:r>
              <a:rPr lang="en-US" altLang="ko-KR" sz="2000" dirty="0"/>
              <a:t>, </a:t>
            </a:r>
            <a:r>
              <a:rPr lang="ko-KR" altLang="en-US" sz="2000" u="sng" dirty="0"/>
              <a:t>비용이 같은 가지를 포함한 그래프에서는 두 알고리즘으로 구한 최소신장 트리의 모양이 같을 수도 있고 다를 수도 있다</a:t>
            </a:r>
            <a:endParaRPr lang="en-US" altLang="ko-KR" sz="2000" u="sng" dirty="0"/>
          </a:p>
        </p:txBody>
      </p:sp>
    </p:spTree>
    <p:extLst>
      <p:ext uri="{BB962C8B-B14F-4D97-AF65-F5344CB8AC3E}">
        <p14:creationId xmlns:p14="http://schemas.microsoft.com/office/powerpoint/2010/main" val="262790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3" y="381178"/>
            <a:ext cx="11294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위상 정렬</a:t>
            </a:r>
            <a:r>
              <a:rPr lang="en-US" altLang="ko-KR" sz="2000" b="1" dirty="0"/>
              <a:t> topological sort</a:t>
            </a:r>
          </a:p>
          <a:p>
            <a:r>
              <a:rPr lang="ko-KR" altLang="en-US" sz="2000" dirty="0"/>
              <a:t>그래프의 특성을 정말 잘 이용하는 정렬 방법</a:t>
            </a:r>
            <a:endParaRPr lang="en-US" altLang="ko-KR" sz="2000" dirty="0"/>
          </a:p>
          <a:p>
            <a:r>
              <a:rPr lang="ko-KR" altLang="en-US" sz="2000" dirty="0"/>
              <a:t>방향 그래프에서 존재하는 정점들의 선행 순서를 위배하지 않으면서 모든 정점을 </a:t>
            </a:r>
            <a:r>
              <a:rPr lang="ko-KR" altLang="en-US" sz="2000" dirty="0" err="1"/>
              <a:t>나열시킴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32BD99-BBA9-029F-D6C1-468DC682B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874" y="1833562"/>
            <a:ext cx="7705725" cy="3190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AEADC6-464F-5D05-46EF-8CAD0CDBC7C9}"/>
              </a:ext>
            </a:extLst>
          </p:cNvPr>
          <p:cNvSpPr txBox="1"/>
          <p:nvPr/>
        </p:nvSpPr>
        <p:spPr>
          <a:xfrm>
            <a:off x="510516" y="5153382"/>
            <a:ext cx="8120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err="1"/>
              <a:t>진입차수가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인 정점 선택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선택된 정점과 여기에 부착된 모든 간선을 삭제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삭제되는 간선과 연결된 남아있는 정점들의 </a:t>
            </a:r>
            <a:r>
              <a:rPr lang="ko-KR" altLang="en-US" sz="2000" dirty="0" err="1"/>
              <a:t>진입차수</a:t>
            </a:r>
            <a:r>
              <a:rPr lang="ko-KR" altLang="en-US" sz="2000" dirty="0"/>
              <a:t> 변경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1-3 </a:t>
            </a:r>
            <a:r>
              <a:rPr lang="ko-KR" altLang="en-US" sz="2000" dirty="0"/>
              <a:t>반복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E0657-9607-89EC-4711-A9B05D9C0000}"/>
              </a:ext>
            </a:extLst>
          </p:cNvPr>
          <p:cNvSpPr txBox="1"/>
          <p:nvPr/>
        </p:nvSpPr>
        <p:spPr>
          <a:xfrm>
            <a:off x="8114476" y="5153381"/>
            <a:ext cx="3820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예시</a:t>
            </a:r>
            <a:r>
              <a:rPr lang="en-US" altLang="ko-KR" sz="2000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각각의 작업이 완료돼야만 끝나는 프로젝트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선수 과목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2626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2" y="381178"/>
            <a:ext cx="118403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그래프 탐색</a:t>
            </a:r>
            <a:r>
              <a:rPr lang="en-US" altLang="ko-KR" sz="2000" b="1" dirty="0"/>
              <a:t>]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BFS, </a:t>
            </a:r>
            <a:r>
              <a:rPr lang="ko-KR" altLang="en-US" sz="2000" dirty="0"/>
              <a:t>넓이 우선 탐색</a:t>
            </a:r>
            <a:endParaRPr lang="en-US" altLang="ko-KR" sz="2000" dirty="0"/>
          </a:p>
          <a:p>
            <a:r>
              <a:rPr lang="ko-KR" altLang="en-US" sz="2000" dirty="0"/>
              <a:t>정점을 기준으로 간선이 연결되어 있는 모든 정점들을 차례로 방문하고 </a:t>
            </a:r>
            <a:endParaRPr lang="en-US" altLang="ko-KR" sz="2000" dirty="0"/>
          </a:p>
          <a:p>
            <a:r>
              <a:rPr lang="ko-KR" altLang="en-US" sz="2000" dirty="0"/>
              <a:t>찾고자 하는 정점을 만날 때까지 반복한다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일반적으로 </a:t>
            </a:r>
            <a:r>
              <a:rPr lang="en-US" altLang="ko-KR" sz="2000" dirty="0">
                <a:highlight>
                  <a:srgbClr val="FFFF00"/>
                </a:highlight>
              </a:rPr>
              <a:t>Queue</a:t>
            </a:r>
            <a:r>
              <a:rPr lang="ko-KR" altLang="en-US" sz="2000" dirty="0">
                <a:highlight>
                  <a:srgbClr val="FFFF00"/>
                </a:highlight>
              </a:rPr>
              <a:t>로 구현</a:t>
            </a:r>
            <a:endParaRPr lang="en-US" altLang="ko-KR" sz="2000" dirty="0">
              <a:highlight>
                <a:srgbClr val="FFFF00"/>
              </a:highlight>
            </a:endParaRPr>
          </a:p>
          <a:p>
            <a:endParaRPr lang="en-US" altLang="ko-KR" sz="2000" dirty="0"/>
          </a:p>
          <a:p>
            <a:r>
              <a:rPr lang="ko-KR" altLang="en-US" sz="2000" dirty="0"/>
              <a:t>주로 두 노드 사이의 </a:t>
            </a:r>
            <a:r>
              <a:rPr lang="ko-KR" altLang="en-US" sz="2000" b="1" dirty="0"/>
              <a:t>최단 경로</a:t>
            </a:r>
            <a:r>
              <a:rPr lang="ko-KR" altLang="en-US" sz="2000" dirty="0"/>
              <a:t>를 찾고 싶을 때 이 방법 선택</a:t>
            </a:r>
            <a:endParaRPr lang="en-US" altLang="ko-KR" sz="2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EE9ECCB-991C-B02A-54E1-F02F4F02E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11" y="2973924"/>
            <a:ext cx="5501158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D0A707-1D74-7F2E-4862-670E532600B9}"/>
              </a:ext>
            </a:extLst>
          </p:cNvPr>
          <p:cNvSpPr txBox="1"/>
          <p:nvPr/>
        </p:nvSpPr>
        <p:spPr>
          <a:xfrm>
            <a:off x="609600" y="2973924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bfs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popleft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8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2" y="381178"/>
            <a:ext cx="118403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그래프 탐색</a:t>
            </a:r>
            <a:r>
              <a:rPr lang="en-US" altLang="ko-KR" sz="2000" b="1" dirty="0"/>
              <a:t>]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DFS</a:t>
            </a:r>
            <a:r>
              <a:rPr lang="en-US" altLang="ko-KR" sz="2000" dirty="0"/>
              <a:t>, </a:t>
            </a:r>
            <a:r>
              <a:rPr lang="ko-KR" altLang="en-US" sz="2000" dirty="0"/>
              <a:t>깊이 우선 탐색</a:t>
            </a:r>
            <a:endParaRPr lang="en-US" altLang="ko-KR" sz="2000" dirty="0"/>
          </a:p>
          <a:p>
            <a:r>
              <a:rPr lang="ko-KR" altLang="en-US" sz="2000" dirty="0"/>
              <a:t>정점을 기준으로 간선이 연결되어 있는 정점들 중 하나를 선택해 이동하고 </a:t>
            </a:r>
            <a:endParaRPr lang="en-US" altLang="ko-KR" sz="2000" dirty="0"/>
          </a:p>
          <a:p>
            <a:r>
              <a:rPr lang="ko-KR" altLang="en-US" sz="2000" dirty="0"/>
              <a:t>다시 이동한 정점을 기준으로 다시 인접 정점 선택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간선을 따라 찾고자 하는 정점을 만날 때까지 진행하고 찾지 못하면 다시 이전 정점으로 돌아와 반복</a:t>
            </a:r>
            <a:endParaRPr lang="en-US" altLang="ko-KR" sz="2000" dirty="0"/>
          </a:p>
          <a:p>
            <a:r>
              <a:rPr lang="ko-KR" altLang="en-US" sz="2000" dirty="0">
                <a:highlight>
                  <a:srgbClr val="FFFF00"/>
                </a:highlight>
              </a:rPr>
              <a:t>재귀함수 또는 </a:t>
            </a:r>
            <a:r>
              <a:rPr lang="en-US" altLang="ko-KR" sz="2000" dirty="0">
                <a:highlight>
                  <a:srgbClr val="FFFF00"/>
                </a:highlight>
              </a:rPr>
              <a:t>Stack </a:t>
            </a:r>
            <a:r>
              <a:rPr lang="ko-KR" altLang="en-US" sz="2000" dirty="0">
                <a:highlight>
                  <a:srgbClr val="FFFF00"/>
                </a:highlight>
              </a:rPr>
              <a:t>으로 구현</a:t>
            </a:r>
            <a:r>
              <a:rPr lang="en-US" altLang="ko-KR" sz="2000" dirty="0">
                <a:highlight>
                  <a:srgbClr val="FFFF00"/>
                </a:highlight>
              </a:rPr>
              <a:t>,</a:t>
            </a:r>
            <a:r>
              <a:rPr lang="en-US" altLang="ko-KR" sz="2000" dirty="0"/>
              <a:t> </a:t>
            </a:r>
            <a:r>
              <a:rPr lang="ko-KR" altLang="en-US" sz="2000" dirty="0"/>
              <a:t>재귀 함수 이용하는 것이 가장 보편적이고 짧은 코드 작성</a:t>
            </a:r>
            <a:endParaRPr lang="en-US" altLang="ko-KR" sz="2000" dirty="0"/>
          </a:p>
          <a:p>
            <a:endParaRPr lang="en-US" altLang="ko-KR" sz="2000" dirty="0">
              <a:highlight>
                <a:srgbClr val="FFFF00"/>
              </a:highlight>
            </a:endParaRPr>
          </a:p>
          <a:p>
            <a:endParaRPr lang="en-US" altLang="ko-KR" sz="2000" dirty="0">
              <a:highlight>
                <a:srgbClr val="FFFF00"/>
              </a:highlight>
            </a:endParaRPr>
          </a:p>
          <a:p>
            <a:endParaRPr lang="en-US" altLang="ko-KR" sz="2000" dirty="0">
              <a:highlight>
                <a:srgbClr val="FFFF00"/>
              </a:highlight>
            </a:endParaRPr>
          </a:p>
          <a:p>
            <a:endParaRPr lang="en-US" altLang="ko-KR" sz="2000" dirty="0">
              <a:highlight>
                <a:srgbClr val="FFFF00"/>
              </a:highlight>
            </a:endParaRPr>
          </a:p>
          <a:p>
            <a:endParaRPr lang="en-US" altLang="ko-KR" sz="2000" dirty="0">
              <a:highlight>
                <a:srgbClr val="FFFF00"/>
              </a:highlight>
            </a:endParaRPr>
          </a:p>
          <a:p>
            <a:endParaRPr lang="en-US" altLang="ko-KR" sz="2000" dirty="0">
              <a:highlight>
                <a:srgbClr val="FFFF00"/>
              </a:highlight>
            </a:endParaRPr>
          </a:p>
          <a:p>
            <a:endParaRPr lang="en-US" altLang="ko-KR" sz="2000" dirty="0">
              <a:highlight>
                <a:srgbClr val="FFFF00"/>
              </a:highlight>
            </a:endParaRPr>
          </a:p>
          <a:p>
            <a:r>
              <a:rPr lang="en-US" altLang="ko-KR" sz="2000" dirty="0"/>
              <a:t>DFS</a:t>
            </a:r>
            <a:r>
              <a:rPr lang="ko-KR" altLang="en-US" sz="2000" dirty="0"/>
              <a:t>가 </a:t>
            </a:r>
            <a:r>
              <a:rPr lang="en-US" altLang="ko-KR" sz="2000" dirty="0"/>
              <a:t>BFS</a:t>
            </a:r>
            <a:r>
              <a:rPr lang="ko-KR" altLang="en-US" sz="2000" dirty="0"/>
              <a:t>보다 좀 더 간단</a:t>
            </a:r>
            <a:endParaRPr lang="en-US" altLang="ko-KR" sz="2000" dirty="0"/>
          </a:p>
          <a:p>
            <a:r>
              <a:rPr lang="ko-KR" altLang="en-US" sz="2000" dirty="0"/>
              <a:t>검색 속도 자체는 </a:t>
            </a:r>
            <a:r>
              <a:rPr lang="en-US" altLang="ko-KR" sz="2000" dirty="0"/>
              <a:t>BFS</a:t>
            </a:r>
            <a:r>
              <a:rPr lang="ko-KR" altLang="en-US" sz="2000" dirty="0"/>
              <a:t>가 빠름</a:t>
            </a:r>
            <a:endParaRPr lang="en-US" altLang="ko-KR" sz="2000" dirty="0"/>
          </a:p>
          <a:p>
            <a:r>
              <a:rPr lang="ko-KR" altLang="en-US" sz="2000" dirty="0"/>
              <a:t>두 방식 모두 조건 내의 모든 노드 검색하므로 </a:t>
            </a:r>
            <a:r>
              <a:rPr lang="ko-KR" altLang="en-US" sz="2000" dirty="0" err="1"/>
              <a:t>시간복잡도는</a:t>
            </a:r>
            <a:r>
              <a:rPr lang="ko-KR" altLang="en-US" sz="2000" dirty="0"/>
              <a:t> 동일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인접 리스트</a:t>
            </a:r>
            <a:r>
              <a:rPr lang="en-US" altLang="ko-KR" sz="2000" dirty="0"/>
              <a:t>: O(N+E)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인접 행렬</a:t>
            </a:r>
            <a:r>
              <a:rPr lang="en-US" altLang="ko-KR" sz="2000" dirty="0"/>
              <a:t>: O(N^2)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일반적으로 </a:t>
            </a:r>
            <a:r>
              <a:rPr lang="en-US" altLang="ko-KR" sz="2000" dirty="0"/>
              <a:t>E&lt;N^2</a:t>
            </a:r>
            <a:r>
              <a:rPr lang="ko-KR" altLang="en-US" sz="2000" dirty="0"/>
              <a:t>이므로 인접 리스트 방식이 효율적</a:t>
            </a:r>
            <a:endParaRPr lang="en-US" altLang="ko-KR" sz="2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EE9ECCB-991C-B02A-54E1-F02F4F02E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22" y="4576011"/>
            <a:ext cx="4262478" cy="221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1A4569-F56F-4421-5993-839EAAA7711D}"/>
              </a:ext>
            </a:extLst>
          </p:cNvPr>
          <p:cNvSpPr txBox="1"/>
          <p:nvPr/>
        </p:nvSpPr>
        <p:spPr>
          <a:xfrm>
            <a:off x="580573" y="271503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visited[x] 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graph[x]: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(visited[y]):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372002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1020-8C99-40E0-9005-9F95C803A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4168" y="368384"/>
            <a:ext cx="4443663" cy="1091448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54A971-25A2-47B6-A363-0F45C54D6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7015" y="1984850"/>
            <a:ext cx="8515764" cy="4143234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en-US" altLang="ko-KR" dirty="0"/>
              <a:t>Graph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Adjacency matrix, list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Connected Component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Spanning tree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Minimum cost Spanning Tree (MST)</a:t>
            </a:r>
          </a:p>
          <a:p>
            <a:pPr marL="1371600" lvl="2" indent="-457200" algn="l">
              <a:buAutoNum type="arabicParenR"/>
            </a:pPr>
            <a:r>
              <a:rPr lang="en-US" altLang="ko-KR" dirty="0"/>
              <a:t>Kruskal algorithm</a:t>
            </a:r>
          </a:p>
          <a:p>
            <a:pPr marL="1371600" lvl="2" indent="-457200" algn="l">
              <a:buAutoNum type="arabicParenR"/>
            </a:pPr>
            <a:r>
              <a:rPr lang="en-US" altLang="ko-KR" dirty="0"/>
              <a:t>Prim algorithm</a:t>
            </a:r>
          </a:p>
          <a:p>
            <a:pPr marL="914400" lvl="1" indent="-457200" algn="l">
              <a:buAutoNum type="arabicParenR"/>
            </a:pPr>
            <a:r>
              <a:rPr lang="en-US" altLang="ko-KR" dirty="0"/>
              <a:t>Topological sort</a:t>
            </a:r>
          </a:p>
          <a:p>
            <a:pPr marL="457200" indent="-457200" algn="l">
              <a:buAutoNum type="arabicParenR"/>
            </a:pPr>
            <a:r>
              <a:rPr lang="en-US" altLang="ko-KR" dirty="0"/>
              <a:t>DFS</a:t>
            </a:r>
          </a:p>
          <a:p>
            <a:pPr marL="457200" indent="-457200" algn="l">
              <a:buAutoNum type="arabicParenR"/>
            </a:pPr>
            <a:r>
              <a:rPr lang="en-US" altLang="ko-KR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354685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417095" y="272716"/>
            <a:ext cx="6029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/>
              <a:t>Graph</a:t>
            </a:r>
          </a:p>
          <a:p>
            <a:r>
              <a:rPr lang="en-US" altLang="ko-KR" sz="2000" b="1" dirty="0"/>
              <a:t>G = (V, E)</a:t>
            </a:r>
          </a:p>
          <a:p>
            <a:r>
              <a:rPr lang="ko-KR" altLang="en-US" sz="2000" b="1" dirty="0"/>
              <a:t>정점</a:t>
            </a:r>
            <a:r>
              <a:rPr lang="en-US" altLang="ko-KR" sz="2000" b="1" dirty="0"/>
              <a:t>(vertex)</a:t>
            </a:r>
            <a:r>
              <a:rPr lang="ko-KR" altLang="en-US" sz="2000" b="1" dirty="0"/>
              <a:t>과 간선</a:t>
            </a:r>
            <a:r>
              <a:rPr lang="en-US" altLang="ko-KR" sz="2000" b="1" dirty="0"/>
              <a:t>(edge)</a:t>
            </a:r>
            <a:r>
              <a:rPr lang="ko-KR" altLang="en-US" sz="2000" b="1" dirty="0"/>
              <a:t>으로 이루어진 자료구조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DFCE6-EC86-40F4-B4E2-E0E4D3455947}"/>
              </a:ext>
            </a:extLst>
          </p:cNvPr>
          <p:cNvSpPr txBox="1"/>
          <p:nvPr/>
        </p:nvSpPr>
        <p:spPr>
          <a:xfrm>
            <a:off x="564975" y="4553958"/>
            <a:ext cx="87116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정점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vertex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노드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(node),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데이터가 저장되는 그래프 기본 원소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간선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edge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링크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(link),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정점간의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관계를 나타냄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인접 정점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adjacent vertex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간선에 의해 연결된 정점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(A, C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서로 인접 정점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단순 경로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simple path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동일한 간선을 지나지 않는 경로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차수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degree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무방향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그래프에서 한 정점에 인접한 정점의 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(C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차수는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진출 차수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out-degree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방향 그래프에서 한 정점에서 다른 정점으로 나가는 간선의 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진입 차수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in-degree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방향 그래프에서 외부에서 한 정점으로 들어오는 간선의 수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1A5CC7-3F31-98DB-2A9C-9D7F5DF0D7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6" r="30000"/>
          <a:stretch/>
        </p:blipFill>
        <p:spPr bwMode="auto">
          <a:xfrm>
            <a:off x="937508" y="1462170"/>
            <a:ext cx="2925909" cy="291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70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2" y="381178"/>
            <a:ext cx="45320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그래프 구현 방법</a:t>
            </a:r>
            <a:r>
              <a:rPr lang="en-US" altLang="ko-KR" sz="2000" b="1" dirty="0"/>
              <a:t>]</a:t>
            </a:r>
          </a:p>
          <a:p>
            <a:pPr marL="457200" indent="-457200">
              <a:buAutoNum type="arabicPeriod"/>
            </a:pPr>
            <a:r>
              <a:rPr lang="ko-KR" altLang="en-US" sz="2000" b="1" dirty="0"/>
              <a:t>인접 행렬 </a:t>
            </a:r>
            <a:r>
              <a:rPr lang="en-US" altLang="ko-KR" sz="2000" b="1" dirty="0"/>
              <a:t>Adjacency Matrix</a:t>
            </a:r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차원 배열로 그래프를 구현하는 방식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DFCE6-EC86-40F4-B4E2-E0E4D3455947}"/>
              </a:ext>
            </a:extLst>
          </p:cNvPr>
          <p:cNvSpPr txBox="1"/>
          <p:nvPr/>
        </p:nvSpPr>
        <p:spPr>
          <a:xfrm>
            <a:off x="351622" y="4553957"/>
            <a:ext cx="11710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구현 간단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참조 시간 복잡도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: O(1)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메모리가 비효율적으로 많이 필요 할 수 있음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ex) 10000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개의 정점으로 구성된 그래프 내에 간선이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5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개만 존재할 경우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모든 간선 정보를 대입하는데 시간 걸림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: O(N^N)</a:t>
            </a: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629A67-BC4B-F8B9-22C8-FB2DD39CE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75" y="1618623"/>
            <a:ext cx="6100233" cy="271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6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2" y="381178"/>
            <a:ext cx="80842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그래프 구현 방법</a:t>
            </a:r>
            <a:r>
              <a:rPr lang="en-US" altLang="ko-KR" sz="2000" b="1" dirty="0"/>
              <a:t>]</a:t>
            </a:r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인접 리스트 </a:t>
            </a:r>
            <a:r>
              <a:rPr lang="en-US" altLang="ko-KR" sz="2000" b="1" dirty="0"/>
              <a:t>Adjacency List</a:t>
            </a:r>
          </a:p>
          <a:p>
            <a:r>
              <a:rPr lang="ko-KR" altLang="en-US" sz="2000" dirty="0"/>
              <a:t>정점에 연결되어 있는 정점들만 리스트로 나타내는 그래프 표현 방식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DFCE6-EC86-40F4-B4E2-E0E4D3455947}"/>
              </a:ext>
            </a:extLst>
          </p:cNvPr>
          <p:cNvSpPr txBox="1"/>
          <p:nvPr/>
        </p:nvSpPr>
        <p:spPr>
          <a:xfrm>
            <a:off x="351622" y="4760976"/>
            <a:ext cx="11192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필요한 만큼의 메모리만 사용하기 때문에 메모리 낭비가 없고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정점들의 연결 정보를 확인하려 할 때는 간선의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갯수만큼의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탐색이 필요하다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O(N) (N =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정점에 연결된 간선 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과정이 인접 행렬에 비해서는 오래 걸릴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모든 노드가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10000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 인데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번 노드에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9999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개의 간선이 존재하는 경우 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9999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번째 인접 정점을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확인하는데는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9999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번의 탐색이 필요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5A9422-08E9-4CE6-3B2D-7AD85C7F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737152"/>
            <a:ext cx="6367992" cy="281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7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2" y="381178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그래프 종류</a:t>
            </a:r>
            <a:r>
              <a:rPr lang="en-US" altLang="ko-KR" sz="2000" b="1" dirty="0"/>
              <a:t>]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729CBB-95DD-3F4F-335F-13E8A5F15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9" y="1479668"/>
            <a:ext cx="4639733" cy="19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045BD4F-5E24-4F69-B372-FCF4D097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533" y="1672587"/>
            <a:ext cx="4639733" cy="156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59798D-E8A5-230E-D781-162D77A70036}"/>
              </a:ext>
            </a:extLst>
          </p:cNvPr>
          <p:cNvSpPr txBox="1"/>
          <p:nvPr/>
        </p:nvSpPr>
        <p:spPr>
          <a:xfrm>
            <a:off x="1221411" y="127247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무방향</a:t>
            </a:r>
            <a:r>
              <a:rPr lang="ko-KR" altLang="en-US" sz="2000" dirty="0"/>
              <a:t> 그래프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2A7AB-ED79-F8A8-6097-CD56120344F8}"/>
              </a:ext>
            </a:extLst>
          </p:cNvPr>
          <p:cNvSpPr txBox="1"/>
          <p:nvPr/>
        </p:nvSpPr>
        <p:spPr>
          <a:xfrm>
            <a:off x="6724745" y="127247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방향 그래프</a:t>
            </a:r>
            <a:endParaRPr lang="en-US" altLang="ko-KR" sz="2000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49B9094-3E2D-684D-3A47-70AAE2957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11" y="4127380"/>
            <a:ext cx="4639733" cy="162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1AA57-09E4-EB77-2601-F7DD9F8CC0D7}"/>
              </a:ext>
            </a:extLst>
          </p:cNvPr>
          <p:cNvSpPr txBox="1"/>
          <p:nvPr/>
        </p:nvSpPr>
        <p:spPr>
          <a:xfrm>
            <a:off x="1184542" y="372727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가중치 그래프</a:t>
            </a:r>
            <a:endParaRPr lang="en-US" altLang="ko-KR" sz="20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283B7E22-0EE1-9626-5476-2A13647B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533" y="4125718"/>
            <a:ext cx="4334142" cy="161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929CA-1DCB-83F1-2D8A-2BE57EDD582A}"/>
              </a:ext>
            </a:extLst>
          </p:cNvPr>
          <p:cNvSpPr txBox="1"/>
          <p:nvPr/>
        </p:nvSpPr>
        <p:spPr>
          <a:xfrm>
            <a:off x="6724745" y="372727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완전 그래프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1833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3" y="381178"/>
            <a:ext cx="112949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연결 성분 </a:t>
            </a:r>
            <a:r>
              <a:rPr lang="en-US" altLang="ko-KR" sz="2000" b="1" dirty="0"/>
              <a:t>Connected Component</a:t>
            </a:r>
          </a:p>
          <a:p>
            <a:r>
              <a:rPr lang="ko-KR" altLang="en-US" sz="2000" dirty="0"/>
              <a:t>서로 연결되어 있는 여러 개의 고립된 부분 그래프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연결 성분을 찾는 방법</a:t>
            </a:r>
            <a:r>
              <a:rPr lang="en-US" altLang="ko-KR" sz="2000" dirty="0"/>
              <a:t>: BFS, DFS </a:t>
            </a:r>
            <a:r>
              <a:rPr lang="ko-KR" altLang="en-US" sz="2000" dirty="0"/>
              <a:t>탐색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BFS, DFS</a:t>
            </a:r>
            <a:r>
              <a:rPr lang="ko-KR" altLang="en-US" sz="2000" dirty="0"/>
              <a:t>를 시작하면 시작 정점으로부터 도달 가능한 모든 정점들이 하나의 연결 성분이 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다음에 방문하지 않은 정점을 선택해서 다시 탐색을 시작하면 그 정점을 포함하는 연결 성분이 구해진다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이 과정을 그래프 상의 모든 정점이 방문 될 때까지 반복하면 그래프에 존재하는 모든 연결 성분들을 찾을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연결 성분의 개수 구하는 방법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876A3-FBD5-D0D2-1D74-C4AA87F939D4}"/>
              </a:ext>
            </a:extLst>
          </p:cNvPr>
          <p:cNvSpPr txBox="1"/>
          <p:nvPr/>
        </p:nvSpPr>
        <p:spPr>
          <a:xfrm>
            <a:off x="385011" y="3859053"/>
            <a:ext cx="112615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// N: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정점의 수</a:t>
            </a:r>
          </a:p>
          <a:p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cntComponent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각 정점에 대해서 한번씩 확인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(int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N;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visited[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 //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방문했던 정점은 지나치므로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연결이 떨어진 정점에 대해서만 카운트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++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visited); //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탐색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cntComponent</a:t>
            </a:r>
            <a:r>
              <a:rPr lang="en-US" altLang="ko-KR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853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351623" y="381178"/>
            <a:ext cx="11294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신장 트리</a:t>
            </a:r>
            <a:r>
              <a:rPr lang="en-US" altLang="ko-KR" sz="2000" b="1" dirty="0"/>
              <a:t> Spanning Tree</a:t>
            </a:r>
          </a:p>
          <a:p>
            <a:r>
              <a:rPr lang="ko-KR" altLang="en-US" sz="2000" dirty="0"/>
              <a:t>그래프 내의 모든 정점을 포함하는 트리</a:t>
            </a:r>
            <a:endParaRPr lang="en-US" altLang="ko-KR" sz="2000" dirty="0"/>
          </a:p>
          <a:p>
            <a:r>
              <a:rPr lang="ko-KR" altLang="en-US" sz="2000" dirty="0"/>
              <a:t>최소의 링크를 사용하는 네트워크 구축 시 사용 </a:t>
            </a:r>
            <a:r>
              <a:rPr lang="en-US" altLang="ko-KR" sz="2000" dirty="0"/>
              <a:t>(</a:t>
            </a:r>
            <a:r>
              <a:rPr lang="ko-KR" altLang="en-US" sz="2000" dirty="0"/>
              <a:t>통신망</a:t>
            </a:r>
            <a:r>
              <a:rPr lang="en-US" altLang="ko-KR" sz="2000" dirty="0"/>
              <a:t>, </a:t>
            </a:r>
            <a:r>
              <a:rPr lang="ko-KR" altLang="en-US" sz="2000" dirty="0"/>
              <a:t>도로망</a:t>
            </a:r>
            <a:r>
              <a:rPr lang="en-US" altLang="ko-KR" sz="2000" dirty="0"/>
              <a:t>, </a:t>
            </a:r>
            <a:r>
              <a:rPr lang="ko-KR" altLang="en-US" sz="2000" dirty="0"/>
              <a:t>유통망 등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조건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모든 정점들이 연결되어야 함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사이클이 없어야 함</a:t>
            </a:r>
            <a:r>
              <a:rPr lang="en-US" altLang="ko-KR" sz="2000" dirty="0"/>
              <a:t>. </a:t>
            </a:r>
            <a:r>
              <a:rPr lang="ko-KR" altLang="en-US" sz="2000" dirty="0"/>
              <a:t>재방문</a:t>
            </a:r>
            <a:r>
              <a:rPr lang="en-US" altLang="ko-KR" sz="2000" dirty="0"/>
              <a:t>X</a:t>
            </a:r>
          </a:p>
          <a:p>
            <a:pPr marL="457200" indent="-457200">
              <a:buAutoNum type="arabicPeriod"/>
            </a:pPr>
            <a:r>
              <a:rPr lang="en-US" altLang="ko-KR" sz="2000" u="sng" dirty="0"/>
              <a:t>n</a:t>
            </a:r>
            <a:r>
              <a:rPr lang="ko-KR" altLang="en-US" sz="2000" u="sng" dirty="0"/>
              <a:t>개의 정점</a:t>
            </a:r>
            <a:r>
              <a:rPr lang="ko-KR" altLang="en-US" sz="2000" dirty="0"/>
              <a:t>을 </a:t>
            </a:r>
            <a:r>
              <a:rPr lang="en-US" altLang="ko-KR" sz="2000" u="sng" dirty="0"/>
              <a:t>n-1</a:t>
            </a:r>
            <a:r>
              <a:rPr lang="ko-KR" altLang="en-US" sz="2000" u="sng" dirty="0"/>
              <a:t>개의 간선</a:t>
            </a:r>
            <a:r>
              <a:rPr lang="ko-KR" altLang="en-US" sz="2000" dirty="0"/>
              <a:t>으로 연결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8EB90C-4ED9-A0A1-04F1-9A8C83544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656" y="3047822"/>
            <a:ext cx="57746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B2B3D-7EFE-4E80-80D2-F23079C3D781}"/>
              </a:ext>
            </a:extLst>
          </p:cNvPr>
          <p:cNvSpPr txBox="1"/>
          <p:nvPr/>
        </p:nvSpPr>
        <p:spPr>
          <a:xfrm>
            <a:off x="256675" y="13603"/>
            <a:ext cx="1172677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최소 비용 신장 트리</a:t>
            </a:r>
            <a:r>
              <a:rPr lang="en-US" altLang="ko-KR" sz="2000" b="1" dirty="0"/>
              <a:t> minimum cost spanning tree (MST)</a:t>
            </a:r>
          </a:p>
          <a:p>
            <a:r>
              <a:rPr lang="ko-KR" altLang="en-US" sz="2000" dirty="0"/>
              <a:t>가중치가 부여된 </a:t>
            </a:r>
            <a:r>
              <a:rPr lang="ko-KR" altLang="en-US" sz="2000" dirty="0" err="1"/>
              <a:t>무방향</a:t>
            </a:r>
            <a:r>
              <a:rPr lang="ko-KR" altLang="en-US" sz="2000" dirty="0"/>
              <a:t> 그래프의 신장 트리 비용</a:t>
            </a:r>
            <a:r>
              <a:rPr lang="en-US" altLang="ko-KR" sz="2000" dirty="0"/>
              <a:t>: </a:t>
            </a:r>
            <a:r>
              <a:rPr lang="ko-KR" altLang="en-US" sz="2000" dirty="0"/>
              <a:t>신장 트리를 구성하는 모든 간선의 비용의 합</a:t>
            </a:r>
            <a:endParaRPr lang="en-US" altLang="ko-KR" sz="2000" dirty="0"/>
          </a:p>
          <a:p>
            <a:r>
              <a:rPr lang="ko-KR" altLang="en-US" sz="2000" dirty="0"/>
              <a:t>최소 비용 신장 </a:t>
            </a:r>
            <a:r>
              <a:rPr lang="ko-KR" altLang="en-US" sz="2000" dirty="0" err="1"/>
              <a:t>트리란</a:t>
            </a:r>
            <a:r>
              <a:rPr lang="en-US" altLang="ko-KR" sz="2000" dirty="0"/>
              <a:t>? </a:t>
            </a:r>
            <a:r>
              <a:rPr lang="ko-KR" altLang="en-US" sz="2000" dirty="0"/>
              <a:t>트리를 구성하는 간선들의 가중치를 합한 것이 최소가 되는 신장 트리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최소 비용 신장 트리를 찾아내는 방법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크루스칼</a:t>
            </a:r>
            <a:r>
              <a:rPr lang="en-US" altLang="ko-KR" sz="2000" dirty="0"/>
              <a:t>(Kruskal),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프림</a:t>
            </a:r>
            <a:r>
              <a:rPr lang="en-US" altLang="ko-KR" sz="2000" dirty="0"/>
              <a:t>(Prim) &lt;- greedy method</a:t>
            </a:r>
            <a:r>
              <a:rPr lang="ko-KR" altLang="en-US" sz="2000" dirty="0"/>
              <a:t>로 구현됨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- </a:t>
            </a:r>
            <a:r>
              <a:rPr lang="ko-KR" altLang="en-US" sz="2000" b="1" dirty="0" err="1"/>
              <a:t>크루스칼</a:t>
            </a:r>
            <a:r>
              <a:rPr lang="ko-KR" altLang="en-US" sz="2000" b="1" dirty="0"/>
              <a:t> 알고리즘 </a:t>
            </a:r>
            <a:r>
              <a:rPr lang="en-US" altLang="ko-KR" sz="2000" b="1" dirty="0"/>
              <a:t>Kruskal Algorithm</a:t>
            </a:r>
          </a:p>
          <a:p>
            <a:r>
              <a:rPr lang="ko-KR" altLang="en-US" sz="2000" dirty="0"/>
              <a:t>그래프의 </a:t>
            </a:r>
            <a:r>
              <a:rPr lang="en-US" altLang="ko-KR" sz="2000" dirty="0"/>
              <a:t>edge </a:t>
            </a:r>
            <a:r>
              <a:rPr lang="ko-KR" altLang="en-US" sz="2000" dirty="0"/>
              <a:t>중 비용이 가장 낮은 </a:t>
            </a:r>
            <a:r>
              <a:rPr lang="en-US" altLang="ko-KR" sz="2000" dirty="0"/>
              <a:t>edge</a:t>
            </a:r>
            <a:r>
              <a:rPr lang="ko-KR" altLang="en-US" sz="2000" dirty="0"/>
              <a:t>들로 트리를 구성하는 알고리즘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간선들을 가중치의 오름차순으로 정렬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간선들을 순서대로 하나씩 선택하되</a:t>
            </a:r>
            <a:r>
              <a:rPr lang="en-US" altLang="ko-KR" sz="2000" dirty="0"/>
              <a:t>, </a:t>
            </a:r>
            <a:r>
              <a:rPr lang="ko-KR" altLang="en-US" sz="2000" dirty="0"/>
              <a:t>이미 선택된 간선들과 사이클이 형성되면 선택 </a:t>
            </a:r>
            <a:r>
              <a:rPr lang="en-US" altLang="ko-KR" sz="2000" dirty="0"/>
              <a:t>X</a:t>
            </a:r>
          </a:p>
          <a:p>
            <a:pPr lvl="1"/>
            <a:r>
              <a:rPr lang="en-US" altLang="ko-KR" sz="2000" dirty="0"/>
              <a:t>(</a:t>
            </a:r>
            <a:r>
              <a:rPr lang="ko-KR" altLang="en-US" sz="2000" dirty="0"/>
              <a:t>사이클 형성 되는지 확인 방법</a:t>
            </a:r>
            <a:r>
              <a:rPr lang="en-US" altLang="ko-KR" sz="2000" dirty="0"/>
              <a:t>: Disjoint Set </a:t>
            </a:r>
            <a:r>
              <a:rPr lang="ko-KR" altLang="en-US" sz="2000" dirty="0"/>
              <a:t>사용</a:t>
            </a:r>
            <a:r>
              <a:rPr lang="en-US" altLang="ko-KR" sz="2000" dirty="0"/>
              <a:t>)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N-1</a:t>
            </a:r>
            <a:r>
              <a:rPr lang="ko-KR" altLang="en-US" sz="2000" dirty="0"/>
              <a:t>개의 간선이 선택되면 종료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** Disjoint Set: </a:t>
            </a:r>
            <a:r>
              <a:rPr lang="ko-KR" altLang="en-US" sz="2000" dirty="0"/>
              <a:t>교집합이 없는 서로 다른 데이터들로 이루어진 자료구조</a:t>
            </a:r>
            <a:endParaRPr lang="en-US" altLang="ko-KR" sz="2000" dirty="0"/>
          </a:p>
          <a:p>
            <a:r>
              <a:rPr lang="ko-KR" altLang="en-US" sz="2000" dirty="0"/>
              <a:t>전체집합 </a:t>
            </a:r>
            <a:r>
              <a:rPr lang="en-US" altLang="ko-KR" sz="2000" dirty="0"/>
              <a:t>S={1,2,3,4}, </a:t>
            </a:r>
            <a:r>
              <a:rPr lang="ko-KR" altLang="en-US" sz="2000" dirty="0"/>
              <a:t>부분집합 </a:t>
            </a:r>
            <a:r>
              <a:rPr lang="en-US" altLang="ko-KR" sz="2000" dirty="0"/>
              <a:t>A={1,2}, B={3,4}</a:t>
            </a:r>
            <a:r>
              <a:rPr lang="ko-KR" altLang="en-US" sz="2000" dirty="0"/>
              <a:t>는 서로 </a:t>
            </a:r>
            <a:r>
              <a:rPr lang="en-US" altLang="ko-KR" sz="2000" dirty="0"/>
              <a:t>Disjoint Set</a:t>
            </a:r>
          </a:p>
          <a:p>
            <a:r>
              <a:rPr lang="en-US" altLang="ko-KR" sz="2000" dirty="0"/>
              <a:t>- Disjoint Set </a:t>
            </a:r>
            <a:r>
              <a:rPr lang="ko-KR" altLang="en-US" sz="2000" dirty="0"/>
              <a:t>연산</a:t>
            </a:r>
            <a:endParaRPr lang="en-US" altLang="ko-KR" sz="2000" dirty="0"/>
          </a:p>
          <a:p>
            <a:r>
              <a:rPr lang="en-US" altLang="ko-KR" sz="2000" dirty="0"/>
              <a:t>Make-Set(x): </a:t>
            </a:r>
            <a:r>
              <a:rPr lang="ko-KR" altLang="en-US" sz="2000" dirty="0"/>
              <a:t>원소 </a:t>
            </a:r>
            <a:r>
              <a:rPr lang="en-US" altLang="ko-KR" sz="2000" dirty="0"/>
              <a:t>x</a:t>
            </a:r>
            <a:r>
              <a:rPr lang="ko-KR" altLang="en-US" sz="2000" dirty="0"/>
              <a:t>에 대해 독립된 집합을 만듦</a:t>
            </a:r>
            <a:r>
              <a:rPr lang="en-US" altLang="ko-KR" sz="2000" dirty="0"/>
              <a:t>			</a:t>
            </a:r>
            <a:r>
              <a:rPr lang="ko-KR" altLang="en-US" sz="2000" dirty="0" err="1"/>
              <a:t>시간복잡도</a:t>
            </a:r>
            <a:r>
              <a:rPr lang="en-US" altLang="ko-KR" sz="2000" dirty="0"/>
              <a:t>: O(N)</a:t>
            </a:r>
          </a:p>
          <a:p>
            <a:r>
              <a:rPr lang="en-US" altLang="ko-KR" sz="2000" dirty="0"/>
              <a:t>Find(x): x</a:t>
            </a:r>
            <a:r>
              <a:rPr lang="ko-KR" altLang="en-US" sz="2000" dirty="0"/>
              <a:t>가 속한 부분집합의 대표 값</a:t>
            </a:r>
            <a:r>
              <a:rPr lang="en-US" altLang="ko-KR" sz="2000" dirty="0"/>
              <a:t>(</a:t>
            </a:r>
            <a:r>
              <a:rPr lang="ko-KR" altLang="en-US" sz="2000" dirty="0"/>
              <a:t>루트 노드</a:t>
            </a:r>
            <a:r>
              <a:rPr lang="en-US" altLang="ko-KR" sz="2000" dirty="0"/>
              <a:t>) </a:t>
            </a:r>
            <a:r>
              <a:rPr lang="ko-KR" altLang="en-US" sz="2000" dirty="0"/>
              <a:t>반환</a:t>
            </a:r>
            <a:r>
              <a:rPr lang="en-US" altLang="ko-KR" sz="2000" dirty="0"/>
              <a:t>		</a:t>
            </a:r>
            <a:r>
              <a:rPr lang="ko-KR" altLang="en-US" sz="2000" dirty="0" err="1"/>
              <a:t>시간복잡도</a:t>
            </a:r>
            <a:r>
              <a:rPr lang="en-US" altLang="ko-KR" sz="2000" dirty="0"/>
              <a:t>: O(h), h</a:t>
            </a:r>
            <a:r>
              <a:rPr lang="ko-KR" altLang="en-US" sz="2000" dirty="0"/>
              <a:t>는 트리의 높이</a:t>
            </a:r>
            <a:endParaRPr lang="en-US" altLang="ko-KR" sz="2000" dirty="0"/>
          </a:p>
          <a:p>
            <a:r>
              <a:rPr lang="en-US" altLang="ko-KR" sz="2000" dirty="0"/>
              <a:t>									h</a:t>
            </a:r>
            <a:r>
              <a:rPr lang="ko-KR" altLang="en-US" sz="2000" dirty="0"/>
              <a:t>는 최대 </a:t>
            </a:r>
            <a:r>
              <a:rPr lang="en-US" altLang="ko-KR" sz="2000" dirty="0" err="1"/>
              <a:t>logN</a:t>
            </a:r>
            <a:r>
              <a:rPr lang="en-US" altLang="ko-KR" sz="2000" dirty="0"/>
              <a:t> =&gt; O(</a:t>
            </a:r>
            <a:r>
              <a:rPr lang="en-US" altLang="ko-KR" sz="2000" dirty="0" err="1"/>
              <a:t>logN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	Find </a:t>
            </a:r>
            <a:r>
              <a:rPr lang="ko-KR" altLang="en-US" sz="2000" dirty="0"/>
              <a:t>연산을 수행하면서 트리의 높이를 낮추는 것</a:t>
            </a:r>
            <a:r>
              <a:rPr lang="en-US" altLang="ko-KR" sz="2000" dirty="0"/>
              <a:t>: Path Compression</a:t>
            </a:r>
          </a:p>
          <a:p>
            <a:r>
              <a:rPr lang="en-US" altLang="ko-KR" sz="2000" dirty="0"/>
              <a:t>Union(</a:t>
            </a:r>
            <a:r>
              <a:rPr lang="en-US" altLang="ko-KR" sz="2000" dirty="0" err="1"/>
              <a:t>x,y</a:t>
            </a:r>
            <a:r>
              <a:rPr lang="en-US" altLang="ko-KR" sz="2000" dirty="0"/>
              <a:t>):</a:t>
            </a:r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r>
              <a:rPr lang="ko-KR" altLang="en-US" sz="2000" dirty="0"/>
              <a:t>가 속한 부분 집합과 </a:t>
            </a:r>
            <a:r>
              <a:rPr lang="en-US" altLang="ko-KR" sz="2000" dirty="0"/>
              <a:t>y</a:t>
            </a:r>
            <a:r>
              <a:rPr lang="ko-KR" altLang="en-US" sz="2000" dirty="0"/>
              <a:t>가 속한 부분집합을 합침</a:t>
            </a:r>
            <a:r>
              <a:rPr lang="en-US" altLang="ko-KR" sz="2000" dirty="0"/>
              <a:t>	</a:t>
            </a:r>
            <a:r>
              <a:rPr lang="ko-KR" altLang="en-US" sz="2000" dirty="0" err="1"/>
              <a:t>시간복잡도</a:t>
            </a:r>
            <a:r>
              <a:rPr lang="en-US" altLang="ko-KR" sz="2000" dirty="0"/>
              <a:t>: O(1)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높이가 낮은 트리를 높은 트리로 합침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6992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9033</TotalTime>
  <Words>1295</Words>
  <Application>Microsoft Office PowerPoint</Application>
  <PresentationFormat>와이드스크린</PresentationFormat>
  <Paragraphs>177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-apple-system</vt:lpstr>
      <vt:lpstr>맑은 고딕</vt:lpstr>
      <vt:lpstr>Arial</vt:lpstr>
      <vt:lpstr>Consolas</vt:lpstr>
      <vt:lpstr>Office 테마</vt:lpstr>
      <vt:lpstr>Graph &amp; DFS,BFS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김 채아</dc:creator>
  <cp:lastModifiedBy>김 채아</cp:lastModifiedBy>
  <cp:revision>152</cp:revision>
  <dcterms:created xsi:type="dcterms:W3CDTF">2023-01-04T05:29:23Z</dcterms:created>
  <dcterms:modified xsi:type="dcterms:W3CDTF">2023-02-06T05:50:25Z</dcterms:modified>
</cp:coreProperties>
</file>