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Wednesday, September 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2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Wednesday, September 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6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Wednesday, September 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Wednesday, September 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4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Wednesday, September 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9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Wednesday, September 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7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Wednesday, September 9,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Wednesday, September 9,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Wednesday, September 9,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Wednesday, September 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2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Wednesday, September 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8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Wednesday, September 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54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391A93-2573-44C2-8DC3-5B91AF381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4800"/>
              <a:t>수치해석 </a:t>
            </a:r>
            <a:r>
              <a:rPr lang="en-US" altLang="ko-KR" sz="4800"/>
              <a:t>HW2</a:t>
            </a:r>
            <a:endParaRPr lang="ko-KR" altLang="en-US" sz="48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15F624-58B4-4AD0-81BA-58057BFFF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en-US" altLang="ko-KR" sz="2200" dirty="0"/>
              <a:t>2018008613 </a:t>
            </a:r>
            <a:r>
              <a:rPr lang="ko-KR" altLang="en-US" sz="2200" dirty="0"/>
              <a:t>안상욱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1A988-FC6B-4691-82E4-D4E1975179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47" r="8953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D55A17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D55A1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D55A1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735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D863A-32B7-4A8E-918F-12AB4192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BE50488-9D3D-48BE-A441-27A62AC23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446" y="4381500"/>
            <a:ext cx="10058400" cy="2111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0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Newton Method</a:t>
            </a:r>
            <a:r>
              <a:rPr lang="ko-KR" altLang="en-US" dirty="0">
                <a:latin typeface="+mn-ea"/>
              </a:rPr>
              <a:t>를 이용해 최솟값을 찾아보았다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그 결과 </a:t>
            </a:r>
            <a:r>
              <a:rPr lang="en-US" altLang="ko-KR" dirty="0">
                <a:latin typeface="+mn-ea"/>
              </a:rPr>
              <a:t>x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-0.394153</a:t>
            </a:r>
            <a:r>
              <a:rPr lang="ko-KR" altLang="en-US" dirty="0">
                <a:latin typeface="+mn-ea"/>
              </a:rPr>
              <a:t>일 때 </a:t>
            </a:r>
            <a:r>
              <a:rPr lang="ko-KR" altLang="en-US" dirty="0" err="1">
                <a:latin typeface="+mn-ea"/>
              </a:rPr>
              <a:t>함숫값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-29.0506</a:t>
            </a:r>
            <a:r>
              <a:rPr lang="ko-KR" altLang="en-US" dirty="0">
                <a:latin typeface="+mn-ea"/>
              </a:rPr>
              <a:t>을 가지고</a:t>
            </a:r>
            <a:r>
              <a:rPr lang="en-US" altLang="ko-KR" dirty="0">
                <a:latin typeface="+mn-ea"/>
              </a:rPr>
              <a:t>, x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2.55416</a:t>
            </a:r>
            <a:r>
              <a:rPr lang="ko-KR" altLang="en-US" dirty="0">
                <a:latin typeface="+mn-ea"/>
              </a:rPr>
              <a:t>일 때 </a:t>
            </a:r>
            <a:r>
              <a:rPr lang="ko-KR" altLang="en-US" dirty="0" err="1">
                <a:latin typeface="+mn-ea"/>
              </a:rPr>
              <a:t>함숫값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-18.7994</a:t>
            </a:r>
            <a:r>
              <a:rPr lang="ko-KR" altLang="en-US" dirty="0">
                <a:latin typeface="+mn-ea"/>
              </a:rPr>
              <a:t>를 가짐을 확인할 수 있었다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x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-0.394153</a:t>
            </a:r>
            <a:r>
              <a:rPr lang="ko-KR" altLang="en-US" dirty="0">
                <a:latin typeface="+mn-ea"/>
              </a:rPr>
              <a:t>일 때 </a:t>
            </a:r>
            <a:r>
              <a:rPr lang="en-US" altLang="ko-KR" dirty="0">
                <a:latin typeface="+mn-ea"/>
              </a:rPr>
              <a:t>global minimum </a:t>
            </a:r>
            <a:r>
              <a:rPr lang="ko-KR" altLang="en-US" dirty="0">
                <a:latin typeface="+mn-ea"/>
              </a:rPr>
              <a:t>값인 </a:t>
            </a:r>
            <a:r>
              <a:rPr lang="en-US" altLang="ko-KR" dirty="0">
                <a:latin typeface="+mn-ea"/>
              </a:rPr>
              <a:t>-29.0506</a:t>
            </a:r>
            <a:r>
              <a:rPr lang="ko-KR" altLang="en-US" dirty="0">
                <a:latin typeface="+mn-ea"/>
              </a:rPr>
              <a:t>을 가지고</a:t>
            </a:r>
            <a:r>
              <a:rPr lang="en-US" altLang="ko-KR" dirty="0">
                <a:latin typeface="+mn-ea"/>
              </a:rPr>
              <a:t>, x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2.55416</a:t>
            </a:r>
            <a:r>
              <a:rPr lang="ko-KR" altLang="en-US" dirty="0">
                <a:latin typeface="+mn-ea"/>
              </a:rPr>
              <a:t>일 때 </a:t>
            </a:r>
            <a:r>
              <a:rPr lang="en-US" altLang="ko-KR" dirty="0">
                <a:latin typeface="+mn-ea"/>
              </a:rPr>
              <a:t>local minimum </a:t>
            </a:r>
            <a:r>
              <a:rPr lang="ko-KR" altLang="en-US" dirty="0">
                <a:latin typeface="+mn-ea"/>
              </a:rPr>
              <a:t>값인 </a:t>
            </a:r>
            <a:r>
              <a:rPr lang="en-US" altLang="ko-KR" dirty="0">
                <a:latin typeface="+mn-ea"/>
              </a:rPr>
              <a:t>-18.7994</a:t>
            </a:r>
            <a:r>
              <a:rPr lang="ko-KR" altLang="en-US" dirty="0">
                <a:latin typeface="+mn-ea"/>
              </a:rPr>
              <a:t>를 가짐을 확인할 수 있었다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D1E0C6-B576-4101-9733-3DF993DE1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2009775"/>
            <a:ext cx="78200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D863A-32B7-4A8E-918F-12AB4192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 및 분석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BE50488-9D3D-48BE-A441-27A62AC23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446" y="4381500"/>
            <a:ext cx="10058400" cy="2111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+mn-ea"/>
              </a:rPr>
              <a:t>결과를 비교해봤을 때 </a:t>
            </a:r>
            <a:r>
              <a:rPr lang="en-US" altLang="ko-KR" dirty="0"/>
              <a:t>Using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 and 2</a:t>
            </a:r>
            <a:r>
              <a:rPr lang="en-US" altLang="ko-KR" baseline="30000" dirty="0"/>
              <a:t>nd</a:t>
            </a:r>
            <a:r>
              <a:rPr lang="en-US" altLang="ko-KR" dirty="0"/>
              <a:t> derivatives</a:t>
            </a:r>
            <a:r>
              <a:rPr lang="ko-KR" altLang="en-US" dirty="0"/>
              <a:t>로 최솟값을 구했을 때와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Using</a:t>
            </a:r>
            <a:r>
              <a:rPr lang="ko-KR" altLang="en-US" dirty="0"/>
              <a:t> </a:t>
            </a:r>
            <a:r>
              <a:rPr lang="en-US" altLang="ko-KR" dirty="0"/>
              <a:t>Approximation</a:t>
            </a:r>
            <a:r>
              <a:rPr lang="ko-KR" altLang="en-US" dirty="0"/>
              <a:t>로 최솟값을 구했을 때의 값이 정확히 일치하는 것을 확인해볼 수 있었다</a:t>
            </a:r>
            <a:r>
              <a:rPr lang="en-US" altLang="ko-KR" dirty="0"/>
              <a:t>.</a:t>
            </a: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D1E0C6-B576-4101-9733-3DF993DE1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646" y="1690688"/>
            <a:ext cx="5379355" cy="21113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5C0574F-EED0-49EC-B7C8-C698C0C3D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58" y="1565042"/>
            <a:ext cx="5379355" cy="211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46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D863A-32B7-4A8E-918F-12AB4192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값과 비교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BE50488-9D3D-48BE-A441-27A62AC23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446" y="4381500"/>
            <a:ext cx="10058400" cy="2111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+mn-ea"/>
              </a:rPr>
              <a:t>방정식의 근을 구해주는 사이트에서 </a:t>
            </a:r>
            <a:r>
              <a:rPr lang="en-US" altLang="ko-KR" dirty="0">
                <a:latin typeface="+mn-ea"/>
              </a:rPr>
              <a:t>f `(x)</a:t>
            </a:r>
            <a:r>
              <a:rPr lang="ko-KR" altLang="en-US" dirty="0">
                <a:latin typeface="+mn-ea"/>
              </a:rPr>
              <a:t>의 근을 구해서 극소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극대를 가지는 점을 찾아보았다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그 결과 앞에서 구한 </a:t>
            </a:r>
            <a:r>
              <a:rPr lang="en-US" altLang="ko-KR" dirty="0">
                <a:latin typeface="+mn-ea"/>
              </a:rPr>
              <a:t>Local minimum, Global minimum</a:t>
            </a:r>
            <a:r>
              <a:rPr lang="ko-KR" altLang="en-US" dirty="0">
                <a:latin typeface="+mn-ea"/>
              </a:rPr>
              <a:t>을 가지는 </a:t>
            </a:r>
            <a:r>
              <a:rPr lang="en-US" altLang="ko-KR" dirty="0">
                <a:latin typeface="+mn-ea"/>
              </a:rPr>
              <a:t>x </a:t>
            </a:r>
            <a:r>
              <a:rPr lang="ko-KR" altLang="en-US" dirty="0">
                <a:latin typeface="+mn-ea"/>
              </a:rPr>
              <a:t>값과 거의 일치하는 것을 확인해 볼 수 있었다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D1E0C6-B576-4101-9733-3DF993DE1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482" y="1690688"/>
            <a:ext cx="5188519" cy="2111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7F2166-AC77-4DEA-A5EF-89EF46C02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490" y="2595562"/>
            <a:ext cx="2486025" cy="1666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479A76-BEC7-4A2C-A79B-F3F807B09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607342"/>
            <a:ext cx="39052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55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D863A-32B7-4A8E-918F-12AB4192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82" y="2937996"/>
            <a:ext cx="10543032" cy="1325563"/>
          </a:xfrm>
        </p:spPr>
        <p:txBody>
          <a:bodyPr>
            <a:noAutofit/>
          </a:bodyPr>
          <a:lstStyle/>
          <a:p>
            <a:pPr algn="ctr"/>
            <a:r>
              <a:rPr lang="ko-KR" altLang="en-US" sz="10000" dirty="0"/>
              <a:t>감사합니다</a:t>
            </a:r>
            <a:r>
              <a:rPr lang="en-US" altLang="ko-KR" sz="10000" dirty="0"/>
              <a:t>!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297798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D863A-32B7-4A8E-918F-12AB4192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그래프의 대략적인 모양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1DADF4-C0E5-4B8E-BB8B-AF8F791E5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615" y="266699"/>
            <a:ext cx="2740041" cy="4524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1EEE31-4673-454B-A154-9902BD445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501" y="2383631"/>
            <a:ext cx="4876800" cy="57150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BE50488-9D3D-48BE-A441-27A62AC23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821" y="5406390"/>
            <a:ext cx="10058400" cy="1162621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Desmos</a:t>
            </a:r>
            <a:r>
              <a:rPr lang="ko-KR" altLang="en-US" dirty="0">
                <a:latin typeface="+mn-ea"/>
              </a:rPr>
              <a:t>라는 사이트에서 위 식에 대한 그래프를 대략적으로 그려보았을 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최솟값을 갖도록 하는 </a:t>
            </a:r>
            <a:r>
              <a:rPr lang="en-US" altLang="ko-KR" dirty="0">
                <a:latin typeface="+mn-ea"/>
              </a:rPr>
              <a:t>x</a:t>
            </a:r>
            <a:r>
              <a:rPr lang="ko-KR" altLang="en-US" dirty="0">
                <a:latin typeface="+mn-ea"/>
              </a:rPr>
              <a:t>의 값이 </a:t>
            </a:r>
            <a:r>
              <a:rPr lang="en-US" altLang="ko-KR" dirty="0">
                <a:latin typeface="+mn-ea"/>
              </a:rPr>
              <a:t>-1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0 </a:t>
            </a:r>
            <a:r>
              <a:rPr lang="ko-KR" altLang="en-US" dirty="0">
                <a:latin typeface="+mn-ea"/>
              </a:rPr>
              <a:t>사이에 하나</a:t>
            </a:r>
            <a:r>
              <a:rPr lang="en-US" altLang="ko-KR" dirty="0">
                <a:latin typeface="+mn-ea"/>
              </a:rPr>
              <a:t>, 2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3 </a:t>
            </a:r>
            <a:r>
              <a:rPr lang="ko-KR" altLang="en-US" dirty="0">
                <a:latin typeface="+mn-ea"/>
              </a:rPr>
              <a:t>사이에 하나 위치하는 것을 확인할 수 있었다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087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D863A-32B7-4A8E-918F-12AB4192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 and 2</a:t>
            </a:r>
            <a:r>
              <a:rPr lang="en-US" altLang="ko-KR" baseline="30000" dirty="0"/>
              <a:t>nd</a:t>
            </a:r>
            <a:r>
              <a:rPr lang="en-US" altLang="ko-KR" dirty="0"/>
              <a:t> derivatives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BE50488-9D3D-48BE-A441-27A62AC23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375" y="3741737"/>
            <a:ext cx="10058400" cy="2751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+mn-ea"/>
              </a:rPr>
              <a:t>먼저</a:t>
            </a:r>
            <a:r>
              <a:rPr lang="en-US" altLang="ko-KR" dirty="0">
                <a:latin typeface="+mn-ea"/>
              </a:rPr>
              <a:t>, f `(x)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f ``(x)</a:t>
            </a:r>
            <a:r>
              <a:rPr lang="ko-KR" altLang="en-US" dirty="0">
                <a:latin typeface="+mn-ea"/>
              </a:rPr>
              <a:t>를 직접 구한 뒤 </a:t>
            </a:r>
            <a:r>
              <a:rPr lang="en-US" altLang="ko-KR" dirty="0">
                <a:latin typeface="+mn-ea"/>
              </a:rPr>
              <a:t>Newton Method</a:t>
            </a:r>
            <a:r>
              <a:rPr lang="ko-KR" altLang="en-US" dirty="0">
                <a:latin typeface="+mn-ea"/>
              </a:rPr>
              <a:t>를 사용해 최솟값을 구해보았다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여기서 </a:t>
            </a:r>
            <a:r>
              <a:rPr lang="en-US" altLang="ko-KR" dirty="0">
                <a:latin typeface="+mn-ea"/>
              </a:rPr>
              <a:t>alpha</a:t>
            </a:r>
            <a:r>
              <a:rPr lang="ko-KR" altLang="en-US" dirty="0">
                <a:latin typeface="+mn-ea"/>
              </a:rPr>
              <a:t>의 값을 </a:t>
            </a:r>
            <a:r>
              <a:rPr lang="en-US" altLang="ko-KR" dirty="0">
                <a:latin typeface="+mn-ea"/>
              </a:rPr>
              <a:t>0.5</a:t>
            </a:r>
            <a:r>
              <a:rPr lang="ko-KR" altLang="en-US" dirty="0">
                <a:latin typeface="+mn-ea"/>
              </a:rPr>
              <a:t>로 두고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Moment</a:t>
            </a:r>
            <a:r>
              <a:rPr lang="ko-KR" altLang="en-US" dirty="0">
                <a:latin typeface="+mn-ea"/>
              </a:rPr>
              <a:t>의 값을 </a:t>
            </a:r>
            <a:r>
              <a:rPr lang="en-US" altLang="ko-KR" dirty="0">
                <a:latin typeface="+mn-ea"/>
              </a:rPr>
              <a:t>((xi-1)-(xi)) / 2 </a:t>
            </a:r>
            <a:r>
              <a:rPr lang="ko-KR" altLang="en-US" dirty="0">
                <a:latin typeface="+mn-ea"/>
              </a:rPr>
              <a:t>로 조금씩 줄어들도록 설정해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최솟값을 넘어서서 진동하지 않도록 구현해주었다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두 최솟값은 각각 </a:t>
            </a:r>
            <a:r>
              <a:rPr lang="en-US" altLang="ko-KR" dirty="0">
                <a:latin typeface="+mn-ea"/>
              </a:rPr>
              <a:t>-1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0 </a:t>
            </a:r>
            <a:r>
              <a:rPr lang="ko-KR" altLang="en-US" dirty="0">
                <a:latin typeface="+mn-ea"/>
              </a:rPr>
              <a:t>사이</a:t>
            </a:r>
            <a:r>
              <a:rPr lang="en-US" altLang="ko-KR" dirty="0">
                <a:latin typeface="+mn-ea"/>
              </a:rPr>
              <a:t>, 2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3 </a:t>
            </a:r>
            <a:r>
              <a:rPr lang="ko-KR" altLang="en-US" dirty="0">
                <a:latin typeface="+mn-ea"/>
              </a:rPr>
              <a:t>사이에 있었으므로 초기의 </a:t>
            </a:r>
            <a:r>
              <a:rPr lang="en-US" altLang="ko-KR" dirty="0">
                <a:latin typeface="+mn-ea"/>
              </a:rPr>
              <a:t>x</a:t>
            </a:r>
            <a:r>
              <a:rPr lang="ko-KR" altLang="en-US" dirty="0">
                <a:latin typeface="+mn-ea"/>
              </a:rPr>
              <a:t>값을 각각 </a:t>
            </a:r>
            <a:r>
              <a:rPr lang="en-US" altLang="ko-KR" dirty="0">
                <a:latin typeface="+mn-ea"/>
              </a:rPr>
              <a:t>0, 3</a:t>
            </a:r>
            <a:r>
              <a:rPr lang="ko-KR" altLang="en-US" dirty="0">
                <a:latin typeface="+mn-ea"/>
              </a:rPr>
              <a:t>으로 설정해주었다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6F3920-0F26-45E4-809E-20A99F999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120" y="1647825"/>
            <a:ext cx="54006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8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D863A-32B7-4A8E-918F-12AB4192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프로그램 구현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BE50488-9D3D-48BE-A441-27A62AC23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446" y="4552950"/>
            <a:ext cx="10058400" cy="1939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+mn-ea"/>
              </a:rPr>
              <a:t>먼저 다음과 같이 </a:t>
            </a:r>
            <a:r>
              <a:rPr lang="en-US" altLang="ko-KR" dirty="0">
                <a:latin typeface="+mn-ea"/>
              </a:rPr>
              <a:t>f </a:t>
            </a:r>
            <a:r>
              <a:rPr lang="ko-KR" altLang="en-US" dirty="0">
                <a:latin typeface="+mn-ea"/>
              </a:rPr>
              <a:t>함수</a:t>
            </a:r>
            <a:r>
              <a:rPr lang="en-US" altLang="ko-KR" dirty="0">
                <a:latin typeface="+mn-ea"/>
              </a:rPr>
              <a:t>, f ` </a:t>
            </a:r>
            <a:r>
              <a:rPr lang="ko-KR" altLang="en-US" dirty="0">
                <a:latin typeface="+mn-ea"/>
              </a:rPr>
              <a:t>함수</a:t>
            </a:r>
            <a:r>
              <a:rPr lang="en-US" altLang="ko-KR" dirty="0">
                <a:latin typeface="+mn-ea"/>
              </a:rPr>
              <a:t>, f ``</a:t>
            </a:r>
            <a:r>
              <a:rPr lang="ko-KR" altLang="en-US" dirty="0">
                <a:latin typeface="+mn-ea"/>
              </a:rPr>
              <a:t>함수를 각각 </a:t>
            </a:r>
            <a:r>
              <a:rPr lang="en-US" altLang="ko-KR" dirty="0">
                <a:latin typeface="+mn-ea"/>
              </a:rPr>
              <a:t>f, f1, f2</a:t>
            </a:r>
            <a:r>
              <a:rPr lang="ko-KR" altLang="en-US" dirty="0">
                <a:latin typeface="+mn-ea"/>
              </a:rPr>
              <a:t>로 정의해주었다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그리고 </a:t>
            </a:r>
            <a:r>
              <a:rPr lang="en-US" altLang="ko-KR" dirty="0">
                <a:latin typeface="+mn-ea"/>
              </a:rPr>
              <a:t>LIM </a:t>
            </a:r>
            <a:r>
              <a:rPr lang="ko-KR" altLang="en-US" dirty="0">
                <a:latin typeface="+mn-ea"/>
              </a:rPr>
              <a:t>값은 </a:t>
            </a:r>
            <a:r>
              <a:rPr lang="en-US" altLang="ko-KR" dirty="0">
                <a:latin typeface="+mn-ea"/>
              </a:rPr>
              <a:t>xi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xi+1</a:t>
            </a:r>
            <a:r>
              <a:rPr lang="ko-KR" altLang="en-US" dirty="0">
                <a:latin typeface="+mn-ea"/>
              </a:rPr>
              <a:t>로의 변화량이 </a:t>
            </a:r>
            <a:r>
              <a:rPr lang="en-US" altLang="ko-KR" dirty="0">
                <a:latin typeface="+mn-ea"/>
              </a:rPr>
              <a:t>LIM</a:t>
            </a:r>
            <a:r>
              <a:rPr lang="ko-KR" altLang="en-US" dirty="0">
                <a:latin typeface="+mn-ea"/>
              </a:rPr>
              <a:t>보다 작아질 동안 </a:t>
            </a:r>
            <a:r>
              <a:rPr lang="en-US" altLang="ko-KR" dirty="0">
                <a:latin typeface="+mn-ea"/>
              </a:rPr>
              <a:t>Newton Method</a:t>
            </a:r>
            <a:r>
              <a:rPr lang="ko-KR" altLang="en-US" dirty="0">
                <a:latin typeface="+mn-ea"/>
              </a:rPr>
              <a:t>를 반복하기 위해 설정해주었다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그리고 </a:t>
            </a:r>
            <a:r>
              <a:rPr lang="en-US" altLang="ko-KR" dirty="0">
                <a:latin typeface="+mn-ea"/>
              </a:rPr>
              <a:t>ALPHA</a:t>
            </a:r>
            <a:r>
              <a:rPr lang="ko-KR" altLang="en-US" dirty="0">
                <a:latin typeface="+mn-ea"/>
              </a:rPr>
              <a:t>의 값을 앞에서 말한 것처럼 </a:t>
            </a:r>
            <a:r>
              <a:rPr lang="en-US" altLang="ko-KR" dirty="0">
                <a:latin typeface="+mn-ea"/>
              </a:rPr>
              <a:t>0.5</a:t>
            </a:r>
            <a:r>
              <a:rPr lang="ko-KR" altLang="en-US" dirty="0">
                <a:latin typeface="+mn-ea"/>
              </a:rPr>
              <a:t>로 설정해주었다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BDC967-C680-4FE9-94A4-26DC32434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1510505"/>
            <a:ext cx="5326331" cy="282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2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D863A-32B7-4A8E-918F-12AB4192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프로그램 구현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BE50488-9D3D-48BE-A441-27A62AC23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446" y="4886325"/>
            <a:ext cx="10058400" cy="16065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dirty="0">
                <a:latin typeface="+mn-ea"/>
              </a:rPr>
              <a:t>그리고 </a:t>
            </a:r>
            <a:r>
              <a:rPr lang="en-US" altLang="ko-KR" dirty="0">
                <a:latin typeface="+mn-ea"/>
              </a:rPr>
              <a:t>Newton method</a:t>
            </a:r>
            <a:r>
              <a:rPr lang="ko-KR" altLang="en-US" dirty="0">
                <a:latin typeface="+mn-ea"/>
              </a:rPr>
              <a:t>를 실행할 </a:t>
            </a:r>
            <a:r>
              <a:rPr lang="en-US" altLang="ko-KR" dirty="0">
                <a:latin typeface="+mn-ea"/>
              </a:rPr>
              <a:t>Newton </a:t>
            </a:r>
            <a:r>
              <a:rPr lang="ko-KR" altLang="en-US" dirty="0">
                <a:latin typeface="+mn-ea"/>
              </a:rPr>
              <a:t>함수를 구현해주었다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X1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xi+1</a:t>
            </a:r>
            <a:r>
              <a:rPr lang="ko-KR" altLang="en-US" dirty="0">
                <a:latin typeface="+mn-ea"/>
              </a:rPr>
              <a:t>을 의미하고</a:t>
            </a:r>
            <a:r>
              <a:rPr lang="en-US" altLang="ko-KR" dirty="0">
                <a:latin typeface="+mn-ea"/>
              </a:rPr>
              <a:t>, x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dirty="0">
                <a:latin typeface="+mn-ea"/>
              </a:rPr>
              <a:t>xi</a:t>
            </a:r>
            <a:r>
              <a:rPr lang="ko-KR" altLang="en-US" dirty="0">
                <a:latin typeface="+mn-ea"/>
              </a:rPr>
              <a:t>를 의미한다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그리고 </a:t>
            </a:r>
            <a:r>
              <a:rPr lang="en-US" altLang="ko-KR" dirty="0">
                <a:latin typeface="+mn-ea"/>
              </a:rPr>
              <a:t>moment</a:t>
            </a:r>
            <a:r>
              <a:rPr lang="ko-KR" altLang="en-US" dirty="0">
                <a:latin typeface="+mn-ea"/>
              </a:rPr>
              <a:t>의 값은 초기값을 </a:t>
            </a:r>
            <a:r>
              <a:rPr lang="en-US" altLang="ko-KR" dirty="0">
                <a:latin typeface="+mn-ea"/>
              </a:rPr>
              <a:t>0</a:t>
            </a:r>
            <a:r>
              <a:rPr lang="ko-KR" altLang="en-US" dirty="0">
                <a:latin typeface="+mn-ea"/>
              </a:rPr>
              <a:t>으로 설정해 준 뒤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한 번 실행할 때마다 </a:t>
            </a:r>
            <a:r>
              <a:rPr lang="en-US" altLang="ko-KR" dirty="0">
                <a:latin typeface="+mn-ea"/>
              </a:rPr>
              <a:t>((xi-1)-(xi)) / 2 </a:t>
            </a:r>
            <a:r>
              <a:rPr lang="ko-KR" altLang="en-US" dirty="0">
                <a:latin typeface="+mn-ea"/>
              </a:rPr>
              <a:t>값으로 변경해주었다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그리고 </a:t>
            </a:r>
            <a:r>
              <a:rPr lang="en-US" altLang="ko-KR" dirty="0">
                <a:latin typeface="+mn-ea"/>
              </a:rPr>
              <a:t>xi+1-xi</a:t>
            </a:r>
            <a:r>
              <a:rPr lang="ko-KR" altLang="en-US" dirty="0">
                <a:latin typeface="+mn-ea"/>
              </a:rPr>
              <a:t>의 절댓값이 아까 설정해준 </a:t>
            </a:r>
            <a:r>
              <a:rPr lang="en-US" altLang="ko-KR" dirty="0">
                <a:latin typeface="+mn-ea"/>
              </a:rPr>
              <a:t>0.000001</a:t>
            </a:r>
            <a:r>
              <a:rPr lang="ko-KR" altLang="en-US" dirty="0">
                <a:latin typeface="+mn-ea"/>
              </a:rPr>
              <a:t>의 값을 가지는 </a:t>
            </a:r>
            <a:r>
              <a:rPr lang="en-US" altLang="ko-KR" dirty="0">
                <a:latin typeface="+mn-ea"/>
              </a:rPr>
              <a:t>LIM</a:t>
            </a:r>
            <a:r>
              <a:rPr lang="ko-KR" altLang="en-US" dirty="0">
                <a:latin typeface="+mn-ea"/>
              </a:rPr>
              <a:t>보다 작아질 때까지 반복해주었다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반복이 끝나면 </a:t>
            </a:r>
            <a:r>
              <a:rPr lang="en-US" altLang="ko-KR" dirty="0">
                <a:latin typeface="+mn-ea"/>
              </a:rPr>
              <a:t>xi</a:t>
            </a:r>
            <a:r>
              <a:rPr lang="ko-KR" altLang="en-US" dirty="0">
                <a:latin typeface="+mn-ea"/>
              </a:rPr>
              <a:t>의 값을 </a:t>
            </a:r>
            <a:r>
              <a:rPr lang="en-US" altLang="ko-KR" dirty="0">
                <a:latin typeface="+mn-ea"/>
              </a:rPr>
              <a:t>return</a:t>
            </a:r>
            <a:r>
              <a:rPr lang="ko-KR" altLang="en-US" dirty="0">
                <a:latin typeface="+mn-ea"/>
              </a:rPr>
              <a:t>해주었다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9DF434-3DC9-4A75-A31B-B3CDA4D25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1476375"/>
            <a:ext cx="48101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9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D863A-32B7-4A8E-918F-12AB4192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BE50488-9D3D-48BE-A441-27A62AC23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446" y="4381500"/>
            <a:ext cx="10058400" cy="2111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0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Newton Method</a:t>
            </a:r>
            <a:r>
              <a:rPr lang="ko-KR" altLang="en-US" dirty="0">
                <a:latin typeface="+mn-ea"/>
              </a:rPr>
              <a:t>를 이용해 최솟값을 찾아보았다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그 결과 </a:t>
            </a:r>
            <a:r>
              <a:rPr lang="en-US" altLang="ko-KR" dirty="0">
                <a:latin typeface="+mn-ea"/>
              </a:rPr>
              <a:t>x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-0.394153</a:t>
            </a:r>
            <a:r>
              <a:rPr lang="ko-KR" altLang="en-US" dirty="0">
                <a:latin typeface="+mn-ea"/>
              </a:rPr>
              <a:t>일 때 </a:t>
            </a:r>
            <a:r>
              <a:rPr lang="ko-KR" altLang="en-US" dirty="0" err="1">
                <a:latin typeface="+mn-ea"/>
              </a:rPr>
              <a:t>함숫값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-29.0506</a:t>
            </a:r>
            <a:r>
              <a:rPr lang="ko-KR" altLang="en-US" dirty="0">
                <a:latin typeface="+mn-ea"/>
              </a:rPr>
              <a:t>을 가지고</a:t>
            </a:r>
            <a:r>
              <a:rPr lang="en-US" altLang="ko-KR" dirty="0">
                <a:latin typeface="+mn-ea"/>
              </a:rPr>
              <a:t>, x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2.55416</a:t>
            </a:r>
            <a:r>
              <a:rPr lang="ko-KR" altLang="en-US" dirty="0">
                <a:latin typeface="+mn-ea"/>
              </a:rPr>
              <a:t>일 때 </a:t>
            </a:r>
            <a:r>
              <a:rPr lang="ko-KR" altLang="en-US" dirty="0" err="1">
                <a:latin typeface="+mn-ea"/>
              </a:rPr>
              <a:t>함숫값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-18.7994</a:t>
            </a:r>
            <a:r>
              <a:rPr lang="ko-KR" altLang="en-US" dirty="0">
                <a:latin typeface="+mn-ea"/>
              </a:rPr>
              <a:t>를 가짐을 확인할 수 있었다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x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-0.394153</a:t>
            </a:r>
            <a:r>
              <a:rPr lang="ko-KR" altLang="en-US" dirty="0">
                <a:latin typeface="+mn-ea"/>
              </a:rPr>
              <a:t>일 때 </a:t>
            </a:r>
            <a:r>
              <a:rPr lang="en-US" altLang="ko-KR" dirty="0">
                <a:latin typeface="+mn-ea"/>
              </a:rPr>
              <a:t>global minimum </a:t>
            </a:r>
            <a:r>
              <a:rPr lang="ko-KR" altLang="en-US" dirty="0">
                <a:latin typeface="+mn-ea"/>
              </a:rPr>
              <a:t>값인 </a:t>
            </a:r>
            <a:r>
              <a:rPr lang="en-US" altLang="ko-KR" dirty="0">
                <a:latin typeface="+mn-ea"/>
              </a:rPr>
              <a:t>-29.0506</a:t>
            </a:r>
            <a:r>
              <a:rPr lang="ko-KR" altLang="en-US" dirty="0">
                <a:latin typeface="+mn-ea"/>
              </a:rPr>
              <a:t>을 가지고</a:t>
            </a:r>
            <a:r>
              <a:rPr lang="en-US" altLang="ko-KR" dirty="0">
                <a:latin typeface="+mn-ea"/>
              </a:rPr>
              <a:t>, x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2.55416</a:t>
            </a:r>
            <a:r>
              <a:rPr lang="ko-KR" altLang="en-US" dirty="0">
                <a:latin typeface="+mn-ea"/>
              </a:rPr>
              <a:t>일 때 </a:t>
            </a:r>
            <a:r>
              <a:rPr lang="en-US" altLang="ko-KR" dirty="0">
                <a:latin typeface="+mn-ea"/>
              </a:rPr>
              <a:t>local minimum </a:t>
            </a:r>
            <a:r>
              <a:rPr lang="ko-KR" altLang="en-US" dirty="0">
                <a:latin typeface="+mn-ea"/>
              </a:rPr>
              <a:t>값인 </a:t>
            </a:r>
            <a:r>
              <a:rPr lang="en-US" altLang="ko-KR" dirty="0">
                <a:latin typeface="+mn-ea"/>
              </a:rPr>
              <a:t>-18.7994</a:t>
            </a:r>
            <a:r>
              <a:rPr lang="ko-KR" altLang="en-US" dirty="0">
                <a:latin typeface="+mn-ea"/>
              </a:rPr>
              <a:t>를 가짐을 확인할 수 있었다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032901-C67C-41F3-AF8A-644C6F74D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412" y="1558178"/>
            <a:ext cx="71628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26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D863A-32B7-4A8E-918F-12AB4192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</a:t>
            </a:r>
            <a:r>
              <a:rPr lang="ko-KR" altLang="en-US" dirty="0"/>
              <a:t> </a:t>
            </a:r>
            <a:r>
              <a:rPr lang="en-US" altLang="ko-KR" dirty="0"/>
              <a:t>Approximation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BE50488-9D3D-48BE-A441-27A62AC23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375" y="3741737"/>
            <a:ext cx="10058400" cy="2751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+mn-ea"/>
              </a:rPr>
              <a:t>앞의 방법과 유사하게 </a:t>
            </a:r>
            <a:r>
              <a:rPr lang="en-US" altLang="ko-KR" dirty="0">
                <a:latin typeface="+mn-ea"/>
              </a:rPr>
              <a:t>alpha</a:t>
            </a:r>
            <a:r>
              <a:rPr lang="ko-KR" altLang="en-US" dirty="0">
                <a:latin typeface="+mn-ea"/>
              </a:rPr>
              <a:t>의 값을 </a:t>
            </a:r>
            <a:r>
              <a:rPr lang="en-US" altLang="ko-KR" dirty="0">
                <a:latin typeface="+mn-ea"/>
              </a:rPr>
              <a:t>0.5</a:t>
            </a:r>
            <a:r>
              <a:rPr lang="ko-KR" altLang="en-US" dirty="0">
                <a:latin typeface="+mn-ea"/>
              </a:rPr>
              <a:t>로</a:t>
            </a:r>
            <a:r>
              <a:rPr lang="en-US" altLang="ko-KR" dirty="0">
                <a:latin typeface="+mn-ea"/>
              </a:rPr>
              <a:t>, Moment</a:t>
            </a:r>
            <a:r>
              <a:rPr lang="ko-KR" altLang="en-US" dirty="0">
                <a:latin typeface="+mn-ea"/>
              </a:rPr>
              <a:t>의 값을 </a:t>
            </a:r>
            <a:r>
              <a:rPr lang="en-US" altLang="ko-KR" dirty="0">
                <a:latin typeface="+mn-ea"/>
              </a:rPr>
              <a:t>((xi-1)-(xi)) / 2 </a:t>
            </a:r>
            <a:r>
              <a:rPr lang="ko-KR" altLang="en-US" dirty="0">
                <a:latin typeface="+mn-ea"/>
              </a:rPr>
              <a:t>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동일하게 설정해주었다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다만</a:t>
            </a:r>
            <a:r>
              <a:rPr lang="en-US" altLang="ko-KR" dirty="0">
                <a:latin typeface="+mn-ea"/>
              </a:rPr>
              <a:t>, f ``(x)</a:t>
            </a:r>
            <a:r>
              <a:rPr lang="ko-KR" altLang="en-US" dirty="0">
                <a:latin typeface="+mn-ea"/>
              </a:rPr>
              <a:t>의 값을 구할 때 </a:t>
            </a:r>
            <a:r>
              <a:rPr lang="en-US" altLang="ko-KR" dirty="0">
                <a:latin typeface="+mn-ea"/>
              </a:rPr>
              <a:t>approximation</a:t>
            </a:r>
            <a:r>
              <a:rPr lang="ko-KR" altLang="en-US" dirty="0">
                <a:latin typeface="+mn-ea"/>
              </a:rPr>
              <a:t>을 이용해서 값을 구하도록 구현했다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두 최솟값은 앞의 방법과 동일하게 각각 </a:t>
            </a:r>
            <a:r>
              <a:rPr lang="en-US" altLang="ko-KR" dirty="0">
                <a:latin typeface="+mn-ea"/>
              </a:rPr>
              <a:t>-1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0 </a:t>
            </a:r>
            <a:r>
              <a:rPr lang="ko-KR" altLang="en-US" dirty="0">
                <a:latin typeface="+mn-ea"/>
              </a:rPr>
              <a:t>사이</a:t>
            </a:r>
            <a:r>
              <a:rPr lang="en-US" altLang="ko-KR" dirty="0">
                <a:latin typeface="+mn-ea"/>
              </a:rPr>
              <a:t>, 2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3 </a:t>
            </a:r>
            <a:r>
              <a:rPr lang="ko-KR" altLang="en-US" dirty="0">
                <a:latin typeface="+mn-ea"/>
              </a:rPr>
              <a:t>사이에 있었으므로 초기의 </a:t>
            </a:r>
            <a:r>
              <a:rPr lang="en-US" altLang="ko-KR" dirty="0">
                <a:latin typeface="+mn-ea"/>
              </a:rPr>
              <a:t>x</a:t>
            </a:r>
            <a:r>
              <a:rPr lang="ko-KR" altLang="en-US" dirty="0">
                <a:latin typeface="+mn-ea"/>
              </a:rPr>
              <a:t>값을 각각 </a:t>
            </a:r>
            <a:r>
              <a:rPr lang="en-US" altLang="ko-KR" dirty="0">
                <a:latin typeface="+mn-ea"/>
              </a:rPr>
              <a:t>0, 3</a:t>
            </a:r>
            <a:r>
              <a:rPr lang="ko-KR" altLang="en-US" dirty="0">
                <a:latin typeface="+mn-ea"/>
              </a:rPr>
              <a:t>으로 설정해주었다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6F3920-0F26-45E4-809E-20A99F999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120" y="1647825"/>
            <a:ext cx="54006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5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D863A-32B7-4A8E-918F-12AB4192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프로그램 구현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BE50488-9D3D-48BE-A441-27A62AC23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446" y="4552950"/>
            <a:ext cx="10058400" cy="1939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+mn-ea"/>
              </a:rPr>
              <a:t>앞에서 말했듯이 </a:t>
            </a:r>
            <a:r>
              <a:rPr lang="en-US" altLang="ko-KR" dirty="0">
                <a:latin typeface="+mn-ea"/>
              </a:rPr>
              <a:t>f,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f1</a:t>
            </a:r>
            <a:r>
              <a:rPr lang="ko-KR" altLang="en-US" dirty="0">
                <a:latin typeface="+mn-ea"/>
              </a:rPr>
              <a:t> 함수는 동일하게 구현했고</a:t>
            </a:r>
            <a:r>
              <a:rPr lang="en-US" altLang="ko-KR" dirty="0">
                <a:latin typeface="+mn-ea"/>
              </a:rPr>
              <a:t>, ALPHA </a:t>
            </a:r>
            <a:r>
              <a:rPr lang="ko-KR" altLang="en-US" dirty="0">
                <a:latin typeface="+mn-ea"/>
              </a:rPr>
              <a:t>값과 </a:t>
            </a:r>
            <a:r>
              <a:rPr lang="en-US" altLang="ko-KR" dirty="0">
                <a:latin typeface="+mn-ea"/>
              </a:rPr>
              <a:t>LIM</a:t>
            </a:r>
            <a:r>
              <a:rPr lang="ko-KR" altLang="en-US" dirty="0">
                <a:latin typeface="+mn-ea"/>
              </a:rPr>
              <a:t>값을 동일하게 설정해주었다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그러나 </a:t>
            </a:r>
            <a:r>
              <a:rPr lang="en-US" altLang="ko-KR" dirty="0">
                <a:latin typeface="+mn-ea"/>
              </a:rPr>
              <a:t>f2</a:t>
            </a:r>
            <a:r>
              <a:rPr lang="ko-KR" altLang="en-US" dirty="0">
                <a:latin typeface="+mn-ea"/>
              </a:rPr>
              <a:t> 함수 대신 </a:t>
            </a:r>
            <a:r>
              <a:rPr lang="en-US" altLang="ko-KR" dirty="0">
                <a:latin typeface="+mn-ea"/>
              </a:rPr>
              <a:t>approximation</a:t>
            </a:r>
            <a:r>
              <a:rPr lang="ko-KR" altLang="en-US" dirty="0">
                <a:latin typeface="+mn-ea"/>
              </a:rPr>
              <a:t>을 이용해 </a:t>
            </a:r>
            <a:r>
              <a:rPr lang="en-US" altLang="ko-KR" dirty="0">
                <a:latin typeface="+mn-ea"/>
              </a:rPr>
              <a:t>f ``(x)</a:t>
            </a:r>
            <a:r>
              <a:rPr lang="ko-KR" altLang="en-US" dirty="0">
                <a:latin typeface="+mn-ea"/>
              </a:rPr>
              <a:t>의 값을 얻도록 </a:t>
            </a:r>
            <a:r>
              <a:rPr lang="en-US" altLang="ko-KR" dirty="0">
                <a:latin typeface="+mn-ea"/>
              </a:rPr>
              <a:t>af2 </a:t>
            </a:r>
            <a:r>
              <a:rPr lang="ko-KR" altLang="en-US" dirty="0">
                <a:latin typeface="+mn-ea"/>
              </a:rPr>
              <a:t>함수를 구현했다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이 때 </a:t>
            </a:r>
            <a:r>
              <a:rPr lang="en-US" altLang="ko-KR" dirty="0">
                <a:latin typeface="+mn-ea"/>
              </a:rPr>
              <a:t>H</a:t>
            </a:r>
            <a:r>
              <a:rPr lang="ko-KR" altLang="en-US" dirty="0">
                <a:latin typeface="+mn-ea"/>
              </a:rPr>
              <a:t>의 값을 </a:t>
            </a:r>
            <a:r>
              <a:rPr lang="en-US" altLang="ko-KR" dirty="0">
                <a:latin typeface="+mn-ea"/>
              </a:rPr>
              <a:t>0.0000001</a:t>
            </a:r>
            <a:r>
              <a:rPr lang="ko-KR" altLang="en-US" dirty="0">
                <a:latin typeface="+mn-ea"/>
              </a:rPr>
              <a:t>로 설정해주었다</a:t>
            </a:r>
            <a:r>
              <a:rPr lang="en-US" altLang="ko-KR" dirty="0">
                <a:latin typeface="+mn-ea"/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FF4108-46EC-4FB9-A056-AFE673502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7" y="1514638"/>
            <a:ext cx="5224463" cy="283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70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D863A-32B7-4A8E-918F-12AB4192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프로그램 구현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BE50488-9D3D-48BE-A441-27A62AC23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446" y="4886325"/>
            <a:ext cx="10058400" cy="1606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Newton </a:t>
            </a:r>
            <a:r>
              <a:rPr lang="ko-KR" altLang="en-US" dirty="0">
                <a:latin typeface="+mn-ea"/>
              </a:rPr>
              <a:t>함수도 동일하게 구현해주었는데</a:t>
            </a:r>
            <a:r>
              <a:rPr lang="en-US" altLang="ko-KR" dirty="0">
                <a:latin typeface="+mn-ea"/>
              </a:rPr>
              <a:t>, f2(x) </a:t>
            </a:r>
            <a:r>
              <a:rPr lang="ko-KR" altLang="en-US" dirty="0">
                <a:latin typeface="+mn-ea"/>
              </a:rPr>
              <a:t>함수 대신 </a:t>
            </a:r>
            <a:r>
              <a:rPr lang="en-US" altLang="ko-KR" dirty="0">
                <a:latin typeface="+mn-ea"/>
              </a:rPr>
              <a:t>af2(x) </a:t>
            </a:r>
            <a:r>
              <a:rPr lang="ko-KR" altLang="en-US" dirty="0">
                <a:latin typeface="+mn-ea"/>
              </a:rPr>
              <a:t>함수를 이용했다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4F0413-0874-44EB-AEAD-F607B229D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1343025"/>
            <a:ext cx="48387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6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AnalogousFromRegularSeed_2SEEDS">
      <a:dk1>
        <a:srgbClr val="000000"/>
      </a:dk1>
      <a:lt1>
        <a:srgbClr val="FFFFFF"/>
      </a:lt1>
      <a:dk2>
        <a:srgbClr val="243D41"/>
      </a:dk2>
      <a:lt2>
        <a:srgbClr val="E5E8EA"/>
      </a:lt2>
      <a:accent1>
        <a:srgbClr val="D55A17"/>
      </a:accent1>
      <a:accent2>
        <a:srgbClr val="E72935"/>
      </a:accent2>
      <a:accent3>
        <a:srgbClr val="C49F23"/>
      </a:accent3>
      <a:accent4>
        <a:srgbClr val="14B787"/>
      </a:accent4>
      <a:accent5>
        <a:srgbClr val="23B0C4"/>
      </a:accent5>
      <a:accent6>
        <a:srgbClr val="176FD5"/>
      </a:accent6>
      <a:hlink>
        <a:srgbClr val="3C8AB5"/>
      </a:hlink>
      <a:folHlink>
        <a:srgbClr val="848484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</Words>
  <Application>Microsoft Office PowerPoint</Application>
  <PresentationFormat>와이드스크린</PresentationFormat>
  <Paragraphs>32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Dante (Headings)2</vt:lpstr>
      <vt:lpstr>Helvetica Neue Medium</vt:lpstr>
      <vt:lpstr>Arial</vt:lpstr>
      <vt:lpstr>Dante</vt:lpstr>
      <vt:lpstr>Wingdings 2</vt:lpstr>
      <vt:lpstr>OffsetVTI</vt:lpstr>
      <vt:lpstr>수치해석 HW2</vt:lpstr>
      <vt:lpstr>그래프의 대략적인 모양</vt:lpstr>
      <vt:lpstr>Using 1st and 2nd derivatives</vt:lpstr>
      <vt:lpstr>C 프로그램 구현</vt:lpstr>
      <vt:lpstr>C 프로그램 구현</vt:lpstr>
      <vt:lpstr>결과</vt:lpstr>
      <vt:lpstr>Using Approximation</vt:lpstr>
      <vt:lpstr>C 프로그램 구현</vt:lpstr>
      <vt:lpstr>C 프로그램 구현</vt:lpstr>
      <vt:lpstr>결과</vt:lpstr>
      <vt:lpstr>비교 및 분석</vt:lpstr>
      <vt:lpstr>실제 값과 비교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수치해석 HW2</dc:title>
  <dc:creator>안상욱</dc:creator>
  <cp:lastModifiedBy>안상욱</cp:lastModifiedBy>
  <cp:revision>9</cp:revision>
  <dcterms:created xsi:type="dcterms:W3CDTF">2020-09-09T09:51:32Z</dcterms:created>
  <dcterms:modified xsi:type="dcterms:W3CDTF">2020-09-09T10:52:33Z</dcterms:modified>
</cp:coreProperties>
</file>