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3" r:id="rId5"/>
    <p:sldId id="264" r:id="rId6"/>
    <p:sldId id="262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21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6D0AC-7BE0-4408-91D4-64F187150AB6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0FFF2-55DB-4D0F-A35D-802EC6D341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4834D-C805-4F86-8760-20F950677FB2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03771-E994-4723-A641-AA62FDCC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03771-E994-4723-A641-AA62FDCCAFF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03771-E994-4723-A641-AA62FDCCAFF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My PPT Design\프레젠테이션12\1.png"/>
          <p:cNvPicPr>
            <a:picLocks noChangeAspect="1" noChangeArrowheads="1"/>
          </p:cNvPicPr>
          <p:nvPr userDrawn="1"/>
        </p:nvPicPr>
        <p:blipFill>
          <a:blip r:embed="rId2" cstate="print"/>
          <a:srcRect l="23895" t="12685" r="23919" b="17729"/>
          <a:stretch>
            <a:fillRect/>
          </a:stretch>
        </p:blipFill>
        <p:spPr bwMode="auto">
          <a:xfrm>
            <a:off x="2843808" y="980728"/>
            <a:ext cx="3456384" cy="3456384"/>
          </a:xfrm>
          <a:prstGeom prst="rect">
            <a:avLst/>
          </a:prstGeom>
          <a:noFill/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323528" y="4860032"/>
            <a:ext cx="8496944" cy="44117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200" b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2088296" y="5373216"/>
            <a:ext cx="4968875" cy="35947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1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 입력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008" y="69008"/>
            <a:ext cx="827584" cy="69269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3443080" y="1628800"/>
            <a:ext cx="1907338" cy="430887"/>
            <a:chOff x="3443080" y="1628800"/>
            <a:chExt cx="1907338" cy="43088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3793582" y="1628800"/>
              <a:ext cx="15568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0" kern="12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  <a:alpha val="72000"/>
                        </a:schemeClr>
                      </a:gs>
                    </a:gsLst>
                    <a:lin ang="5400000" scaled="1"/>
                    <a:tileRect/>
                  </a:gradFill>
                  <a:latin typeface="HY견고딕" pitchFamily="18" charset="-127"/>
                  <a:ea typeface="HY견고딕" pitchFamily="18" charset="-127"/>
                  <a:cs typeface="+mj-cs"/>
                </a:rPr>
                <a:t>Contents</a:t>
              </a:r>
              <a:endParaRPr lang="ko-KR" altLang="en-US" sz="2200" b="0" kern="12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43080" y="1660068"/>
              <a:ext cx="313592" cy="384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1115963" y="2636912"/>
            <a:ext cx="6912074" cy="338328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buNone/>
              <a:defRPr lang="ko-KR" altLang="en-US" sz="1500" b="1" kern="1200" baseline="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en-US" altLang="ko-KR" dirty="0"/>
              <a:t>Content 1</a:t>
            </a:r>
          </a:p>
          <a:p>
            <a:pPr lvl="0"/>
            <a:r>
              <a:rPr lang="en-US" altLang="ko-KR" dirty="0"/>
              <a:t>Content 2</a:t>
            </a:r>
          </a:p>
          <a:p>
            <a:pPr lvl="0"/>
            <a:r>
              <a:rPr lang="en-US" altLang="ko-KR" dirty="0"/>
              <a:t>Content 3</a:t>
            </a:r>
          </a:p>
          <a:p>
            <a:pPr lvl="0"/>
            <a:r>
              <a:rPr lang="en-US" altLang="ko-KR" dirty="0"/>
              <a:t>Content 4</a:t>
            </a:r>
          </a:p>
          <a:p>
            <a:pPr lvl="0"/>
            <a:r>
              <a:rPr lang="en-US" altLang="ko-KR" dirty="0"/>
              <a:t>Content 5</a:t>
            </a:r>
          </a:p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008" y="69008"/>
            <a:ext cx="827584" cy="69269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57212"/>
          </a:xfrm>
          <a:prstGeom prst="rect">
            <a:avLst/>
          </a:prstGeom>
        </p:spPr>
        <p:txBody>
          <a:bodyPr anchor="ctr"/>
          <a:lstStyle>
            <a:lvl1pPr algn="ctr">
              <a:defRPr lang="ko-KR" altLang="en-US" sz="20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008" y="69008"/>
            <a:ext cx="827584" cy="69269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189001" y="3070121"/>
            <a:ext cx="18870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0" kern="12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rPr>
              <a:t>Thank you!</a:t>
            </a:r>
            <a:endParaRPr lang="ko-KR" altLang="en-US" sz="2200" b="0" kern="12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  <a:alpha val="72000"/>
                    </a:schemeClr>
                  </a:gs>
                </a:gsLst>
                <a:lin ang="5400000" scaled="1"/>
                <a:tileRect/>
              </a:gra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 flipH="1">
            <a:off x="2" y="3284985"/>
            <a:ext cx="320384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008" y="69008"/>
            <a:ext cx="827584" cy="69269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52000">
                <a:schemeClr val="bg1"/>
              </a:gs>
              <a:gs pos="88000">
                <a:schemeClr val="bg1">
                  <a:lumMod val="95000"/>
                  <a:alpha val="16000"/>
                </a:schemeClr>
              </a:gs>
              <a:gs pos="100000">
                <a:schemeClr val="tx1">
                  <a:lumMod val="65000"/>
                  <a:lumOff val="35000"/>
                  <a:alpha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음원 가사 데이터를 이용한 시대적 흐름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088296" y="5373216"/>
            <a:ext cx="4968875" cy="792088"/>
          </a:xfrm>
        </p:spPr>
        <p:txBody>
          <a:bodyPr/>
          <a:lstStyle/>
          <a:p>
            <a:r>
              <a:rPr lang="en-US" altLang="ko-KR" sz="1400" dirty="0"/>
              <a:t>201802400 </a:t>
            </a:r>
            <a:r>
              <a:rPr lang="ko-KR" altLang="en-US" sz="1400" dirty="0"/>
              <a:t>중국언어문화전공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윤준석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altLang="ko-KR" sz="1400" dirty="0"/>
              <a:t>Content 1</a:t>
            </a:r>
          </a:p>
          <a:p>
            <a:pPr lvl="0"/>
            <a:r>
              <a:rPr lang="ko-KR" altLang="en-US" sz="1400" b="0" dirty="0"/>
              <a:t>기획 단계</a:t>
            </a:r>
            <a:endParaRPr lang="en-US" altLang="ko-KR" sz="1400" b="0" dirty="0"/>
          </a:p>
          <a:p>
            <a:pPr lvl="0"/>
            <a:r>
              <a:rPr lang="en-US" altLang="ko-KR" sz="1400" dirty="0"/>
              <a:t>Content 2</a:t>
            </a:r>
          </a:p>
          <a:p>
            <a:pPr lvl="0"/>
            <a:r>
              <a:rPr lang="ko-KR" altLang="en-US" sz="1400" b="0" dirty="0"/>
              <a:t>데이터 분석 및 시각화</a:t>
            </a:r>
            <a:endParaRPr lang="en-US" altLang="ko-KR" sz="1400" b="0" dirty="0"/>
          </a:p>
          <a:p>
            <a:pPr lvl="0"/>
            <a:r>
              <a:rPr lang="en-US" altLang="ko-KR" sz="1400" dirty="0"/>
              <a:t>Content 3</a:t>
            </a:r>
          </a:p>
          <a:p>
            <a:pPr lvl="0"/>
            <a:r>
              <a:rPr lang="ko-KR" altLang="en-US" sz="1400" b="0" dirty="0"/>
              <a:t>데이터 해석 결과</a:t>
            </a:r>
            <a:endParaRPr lang="en-US" altLang="ko-KR" sz="1400" b="0" dirty="0"/>
          </a:p>
          <a:p>
            <a:pPr lvl="0"/>
            <a:r>
              <a:rPr lang="en-US" altLang="ko-KR" sz="1400" dirty="0"/>
              <a:t>Content 4</a:t>
            </a:r>
          </a:p>
          <a:p>
            <a:r>
              <a:rPr lang="ko-KR" altLang="en-US" sz="1400" b="0" dirty="0"/>
              <a:t>음악 트렌드의 전망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57212"/>
          </a:xfrm>
        </p:spPr>
        <p:txBody>
          <a:bodyPr/>
          <a:lstStyle/>
          <a:p>
            <a:r>
              <a:rPr lang="en-US" altLang="ko-KR" sz="2800" dirty="0"/>
              <a:t>1.</a:t>
            </a:r>
            <a:r>
              <a:rPr lang="ko-KR" altLang="en-US" sz="2800" dirty="0"/>
              <a:t> 기획 단계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74B8E-B5E2-4B4B-8349-A97F35B7AE9D}"/>
              </a:ext>
            </a:extLst>
          </p:cNvPr>
          <p:cNvSpPr txBox="1"/>
          <p:nvPr/>
        </p:nvSpPr>
        <p:spPr>
          <a:xfrm>
            <a:off x="498376" y="1628800"/>
            <a:ext cx="8147248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1800" dirty="0">
                <a:effectLst/>
                <a:latin typeface="+mn-ea"/>
              </a:rPr>
              <a:t>대중에게 가장 친숙하고 접근성이 좋은 대중 가요는 </a:t>
            </a:r>
            <a:endParaRPr lang="en-US" altLang="ko-KR" sz="1800" dirty="0">
              <a:effectLst/>
              <a:latin typeface="+mn-ea"/>
            </a:endParaRPr>
          </a:p>
          <a:p>
            <a:r>
              <a:rPr lang="ko-KR" altLang="ko-KR" sz="1800" dirty="0">
                <a:effectLst/>
                <a:latin typeface="+mn-ea"/>
              </a:rPr>
              <a:t>시대적 상황을 통한 사람들의 감정을 일정 정도 반영하고 있을 가능성이 높다</a:t>
            </a:r>
            <a:r>
              <a:rPr lang="en-US" altLang="ko-KR" sz="1800" dirty="0">
                <a:effectLst/>
                <a:latin typeface="+mn-ea"/>
              </a:rPr>
              <a:t>.</a:t>
            </a:r>
          </a:p>
          <a:p>
            <a:endParaRPr lang="en-US" altLang="ko-KR" sz="1800" dirty="0">
              <a:effectLst/>
              <a:latin typeface="+mn-ea"/>
            </a:endParaRPr>
          </a:p>
          <a:p>
            <a:r>
              <a:rPr lang="en-US" altLang="ko-KR" sz="1800" dirty="0">
                <a:effectLst/>
                <a:latin typeface="+mn-ea"/>
              </a:rPr>
              <a:t>  </a:t>
            </a:r>
            <a:r>
              <a:rPr lang="ko-KR" altLang="ko-KR" sz="1800" dirty="0">
                <a:effectLst/>
                <a:latin typeface="+mn-ea"/>
              </a:rPr>
              <a:t>시대별로 사람들의 공감 요소를 파악함으로써 대중 가요의 시대적 흐름을 파악한다</a:t>
            </a:r>
            <a:r>
              <a:rPr lang="en-US" altLang="ko-KR" sz="1800" dirty="0">
                <a:effectLst/>
                <a:latin typeface="+mn-ea"/>
              </a:rPr>
              <a:t>. </a:t>
            </a:r>
            <a:r>
              <a:rPr lang="ko-KR" altLang="ko-KR" sz="1800" dirty="0">
                <a:effectLst/>
                <a:latin typeface="+mn-ea"/>
              </a:rPr>
              <a:t>대중 가요의 가장 큰 소비층이자 경제적 활동의 중심이 되는 젊은 세대의 심리를 탐구함으로써</a:t>
            </a:r>
            <a:r>
              <a:rPr lang="en-US" altLang="ko-KR" sz="1800" dirty="0">
                <a:effectLst/>
                <a:latin typeface="+mn-ea"/>
              </a:rPr>
              <a:t>, </a:t>
            </a:r>
            <a:r>
              <a:rPr lang="ko-KR" altLang="ko-KR" sz="1800" dirty="0">
                <a:effectLst/>
                <a:latin typeface="+mn-ea"/>
              </a:rPr>
              <a:t>음악에 반영되는 시대적 특징과 정신을 언어를 통해 분석할 수 있다</a:t>
            </a:r>
            <a:r>
              <a:rPr lang="en-US" altLang="ko-KR" sz="1800" dirty="0">
                <a:effectLst/>
                <a:latin typeface="+mn-ea"/>
              </a:rPr>
              <a:t>. 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D4EFA-331E-463C-BE58-F90C8F25DE37}"/>
              </a:ext>
            </a:extLst>
          </p:cNvPr>
          <p:cNvSpPr txBox="1"/>
          <p:nvPr/>
        </p:nvSpPr>
        <p:spPr>
          <a:xfrm>
            <a:off x="498376" y="4365104"/>
            <a:ext cx="8147248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1800" dirty="0">
                <a:effectLst/>
                <a:latin typeface="+mn-ea"/>
              </a:rPr>
              <a:t>대표적인 음원 스트리밍 사이트에서 시대별</a:t>
            </a:r>
            <a:r>
              <a:rPr lang="en-US" altLang="ko-KR" sz="1800" dirty="0">
                <a:effectLst/>
                <a:latin typeface="+mn-ea"/>
              </a:rPr>
              <a:t>(1980</a:t>
            </a:r>
            <a:r>
              <a:rPr lang="ko-KR" altLang="ko-KR" sz="1800" dirty="0">
                <a:effectLst/>
                <a:latin typeface="+mn-ea"/>
              </a:rPr>
              <a:t>년</a:t>
            </a:r>
            <a:r>
              <a:rPr lang="en-US" altLang="ko-KR" sz="1800" dirty="0">
                <a:effectLst/>
                <a:latin typeface="+mn-ea"/>
              </a:rPr>
              <a:t>~2019</a:t>
            </a:r>
            <a:r>
              <a:rPr lang="ko-KR" altLang="ko-KR" sz="1800" dirty="0">
                <a:effectLst/>
                <a:latin typeface="+mn-ea"/>
              </a:rPr>
              <a:t>년</a:t>
            </a:r>
            <a:r>
              <a:rPr lang="en-US" altLang="ko-KR" sz="1800" dirty="0">
                <a:effectLst/>
                <a:latin typeface="+mn-ea"/>
              </a:rPr>
              <a:t>) </a:t>
            </a:r>
            <a:r>
              <a:rPr lang="ko-KR" altLang="ko-KR" sz="1800" dirty="0">
                <a:effectLst/>
                <a:latin typeface="+mn-ea"/>
              </a:rPr>
              <a:t>인기 차트</a:t>
            </a:r>
            <a:endParaRPr lang="en-US" altLang="ko-KR" sz="1800" dirty="0">
              <a:effectLst/>
              <a:latin typeface="+mn-ea"/>
            </a:endParaRPr>
          </a:p>
          <a:p>
            <a:r>
              <a:rPr lang="en-US" altLang="ko-KR" sz="1800" dirty="0">
                <a:effectLst/>
                <a:latin typeface="+mn-ea"/>
              </a:rPr>
              <a:t> TOP100 </a:t>
            </a:r>
            <a:r>
              <a:rPr lang="ko-KR" altLang="ko-KR" sz="1800" dirty="0">
                <a:effectLst/>
                <a:latin typeface="+mn-ea"/>
              </a:rPr>
              <a:t>음원 가사를 수집하여 언어 분석</a:t>
            </a:r>
            <a:r>
              <a:rPr lang="en-US" altLang="ko-KR" sz="1800" dirty="0">
                <a:effectLst/>
                <a:latin typeface="+mn-ea"/>
              </a:rPr>
              <a:t>(</a:t>
            </a:r>
            <a:r>
              <a:rPr lang="ko-KR" altLang="ko-KR" sz="1800" dirty="0">
                <a:effectLst/>
                <a:latin typeface="+mn-ea"/>
              </a:rPr>
              <a:t>형태소 분석</a:t>
            </a:r>
            <a:r>
              <a:rPr lang="en-US" altLang="ko-KR" sz="1800" dirty="0">
                <a:effectLst/>
                <a:latin typeface="+mn-ea"/>
              </a:rPr>
              <a:t>)</a:t>
            </a:r>
            <a:r>
              <a:rPr lang="ko-KR" altLang="ko-KR" sz="1800" dirty="0">
                <a:effectLst/>
                <a:latin typeface="+mn-ea"/>
              </a:rPr>
              <a:t>을 수행한다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31CEA-53DD-4E34-AE24-29D6FEEB4811}"/>
              </a:ext>
            </a:extLst>
          </p:cNvPr>
          <p:cNvSpPr txBox="1"/>
          <p:nvPr/>
        </p:nvSpPr>
        <p:spPr>
          <a:xfrm>
            <a:off x="498376" y="5445224"/>
            <a:ext cx="8147248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1800" dirty="0">
                <a:effectLst/>
                <a:latin typeface="+mn-ea"/>
              </a:rPr>
              <a:t>해당 연대</a:t>
            </a:r>
            <a:r>
              <a:rPr lang="en-US" altLang="ko-KR" sz="1800" dirty="0">
                <a:effectLst/>
                <a:latin typeface="+mn-ea"/>
              </a:rPr>
              <a:t>(1990,2000,2010), </a:t>
            </a:r>
            <a:r>
              <a:rPr lang="ko-KR" altLang="ko-KR" sz="1800" dirty="0">
                <a:effectLst/>
                <a:latin typeface="+mn-ea"/>
              </a:rPr>
              <a:t>발매 연도</a:t>
            </a:r>
            <a:r>
              <a:rPr lang="en-US" altLang="ko-KR" sz="1800" dirty="0">
                <a:effectLst/>
                <a:latin typeface="+mn-ea"/>
              </a:rPr>
              <a:t>, </a:t>
            </a:r>
            <a:r>
              <a:rPr lang="ko-KR" altLang="ko-KR" sz="1800" dirty="0">
                <a:effectLst/>
                <a:latin typeface="+mn-ea"/>
              </a:rPr>
              <a:t>노래제목</a:t>
            </a:r>
            <a:r>
              <a:rPr lang="en-US" altLang="ko-KR" sz="1800" dirty="0">
                <a:effectLst/>
                <a:latin typeface="+mn-ea"/>
              </a:rPr>
              <a:t>, </a:t>
            </a:r>
            <a:r>
              <a:rPr lang="ko-KR" altLang="ko-KR" sz="1800" dirty="0">
                <a:effectLst/>
                <a:latin typeface="+mn-ea"/>
              </a:rPr>
              <a:t>가수 이름</a:t>
            </a:r>
            <a:r>
              <a:rPr lang="en-US" altLang="ko-KR" sz="1800" dirty="0">
                <a:effectLst/>
                <a:latin typeface="+mn-ea"/>
              </a:rPr>
              <a:t>,</a:t>
            </a:r>
          </a:p>
          <a:p>
            <a:r>
              <a:rPr lang="ko-KR" altLang="ko-KR" sz="1800" dirty="0">
                <a:effectLst/>
                <a:latin typeface="+mn-ea"/>
              </a:rPr>
              <a:t>가수 성별</a:t>
            </a:r>
            <a:r>
              <a:rPr lang="en-US" altLang="ko-KR" sz="1800" dirty="0">
                <a:effectLst/>
                <a:latin typeface="+mn-ea"/>
              </a:rPr>
              <a:t>(m,/,f), </a:t>
            </a:r>
            <a:r>
              <a:rPr lang="ko-KR" altLang="ko-KR" sz="1800" dirty="0">
                <a:effectLst/>
                <a:latin typeface="+mn-ea"/>
              </a:rPr>
              <a:t>그룹 형태</a:t>
            </a:r>
            <a:r>
              <a:rPr lang="en-US" altLang="ko-KR" sz="1800" dirty="0">
                <a:effectLst/>
                <a:latin typeface="+mn-ea"/>
              </a:rPr>
              <a:t>, </a:t>
            </a:r>
            <a:r>
              <a:rPr lang="ko-KR" altLang="ko-KR" sz="1800" dirty="0">
                <a:effectLst/>
                <a:latin typeface="+mn-ea"/>
              </a:rPr>
              <a:t>작사가</a:t>
            </a:r>
            <a:r>
              <a:rPr lang="en-US" altLang="ko-KR" sz="1800" dirty="0">
                <a:effectLst/>
                <a:latin typeface="+mn-ea"/>
              </a:rPr>
              <a:t>, </a:t>
            </a:r>
            <a:r>
              <a:rPr lang="ko-KR" altLang="ko-KR" sz="1800" dirty="0">
                <a:effectLst/>
                <a:latin typeface="+mn-ea"/>
              </a:rPr>
              <a:t>가사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67CDA-8903-4A05-BB84-2BD1B8D415DE}"/>
              </a:ext>
            </a:extLst>
          </p:cNvPr>
          <p:cNvSpPr txBox="1"/>
          <p:nvPr/>
        </p:nvSpPr>
        <p:spPr>
          <a:xfrm>
            <a:off x="498376" y="1220559"/>
            <a:ext cx="292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배경과 목적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A0FC0-D38B-42CF-8833-019C39929E08}"/>
              </a:ext>
            </a:extLst>
          </p:cNvPr>
          <p:cNvSpPr txBox="1"/>
          <p:nvPr/>
        </p:nvSpPr>
        <p:spPr>
          <a:xfrm>
            <a:off x="479122" y="3931315"/>
            <a:ext cx="292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방법과 대상 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B9D07-87BD-49F1-AB80-D2C445F96DE9}"/>
              </a:ext>
            </a:extLst>
          </p:cNvPr>
          <p:cNvSpPr txBox="1"/>
          <p:nvPr/>
        </p:nvSpPr>
        <p:spPr>
          <a:xfrm>
            <a:off x="484255" y="5075892"/>
            <a:ext cx="292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스키마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57212"/>
          </a:xfrm>
        </p:spPr>
        <p:txBody>
          <a:bodyPr/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74B8E-B5E2-4B4B-8349-A97F35B7AE9D}"/>
              </a:ext>
            </a:extLst>
          </p:cNvPr>
          <p:cNvSpPr txBox="1"/>
          <p:nvPr/>
        </p:nvSpPr>
        <p:spPr>
          <a:xfrm>
            <a:off x="498376" y="1628800"/>
            <a:ext cx="8147248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cs typeface="한국외대체 L" panose="02020503020101020101" pitchFamily="18" charset="-127"/>
              </a:rPr>
              <a:t>-  </a:t>
            </a:r>
            <a:r>
              <a:rPr lang="ko-KR" altLang="en-US" dirty="0">
                <a:latin typeface="+mn-ea"/>
                <a:cs typeface="한국외대체 L" panose="02020503020101020101" pitchFamily="18" charset="-127"/>
              </a:rPr>
              <a:t>멜론 연도별</a:t>
            </a:r>
            <a:r>
              <a:rPr lang="en-US" altLang="ko-KR" dirty="0">
                <a:latin typeface="+mn-ea"/>
                <a:cs typeface="한국외대체 L" panose="02020503020101020101" pitchFamily="18" charset="-127"/>
              </a:rPr>
              <a:t>(1990~2019</a:t>
            </a:r>
            <a:r>
              <a:rPr lang="ko-KR" altLang="en-US" dirty="0">
                <a:latin typeface="+mn-ea"/>
                <a:cs typeface="한국외대체 L" panose="02020503020101020101" pitchFamily="18" charset="-127"/>
              </a:rPr>
              <a:t>년</a:t>
            </a:r>
            <a:r>
              <a:rPr lang="en-US" altLang="ko-KR" dirty="0">
                <a:latin typeface="+mn-ea"/>
                <a:cs typeface="한국외대체 L" panose="02020503020101020101" pitchFamily="18" charset="-127"/>
              </a:rPr>
              <a:t>) </a:t>
            </a:r>
            <a:r>
              <a:rPr lang="ko-KR" altLang="en-US" dirty="0">
                <a:latin typeface="+mn-ea"/>
                <a:cs typeface="한국외대체 L" panose="02020503020101020101" pitchFamily="18" charset="-127"/>
              </a:rPr>
              <a:t>인기차트 </a:t>
            </a:r>
            <a:r>
              <a:rPr lang="en-US" altLang="ko-KR" dirty="0">
                <a:latin typeface="+mn-ea"/>
                <a:cs typeface="한국외대체 L" panose="02020503020101020101" pitchFamily="18" charset="-127"/>
              </a:rPr>
              <a:t>TOP100</a:t>
            </a:r>
            <a:r>
              <a:rPr lang="ko-KR" altLang="en-US" dirty="0">
                <a:latin typeface="+mn-ea"/>
                <a:cs typeface="한국외대체 L" panose="02020503020101020101" pitchFamily="18" charset="-127"/>
              </a:rPr>
              <a:t>에 포함된 음원 데이터 수집</a:t>
            </a:r>
            <a:endParaRPr lang="en-US" altLang="ko-KR" dirty="0">
              <a:latin typeface="+mn-ea"/>
              <a:cs typeface="한국외대체 L" panose="02020503020101020101" pitchFamily="18" charset="-127"/>
            </a:endParaRPr>
          </a:p>
          <a:p>
            <a:endParaRPr lang="en-US" altLang="ko-KR" dirty="0">
              <a:latin typeface="+mn-ea"/>
              <a:cs typeface="한국외대체 L" panose="02020503020101020101" pitchFamily="18" charset="-127"/>
            </a:endParaRPr>
          </a:p>
          <a:p>
            <a:r>
              <a:rPr lang="en-US" altLang="ko-KR" dirty="0">
                <a:latin typeface="+mn-ea"/>
                <a:cs typeface="한국외대체 L" panose="02020503020101020101" pitchFamily="18" charset="-127"/>
              </a:rPr>
              <a:t>-  </a:t>
            </a:r>
            <a:r>
              <a:rPr lang="ko-KR" altLang="en-US" dirty="0">
                <a:latin typeface="+mn-ea"/>
                <a:cs typeface="한국외대체 L" panose="02020503020101020101" pitchFamily="18" charset="-127"/>
              </a:rPr>
              <a:t>데이터 수집량 </a:t>
            </a:r>
            <a:r>
              <a:rPr lang="en-US" altLang="ko-KR" dirty="0">
                <a:latin typeface="+mn-ea"/>
                <a:cs typeface="한국외대체 L" panose="02020503020101020101" pitchFamily="18" charset="-127"/>
              </a:rPr>
              <a:t>: 2613</a:t>
            </a:r>
            <a:r>
              <a:rPr lang="ko-KR" altLang="en-US" dirty="0">
                <a:latin typeface="+mn-ea"/>
                <a:cs typeface="한국외대체 L" panose="02020503020101020101" pitchFamily="18" charset="-127"/>
              </a:rPr>
              <a:t>개</a:t>
            </a:r>
            <a:endParaRPr lang="en-US" altLang="ko-KR" dirty="0">
              <a:latin typeface="+mn-ea"/>
              <a:cs typeface="한국외대체 L" panose="02020503020101020101" pitchFamily="18" charset="-127"/>
            </a:endParaRPr>
          </a:p>
          <a:p>
            <a:r>
              <a:rPr lang="en-US" altLang="ko-KR" dirty="0">
                <a:latin typeface="+mn-ea"/>
                <a:cs typeface="한국외대체 L" panose="02020503020101020101" pitchFamily="18" charset="-127"/>
              </a:rPr>
              <a:t>-</a:t>
            </a:r>
            <a:r>
              <a:rPr lang="ko-KR" altLang="en-US" dirty="0">
                <a:latin typeface="+mn-ea"/>
                <a:cs typeface="한국외대체 L" panose="02020503020101020101" pitchFamily="18" charset="-127"/>
              </a:rPr>
              <a:t>  정제 후 데이터 </a:t>
            </a:r>
            <a:r>
              <a:rPr lang="en-US" altLang="ko-KR" dirty="0">
                <a:latin typeface="+mn-ea"/>
                <a:cs typeface="한국외대체 L" panose="02020503020101020101" pitchFamily="18" charset="-127"/>
              </a:rPr>
              <a:t>: 2434</a:t>
            </a:r>
            <a:r>
              <a:rPr lang="ko-KR" altLang="en-US" dirty="0">
                <a:latin typeface="+mn-ea"/>
                <a:cs typeface="한국외대체 L" panose="02020503020101020101" pitchFamily="18" charset="-127"/>
              </a:rPr>
              <a:t>개</a:t>
            </a:r>
            <a:endParaRPr lang="en-US" altLang="ko-KR" dirty="0">
              <a:latin typeface="+mn-ea"/>
              <a:cs typeface="한국외대체 L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A0FC0-D38B-42CF-8833-019C39929E08}"/>
              </a:ext>
            </a:extLst>
          </p:cNvPr>
          <p:cNvSpPr txBox="1"/>
          <p:nvPr/>
        </p:nvSpPr>
        <p:spPr>
          <a:xfrm>
            <a:off x="1110665" y="5400809"/>
            <a:ext cx="292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발매 연도 시각화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B9D07-87BD-49F1-AB80-D2C445F96DE9}"/>
              </a:ext>
            </a:extLst>
          </p:cNvPr>
          <p:cNvSpPr txBox="1"/>
          <p:nvPr/>
        </p:nvSpPr>
        <p:spPr>
          <a:xfrm>
            <a:off x="4788024" y="5400809"/>
            <a:ext cx="39437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해당 연대</a:t>
            </a:r>
            <a:r>
              <a:rPr lang="en-US" altLang="ko-KR" sz="1600" b="1" dirty="0"/>
              <a:t>(1990,2000,2010)</a:t>
            </a:r>
            <a:r>
              <a:rPr lang="ko-KR" altLang="en-US" sz="1600" b="1" dirty="0"/>
              <a:t> 시각화</a:t>
            </a:r>
          </a:p>
        </p:txBody>
      </p:sp>
      <p:pic>
        <p:nvPicPr>
          <p:cNvPr id="11" name="그림 10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090EC37B-CCCB-4F6F-A31C-7FAA85A8D7A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65" y="3200484"/>
            <a:ext cx="3461335" cy="22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85FE6E1-184E-4C9C-A134-B40AB6DF952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00484"/>
            <a:ext cx="3541295" cy="220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882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57212"/>
          </a:xfrm>
        </p:spPr>
        <p:txBody>
          <a:bodyPr/>
          <a:lstStyle/>
          <a:p>
            <a:r>
              <a:rPr lang="en-US" altLang="ko-KR" sz="2800" dirty="0"/>
              <a:t>3.</a:t>
            </a:r>
            <a:r>
              <a:rPr lang="ko-KR" altLang="en-US" sz="2800" dirty="0"/>
              <a:t> 데이터 해석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74B8E-B5E2-4B4B-8349-A97F35B7AE9D}"/>
              </a:ext>
            </a:extLst>
          </p:cNvPr>
          <p:cNvSpPr txBox="1"/>
          <p:nvPr/>
        </p:nvSpPr>
        <p:spPr>
          <a:xfrm>
            <a:off x="543109" y="1340768"/>
            <a:ext cx="8147248" cy="49880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 algn="just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ko-KR" sz="1800" b="1" kern="100" dirty="0">
                <a:effectLst/>
                <a:latin typeface="+mn-ea"/>
                <a:cs typeface="Times New Roman" panose="02020603050405020304" pitchFamily="18" charset="0"/>
              </a:rPr>
              <a:t>연도 별 영어 사용량 변화</a:t>
            </a:r>
          </a:p>
          <a:p>
            <a:pPr indent="25400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kern="100" dirty="0">
                <a:effectLst/>
                <a:latin typeface="+mn-ea"/>
                <a:cs typeface="Times New Roman" panose="02020603050405020304" pitchFamily="18" charset="0"/>
              </a:rPr>
              <a:t>&lt;</a:t>
            </a:r>
            <a:r>
              <a:rPr lang="ko-KR" altLang="ko-KR" sz="1800" kern="100" dirty="0">
                <a:effectLst/>
                <a:latin typeface="+mn-ea"/>
                <a:cs typeface="Times New Roman" panose="02020603050405020304" pitchFamily="18" charset="0"/>
              </a:rPr>
              <a:t>빈도</a:t>
            </a:r>
            <a:r>
              <a:rPr lang="en-US" altLang="ko-KR" sz="1800" kern="100" dirty="0">
                <a:effectLst/>
                <a:latin typeface="+mn-ea"/>
                <a:cs typeface="Times New Roman" panose="02020603050405020304" pitchFamily="18" charset="0"/>
              </a:rPr>
              <a:t>&gt;</a:t>
            </a:r>
            <a:endParaRPr lang="ko-KR" altLang="ko-KR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indent="50800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kern="100" dirty="0">
                <a:effectLst/>
                <a:latin typeface="+mn-ea"/>
                <a:cs typeface="Times New Roman" panose="02020603050405020304" pitchFamily="18" charset="0"/>
              </a:rPr>
              <a:t>- 1990: 0.0032%</a:t>
            </a:r>
            <a:endParaRPr lang="ko-KR" altLang="ko-KR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indent="50800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kern="100" dirty="0">
                <a:effectLst/>
                <a:latin typeface="+mn-ea"/>
                <a:cs typeface="Times New Roman" panose="02020603050405020304" pitchFamily="18" charset="0"/>
              </a:rPr>
              <a:t>- 2000: 0.0252%</a:t>
            </a:r>
            <a:endParaRPr lang="ko-KR" altLang="ko-KR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indent="50800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kern="100" dirty="0">
                <a:effectLst/>
                <a:latin typeface="+mn-ea"/>
                <a:cs typeface="Times New Roman" panose="02020603050405020304" pitchFamily="18" charset="0"/>
              </a:rPr>
              <a:t>- 2010: 0.0093%</a:t>
            </a:r>
            <a:endParaRPr lang="ko-KR" altLang="ko-KR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"/>
            </a:pPr>
            <a:r>
              <a:rPr lang="ko-KR" altLang="ko-KR" sz="1800" kern="100" dirty="0">
                <a:effectLst/>
                <a:latin typeface="+mn-ea"/>
                <a:cs typeface="한국외대체 L" panose="02020503020101020101" pitchFamily="18" charset="-127"/>
              </a:rPr>
              <a:t>연도 별 영어 사용량을 보았을 때</a:t>
            </a:r>
            <a:r>
              <a:rPr lang="en-US" altLang="ko-KR" sz="1800" kern="100" dirty="0">
                <a:effectLst/>
                <a:latin typeface="+mn-ea"/>
                <a:cs typeface="한국외대체 L" panose="02020503020101020101" pitchFamily="18" charset="-127"/>
              </a:rPr>
              <a:t>, 1990</a:t>
            </a:r>
            <a:r>
              <a:rPr lang="ko-KR" altLang="ko-KR" sz="1800" kern="100" dirty="0">
                <a:effectLst/>
                <a:latin typeface="+mn-ea"/>
                <a:cs typeface="한국외대체 L" panose="02020503020101020101" pitchFamily="18" charset="-127"/>
              </a:rPr>
              <a:t>년대 보다</a:t>
            </a:r>
            <a:r>
              <a:rPr lang="en-US" altLang="ko-KR" sz="1800" kern="100" dirty="0">
                <a:effectLst/>
                <a:latin typeface="+mn-ea"/>
                <a:cs typeface="한국외대체 L" panose="02020503020101020101" pitchFamily="18" charset="-127"/>
              </a:rPr>
              <a:t> 2010</a:t>
            </a:r>
            <a:r>
              <a:rPr lang="ko-KR" altLang="ko-KR" sz="1800" kern="100" dirty="0">
                <a:effectLst/>
                <a:latin typeface="+mn-ea"/>
                <a:cs typeface="한국외대체 L" panose="02020503020101020101" pitchFamily="18" charset="-127"/>
              </a:rPr>
              <a:t>년대에 영어 사용 빈도가 높아지긴 했지만</a:t>
            </a:r>
            <a:r>
              <a:rPr lang="en-US" altLang="ko-KR" sz="1800" kern="100" dirty="0">
                <a:effectLst/>
                <a:latin typeface="+mn-ea"/>
                <a:cs typeface="한국외대체 L" panose="02020503020101020101" pitchFamily="18" charset="-127"/>
              </a:rPr>
              <a:t> 2000</a:t>
            </a:r>
            <a:r>
              <a:rPr lang="ko-KR" altLang="ko-KR" sz="1800" kern="100" dirty="0">
                <a:effectLst/>
                <a:latin typeface="+mn-ea"/>
                <a:cs typeface="한국외대체 L" panose="02020503020101020101" pitchFamily="18" charset="-127"/>
              </a:rPr>
              <a:t>년대에는</a:t>
            </a:r>
            <a:r>
              <a:rPr lang="en-US" altLang="ko-KR" sz="1800" kern="100" dirty="0">
                <a:effectLst/>
                <a:latin typeface="+mn-ea"/>
                <a:cs typeface="한국외대체 L" panose="02020503020101020101" pitchFamily="18" charset="-127"/>
              </a:rPr>
              <a:t> 2010</a:t>
            </a:r>
            <a:r>
              <a:rPr lang="ko-KR" altLang="ko-KR" sz="1800" kern="100" dirty="0">
                <a:effectLst/>
                <a:latin typeface="+mn-ea"/>
                <a:cs typeface="한국외대체 L" panose="02020503020101020101" pitchFamily="18" charset="-127"/>
              </a:rPr>
              <a:t>년대보다도 훨씬 높은 빈도를 보였다</a:t>
            </a:r>
            <a:r>
              <a:rPr lang="en-US" altLang="ko-KR" sz="1800" kern="100" dirty="0">
                <a:effectLst/>
                <a:latin typeface="+mn-ea"/>
                <a:cs typeface="한국외대체 L" panose="02020503020101020101" pitchFamily="18" charset="-127"/>
              </a:rPr>
              <a:t>. </a:t>
            </a:r>
            <a:r>
              <a:rPr lang="ko-KR" altLang="ko-KR" sz="1800" kern="100" dirty="0">
                <a:effectLst/>
                <a:latin typeface="+mn-ea"/>
                <a:cs typeface="한국외대체 L" panose="02020503020101020101" pitchFamily="18" charset="-127"/>
              </a:rPr>
              <a:t>하지만 단어의 개수를 보았을 때</a:t>
            </a:r>
            <a:r>
              <a:rPr lang="en-US" altLang="ko-KR" sz="1800" kern="100" dirty="0">
                <a:effectLst/>
                <a:latin typeface="+mn-ea"/>
                <a:cs typeface="한국외대체 L" panose="02020503020101020101" pitchFamily="18" charset="-127"/>
              </a:rPr>
              <a:t>, </a:t>
            </a:r>
            <a:r>
              <a:rPr lang="ko-KR" altLang="ko-KR" sz="1800" kern="100" dirty="0">
                <a:effectLst/>
                <a:latin typeface="+mn-ea"/>
                <a:cs typeface="한국외대체 L" panose="02020503020101020101" pitchFamily="18" charset="-127"/>
              </a:rPr>
              <a:t>시간이 흐를 수록 노래 가사에서 더욱 더 다양한 영어 단어들을 사용했다는 것을 알 수 있다</a:t>
            </a:r>
            <a:r>
              <a:rPr lang="en-US" altLang="ko-KR" sz="1800" kern="100" dirty="0">
                <a:effectLst/>
                <a:latin typeface="+mn-ea"/>
                <a:cs typeface="한국외대체 L" panose="02020503020101020101" pitchFamily="18" charset="-127"/>
              </a:rPr>
              <a:t>.</a:t>
            </a:r>
            <a:endParaRPr lang="ko-KR" altLang="ko-KR" sz="1800" kern="100" dirty="0">
              <a:effectLst/>
              <a:latin typeface="+mn-ea"/>
              <a:cs typeface="한국외대체 L" panose="02020503020101020101" pitchFamily="18" charset="-127"/>
            </a:endParaRPr>
          </a:p>
          <a:p>
            <a:pPr marL="342900" lvl="0" indent="-342900" algn="just" latinLnBrk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"/>
            </a:pPr>
            <a:r>
              <a:rPr lang="ko-KR" altLang="ko-KR" sz="1800" kern="100" dirty="0">
                <a:effectLst/>
                <a:latin typeface="+mn-ea"/>
                <a:cs typeface="한국외대체 L" panose="02020503020101020101" pitchFamily="18" charset="-127"/>
              </a:rPr>
              <a:t>더욱 다양한 영어 단어들을 사용하게 된 이유는 현대인의 지식 수준이 올라갔기 때문이다</a:t>
            </a:r>
            <a:r>
              <a:rPr lang="en-US" altLang="ko-KR" sz="1800" kern="100" dirty="0">
                <a:effectLst/>
                <a:latin typeface="+mn-ea"/>
                <a:cs typeface="한국외대체 L" panose="02020503020101020101" pitchFamily="18" charset="-127"/>
              </a:rPr>
              <a:t>. </a:t>
            </a:r>
            <a:r>
              <a:rPr lang="ko-KR" altLang="ko-KR" sz="1800" kern="100" dirty="0">
                <a:effectLst/>
                <a:latin typeface="+mn-ea"/>
                <a:cs typeface="한국외대체 L" panose="02020503020101020101" pitchFamily="18" charset="-127"/>
              </a:rPr>
              <a:t>그리고 동시에 다양한 팝송이 국내로 유입되면서 서민들의 영어 가사에 대한 반감이 많이 줄어들었고</a:t>
            </a:r>
            <a:r>
              <a:rPr lang="en-US" altLang="ko-KR" sz="1800" kern="100" dirty="0">
                <a:effectLst/>
                <a:latin typeface="+mn-ea"/>
                <a:cs typeface="한국외대체 L" panose="02020503020101020101" pitchFamily="18" charset="-127"/>
              </a:rPr>
              <a:t>, </a:t>
            </a:r>
            <a:r>
              <a:rPr lang="ko-KR" altLang="ko-KR" sz="1800" kern="100" dirty="0">
                <a:effectLst/>
                <a:latin typeface="+mn-ea"/>
                <a:cs typeface="한국외대체 L" panose="02020503020101020101" pitchFamily="18" charset="-127"/>
              </a:rPr>
              <a:t>그렇기 때문에 국내 음악에서도 다양한 영어 단어들을 볼 수 있게 된 것으로 추측할 수 있다</a:t>
            </a:r>
            <a:r>
              <a:rPr lang="en-US" altLang="ko-KR" sz="1800" kern="100" dirty="0">
                <a:effectLst/>
                <a:latin typeface="+mn-ea"/>
                <a:cs typeface="한국외대체 L" panose="02020503020101020101" pitchFamily="18" charset="-127"/>
              </a:rPr>
              <a:t>.</a:t>
            </a:r>
            <a:endParaRPr lang="ko-KR" altLang="ko-KR" sz="1800" kern="100" dirty="0">
              <a:effectLst/>
              <a:latin typeface="+mn-ea"/>
              <a:cs typeface="한국외대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43808" y="1700808"/>
            <a:ext cx="3456384" cy="557212"/>
          </a:xfrm>
        </p:spPr>
        <p:txBody>
          <a:bodyPr/>
          <a:lstStyle/>
          <a:p>
            <a:r>
              <a:rPr lang="ko-KR" altLang="en-US" sz="2400" dirty="0"/>
              <a:t>글로벌 생산의 확장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71F5D-5721-4A47-A95F-83A727FC723A}"/>
              </a:ext>
            </a:extLst>
          </p:cNvPr>
          <p:cNvSpPr txBox="1"/>
          <p:nvPr/>
        </p:nvSpPr>
        <p:spPr>
          <a:xfrm>
            <a:off x="908720" y="2492896"/>
            <a:ext cx="7326560" cy="3314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15000"/>
              </a:lnSpc>
              <a:spcAft>
                <a:spcPts val="1000"/>
              </a:spcAft>
            </a:pPr>
            <a:r>
              <a:rPr lang="ko-KR" altLang="ko-KR" sz="1800" dirty="0">
                <a:effectLst/>
                <a:latin typeface="+mj-ea"/>
                <a:ea typeface="+mj-ea"/>
              </a:rPr>
              <a:t>그동안 제조업 분야에서 흔하던 </a:t>
            </a:r>
            <a:r>
              <a:rPr lang="en-US" altLang="ko-KR" sz="1800" dirty="0">
                <a:effectLst/>
                <a:latin typeface="+mj-ea"/>
                <a:ea typeface="+mj-ea"/>
              </a:rPr>
              <a:t>‘</a:t>
            </a:r>
            <a:r>
              <a:rPr lang="ko-KR" altLang="ko-KR" sz="1800" dirty="0">
                <a:effectLst/>
                <a:latin typeface="+mj-ea"/>
                <a:ea typeface="+mj-ea"/>
              </a:rPr>
              <a:t>글로벌 생산</a:t>
            </a:r>
            <a:r>
              <a:rPr lang="en-US" altLang="ko-KR" sz="1800" dirty="0">
                <a:effectLst/>
                <a:latin typeface="+mj-ea"/>
                <a:ea typeface="+mj-ea"/>
              </a:rPr>
              <a:t>’</a:t>
            </a:r>
            <a:r>
              <a:rPr lang="ko-KR" altLang="ko-KR" sz="1800" dirty="0">
                <a:effectLst/>
                <a:latin typeface="+mj-ea"/>
                <a:ea typeface="+mj-ea"/>
              </a:rPr>
              <a:t>은 이제 문화 산업 분야까지 일반화</a:t>
            </a:r>
            <a:r>
              <a:rPr lang="ko-KR" altLang="en-US" sz="1800" dirty="0">
                <a:effectLst/>
                <a:latin typeface="+mj-ea"/>
                <a:ea typeface="+mj-ea"/>
              </a:rPr>
              <a:t>되었다</a:t>
            </a:r>
            <a:r>
              <a:rPr lang="en-US" altLang="ko-KR" sz="1800" dirty="0">
                <a:effectLst/>
                <a:latin typeface="+mj-ea"/>
                <a:ea typeface="+mj-ea"/>
              </a:rPr>
              <a:t>.</a:t>
            </a:r>
            <a:endParaRPr lang="en-US" altLang="ko-KR" dirty="0">
              <a:latin typeface="+mj-ea"/>
              <a:ea typeface="+mj-ea"/>
            </a:endParaRPr>
          </a:p>
          <a:p>
            <a:pPr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dirty="0">
                <a:latin typeface="+mj-ea"/>
                <a:ea typeface="+mj-ea"/>
              </a:rPr>
              <a:t>  </a:t>
            </a:r>
            <a:r>
              <a:rPr lang="ko-KR" altLang="ko-KR" sz="1800" dirty="0">
                <a:effectLst/>
                <a:latin typeface="+mj-ea"/>
                <a:ea typeface="+mj-ea"/>
              </a:rPr>
              <a:t>기술이나 인적 자본의 이동이 </a:t>
            </a:r>
            <a:r>
              <a:rPr lang="ko-KR" altLang="ko-KR" sz="1800" dirty="0" err="1">
                <a:effectLst/>
                <a:latin typeface="+mj-ea"/>
                <a:ea typeface="+mj-ea"/>
              </a:rPr>
              <a:t>수월해</a:t>
            </a:r>
            <a:r>
              <a:rPr lang="ko-KR" altLang="en-US" dirty="0" err="1">
                <a:latin typeface="+mj-ea"/>
                <a:ea typeface="+mj-ea"/>
              </a:rPr>
              <a:t>졌기</a:t>
            </a:r>
            <a:r>
              <a:rPr lang="ko-KR" altLang="en-US" dirty="0">
                <a:latin typeface="+mj-ea"/>
                <a:ea typeface="+mj-ea"/>
              </a:rPr>
              <a:t> 때문이다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en-US" altLang="ko-KR" sz="1800" dirty="0">
              <a:effectLst/>
              <a:latin typeface="+mj-ea"/>
              <a:ea typeface="+mj-ea"/>
            </a:endParaRPr>
          </a:p>
          <a:p>
            <a:pPr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sz="1800" dirty="0">
                <a:effectLst/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뿐만 아니라</a:t>
            </a:r>
            <a:r>
              <a:rPr lang="ko-KR" altLang="ko-KR" sz="1800" dirty="0">
                <a:effectLst/>
                <a:latin typeface="+mj-ea"/>
                <a:ea typeface="+mj-ea"/>
              </a:rPr>
              <a:t> 기술의 발달로 언어적 장벽이 허물어지면서 </a:t>
            </a:r>
            <a:r>
              <a:rPr lang="en-US" altLang="ko-KR" sz="1800" dirty="0">
                <a:effectLst/>
                <a:latin typeface="+mj-ea"/>
                <a:ea typeface="+mj-ea"/>
              </a:rPr>
              <a:t>‘</a:t>
            </a:r>
            <a:r>
              <a:rPr lang="ko-KR" altLang="ko-KR" sz="1800" dirty="0">
                <a:effectLst/>
                <a:latin typeface="+mj-ea"/>
                <a:ea typeface="+mj-ea"/>
              </a:rPr>
              <a:t>문화적 할인</a:t>
            </a:r>
            <a:r>
              <a:rPr lang="en-US" altLang="ko-KR" sz="1800" dirty="0">
                <a:effectLst/>
                <a:latin typeface="+mj-ea"/>
                <a:ea typeface="+mj-ea"/>
              </a:rPr>
              <a:t>’</a:t>
            </a:r>
            <a:r>
              <a:rPr lang="ko-KR" altLang="ko-KR" sz="1800" dirty="0">
                <a:effectLst/>
                <a:latin typeface="+mj-ea"/>
                <a:ea typeface="+mj-ea"/>
              </a:rPr>
              <a:t>이 줄어들었고</a:t>
            </a:r>
            <a:r>
              <a:rPr lang="en-US" altLang="ko-KR" sz="1800" dirty="0">
                <a:effectLst/>
                <a:latin typeface="+mj-ea"/>
                <a:ea typeface="+mj-ea"/>
              </a:rPr>
              <a:t>, </a:t>
            </a:r>
            <a:r>
              <a:rPr lang="ko-KR" altLang="ko-KR" sz="1800" dirty="0">
                <a:effectLst/>
                <a:latin typeface="+mj-ea"/>
                <a:ea typeface="+mj-ea"/>
              </a:rPr>
              <a:t>각 국가 내에서 문화산업으로 이윤을 추구하는 것의 한계를 느끼면서 전세계 음악 시장을 대상으로 경쟁구도를 변경하게 </a:t>
            </a:r>
            <a:r>
              <a:rPr lang="ko-KR" altLang="en-US" dirty="0">
                <a:latin typeface="+mj-ea"/>
                <a:ea typeface="+mj-ea"/>
              </a:rPr>
              <a:t>됨</a:t>
            </a:r>
            <a:endParaRPr lang="en-US" altLang="ko-KR" dirty="0">
              <a:latin typeface="+mj-ea"/>
              <a:ea typeface="+mj-ea"/>
            </a:endParaRPr>
          </a:p>
          <a:p>
            <a:pPr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dirty="0">
                <a:effectLst/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ko-KR" altLang="ko-KR" sz="1800" dirty="0">
                <a:effectLst/>
                <a:latin typeface="+mj-ea"/>
                <a:ea typeface="+mj-ea"/>
              </a:rPr>
              <a:t> 현재 국내 음악</a:t>
            </a:r>
            <a:r>
              <a:rPr lang="en-US" altLang="ko-KR" sz="1800" dirty="0">
                <a:effectLst/>
                <a:latin typeface="+mj-ea"/>
                <a:ea typeface="+mj-ea"/>
              </a:rPr>
              <a:t> K-pop</a:t>
            </a:r>
            <a:r>
              <a:rPr lang="ko-KR" altLang="ko-KR" sz="1800" dirty="0">
                <a:effectLst/>
                <a:latin typeface="+mj-ea"/>
                <a:ea typeface="+mj-ea"/>
              </a:rPr>
              <a:t>을 해외의 많은 사람들이 듣는 것처럼</a:t>
            </a:r>
            <a:r>
              <a:rPr lang="en-US" altLang="ko-KR" sz="1800" dirty="0">
                <a:effectLst/>
                <a:latin typeface="+mj-ea"/>
                <a:ea typeface="+mj-ea"/>
              </a:rPr>
              <a:t>, </a:t>
            </a:r>
            <a:r>
              <a:rPr lang="ko-KR" altLang="ko-KR" sz="1800" dirty="0">
                <a:effectLst/>
                <a:latin typeface="+mj-ea"/>
                <a:ea typeface="+mj-ea"/>
              </a:rPr>
              <a:t>역으로 국내 음악 시장에서도 해외 음원의 영향력이 커질 것으로 전망한다</a:t>
            </a:r>
            <a:r>
              <a:rPr lang="en-US" altLang="ko-KR" sz="1800" dirty="0">
                <a:effectLst/>
                <a:latin typeface="+mj-ea"/>
                <a:ea typeface="+mj-ea"/>
              </a:rPr>
              <a:t>.</a:t>
            </a:r>
            <a:r>
              <a:rPr lang="ko-KR" altLang="ko-KR" dirty="0">
                <a:effectLst/>
                <a:latin typeface="+mj-ea"/>
                <a:ea typeface="+mj-ea"/>
              </a:rPr>
              <a:t> </a:t>
            </a:r>
            <a:endParaRPr lang="ko-KR" altLang="ko-KR" sz="1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9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66E348-4EEC-4739-AB29-FD92B8A29109}"/>
              </a:ext>
            </a:extLst>
          </p:cNvPr>
          <p:cNvSpPr txBox="1"/>
          <p:nvPr/>
        </p:nvSpPr>
        <p:spPr>
          <a:xfrm>
            <a:off x="2951820" y="5661248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201802400 </a:t>
            </a:r>
            <a:r>
              <a:rPr lang="ko-KR" altLang="en-US" sz="2800" b="1" dirty="0"/>
              <a:t>윤준석</a:t>
            </a:r>
            <a:endParaRPr lang="ko-KR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396</Words>
  <Application>Microsoft Office PowerPoint</Application>
  <PresentationFormat>화면 슬라이드 쇼(4:3)</PresentationFormat>
  <Paragraphs>47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HY견고딕</vt:lpstr>
      <vt:lpstr>HY헤드라인M</vt:lpstr>
      <vt:lpstr>Arial</vt:lpstr>
      <vt:lpstr>Wingdings</vt:lpstr>
      <vt:lpstr>맑은 고딕</vt:lpstr>
      <vt:lpstr>Office 테마</vt:lpstr>
      <vt:lpstr>음원 가사 데이터를 이용한 시대적 흐름 분석</vt:lpstr>
      <vt:lpstr>PowerPoint 프레젠테이션</vt:lpstr>
      <vt:lpstr>1. 기획 단계</vt:lpstr>
      <vt:lpstr>2. 데이터 분석 및 시각화</vt:lpstr>
      <vt:lpstr>3. 데이터 해석 결과</vt:lpstr>
      <vt:lpstr>글로벌 생산의 확장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장지원</cp:lastModifiedBy>
  <cp:revision>63</cp:revision>
  <dcterms:created xsi:type="dcterms:W3CDTF">2013-12-04T14:28:54Z</dcterms:created>
  <dcterms:modified xsi:type="dcterms:W3CDTF">2020-12-21T14:05:26Z</dcterms:modified>
</cp:coreProperties>
</file>