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4" r:id="rId9"/>
  </p:sldIdLst>
  <p:sldSz cx="12192000" cy="6858000"/>
  <p:notesSz cx="6858000" cy="9144000"/>
  <p:embeddedFontLst>
    <p:embeddedFont>
      <p:font typeface="KoPubWorld돋움체 Bold" panose="020B0600000101010101" charset="-127"/>
      <p:bold r:id="rId10"/>
    </p:embeddedFont>
    <p:embeddedFont>
      <p:font typeface="KoPubWorld돋움체 Light" panose="020B0600000101010101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한국외대체 B" panose="02020503020101020101" pitchFamily="18" charset="-127"/>
      <p:regular r:id="rId14"/>
    </p:embeddedFont>
    <p:embeddedFont>
      <p:font typeface="한국외대체 L" panose="02020503020101020101" pitchFamily="18" charset="-127"/>
      <p:regular r:id="rId15"/>
    </p:embeddedFont>
    <p:embeddedFont>
      <p:font typeface="한국외대체 M" panose="020205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research.google.com/drive/1em0XjO22XeaZ0mU1wq6o8DbVlKs8UrA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830440" y="2856857"/>
            <a:ext cx="10552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음원 가사 데이터를 이용한 </a:t>
            </a: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시대적 흐름 분석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한국외대체 M" panose="02020503020101020101" pitchFamily="18" charset="-127"/>
              <a:ea typeface="한국외대체 M" panose="02020503020101020101" pitchFamily="18" charset="-127"/>
              <a:cs typeface="한국외대체 M" panose="020205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926077" y="2507909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-</a:t>
            </a:r>
            <a:r>
              <a:rPr lang="ko-KR" altLang="en-US" sz="2000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대중 음악의 흐름과 전망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227145" y="4880499"/>
            <a:ext cx="3508461" cy="130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중국외교통상전공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201803149</a:t>
            </a:r>
          </a:p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장지원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5899179" cy="830997"/>
            <a:chOff x="3403338" y="2598003"/>
            <a:chExt cx="5899179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1780883" cy="830997"/>
              <a:chOff x="3403338" y="2598003"/>
              <a:chExt cx="1780883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0021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국외대체 L" panose="02020503020101020101" pitchFamily="18" charset="-127"/>
                    <a:ea typeface="한국외대체 L" panose="02020503020101020101" pitchFamily="18" charset="-127"/>
                    <a:cs typeface="한국외대체 L" panose="02020503020101020101" pitchFamily="18" charset="-127"/>
                  </a:rPr>
                  <a:t>기획 단계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848483" cy="830997"/>
              <a:chOff x="6454034" y="2598003"/>
              <a:chExt cx="2848483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20697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국외대체 L" panose="02020503020101020101" pitchFamily="18" charset="-127"/>
                    <a:ea typeface="한국외대체 L" panose="02020503020101020101" pitchFamily="18" charset="-127"/>
                    <a:cs typeface="한국외대체 L" panose="02020503020101020101" pitchFamily="18" charset="-127"/>
                  </a:rPr>
                  <a:t>데이터 분석 및 시각화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5649111" cy="830997"/>
            <a:chOff x="3403338" y="2598003"/>
            <a:chExt cx="5649111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466969" cy="830997"/>
              <a:chOff x="3403338" y="2598003"/>
              <a:chExt cx="2466969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6882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국외대체 L" panose="02020503020101020101" pitchFamily="18" charset="-127"/>
                    <a:ea typeface="한국외대체 L" panose="02020503020101020101" pitchFamily="18" charset="-127"/>
                    <a:cs typeface="한국외대체 L" panose="02020503020101020101" pitchFamily="18" charset="-127"/>
                  </a:rPr>
                  <a:t>데이터 해석 결과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598415" cy="830997"/>
              <a:chOff x="6454034" y="2598003"/>
              <a:chExt cx="2598415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8197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국외대체 L" panose="02020503020101020101" pitchFamily="18" charset="-127"/>
                    <a:ea typeface="한국외대체 L" panose="02020503020101020101" pitchFamily="18" charset="-127"/>
                    <a:cs typeface="한국외대체 L" panose="02020503020101020101" pitchFamily="18" charset="-127"/>
                  </a:rPr>
                  <a:t>음악 트렌드의 전망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895800" y="372831"/>
            <a:ext cx="2400399" cy="646331"/>
            <a:chOff x="4399812" y="366066"/>
            <a:chExt cx="2400399" cy="64633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819425" y="366066"/>
              <a:ext cx="198078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 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국외대체 B" panose="02020503020101020101" pitchFamily="18" charset="-127"/>
                  <a:ea typeface="한국외대체 B" panose="02020503020101020101" pitchFamily="18" charset="-127"/>
                  <a:cs typeface="한국외대체 B" panose="02020503020101020101" pitchFamily="18" charset="-127"/>
                </a:rPr>
                <a:t>기획 단계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4399812" y="366066"/>
              <a:ext cx="72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3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4655998" y="1309984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5033862" y="1342920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배경 </a:t>
            </a:r>
            <a:r>
              <a:rPr lang="en-US" altLang="ko-KR" sz="1400" dirty="0">
                <a:solidFill>
                  <a:schemeClr val="bg1"/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&amp; </a:t>
            </a:r>
            <a:r>
              <a:rPr lang="ko-KR" altLang="en-US" sz="1400" dirty="0">
                <a:solidFill>
                  <a:schemeClr val="bg1"/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목적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F6D6EE-60E7-4C7D-A6E5-DDF46BE3D41D}"/>
              </a:ext>
            </a:extLst>
          </p:cNvPr>
          <p:cNvSpPr/>
          <p:nvPr/>
        </p:nvSpPr>
        <p:spPr>
          <a:xfrm>
            <a:off x="4655998" y="3667330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4972653" y="3685081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&amp; </a:t>
            </a:r>
            <a:r>
              <a:rPr lang="ko-KR" altLang="en-US" sz="1400" dirty="0">
                <a:solidFill>
                  <a:schemeClr val="bg1"/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대상 데이터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4655995" y="4985339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5033862" y="4985339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데이터 스키마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919080" y="1753906"/>
            <a:ext cx="8353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대중에게 가장 친숙하고 접근성이 좋은 대중 가요는 </a:t>
            </a:r>
            <a:endParaRPr lang="en-US" altLang="ko-KR" sz="1800" dirty="0">
              <a:effectLst/>
              <a:ea typeface="한국외대체 L" panose="02020503020101020101" pitchFamily="18" charset="-127"/>
            </a:endParaRPr>
          </a:p>
          <a:p>
            <a:pPr algn="ctr"/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시대적 상황을 통한 사람들의 감정을 일정 정도 반영하고 있을 가능성이 높다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.</a:t>
            </a:r>
          </a:p>
          <a:p>
            <a:pPr algn="ctr"/>
            <a:endParaRPr lang="en-US" altLang="ko-KR" sz="1800" dirty="0">
              <a:effectLst/>
              <a:ea typeface="한국외대체 L" panose="02020503020101020101" pitchFamily="18" charset="-127"/>
            </a:endParaRPr>
          </a:p>
          <a:p>
            <a:pPr algn="ctr"/>
            <a:r>
              <a:rPr lang="en-US" altLang="ko-KR" sz="1800" dirty="0">
                <a:effectLst/>
                <a:ea typeface="한국외대체 L" panose="02020503020101020101" pitchFamily="18" charset="-127"/>
              </a:rPr>
              <a:t> 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시대별로 사람들의 공감 요소를 파악함으로써 대중 가요의 시대적 흐름을 파악한다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.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대중 가요의 가장 큰 소비층이자 경제적 활동의 중심이 되는 젊은 세대의 심리를 탐구함으로써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음악에 반영되는 시대적 특징과 정신을 언어를 통해 분석할 수 있다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. 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A833D-B967-4C52-872C-491730BAC9D3}"/>
              </a:ext>
            </a:extLst>
          </p:cNvPr>
          <p:cNvSpPr txBox="1"/>
          <p:nvPr/>
        </p:nvSpPr>
        <p:spPr>
          <a:xfrm>
            <a:off x="2771024" y="4082572"/>
            <a:ext cx="7069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대표적인 음원 스트리밍 사이트에서 시대별</a:t>
            </a:r>
            <a:r>
              <a:rPr lang="en-US" altLang="ko-KR" sz="1800">
                <a:effectLst/>
                <a:ea typeface="한국외대체 L" panose="02020503020101020101" pitchFamily="18" charset="-127"/>
              </a:rPr>
              <a:t>(1990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년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~2019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년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)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인기 차트</a:t>
            </a:r>
            <a:endParaRPr lang="en-US" altLang="ko-KR" sz="1800" dirty="0">
              <a:effectLst/>
              <a:ea typeface="한국외대체 L" panose="02020503020101020101" pitchFamily="18" charset="-127"/>
            </a:endParaRPr>
          </a:p>
          <a:p>
            <a:pPr algn="ctr"/>
            <a:r>
              <a:rPr lang="en-US" altLang="ko-KR" sz="1800" dirty="0">
                <a:effectLst/>
                <a:ea typeface="한국외대체 L" panose="02020503020101020101" pitchFamily="18" charset="-127"/>
              </a:rPr>
              <a:t> TOP100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음원 가사를 수집하여 언어 분석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(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형태소 분석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)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을 수행한다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3097906" y="5426907"/>
            <a:ext cx="599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800" dirty="0">
                <a:effectLst/>
                <a:ea typeface="한국외대체 L" panose="02020503020101020101" pitchFamily="18" charset="-127"/>
              </a:rPr>
              <a:t>해당 연대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(1990,2000,2010),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발매 연도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노래제목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가수 이름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가수 성별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(m,/,f),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그룹 형태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작사가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가사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1994BE-6E85-4D32-A6BC-D31893249202}"/>
              </a:ext>
            </a:extLst>
          </p:cNvPr>
          <p:cNvGrpSpPr/>
          <p:nvPr/>
        </p:nvGrpSpPr>
        <p:grpSpPr>
          <a:xfrm>
            <a:off x="3909517" y="417403"/>
            <a:ext cx="4731552" cy="646331"/>
            <a:chOff x="4549091" y="363149"/>
            <a:chExt cx="2251120" cy="64633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8621E74-DA58-4119-92EB-DFBE7002FE1B}"/>
                </a:ext>
              </a:extLst>
            </p:cNvPr>
            <p:cNvSpPr/>
            <p:nvPr/>
          </p:nvSpPr>
          <p:spPr>
            <a:xfrm>
              <a:off x="4819425" y="366066"/>
              <a:ext cx="198078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국외대체 B" panose="02020503020101020101" pitchFamily="18" charset="-127"/>
                  <a:ea typeface="한국외대체 B" panose="02020503020101020101" pitchFamily="18" charset="-127"/>
                  <a:cs typeface="한국외대체 B" panose="02020503020101020101" pitchFamily="18" charset="-127"/>
                </a:rPr>
                <a:t>데이터 분석 및 시각화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2F1C81-76F8-4CB4-8093-443FD2829A27}"/>
                </a:ext>
              </a:extLst>
            </p:cNvPr>
            <p:cNvSpPr txBox="1"/>
            <p:nvPr/>
          </p:nvSpPr>
          <p:spPr>
            <a:xfrm>
              <a:off x="4549091" y="363149"/>
              <a:ext cx="342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3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A07015-8112-4AAA-8335-FA8AF62567AD}"/>
              </a:ext>
            </a:extLst>
          </p:cNvPr>
          <p:cNvSpPr txBox="1"/>
          <p:nvPr/>
        </p:nvSpPr>
        <p:spPr>
          <a:xfrm>
            <a:off x="786000" y="1406984"/>
            <a:ext cx="86587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- 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멜론 연도별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(1990~2019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년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)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인기차트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TOP100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 포함된 음원 데이터 수집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- 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데이터 수집량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: 2613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개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-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 정제 후 데이터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: 2434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개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&gt; 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형태소 분석 진행 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  <a:hlinkClick r:id="rId2"/>
              </a:rPr>
              <a:t>https://colab.research.google.com/drive/1em0XjO22XeaZ0mU1wq6o8DbVlKs8UrAv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</a:p>
        </p:txBody>
      </p:sp>
      <p:pic>
        <p:nvPicPr>
          <p:cNvPr id="8" name="그림 7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B17763FB-EE5F-4BD0-855F-F171D476B0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65" y="4148715"/>
            <a:ext cx="3461335" cy="22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325EC50-7BA1-4D77-A9A9-94AA5DF0A13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347" y="4186293"/>
            <a:ext cx="3541295" cy="22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7C2277-13D7-42BC-B72F-216237D417B1}"/>
              </a:ext>
            </a:extLst>
          </p:cNvPr>
          <p:cNvSpPr txBox="1"/>
          <p:nvPr/>
        </p:nvSpPr>
        <p:spPr>
          <a:xfrm>
            <a:off x="4951997" y="3752645"/>
            <a:ext cx="6093994" cy="396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5410" indent="-105410"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u="sng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해당 연</a:t>
            </a:r>
            <a:r>
              <a:rPr lang="ko-KR" altLang="en-US" sz="1800" u="sng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대</a:t>
            </a:r>
            <a:r>
              <a:rPr lang="en-US" altLang="ko-KR" sz="1800" u="sng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(1990,2000,2010)</a:t>
            </a:r>
            <a:r>
              <a:rPr lang="ko-KR" altLang="ko-KR" sz="1800" u="sng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시각화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8B4C2-8745-43A5-A1AF-EAB12D2B97DE}"/>
              </a:ext>
            </a:extLst>
          </p:cNvPr>
          <p:cNvSpPr txBox="1"/>
          <p:nvPr/>
        </p:nvSpPr>
        <p:spPr>
          <a:xfrm>
            <a:off x="1358315" y="3755725"/>
            <a:ext cx="6093994" cy="396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5410" indent="-105410"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en-US" sz="1800" u="sng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발매 연도</a:t>
            </a:r>
            <a:r>
              <a:rPr lang="en-US" altLang="ko-KR" u="sng" kern="100" dirty="0"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800" u="sng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시각화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7470DF7-FBE1-41F9-8291-0141E1702972}"/>
              </a:ext>
            </a:extLst>
          </p:cNvPr>
          <p:cNvGrpSpPr/>
          <p:nvPr/>
        </p:nvGrpSpPr>
        <p:grpSpPr>
          <a:xfrm>
            <a:off x="4046640" y="372831"/>
            <a:ext cx="3448493" cy="646331"/>
            <a:chOff x="4549091" y="363149"/>
            <a:chExt cx="1640682" cy="6463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0C501E9-FEA0-4B71-9156-815AE8324F65}"/>
                </a:ext>
              </a:extLst>
            </p:cNvPr>
            <p:cNvSpPr/>
            <p:nvPr/>
          </p:nvSpPr>
          <p:spPr>
            <a:xfrm>
              <a:off x="4819425" y="366066"/>
              <a:ext cx="13703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국외대체 B" panose="02020503020101020101" pitchFamily="18" charset="-127"/>
                  <a:ea typeface="한국외대체 B" panose="02020503020101020101" pitchFamily="18" charset="-127"/>
                  <a:cs typeface="한국외대체 B" panose="02020503020101020101" pitchFamily="18" charset="-127"/>
                </a:rPr>
                <a:t>데이터 해석 결과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0DF31F-2EF2-4CC3-A442-39CD6BA9347B}"/>
                </a:ext>
              </a:extLst>
            </p:cNvPr>
            <p:cNvSpPr txBox="1"/>
            <p:nvPr/>
          </p:nvSpPr>
          <p:spPr>
            <a:xfrm>
              <a:off x="4549091" y="363149"/>
              <a:ext cx="342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3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66F69D4-1200-4CED-8AF3-101A8EA8651C}"/>
              </a:ext>
            </a:extLst>
          </p:cNvPr>
          <p:cNvSpPr txBox="1"/>
          <p:nvPr/>
        </p:nvSpPr>
        <p:spPr>
          <a:xfrm>
            <a:off x="557400" y="1274952"/>
            <a:ext cx="11077200" cy="440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한국외대체 L" panose="0202050302010102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&lt;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젊은 층의 표현 방식 변화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&gt;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한국외대체 L" panose="0202050302010102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같아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: 1990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0.0634%, 2010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0.1099%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로 대폭 증가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한국외대체 L" panose="0202050302010102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같은데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: 1990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0.0094%, 2010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0.0174%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로 대폭 증가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한국외대체 L" panose="0202050302010102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같은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: 1990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0.1129%, 2010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0.1291%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로 증가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한국외대체 L" panose="0202050302010102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한국외대체 L" panose="0202050302010102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: 1990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0.0107%, 2010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0.0047%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로 감소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한국외대체 L" panose="0202050302010102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인거야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: 1990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0.0094%, 2010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0.0023%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로 감소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한국외대체 L" panose="0202050302010102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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이는 대중가요를 주로 소비하는 젊은 층의 표현 방식이 변화했음을 추측할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 </a:t>
            </a:r>
          </a:p>
          <a:p>
            <a:pPr marL="342900" lvl="0" indent="-342900" algn="just" latinLnBrk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"/>
            </a:pPr>
            <a:r>
              <a:rPr lang="en-US" altLang="ko-KR" kern="100" dirty="0">
                <a:latin typeface="맑은 고딕" panose="020B0503020000020004" pitchFamily="50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갈수록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사랑보다 자기보호 본능이 더 </a:t>
            </a:r>
            <a:r>
              <a:rPr lang="ko-KR" altLang="ko-KR" sz="1800" dirty="0" err="1">
                <a:effectLst/>
                <a:ea typeface="한국외대체 L" panose="02020503020101020101" pitchFamily="18" charset="-127"/>
              </a:rPr>
              <a:t>중요해</a:t>
            </a:r>
            <a:r>
              <a:rPr lang="ko-KR" altLang="en-US" sz="1800" dirty="0" err="1">
                <a:effectLst/>
                <a:ea typeface="한국외대체 L" panose="02020503020101020101" pitchFamily="18" charset="-127"/>
              </a:rPr>
              <a:t>졌기</a:t>
            </a:r>
            <a:r>
              <a:rPr lang="ko-KR" altLang="en-US" sz="1800" dirty="0">
                <a:effectLst/>
                <a:ea typeface="한국외대체 L" panose="02020503020101020101" pitchFamily="18" charset="-127"/>
              </a:rPr>
              <a:t> 때문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BA43BA7-7E24-4883-9A99-3B8408BD2F85}"/>
              </a:ext>
            </a:extLst>
          </p:cNvPr>
          <p:cNvSpPr/>
          <p:nvPr/>
        </p:nvSpPr>
        <p:spPr>
          <a:xfrm rot="16200000">
            <a:off x="7881966" y="1780476"/>
            <a:ext cx="369333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8214D-A05F-4649-B119-9719AD1D1596}"/>
              </a:ext>
            </a:extLst>
          </p:cNvPr>
          <p:cNvSpPr txBox="1"/>
          <p:nvPr/>
        </p:nvSpPr>
        <p:spPr>
          <a:xfrm>
            <a:off x="9089618" y="21689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간 접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D678F703-4B4B-429C-B288-2BD0EDF541C2}"/>
              </a:ext>
            </a:extLst>
          </p:cNvPr>
          <p:cNvSpPr/>
          <p:nvPr/>
        </p:nvSpPr>
        <p:spPr>
          <a:xfrm rot="16200000">
            <a:off x="7881967" y="3326730"/>
            <a:ext cx="369333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7B695-BF05-4B8C-8379-A3DBBC181A32}"/>
              </a:ext>
            </a:extLst>
          </p:cNvPr>
          <p:cNvSpPr txBox="1"/>
          <p:nvPr/>
        </p:nvSpPr>
        <p:spPr>
          <a:xfrm>
            <a:off x="9131489" y="3713563"/>
            <a:ext cx="1786929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직 접</a:t>
            </a:r>
          </a:p>
        </p:txBody>
      </p:sp>
    </p:spTree>
    <p:extLst>
      <p:ext uri="{BB962C8B-B14F-4D97-AF65-F5344CB8AC3E}">
        <p14:creationId xmlns:p14="http://schemas.microsoft.com/office/powerpoint/2010/main" val="187119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557400" y="104997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C934C6-0F3B-4F7B-A7FB-3DA67CAD6083}"/>
              </a:ext>
            </a:extLst>
          </p:cNvPr>
          <p:cNvGrpSpPr/>
          <p:nvPr/>
        </p:nvGrpSpPr>
        <p:grpSpPr>
          <a:xfrm>
            <a:off x="4118688" y="419429"/>
            <a:ext cx="3744662" cy="957024"/>
            <a:chOff x="4549091" y="363149"/>
            <a:chExt cx="1640682" cy="95702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CBAE3B2-AF91-4C7D-9E87-C74AE6AF4EF5}"/>
                </a:ext>
              </a:extLst>
            </p:cNvPr>
            <p:cNvSpPr/>
            <p:nvPr/>
          </p:nvSpPr>
          <p:spPr>
            <a:xfrm>
              <a:off x="4819425" y="366066"/>
              <a:ext cx="137034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국외대체 B" panose="02020503020101020101" pitchFamily="18" charset="-127"/>
                  <a:ea typeface="한국외대체 B" panose="02020503020101020101" pitchFamily="18" charset="-127"/>
                  <a:cs typeface="한국외대체 B" panose="02020503020101020101" pitchFamily="18" charset="-127"/>
                </a:rPr>
                <a:t>음악 트렌드의 전망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5E6D07-A3B5-42F1-86C8-4C7C7930C2F8}"/>
                </a:ext>
              </a:extLst>
            </p:cNvPr>
            <p:cNvSpPr txBox="1"/>
            <p:nvPr/>
          </p:nvSpPr>
          <p:spPr>
            <a:xfrm>
              <a:off x="4549091" y="363149"/>
              <a:ext cx="342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3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1FBCD02-B77B-4587-8C26-E024541C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44" y="1376453"/>
            <a:ext cx="3691961" cy="38108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D4B802-C077-4461-9A9D-DA1944A0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147" y="1376453"/>
            <a:ext cx="3171655" cy="42850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262D21E-2ADA-4E7C-B3C6-4C28CA78E232}"/>
              </a:ext>
            </a:extLst>
          </p:cNvPr>
          <p:cNvSpPr txBox="1"/>
          <p:nvPr/>
        </p:nvSpPr>
        <p:spPr>
          <a:xfrm>
            <a:off x="8163147" y="5672172"/>
            <a:ext cx="2716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 err="1">
                <a:effectLst/>
                <a:ea typeface="한국외대체 L" panose="02020503020101020101" pitchFamily="18" charset="-127"/>
              </a:rPr>
              <a:t>백예린의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 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&lt;Hate you&gt;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0E6573-E8F9-488F-9600-71B9BD1F684B}"/>
              </a:ext>
            </a:extLst>
          </p:cNvPr>
          <p:cNvSpPr txBox="1"/>
          <p:nvPr/>
        </p:nvSpPr>
        <p:spPr>
          <a:xfrm>
            <a:off x="857198" y="5296881"/>
            <a:ext cx="3029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한국외대체 L" panose="02020503020101020101" pitchFamily="18" charset="-127"/>
              </a:rPr>
              <a:t>2020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년 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12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월 인기차트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5F95B6-0802-45DD-9041-71EBCA89B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104" y="2310449"/>
            <a:ext cx="3691961" cy="438469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3F9EC9B-BF13-4AEC-A37D-1076FB51E7F2}"/>
              </a:ext>
            </a:extLst>
          </p:cNvPr>
          <p:cNvSpPr/>
          <p:nvPr/>
        </p:nvSpPr>
        <p:spPr>
          <a:xfrm>
            <a:off x="5963653" y="2310449"/>
            <a:ext cx="1002632" cy="7719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1D3A9C-7F9D-4EA4-87F5-A295CE484BDF}"/>
              </a:ext>
            </a:extLst>
          </p:cNvPr>
          <p:cNvSpPr txBox="1"/>
          <p:nvPr/>
        </p:nvSpPr>
        <p:spPr>
          <a:xfrm>
            <a:off x="5432370" y="1941117"/>
            <a:ext cx="245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한국외대체 L" panose="02020503020101020101" pitchFamily="18" charset="-127"/>
              </a:rPr>
              <a:t>BTS&lt;Savage Love&gt;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557400" y="1655235"/>
            <a:ext cx="4262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64DECF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글로벌 생산의 확장</a:t>
            </a:r>
            <a:endParaRPr lang="en-US" altLang="ko-KR" sz="4000" dirty="0">
              <a:solidFill>
                <a:srgbClr val="64DECF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40125-4579-4BF7-B220-705D3539BB67}"/>
              </a:ext>
            </a:extLst>
          </p:cNvPr>
          <p:cNvSpPr txBox="1"/>
          <p:nvPr/>
        </p:nvSpPr>
        <p:spPr>
          <a:xfrm>
            <a:off x="557400" y="2939096"/>
            <a:ext cx="11156391" cy="2820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그동안 제조업 분야에서 흔하던 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‘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글로벌 생산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’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은 이제 문화 산업 분야까지 일반화</a:t>
            </a:r>
            <a:endParaRPr lang="en-US" altLang="ko-KR" dirty="0">
              <a:ea typeface="한국외대체 L" panose="02020503020101020101" pitchFamily="18" charset="-127"/>
            </a:endParaRPr>
          </a:p>
          <a:p>
            <a:pPr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dirty="0">
                <a:ea typeface="한국외대체 L" panose="02020503020101020101" pitchFamily="18" charset="-127"/>
              </a:rPr>
              <a:t> why?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기술이나 인적 자본의 이동이 수월해</a:t>
            </a:r>
            <a:r>
              <a:rPr lang="ko-KR" altLang="en-US" sz="1800" dirty="0">
                <a:effectLst/>
                <a:ea typeface="한국외대체 L" panose="02020503020101020101" pitchFamily="18" charset="-127"/>
              </a:rPr>
              <a:t>짐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.</a:t>
            </a:r>
          </a:p>
          <a:p>
            <a:pPr latinLnBrk="1">
              <a:lnSpc>
                <a:spcPct val="115000"/>
              </a:lnSpc>
              <a:spcAft>
                <a:spcPts val="1000"/>
              </a:spcAft>
            </a:pPr>
            <a:endParaRPr lang="en-US" altLang="ko-KR" sz="1800" dirty="0">
              <a:effectLst/>
              <a:ea typeface="한국외대체 L" panose="02020503020101020101" pitchFamily="18" charset="-127"/>
            </a:endParaRPr>
          </a:p>
          <a:p>
            <a:pPr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또한 기술의 발달로 언어적 장벽이 허물어지면서 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‘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문화적 할인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’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이 줄어들었고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각 국가 내에서 문화산업으로 이윤을 추구하는 것의 한계를 느끼면서 전세계 음악 시장을 대상으로 경쟁구도를 변경하게 </a:t>
            </a:r>
            <a:r>
              <a:rPr lang="ko-KR" altLang="en-US" dirty="0">
                <a:ea typeface="한국외대체 L" panose="02020503020101020101" pitchFamily="18" charset="-127"/>
              </a:rPr>
              <a:t>됨</a:t>
            </a:r>
            <a:endParaRPr lang="en-US" altLang="ko-KR" dirty="0">
              <a:ea typeface="한국외대체 L" panose="02020503020101020101" pitchFamily="18" charset="-127"/>
            </a:endParaRPr>
          </a:p>
          <a:p>
            <a:pPr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 </a:t>
            </a:r>
            <a:r>
              <a:rPr lang="en-US" altLang="ko-KR" dirty="0">
                <a:ea typeface="한국외대체 L" panose="02020503020101020101" pitchFamily="18" charset="-127"/>
              </a:rPr>
              <a:t>&gt;&gt;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 현재 국내 음악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 K-pop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을 해외의 많은 사람들이 듣는 것처럼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역으로 국내 음악 시장에서도 해외 음원의 영향력이 커질 것으로 전망한다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.</a:t>
            </a:r>
            <a:r>
              <a:rPr lang="ko-KR" altLang="ko-KR" dirty="0">
                <a:effectLst/>
              </a:rPr>
              <a:t>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623145" y="2904832"/>
            <a:ext cx="2967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A1392-EDD3-4A68-96C6-411994E82527}"/>
              </a:ext>
            </a:extLst>
          </p:cNvPr>
          <p:cNvSpPr txBox="1"/>
          <p:nvPr/>
        </p:nvSpPr>
        <p:spPr>
          <a:xfrm>
            <a:off x="4163410" y="4880499"/>
            <a:ext cx="3635932" cy="1232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중국외교통상전공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201803149  </a:t>
            </a:r>
          </a:p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장지원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435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한국외대체 M</vt:lpstr>
      <vt:lpstr>한국외대체 B</vt:lpstr>
      <vt:lpstr>KoPubWorld돋움체 Light</vt:lpstr>
      <vt:lpstr>한국외대체 L</vt:lpstr>
      <vt:lpstr>맑은 고딕</vt:lpstr>
      <vt:lpstr>KoPubWorld돋움체 Bold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장지원</cp:lastModifiedBy>
  <cp:revision>26</cp:revision>
  <dcterms:created xsi:type="dcterms:W3CDTF">2020-01-03T14:16:53Z</dcterms:created>
  <dcterms:modified xsi:type="dcterms:W3CDTF">2020-12-21T14:53:27Z</dcterms:modified>
</cp:coreProperties>
</file>