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458" r:id="rId2"/>
    <p:sldId id="280" r:id="rId3"/>
    <p:sldId id="532" r:id="rId4"/>
    <p:sldId id="534" r:id="rId5"/>
    <p:sldId id="535" r:id="rId6"/>
    <p:sldId id="533" r:id="rId7"/>
    <p:sldId id="536" r:id="rId8"/>
    <p:sldId id="537" r:id="rId9"/>
    <p:sldId id="538" r:id="rId10"/>
    <p:sldId id="539" r:id="rId11"/>
    <p:sldId id="540" r:id="rId12"/>
    <p:sldId id="541" r:id="rId13"/>
    <p:sldId id="542" r:id="rId14"/>
    <p:sldId id="543" r:id="rId15"/>
    <p:sldId id="544" r:id="rId16"/>
    <p:sldId id="545" r:id="rId17"/>
    <p:sldId id="546" r:id="rId18"/>
    <p:sldId id="547" r:id="rId19"/>
    <p:sldId id="548" r:id="rId20"/>
    <p:sldId id="549" r:id="rId2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5E1929-D268-B31B-F180-27C281C93924}" v="46" dt="2022-03-27T00:46:52.454"/>
    <p1510:client id="{FB9F5E7C-03BB-408A-9EE0-27FF78F19EFA}" v="880" dt="2022-03-27T04:15:45.7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82" autoAdjust="0"/>
    <p:restoredTop sz="96327"/>
  </p:normalViewPr>
  <p:slideViewPr>
    <p:cSldViewPr snapToGrid="0" snapToObjects="1">
      <p:cViewPr varScale="1">
        <p:scale>
          <a:sx n="113" d="100"/>
          <a:sy n="113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816D05-3B67-814F-ABFB-B4FE7EB0B131}"/>
              </a:ext>
            </a:extLst>
          </p:cNvPr>
          <p:cNvSpPr/>
          <p:nvPr/>
        </p:nvSpPr>
        <p:spPr>
          <a:xfrm>
            <a:off x="1206500" y="3648078"/>
            <a:ext cx="97536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799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9F0E4C-970C-AD47-BBC2-10C4A7F9BAE7}"/>
              </a:ext>
            </a:extLst>
          </p:cNvPr>
          <p:cNvSpPr/>
          <p:nvPr/>
        </p:nvSpPr>
        <p:spPr>
          <a:xfrm>
            <a:off x="1219201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799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F24C7D-5DF2-F54E-B4C1-A71D9D8112D6}"/>
              </a:ext>
            </a:extLst>
          </p:cNvPr>
          <p:cNvSpPr/>
          <p:nvPr/>
        </p:nvSpPr>
        <p:spPr>
          <a:xfrm>
            <a:off x="1206502" y="3648078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799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E4BD59-2197-6944-8E71-F9B748614F85}"/>
              </a:ext>
            </a:extLst>
          </p:cNvPr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799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3999" cy="990600"/>
          </a:xfrm>
        </p:spPr>
        <p:txBody>
          <a:bodyPr anchor="t"/>
          <a:lstStyle>
            <a:lvl1pPr algn="r">
              <a:defRPr sz="320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3999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34" indent="0" algn="ctr">
              <a:buNone/>
            </a:lvl2pPr>
            <a:lvl3pPr marL="914466" indent="0" algn="ctr">
              <a:buNone/>
            </a:lvl3pPr>
            <a:lvl4pPr marL="1371700" indent="0" algn="ctr">
              <a:buNone/>
            </a:lvl4pPr>
            <a:lvl5pPr marL="1828932" indent="0" algn="ctr">
              <a:buNone/>
            </a:lvl5pPr>
            <a:lvl6pPr marL="2286166" indent="0" algn="ctr">
              <a:buNone/>
            </a:lvl6pPr>
            <a:lvl7pPr marL="2743400" indent="0" algn="ctr">
              <a:buNone/>
            </a:lvl7pPr>
            <a:lvl8pPr marL="3200632" indent="0" algn="ctr">
              <a:buNone/>
            </a:lvl8pPr>
            <a:lvl9pPr marL="3657866" indent="0" algn="ctr">
              <a:buNone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10" name="날짜 개체 틀 27">
            <a:extLst>
              <a:ext uri="{FF2B5EF4-FFF2-40B4-BE49-F238E27FC236}">
                <a16:creationId xmlns:a16="http://schemas.microsoft.com/office/drawing/2014/main" id="{CFCFBC36-A0D3-2E45-8AE1-E878F682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34400" y="6354763"/>
            <a:ext cx="3048001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바닥글 개체 틀 16">
            <a:extLst>
              <a:ext uri="{FF2B5EF4-FFF2-40B4-BE49-F238E27FC236}">
                <a16:creationId xmlns:a16="http://schemas.microsoft.com/office/drawing/2014/main" id="{5464AFA3-9A98-7B43-85DB-920FBBFA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5034" y="6354763"/>
            <a:ext cx="4633383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슬라이드 번호 개체 틀 28">
            <a:extLst>
              <a:ext uri="{FF2B5EF4-FFF2-40B4-BE49-F238E27FC236}">
                <a16:creationId xmlns:a16="http://schemas.microsoft.com/office/drawing/2014/main" id="{1FD8DE0C-B13C-B847-8672-98832141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1367" y="6354763"/>
            <a:ext cx="1625600" cy="3667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5581A6-652E-684F-9CAF-8DC443B1069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698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9F9A5-471C-8146-B67C-34884E58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E03BBD-07B7-274A-BDDE-FD01E6129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F9D69-71B2-F94A-B899-A1FBB0B3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404774-7261-5C42-A91A-D90A9E0D3298}" type="slidenum">
              <a:rPr lang="ko-KR" altLang="en-US"/>
              <a:pPr>
                <a:defRPr/>
              </a:pPr>
              <a:t>‹#›</a:t>
            </a:fld>
            <a:fld id="{11E570E6-EB87-6A49-8938-77C51418F1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361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10">
            <a:extLst>
              <a:ext uri="{FF2B5EF4-FFF2-40B4-BE49-F238E27FC236}">
                <a16:creationId xmlns:a16="http://schemas.microsoft.com/office/drawing/2014/main" id="{218F379F-8D22-E94A-A509-2A478CE793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1" y="6353175"/>
            <a:ext cx="10972801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ore-KR" altLang="en-US" sz="1799"/>
          </a:p>
        </p:txBody>
      </p:sp>
      <p:sp>
        <p:nvSpPr>
          <p:cNvPr id="5" name="이등변 삼각형 11">
            <a:extLst>
              <a:ext uri="{FF2B5EF4-FFF2-40B4-BE49-F238E27FC236}">
                <a16:creationId xmlns:a16="http://schemas.microsoft.com/office/drawing/2014/main" id="{9CF55834-A64F-1D49-8F7D-B6BEDF0F5B02}"/>
              </a:ext>
            </a:extLst>
          </p:cNvPr>
          <p:cNvSpPr>
            <a:spLocks noChangeAspect="1"/>
          </p:cNvSpPr>
          <p:nvPr/>
        </p:nvSpPr>
        <p:spPr>
          <a:xfrm rot="5400000">
            <a:off x="590550" y="6447369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799"/>
          </a:p>
        </p:txBody>
      </p:sp>
      <p:sp>
        <p:nvSpPr>
          <p:cNvPr id="6" name="직선 연결선 12">
            <a:extLst>
              <a:ext uri="{FF2B5EF4-FFF2-40B4-BE49-F238E27FC236}">
                <a16:creationId xmlns:a16="http://schemas.microsoft.com/office/drawing/2014/main" id="{D14F7D99-D5B0-0146-A843-AC271A13A713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816073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ore-KR" altLang="en-US" sz="1799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41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7F0986F2-1D71-EB4C-9C64-E51602DC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03160C99-5CE8-CA47-B470-8965E3980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62D1F867-C54F-D246-BBAC-55F6BCC4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4EB69F2-4AD0-7649-B5F8-CBC8E87DD448}" type="slidenum">
              <a:rPr lang="ko-KR" altLang="en-US"/>
              <a:pPr>
                <a:defRPr/>
              </a:pPr>
              <a:t>‹#›</a:t>
            </a:fld>
            <a:fld id="{F1EE3753-C02D-374A-AC61-38EFFF97A3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398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09601" y="1219200"/>
            <a:ext cx="10972801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FA99D-9475-6443-9BC3-8A4473666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B79E6-7D7B-1F42-8409-E52F4CB44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FA5145-8703-4245-8A4D-A55729D5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CEA69F-62C8-964C-9EA1-B4BFF8F6C3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623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F481EB-3EF8-C74F-AC46-CFA2A3F23622}"/>
              </a:ext>
            </a:extLst>
          </p:cNvPr>
          <p:cNvSpPr/>
          <p:nvPr/>
        </p:nvSpPr>
        <p:spPr>
          <a:xfrm>
            <a:off x="1219201" y="2819403"/>
            <a:ext cx="97536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799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ADEE33-0E2E-864F-B107-60177D462139}"/>
              </a:ext>
            </a:extLst>
          </p:cNvPr>
          <p:cNvSpPr/>
          <p:nvPr/>
        </p:nvSpPr>
        <p:spPr>
          <a:xfrm>
            <a:off x="1219200" y="2819403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799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3999" cy="1066800"/>
          </a:xfrm>
        </p:spPr>
        <p:txBody>
          <a:bodyPr anchor="t"/>
          <a:lstStyle>
            <a:lvl1pPr algn="r">
              <a:buNone/>
              <a:defRPr sz="3201" b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1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8E2C9779-E3DE-0643-BCED-F7B00837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34400" y="6354763"/>
            <a:ext cx="3048001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DDEC56D-AE22-254F-982C-55DC0BF1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5034" y="6354763"/>
            <a:ext cx="4633383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9E625E66-F5F5-8F4C-A618-B6BFF7A2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6637" y="6354763"/>
            <a:ext cx="2027766" cy="3667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474099-57DE-754C-9A3A-372BBEF4835C}" type="slidenum">
              <a:rPr lang="ko-KR" altLang="en-US"/>
              <a:pPr>
                <a:defRPr/>
              </a:pPr>
              <a:t>‹#›</a:t>
            </a:fld>
            <a:fld id="{D3988564-3261-E546-9D96-386DC5B004E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6423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28600"/>
            <a:ext cx="10972801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1" y="1219200"/>
            <a:ext cx="5388863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3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CF9097-D370-2C48-95AB-BC5FB6BE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7C58BB-A92D-A743-A42A-0DD9CF7FB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C08089-221E-C348-A865-E4F7A3F6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786BCEF-5CEE-A54F-AA46-9B24F7647580}" type="slidenum">
              <a:rPr lang="ko-KR" altLang="en-US"/>
              <a:pPr>
                <a:defRPr/>
              </a:pPr>
              <a:t>‹#›</a:t>
            </a:fld>
            <a:fld id="{40052EFA-7DB1-734F-B5B9-3FC38E2DEC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821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28600"/>
            <a:ext cx="10972801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1" y="1285875"/>
            <a:ext cx="5386917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799" b="1"/>
            </a:lvl3pPr>
            <a:lvl4pPr>
              <a:buNone/>
              <a:defRPr sz="1601" b="1"/>
            </a:lvl4pPr>
            <a:lvl5pPr>
              <a:buNone/>
              <a:defRPr sz="1601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197603" y="1295400"/>
            <a:ext cx="5389033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799" b="1"/>
            </a:lvl3pPr>
            <a:lvl4pPr>
              <a:buNone/>
              <a:defRPr sz="1601" b="1"/>
            </a:lvl4pPr>
            <a:lvl5pPr>
              <a:buNone/>
              <a:defRPr sz="1601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ACDD97-97DF-304D-9826-B955E172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F2887D-BD2F-6745-92A1-C49D32A2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7E52DD-DBC8-114B-BC22-92413A00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EB37181-9026-5F47-BB9F-EB30CA1035D0}" type="slidenum">
              <a:rPr lang="ko-KR" altLang="en-US"/>
              <a:pPr>
                <a:defRPr/>
              </a:pPr>
              <a:t>‹#›</a:t>
            </a:fld>
            <a:fld id="{C350EB5F-3882-9647-A4AF-C682D48C949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291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10">
            <a:extLst>
              <a:ext uri="{FF2B5EF4-FFF2-40B4-BE49-F238E27FC236}">
                <a16:creationId xmlns:a16="http://schemas.microsoft.com/office/drawing/2014/main" id="{8E4903AA-FD6C-B745-8450-EB9993ED4A36}"/>
              </a:ext>
            </a:extLst>
          </p:cNvPr>
          <p:cNvSpPr>
            <a:spLocks noChangeAspect="1"/>
          </p:cNvSpPr>
          <p:nvPr/>
        </p:nvSpPr>
        <p:spPr>
          <a:xfrm rot="5400000">
            <a:off x="590550" y="6447369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799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28600"/>
            <a:ext cx="10972801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날짜 개체 틀 2">
            <a:extLst>
              <a:ext uri="{FF2B5EF4-FFF2-40B4-BE49-F238E27FC236}">
                <a16:creationId xmlns:a16="http://schemas.microsoft.com/office/drawing/2014/main" id="{6B519E4E-91B0-BA48-AAB6-6E0F7928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바닥글 개체 틀 3">
            <a:extLst>
              <a:ext uri="{FF2B5EF4-FFF2-40B4-BE49-F238E27FC236}">
                <a16:creationId xmlns:a16="http://schemas.microsoft.com/office/drawing/2014/main" id="{E82CBC0B-C65F-B146-99C5-F5E33066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A0E671A6-CD79-5C47-8DC8-AF09312C3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6E9B64-878F-F34E-B52F-815117B455E3}" type="slidenum">
              <a:rPr lang="ko-KR" altLang="en-US"/>
              <a:pPr>
                <a:defRPr/>
              </a:pPr>
              <a:t>‹#›</a:t>
            </a:fld>
            <a:fld id="{242A1D90-1BFF-EA45-AC58-E82B6F133F3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795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10">
            <a:extLst>
              <a:ext uri="{FF2B5EF4-FFF2-40B4-BE49-F238E27FC236}">
                <a16:creationId xmlns:a16="http://schemas.microsoft.com/office/drawing/2014/main" id="{262D4560-EB9B-0F48-BB46-8A3B50F054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1" y="6353175"/>
            <a:ext cx="10972801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ore-KR" altLang="en-US" sz="1799"/>
          </a:p>
        </p:txBody>
      </p:sp>
      <p:sp>
        <p:nvSpPr>
          <p:cNvPr id="3" name="이등변 삼각형 11">
            <a:extLst>
              <a:ext uri="{FF2B5EF4-FFF2-40B4-BE49-F238E27FC236}">
                <a16:creationId xmlns:a16="http://schemas.microsoft.com/office/drawing/2014/main" id="{CC78A7F2-8279-584A-84AD-DA27B6EC4DBD}"/>
              </a:ext>
            </a:extLst>
          </p:cNvPr>
          <p:cNvSpPr>
            <a:spLocks noChangeAspect="1"/>
          </p:cNvSpPr>
          <p:nvPr/>
        </p:nvSpPr>
        <p:spPr>
          <a:xfrm rot="5400000">
            <a:off x="590550" y="6447369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799"/>
          </a:p>
        </p:txBody>
      </p:sp>
      <p:sp>
        <p:nvSpPr>
          <p:cNvPr id="4" name="날짜 개체 틀 1">
            <a:extLst>
              <a:ext uri="{FF2B5EF4-FFF2-40B4-BE49-F238E27FC236}">
                <a16:creationId xmlns:a16="http://schemas.microsoft.com/office/drawing/2014/main" id="{0454168A-7104-F64F-9B8C-FFE08937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바닥글 개체 틀 2">
            <a:extLst>
              <a:ext uri="{FF2B5EF4-FFF2-40B4-BE49-F238E27FC236}">
                <a16:creationId xmlns:a16="http://schemas.microsoft.com/office/drawing/2014/main" id="{CEEA9851-03B8-ED47-BD98-710A17376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962D41FB-7739-9945-A138-85DBD84C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280E6E-D23E-2E4F-B4FF-AE78E0CC0328}" type="slidenum">
              <a:rPr lang="ko-KR" altLang="en-US"/>
              <a:pPr>
                <a:defRPr/>
              </a:pPr>
              <a:t>‹#›</a:t>
            </a:fld>
            <a:fld id="{23412A9E-F7F6-DD45-9ACF-7A3E5722EDD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403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10">
            <a:extLst>
              <a:ext uri="{FF2B5EF4-FFF2-40B4-BE49-F238E27FC236}">
                <a16:creationId xmlns:a16="http://schemas.microsoft.com/office/drawing/2014/main" id="{AEE6AABB-2F90-724D-ABFE-15C936D8FA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1" y="6353175"/>
            <a:ext cx="10972801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ore-KR" altLang="en-US" sz="1799"/>
          </a:p>
        </p:txBody>
      </p:sp>
      <p:sp>
        <p:nvSpPr>
          <p:cNvPr id="6" name="직선 연결선 11">
            <a:extLst>
              <a:ext uri="{FF2B5EF4-FFF2-40B4-BE49-F238E27FC236}">
                <a16:creationId xmlns:a16="http://schemas.microsoft.com/office/drawing/2014/main" id="{116F128D-9761-FE4E-93E4-EC843BEC6069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220231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ore-KR" altLang="en-US" sz="1799"/>
          </a:p>
        </p:txBody>
      </p:sp>
      <p:sp>
        <p:nvSpPr>
          <p:cNvPr id="7" name="이등변 삼각형 12">
            <a:extLst>
              <a:ext uri="{FF2B5EF4-FFF2-40B4-BE49-F238E27FC236}">
                <a16:creationId xmlns:a16="http://schemas.microsoft.com/office/drawing/2014/main" id="{3D8FF5D9-D4B1-A345-86E5-BEC2D9E84F43}"/>
              </a:ext>
            </a:extLst>
          </p:cNvPr>
          <p:cNvSpPr>
            <a:spLocks noChangeAspect="1"/>
          </p:cNvSpPr>
          <p:nvPr/>
        </p:nvSpPr>
        <p:spPr>
          <a:xfrm rot="5400000">
            <a:off x="590550" y="6447369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799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1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8432800" y="1219203"/>
            <a:ext cx="3352801" cy="4843463"/>
          </a:xfrm>
        </p:spPr>
        <p:txBody>
          <a:bodyPr/>
          <a:lstStyle>
            <a:lvl1pPr marL="0" indent="0">
              <a:lnSpc>
                <a:spcPts val="2201"/>
              </a:lnSpc>
              <a:spcAft>
                <a:spcPts val="1000"/>
              </a:spcAft>
              <a:buNone/>
              <a:defRPr sz="1601">
                <a:solidFill>
                  <a:schemeClr val="tx2"/>
                </a:solidFill>
              </a:defRPr>
            </a:lvl1pPr>
            <a:lvl2pPr>
              <a:buNone/>
              <a:defRPr sz="1201"/>
            </a:lvl2pPr>
            <a:lvl3pPr>
              <a:buNone/>
              <a:defRPr sz="1000"/>
            </a:lvl3pPr>
            <a:lvl4pPr>
              <a:buNone/>
              <a:defRPr sz="901"/>
            </a:lvl4pPr>
            <a:lvl5pPr>
              <a:buNone/>
              <a:defRPr sz="90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406399" y="304800"/>
            <a:ext cx="7620000" cy="5715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날짜 개체 틀 4">
            <a:extLst>
              <a:ext uri="{FF2B5EF4-FFF2-40B4-BE49-F238E27FC236}">
                <a16:creationId xmlns:a16="http://schemas.microsoft.com/office/drawing/2014/main" id="{F2AC9ABB-E4A8-FB4D-A5CA-6E28113AB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바닥글 개체 틀 5">
            <a:extLst>
              <a:ext uri="{FF2B5EF4-FFF2-40B4-BE49-F238E27FC236}">
                <a16:creationId xmlns:a16="http://schemas.microsoft.com/office/drawing/2014/main" id="{BDE0F31C-F136-DC4C-83D1-A7FBFAE6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슬라이드 번호 개체 틀 6">
            <a:extLst>
              <a:ext uri="{FF2B5EF4-FFF2-40B4-BE49-F238E27FC236}">
                <a16:creationId xmlns:a16="http://schemas.microsoft.com/office/drawing/2014/main" id="{28DABCF2-C4DE-9041-B3F5-18EDACDD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22BC12-5963-F745-BAF1-97AB4673940D}" type="slidenum">
              <a:rPr lang="ko-KR" altLang="en-US"/>
              <a:pPr>
                <a:defRPr/>
              </a:pPr>
              <a:t>‹#›</a:t>
            </a:fld>
            <a:fld id="{FF660098-0B56-0F4F-A030-20DB832052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014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10">
            <a:extLst>
              <a:ext uri="{FF2B5EF4-FFF2-40B4-BE49-F238E27FC236}">
                <a16:creationId xmlns:a16="http://schemas.microsoft.com/office/drawing/2014/main" id="{231CCD9E-A075-614D-9391-9FF61AD4AD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1" y="6353175"/>
            <a:ext cx="10972801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ore-KR" altLang="en-US" sz="1799"/>
          </a:p>
        </p:txBody>
      </p:sp>
      <p:sp>
        <p:nvSpPr>
          <p:cNvPr id="6" name="이등변 삼각형 11">
            <a:extLst>
              <a:ext uri="{FF2B5EF4-FFF2-40B4-BE49-F238E27FC236}">
                <a16:creationId xmlns:a16="http://schemas.microsoft.com/office/drawing/2014/main" id="{751FFC17-4E46-DC43-A70B-0FB40E4557CE}"/>
              </a:ext>
            </a:extLst>
          </p:cNvPr>
          <p:cNvSpPr>
            <a:spLocks noChangeAspect="1"/>
          </p:cNvSpPr>
          <p:nvPr/>
        </p:nvSpPr>
        <p:spPr>
          <a:xfrm rot="5400000">
            <a:off x="590550" y="6447369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799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CB8B1B-3E9F-2F42-AEB4-261569360312}"/>
              </a:ext>
            </a:extLst>
          </p:cNvPr>
          <p:cNvSpPr/>
          <p:nvPr/>
        </p:nvSpPr>
        <p:spPr>
          <a:xfrm>
            <a:off x="609600" y="500063"/>
            <a:ext cx="243417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799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500856"/>
            <a:ext cx="10972801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09601" y="1905000"/>
            <a:ext cx="10972801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1"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219200"/>
            <a:ext cx="10972801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1"/>
            </a:lvl2pPr>
            <a:lvl3pPr>
              <a:defRPr sz="1000"/>
            </a:lvl3pPr>
            <a:lvl4pPr>
              <a:defRPr sz="901"/>
            </a:lvl4pPr>
            <a:lvl5pPr>
              <a:defRPr sz="90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날짜 개체 틀 4">
            <a:extLst>
              <a:ext uri="{FF2B5EF4-FFF2-40B4-BE49-F238E27FC236}">
                <a16:creationId xmlns:a16="http://schemas.microsoft.com/office/drawing/2014/main" id="{FD841BCC-5580-4F4D-B29C-D7B7A0FB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바닥글 개체 틀 5">
            <a:extLst>
              <a:ext uri="{FF2B5EF4-FFF2-40B4-BE49-F238E27FC236}">
                <a16:creationId xmlns:a16="http://schemas.microsoft.com/office/drawing/2014/main" id="{9493C4F6-47FB-414F-8C31-DAED35C4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슬라이드 번호 개체 틀 6">
            <a:extLst>
              <a:ext uri="{FF2B5EF4-FFF2-40B4-BE49-F238E27FC236}">
                <a16:creationId xmlns:a16="http://schemas.microsoft.com/office/drawing/2014/main" id="{AEA18172-FAE4-2940-AC1E-55B60E74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AA68B0-6B2E-3A43-8F45-D1434590A163}" type="slidenum">
              <a:rPr lang="ko-KR" altLang="en-US"/>
              <a:pPr>
                <a:defRPr/>
              </a:pPr>
              <a:t>‹#›</a:t>
            </a:fld>
            <a:fld id="{D1EA3322-B30C-1042-BEB9-3A95566BD3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2691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>
            <a:extLst>
              <a:ext uri="{FF2B5EF4-FFF2-40B4-BE49-F238E27FC236}">
                <a16:creationId xmlns:a16="http://schemas.microsoft.com/office/drawing/2014/main" id="{1D729D1E-F4B5-654A-8660-FE5B3CADCC8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1" y="152400"/>
            <a:ext cx="10972801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12">
            <a:extLst>
              <a:ext uri="{FF2B5EF4-FFF2-40B4-BE49-F238E27FC236}">
                <a16:creationId xmlns:a16="http://schemas.microsoft.com/office/drawing/2014/main" id="{67863B0A-64F1-4346-A7EF-63C659AA5F4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1" y="1219200"/>
            <a:ext cx="10972801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4" name="날짜 개체 틀 13">
            <a:extLst>
              <a:ext uri="{FF2B5EF4-FFF2-40B4-BE49-F238E27FC236}">
                <a16:creationId xmlns:a16="http://schemas.microsoft.com/office/drawing/2014/main" id="{88382871-F4FA-054A-841E-436195531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34401" y="6356353"/>
            <a:ext cx="3052233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Trebuchet MS" panose="020B0603020202020204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C38BEF-B0C6-2143-9C11-677606F11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65034" y="6356353"/>
            <a:ext cx="4673601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Trebuchet MS" panose="020B0603020202020204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A2CE8811-997F-B340-8F31-C0DDD9A54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7033" y="6356353"/>
            <a:ext cx="2641599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F2BE9C6-253D-ED49-AB57-33A5E8CC476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1" name="직선 연결선 27">
            <a:extLst>
              <a:ext uri="{FF2B5EF4-FFF2-40B4-BE49-F238E27FC236}">
                <a16:creationId xmlns:a16="http://schemas.microsoft.com/office/drawing/2014/main" id="{51140F18-F01E-0C49-B869-D01B533D2D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1" y="6353175"/>
            <a:ext cx="10972801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ore-KR" altLang="en-US" sz="1799"/>
          </a:p>
        </p:txBody>
      </p:sp>
      <p:sp>
        <p:nvSpPr>
          <p:cNvPr id="1032" name="직선 연결선 28">
            <a:extLst>
              <a:ext uri="{FF2B5EF4-FFF2-40B4-BE49-F238E27FC236}">
                <a16:creationId xmlns:a16="http://schemas.microsoft.com/office/drawing/2014/main" id="{A335CD61-E78D-4742-98EA-8C3EE46279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1" y="1143000"/>
            <a:ext cx="10972801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ore-KR" altLang="en-US" sz="1799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6EE9E6FE-D874-5F48-9562-DC5D863C1A84}"/>
              </a:ext>
            </a:extLst>
          </p:cNvPr>
          <p:cNvSpPr>
            <a:spLocks noChangeAspect="1"/>
          </p:cNvSpPr>
          <p:nvPr/>
        </p:nvSpPr>
        <p:spPr>
          <a:xfrm rot="5400000">
            <a:off x="590550" y="6447369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799"/>
          </a:p>
        </p:txBody>
      </p:sp>
    </p:spTree>
    <p:extLst>
      <p:ext uri="{BB962C8B-B14F-4D97-AF65-F5344CB8AC3E}">
        <p14:creationId xmlns:p14="http://schemas.microsoft.com/office/powerpoint/2010/main" val="309848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1">
          <a:solidFill>
            <a:schemeClr val="tx2"/>
          </a:solidFill>
          <a:latin typeface="Bookman Old Style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1">
          <a:solidFill>
            <a:schemeClr val="tx2"/>
          </a:solidFill>
          <a:latin typeface="Bookman Old Style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1">
          <a:solidFill>
            <a:schemeClr val="tx2"/>
          </a:solidFill>
          <a:latin typeface="Bookman Old Style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1">
          <a:solidFill>
            <a:schemeClr val="tx2"/>
          </a:solidFill>
          <a:latin typeface="Bookman Old Style" pitchFamily="18" charset="0"/>
        </a:defRPr>
      </a:lvl5pPr>
      <a:lvl6pPr marL="457234" algn="l" rtl="0" fontAlgn="base" latinLnBrk="1">
        <a:spcBef>
          <a:spcPct val="0"/>
        </a:spcBef>
        <a:spcAft>
          <a:spcPct val="0"/>
        </a:spcAft>
        <a:defRPr sz="3201">
          <a:solidFill>
            <a:schemeClr val="tx2"/>
          </a:solidFill>
          <a:latin typeface="Bookman Old Style" pitchFamily="18" charset="0"/>
        </a:defRPr>
      </a:lvl6pPr>
      <a:lvl7pPr marL="914466" algn="l" rtl="0" fontAlgn="base" latinLnBrk="1">
        <a:spcBef>
          <a:spcPct val="0"/>
        </a:spcBef>
        <a:spcAft>
          <a:spcPct val="0"/>
        </a:spcAft>
        <a:defRPr sz="3201">
          <a:solidFill>
            <a:schemeClr val="tx2"/>
          </a:solidFill>
          <a:latin typeface="Bookman Old Style" pitchFamily="18" charset="0"/>
        </a:defRPr>
      </a:lvl7pPr>
      <a:lvl8pPr marL="1371700" algn="l" rtl="0" fontAlgn="base" latinLnBrk="1">
        <a:spcBef>
          <a:spcPct val="0"/>
        </a:spcBef>
        <a:spcAft>
          <a:spcPct val="0"/>
        </a:spcAft>
        <a:defRPr sz="3201">
          <a:solidFill>
            <a:schemeClr val="tx2"/>
          </a:solidFill>
          <a:latin typeface="Bookman Old Style" pitchFamily="18" charset="0"/>
        </a:defRPr>
      </a:lvl8pPr>
      <a:lvl9pPr marL="1828932" algn="l" rtl="0" fontAlgn="base" latinLnBrk="1">
        <a:spcBef>
          <a:spcPct val="0"/>
        </a:spcBef>
        <a:spcAft>
          <a:spcPct val="0"/>
        </a:spcAft>
        <a:defRPr sz="3201">
          <a:solidFill>
            <a:schemeClr val="tx2"/>
          </a:solidFill>
          <a:latin typeface="Bookman Old Style" pitchFamily="18" charset="0"/>
        </a:defRPr>
      </a:lvl9pPr>
    </p:titleStyle>
    <p:bodyStyle>
      <a:lvl1pPr marL="273069" indent="-273069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601" kern="1200">
          <a:solidFill>
            <a:schemeClr val="tx1"/>
          </a:solidFill>
          <a:latin typeface="+mn-lt"/>
          <a:ea typeface="+mn-ea"/>
          <a:cs typeface="+mn-cs"/>
        </a:defRPr>
      </a:lvl1pPr>
      <a:lvl2pPr marL="547728" indent="-273069" algn="l" rtl="0" eaLnBrk="0" fontAlgn="base" latinLnBrk="1" hangingPunct="0">
        <a:spcBef>
          <a:spcPts val="501"/>
        </a:spcBef>
        <a:spcAft>
          <a:spcPct val="0"/>
        </a:spcAft>
        <a:buClr>
          <a:schemeClr val="accent2"/>
        </a:buClr>
        <a:buSzPct val="76000"/>
        <a:buFont typeface="Wingdings 3" pitchFamily="2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85" indent="-228617" algn="l" rtl="0" eaLnBrk="0" fontAlgn="base" latinLnBrk="1" hangingPunct="0">
        <a:spcBef>
          <a:spcPts val="501"/>
        </a:spcBef>
        <a:spcAft>
          <a:spcPct val="0"/>
        </a:spcAft>
        <a:buClr>
          <a:srgbClr val="BCBCBC"/>
        </a:buClr>
        <a:buSzPct val="76000"/>
        <a:buFont typeface="Wingdings 3" pitchFamily="2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043" indent="-228617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700" indent="-228617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1" kern="1200">
          <a:solidFill>
            <a:schemeClr val="tx1"/>
          </a:solidFill>
          <a:latin typeface="+mn-lt"/>
          <a:ea typeface="+mn-ea"/>
          <a:cs typeface="+mn-cs"/>
        </a:defRPr>
      </a:lvl5pPr>
      <a:lvl6pPr marL="1646040" indent="-182894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1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932" indent="-182894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825" indent="-182894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719" indent="-182894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1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4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3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6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제목 4">
            <a:extLst>
              <a:ext uri="{FF2B5EF4-FFF2-40B4-BE49-F238E27FC236}">
                <a16:creationId xmlns:a16="http://schemas.microsoft.com/office/drawing/2014/main" id="{CB3C851A-BE87-724E-A4F3-14C0D4D0C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199" y="3716339"/>
            <a:ext cx="6858001" cy="1160461"/>
          </a:xfrm>
        </p:spPr>
        <p:txBody>
          <a:bodyPr anchor="ctr"/>
          <a:lstStyle/>
          <a:p>
            <a:pPr algn="ctr" eaLnBrk="1" hangingPunct="1"/>
            <a:r>
              <a:rPr lang="en-US" altLang="ko-KR" dirty="0"/>
              <a:t>Lab03</a:t>
            </a:r>
            <a:br>
              <a:rPr lang="en-US" altLang="ko-KR" dirty="0"/>
            </a:br>
            <a:r>
              <a:rPr lang="en-US" altLang="ko-KR" dirty="0"/>
              <a:t>One-Counter design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49C030A-5487-FF49-B3DF-1D6A36A8E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3199" y="5084766"/>
            <a:ext cx="6858001" cy="752475"/>
          </a:xfrm>
        </p:spPr>
        <p:txBody>
          <a:bodyPr>
            <a:normAutofit fontScale="62500" lnSpcReduction="20000"/>
          </a:bodyPr>
          <a:lstStyle/>
          <a:p>
            <a:pPr algn="ctr" eaLnBrk="1" hangingPunct="1">
              <a:buFont typeface="Wingdings 3" panose="05040102010807070707" pitchFamily="18" charset="2"/>
              <a:buNone/>
              <a:defRPr/>
            </a:pPr>
            <a:r>
              <a:rPr lang="ko-KR" altLang="en-US" dirty="0"/>
              <a:t>휴먼지능정보공학과</a:t>
            </a:r>
            <a:endParaRPr lang="en-US" altLang="ko-KR" dirty="0"/>
          </a:p>
          <a:p>
            <a:pPr algn="ctr" eaLnBrk="1" hangingPunct="1">
              <a:buFont typeface="Wingdings 3" panose="05040102010807070707" pitchFamily="18" charset="2"/>
              <a:buNone/>
              <a:defRPr/>
            </a:pPr>
            <a:r>
              <a:rPr lang="en-US" altLang="ko-KR" dirty="0"/>
              <a:t>201810756</a:t>
            </a:r>
          </a:p>
          <a:p>
            <a:pPr algn="ctr" eaLnBrk="1" hangingPunct="1">
              <a:buFont typeface="Wingdings 3" panose="05040102010807070707" pitchFamily="18" charset="2"/>
              <a:buNone/>
              <a:defRPr/>
            </a:pPr>
            <a:r>
              <a:rPr lang="ko-KR" altLang="en-US" dirty="0"/>
              <a:t>김대환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 3 _ </a:t>
            </a:r>
            <a:r>
              <a:rPr lang="ko-KR" altLang="en-US" dirty="0"/>
              <a:t>구현</a:t>
            </a:r>
          </a:p>
        </p:txBody>
      </p:sp>
      <p:sp>
        <p:nvSpPr>
          <p:cNvPr id="2051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2">
              <a:lnSpc>
                <a:spcPct val="120000"/>
              </a:lnSpc>
              <a:defRPr/>
            </a:pPr>
            <a:r>
              <a:rPr lang="en-US" altLang="ko-KR" dirty="0"/>
              <a:t>state=“01” </a:t>
            </a:r>
            <a:r>
              <a:rPr lang="ko-KR" altLang="en-US" dirty="0"/>
              <a:t>일 때</a:t>
            </a:r>
            <a:r>
              <a:rPr lang="en-US" altLang="ko-KR" dirty="0"/>
              <a:t>, start=‘0’ </a:t>
            </a:r>
            <a:r>
              <a:rPr lang="ko-KR" altLang="en-US" dirty="0"/>
              <a:t>이면 </a:t>
            </a:r>
            <a:r>
              <a:rPr lang="en-US" altLang="ko-KR" dirty="0"/>
              <a:t>state </a:t>
            </a:r>
            <a:r>
              <a:rPr lang="ko-KR" altLang="en-US" dirty="0"/>
              <a:t>유지</a:t>
            </a:r>
            <a:r>
              <a:rPr lang="en-US" altLang="ko-KR" dirty="0"/>
              <a:t>, ‘start’=‘1’</a:t>
            </a:r>
            <a:r>
              <a:rPr lang="ko-KR" altLang="en-US" dirty="0"/>
              <a:t>이면 </a:t>
            </a:r>
            <a:r>
              <a:rPr lang="en-US" altLang="ko-KR" dirty="0"/>
              <a:t>state=“10”</a:t>
            </a:r>
            <a:r>
              <a:rPr lang="ko-KR" altLang="en-US" dirty="0"/>
              <a:t>으로</a:t>
            </a:r>
            <a:endParaRPr lang="en-US" altLang="ko-KR" dirty="0"/>
          </a:p>
          <a:p>
            <a:pPr marL="593768" lvl="2" indent="0">
              <a:lnSpc>
                <a:spcPct val="120000"/>
              </a:lnSpc>
              <a:buNone/>
              <a:defRPr/>
            </a:pPr>
            <a:endParaRPr lang="en-US" altLang="ko-KR" dirty="0"/>
          </a:p>
          <a:p>
            <a:pPr lvl="2">
              <a:lnSpc>
                <a:spcPct val="120000"/>
              </a:lnSpc>
              <a:defRPr/>
            </a:pPr>
            <a:r>
              <a:rPr lang="en-US" altLang="ko-KR" dirty="0"/>
              <a:t>state=“10”</a:t>
            </a:r>
            <a:r>
              <a:rPr lang="ko-KR" altLang="en-US" dirty="0"/>
              <a:t> 일 때</a:t>
            </a:r>
            <a:r>
              <a:rPr lang="en-US" altLang="ko-KR" dirty="0"/>
              <a:t>,</a:t>
            </a:r>
          </a:p>
          <a:p>
            <a:pPr lvl="4">
              <a:lnSpc>
                <a:spcPct val="120000"/>
              </a:lnSpc>
              <a:defRPr/>
            </a:pPr>
            <a:r>
              <a:rPr lang="ko-KR" altLang="en-US" dirty="0"/>
              <a:t>만약 </a:t>
            </a:r>
            <a:r>
              <a:rPr lang="en-US" altLang="ko-KR" dirty="0"/>
              <a:t>TMP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 아니라면</a:t>
            </a:r>
            <a:r>
              <a:rPr lang="en-US" altLang="ko-KR" dirty="0"/>
              <a:t>(</a:t>
            </a:r>
            <a:r>
              <a:rPr lang="ko-KR" altLang="en-US" dirty="0"/>
              <a:t>아직 </a:t>
            </a:r>
            <a:r>
              <a:rPr lang="en-US" altLang="ko-KR" dirty="0"/>
              <a:t>bitstream </a:t>
            </a:r>
            <a:r>
              <a:rPr lang="ko-KR" altLang="en-US" dirty="0"/>
              <a:t>내 </a:t>
            </a:r>
            <a:r>
              <a:rPr lang="en-US" altLang="ko-KR" dirty="0"/>
              <a:t>‘1’ </a:t>
            </a:r>
            <a:r>
              <a:rPr lang="ko-KR" altLang="en-US" dirty="0"/>
              <a:t>남아있는 경우</a:t>
            </a:r>
            <a:r>
              <a:rPr lang="en-US" altLang="ko-KR" dirty="0"/>
              <a:t>) TMP</a:t>
            </a:r>
            <a:r>
              <a:rPr lang="ko-KR" altLang="en-US" dirty="0"/>
              <a:t>의 </a:t>
            </a:r>
            <a:r>
              <a:rPr lang="en-US" altLang="ko-KR" dirty="0"/>
              <a:t>LSB</a:t>
            </a:r>
            <a:r>
              <a:rPr lang="ko-KR" altLang="en-US" dirty="0"/>
              <a:t>를 확인하여 </a:t>
            </a:r>
            <a:r>
              <a:rPr lang="en-US" altLang="ko-KR" dirty="0"/>
              <a:t>‘1’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/>
              <a:t>경우에는 </a:t>
            </a:r>
            <a:r>
              <a:rPr lang="en-US" altLang="ko-KR" dirty="0"/>
              <a:t>B ++ </a:t>
            </a:r>
            <a:r>
              <a:rPr lang="ko-KR" altLang="en-US" dirty="0"/>
              <a:t>그리고 </a:t>
            </a:r>
            <a:r>
              <a:rPr lang="en-US" altLang="ko-KR" dirty="0"/>
              <a:t>TMP right shift(LSB ‘0’</a:t>
            </a:r>
            <a:r>
              <a:rPr lang="ko-KR" altLang="en-US" dirty="0"/>
              <a:t>으로 전환 후 </a:t>
            </a:r>
            <a:r>
              <a:rPr lang="en-US" altLang="ko-KR" dirty="0"/>
              <a:t>MSB</a:t>
            </a:r>
            <a:r>
              <a:rPr lang="ko-KR" altLang="en-US" dirty="0"/>
              <a:t>이동</a:t>
            </a:r>
            <a:r>
              <a:rPr lang="en-US" altLang="ko-KR" dirty="0"/>
              <a:t>) </a:t>
            </a:r>
            <a:r>
              <a:rPr lang="ko-KR" altLang="en-US" dirty="0"/>
              <a:t>그리고 아직 원하는 결과값이 </a:t>
            </a:r>
            <a:r>
              <a:rPr lang="ko-KR" altLang="en-US" dirty="0" err="1"/>
              <a:t>안나타났으므로</a:t>
            </a:r>
            <a:r>
              <a:rPr lang="ko-KR" altLang="en-US" dirty="0"/>
              <a:t> </a:t>
            </a:r>
            <a:r>
              <a:rPr lang="en-US" altLang="ko-KR" dirty="0"/>
              <a:t>state=“10” </a:t>
            </a:r>
            <a:r>
              <a:rPr lang="ko-KR" altLang="en-US" dirty="0"/>
              <a:t>고정</a:t>
            </a:r>
            <a:endParaRPr lang="en-US" altLang="ko-KR" dirty="0"/>
          </a:p>
          <a:p>
            <a:pPr lvl="4">
              <a:lnSpc>
                <a:spcPct val="120000"/>
              </a:lnSpc>
              <a:defRPr/>
            </a:pPr>
            <a:r>
              <a:rPr lang="en-US" altLang="ko-KR" dirty="0"/>
              <a:t>TMP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이라면</a:t>
            </a:r>
            <a:r>
              <a:rPr lang="en-US" altLang="ko-KR" dirty="0"/>
              <a:t>(</a:t>
            </a:r>
            <a:r>
              <a:rPr lang="ko-KR" altLang="en-US" dirty="0"/>
              <a:t>원하는 결과값 추출 완료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done=‘1’ and state </a:t>
            </a:r>
            <a:r>
              <a:rPr lang="ko-KR" altLang="en-US" dirty="0"/>
              <a:t>변화</a:t>
            </a:r>
            <a:endParaRPr lang="en-US" altLang="ko-KR" dirty="0"/>
          </a:p>
          <a:p>
            <a:pPr marL="593768" lvl="2" indent="0">
              <a:lnSpc>
                <a:spcPct val="120000"/>
              </a:lnSpc>
              <a:buNone/>
              <a:defRPr/>
            </a:pPr>
            <a:endParaRPr lang="en-US" altLang="ko-KR" dirty="0"/>
          </a:p>
          <a:p>
            <a:pPr marL="593768" lvl="2" indent="0">
              <a:lnSpc>
                <a:spcPct val="120000"/>
              </a:lnSpc>
              <a:buNone/>
              <a:defRPr/>
            </a:pPr>
            <a:endParaRPr lang="en-US" altLang="ko-KR" dirty="0"/>
          </a:p>
          <a:p>
            <a:pPr marL="593768" lvl="2" indent="0">
              <a:lnSpc>
                <a:spcPct val="120000"/>
              </a:lnSpc>
              <a:buNone/>
              <a:defRPr/>
            </a:pPr>
            <a:endParaRPr lang="en-US" altLang="ko-KR" dirty="0"/>
          </a:p>
          <a:p>
            <a:pPr lvl="2">
              <a:lnSpc>
                <a:spcPct val="120000"/>
              </a:lnSpc>
              <a:defRPr/>
            </a:pPr>
            <a:r>
              <a:rPr lang="en-US" altLang="ko-KR" dirty="0"/>
              <a:t>state=“11” 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</a:p>
          <a:p>
            <a:pPr lvl="2">
              <a:lnSpc>
                <a:spcPct val="120000"/>
              </a:lnSpc>
              <a:defRPr/>
            </a:pPr>
            <a:endParaRPr lang="en-US" altLang="ko-KR" dirty="0"/>
          </a:p>
          <a:p>
            <a:pPr lvl="4">
              <a:lnSpc>
                <a:spcPct val="120000"/>
              </a:lnSpc>
              <a:defRPr/>
            </a:pPr>
            <a:endParaRPr lang="en-US" altLang="ko-KR" dirty="0"/>
          </a:p>
          <a:p>
            <a:pPr lvl="4">
              <a:lnSpc>
                <a:spcPct val="120000"/>
              </a:lnSpc>
              <a:defRPr/>
            </a:pPr>
            <a:endParaRPr lang="en-US" altLang="ko-KR" dirty="0"/>
          </a:p>
          <a:p>
            <a:pPr lvl="4">
              <a:lnSpc>
                <a:spcPct val="120000"/>
              </a:lnSpc>
              <a:defRPr/>
            </a:pPr>
            <a:endParaRPr lang="en-US" altLang="ko-KR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41A73C1-991E-4B44-8165-9A1382909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024" y="1663657"/>
            <a:ext cx="2324424" cy="504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DB0A453-D025-49F7-8A98-7FE4F87C5B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52356" y="3688080"/>
            <a:ext cx="3086531" cy="13842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040375-E7DD-4A02-8076-2E095CFD0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356" y="5570568"/>
            <a:ext cx="2692746" cy="3159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7668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 3 _ </a:t>
            </a:r>
            <a:r>
              <a:rPr lang="ko-KR" altLang="en-US" dirty="0"/>
              <a:t>코드 </a:t>
            </a:r>
          </a:p>
        </p:txBody>
      </p:sp>
      <p:pic>
        <p:nvPicPr>
          <p:cNvPr id="3" name="내용 개체 틀 2" descr="텍스트이(가) 표시된 사진&#10;&#10;자동 생성된 설명">
            <a:extLst>
              <a:ext uri="{FF2B5EF4-FFF2-40B4-BE49-F238E27FC236}">
                <a16:creationId xmlns:a16="http://schemas.microsoft.com/office/drawing/2014/main" id="{D0EE25D8-2316-4C59-9C60-8754DD73E03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3368" y="1219200"/>
            <a:ext cx="3045264" cy="5072543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5388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 3 _ RTL view</a:t>
            </a:r>
            <a:r>
              <a:rPr lang="ko-KR" altLang="en-US" dirty="0"/>
              <a:t>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21CF5D9-A514-4A2D-89D5-67849523DCD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383933" y="1219200"/>
            <a:ext cx="3424134" cy="4937125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013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 3 _ </a:t>
            </a:r>
            <a:r>
              <a:rPr lang="en-US" altLang="ko-KR" dirty="0" err="1"/>
              <a:t>Modelsim</a:t>
            </a:r>
            <a:r>
              <a:rPr lang="en-US" altLang="ko-KR" dirty="0"/>
              <a:t> Simulation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9F8AFDC-DFB2-49D8-9B9E-11BC4D11580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Simulation </a:t>
            </a:r>
            <a:r>
              <a:rPr lang="ko-KR" altLang="en-US" dirty="0"/>
              <a:t>세팅 값  </a:t>
            </a:r>
            <a:endParaRPr lang="en-US" altLang="ko-KR" dirty="0"/>
          </a:p>
          <a:p>
            <a:pPr lvl="1"/>
            <a:r>
              <a:rPr lang="en-US" altLang="ko-KR" dirty="0" err="1"/>
              <a:t>clk</a:t>
            </a:r>
            <a:r>
              <a:rPr lang="en-US" altLang="ko-KR" dirty="0"/>
              <a:t> : Clock pattern, End time = 2000ns, Initial Value = 0, Clock Period = 100ns</a:t>
            </a:r>
          </a:p>
          <a:p>
            <a:pPr lvl="1"/>
            <a:r>
              <a:rPr lang="en-US" altLang="ko-KR" dirty="0" err="1"/>
              <a:t>resetn</a:t>
            </a:r>
            <a:r>
              <a:rPr lang="en-US" altLang="ko-KR" dirty="0"/>
              <a:t> : Constant pattern, End time = 2000ns, Initial Value = 1</a:t>
            </a:r>
          </a:p>
          <a:p>
            <a:pPr lvl="1"/>
            <a:r>
              <a:rPr lang="en-US" altLang="ko-KR" dirty="0"/>
              <a:t>load, start : Constant pattern, End time = 2000ns, Initial Value = 0</a:t>
            </a:r>
          </a:p>
          <a:p>
            <a:pPr lvl="1"/>
            <a:r>
              <a:rPr lang="en-US" altLang="ko-KR" dirty="0"/>
              <a:t>A : Constant pattern, End time = 2000ns, Initial Value = 00000000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6160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 3 _ </a:t>
            </a:r>
            <a:r>
              <a:rPr lang="en-US" altLang="ko-KR" dirty="0" err="1"/>
              <a:t>Modelsim</a:t>
            </a:r>
            <a:r>
              <a:rPr lang="ko-KR" altLang="en-US" dirty="0"/>
              <a:t> </a:t>
            </a:r>
            <a:r>
              <a:rPr lang="en-US" altLang="ko-KR" dirty="0"/>
              <a:t>Simulation</a:t>
            </a:r>
            <a:r>
              <a:rPr lang="ko-KR" altLang="en-US" dirty="0"/>
              <a:t> 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7CE079-FBCA-467C-AC99-1D84EC9D73D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 : “10010111” </a:t>
            </a:r>
          </a:p>
          <a:p>
            <a:r>
              <a:rPr lang="en-US" altLang="ko-KR" dirty="0"/>
              <a:t>state </a:t>
            </a:r>
            <a:r>
              <a:rPr lang="ko-KR" altLang="en-US" dirty="0"/>
              <a:t>변화 확인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2271A1D9-BB2D-4838-A814-73DF378D6C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 bwMode="auto">
          <a:xfrm>
            <a:off x="609598" y="2936697"/>
            <a:ext cx="10972800" cy="1559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78FEAB4-BA04-48ED-8A80-354628699DB3}"/>
              </a:ext>
            </a:extLst>
          </p:cNvPr>
          <p:cNvCxnSpPr>
            <a:cxnSpLocks/>
          </p:cNvCxnSpPr>
          <p:nvPr/>
        </p:nvCxnSpPr>
        <p:spPr>
          <a:xfrm>
            <a:off x="3640822" y="3191764"/>
            <a:ext cx="0" cy="1346826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77CD534-80C0-49AA-9202-96B703247A7A}"/>
              </a:ext>
            </a:extLst>
          </p:cNvPr>
          <p:cNvCxnSpPr>
            <a:cxnSpLocks/>
          </p:cNvCxnSpPr>
          <p:nvPr/>
        </p:nvCxnSpPr>
        <p:spPr>
          <a:xfrm>
            <a:off x="5202572" y="3191764"/>
            <a:ext cx="0" cy="1199625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7C6F1A6-5727-4B0E-BA6B-25838B7C6042}"/>
              </a:ext>
            </a:extLst>
          </p:cNvPr>
          <p:cNvCxnSpPr>
            <a:cxnSpLocks/>
          </p:cNvCxnSpPr>
          <p:nvPr/>
        </p:nvCxnSpPr>
        <p:spPr>
          <a:xfrm>
            <a:off x="9935361" y="3116508"/>
            <a:ext cx="0" cy="1199625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78FB370-B31E-4B52-B974-9F75D2698808}"/>
              </a:ext>
            </a:extLst>
          </p:cNvPr>
          <p:cNvSpPr txBox="1"/>
          <p:nvPr/>
        </p:nvSpPr>
        <p:spPr>
          <a:xfrm>
            <a:off x="2835479" y="4559955"/>
            <a:ext cx="161068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load=‘1’</a:t>
            </a:r>
            <a:r>
              <a:rPr lang="ko-KR" altLang="en-US" sz="1400" dirty="0"/>
              <a:t> 감지한 후 </a:t>
            </a:r>
            <a:endParaRPr lang="en-US" altLang="ko-KR" sz="1400" dirty="0"/>
          </a:p>
          <a:p>
            <a:r>
              <a:rPr lang="en-US" altLang="ko-KR" sz="1400" dirty="0"/>
              <a:t>state “00” -&gt; “01”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0F9E7-C789-496E-991B-DC1A0085FB41}"/>
              </a:ext>
            </a:extLst>
          </p:cNvPr>
          <p:cNvSpPr txBox="1"/>
          <p:nvPr/>
        </p:nvSpPr>
        <p:spPr>
          <a:xfrm>
            <a:off x="4598565" y="4559955"/>
            <a:ext cx="161068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start=‘1’ </a:t>
            </a:r>
            <a:r>
              <a:rPr lang="ko-KR" altLang="en-US" sz="1400" dirty="0"/>
              <a:t>감지한 후</a:t>
            </a:r>
            <a:endParaRPr lang="en-US" altLang="ko-KR" sz="1400" dirty="0"/>
          </a:p>
          <a:p>
            <a:r>
              <a:rPr lang="en-US" altLang="ko-KR" sz="1400" dirty="0"/>
              <a:t>state “01”-&gt;”10”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5F012B-F9A3-4E7D-9419-CF4A43E00EB4}"/>
              </a:ext>
            </a:extLst>
          </p:cNvPr>
          <p:cNvSpPr txBox="1"/>
          <p:nvPr/>
        </p:nvSpPr>
        <p:spPr>
          <a:xfrm>
            <a:off x="9062905" y="4559955"/>
            <a:ext cx="185117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원하는 결과 얻은 후</a:t>
            </a:r>
            <a:endParaRPr lang="en-US" altLang="ko-KR" sz="1400" dirty="0"/>
          </a:p>
          <a:p>
            <a:r>
              <a:rPr lang="en-US" altLang="ko-KR" sz="1400" dirty="0"/>
              <a:t>state “10”-&gt;”11”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87057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 3 _ </a:t>
            </a:r>
            <a:r>
              <a:rPr lang="en-US" altLang="ko-KR" dirty="0" err="1"/>
              <a:t>Modelsim</a:t>
            </a:r>
            <a:r>
              <a:rPr lang="ko-KR" altLang="en-US" dirty="0"/>
              <a:t> </a:t>
            </a:r>
            <a:r>
              <a:rPr lang="en-US" altLang="ko-KR" dirty="0"/>
              <a:t>Simulation</a:t>
            </a:r>
            <a:r>
              <a:rPr lang="ko-KR" altLang="en-US" dirty="0"/>
              <a:t> 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7CE079-FBCA-467C-AC99-1D84EC9D73D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 : “10010111” </a:t>
            </a:r>
          </a:p>
          <a:p>
            <a:r>
              <a:rPr lang="en-US" altLang="ko-KR" dirty="0"/>
              <a:t>data right shift &amp; ‘1’ counter </a:t>
            </a:r>
            <a:r>
              <a:rPr lang="ko-KR" altLang="en-US" dirty="0"/>
              <a:t>확인 </a:t>
            </a:r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2271A1D9-BB2D-4838-A814-73DF378D6C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 bwMode="auto">
          <a:xfrm>
            <a:off x="609598" y="2936697"/>
            <a:ext cx="10972800" cy="1559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78FEAB4-BA04-48ED-8A80-354628699DB3}"/>
              </a:ext>
            </a:extLst>
          </p:cNvPr>
          <p:cNvCxnSpPr>
            <a:cxnSpLocks/>
          </p:cNvCxnSpPr>
          <p:nvPr/>
        </p:nvCxnSpPr>
        <p:spPr>
          <a:xfrm>
            <a:off x="5738070" y="3175107"/>
            <a:ext cx="0" cy="1384848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40F9E7-C789-496E-991B-DC1A0085FB41}"/>
              </a:ext>
            </a:extLst>
          </p:cNvPr>
          <p:cNvSpPr txBox="1"/>
          <p:nvPr/>
        </p:nvSpPr>
        <p:spPr>
          <a:xfrm>
            <a:off x="5247313" y="4580467"/>
            <a:ext cx="98151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state = “10” </a:t>
            </a:r>
          </a:p>
        </p:txBody>
      </p:sp>
      <p:graphicFrame>
        <p:nvGraphicFramePr>
          <p:cNvPr id="16" name="표 21">
            <a:extLst>
              <a:ext uri="{FF2B5EF4-FFF2-40B4-BE49-F238E27FC236}">
                <a16:creationId xmlns:a16="http://schemas.microsoft.com/office/drawing/2014/main" id="{B36E7D51-768E-438D-BD39-5001045EB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286117"/>
              </p:ext>
            </p:extLst>
          </p:nvPr>
        </p:nvGraphicFramePr>
        <p:xfrm>
          <a:off x="3381031" y="4972765"/>
          <a:ext cx="196128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60">
                  <a:extLst>
                    <a:ext uri="{9D8B030D-6E8A-4147-A177-3AD203B41FA5}">
                      <a16:colId xmlns:a16="http://schemas.microsoft.com/office/drawing/2014/main" val="4028970060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4208053278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1931069784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2165503132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325539220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4242779267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2567182806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3562662602"/>
                    </a:ext>
                  </a:extLst>
                </a:gridCol>
              </a:tblGrid>
              <a:tr h="168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77279"/>
                  </a:ext>
                </a:extLst>
              </a:tr>
            </a:tbl>
          </a:graphicData>
        </a:graphic>
      </p:graphicFrame>
      <p:graphicFrame>
        <p:nvGraphicFramePr>
          <p:cNvPr id="17" name="표 21">
            <a:extLst>
              <a:ext uri="{FF2B5EF4-FFF2-40B4-BE49-F238E27FC236}">
                <a16:creationId xmlns:a16="http://schemas.microsoft.com/office/drawing/2014/main" id="{1617E085-ADAA-4C15-8655-997FC5F77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766934"/>
              </p:ext>
            </p:extLst>
          </p:nvPr>
        </p:nvGraphicFramePr>
        <p:xfrm>
          <a:off x="6096000" y="4972765"/>
          <a:ext cx="196128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60">
                  <a:extLst>
                    <a:ext uri="{9D8B030D-6E8A-4147-A177-3AD203B41FA5}">
                      <a16:colId xmlns:a16="http://schemas.microsoft.com/office/drawing/2014/main" val="4028970060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4208053278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1931069784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2165503132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325539220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4242779267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2567182806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3562662602"/>
                    </a:ext>
                  </a:extLst>
                </a:gridCol>
              </a:tblGrid>
              <a:tr h="1886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77279"/>
                  </a:ext>
                </a:extLst>
              </a:tr>
            </a:tbl>
          </a:graphicData>
        </a:graphic>
      </p:graphicFrame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21329AC-9B58-4BAB-A9E9-FFCE0BA2ACB3}"/>
              </a:ext>
            </a:extLst>
          </p:cNvPr>
          <p:cNvCxnSpPr>
            <a:endCxn id="17" idx="1"/>
          </p:cNvCxnSpPr>
          <p:nvPr/>
        </p:nvCxnSpPr>
        <p:spPr>
          <a:xfrm>
            <a:off x="5342311" y="5102305"/>
            <a:ext cx="7536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76E06B3-EC0E-4D87-8057-871D8554D4BE}"/>
              </a:ext>
            </a:extLst>
          </p:cNvPr>
          <p:cNvSpPr/>
          <p:nvPr/>
        </p:nvSpPr>
        <p:spPr>
          <a:xfrm>
            <a:off x="3358159" y="5270112"/>
            <a:ext cx="337781" cy="1639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MSB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050AF8-3442-4013-BA4A-410C89140C94}"/>
              </a:ext>
            </a:extLst>
          </p:cNvPr>
          <p:cNvSpPr/>
          <p:nvPr/>
        </p:nvSpPr>
        <p:spPr>
          <a:xfrm>
            <a:off x="5036123" y="5250978"/>
            <a:ext cx="337781" cy="1639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LSB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9E4594-C4B9-4178-AB80-5490A358C63B}"/>
              </a:ext>
            </a:extLst>
          </p:cNvPr>
          <p:cNvSpPr/>
          <p:nvPr/>
        </p:nvSpPr>
        <p:spPr>
          <a:xfrm>
            <a:off x="6072700" y="5249557"/>
            <a:ext cx="337781" cy="1639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MSB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1B606BE-DE26-42AF-A066-E34A2090BC16}"/>
              </a:ext>
            </a:extLst>
          </p:cNvPr>
          <p:cNvSpPr/>
          <p:nvPr/>
        </p:nvSpPr>
        <p:spPr>
          <a:xfrm>
            <a:off x="7758082" y="5268691"/>
            <a:ext cx="337781" cy="1639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LSB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8E893D9A-2F6A-44B6-925D-B0E56B45439C}"/>
              </a:ext>
            </a:extLst>
          </p:cNvPr>
          <p:cNvSpPr/>
          <p:nvPr/>
        </p:nvSpPr>
        <p:spPr>
          <a:xfrm>
            <a:off x="4977676" y="4905985"/>
            <a:ext cx="448522" cy="409406"/>
          </a:xfrm>
          <a:prstGeom prst="flowChartConnector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12378872-2910-4D25-B2D5-885F81DD5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841075"/>
              </p:ext>
            </p:extLst>
          </p:nvPr>
        </p:nvGraphicFramePr>
        <p:xfrm>
          <a:off x="4155859" y="5598878"/>
          <a:ext cx="1186452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13">
                  <a:extLst>
                    <a:ext uri="{9D8B030D-6E8A-4147-A177-3AD203B41FA5}">
                      <a16:colId xmlns:a16="http://schemas.microsoft.com/office/drawing/2014/main" val="1453250324"/>
                    </a:ext>
                  </a:extLst>
                </a:gridCol>
                <a:gridCol w="296613">
                  <a:extLst>
                    <a:ext uri="{9D8B030D-6E8A-4147-A177-3AD203B41FA5}">
                      <a16:colId xmlns:a16="http://schemas.microsoft.com/office/drawing/2014/main" val="3497964927"/>
                    </a:ext>
                  </a:extLst>
                </a:gridCol>
                <a:gridCol w="296613">
                  <a:extLst>
                    <a:ext uri="{9D8B030D-6E8A-4147-A177-3AD203B41FA5}">
                      <a16:colId xmlns:a16="http://schemas.microsoft.com/office/drawing/2014/main" val="3266327475"/>
                    </a:ext>
                  </a:extLst>
                </a:gridCol>
                <a:gridCol w="296613">
                  <a:extLst>
                    <a:ext uri="{9D8B030D-6E8A-4147-A177-3AD203B41FA5}">
                      <a16:colId xmlns:a16="http://schemas.microsoft.com/office/drawing/2014/main" val="655269384"/>
                    </a:ext>
                  </a:extLst>
                </a:gridCol>
              </a:tblGrid>
              <a:tr h="163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72577"/>
                  </a:ext>
                </a:extLst>
              </a:tr>
            </a:tbl>
          </a:graphicData>
        </a:graphic>
      </p:graphicFrame>
      <p:graphicFrame>
        <p:nvGraphicFramePr>
          <p:cNvPr id="26" name="표 6">
            <a:extLst>
              <a:ext uri="{FF2B5EF4-FFF2-40B4-BE49-F238E27FC236}">
                <a16:creationId xmlns:a16="http://schemas.microsoft.com/office/drawing/2014/main" id="{9FAD7742-2B4B-49E5-8DA9-C17B293AF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319999"/>
              </p:ext>
            </p:extLst>
          </p:nvPr>
        </p:nvGraphicFramePr>
        <p:xfrm>
          <a:off x="6096000" y="5598878"/>
          <a:ext cx="1186452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13">
                  <a:extLst>
                    <a:ext uri="{9D8B030D-6E8A-4147-A177-3AD203B41FA5}">
                      <a16:colId xmlns:a16="http://schemas.microsoft.com/office/drawing/2014/main" val="1453250324"/>
                    </a:ext>
                  </a:extLst>
                </a:gridCol>
                <a:gridCol w="296613">
                  <a:extLst>
                    <a:ext uri="{9D8B030D-6E8A-4147-A177-3AD203B41FA5}">
                      <a16:colId xmlns:a16="http://schemas.microsoft.com/office/drawing/2014/main" val="3497964927"/>
                    </a:ext>
                  </a:extLst>
                </a:gridCol>
                <a:gridCol w="296613">
                  <a:extLst>
                    <a:ext uri="{9D8B030D-6E8A-4147-A177-3AD203B41FA5}">
                      <a16:colId xmlns:a16="http://schemas.microsoft.com/office/drawing/2014/main" val="3266327475"/>
                    </a:ext>
                  </a:extLst>
                </a:gridCol>
                <a:gridCol w="296613">
                  <a:extLst>
                    <a:ext uri="{9D8B030D-6E8A-4147-A177-3AD203B41FA5}">
                      <a16:colId xmlns:a16="http://schemas.microsoft.com/office/drawing/2014/main" val="655269384"/>
                    </a:ext>
                  </a:extLst>
                </a:gridCol>
              </a:tblGrid>
              <a:tr h="163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72577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E818E9-09AC-4841-8CC0-2A028A41D578}"/>
              </a:ext>
            </a:extLst>
          </p:cNvPr>
          <p:cNvSpPr/>
          <p:nvPr/>
        </p:nvSpPr>
        <p:spPr>
          <a:xfrm>
            <a:off x="5400051" y="5268691"/>
            <a:ext cx="646502" cy="243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‘1’ </a:t>
            </a:r>
            <a:r>
              <a:rPr lang="ko-KR" altLang="en-US" sz="800" dirty="0">
                <a:solidFill>
                  <a:schemeClr val="tx1"/>
                </a:solidFill>
              </a:rPr>
              <a:t>감지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5870F0A-736C-49D3-A49D-12B0365238BC}"/>
              </a:ext>
            </a:extLst>
          </p:cNvPr>
          <p:cNvCxnSpPr>
            <a:cxnSpLocks/>
          </p:cNvCxnSpPr>
          <p:nvPr/>
        </p:nvCxnSpPr>
        <p:spPr>
          <a:xfrm>
            <a:off x="5419678" y="5720798"/>
            <a:ext cx="5784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8311768-A100-492A-8D49-EA9EDE2DF410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5723302" y="5512527"/>
            <a:ext cx="0" cy="506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116291B-E249-482D-B927-AB4C84C7BC76}"/>
              </a:ext>
            </a:extLst>
          </p:cNvPr>
          <p:cNvSpPr/>
          <p:nvPr/>
        </p:nvSpPr>
        <p:spPr>
          <a:xfrm>
            <a:off x="5414818" y="6042664"/>
            <a:ext cx="646502" cy="243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B ++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7BDE680-FD60-40AB-A0A4-2C9A63C360A5}"/>
              </a:ext>
            </a:extLst>
          </p:cNvPr>
          <p:cNvCxnSpPr>
            <a:cxnSpLocks/>
          </p:cNvCxnSpPr>
          <p:nvPr/>
        </p:nvCxnSpPr>
        <p:spPr>
          <a:xfrm>
            <a:off x="6228826" y="3791576"/>
            <a:ext cx="3217178" cy="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F742717-FD48-4C4A-A3A5-3636A8E93326}"/>
              </a:ext>
            </a:extLst>
          </p:cNvPr>
          <p:cNvSpPr txBox="1"/>
          <p:nvPr/>
        </p:nvSpPr>
        <p:spPr>
          <a:xfrm>
            <a:off x="6760331" y="3534191"/>
            <a:ext cx="215276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정상적으로 </a:t>
            </a:r>
            <a:r>
              <a:rPr lang="en-US" altLang="ko-KR" sz="1400" b="1" dirty="0">
                <a:solidFill>
                  <a:schemeClr val="bg1"/>
                </a:solidFill>
              </a:rPr>
              <a:t>right shift 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37862E2-DADA-4786-8AE2-DFBBC7012E02}"/>
              </a:ext>
            </a:extLst>
          </p:cNvPr>
          <p:cNvCxnSpPr>
            <a:cxnSpLocks/>
          </p:cNvCxnSpPr>
          <p:nvPr/>
        </p:nvCxnSpPr>
        <p:spPr>
          <a:xfrm>
            <a:off x="7178468" y="4446762"/>
            <a:ext cx="658247" cy="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FA979AE-636B-41B2-9416-3F73D876A350}"/>
              </a:ext>
            </a:extLst>
          </p:cNvPr>
          <p:cNvSpPr txBox="1"/>
          <p:nvPr/>
        </p:nvSpPr>
        <p:spPr>
          <a:xfrm>
            <a:off x="7008716" y="4260823"/>
            <a:ext cx="99775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‘0’</a:t>
            </a:r>
            <a:r>
              <a:rPr lang="ko-KR" altLang="en-US" sz="800" b="1" dirty="0">
                <a:solidFill>
                  <a:schemeClr val="bg1"/>
                </a:solidFill>
              </a:rPr>
              <a:t>이 감지되는 중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2A219E-DCEC-4329-ABBE-D1EB4B524AE9}"/>
              </a:ext>
            </a:extLst>
          </p:cNvPr>
          <p:cNvSpPr txBox="1"/>
          <p:nvPr/>
        </p:nvSpPr>
        <p:spPr>
          <a:xfrm>
            <a:off x="8375509" y="4254034"/>
            <a:ext cx="99775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‘0’</a:t>
            </a:r>
            <a:r>
              <a:rPr lang="ko-KR" altLang="en-US" sz="800" b="1" dirty="0">
                <a:solidFill>
                  <a:schemeClr val="bg1"/>
                </a:solidFill>
              </a:rPr>
              <a:t>이 감지되는 중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5D5E8ED-EB40-4BA5-BB78-3D146F51C8FA}"/>
              </a:ext>
            </a:extLst>
          </p:cNvPr>
          <p:cNvCxnSpPr>
            <a:cxnSpLocks/>
          </p:cNvCxnSpPr>
          <p:nvPr/>
        </p:nvCxnSpPr>
        <p:spPr>
          <a:xfrm>
            <a:off x="8356562" y="4429850"/>
            <a:ext cx="1089442" cy="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923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 3 _ </a:t>
            </a:r>
            <a:r>
              <a:rPr lang="en-US" altLang="ko-KR" dirty="0" err="1"/>
              <a:t>Modelsim</a:t>
            </a:r>
            <a:r>
              <a:rPr lang="ko-KR" altLang="en-US" dirty="0"/>
              <a:t> </a:t>
            </a:r>
            <a:r>
              <a:rPr lang="en-US" altLang="ko-KR" dirty="0"/>
              <a:t>Simulation</a:t>
            </a:r>
            <a:r>
              <a:rPr lang="ko-KR" altLang="en-US" dirty="0"/>
              <a:t> 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7CE079-FBCA-467C-AC99-1D84EC9D73D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 : “10010111” </a:t>
            </a:r>
          </a:p>
          <a:p>
            <a:r>
              <a:rPr lang="en-US" altLang="ko-KR" dirty="0"/>
              <a:t>‘done’ </a:t>
            </a:r>
            <a:r>
              <a:rPr lang="ko-KR" altLang="en-US" dirty="0"/>
              <a:t>확인</a:t>
            </a:r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2271A1D9-BB2D-4838-A814-73DF378D6C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 bwMode="auto">
          <a:xfrm>
            <a:off x="609598" y="2260683"/>
            <a:ext cx="10972800" cy="1559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7C6F1A6-5727-4B0E-BA6B-25838B7C6042}"/>
              </a:ext>
            </a:extLst>
          </p:cNvPr>
          <p:cNvCxnSpPr>
            <a:cxnSpLocks/>
            <a:stCxn id="4" idx="1"/>
            <a:endCxn id="3" idx="0"/>
          </p:cNvCxnSpPr>
          <p:nvPr/>
        </p:nvCxnSpPr>
        <p:spPr>
          <a:xfrm flipH="1">
            <a:off x="6096000" y="3040308"/>
            <a:ext cx="3098333" cy="1025845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5F012B-F9A3-4E7D-9419-CF4A43E00EB4}"/>
              </a:ext>
            </a:extLst>
          </p:cNvPr>
          <p:cNvSpPr txBox="1"/>
          <p:nvPr/>
        </p:nvSpPr>
        <p:spPr>
          <a:xfrm>
            <a:off x="6885962" y="4093653"/>
            <a:ext cx="412878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TMP = “00000000” </a:t>
            </a:r>
          </a:p>
          <a:p>
            <a:r>
              <a:rPr lang="ko-KR" altLang="en-US" sz="1400" dirty="0"/>
              <a:t>즉 </a:t>
            </a:r>
            <a:r>
              <a:rPr lang="en-US" altLang="ko-KR" sz="1400" dirty="0"/>
              <a:t>data</a:t>
            </a:r>
            <a:r>
              <a:rPr lang="ko-KR" altLang="en-US" sz="1400" dirty="0"/>
              <a:t>의 </a:t>
            </a:r>
            <a:r>
              <a:rPr lang="en-US" altLang="ko-KR" sz="1400" dirty="0"/>
              <a:t>value</a:t>
            </a:r>
            <a:r>
              <a:rPr lang="ko-KR" altLang="en-US" sz="1400" dirty="0"/>
              <a:t>가 </a:t>
            </a:r>
            <a:r>
              <a:rPr lang="en-US" altLang="ko-KR" sz="1400" dirty="0"/>
              <a:t>0</a:t>
            </a:r>
            <a:r>
              <a:rPr lang="ko-KR" altLang="en-US" sz="1400" dirty="0"/>
              <a:t>임을 감지한 </a:t>
            </a:r>
            <a:r>
              <a:rPr lang="en-US" altLang="ko-KR" sz="1400" dirty="0"/>
              <a:t>rising edge </a:t>
            </a:r>
            <a:r>
              <a:rPr lang="ko-KR" altLang="en-US" sz="1400" dirty="0"/>
              <a:t>순간에 </a:t>
            </a:r>
            <a:r>
              <a:rPr lang="en-US" altLang="ko-KR" sz="1400" dirty="0"/>
              <a:t>done=‘1’ , state=“11” </a:t>
            </a:r>
          </a:p>
          <a:p>
            <a:r>
              <a:rPr lang="ko-KR" altLang="en-US" sz="1400" dirty="0"/>
              <a:t>따라서 그 다음 </a:t>
            </a:r>
            <a:r>
              <a:rPr lang="en-US" altLang="ko-KR" sz="1400" dirty="0"/>
              <a:t>rising edge</a:t>
            </a:r>
            <a:r>
              <a:rPr lang="ko-KR" altLang="en-US" sz="1400" dirty="0"/>
              <a:t>에 이를 인지할 수 있음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D85B38-F8E1-445D-9288-B8FF57CDE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426" y="4066153"/>
            <a:ext cx="1379148" cy="190601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7545120-403F-4108-9C68-07D63D638F24}"/>
              </a:ext>
            </a:extLst>
          </p:cNvPr>
          <p:cNvSpPr/>
          <p:nvPr/>
        </p:nvSpPr>
        <p:spPr>
          <a:xfrm>
            <a:off x="9194333" y="2260683"/>
            <a:ext cx="1258349" cy="1559249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B4C8048-B7DD-47D5-B6EF-32CA13D4593C}"/>
              </a:ext>
            </a:extLst>
          </p:cNvPr>
          <p:cNvCxnSpPr>
            <a:cxnSpLocks/>
          </p:cNvCxnSpPr>
          <p:nvPr/>
        </p:nvCxnSpPr>
        <p:spPr>
          <a:xfrm>
            <a:off x="6038674" y="4286774"/>
            <a:ext cx="0" cy="1241571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218D5E5-7765-4544-81B9-D119AFE30961}"/>
              </a:ext>
            </a:extLst>
          </p:cNvPr>
          <p:cNvCxnSpPr>
            <a:cxnSpLocks/>
          </p:cNvCxnSpPr>
          <p:nvPr/>
        </p:nvCxnSpPr>
        <p:spPr>
          <a:xfrm>
            <a:off x="6526634" y="4286774"/>
            <a:ext cx="0" cy="1241571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266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, 벽, 시계, 실내이(가) 표시된 사진&#10;&#10;자동 생성된 설명">
            <a:extLst>
              <a:ext uri="{FF2B5EF4-FFF2-40B4-BE49-F238E27FC236}">
                <a16:creationId xmlns:a16="http://schemas.microsoft.com/office/drawing/2014/main" id="{1DC0088B-B0C8-4268-95F9-47CBDFA11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48729"/>
            <a:ext cx="10972799" cy="1652058"/>
          </a:xfrm>
          <a:prstGeom prst="rect">
            <a:avLst/>
          </a:prstGeom>
        </p:spPr>
      </p:pic>
      <p:sp>
        <p:nvSpPr>
          <p:cNvPr id="2050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 3 _ </a:t>
            </a:r>
            <a:r>
              <a:rPr lang="en-US" altLang="ko-KR" dirty="0" err="1"/>
              <a:t>Modelsim</a:t>
            </a:r>
            <a:r>
              <a:rPr lang="ko-KR" altLang="en-US" dirty="0"/>
              <a:t> </a:t>
            </a:r>
            <a:r>
              <a:rPr lang="en-US" altLang="ko-KR" dirty="0"/>
              <a:t>Simulation</a:t>
            </a:r>
            <a:r>
              <a:rPr lang="ko-KR" altLang="en-US" dirty="0"/>
              <a:t> 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7CE079-FBCA-467C-AC99-1D84EC9D73D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 : “00011001”</a:t>
            </a:r>
          </a:p>
          <a:p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77CD534-80C0-49AA-9202-96B703247A7A}"/>
              </a:ext>
            </a:extLst>
          </p:cNvPr>
          <p:cNvCxnSpPr>
            <a:cxnSpLocks/>
          </p:cNvCxnSpPr>
          <p:nvPr/>
        </p:nvCxnSpPr>
        <p:spPr>
          <a:xfrm>
            <a:off x="8767893" y="2091437"/>
            <a:ext cx="0" cy="1473884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40F9E7-C789-496E-991B-DC1A0085FB41}"/>
              </a:ext>
            </a:extLst>
          </p:cNvPr>
          <p:cNvSpPr txBox="1"/>
          <p:nvPr/>
        </p:nvSpPr>
        <p:spPr>
          <a:xfrm>
            <a:off x="7400487" y="3567325"/>
            <a:ext cx="30857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</a:t>
            </a:r>
            <a:r>
              <a:rPr lang="ko-KR" altLang="en-US" sz="1400" dirty="0"/>
              <a:t> </a:t>
            </a:r>
            <a:r>
              <a:rPr lang="en-US" altLang="ko-KR" sz="1400" dirty="0"/>
              <a:t>=</a:t>
            </a:r>
            <a:r>
              <a:rPr lang="ko-KR" altLang="en-US" sz="1400" dirty="0"/>
              <a:t> </a:t>
            </a:r>
            <a:r>
              <a:rPr lang="en-US" altLang="ko-KR" sz="1400" dirty="0"/>
              <a:t>“0011” =&gt; value = 3 (‘1’ 3</a:t>
            </a:r>
            <a:r>
              <a:rPr lang="ko-KR" altLang="en-US" sz="1400" dirty="0"/>
              <a:t>개 </a:t>
            </a:r>
            <a:r>
              <a:rPr lang="en-US" altLang="ko-KR" sz="1400" dirty="0"/>
              <a:t>count)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6AEA7A-6EF9-4BFF-9425-BDC7DD3405DB}"/>
              </a:ext>
            </a:extLst>
          </p:cNvPr>
          <p:cNvSpPr txBox="1"/>
          <p:nvPr/>
        </p:nvSpPr>
        <p:spPr>
          <a:xfrm>
            <a:off x="741026" y="4056940"/>
            <a:ext cx="7656354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Right shift </a:t>
            </a:r>
            <a:r>
              <a:rPr lang="ko-KR" altLang="en-US" sz="1400" dirty="0"/>
              <a:t>할 때 </a:t>
            </a:r>
            <a:r>
              <a:rPr lang="en-US" altLang="ko-KR" sz="1400" dirty="0"/>
              <a:t>LSB</a:t>
            </a:r>
            <a:r>
              <a:rPr lang="ko-KR" altLang="en-US" sz="1400" dirty="0"/>
              <a:t>를 </a:t>
            </a:r>
            <a:r>
              <a:rPr lang="en-US" altLang="ko-KR" sz="1400" dirty="0"/>
              <a:t>‘0’</a:t>
            </a:r>
            <a:r>
              <a:rPr lang="ko-KR" altLang="en-US" sz="1400" dirty="0"/>
              <a:t>으로 바꾸고 다음 </a:t>
            </a:r>
            <a:r>
              <a:rPr lang="en-US" altLang="ko-KR" sz="1400" dirty="0"/>
              <a:t>data</a:t>
            </a:r>
            <a:r>
              <a:rPr lang="ko-KR" altLang="en-US" sz="1400" dirty="0"/>
              <a:t>의 </a:t>
            </a:r>
            <a:r>
              <a:rPr lang="en-US" altLang="ko-KR" sz="1400" dirty="0"/>
              <a:t>MSB</a:t>
            </a:r>
            <a:r>
              <a:rPr lang="ko-KR" altLang="en-US" sz="1400" dirty="0"/>
              <a:t>로 넘겨준 장점이 이 예시에서 나타난다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400" dirty="0"/>
              <a:t>=&gt; “00011001” </a:t>
            </a:r>
            <a:r>
              <a:rPr lang="ko-KR" altLang="en-US" sz="1400" dirty="0"/>
              <a:t>에서 </a:t>
            </a:r>
            <a:r>
              <a:rPr lang="en-US" altLang="ko-KR" sz="1400" dirty="0"/>
              <a:t>right shift </a:t>
            </a:r>
            <a:r>
              <a:rPr lang="ko-KR" altLang="en-US" sz="1400" dirty="0" err="1"/>
              <a:t>하다보면</a:t>
            </a:r>
            <a:r>
              <a:rPr lang="ko-KR" altLang="en-US" sz="1400" dirty="0"/>
              <a:t> 실제 모든 </a:t>
            </a:r>
            <a:r>
              <a:rPr lang="en-US" altLang="ko-KR" sz="1400" dirty="0"/>
              <a:t>bitstream</a:t>
            </a:r>
            <a:r>
              <a:rPr lang="ko-KR" altLang="en-US" sz="1400" dirty="0"/>
              <a:t>의 </a:t>
            </a:r>
            <a:r>
              <a:rPr lang="en-US" altLang="ko-KR" sz="1400" dirty="0"/>
              <a:t>bit</a:t>
            </a:r>
            <a:r>
              <a:rPr lang="ko-KR" altLang="en-US" sz="1400" dirty="0"/>
              <a:t>를 검사하는 것이 아닌 필요한 </a:t>
            </a:r>
            <a:r>
              <a:rPr lang="ko-KR" altLang="en-US" sz="1400" dirty="0" err="1"/>
              <a:t>부분까지만</a:t>
            </a:r>
            <a:r>
              <a:rPr lang="ko-KR" altLang="en-US" sz="1400" dirty="0"/>
              <a:t> 검사하므로 더욱 효율적임을 알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 실제로 </a:t>
            </a:r>
            <a:r>
              <a:rPr lang="en-US" altLang="ko-KR" sz="1400" dirty="0"/>
              <a:t>right shift</a:t>
            </a:r>
            <a:r>
              <a:rPr lang="ko-KR" altLang="en-US" sz="1400" dirty="0"/>
              <a:t>는 </a:t>
            </a:r>
            <a:r>
              <a:rPr lang="en-US" altLang="ko-KR" sz="1400" dirty="0"/>
              <a:t>5</a:t>
            </a:r>
            <a:r>
              <a:rPr lang="ko-KR" altLang="en-US" sz="1400" dirty="0"/>
              <a:t>번만 실행되었음을 알 수 있다</a:t>
            </a:r>
            <a:r>
              <a:rPr lang="en-US" altLang="ko-KR" sz="1400" dirty="0"/>
              <a:t>.</a:t>
            </a:r>
            <a:r>
              <a:rPr lang="ko-KR" altLang="en-US" sz="1400" dirty="0"/>
              <a:t> 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867141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1DC0088B-B0C8-4268-95F9-47CBDFA113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3056" y="1824348"/>
            <a:ext cx="10605888" cy="1652058"/>
          </a:xfrm>
          <a:prstGeom prst="rect">
            <a:avLst/>
          </a:prstGeom>
        </p:spPr>
      </p:pic>
      <p:sp>
        <p:nvSpPr>
          <p:cNvPr id="2050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 3 _ </a:t>
            </a:r>
            <a:r>
              <a:rPr lang="en-US" altLang="ko-KR" dirty="0" err="1"/>
              <a:t>Modelsim</a:t>
            </a:r>
            <a:r>
              <a:rPr lang="ko-KR" altLang="en-US" dirty="0"/>
              <a:t> </a:t>
            </a:r>
            <a:r>
              <a:rPr lang="en-US" altLang="ko-KR" dirty="0"/>
              <a:t>Simulation</a:t>
            </a:r>
            <a:r>
              <a:rPr lang="ko-KR" altLang="en-US" dirty="0"/>
              <a:t> 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7CE079-FBCA-467C-AC99-1D84EC9D73D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 : “11111111”</a:t>
            </a:r>
          </a:p>
          <a:p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77CD534-80C0-49AA-9202-96B703247A7A}"/>
              </a:ext>
            </a:extLst>
          </p:cNvPr>
          <p:cNvCxnSpPr>
            <a:cxnSpLocks/>
          </p:cNvCxnSpPr>
          <p:nvPr/>
        </p:nvCxnSpPr>
        <p:spPr>
          <a:xfrm>
            <a:off x="10034631" y="2048948"/>
            <a:ext cx="0" cy="1473884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40F9E7-C789-496E-991B-DC1A0085FB41}"/>
              </a:ext>
            </a:extLst>
          </p:cNvPr>
          <p:cNvSpPr txBox="1"/>
          <p:nvPr/>
        </p:nvSpPr>
        <p:spPr>
          <a:xfrm>
            <a:off x="8313193" y="3612784"/>
            <a:ext cx="30857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</a:t>
            </a:r>
            <a:r>
              <a:rPr lang="ko-KR" altLang="en-US" sz="1400" dirty="0"/>
              <a:t> </a:t>
            </a:r>
            <a:r>
              <a:rPr lang="en-US" altLang="ko-KR" sz="1400" dirty="0"/>
              <a:t>=</a:t>
            </a:r>
            <a:r>
              <a:rPr lang="ko-KR" altLang="en-US" sz="1400" dirty="0"/>
              <a:t> </a:t>
            </a:r>
            <a:r>
              <a:rPr lang="en-US" altLang="ko-KR" sz="1400" dirty="0"/>
              <a:t>“1000” =&gt; value = 8 (‘1’ 8</a:t>
            </a:r>
            <a:r>
              <a:rPr lang="ko-KR" altLang="en-US" sz="1400" dirty="0"/>
              <a:t>개 </a:t>
            </a:r>
            <a:r>
              <a:rPr lang="en-US" altLang="ko-KR" sz="1400" dirty="0"/>
              <a:t>count)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6AEA7A-6EF9-4BFF-9425-BDC7DD3405DB}"/>
              </a:ext>
            </a:extLst>
          </p:cNvPr>
          <p:cNvSpPr txBox="1"/>
          <p:nvPr/>
        </p:nvSpPr>
        <p:spPr>
          <a:xfrm>
            <a:off x="741026" y="4056940"/>
            <a:ext cx="76563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8</a:t>
            </a:r>
            <a:r>
              <a:rPr lang="ko-KR" altLang="en-US" sz="1400" dirty="0"/>
              <a:t>번의 </a:t>
            </a:r>
            <a:r>
              <a:rPr lang="en-US" altLang="ko-KR" sz="1400" dirty="0"/>
              <a:t>Right shift </a:t>
            </a:r>
            <a:r>
              <a:rPr lang="ko-KR" altLang="en-US" sz="1400" dirty="0"/>
              <a:t>끝에 원하는 결과값을 얻었음을 알 수 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5347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 3 _ Problems met during design &amp; Solutions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7CE079-FBCA-467C-AC99-1D84EC9D73D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1800" dirty="0"/>
              <a:t>간만에 </a:t>
            </a:r>
            <a:r>
              <a:rPr lang="en-US" altLang="ko-KR" sz="1800" dirty="0"/>
              <a:t>VHDL </a:t>
            </a:r>
            <a:r>
              <a:rPr lang="ko-KR" altLang="en-US" sz="1800" dirty="0"/>
              <a:t>코드를 작성하고 </a:t>
            </a:r>
            <a:r>
              <a:rPr lang="ko-KR" altLang="en-US" sz="1800" dirty="0" err="1"/>
              <a:t>모델심</a:t>
            </a:r>
            <a:r>
              <a:rPr lang="ko-KR" altLang="en-US" sz="1800" dirty="0"/>
              <a:t> 시뮬레이션을 </a:t>
            </a:r>
            <a:r>
              <a:rPr lang="ko-KR" altLang="en-US" sz="1800" dirty="0" err="1"/>
              <a:t>진행하다보니</a:t>
            </a:r>
            <a:r>
              <a:rPr lang="ko-KR" altLang="en-US" sz="1800" dirty="0"/>
              <a:t> 문법적인 부분과 실습을 진행하는 과정이 조금 어색하였음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주로 </a:t>
            </a:r>
            <a:r>
              <a:rPr lang="en-US" altLang="ko-KR" sz="1800" dirty="0"/>
              <a:t>VHDL </a:t>
            </a:r>
            <a:r>
              <a:rPr lang="ko-KR" altLang="en-US" sz="1800" dirty="0"/>
              <a:t>에서 실수하였던 문법은 </a:t>
            </a:r>
            <a:r>
              <a:rPr lang="en-US" altLang="ko-KR" sz="1800" dirty="0"/>
              <a:t>‘;’</a:t>
            </a:r>
            <a:r>
              <a:rPr lang="ko-KR" altLang="en-US" sz="1800" dirty="0"/>
              <a:t>를 빼거나</a:t>
            </a:r>
            <a:r>
              <a:rPr lang="en-US" altLang="ko-KR" sz="1800" dirty="0"/>
              <a:t>, if – end if </a:t>
            </a:r>
            <a:r>
              <a:rPr lang="ko-KR" altLang="en-US" sz="1800" dirty="0"/>
              <a:t>의 짝을 못 맞추었거나 하는 그런 사소한 실수들이었다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처음에 프로젝트 파일 이름과 코드 내 명시해주는 프로젝트 이름을 달리 작성하여 실행 시 오류를 경험했다</a:t>
            </a:r>
            <a:r>
              <a:rPr lang="en-US" altLang="ko-KR" sz="1800" dirty="0"/>
              <a:t>. </a:t>
            </a:r>
            <a:r>
              <a:rPr lang="ko-KR" altLang="en-US" sz="1800" dirty="0"/>
              <a:t>과거 </a:t>
            </a:r>
            <a:r>
              <a:rPr lang="en-US" altLang="ko-KR" sz="1800" dirty="0"/>
              <a:t>‘</a:t>
            </a:r>
            <a:r>
              <a:rPr lang="ko-KR" altLang="en-US" sz="1800" dirty="0" err="1"/>
              <a:t>컴퓨터로직설계</a:t>
            </a:r>
            <a:r>
              <a:rPr lang="en-US" altLang="ko-KR" sz="1800" dirty="0"/>
              <a:t>＇</a:t>
            </a:r>
            <a:r>
              <a:rPr lang="ko-KR" altLang="en-US" sz="1800" dirty="0"/>
              <a:t>에서 이 부분에 대해 설명을 들었던 기억이 나 수정하였다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참고 코드에서 </a:t>
            </a:r>
            <a:r>
              <a:rPr lang="en-US" altLang="ko-KR" sz="1800" dirty="0"/>
              <a:t>state </a:t>
            </a:r>
            <a:r>
              <a:rPr lang="ko-KR" altLang="en-US" sz="1800" dirty="0"/>
              <a:t>값을 매 순간 증가시키면서 조건문에 따라 </a:t>
            </a:r>
            <a:r>
              <a:rPr lang="en-US" altLang="ko-KR" sz="1800" dirty="0"/>
              <a:t>state</a:t>
            </a:r>
            <a:r>
              <a:rPr lang="ko-KR" altLang="en-US" sz="1800" dirty="0"/>
              <a:t>를 결정해주는 과정이 어색하여 코드를 자세하게 읽어보고 이해하는데 시간이 조금 걸렸다</a:t>
            </a:r>
            <a:r>
              <a:rPr lang="en-US" altLang="ko-KR" sz="1800" dirty="0"/>
              <a:t>. </a:t>
            </a:r>
            <a:r>
              <a:rPr lang="ko-KR" altLang="en-US" sz="1800" dirty="0"/>
              <a:t>하지만 해당 코드를 이해해보니 이번 실습을 구현하는데 있어서 가장 중요한 부분을 </a:t>
            </a:r>
            <a:r>
              <a:rPr lang="ko-KR" altLang="en-US" sz="1800" dirty="0" err="1"/>
              <a:t>깨달았고</a:t>
            </a:r>
            <a:r>
              <a:rPr lang="ko-KR" altLang="en-US" sz="1800" dirty="0"/>
              <a:t> 바로 코드에 적용시킬 수 있었다</a:t>
            </a:r>
            <a:r>
              <a:rPr lang="en-US" altLang="ko-KR" sz="1800" dirty="0"/>
              <a:t>. RTL</a:t>
            </a:r>
            <a:r>
              <a:rPr lang="ko-KR" altLang="en-US" sz="1800" dirty="0"/>
              <a:t>은 실행문이 </a:t>
            </a:r>
            <a:r>
              <a:rPr lang="en-US" altLang="ko-KR" sz="1800" dirty="0"/>
              <a:t>concurrent </a:t>
            </a:r>
            <a:r>
              <a:rPr lang="ko-KR" altLang="en-US" sz="1800" dirty="0"/>
              <a:t>하다는 것을 인지하는 것이 중요했다</a:t>
            </a:r>
            <a:r>
              <a:rPr lang="en-US" altLang="ko-KR" sz="1800" dirty="0"/>
              <a:t>. </a:t>
            </a:r>
            <a:r>
              <a:rPr lang="ko-KR" altLang="en-US" sz="1800" dirty="0"/>
              <a:t>또한 </a:t>
            </a:r>
            <a:r>
              <a:rPr lang="en-US" altLang="ko-KR" sz="1800" dirty="0"/>
              <a:t>state</a:t>
            </a:r>
            <a:r>
              <a:rPr lang="ko-KR" altLang="en-US" sz="1800" dirty="0"/>
              <a:t>의 결정은 맨 마지막 구문이 결정한다는 사실이 참고코드에서 중요하게 작용되었다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첫 시작이 어려웠지 참고 코드의 이해와 정확한 목표설정과 함께 코드를 작성하기 시작한 후에는 큰 어려움 없이 원하는 실습 결과를 얻을 수 있었다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1740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 3 _ Instruction</a:t>
            </a:r>
            <a:endParaRPr lang="ko-KR" altLang="en-US" dirty="0"/>
          </a:p>
        </p:txBody>
      </p:sp>
      <p:sp>
        <p:nvSpPr>
          <p:cNvPr id="2051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/>
              <a:t>Design an</a:t>
            </a:r>
            <a:r>
              <a:rPr lang="ko-KR" altLang="en-US" dirty="0"/>
              <a:t> </a:t>
            </a:r>
            <a:r>
              <a:rPr lang="en-US" altLang="ko-KR" dirty="0"/>
              <a:t>“one-counter” with</a:t>
            </a:r>
            <a:r>
              <a:rPr lang="ko-KR" altLang="en-US" dirty="0"/>
              <a:t> </a:t>
            </a:r>
            <a:r>
              <a:rPr lang="en-US" altLang="ko-KR" dirty="0"/>
              <a:t>the state machine design technique.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/>
              <a:t>Inputs: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ko-KR" dirty="0"/>
              <a:t>A: 8 bit data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ko-KR" dirty="0" err="1"/>
              <a:t>Load_A</a:t>
            </a:r>
            <a:r>
              <a:rPr lang="en-US" altLang="ko-KR" dirty="0"/>
              <a:t> (LA)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ko-KR" dirty="0"/>
              <a:t>S: Start counting indicator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/>
              <a:t>Outputs: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ko-KR" dirty="0"/>
              <a:t>B: 4 bit data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ko-KR" dirty="0"/>
              <a:t>Done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/>
              <a:t>Function: 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ko-KR" dirty="0"/>
              <a:t>If ‘Load’</a:t>
            </a:r>
            <a:r>
              <a:rPr lang="ko-KR" altLang="en-US" dirty="0"/>
              <a:t>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/>
              <a:t>‘true’ then receive 8 bit data input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ko-KR" dirty="0"/>
              <a:t>If S</a:t>
            </a:r>
            <a:r>
              <a:rPr lang="ko-KR" altLang="en-US" dirty="0"/>
              <a:t>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/>
              <a:t>‘1’then count ‘1’s in A’s </a:t>
            </a:r>
            <a:r>
              <a:rPr lang="en-US" altLang="ko-KR" dirty="0" err="1"/>
              <a:t>bitstream</a:t>
            </a:r>
            <a:r>
              <a:rPr lang="en-US" altLang="ko-KR" dirty="0"/>
              <a:t>, and output the number to B, and set Done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‘1’. (example: if A is</a:t>
            </a:r>
            <a:r>
              <a:rPr lang="ko-KR" altLang="en-US" dirty="0"/>
              <a:t> </a:t>
            </a:r>
            <a:r>
              <a:rPr lang="en-US" altLang="ko-KR" dirty="0"/>
              <a:t>11010010 then</a:t>
            </a:r>
            <a:r>
              <a:rPr lang="ko-KR" altLang="en-US" dirty="0"/>
              <a:t> </a:t>
            </a:r>
            <a:r>
              <a:rPr lang="en-US" altLang="ko-KR" dirty="0"/>
              <a:t>B=4.)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/>
              <a:t>Refer</a:t>
            </a:r>
            <a:r>
              <a:rPr lang="ko-KR" altLang="en-US" dirty="0"/>
              <a:t> </a:t>
            </a:r>
            <a:r>
              <a:rPr lang="en-US" altLang="ko-KR" dirty="0"/>
              <a:t>Pseudo-code, timing diagram, &amp; Shift register code given.</a:t>
            </a:r>
          </a:p>
          <a:p>
            <a:pPr lvl="1">
              <a:lnSpc>
                <a:spcPct val="120000"/>
              </a:lnSpc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 3 _ Discussion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7CE079-FBCA-467C-AC99-1D84EC9D73D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1800" dirty="0"/>
              <a:t>State</a:t>
            </a:r>
            <a:r>
              <a:rPr lang="ko-KR" altLang="en-US" sz="1800" dirty="0"/>
              <a:t>를 설정해주는데 있어서 이것을 </a:t>
            </a:r>
            <a:r>
              <a:rPr lang="en-US" altLang="ko-KR" sz="1800" dirty="0"/>
              <a:t>Moore Machine</a:t>
            </a:r>
            <a:r>
              <a:rPr lang="ko-KR" altLang="en-US" sz="1800" dirty="0"/>
              <a:t>이라고 할 수 있는지에 대해서 조금 의문이 들었다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나름대로 한번 만들어본 </a:t>
            </a:r>
            <a:r>
              <a:rPr lang="en-US" altLang="ko-KR" sz="1800" dirty="0"/>
              <a:t>Moore machine state table</a:t>
            </a:r>
            <a:r>
              <a:rPr lang="ko-KR" altLang="en-US" sz="1800" dirty="0"/>
              <a:t>이다</a:t>
            </a:r>
            <a:r>
              <a:rPr lang="en-US" altLang="ko-KR" sz="1800" dirty="0"/>
              <a:t>. </a:t>
            </a:r>
            <a:endParaRPr lang="en-US" altLang="ko-KR" sz="1499" dirty="0"/>
          </a:p>
          <a:p>
            <a:endParaRPr lang="en-US" altLang="ko-KR" sz="1800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B02DB5B-0CA8-448D-B5EA-B0D9FC001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641395"/>
              </p:ext>
            </p:extLst>
          </p:nvPr>
        </p:nvGraphicFramePr>
        <p:xfrm>
          <a:off x="609601" y="2011680"/>
          <a:ext cx="323815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844">
                  <a:extLst>
                    <a:ext uri="{9D8B030D-6E8A-4147-A177-3AD203B41FA5}">
                      <a16:colId xmlns:a16="http://schemas.microsoft.com/office/drawing/2014/main" val="3815322646"/>
                    </a:ext>
                  </a:extLst>
                </a:gridCol>
                <a:gridCol w="646327">
                  <a:extLst>
                    <a:ext uri="{9D8B030D-6E8A-4147-A177-3AD203B41FA5}">
                      <a16:colId xmlns:a16="http://schemas.microsoft.com/office/drawing/2014/main" val="2197807830"/>
                    </a:ext>
                  </a:extLst>
                </a:gridCol>
                <a:gridCol w="646327">
                  <a:extLst>
                    <a:ext uri="{9D8B030D-6E8A-4147-A177-3AD203B41FA5}">
                      <a16:colId xmlns:a16="http://schemas.microsoft.com/office/drawing/2014/main" val="1357136465"/>
                    </a:ext>
                  </a:extLst>
                </a:gridCol>
                <a:gridCol w="646327">
                  <a:extLst>
                    <a:ext uri="{9D8B030D-6E8A-4147-A177-3AD203B41FA5}">
                      <a16:colId xmlns:a16="http://schemas.microsoft.com/office/drawing/2014/main" val="4150673769"/>
                    </a:ext>
                  </a:extLst>
                </a:gridCol>
                <a:gridCol w="646327">
                  <a:extLst>
                    <a:ext uri="{9D8B030D-6E8A-4147-A177-3AD203B41FA5}">
                      <a16:colId xmlns:a16="http://schemas.microsoft.com/office/drawing/2014/main" val="1073289981"/>
                    </a:ext>
                  </a:extLst>
                </a:gridCol>
              </a:tblGrid>
              <a:tr h="2133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Present state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Next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(done)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543311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Load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60387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73775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24854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8687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10306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33148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1328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3783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93959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71894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36098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27053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83469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7441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93934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80616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24125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2AFDE1-89F2-4B5B-BA5E-5E2705E4AB9F}"/>
              </a:ext>
            </a:extLst>
          </p:cNvPr>
          <p:cNvSpPr txBox="1"/>
          <p:nvPr/>
        </p:nvSpPr>
        <p:spPr>
          <a:xfrm>
            <a:off x="3926048" y="2011680"/>
            <a:ext cx="82936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다음의 </a:t>
            </a:r>
            <a:r>
              <a:rPr lang="en-US" altLang="ko-KR" dirty="0"/>
              <a:t>state table</a:t>
            </a:r>
            <a:r>
              <a:rPr lang="ko-KR" altLang="en-US" dirty="0"/>
              <a:t>과 같이 현재 실습 상황에서는 </a:t>
            </a:r>
            <a:r>
              <a:rPr lang="en-US" altLang="ko-KR" dirty="0"/>
              <a:t>state </a:t>
            </a:r>
            <a:r>
              <a:rPr lang="ko-KR" altLang="en-US" dirty="0"/>
              <a:t>중 일부만이 </a:t>
            </a:r>
            <a:r>
              <a:rPr lang="en-US" altLang="ko-KR" dirty="0"/>
              <a:t>input</a:t>
            </a:r>
            <a:r>
              <a:rPr lang="ko-KR" altLang="en-US" dirty="0"/>
              <a:t>의 </a:t>
            </a:r>
            <a:endParaRPr lang="en-US" altLang="ko-KR" dirty="0"/>
          </a:p>
          <a:p>
            <a:r>
              <a:rPr lang="ko-KR" altLang="en-US" dirty="0"/>
              <a:t>영향을 받는 상황이다</a:t>
            </a:r>
            <a:r>
              <a:rPr lang="en-US" altLang="ko-KR" dirty="0"/>
              <a:t>. state=“00”</a:t>
            </a:r>
            <a:r>
              <a:rPr lang="ko-KR" altLang="en-US" dirty="0"/>
              <a:t>은 </a:t>
            </a:r>
            <a:r>
              <a:rPr lang="en-US" altLang="ko-KR" dirty="0"/>
              <a:t>load input</a:t>
            </a:r>
            <a:r>
              <a:rPr lang="ko-KR" altLang="en-US" dirty="0"/>
              <a:t>에만</a:t>
            </a:r>
            <a:r>
              <a:rPr lang="en-US" altLang="ko-KR" dirty="0"/>
              <a:t>, state=“01”</a:t>
            </a:r>
            <a:r>
              <a:rPr lang="ko-KR" altLang="en-US" dirty="0"/>
              <a:t>은 </a:t>
            </a:r>
            <a:r>
              <a:rPr lang="en-US" altLang="ko-KR" dirty="0"/>
              <a:t>start input</a:t>
            </a:r>
            <a:r>
              <a:rPr lang="ko-KR" altLang="en-US" dirty="0"/>
              <a:t>에만</a:t>
            </a:r>
            <a:endParaRPr lang="en-US" altLang="ko-KR" dirty="0"/>
          </a:p>
          <a:p>
            <a:r>
              <a:rPr lang="ko-KR" altLang="en-US" dirty="0"/>
              <a:t>심지어 </a:t>
            </a:r>
            <a:r>
              <a:rPr lang="en-US" altLang="ko-KR" dirty="0"/>
              <a:t>state=“10”,”11”</a:t>
            </a:r>
            <a:r>
              <a:rPr lang="ko-KR" altLang="en-US" dirty="0"/>
              <a:t>은 </a:t>
            </a:r>
            <a:r>
              <a:rPr lang="en-US" altLang="ko-KR" dirty="0"/>
              <a:t>input</a:t>
            </a:r>
            <a:r>
              <a:rPr lang="ko-KR" altLang="en-US" dirty="0"/>
              <a:t>의 영향이 아닌 어떠한 조건에 의해 영향을 받는다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Moore machine</a:t>
            </a:r>
            <a:r>
              <a:rPr lang="ko-KR" altLang="en-US" dirty="0"/>
              <a:t>은 </a:t>
            </a:r>
            <a:r>
              <a:rPr lang="en-US" altLang="ko-KR" dirty="0"/>
              <a:t>output</a:t>
            </a:r>
            <a:r>
              <a:rPr lang="ko-KR" altLang="en-US" dirty="0"/>
              <a:t>이 </a:t>
            </a:r>
            <a:r>
              <a:rPr lang="en-US" altLang="ko-KR" dirty="0"/>
              <a:t>state</a:t>
            </a:r>
            <a:r>
              <a:rPr lang="ko-KR" altLang="en-US" dirty="0"/>
              <a:t>에 영향을 받고</a:t>
            </a:r>
            <a:r>
              <a:rPr lang="en-US" altLang="ko-KR" dirty="0"/>
              <a:t>, state</a:t>
            </a:r>
            <a:r>
              <a:rPr lang="ko-KR" altLang="en-US" dirty="0"/>
              <a:t>는 </a:t>
            </a:r>
            <a:r>
              <a:rPr lang="en-US" altLang="ko-KR" dirty="0"/>
              <a:t>input</a:t>
            </a:r>
            <a:r>
              <a:rPr lang="ko-KR" altLang="en-US" dirty="0"/>
              <a:t>에 영향을 받는 </a:t>
            </a:r>
            <a:endParaRPr lang="en-US" altLang="ko-KR" dirty="0"/>
          </a:p>
          <a:p>
            <a:r>
              <a:rPr lang="ko-KR" altLang="en-US" dirty="0"/>
              <a:t>것으로 알고 있는데 이러한 형태도 </a:t>
            </a:r>
            <a:r>
              <a:rPr lang="en-US" altLang="ko-KR" dirty="0"/>
              <a:t>Moore machine</a:t>
            </a:r>
            <a:r>
              <a:rPr lang="ko-KR" altLang="en-US" dirty="0"/>
              <a:t>이라고 해도 되는지 </a:t>
            </a:r>
            <a:endParaRPr lang="en-US" altLang="ko-KR" dirty="0"/>
          </a:p>
          <a:p>
            <a:r>
              <a:rPr lang="ko-KR" altLang="en-US" dirty="0"/>
              <a:t>의문이 든다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8" name="오른쪽 대괄호 7">
            <a:extLst>
              <a:ext uri="{FF2B5EF4-FFF2-40B4-BE49-F238E27FC236}">
                <a16:creationId xmlns:a16="http://schemas.microsoft.com/office/drawing/2014/main" id="{06C7ADD6-0765-44FA-B49B-8EBC48A08B56}"/>
              </a:ext>
            </a:extLst>
          </p:cNvPr>
          <p:cNvSpPr/>
          <p:nvPr/>
        </p:nvSpPr>
        <p:spPr>
          <a:xfrm>
            <a:off x="3847753" y="4420998"/>
            <a:ext cx="564856" cy="1627464"/>
          </a:xfrm>
          <a:prstGeom prst="rightBracket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53502-0E15-4105-8A7D-059DBFEF06C9}"/>
              </a:ext>
            </a:extLst>
          </p:cNvPr>
          <p:cNvSpPr txBox="1"/>
          <p:nvPr/>
        </p:nvSpPr>
        <p:spPr>
          <a:xfrm>
            <a:off x="4546509" y="4773065"/>
            <a:ext cx="692300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TMP</a:t>
            </a:r>
            <a:r>
              <a:rPr lang="ko-KR" altLang="en-US" dirty="0"/>
              <a:t> 의 </a:t>
            </a:r>
            <a:r>
              <a:rPr lang="en-US" altLang="ko-KR" dirty="0"/>
              <a:t>value</a:t>
            </a:r>
            <a:r>
              <a:rPr lang="ko-KR" altLang="en-US" dirty="0"/>
              <a:t>에 영향을 받음</a:t>
            </a:r>
            <a:r>
              <a:rPr lang="en-US" altLang="ko-KR" dirty="0"/>
              <a:t>(if(</a:t>
            </a:r>
            <a:r>
              <a:rPr lang="ko-KR" altLang="en-US" dirty="0"/>
              <a:t>조건</a:t>
            </a:r>
            <a:r>
              <a:rPr lang="en-US" altLang="ko-KR" dirty="0"/>
              <a:t>)</a:t>
            </a:r>
            <a:r>
              <a:rPr lang="ko-KR" altLang="en-US" dirty="0"/>
              <a:t>문에 따른 </a:t>
            </a:r>
            <a:r>
              <a:rPr lang="en-US" altLang="ko-KR" dirty="0" err="1"/>
              <a:t>boolean</a:t>
            </a:r>
            <a:r>
              <a:rPr lang="en-US" altLang="ko-KR" dirty="0"/>
              <a:t> value)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TMP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  <a:r>
              <a:rPr lang="ko-KR" altLang="en-US" dirty="0"/>
              <a:t> </a:t>
            </a:r>
            <a:r>
              <a:rPr lang="en-US" altLang="ko-KR" dirty="0"/>
              <a:t>!=0 : state “10”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TMP value == 0 : state “11”</a:t>
            </a:r>
          </a:p>
        </p:txBody>
      </p:sp>
    </p:spTree>
    <p:extLst>
      <p:ext uri="{BB962C8B-B14F-4D97-AF65-F5344CB8AC3E}">
        <p14:creationId xmlns:p14="http://schemas.microsoft.com/office/powerpoint/2010/main" val="266893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 3 _ </a:t>
            </a:r>
            <a:r>
              <a:rPr lang="ko-KR" altLang="en-US" dirty="0"/>
              <a:t>접근 </a:t>
            </a:r>
          </a:p>
        </p:txBody>
      </p:sp>
      <p:sp>
        <p:nvSpPr>
          <p:cNvPr id="2051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47370" lvl="1" indent="-273050">
              <a:lnSpc>
                <a:spcPct val="120000"/>
              </a:lnSpc>
              <a:defRPr/>
            </a:pPr>
            <a:r>
              <a:rPr lang="ko-KR" altLang="en-US" dirty="0"/>
              <a:t>무엇을 설계하는가</a:t>
            </a:r>
            <a:r>
              <a:rPr lang="en-US" altLang="ko-KR" dirty="0"/>
              <a:t>?</a:t>
            </a:r>
            <a:endParaRPr lang="ko-KR" altLang="en-US"/>
          </a:p>
          <a:p>
            <a:pPr marL="822325" lvl="2" indent="-228600">
              <a:lnSpc>
                <a:spcPct val="120000"/>
              </a:lnSpc>
              <a:defRPr/>
            </a:pPr>
            <a:r>
              <a:rPr lang="en-US" altLang="ko-KR" dirty="0"/>
              <a:t>Input : </a:t>
            </a:r>
          </a:p>
          <a:p>
            <a:pPr marL="1096645" lvl="3" indent="-228600">
              <a:lnSpc>
                <a:spcPct val="120000"/>
              </a:lnSpc>
              <a:defRPr/>
            </a:pPr>
            <a:r>
              <a:rPr lang="en-US" altLang="ko-KR" dirty="0"/>
              <a:t>A : </a:t>
            </a:r>
            <a:r>
              <a:rPr lang="ko-KR" altLang="en-US" dirty="0"/>
              <a:t>전송하고자 하는 </a:t>
            </a:r>
            <a:r>
              <a:rPr lang="en-US" altLang="ko-KR" dirty="0"/>
              <a:t>data</a:t>
            </a:r>
          </a:p>
          <a:p>
            <a:pPr marL="1096645" lvl="3" indent="-228600">
              <a:lnSpc>
                <a:spcPct val="120000"/>
              </a:lnSpc>
              <a:defRPr/>
            </a:pPr>
            <a:r>
              <a:rPr lang="en-US" altLang="ko-KR" dirty="0"/>
              <a:t>Load : data</a:t>
            </a:r>
            <a:r>
              <a:rPr lang="ko-KR" altLang="en-US" dirty="0" err="1"/>
              <a:t>를</a:t>
            </a:r>
            <a:r>
              <a:rPr lang="ko-KR" altLang="en-US" dirty="0"/>
              <a:t> 옮기는 </a:t>
            </a:r>
            <a:r>
              <a:rPr lang="en-US" altLang="ko-KR" dirty="0"/>
              <a:t>signal</a:t>
            </a:r>
          </a:p>
          <a:p>
            <a:pPr marL="1096645" lvl="3" indent="-228600">
              <a:lnSpc>
                <a:spcPct val="120000"/>
              </a:lnSpc>
              <a:defRPr/>
            </a:pPr>
            <a:r>
              <a:rPr lang="en-US" altLang="ko-KR" dirty="0"/>
              <a:t>S : Right Shift </a:t>
            </a:r>
            <a:r>
              <a:rPr lang="ko-KR" altLang="en-US" dirty="0"/>
              <a:t>시작하는 </a:t>
            </a:r>
            <a:r>
              <a:rPr lang="en-US" altLang="ko-KR" dirty="0"/>
              <a:t>signal</a:t>
            </a:r>
          </a:p>
          <a:p>
            <a:pPr marL="822325" lvl="2" indent="-228600">
              <a:lnSpc>
                <a:spcPct val="120000"/>
              </a:lnSpc>
              <a:defRPr/>
            </a:pPr>
            <a:r>
              <a:rPr lang="en-US" altLang="ko-KR" dirty="0"/>
              <a:t>Output:</a:t>
            </a:r>
          </a:p>
          <a:p>
            <a:pPr marL="1096645" lvl="3" indent="-228600">
              <a:lnSpc>
                <a:spcPct val="120000"/>
              </a:lnSpc>
              <a:defRPr/>
            </a:pPr>
            <a:r>
              <a:rPr lang="en-US" altLang="ko-KR" dirty="0"/>
              <a:t>B : data A</a:t>
            </a:r>
            <a:r>
              <a:rPr lang="ko-KR" altLang="en-US" dirty="0"/>
              <a:t>의 </a:t>
            </a:r>
            <a:r>
              <a:rPr lang="en-US" altLang="ko-KR" dirty="0"/>
              <a:t>bitstream LSB ‘1’ count</a:t>
            </a:r>
            <a:r>
              <a:rPr lang="ko-KR" altLang="en-US" dirty="0"/>
              <a:t> 결과값 저장하는 </a:t>
            </a:r>
            <a:r>
              <a:rPr lang="en-US" altLang="ko-KR" dirty="0"/>
              <a:t>data</a:t>
            </a:r>
          </a:p>
          <a:p>
            <a:pPr marL="1096645" lvl="3" indent="-228600">
              <a:lnSpc>
                <a:spcPct val="120000"/>
              </a:lnSpc>
              <a:defRPr/>
            </a:pPr>
            <a:r>
              <a:rPr lang="en-US" altLang="ko-KR" dirty="0"/>
              <a:t>done : </a:t>
            </a:r>
            <a:r>
              <a:rPr lang="ko-KR" altLang="en-US" dirty="0"/>
              <a:t>원하는 결과값</a:t>
            </a:r>
            <a:r>
              <a:rPr lang="en-US" altLang="ko-KR" dirty="0"/>
              <a:t>(B)</a:t>
            </a:r>
            <a:r>
              <a:rPr lang="ko-KR" altLang="en-US" dirty="0" err="1"/>
              <a:t>를</a:t>
            </a:r>
            <a:r>
              <a:rPr lang="ko-KR" altLang="en-US" dirty="0"/>
              <a:t> 얻었음을 알려주는 </a:t>
            </a:r>
            <a:r>
              <a:rPr lang="en-US" altLang="ko-KR" dirty="0"/>
              <a:t>signal</a:t>
            </a:r>
          </a:p>
          <a:p>
            <a:pPr marL="547370" lvl="1" indent="-273050">
              <a:lnSpc>
                <a:spcPct val="120000"/>
              </a:lnSpc>
              <a:defRPr/>
            </a:pPr>
            <a:r>
              <a:rPr lang="ko-KR" altLang="en-US" dirty="0"/>
              <a:t>기대하는 결과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pPr marL="822325" lvl="2" indent="-228600">
              <a:lnSpc>
                <a:spcPct val="120000"/>
              </a:lnSpc>
              <a:defRPr/>
            </a:pPr>
            <a:r>
              <a:rPr lang="en-US" altLang="ko-KR" dirty="0">
                <a:ea typeface="맑은 고딕"/>
              </a:rPr>
              <a:t>Load=1 -&gt; data A </a:t>
            </a:r>
            <a:r>
              <a:rPr lang="en-US" altLang="ko-KR" dirty="0" err="1">
                <a:ea typeface="맑은 고딕"/>
              </a:rPr>
              <a:t>로드</a:t>
            </a:r>
            <a:r>
              <a:rPr lang="en-US" altLang="ko-KR" dirty="0">
                <a:ea typeface="맑은 고딕"/>
              </a:rPr>
              <a:t>, start=1 -&gt;</a:t>
            </a:r>
            <a:r>
              <a:rPr lang="en-US" altLang="ko-KR" dirty="0" err="1">
                <a:ea typeface="맑은 고딕"/>
              </a:rPr>
              <a:t>clk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>
                <a:ea typeface="맑은 고딕"/>
              </a:rPr>
              <a:t>rising edge</a:t>
            </a:r>
            <a:r>
              <a:rPr lang="ko-KR" altLang="en-US" dirty="0">
                <a:ea typeface="맑은 고딕"/>
              </a:rPr>
              <a:t>에 </a:t>
            </a:r>
            <a:r>
              <a:rPr lang="ko-KR" altLang="en-US" dirty="0" err="1">
                <a:ea typeface="맑은 고딕"/>
              </a:rPr>
              <a:t>A</a:t>
            </a:r>
            <a:r>
              <a:rPr lang="ko-KR" altLang="en-US" dirty="0">
                <a:ea typeface="맑은 고딕"/>
              </a:rPr>
              <a:t> </a:t>
            </a:r>
            <a:r>
              <a:rPr lang="en-US" altLang="ko-KR" dirty="0">
                <a:ea typeface="맑은 고딕"/>
              </a:rPr>
              <a:t>bitstream right shift</a:t>
            </a:r>
          </a:p>
          <a:p>
            <a:pPr marL="822325" lvl="2" indent="-228600">
              <a:lnSpc>
                <a:spcPct val="120000"/>
              </a:lnSpc>
              <a:defRPr/>
            </a:pPr>
            <a:r>
              <a:rPr lang="en-US" altLang="ko-KR" dirty="0">
                <a:ea typeface="맑은 고딕"/>
              </a:rPr>
              <a:t>8 bits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data A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>
                <a:ea typeface="맑은 고딕"/>
              </a:rPr>
              <a:t>bitstream LSB(0)</a:t>
            </a:r>
            <a:r>
              <a:rPr lang="ko-KR" altLang="en-US" dirty="0">
                <a:ea typeface="맑은 고딕"/>
              </a:rPr>
              <a:t>을 확인하여 </a:t>
            </a:r>
            <a:r>
              <a:rPr lang="en-US" altLang="ko-KR" dirty="0">
                <a:ea typeface="맑은 고딕"/>
              </a:rPr>
              <a:t>‘1’</a:t>
            </a:r>
            <a:r>
              <a:rPr lang="ko-KR" altLang="en-US" dirty="0">
                <a:ea typeface="맑은 고딕"/>
              </a:rPr>
              <a:t>인 경우 </a:t>
            </a:r>
            <a:r>
              <a:rPr lang="en-US" altLang="ko-KR" dirty="0">
                <a:ea typeface="맑은 고딕"/>
              </a:rPr>
              <a:t>4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bits data B++</a:t>
            </a:r>
          </a:p>
          <a:p>
            <a:pPr marL="822325" lvl="2" indent="-228600">
              <a:lnSpc>
                <a:spcPct val="120000"/>
              </a:lnSpc>
              <a:defRPr/>
            </a:pPr>
            <a:r>
              <a:rPr lang="ko-KR" altLang="en-US" dirty="0"/>
              <a:t>최종적으로 </a:t>
            </a:r>
            <a:r>
              <a:rPr lang="en-US" altLang="ko-KR" dirty="0"/>
              <a:t>B</a:t>
            </a:r>
            <a:r>
              <a:rPr lang="ko-KR" altLang="en-US" dirty="0"/>
              <a:t> 에는 초기 </a:t>
            </a:r>
            <a:r>
              <a:rPr lang="en-US" altLang="ko-KR" dirty="0"/>
              <a:t>data A</a:t>
            </a:r>
            <a:r>
              <a:rPr lang="ko-KR" altLang="en-US" dirty="0"/>
              <a:t>의 </a:t>
            </a:r>
            <a:r>
              <a:rPr lang="en-US" altLang="ko-KR" dirty="0"/>
              <a:t>‘1’</a:t>
            </a:r>
            <a:r>
              <a:rPr lang="ko-KR" altLang="en-US" dirty="0"/>
              <a:t>의 개수가 </a:t>
            </a:r>
            <a:r>
              <a:rPr lang="en-US" altLang="ko-KR" dirty="0"/>
              <a:t>4 bits </a:t>
            </a:r>
            <a:r>
              <a:rPr lang="ko-KR" altLang="en-US" dirty="0"/>
              <a:t>형태로 저장 </a:t>
            </a:r>
            <a:endParaRPr lang="en-US" altLang="ko-KR" dirty="0"/>
          </a:p>
          <a:p>
            <a:pPr marL="547370" lvl="1" indent="-273050">
              <a:lnSpc>
                <a:spcPct val="120000"/>
              </a:lnSpc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8258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ea typeface="돋움"/>
              </a:rPr>
              <a:t>Lab 3 _ </a:t>
            </a:r>
            <a:r>
              <a:rPr lang="en-US" altLang="ko-KR" sz="3200" dirty="0" err="1">
                <a:ea typeface="돋움"/>
              </a:rPr>
              <a:t>설계</a:t>
            </a:r>
            <a:r>
              <a:rPr lang="ko-KR" altLang="en-US" sz="3200" dirty="0">
                <a:ea typeface="돋움"/>
              </a:rPr>
              <a:t> </a:t>
            </a:r>
            <a:endParaRPr lang="ko-KR" altLang="en-US" dirty="0"/>
          </a:p>
        </p:txBody>
      </p:sp>
      <p:sp>
        <p:nvSpPr>
          <p:cNvPr id="2051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47370" lvl="1" indent="-273050">
              <a:lnSpc>
                <a:spcPct val="120000"/>
              </a:lnSpc>
              <a:defRPr/>
            </a:pPr>
            <a:r>
              <a:rPr lang="en-US" altLang="ko-KR" dirty="0">
                <a:ea typeface="맑은 고딕"/>
              </a:rPr>
              <a:t>[</a:t>
            </a:r>
            <a:r>
              <a:rPr lang="ko-KR" altLang="en-US" dirty="0" err="1">
                <a:ea typeface="맑은 고딕"/>
              </a:rPr>
              <a:t>Right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shift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register</a:t>
            </a:r>
            <a:r>
              <a:rPr lang="en-US" altLang="ko-KR" dirty="0">
                <a:ea typeface="맑은 고딕"/>
              </a:rPr>
              <a:t>]</a:t>
            </a:r>
          </a:p>
          <a:p>
            <a:pPr marL="822027" lvl="2" indent="-273050">
              <a:lnSpc>
                <a:spcPct val="120000"/>
              </a:lnSpc>
              <a:defRPr/>
            </a:pPr>
            <a:r>
              <a:rPr lang="ko-KR" altLang="en-US" dirty="0">
                <a:ea typeface="맑은 고딕"/>
              </a:rPr>
              <a:t>우선 단순히 </a:t>
            </a:r>
            <a:r>
              <a:rPr lang="en-US" altLang="ko-KR" dirty="0">
                <a:ea typeface="맑은 고딕"/>
              </a:rPr>
              <a:t>load </a:t>
            </a:r>
            <a:r>
              <a:rPr lang="ko-KR" altLang="en-US" dirty="0">
                <a:ea typeface="맑은 고딕"/>
              </a:rPr>
              <a:t>기능만 구현하여 </a:t>
            </a:r>
            <a:r>
              <a:rPr lang="en-US" altLang="ko-KR" dirty="0">
                <a:ea typeface="맑은 고딕"/>
              </a:rPr>
              <a:t>data A</a:t>
            </a:r>
            <a:r>
              <a:rPr lang="ko-KR" altLang="en-US" dirty="0">
                <a:ea typeface="맑은 고딕"/>
              </a:rPr>
              <a:t>를 메모리에서 옮겨 담고 </a:t>
            </a:r>
            <a:r>
              <a:rPr lang="en-US" altLang="ko-KR" dirty="0">
                <a:ea typeface="맑은 고딕"/>
              </a:rPr>
              <a:t>bitstream </a:t>
            </a:r>
            <a:r>
              <a:rPr lang="ko-KR" altLang="en-US" dirty="0">
                <a:ea typeface="맑은 고딕"/>
              </a:rPr>
              <a:t>단위로 </a:t>
            </a:r>
            <a:r>
              <a:rPr lang="en-US" altLang="ko-KR" dirty="0">
                <a:ea typeface="맑은 고딕"/>
              </a:rPr>
              <a:t>Right shift </a:t>
            </a:r>
            <a:r>
              <a:rPr lang="ko-KR" altLang="en-US" dirty="0">
                <a:ea typeface="맑은 고딕"/>
              </a:rPr>
              <a:t>해주는 것을 구현해보았다</a:t>
            </a:r>
            <a:r>
              <a:rPr lang="en-US" altLang="ko-KR" dirty="0">
                <a:ea typeface="맑은 고딕"/>
              </a:rPr>
              <a:t>.</a:t>
            </a:r>
            <a:endParaRPr lang="ko-KR" altLang="en-US" dirty="0"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CFD5D5-E321-4071-85CB-9A2AA07C4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2946587"/>
            <a:ext cx="4115374" cy="32103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99634A-314A-4C1D-A92B-E1F06754D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690" y="3830958"/>
            <a:ext cx="8497486" cy="8383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9269F01-3DB1-413D-8CB4-817EA52B27A3}"/>
              </a:ext>
            </a:extLst>
          </p:cNvPr>
          <p:cNvSpPr/>
          <p:nvPr/>
        </p:nvSpPr>
        <p:spPr>
          <a:xfrm>
            <a:off x="2068461" y="2724586"/>
            <a:ext cx="1197653" cy="1639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VHDL Code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2C8B3E-AD34-463F-9E7E-1D4564492869}"/>
              </a:ext>
            </a:extLst>
          </p:cNvPr>
          <p:cNvSpPr/>
          <p:nvPr/>
        </p:nvSpPr>
        <p:spPr>
          <a:xfrm>
            <a:off x="6226500" y="3603272"/>
            <a:ext cx="3145870" cy="169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Modelsim</a:t>
            </a:r>
            <a:r>
              <a:rPr lang="en-US" altLang="ko-KR" sz="1400" dirty="0">
                <a:solidFill>
                  <a:schemeClr val="tx1"/>
                </a:solidFill>
              </a:rPr>
              <a:t> simulation result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C622976-03CE-43A0-8440-71338D82B302}"/>
              </a:ext>
            </a:extLst>
          </p:cNvPr>
          <p:cNvCxnSpPr>
            <a:cxnSpLocks/>
          </p:cNvCxnSpPr>
          <p:nvPr/>
        </p:nvCxnSpPr>
        <p:spPr>
          <a:xfrm>
            <a:off x="6727970" y="3830958"/>
            <a:ext cx="0" cy="11276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A59728B-022B-4A19-93F3-8E87B5D18133}"/>
              </a:ext>
            </a:extLst>
          </p:cNvPr>
          <p:cNvSpPr txBox="1"/>
          <p:nvPr/>
        </p:nvSpPr>
        <p:spPr>
          <a:xfrm>
            <a:off x="5863904" y="4944295"/>
            <a:ext cx="20301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Clk</a:t>
            </a:r>
            <a:r>
              <a:rPr lang="en-US" altLang="ko-KR" sz="1200" dirty="0"/>
              <a:t> rising edge</a:t>
            </a:r>
            <a:r>
              <a:rPr lang="ko-KR" altLang="en-US" sz="1200" dirty="0"/>
              <a:t>에 </a:t>
            </a:r>
            <a:r>
              <a:rPr lang="en-US" altLang="ko-KR" sz="1200" dirty="0"/>
              <a:t>load=1</a:t>
            </a:r>
          </a:p>
          <a:p>
            <a:r>
              <a:rPr lang="en-US" altLang="ko-KR" sz="1200" dirty="0"/>
              <a:t>=&gt; Data</a:t>
            </a:r>
            <a:r>
              <a:rPr lang="ko-KR" altLang="en-US" sz="1200" dirty="0"/>
              <a:t> </a:t>
            </a:r>
            <a:r>
              <a:rPr lang="en-US" altLang="ko-KR" sz="1200" dirty="0"/>
              <a:t>load</a:t>
            </a:r>
            <a:endParaRPr lang="ko-KR" altLang="en-US" sz="12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1E0E804-E6D5-4167-BA3B-E7B215A4B7B1}"/>
              </a:ext>
            </a:extLst>
          </p:cNvPr>
          <p:cNvCxnSpPr>
            <a:cxnSpLocks/>
          </p:cNvCxnSpPr>
          <p:nvPr/>
        </p:nvCxnSpPr>
        <p:spPr>
          <a:xfrm>
            <a:off x="8549779" y="3830958"/>
            <a:ext cx="0" cy="11276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A8AFF83-6524-4613-AB92-3C20882AD085}"/>
              </a:ext>
            </a:extLst>
          </p:cNvPr>
          <p:cNvSpPr txBox="1"/>
          <p:nvPr/>
        </p:nvSpPr>
        <p:spPr>
          <a:xfrm>
            <a:off x="8113552" y="4944295"/>
            <a:ext cx="30605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Clk</a:t>
            </a:r>
            <a:r>
              <a:rPr lang="en-US" altLang="ko-KR" sz="1200" dirty="0"/>
              <a:t> rising edge</a:t>
            </a:r>
            <a:r>
              <a:rPr lang="ko-KR" altLang="en-US" sz="1200" dirty="0"/>
              <a:t>에 따라</a:t>
            </a:r>
            <a:endParaRPr lang="en-US" altLang="ko-KR" sz="1200" dirty="0"/>
          </a:p>
          <a:p>
            <a:r>
              <a:rPr lang="en-US" altLang="ko-KR" sz="1200" dirty="0"/>
              <a:t>Data</a:t>
            </a:r>
            <a:r>
              <a:rPr lang="ko-KR" altLang="en-US" sz="1200" dirty="0"/>
              <a:t>의 </a:t>
            </a:r>
            <a:r>
              <a:rPr lang="en-US" altLang="ko-KR" sz="1200" dirty="0"/>
              <a:t>bitstream </a:t>
            </a:r>
            <a:r>
              <a:rPr lang="ko-KR" altLang="en-US" sz="1200" dirty="0"/>
              <a:t>단위로 </a:t>
            </a:r>
            <a:r>
              <a:rPr lang="en-US" altLang="ko-KR" sz="1200" dirty="0"/>
              <a:t>right shift </a:t>
            </a:r>
            <a:r>
              <a:rPr lang="ko-KR" altLang="en-US" sz="1200" dirty="0"/>
              <a:t>진행 </a:t>
            </a:r>
            <a:endParaRPr lang="en-US" altLang="ko-KR" sz="1200" dirty="0"/>
          </a:p>
        </p:txBody>
      </p:sp>
      <p:sp>
        <p:nvSpPr>
          <p:cNvPr id="20" name="화살표: 원형 19">
            <a:extLst>
              <a:ext uri="{FF2B5EF4-FFF2-40B4-BE49-F238E27FC236}">
                <a16:creationId xmlns:a16="http://schemas.microsoft.com/office/drawing/2014/main" id="{910357C9-746D-488E-BA43-AC2AB043ACDA}"/>
              </a:ext>
            </a:extLst>
          </p:cNvPr>
          <p:cNvSpPr/>
          <p:nvPr/>
        </p:nvSpPr>
        <p:spPr>
          <a:xfrm>
            <a:off x="8269582" y="4343032"/>
            <a:ext cx="612386" cy="387614"/>
          </a:xfrm>
          <a:prstGeom prst="circularArrow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644C5BFA-36CC-430C-87E9-E1B5EA0C9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105636"/>
              </p:ext>
            </p:extLst>
          </p:nvPr>
        </p:nvGraphicFramePr>
        <p:xfrm>
          <a:off x="6459304" y="5695682"/>
          <a:ext cx="196128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60">
                  <a:extLst>
                    <a:ext uri="{9D8B030D-6E8A-4147-A177-3AD203B41FA5}">
                      <a16:colId xmlns:a16="http://schemas.microsoft.com/office/drawing/2014/main" val="4028970060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4208053278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1931069784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2165503132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325539220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4242779267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2567182806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3562662602"/>
                    </a:ext>
                  </a:extLst>
                </a:gridCol>
              </a:tblGrid>
              <a:tr h="168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77279"/>
                  </a:ext>
                </a:extLst>
              </a:tr>
            </a:tbl>
          </a:graphicData>
        </a:graphic>
      </p:graphicFrame>
      <p:graphicFrame>
        <p:nvGraphicFramePr>
          <p:cNvPr id="24" name="표 21">
            <a:extLst>
              <a:ext uri="{FF2B5EF4-FFF2-40B4-BE49-F238E27FC236}">
                <a16:creationId xmlns:a16="http://schemas.microsoft.com/office/drawing/2014/main" id="{61D4ED99-29AE-4DA2-8A89-2BE43311C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771121"/>
              </p:ext>
            </p:extLst>
          </p:nvPr>
        </p:nvGraphicFramePr>
        <p:xfrm>
          <a:off x="9174273" y="5695682"/>
          <a:ext cx="196128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60">
                  <a:extLst>
                    <a:ext uri="{9D8B030D-6E8A-4147-A177-3AD203B41FA5}">
                      <a16:colId xmlns:a16="http://schemas.microsoft.com/office/drawing/2014/main" val="4028970060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4208053278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1931069784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2165503132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325539220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4242779267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2567182806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3562662602"/>
                    </a:ext>
                  </a:extLst>
                </a:gridCol>
              </a:tblGrid>
              <a:tr h="1886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77279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1A6E79F-1672-4DF8-A164-C7FF47F7CEAF}"/>
              </a:ext>
            </a:extLst>
          </p:cNvPr>
          <p:cNvCxnSpPr>
            <a:endCxn id="24" idx="1"/>
          </p:cNvCxnSpPr>
          <p:nvPr/>
        </p:nvCxnSpPr>
        <p:spPr>
          <a:xfrm>
            <a:off x="8420584" y="5825222"/>
            <a:ext cx="7536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B94EFB6-F2C5-4F5D-81BB-4B0088663EF9}"/>
              </a:ext>
            </a:extLst>
          </p:cNvPr>
          <p:cNvSpPr/>
          <p:nvPr/>
        </p:nvSpPr>
        <p:spPr>
          <a:xfrm>
            <a:off x="6436432" y="5993029"/>
            <a:ext cx="337781" cy="1639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MSB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F0AA5FE-9AA6-4718-8760-5AE38444CCBE}"/>
              </a:ext>
            </a:extLst>
          </p:cNvPr>
          <p:cNvSpPr/>
          <p:nvPr/>
        </p:nvSpPr>
        <p:spPr>
          <a:xfrm>
            <a:off x="8114396" y="5973895"/>
            <a:ext cx="337781" cy="1639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LSB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B02D4A2-CDC9-4161-B8F8-C7622F37C480}"/>
              </a:ext>
            </a:extLst>
          </p:cNvPr>
          <p:cNvSpPr/>
          <p:nvPr/>
        </p:nvSpPr>
        <p:spPr>
          <a:xfrm>
            <a:off x="9150973" y="5972474"/>
            <a:ext cx="337781" cy="1639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MSB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95BAF5C-1E72-404F-8A5F-EDF723FAE305}"/>
              </a:ext>
            </a:extLst>
          </p:cNvPr>
          <p:cNvSpPr/>
          <p:nvPr/>
        </p:nvSpPr>
        <p:spPr>
          <a:xfrm>
            <a:off x="10836355" y="5991608"/>
            <a:ext cx="337781" cy="1639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LSB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24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 3 _ </a:t>
            </a:r>
            <a:r>
              <a:rPr lang="ko-KR" altLang="en-US" dirty="0"/>
              <a:t>설계</a:t>
            </a:r>
          </a:p>
        </p:txBody>
      </p:sp>
      <p:sp>
        <p:nvSpPr>
          <p:cNvPr id="2051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20000"/>
              </a:lnSpc>
              <a:defRPr/>
            </a:pPr>
            <a:r>
              <a:rPr lang="en-US" altLang="ko-KR" dirty="0"/>
              <a:t>[Start,</a:t>
            </a:r>
            <a:r>
              <a:rPr lang="ko-KR" altLang="en-US" dirty="0"/>
              <a:t> </a:t>
            </a:r>
            <a:r>
              <a:rPr lang="en-US" altLang="ko-KR" dirty="0"/>
              <a:t>Done</a:t>
            </a:r>
            <a:r>
              <a:rPr lang="ko-KR" altLang="en-US" dirty="0"/>
              <a:t> 구현 </a:t>
            </a:r>
            <a:r>
              <a:rPr lang="en-US" altLang="ko-KR" dirty="0"/>
              <a:t>]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ko-KR" dirty="0"/>
              <a:t>‘start’ signal</a:t>
            </a:r>
            <a:r>
              <a:rPr lang="ko-KR" altLang="en-US" dirty="0"/>
              <a:t>은 </a:t>
            </a:r>
            <a:r>
              <a:rPr lang="en-US" altLang="ko-KR" dirty="0"/>
              <a:t>data </a:t>
            </a:r>
            <a:r>
              <a:rPr lang="ko-KR" altLang="en-US" dirty="0"/>
              <a:t>의 </a:t>
            </a:r>
            <a:r>
              <a:rPr lang="en-US" altLang="ko-KR" dirty="0"/>
              <a:t>right shift</a:t>
            </a:r>
            <a:r>
              <a:rPr lang="ko-KR" altLang="en-US" dirty="0"/>
              <a:t>를 시작하는 </a:t>
            </a:r>
            <a:r>
              <a:rPr lang="en-US" altLang="ko-KR" dirty="0"/>
              <a:t>signal</a:t>
            </a:r>
            <a:r>
              <a:rPr lang="ko-KR" altLang="en-US" dirty="0"/>
              <a:t>의 역할을 한다</a:t>
            </a:r>
            <a:r>
              <a:rPr lang="en-US" altLang="ko-KR" dirty="0"/>
              <a:t>.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ko-KR" dirty="0"/>
              <a:t>‘done’ signal</a:t>
            </a:r>
            <a:r>
              <a:rPr lang="ko-KR" altLang="en-US" dirty="0"/>
              <a:t>은 원하는 결과값을 얻은 상태를 보여주는 </a:t>
            </a:r>
            <a:r>
              <a:rPr lang="en-US" altLang="ko-KR" dirty="0"/>
              <a:t>signal</a:t>
            </a:r>
            <a:r>
              <a:rPr lang="ko-KR" altLang="en-US" dirty="0"/>
              <a:t>의 역할을 한다</a:t>
            </a:r>
            <a:r>
              <a:rPr lang="en-US" altLang="ko-KR" dirty="0"/>
              <a:t>. </a:t>
            </a:r>
          </a:p>
          <a:p>
            <a:pPr lvl="2">
              <a:lnSpc>
                <a:spcPct val="120000"/>
              </a:lnSpc>
              <a:defRPr/>
            </a:pPr>
            <a:r>
              <a:rPr lang="ko-KR" altLang="en-US" dirty="0"/>
              <a:t>이를 구현하기 위해 현재의 상태를 표현하는 </a:t>
            </a:r>
            <a:r>
              <a:rPr lang="en-US" altLang="ko-KR" dirty="0"/>
              <a:t>state</a:t>
            </a:r>
            <a:r>
              <a:rPr lang="ko-KR" altLang="en-US" dirty="0"/>
              <a:t>도 함께 구현하였다</a:t>
            </a:r>
            <a:r>
              <a:rPr lang="en-US" altLang="ko-KR" dirty="0"/>
              <a:t>.</a:t>
            </a:r>
          </a:p>
          <a:p>
            <a:pPr lvl="3">
              <a:lnSpc>
                <a:spcPct val="120000"/>
              </a:lnSpc>
              <a:defRPr/>
            </a:pPr>
            <a:r>
              <a:rPr lang="en-US" altLang="ko-KR" dirty="0"/>
              <a:t>State : 2bits (00,01,10,11) by</a:t>
            </a:r>
            <a:r>
              <a:rPr lang="ko-KR" altLang="en-US" dirty="0"/>
              <a:t> </a:t>
            </a:r>
            <a:r>
              <a:rPr lang="en-US" altLang="ko-KR" dirty="0"/>
              <a:t>Moore</a:t>
            </a:r>
            <a:r>
              <a:rPr lang="ko-KR" altLang="en-US" dirty="0"/>
              <a:t> </a:t>
            </a:r>
            <a:r>
              <a:rPr lang="en-US" altLang="ko-KR" dirty="0"/>
              <a:t>machine(?)</a:t>
            </a:r>
          </a:p>
          <a:p>
            <a:pPr lvl="2">
              <a:lnSpc>
                <a:spcPct val="120000"/>
              </a:lnSpc>
              <a:defRPr/>
            </a:pPr>
            <a:endParaRPr lang="en-US" altLang="ko-KR" dirty="0"/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F367C752-EA90-4EEF-8665-12B552F4DE14}"/>
              </a:ext>
            </a:extLst>
          </p:cNvPr>
          <p:cNvSpPr/>
          <p:nvPr/>
        </p:nvSpPr>
        <p:spPr>
          <a:xfrm>
            <a:off x="4328718" y="4499095"/>
            <a:ext cx="704675" cy="6802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“00”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done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‘0’</a:t>
            </a: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341C9B86-55EF-43E9-86D0-AD4704BEF71D}"/>
              </a:ext>
            </a:extLst>
          </p:cNvPr>
          <p:cNvSpPr/>
          <p:nvPr/>
        </p:nvSpPr>
        <p:spPr>
          <a:xfrm>
            <a:off x="5651383" y="3564071"/>
            <a:ext cx="704675" cy="6802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“01”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done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‘0’</a:t>
            </a: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5E3A5ABD-91BC-49AF-A40B-038F7E590298}"/>
              </a:ext>
            </a:extLst>
          </p:cNvPr>
          <p:cNvSpPr/>
          <p:nvPr/>
        </p:nvSpPr>
        <p:spPr>
          <a:xfrm>
            <a:off x="6961463" y="4499095"/>
            <a:ext cx="704675" cy="6802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“10”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done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‘0’</a:t>
            </a: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F20635CB-E2D8-421C-A62E-D6308C63EADD}"/>
              </a:ext>
            </a:extLst>
          </p:cNvPr>
          <p:cNvSpPr/>
          <p:nvPr/>
        </p:nvSpPr>
        <p:spPr>
          <a:xfrm>
            <a:off x="5634415" y="5403330"/>
            <a:ext cx="704675" cy="6802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“11”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done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‘1’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81FF15E-5408-4B81-8BBF-08412B50FEBB}"/>
              </a:ext>
            </a:extLst>
          </p:cNvPr>
          <p:cNvCxnSpPr>
            <a:stCxn id="2" idx="0"/>
            <a:endCxn id="5" idx="2"/>
          </p:cNvCxnSpPr>
          <p:nvPr/>
        </p:nvCxnSpPr>
        <p:spPr>
          <a:xfrm flipV="1">
            <a:off x="4681056" y="3904175"/>
            <a:ext cx="970327" cy="594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3BE072-DBAC-40EF-8BB1-040F1431CD2B}"/>
              </a:ext>
            </a:extLst>
          </p:cNvPr>
          <p:cNvSpPr txBox="1"/>
          <p:nvPr/>
        </p:nvSpPr>
        <p:spPr>
          <a:xfrm rot="19749637">
            <a:off x="4751500" y="3945117"/>
            <a:ext cx="758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Load=‘1’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EA0357-3B77-423F-8C24-D1073C60A99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356058" y="3861531"/>
            <a:ext cx="708602" cy="737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3C28C2-B0BC-4B7A-8BD1-E0596432B939}"/>
              </a:ext>
            </a:extLst>
          </p:cNvPr>
          <p:cNvSpPr txBox="1"/>
          <p:nvPr/>
        </p:nvSpPr>
        <p:spPr>
          <a:xfrm rot="2846667">
            <a:off x="6430913" y="3991589"/>
            <a:ext cx="7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Start=‘1’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2BBCFB5-6D35-4314-98A5-EA34D9BD9E22}"/>
              </a:ext>
            </a:extLst>
          </p:cNvPr>
          <p:cNvCxnSpPr>
            <a:cxnSpLocks/>
            <a:stCxn id="9" idx="3"/>
            <a:endCxn id="10" idx="6"/>
          </p:cNvCxnSpPr>
          <p:nvPr/>
        </p:nvCxnSpPr>
        <p:spPr>
          <a:xfrm flipH="1">
            <a:off x="6339090" y="5079688"/>
            <a:ext cx="725570" cy="6637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E7D669-C10A-4547-9446-CAA0FDA511C8}"/>
              </a:ext>
            </a:extLst>
          </p:cNvPr>
          <p:cNvSpPr txBox="1"/>
          <p:nvPr/>
        </p:nvSpPr>
        <p:spPr>
          <a:xfrm rot="18993047">
            <a:off x="6157512" y="5457845"/>
            <a:ext cx="14513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원하는 결과값 확인</a:t>
            </a:r>
            <a:r>
              <a:rPr lang="en-US" altLang="ko-KR" sz="1050" dirty="0"/>
              <a:t>/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5511BD4-ECD1-4895-8A48-E8D552457586}"/>
              </a:ext>
            </a:extLst>
          </p:cNvPr>
          <p:cNvCxnSpPr>
            <a:cxnSpLocks/>
          </p:cNvCxnSpPr>
          <p:nvPr/>
        </p:nvCxnSpPr>
        <p:spPr>
          <a:xfrm flipH="1" flipV="1">
            <a:off x="4936193" y="5032456"/>
            <a:ext cx="722350" cy="547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5A4A879-D224-4E4F-808B-293EC838C286}"/>
              </a:ext>
            </a:extLst>
          </p:cNvPr>
          <p:cNvSpPr txBox="1"/>
          <p:nvPr/>
        </p:nvSpPr>
        <p:spPr>
          <a:xfrm rot="2249863">
            <a:off x="5002199" y="5144383"/>
            <a:ext cx="839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Reset=‘0’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850A82-D254-4EFC-AB4E-02234607A7E4}"/>
              </a:ext>
            </a:extLst>
          </p:cNvPr>
          <p:cNvSpPr txBox="1"/>
          <p:nvPr/>
        </p:nvSpPr>
        <p:spPr>
          <a:xfrm>
            <a:off x="7650116" y="4716222"/>
            <a:ext cx="15861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Right shift &amp; </a:t>
            </a:r>
          </a:p>
          <a:p>
            <a:r>
              <a:rPr lang="ko-KR" altLang="en-US" sz="1050" dirty="0"/>
              <a:t>원하는 결과값 검출 </a:t>
            </a:r>
            <a:r>
              <a:rPr lang="en-US" altLang="ko-KR" sz="1050" dirty="0"/>
              <a:t>x</a:t>
            </a:r>
            <a:endParaRPr lang="ko-KR" altLang="en-US" sz="10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BE62E6-BFB5-4ABF-91CA-B17A388229B9}"/>
              </a:ext>
            </a:extLst>
          </p:cNvPr>
          <p:cNvSpPr txBox="1"/>
          <p:nvPr/>
        </p:nvSpPr>
        <p:spPr>
          <a:xfrm>
            <a:off x="5297000" y="3326518"/>
            <a:ext cx="15861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메모리의 </a:t>
            </a:r>
            <a:r>
              <a:rPr lang="en-US" altLang="ko-KR" sz="1050" dirty="0"/>
              <a:t>data</a:t>
            </a:r>
            <a:r>
              <a:rPr lang="ko-KR" altLang="en-US" sz="1050" dirty="0"/>
              <a:t>가 </a:t>
            </a:r>
            <a:r>
              <a:rPr lang="en-US" altLang="ko-KR" sz="1050" dirty="0"/>
              <a:t>load</a:t>
            </a:r>
            <a:r>
              <a:rPr lang="ko-KR" altLang="en-US" sz="1050" dirty="0"/>
              <a:t>됨</a:t>
            </a:r>
          </a:p>
        </p:txBody>
      </p:sp>
    </p:spTree>
    <p:extLst>
      <p:ext uri="{BB962C8B-B14F-4D97-AF65-F5344CB8AC3E}">
        <p14:creationId xmlns:p14="http://schemas.microsoft.com/office/powerpoint/2010/main" val="317649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 3 _ </a:t>
            </a:r>
            <a:r>
              <a:rPr lang="ko-KR" altLang="en-US" dirty="0"/>
              <a:t>설계 </a:t>
            </a:r>
          </a:p>
        </p:txBody>
      </p:sp>
      <p:sp>
        <p:nvSpPr>
          <p:cNvPr id="2051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20000"/>
              </a:lnSpc>
              <a:defRPr/>
            </a:pPr>
            <a:r>
              <a:rPr lang="en-US" altLang="ko-KR" dirty="0"/>
              <a:t>[Start,</a:t>
            </a:r>
            <a:r>
              <a:rPr lang="ko-KR" altLang="en-US" dirty="0"/>
              <a:t> </a:t>
            </a:r>
            <a:r>
              <a:rPr lang="en-US" altLang="ko-KR" dirty="0"/>
              <a:t>Done</a:t>
            </a:r>
            <a:r>
              <a:rPr lang="ko-KR" altLang="en-US" dirty="0"/>
              <a:t> 구현 </a:t>
            </a:r>
            <a:r>
              <a:rPr lang="en-US" altLang="ko-KR" dirty="0"/>
              <a:t>]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ko-KR" dirty="0"/>
              <a:t>‘done’ signal / </a:t>
            </a:r>
            <a:r>
              <a:rPr lang="ko-KR" altLang="en-US" dirty="0"/>
              <a:t>어떻게 원하는 결과값이 검출되었음을 인지할 수 있을까</a:t>
            </a:r>
            <a:r>
              <a:rPr lang="en-US" altLang="ko-KR" dirty="0"/>
              <a:t>?</a:t>
            </a:r>
          </a:p>
          <a:p>
            <a:pPr lvl="3">
              <a:lnSpc>
                <a:spcPct val="120000"/>
              </a:lnSpc>
              <a:defRPr/>
            </a:pPr>
            <a:r>
              <a:rPr lang="ko-KR" altLang="en-US" dirty="0"/>
              <a:t>데이터를 </a:t>
            </a:r>
            <a:r>
              <a:rPr lang="en-US" altLang="ko-KR" dirty="0"/>
              <a:t>right shift </a:t>
            </a:r>
            <a:r>
              <a:rPr lang="ko-KR" altLang="en-US" dirty="0"/>
              <a:t>할 때 기존의 코드에서는 다음과 같이</a:t>
            </a:r>
            <a:endParaRPr lang="en-US" altLang="ko-KR" dirty="0"/>
          </a:p>
          <a:p>
            <a:pPr marL="868426" lvl="3" indent="0">
              <a:lnSpc>
                <a:spcPct val="120000"/>
              </a:lnSpc>
              <a:buNone/>
              <a:defRPr/>
            </a:pPr>
            <a:r>
              <a:rPr lang="en-US" altLang="ko-KR" dirty="0"/>
              <a:t>Bitstream</a:t>
            </a:r>
            <a:r>
              <a:rPr lang="ko-KR" altLang="en-US" dirty="0"/>
              <a:t>의 </a:t>
            </a:r>
            <a:r>
              <a:rPr lang="en-US" altLang="ko-KR" dirty="0"/>
              <a:t>LSB</a:t>
            </a:r>
            <a:r>
              <a:rPr lang="ko-KR" altLang="en-US" dirty="0"/>
              <a:t>를 다음 데이터의 </a:t>
            </a:r>
            <a:r>
              <a:rPr lang="en-US" altLang="ko-KR" dirty="0"/>
              <a:t>MSB</a:t>
            </a:r>
            <a:r>
              <a:rPr lang="ko-KR" altLang="en-US" dirty="0"/>
              <a:t>로 </a:t>
            </a:r>
            <a:r>
              <a:rPr lang="ko-KR" altLang="en-US" dirty="0" err="1"/>
              <a:t>옮겨줌으로서</a:t>
            </a:r>
            <a:r>
              <a:rPr lang="ko-KR" altLang="en-US" dirty="0"/>
              <a:t> </a:t>
            </a:r>
            <a:r>
              <a:rPr lang="en-US" altLang="ko-KR" dirty="0"/>
              <a:t>right shift </a:t>
            </a:r>
            <a:r>
              <a:rPr lang="ko-KR" altLang="en-US" dirty="0"/>
              <a:t>기능을 수행하였다</a:t>
            </a:r>
            <a:r>
              <a:rPr lang="en-US" altLang="ko-KR" dirty="0"/>
              <a:t>.</a:t>
            </a:r>
          </a:p>
          <a:p>
            <a:pPr marL="868426" lvl="3" indent="0">
              <a:lnSpc>
                <a:spcPct val="120000"/>
              </a:lnSpc>
              <a:buNone/>
              <a:defRPr/>
            </a:pPr>
            <a:endParaRPr lang="en-US" altLang="ko-KR" dirty="0"/>
          </a:p>
          <a:p>
            <a:pPr lvl="3">
              <a:lnSpc>
                <a:spcPct val="120000"/>
              </a:lnSpc>
              <a:defRPr/>
            </a:pPr>
            <a:endParaRPr lang="en-US" altLang="ko-KR" dirty="0"/>
          </a:p>
          <a:p>
            <a:pPr marL="868426" lvl="3" indent="0">
              <a:lnSpc>
                <a:spcPct val="120000"/>
              </a:lnSpc>
              <a:buNone/>
              <a:defRPr/>
            </a:pPr>
            <a:r>
              <a:rPr lang="ko-KR" altLang="en-US" dirty="0"/>
              <a:t>기능적 목표가 </a:t>
            </a:r>
            <a:r>
              <a:rPr lang="en-US" altLang="ko-KR" dirty="0"/>
              <a:t>‘1’</a:t>
            </a:r>
            <a:r>
              <a:rPr lang="ko-KR" altLang="en-US" dirty="0"/>
              <a:t>을 검출하는 것이므로 확인된 </a:t>
            </a:r>
            <a:r>
              <a:rPr lang="en-US" altLang="ko-KR" dirty="0"/>
              <a:t>LSB</a:t>
            </a:r>
            <a:r>
              <a:rPr lang="ko-KR" altLang="en-US" dirty="0"/>
              <a:t>에 대해서는 </a:t>
            </a:r>
            <a:r>
              <a:rPr lang="en-US" altLang="ko-KR" dirty="0"/>
              <a:t>‘0’</a:t>
            </a:r>
            <a:r>
              <a:rPr lang="ko-KR" altLang="en-US" dirty="0"/>
              <a:t>으로 바꾸어 </a:t>
            </a:r>
            <a:r>
              <a:rPr lang="en-US" altLang="ko-KR" dirty="0"/>
              <a:t>MSB</a:t>
            </a:r>
            <a:r>
              <a:rPr lang="ko-KR" altLang="en-US" dirty="0"/>
              <a:t>로 옮겨준다면</a:t>
            </a:r>
            <a:endParaRPr lang="en-US" altLang="ko-KR" dirty="0"/>
          </a:p>
          <a:p>
            <a:pPr marL="868426" lvl="3" indent="0">
              <a:lnSpc>
                <a:spcPct val="120000"/>
              </a:lnSpc>
              <a:buNone/>
              <a:defRPr/>
            </a:pPr>
            <a:r>
              <a:rPr lang="ko-KR" altLang="en-US" dirty="0"/>
              <a:t>모든 </a:t>
            </a:r>
            <a:r>
              <a:rPr lang="en-US" altLang="ko-KR" dirty="0"/>
              <a:t>‘1’</a:t>
            </a:r>
            <a:r>
              <a:rPr lang="ko-KR" altLang="en-US" dirty="0"/>
              <a:t>이 검출된 후에는 </a:t>
            </a:r>
            <a:r>
              <a:rPr lang="en-US" altLang="ko-KR" dirty="0"/>
              <a:t>bitstream</a:t>
            </a:r>
            <a:r>
              <a:rPr lang="ko-KR" altLang="en-US" dirty="0"/>
              <a:t>내에는 </a:t>
            </a:r>
            <a:r>
              <a:rPr lang="en-US" altLang="ko-KR" dirty="0"/>
              <a:t>0</a:t>
            </a:r>
            <a:r>
              <a:rPr lang="ko-KR" altLang="en-US" dirty="0"/>
              <a:t>의 값만 즉</a:t>
            </a:r>
            <a:r>
              <a:rPr lang="en-US" altLang="ko-KR" dirty="0"/>
              <a:t>, data</a:t>
            </a:r>
            <a:r>
              <a:rPr lang="ko-KR" altLang="en-US" dirty="0"/>
              <a:t>는 </a:t>
            </a:r>
            <a:r>
              <a:rPr lang="en-US" altLang="ko-KR" dirty="0"/>
              <a:t>‘0’</a:t>
            </a:r>
            <a:r>
              <a:rPr lang="ko-KR" altLang="en-US" dirty="0"/>
              <a:t>이 되었을 것이다</a:t>
            </a:r>
            <a:r>
              <a:rPr lang="en-US" altLang="ko-KR" dirty="0"/>
              <a:t>.</a:t>
            </a:r>
          </a:p>
          <a:p>
            <a:pPr lvl="3">
              <a:lnSpc>
                <a:spcPct val="120000"/>
              </a:lnSpc>
              <a:defRPr/>
            </a:pPr>
            <a:endParaRPr lang="en-US" altLang="ko-KR" dirty="0"/>
          </a:p>
          <a:p>
            <a:pPr lvl="3">
              <a:lnSpc>
                <a:spcPct val="120000"/>
              </a:lnSpc>
              <a:defRPr/>
            </a:pPr>
            <a:endParaRPr lang="en-US" altLang="ko-KR" dirty="0"/>
          </a:p>
          <a:p>
            <a:pPr marL="868426" lvl="3" indent="0">
              <a:lnSpc>
                <a:spcPct val="120000"/>
              </a:lnSpc>
              <a:buNone/>
              <a:defRPr/>
            </a:pPr>
            <a:endParaRPr lang="en-US" altLang="ko-KR" dirty="0"/>
          </a:p>
          <a:p>
            <a:pPr marL="868426" lvl="3" indent="0">
              <a:lnSpc>
                <a:spcPct val="120000"/>
              </a:lnSpc>
              <a:buNone/>
              <a:defRPr/>
            </a:pPr>
            <a:r>
              <a:rPr lang="ko-KR" altLang="en-US" dirty="0"/>
              <a:t>따라서</a:t>
            </a:r>
            <a:r>
              <a:rPr lang="en-US" altLang="ko-KR" dirty="0"/>
              <a:t>, data</a:t>
            </a:r>
            <a:r>
              <a:rPr lang="ko-KR" altLang="en-US" dirty="0"/>
              <a:t>가 </a:t>
            </a:r>
            <a:r>
              <a:rPr lang="en-US" altLang="ko-KR" dirty="0"/>
              <a:t>‘0’</a:t>
            </a:r>
            <a:r>
              <a:rPr lang="ko-KR" altLang="en-US" dirty="0"/>
              <a:t>의 값을 가지는 그 순간 원하는 결과값을 얻었다고 판단하면 된다</a:t>
            </a:r>
            <a:r>
              <a:rPr lang="en-US" altLang="ko-KR" dirty="0"/>
              <a:t>.</a:t>
            </a:r>
          </a:p>
          <a:p>
            <a:pPr marL="868426" lvl="3" indent="0">
              <a:lnSpc>
                <a:spcPct val="120000"/>
              </a:lnSpc>
              <a:buNone/>
              <a:defRPr/>
            </a:pPr>
            <a:endParaRPr lang="en-US" altLang="ko-KR" dirty="0"/>
          </a:p>
          <a:p>
            <a:pPr lvl="2">
              <a:lnSpc>
                <a:spcPct val="120000"/>
              </a:lnSpc>
              <a:defRPr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60B337-1FD6-4BA6-8598-9EF7E22C0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222" y="2252910"/>
            <a:ext cx="3365006" cy="24722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6" name="표 21">
            <a:extLst>
              <a:ext uri="{FF2B5EF4-FFF2-40B4-BE49-F238E27FC236}">
                <a16:creationId xmlns:a16="http://schemas.microsoft.com/office/drawing/2014/main" id="{9C908A31-CE06-4FE8-90DD-02FB79606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786299"/>
              </p:ext>
            </p:extLst>
          </p:nvPr>
        </p:nvGraphicFramePr>
        <p:xfrm>
          <a:off x="3399564" y="3019594"/>
          <a:ext cx="196128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60">
                  <a:extLst>
                    <a:ext uri="{9D8B030D-6E8A-4147-A177-3AD203B41FA5}">
                      <a16:colId xmlns:a16="http://schemas.microsoft.com/office/drawing/2014/main" val="4028970060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4208053278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1931069784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2165503132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325539220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4242779267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2567182806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3562662602"/>
                    </a:ext>
                  </a:extLst>
                </a:gridCol>
              </a:tblGrid>
              <a:tr h="168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77279"/>
                  </a:ext>
                </a:extLst>
              </a:tr>
            </a:tbl>
          </a:graphicData>
        </a:graphic>
      </p:graphicFrame>
      <p:graphicFrame>
        <p:nvGraphicFramePr>
          <p:cNvPr id="7" name="표 21">
            <a:extLst>
              <a:ext uri="{FF2B5EF4-FFF2-40B4-BE49-F238E27FC236}">
                <a16:creationId xmlns:a16="http://schemas.microsoft.com/office/drawing/2014/main" id="{2E305A5B-74FC-4AAF-A711-2F20482D0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078785"/>
              </p:ext>
            </p:extLst>
          </p:nvPr>
        </p:nvGraphicFramePr>
        <p:xfrm>
          <a:off x="6114533" y="3019594"/>
          <a:ext cx="2014887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767">
                  <a:extLst>
                    <a:ext uri="{9D8B030D-6E8A-4147-A177-3AD203B41FA5}">
                      <a16:colId xmlns:a16="http://schemas.microsoft.com/office/drawing/2014/main" val="4028970060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4208053278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1931069784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2165503132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325539220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4242779267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2567182806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3562662602"/>
                    </a:ext>
                  </a:extLst>
                </a:gridCol>
              </a:tblGrid>
              <a:tr h="1886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77279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45AC885-F706-4812-8D79-E2444AB75D1C}"/>
              </a:ext>
            </a:extLst>
          </p:cNvPr>
          <p:cNvCxnSpPr>
            <a:endCxn id="7" idx="1"/>
          </p:cNvCxnSpPr>
          <p:nvPr/>
        </p:nvCxnSpPr>
        <p:spPr>
          <a:xfrm>
            <a:off x="5360844" y="3149134"/>
            <a:ext cx="7536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BC9E06-CC60-4B30-9432-6DFEB8804A20}"/>
              </a:ext>
            </a:extLst>
          </p:cNvPr>
          <p:cNvSpPr/>
          <p:nvPr/>
        </p:nvSpPr>
        <p:spPr>
          <a:xfrm>
            <a:off x="3376692" y="3316941"/>
            <a:ext cx="337781" cy="1639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MSB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AED793-9A04-4F88-A70B-EAF604AA1A9E}"/>
              </a:ext>
            </a:extLst>
          </p:cNvPr>
          <p:cNvSpPr/>
          <p:nvPr/>
        </p:nvSpPr>
        <p:spPr>
          <a:xfrm>
            <a:off x="5054656" y="3297807"/>
            <a:ext cx="337781" cy="1639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LSB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23EA1E-4F3A-4FBA-A847-3D2AD1C3CD83}"/>
              </a:ext>
            </a:extLst>
          </p:cNvPr>
          <p:cNvSpPr/>
          <p:nvPr/>
        </p:nvSpPr>
        <p:spPr>
          <a:xfrm>
            <a:off x="6091233" y="3296386"/>
            <a:ext cx="337781" cy="1639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MSB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1AC5CE-A3A7-49D2-8790-9BF7076FDEC1}"/>
              </a:ext>
            </a:extLst>
          </p:cNvPr>
          <p:cNvSpPr/>
          <p:nvPr/>
        </p:nvSpPr>
        <p:spPr>
          <a:xfrm>
            <a:off x="7776615" y="3315520"/>
            <a:ext cx="337781" cy="1639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LSB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2FD8686B-0423-4E05-8D23-C28EE7A9F65C}"/>
              </a:ext>
            </a:extLst>
          </p:cNvPr>
          <p:cNvSpPr/>
          <p:nvPr/>
        </p:nvSpPr>
        <p:spPr>
          <a:xfrm>
            <a:off x="5019245" y="2951216"/>
            <a:ext cx="448522" cy="409406"/>
          </a:xfrm>
          <a:prstGeom prst="flowChartConnector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3CB2F51B-9B66-49FA-80BA-110E97A92558}"/>
              </a:ext>
            </a:extLst>
          </p:cNvPr>
          <p:cNvSpPr/>
          <p:nvPr/>
        </p:nvSpPr>
        <p:spPr>
          <a:xfrm>
            <a:off x="6055914" y="2944431"/>
            <a:ext cx="448522" cy="409406"/>
          </a:xfrm>
          <a:prstGeom prst="flowChartConnector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9296965F-5402-40AD-BA3D-BE7FCA0FE187}"/>
              </a:ext>
            </a:extLst>
          </p:cNvPr>
          <p:cNvCxnSpPr>
            <a:stCxn id="10" idx="2"/>
            <a:endCxn id="11" idx="2"/>
          </p:cNvCxnSpPr>
          <p:nvPr/>
        </p:nvCxnSpPr>
        <p:spPr>
          <a:xfrm rot="5400000" flipH="1" flipV="1">
            <a:off x="5741124" y="2942739"/>
            <a:ext cx="1421" cy="1036577"/>
          </a:xfrm>
          <a:prstGeom prst="bentConnector3">
            <a:avLst>
              <a:gd name="adj1" fmla="val -1608726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21">
            <a:extLst>
              <a:ext uri="{FF2B5EF4-FFF2-40B4-BE49-F238E27FC236}">
                <a16:creationId xmlns:a16="http://schemas.microsoft.com/office/drawing/2014/main" id="{D56DCB6E-3DC2-4D25-8A62-99C118D50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352936"/>
              </p:ext>
            </p:extLst>
          </p:nvPr>
        </p:nvGraphicFramePr>
        <p:xfrm>
          <a:off x="3399564" y="4466223"/>
          <a:ext cx="196128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60">
                  <a:extLst>
                    <a:ext uri="{9D8B030D-6E8A-4147-A177-3AD203B41FA5}">
                      <a16:colId xmlns:a16="http://schemas.microsoft.com/office/drawing/2014/main" val="4028970060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4208053278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1931069784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2165503132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325539220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4242779267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2567182806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3562662602"/>
                    </a:ext>
                  </a:extLst>
                </a:gridCol>
              </a:tblGrid>
              <a:tr h="168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77279"/>
                  </a:ext>
                </a:extLst>
              </a:tr>
            </a:tbl>
          </a:graphicData>
        </a:graphic>
      </p:graphicFrame>
      <p:graphicFrame>
        <p:nvGraphicFramePr>
          <p:cNvPr id="19" name="표 21">
            <a:extLst>
              <a:ext uri="{FF2B5EF4-FFF2-40B4-BE49-F238E27FC236}">
                <a16:creationId xmlns:a16="http://schemas.microsoft.com/office/drawing/2014/main" id="{A6727859-4139-4081-9910-8106C6821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349462"/>
              </p:ext>
            </p:extLst>
          </p:nvPr>
        </p:nvGraphicFramePr>
        <p:xfrm>
          <a:off x="6114533" y="4466223"/>
          <a:ext cx="196128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60">
                  <a:extLst>
                    <a:ext uri="{9D8B030D-6E8A-4147-A177-3AD203B41FA5}">
                      <a16:colId xmlns:a16="http://schemas.microsoft.com/office/drawing/2014/main" val="4028970060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4208053278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1931069784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2165503132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325539220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4242779267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2567182806"/>
                    </a:ext>
                  </a:extLst>
                </a:gridCol>
                <a:gridCol w="245160">
                  <a:extLst>
                    <a:ext uri="{9D8B030D-6E8A-4147-A177-3AD203B41FA5}">
                      <a16:colId xmlns:a16="http://schemas.microsoft.com/office/drawing/2014/main" val="3562662602"/>
                    </a:ext>
                  </a:extLst>
                </a:gridCol>
              </a:tblGrid>
              <a:tr h="1886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77279"/>
                  </a:ext>
                </a:extLst>
              </a:tr>
            </a:tbl>
          </a:graphicData>
        </a:graphic>
      </p:graphicFrame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E60C96A-D9CA-4ADF-BF82-6069FD0801E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360844" y="4595763"/>
            <a:ext cx="7536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F1CC3-D163-4016-A04B-8D5D5ECE9EB2}"/>
              </a:ext>
            </a:extLst>
          </p:cNvPr>
          <p:cNvSpPr/>
          <p:nvPr/>
        </p:nvSpPr>
        <p:spPr>
          <a:xfrm>
            <a:off x="3376692" y="4763570"/>
            <a:ext cx="337781" cy="1639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MSB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F59A95-C30A-4327-A813-D36E620A645E}"/>
              </a:ext>
            </a:extLst>
          </p:cNvPr>
          <p:cNvSpPr/>
          <p:nvPr/>
        </p:nvSpPr>
        <p:spPr>
          <a:xfrm>
            <a:off x="5054656" y="4744436"/>
            <a:ext cx="337781" cy="1639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LSB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B50218-BA85-4806-80DA-FF71A5EB13B4}"/>
              </a:ext>
            </a:extLst>
          </p:cNvPr>
          <p:cNvSpPr/>
          <p:nvPr/>
        </p:nvSpPr>
        <p:spPr>
          <a:xfrm>
            <a:off x="6091233" y="4743015"/>
            <a:ext cx="337781" cy="1639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MSB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39EBB2-63EA-4392-9188-57EE2AE1B451}"/>
              </a:ext>
            </a:extLst>
          </p:cNvPr>
          <p:cNvSpPr/>
          <p:nvPr/>
        </p:nvSpPr>
        <p:spPr>
          <a:xfrm>
            <a:off x="7776615" y="4762149"/>
            <a:ext cx="337781" cy="1639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LSB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5E31AB0E-578F-4660-9AFA-E0F019EF55EB}"/>
              </a:ext>
            </a:extLst>
          </p:cNvPr>
          <p:cNvSpPr/>
          <p:nvPr/>
        </p:nvSpPr>
        <p:spPr>
          <a:xfrm>
            <a:off x="5019245" y="4397845"/>
            <a:ext cx="448522" cy="409406"/>
          </a:xfrm>
          <a:prstGeom prst="flowChartConnector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C50FC87A-EC15-4197-885D-FE4ED4D9F647}"/>
              </a:ext>
            </a:extLst>
          </p:cNvPr>
          <p:cNvSpPr/>
          <p:nvPr/>
        </p:nvSpPr>
        <p:spPr>
          <a:xfrm>
            <a:off x="5995462" y="4391060"/>
            <a:ext cx="448522" cy="409406"/>
          </a:xfrm>
          <a:prstGeom prst="flowChartConnector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79A7F65-354C-464E-8E01-C23588CBFC2A}"/>
              </a:ext>
            </a:extLst>
          </p:cNvPr>
          <p:cNvCxnSpPr>
            <a:stCxn id="22" idx="2"/>
            <a:endCxn id="23" idx="2"/>
          </p:cNvCxnSpPr>
          <p:nvPr/>
        </p:nvCxnSpPr>
        <p:spPr>
          <a:xfrm rot="5400000" flipH="1" flipV="1">
            <a:off x="5741124" y="4389368"/>
            <a:ext cx="1421" cy="1036577"/>
          </a:xfrm>
          <a:prstGeom prst="bentConnector3">
            <a:avLst>
              <a:gd name="adj1" fmla="val -1608726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D9588E1-ADF6-4417-8071-57CC2F0FE00A}"/>
              </a:ext>
            </a:extLst>
          </p:cNvPr>
          <p:cNvSpPr txBox="1"/>
          <p:nvPr/>
        </p:nvSpPr>
        <p:spPr>
          <a:xfrm>
            <a:off x="4380204" y="5170046"/>
            <a:ext cx="28873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LSB</a:t>
            </a:r>
            <a:r>
              <a:rPr lang="ko-KR" altLang="en-US" sz="900" dirty="0"/>
              <a:t> </a:t>
            </a:r>
            <a:r>
              <a:rPr lang="en-US" altLang="ko-KR" sz="900" dirty="0"/>
              <a:t>‘1’</a:t>
            </a:r>
            <a:r>
              <a:rPr lang="ko-KR" altLang="en-US" sz="900" dirty="0"/>
              <a:t> 확인 후 </a:t>
            </a:r>
            <a:r>
              <a:rPr lang="en-US" altLang="ko-KR" sz="900" dirty="0"/>
              <a:t>‘0’</a:t>
            </a:r>
            <a:r>
              <a:rPr lang="ko-KR" altLang="en-US" sz="900" dirty="0"/>
              <a:t>으로 바꾸어서 다음 </a:t>
            </a:r>
            <a:r>
              <a:rPr lang="en-US" altLang="ko-KR" sz="900" dirty="0"/>
              <a:t>data MSB</a:t>
            </a:r>
            <a:r>
              <a:rPr lang="ko-KR" altLang="en-US" sz="900" dirty="0"/>
              <a:t>로 전달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F1C151-E8F3-4B39-B7BE-557BA84A0FDF}"/>
              </a:ext>
            </a:extLst>
          </p:cNvPr>
          <p:cNvSpPr txBox="1"/>
          <p:nvPr/>
        </p:nvSpPr>
        <p:spPr>
          <a:xfrm>
            <a:off x="8150807" y="4456101"/>
            <a:ext cx="2864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2060"/>
                </a:solidFill>
              </a:rPr>
              <a:t>모든 </a:t>
            </a:r>
            <a:r>
              <a:rPr lang="en-US" altLang="ko-KR" sz="1000" dirty="0">
                <a:solidFill>
                  <a:srgbClr val="002060"/>
                </a:solidFill>
              </a:rPr>
              <a:t>‘1’ </a:t>
            </a:r>
            <a:r>
              <a:rPr lang="ko-KR" altLang="en-US" sz="1000" dirty="0">
                <a:solidFill>
                  <a:srgbClr val="002060"/>
                </a:solidFill>
              </a:rPr>
              <a:t>검출 후 </a:t>
            </a:r>
            <a:r>
              <a:rPr lang="en-US" altLang="ko-KR" sz="1000" dirty="0">
                <a:solidFill>
                  <a:srgbClr val="002060"/>
                </a:solidFill>
              </a:rPr>
              <a:t>data = “00000000” </a:t>
            </a:r>
            <a:r>
              <a:rPr lang="en-US" altLang="ko-KR" sz="1000" b="1" dirty="0">
                <a:solidFill>
                  <a:srgbClr val="002060"/>
                </a:solidFill>
              </a:rPr>
              <a:t>-&gt; value = ‘0’</a:t>
            </a:r>
            <a:endParaRPr lang="ko-KR" altLang="en-US" sz="1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202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 3 _ </a:t>
            </a:r>
            <a:r>
              <a:rPr lang="ko-KR" altLang="en-US" dirty="0"/>
              <a:t>참고  </a:t>
            </a:r>
          </a:p>
        </p:txBody>
      </p:sp>
      <p:sp>
        <p:nvSpPr>
          <p:cNvPr id="2051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47370" lvl="1" indent="-273050">
              <a:lnSpc>
                <a:spcPct val="120000"/>
              </a:lnSpc>
              <a:defRPr/>
            </a:pPr>
            <a:r>
              <a:rPr lang="ko-KR" altLang="en-US" dirty="0"/>
              <a:t>강의노트</a:t>
            </a:r>
            <a:r>
              <a:rPr lang="en-US" altLang="ko-KR" dirty="0"/>
              <a:t>7_Complex Sequential Logic design p.44 </a:t>
            </a:r>
          </a:p>
          <a:p>
            <a:pPr marL="547370" lvl="1" indent="-273050">
              <a:lnSpc>
                <a:spcPct val="120000"/>
              </a:lnSpc>
              <a:defRPr/>
            </a:pPr>
            <a:endParaRPr lang="en-US" altLang="ko-KR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1BDF96E-7B36-4C50-B5A8-798C3E08A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757082"/>
            <a:ext cx="6118370" cy="44760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5C8774-2BAF-42D5-B4FC-072CE9B9D6EC}"/>
              </a:ext>
            </a:extLst>
          </p:cNvPr>
          <p:cNvSpPr txBox="1"/>
          <p:nvPr/>
        </p:nvSpPr>
        <p:spPr>
          <a:xfrm>
            <a:off x="6820250" y="1765471"/>
            <a:ext cx="525656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 참고 코드에서 주의 </a:t>
            </a:r>
            <a:r>
              <a:rPr lang="ko-KR" altLang="en-US" dirty="0" err="1"/>
              <a:t>깊에</a:t>
            </a:r>
            <a:r>
              <a:rPr lang="ko-KR" altLang="en-US" dirty="0"/>
              <a:t> 봐야할 부분은 </a:t>
            </a:r>
            <a:endParaRPr lang="en-US" altLang="ko-KR" dirty="0"/>
          </a:p>
          <a:p>
            <a:r>
              <a:rPr lang="en-US" altLang="ko-KR" dirty="0"/>
              <a:t>State </a:t>
            </a:r>
            <a:r>
              <a:rPr lang="ko-KR" altLang="en-US" dirty="0"/>
              <a:t>값을 매 </a:t>
            </a:r>
            <a:r>
              <a:rPr lang="en-US" altLang="ko-KR" dirty="0"/>
              <a:t>rising edge</a:t>
            </a:r>
            <a:r>
              <a:rPr lang="ko-KR" altLang="en-US" dirty="0"/>
              <a:t>에 증가시키면서 </a:t>
            </a:r>
            <a:endParaRPr lang="en-US" altLang="ko-KR" dirty="0"/>
          </a:p>
          <a:p>
            <a:r>
              <a:rPr lang="ko-KR" altLang="en-US" dirty="0"/>
              <a:t>조건에 따라 </a:t>
            </a:r>
            <a:r>
              <a:rPr lang="en-US" altLang="ko-KR" dirty="0"/>
              <a:t>state </a:t>
            </a:r>
            <a:r>
              <a:rPr lang="ko-KR" altLang="en-US" dirty="0"/>
              <a:t>값을 재조정해주는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State</a:t>
            </a:r>
            <a:r>
              <a:rPr lang="ko-KR" altLang="en-US" dirty="0"/>
              <a:t> 값이 증가하는 순간 값이 </a:t>
            </a:r>
            <a:r>
              <a:rPr lang="ko-KR" altLang="en-US" dirty="0" err="1"/>
              <a:t>바뀌는게</a:t>
            </a:r>
            <a:r>
              <a:rPr lang="ko-KR" altLang="en-US" dirty="0"/>
              <a:t> 아닌 다음</a:t>
            </a:r>
            <a:endParaRPr lang="en-US" altLang="ko-KR" dirty="0"/>
          </a:p>
          <a:p>
            <a:r>
              <a:rPr lang="en-US" altLang="ko-KR" dirty="0"/>
              <a:t>Rising edge</a:t>
            </a:r>
            <a:r>
              <a:rPr lang="ko-KR" altLang="en-US" dirty="0"/>
              <a:t>에서 증가하므로 </a:t>
            </a:r>
            <a:endParaRPr lang="en-US" altLang="ko-KR" dirty="0"/>
          </a:p>
          <a:p>
            <a:r>
              <a:rPr lang="ko-KR" altLang="en-US" dirty="0"/>
              <a:t>매 순간 증가시키더라도 조건문을 확인할 때에는 </a:t>
            </a:r>
            <a:endParaRPr lang="en-US" altLang="ko-KR" dirty="0"/>
          </a:p>
          <a:p>
            <a:r>
              <a:rPr lang="ko-KR" altLang="en-US" dirty="0"/>
              <a:t>기존의 값으로 조건문에 진입하게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이 코드에 기반하여 </a:t>
            </a:r>
            <a:endParaRPr lang="en-US" altLang="ko-KR" dirty="0"/>
          </a:p>
          <a:p>
            <a:r>
              <a:rPr lang="ko-KR" altLang="en-US" dirty="0"/>
              <a:t>원하는 결과값을 구현해내는 코드를 </a:t>
            </a:r>
            <a:endParaRPr lang="en-US" altLang="ko-KR" dirty="0"/>
          </a:p>
          <a:p>
            <a:r>
              <a:rPr lang="ko-KR" altLang="en-US" dirty="0"/>
              <a:t>작성해보자</a:t>
            </a:r>
            <a:r>
              <a:rPr lang="en-US" altLang="ko-KR" dirty="0"/>
              <a:t>.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43254A-F383-413B-8051-18B861B18DD3}"/>
              </a:ext>
            </a:extLst>
          </p:cNvPr>
          <p:cNvSpPr/>
          <p:nvPr/>
        </p:nvSpPr>
        <p:spPr>
          <a:xfrm>
            <a:off x="1127760" y="3429000"/>
            <a:ext cx="1432560" cy="16764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7D5FF3-C641-4F22-A99C-1D3A3DC94D0E}"/>
              </a:ext>
            </a:extLst>
          </p:cNvPr>
          <p:cNvSpPr/>
          <p:nvPr/>
        </p:nvSpPr>
        <p:spPr>
          <a:xfrm>
            <a:off x="1280160" y="3840480"/>
            <a:ext cx="3093720" cy="4572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202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 3 _ </a:t>
            </a:r>
            <a:r>
              <a:rPr lang="ko-KR" altLang="en-US" dirty="0"/>
              <a:t>구현</a:t>
            </a:r>
          </a:p>
        </p:txBody>
      </p:sp>
      <p:sp>
        <p:nvSpPr>
          <p:cNvPr id="2051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20000"/>
              </a:lnSpc>
              <a:defRPr/>
            </a:pPr>
            <a:r>
              <a:rPr lang="en-US" altLang="ko-KR" dirty="0"/>
              <a:t>[entity </a:t>
            </a:r>
            <a:r>
              <a:rPr lang="ko-KR" altLang="en-US" dirty="0"/>
              <a:t>구성</a:t>
            </a:r>
            <a:r>
              <a:rPr lang="en-US" altLang="ko-KR" dirty="0"/>
              <a:t>]</a:t>
            </a:r>
          </a:p>
          <a:p>
            <a:pPr lvl="1">
              <a:lnSpc>
                <a:spcPct val="120000"/>
              </a:lnSpc>
              <a:defRPr/>
            </a:pP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endParaRPr lang="en-US" altLang="ko-KR" dirty="0"/>
          </a:p>
          <a:p>
            <a:pPr marL="274659" lvl="1" indent="0">
              <a:lnSpc>
                <a:spcPct val="120000"/>
              </a:lnSpc>
              <a:buNone/>
              <a:defRPr/>
            </a:pPr>
            <a:endParaRPr lang="en-US" altLang="ko-KR" dirty="0"/>
          </a:p>
          <a:p>
            <a:pPr marL="274659" lvl="1" indent="0">
              <a:lnSpc>
                <a:spcPct val="120000"/>
              </a:lnSpc>
              <a:buNone/>
              <a:defRPr/>
            </a:pPr>
            <a:endParaRPr lang="en-US" altLang="ko-KR" dirty="0"/>
          </a:p>
          <a:p>
            <a:pPr lvl="3">
              <a:lnSpc>
                <a:spcPct val="120000"/>
              </a:lnSpc>
              <a:defRPr/>
            </a:pPr>
            <a:r>
              <a:rPr lang="en-US" altLang="ko-KR" dirty="0" err="1"/>
              <a:t>clk,resetn,load,start</a:t>
            </a:r>
            <a:r>
              <a:rPr lang="en-US" altLang="ko-KR" dirty="0"/>
              <a:t> : </a:t>
            </a:r>
            <a:r>
              <a:rPr lang="en-US" altLang="ko-KR" dirty="0" err="1"/>
              <a:t>std_logic</a:t>
            </a:r>
            <a:r>
              <a:rPr lang="en-US" altLang="ko-KR" dirty="0"/>
              <a:t> input </a:t>
            </a:r>
          </a:p>
          <a:p>
            <a:pPr lvl="3">
              <a:lnSpc>
                <a:spcPct val="120000"/>
              </a:lnSpc>
              <a:defRPr/>
            </a:pPr>
            <a:r>
              <a:rPr lang="en-US" altLang="ko-KR" dirty="0" err="1"/>
              <a:t>A,TMP,state,B</a:t>
            </a:r>
            <a:r>
              <a:rPr lang="en-US" altLang="ko-KR" dirty="0"/>
              <a:t> : </a:t>
            </a:r>
            <a:r>
              <a:rPr lang="en-US" altLang="ko-KR" dirty="0" err="1"/>
              <a:t>std_logic_vector</a:t>
            </a:r>
            <a:r>
              <a:rPr lang="en-US" altLang="ko-KR" dirty="0"/>
              <a:t> buffer </a:t>
            </a:r>
          </a:p>
          <a:p>
            <a:pPr lvl="3">
              <a:lnSpc>
                <a:spcPct val="120000"/>
              </a:lnSpc>
              <a:defRPr/>
            </a:pPr>
            <a:r>
              <a:rPr lang="en-US" altLang="ko-KR" dirty="0"/>
              <a:t>done : </a:t>
            </a:r>
            <a:r>
              <a:rPr lang="en-US" altLang="ko-KR" dirty="0" err="1"/>
              <a:t>std_logic</a:t>
            </a:r>
            <a:r>
              <a:rPr lang="en-US" altLang="ko-KR" dirty="0"/>
              <a:t> output 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436C182-1C80-4B59-BC9D-3740A82BF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017" y="1939480"/>
            <a:ext cx="5306295" cy="19530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4073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 3 _ </a:t>
            </a:r>
            <a:r>
              <a:rPr lang="ko-KR" altLang="en-US" dirty="0"/>
              <a:t>구현</a:t>
            </a:r>
          </a:p>
        </p:txBody>
      </p:sp>
      <p:sp>
        <p:nvSpPr>
          <p:cNvPr id="2051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20000"/>
              </a:lnSpc>
              <a:defRPr/>
            </a:pPr>
            <a:r>
              <a:rPr lang="en-US" altLang="ko-KR" dirty="0"/>
              <a:t>[Behavioral]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ko-KR" dirty="0" err="1"/>
              <a:t>resetn</a:t>
            </a:r>
            <a:r>
              <a:rPr lang="en-US" altLang="ko-KR" dirty="0"/>
              <a:t> : negative reset / ‘0’ </a:t>
            </a:r>
            <a:r>
              <a:rPr lang="ko-KR" altLang="en-US" dirty="0" err="1"/>
              <a:t>일때</a:t>
            </a:r>
            <a:r>
              <a:rPr lang="ko-KR" altLang="en-US" dirty="0"/>
              <a:t> 초기화</a:t>
            </a:r>
            <a:endParaRPr lang="en-US" altLang="ko-KR" dirty="0"/>
          </a:p>
          <a:p>
            <a:pPr lvl="2">
              <a:lnSpc>
                <a:spcPct val="120000"/>
              </a:lnSpc>
              <a:defRPr/>
            </a:pPr>
            <a:endParaRPr lang="en-US" altLang="ko-KR" dirty="0"/>
          </a:p>
          <a:p>
            <a:pPr lvl="2">
              <a:lnSpc>
                <a:spcPct val="120000"/>
              </a:lnSpc>
              <a:defRPr/>
            </a:pPr>
            <a:endParaRPr lang="en-US" altLang="ko-KR" dirty="0"/>
          </a:p>
          <a:p>
            <a:pPr lvl="2">
              <a:lnSpc>
                <a:spcPct val="120000"/>
              </a:lnSpc>
              <a:defRPr/>
            </a:pPr>
            <a:r>
              <a:rPr lang="en-US" altLang="ko-KR" dirty="0" err="1"/>
              <a:t>clk</a:t>
            </a:r>
            <a:r>
              <a:rPr lang="ko-KR" altLang="en-US" dirty="0"/>
              <a:t>의 </a:t>
            </a:r>
            <a:r>
              <a:rPr lang="en-US" altLang="ko-KR" dirty="0"/>
              <a:t>rising edge</a:t>
            </a:r>
            <a:r>
              <a:rPr lang="ko-KR" altLang="en-US" dirty="0"/>
              <a:t>에서 </a:t>
            </a:r>
            <a:r>
              <a:rPr lang="en-US" altLang="ko-KR" dirty="0"/>
              <a:t>state</a:t>
            </a:r>
            <a:r>
              <a:rPr lang="ko-KR" altLang="en-US" dirty="0"/>
              <a:t>는 매순간 증가</a:t>
            </a:r>
            <a:r>
              <a:rPr lang="en-US" altLang="ko-KR" dirty="0"/>
              <a:t>(auto-increment)</a:t>
            </a:r>
          </a:p>
          <a:p>
            <a:pPr lvl="2">
              <a:lnSpc>
                <a:spcPct val="120000"/>
              </a:lnSpc>
              <a:defRPr/>
            </a:pPr>
            <a:endParaRPr lang="en-US" altLang="ko-KR" dirty="0"/>
          </a:p>
          <a:p>
            <a:pPr lvl="2">
              <a:lnSpc>
                <a:spcPct val="120000"/>
              </a:lnSpc>
              <a:defRPr/>
            </a:pPr>
            <a:r>
              <a:rPr lang="en-US" altLang="ko-KR" dirty="0"/>
              <a:t>state=“00” 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만약 </a:t>
            </a:r>
            <a:r>
              <a:rPr lang="en-US" altLang="ko-KR" dirty="0"/>
              <a:t>load=‘0’</a:t>
            </a:r>
            <a:r>
              <a:rPr lang="ko-KR" altLang="en-US" dirty="0"/>
              <a:t>이면 </a:t>
            </a:r>
            <a:r>
              <a:rPr lang="en-US" altLang="ko-KR" dirty="0"/>
              <a:t>state=“00” </a:t>
            </a:r>
            <a:r>
              <a:rPr lang="ko-KR" altLang="en-US" dirty="0"/>
              <a:t>유지</a:t>
            </a:r>
            <a:endParaRPr lang="en-US" altLang="ko-KR" dirty="0"/>
          </a:p>
          <a:p>
            <a:pPr marL="593768" lvl="2" indent="0">
              <a:lnSpc>
                <a:spcPct val="120000"/>
              </a:lnSpc>
              <a:buNone/>
              <a:defRPr/>
            </a:pPr>
            <a:r>
              <a:rPr lang="ko-KR" altLang="en-US" dirty="0"/>
              <a:t>혹은 </a:t>
            </a:r>
            <a:r>
              <a:rPr lang="en-US" altLang="ko-KR" dirty="0"/>
              <a:t>load=‘1’</a:t>
            </a:r>
            <a:r>
              <a:rPr lang="ko-KR" altLang="en-US" dirty="0"/>
              <a:t>이면 </a:t>
            </a:r>
            <a:r>
              <a:rPr lang="en-US" altLang="ko-KR" dirty="0"/>
              <a:t>data</a:t>
            </a:r>
            <a:r>
              <a:rPr lang="ko-KR" altLang="en-US" dirty="0"/>
              <a:t>를 메모리에서 </a:t>
            </a:r>
            <a:r>
              <a:rPr lang="en-US" altLang="ko-KR" dirty="0"/>
              <a:t>Load(state=“00”-&gt;“01”)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436B190-EA8D-44ED-9B67-C69322CC6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017" y="2159402"/>
            <a:ext cx="1571844" cy="7716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14A037C-026D-4DD2-B477-ACF45369A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428" y="3467891"/>
            <a:ext cx="2172003" cy="3429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313B0BA-6F91-4ABA-92B1-24F34F79B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017" y="4784383"/>
            <a:ext cx="2391109" cy="7906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8390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1666</Words>
  <Application>Microsoft Macintosh PowerPoint</Application>
  <PresentationFormat>와이드스크린</PresentationFormat>
  <Paragraphs>366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Arial</vt:lpstr>
      <vt:lpstr>Bookman Old Style</vt:lpstr>
      <vt:lpstr>Gill Sans MT</vt:lpstr>
      <vt:lpstr>Symbol</vt:lpstr>
      <vt:lpstr>Trebuchet MS</vt:lpstr>
      <vt:lpstr>Wingdings</vt:lpstr>
      <vt:lpstr>Wingdings 3</vt:lpstr>
      <vt:lpstr>원본</vt:lpstr>
      <vt:lpstr>Lab03 One-Counter design</vt:lpstr>
      <vt:lpstr>Lab 3 _ Instruction</vt:lpstr>
      <vt:lpstr>Lab 3 _ 접근 </vt:lpstr>
      <vt:lpstr>Lab 3 _ 설계 </vt:lpstr>
      <vt:lpstr>Lab 3 _ 설계</vt:lpstr>
      <vt:lpstr>Lab 3 _ 설계 </vt:lpstr>
      <vt:lpstr>Lab 3 _ 참고  </vt:lpstr>
      <vt:lpstr>Lab 3 _ 구현</vt:lpstr>
      <vt:lpstr>Lab 3 _ 구현</vt:lpstr>
      <vt:lpstr>Lab 3 _ 구현</vt:lpstr>
      <vt:lpstr>Lab 3 _ 코드 </vt:lpstr>
      <vt:lpstr>Lab 3 _ RTL view </vt:lpstr>
      <vt:lpstr>Lab 3 _ Modelsim Simulation</vt:lpstr>
      <vt:lpstr>Lab 3 _ Modelsim Simulation </vt:lpstr>
      <vt:lpstr>Lab 3 _ Modelsim Simulation </vt:lpstr>
      <vt:lpstr>Lab 3 _ Modelsim Simulation </vt:lpstr>
      <vt:lpstr>Lab 3 _ Modelsim Simulation </vt:lpstr>
      <vt:lpstr>Lab 3 _ Modelsim Simulation </vt:lpstr>
      <vt:lpstr>Lab 3 _ Problems met during design &amp; Solutions</vt:lpstr>
      <vt:lpstr>Lab 3 _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Lab03 One-Counter design</dc:title>
  <dc:creator>김대환</dc:creator>
  <cp:lastModifiedBy>김대환</cp:lastModifiedBy>
  <cp:revision>17</cp:revision>
  <dcterms:created xsi:type="dcterms:W3CDTF">2022-03-26T13:13:44Z</dcterms:created>
  <dcterms:modified xsi:type="dcterms:W3CDTF">2022-03-29T01:36:05Z</dcterms:modified>
</cp:coreProperties>
</file>