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9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042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0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87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8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59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4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8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6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4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2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5B50-1B5F-4DA8-B7B3-999D5D3E554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3B9B-99AF-43DD-B4D5-BFEF3B28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4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35FE6-CA93-4EFB-9172-480B056FB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b="1" dirty="0">
                <a:solidFill>
                  <a:srgbClr val="000000"/>
                </a:solidFill>
              </a:rPr>
              <a:t>人工智能导论展示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A85AB0-4E26-4B36-808D-74B6F92DB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2018202112 </a:t>
            </a:r>
            <a:r>
              <a:rPr lang="zh-CN" altLang="en-US" b="1" dirty="0"/>
              <a:t>丁逸凡 第</a:t>
            </a:r>
            <a:r>
              <a:rPr lang="en-US" altLang="zh-CN" b="1" dirty="0"/>
              <a:t>11</a:t>
            </a:r>
            <a:r>
              <a:rPr lang="zh-CN" altLang="en-US" b="1" dirty="0"/>
              <a:t>组 任务</a:t>
            </a:r>
            <a:r>
              <a:rPr lang="en-US" altLang="zh-CN" b="1" dirty="0"/>
              <a:t>9(human EYE)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8568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6"/>
    </mc:Choice>
    <mc:Fallback>
      <p:transition spd="slow" advTm="22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629763B-CB54-4344-AD46-696159BD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8393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9C8FD-81AF-40CE-BFA9-9667F8C0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我完成的部分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9C30F-38F8-45FF-A49D-9DF2861B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</a:t>
            </a:r>
            <a:r>
              <a:rPr lang="en-US" altLang="zh-CN" dirty="0"/>
              <a:t>image caption</a:t>
            </a:r>
            <a:r>
              <a:rPr lang="zh-CN" altLang="en-US" dirty="0"/>
              <a:t>领域论文</a:t>
            </a:r>
            <a:r>
              <a:rPr lang="en-US" altLang="zh-CN" dirty="0"/>
              <a:t>Choosing Linguistics over Vision to Describe Images,  Show and Tell: Lessons learned from the 2015 MSCOCO Image Captioning Challenge, Show,  Attend and Tell: Neural Image Caption Generation with Visual Attention</a:t>
            </a:r>
            <a:r>
              <a:rPr lang="zh-CN" altLang="en-US" dirty="0"/>
              <a:t>等</a:t>
            </a:r>
            <a:r>
              <a:rPr lang="en-US" altLang="zh-CN" dirty="0"/>
              <a:t>, </a:t>
            </a:r>
            <a:r>
              <a:rPr lang="zh-CN" altLang="en-US" dirty="0"/>
              <a:t>对这个领域形成基本的认识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Git</a:t>
            </a:r>
            <a:r>
              <a:rPr lang="zh-CN" altLang="en-US" dirty="0"/>
              <a:t>上寻找合适的开源项目</a:t>
            </a:r>
            <a:r>
              <a:rPr lang="en-US" altLang="zh-CN" dirty="0"/>
              <a:t>https://github.com/DeepRNN/image_captioning, </a:t>
            </a:r>
            <a:r>
              <a:rPr lang="zh-CN" altLang="en-US" dirty="0"/>
              <a:t>负责读代码</a:t>
            </a:r>
            <a:r>
              <a:rPr lang="en-US" altLang="zh-CN" dirty="0"/>
              <a:t>, </a:t>
            </a:r>
            <a:r>
              <a:rPr lang="zh-CN" altLang="en-US" dirty="0"/>
              <a:t>学习设计模型结构和思考模型设计背后的考量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15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2"/>
    </mc:Choice>
    <mc:Fallback>
      <p:transition spd="slow" advTm="6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E7FA1-5039-4F6F-8FED-7E310428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我完成的部分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2ABF6-15C2-417C-B00D-BB512EA4E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在室友运行代码后留下</a:t>
            </a:r>
            <a:r>
              <a:rPr lang="en-US" altLang="zh-CN" dirty="0" err="1"/>
              <a:t>events.out</a:t>
            </a:r>
            <a:r>
              <a:rPr lang="zh-CN" altLang="en-US" dirty="0"/>
              <a:t>文件后</a:t>
            </a:r>
            <a:r>
              <a:rPr lang="en-US" altLang="zh-CN" dirty="0"/>
              <a:t>, </a:t>
            </a:r>
            <a:r>
              <a:rPr lang="zh-CN" altLang="en-US" dirty="0"/>
              <a:t>我用</a:t>
            </a:r>
            <a:r>
              <a:rPr lang="en-US" altLang="zh-CN" dirty="0" err="1"/>
              <a:t>tensorboard</a:t>
            </a:r>
            <a:r>
              <a:rPr lang="zh-CN" altLang="en-US" dirty="0"/>
              <a:t>作图</a:t>
            </a:r>
            <a:r>
              <a:rPr lang="en-US" altLang="zh-CN" dirty="0"/>
              <a:t>, </a:t>
            </a:r>
            <a:r>
              <a:rPr lang="zh-CN" altLang="en-US" dirty="0"/>
              <a:t>得到了模型结构图</a:t>
            </a:r>
            <a:r>
              <a:rPr lang="en-US" altLang="zh-CN" dirty="0"/>
              <a:t>(</a:t>
            </a:r>
            <a:r>
              <a:rPr lang="zh-CN" altLang="en-US" dirty="0"/>
              <a:t>如右图所示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右图左边的部分是</a:t>
            </a:r>
            <a:r>
              <a:rPr lang="en-US" altLang="zh-CN" dirty="0"/>
              <a:t>CNN</a:t>
            </a:r>
            <a:r>
              <a:rPr lang="zh-CN" altLang="en-US" dirty="0"/>
              <a:t>网络</a:t>
            </a:r>
            <a:r>
              <a:rPr lang="en-US" altLang="zh-CN" dirty="0"/>
              <a:t>, </a:t>
            </a:r>
            <a:r>
              <a:rPr lang="zh-CN" altLang="en-US" dirty="0"/>
              <a:t>对图片进行特征提取</a:t>
            </a:r>
            <a:endParaRPr lang="en-US" altLang="zh-CN" dirty="0"/>
          </a:p>
          <a:p>
            <a:r>
              <a:rPr lang="zh-CN" altLang="en-US" dirty="0"/>
              <a:t>右图右边的部分是</a:t>
            </a:r>
            <a:r>
              <a:rPr lang="en-US" altLang="zh-CN" dirty="0"/>
              <a:t>LSTM</a:t>
            </a:r>
            <a:r>
              <a:rPr lang="zh-CN" altLang="en-US" dirty="0"/>
              <a:t>单元和</a:t>
            </a:r>
            <a:r>
              <a:rPr lang="en-US" altLang="zh-CN" dirty="0"/>
              <a:t>decoder, </a:t>
            </a:r>
            <a:r>
              <a:rPr lang="zh-CN" altLang="en-US" dirty="0"/>
              <a:t>根据特征和词嵌入向量生成描述文本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643DD4D0-9D9F-4843-9F81-A8531ED54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1" y="0"/>
            <a:ext cx="7035800" cy="6858000"/>
          </a:xfrm>
        </p:spPr>
      </p:pic>
    </p:spTree>
    <p:extLst>
      <p:ext uri="{BB962C8B-B14F-4D97-AF65-F5344CB8AC3E}">
        <p14:creationId xmlns:p14="http://schemas.microsoft.com/office/powerpoint/2010/main" val="29652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"/>
    </mc:Choice>
    <mc:Fallback>
      <p:transition spd="slow" advTm="3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3191-2D84-40F6-8134-0499AAFA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我完成的部分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DD781-1B6E-4520-82A5-ECFC6A58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87A59-B0E9-428F-BE04-002B3134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82437"/>
            <a:ext cx="3856037" cy="354171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我想改进模型</a:t>
            </a:r>
            <a:r>
              <a:rPr lang="en-US" altLang="zh-CN" dirty="0"/>
              <a:t>,</a:t>
            </a:r>
            <a:r>
              <a:rPr lang="zh-CN" altLang="en-US" dirty="0"/>
              <a:t>但是并不会调超参数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所以在阅读博客和和同学交流后</a:t>
            </a:r>
            <a:r>
              <a:rPr lang="en-US" altLang="zh-CN" dirty="0"/>
              <a:t>,</a:t>
            </a:r>
            <a:r>
              <a:rPr lang="zh-CN" altLang="en-US" dirty="0"/>
              <a:t>把注意力放在一些被证明普遍有效的方法上</a:t>
            </a:r>
            <a:r>
              <a:rPr lang="en-US" altLang="zh-CN" dirty="0"/>
              <a:t>, 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改进了原有的注意力机制</a:t>
            </a:r>
            <a:r>
              <a:rPr lang="en-US" altLang="zh-CN" dirty="0"/>
              <a:t>(Attention Mechanism)</a:t>
            </a:r>
            <a:r>
              <a:rPr lang="zh-CN" altLang="en-US" dirty="0"/>
              <a:t>部分</a:t>
            </a:r>
            <a:r>
              <a:rPr lang="en-US" altLang="zh-CN" dirty="0"/>
              <a:t>, </a:t>
            </a:r>
            <a:r>
              <a:rPr lang="zh-CN" altLang="en-US" dirty="0"/>
              <a:t>改一个全连接层为两个全连接层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相比将</a:t>
            </a:r>
            <a:r>
              <a:rPr lang="en-US" altLang="zh-CN" dirty="0"/>
              <a:t>hidden state</a:t>
            </a:r>
            <a:r>
              <a:rPr lang="zh-CN" altLang="en-US" dirty="0"/>
              <a:t>和</a:t>
            </a:r>
            <a:r>
              <a:rPr lang="en-US" altLang="zh-CN" dirty="0"/>
              <a:t>cell state</a:t>
            </a:r>
            <a:r>
              <a:rPr lang="zh-CN" altLang="en-US" dirty="0"/>
              <a:t>初始化为</a:t>
            </a:r>
            <a:r>
              <a:rPr lang="en-US" altLang="zh-CN" dirty="0"/>
              <a:t>0,</a:t>
            </a:r>
            <a:r>
              <a:rPr lang="zh-CN" altLang="en-US" dirty="0"/>
              <a:t>用</a:t>
            </a:r>
            <a:r>
              <a:rPr lang="en-US" altLang="zh-CN" dirty="0"/>
              <a:t>Encoder</a:t>
            </a:r>
            <a:r>
              <a:rPr lang="zh-CN" altLang="en-US" dirty="0"/>
              <a:t>的输出来做初始化</a:t>
            </a:r>
            <a:r>
              <a:rPr lang="en-US" altLang="zh-CN" dirty="0"/>
              <a:t>,</a:t>
            </a:r>
            <a:r>
              <a:rPr lang="zh-CN" altLang="en-US" dirty="0"/>
              <a:t>能提升性能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B131DB-20FB-4233-A6AF-7F4DBC55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97709"/>
            <a:ext cx="5973119" cy="62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1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8"/>
    </mc:Choice>
    <mc:Fallback>
      <p:transition spd="slow" advTm="11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10DA8-6EDC-4309-882F-6AA34B2A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我完成的部分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C583255-C296-4326-A5C4-A64BCF24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95" r="-9"/>
          <a:stretch/>
        </p:blipFill>
        <p:spPr>
          <a:xfrm>
            <a:off x="5840627" y="1487485"/>
            <a:ext cx="4819135" cy="3998914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8B6D9-B5BC-40B1-8570-16103518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在运行过程中我发现训练用时特别长</a:t>
            </a:r>
            <a:endParaRPr lang="en-US" altLang="zh-CN" dirty="0"/>
          </a:p>
          <a:p>
            <a:r>
              <a:rPr lang="zh-CN" altLang="en-US" dirty="0"/>
              <a:t>因为数据集过大的缘故</a:t>
            </a:r>
            <a:r>
              <a:rPr lang="en-US" altLang="zh-CN" dirty="0"/>
              <a:t>(COCO</a:t>
            </a:r>
            <a:r>
              <a:rPr lang="zh-CN" altLang="en-US" dirty="0"/>
              <a:t>训练数据集有</a:t>
            </a:r>
            <a:r>
              <a:rPr lang="en-US" altLang="zh-CN" dirty="0"/>
              <a:t>14</a:t>
            </a:r>
            <a:r>
              <a:rPr lang="zh-CN" altLang="en-US" dirty="0"/>
              <a:t>个</a:t>
            </a:r>
            <a:r>
              <a:rPr lang="en-US" altLang="zh-CN" dirty="0"/>
              <a:t>G), </a:t>
            </a:r>
            <a:r>
              <a:rPr lang="zh-CN" altLang="en-US" dirty="0"/>
              <a:t>即使</a:t>
            </a:r>
            <a:r>
              <a:rPr lang="en-US" altLang="zh-CN" dirty="0"/>
              <a:t>CNN</a:t>
            </a:r>
            <a:r>
              <a:rPr lang="zh-CN" altLang="en-US" dirty="0"/>
              <a:t>网络的权重是下载的</a:t>
            </a:r>
            <a:r>
              <a:rPr lang="en-US" altLang="zh-CN" dirty="0"/>
              <a:t>, </a:t>
            </a:r>
            <a:r>
              <a:rPr lang="zh-CN" altLang="en-US" dirty="0"/>
              <a:t>只需要训练</a:t>
            </a:r>
            <a:r>
              <a:rPr lang="en-US" altLang="zh-CN" dirty="0"/>
              <a:t>RNN, </a:t>
            </a:r>
            <a:r>
              <a:rPr lang="zh-CN" altLang="en-US" dirty="0"/>
              <a:t>用时也很长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如右图所示</a:t>
            </a:r>
            <a:r>
              <a:rPr lang="en-US" altLang="zh-CN" dirty="0"/>
              <a:t>, </a:t>
            </a:r>
            <a:r>
              <a:rPr lang="zh-CN" altLang="en-US" dirty="0"/>
              <a:t>所有训练数据通过一遍用时约</a:t>
            </a:r>
            <a:r>
              <a:rPr lang="en-US" altLang="zh-CN" dirty="0"/>
              <a:t>1.5</a:t>
            </a:r>
            <a:r>
              <a:rPr lang="zh-CN" altLang="en-US" dirty="0"/>
              <a:t>小时</a:t>
            </a:r>
            <a:r>
              <a:rPr lang="en-US" altLang="zh-CN" dirty="0"/>
              <a:t>, </a:t>
            </a:r>
            <a:r>
              <a:rPr lang="zh-CN" altLang="en-US" dirty="0"/>
              <a:t>一共需要</a:t>
            </a:r>
            <a:r>
              <a:rPr lang="en-US" altLang="zh-CN" dirty="0"/>
              <a:t>50</a:t>
            </a:r>
            <a:r>
              <a:rPr lang="zh-CN" altLang="en-US" dirty="0"/>
              <a:t>遍</a:t>
            </a:r>
            <a:r>
              <a:rPr lang="en-US" altLang="zh-CN" dirty="0"/>
              <a:t>, </a:t>
            </a:r>
            <a:r>
              <a:rPr lang="zh-CN" altLang="en-US" dirty="0"/>
              <a:t>总共耗时大约三天</a:t>
            </a:r>
            <a:endParaRPr lang="en-US" altLang="zh-CN" dirty="0"/>
          </a:p>
          <a:p>
            <a:r>
              <a:rPr lang="zh-CN" altLang="en-US" dirty="0"/>
              <a:t>我希望得到一个训练更快的模型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"/>
    </mc:Choice>
    <mc:Fallback>
      <p:transition spd="slow" advTm="2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BFF41-59E2-4D66-93DE-F56E115B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我完成的部分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17BF0-0BE6-4DD8-ABCF-170D8B32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一个办法是适当降低</a:t>
            </a:r>
            <a:r>
              <a:rPr lang="en-US" altLang="zh-CN" dirty="0"/>
              <a:t>epoch, </a:t>
            </a:r>
            <a:r>
              <a:rPr lang="zh-CN" altLang="en-US" dirty="0"/>
              <a:t>做一个</a:t>
            </a:r>
            <a:r>
              <a:rPr lang="en-US" altLang="zh-CN" dirty="0"/>
              <a:t>tradeoff, </a:t>
            </a:r>
            <a:r>
              <a:rPr lang="zh-CN" altLang="en-US" dirty="0"/>
              <a:t>显著提升效率但略微损失精确度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tensorboard</a:t>
            </a:r>
            <a:r>
              <a:rPr lang="zh-CN" altLang="en-US" dirty="0"/>
              <a:t>进行可视化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0.6</a:t>
            </a:r>
            <a:r>
              <a:rPr lang="zh-CN" altLang="en-US" dirty="0"/>
              <a:t>的平滑下</a:t>
            </a:r>
            <a:r>
              <a:rPr lang="en-US" altLang="zh-CN" dirty="0"/>
              <a:t>, </a:t>
            </a:r>
            <a:r>
              <a:rPr lang="zh-CN" altLang="en-US" dirty="0"/>
              <a:t>可以很清楚地看到损失函数随训练时长的变化</a:t>
            </a:r>
            <a:r>
              <a:rPr lang="en-US" altLang="zh-CN" dirty="0"/>
              <a:t>, </a:t>
            </a:r>
            <a:r>
              <a:rPr lang="zh-CN" altLang="en-US" dirty="0"/>
              <a:t>可以看到</a:t>
            </a:r>
            <a:r>
              <a:rPr lang="en-US" altLang="zh-CN" dirty="0"/>
              <a:t>,</a:t>
            </a:r>
            <a:r>
              <a:rPr lang="zh-CN" altLang="en-US" dirty="0"/>
              <a:t>训练时长超过</a:t>
            </a:r>
            <a:r>
              <a:rPr lang="en-US" altLang="zh-CN" dirty="0"/>
              <a:t>50</a:t>
            </a:r>
            <a:r>
              <a:rPr lang="zh-CN" altLang="en-US" dirty="0"/>
              <a:t>小时时</a:t>
            </a:r>
            <a:r>
              <a:rPr lang="en-US" altLang="zh-CN" dirty="0"/>
              <a:t>,</a:t>
            </a:r>
            <a:r>
              <a:rPr lang="zh-CN" altLang="en-US" dirty="0"/>
              <a:t>损失函数的下降已经很缓慢了</a:t>
            </a:r>
            <a:r>
              <a:rPr lang="en-US" altLang="zh-CN" dirty="0"/>
              <a:t>, </a:t>
            </a:r>
            <a:r>
              <a:rPr lang="zh-CN" altLang="en-US" dirty="0"/>
              <a:t>对应的</a:t>
            </a:r>
            <a:r>
              <a:rPr lang="en-US" altLang="zh-CN" dirty="0"/>
              <a:t>epoch</a:t>
            </a:r>
            <a:r>
              <a:rPr lang="zh-CN" altLang="en-US" dirty="0"/>
              <a:t>大约是</a:t>
            </a:r>
            <a:r>
              <a:rPr lang="en-US" altLang="zh-CN" dirty="0"/>
              <a:t>35,</a:t>
            </a:r>
            <a:r>
              <a:rPr lang="zh-CN" altLang="en-US" dirty="0"/>
              <a:t>改</a:t>
            </a:r>
            <a:r>
              <a:rPr lang="en-US" altLang="zh-CN" dirty="0"/>
              <a:t>epoch</a:t>
            </a:r>
            <a:r>
              <a:rPr lang="zh-CN" altLang="en-US" dirty="0"/>
              <a:t>我认为也是可以的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6B3E16-930A-4732-819B-4AABC665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64E056-D0BA-408E-AE65-C10136DE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48" y="2249485"/>
            <a:ext cx="7310852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"/>
    </mc:Choice>
    <mc:Fallback>
      <p:transition spd="slow" advTm="2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1ED1-D28F-4F15-8F58-8B70E285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我完成的部分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DE76FE5-D588-4492-9560-8459D733A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8" y="172995"/>
            <a:ext cx="3856037" cy="2298912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F7F11-11E0-4891-AEF9-74517B5B1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有没有别的办法呢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很自然的想法是</a:t>
            </a:r>
            <a:r>
              <a:rPr lang="en-US" altLang="zh-CN" dirty="0"/>
              <a:t>, GRU</a:t>
            </a:r>
            <a:r>
              <a:rPr lang="zh-CN" altLang="en-US" dirty="0"/>
              <a:t>和</a:t>
            </a:r>
            <a:r>
              <a:rPr lang="en-US" altLang="zh-CN" dirty="0"/>
              <a:t>LSTM</a:t>
            </a:r>
            <a:r>
              <a:rPr lang="zh-CN" altLang="en-US" dirty="0"/>
              <a:t>效果相仿</a:t>
            </a:r>
            <a:r>
              <a:rPr lang="en-US" altLang="zh-CN" dirty="0"/>
              <a:t>, </a:t>
            </a:r>
            <a:r>
              <a:rPr lang="zh-CN" altLang="en-US" dirty="0"/>
              <a:t>但参数更少可以训练得更快</a:t>
            </a:r>
            <a:r>
              <a:rPr lang="en-US" altLang="zh-CN" dirty="0"/>
              <a:t>, </a:t>
            </a:r>
            <a:r>
              <a:rPr lang="zh-CN" altLang="en-US" dirty="0"/>
              <a:t>于是我重写了模型的</a:t>
            </a:r>
            <a:r>
              <a:rPr lang="en-US" altLang="zh-CN" dirty="0"/>
              <a:t>RNN</a:t>
            </a:r>
            <a:r>
              <a:rPr lang="zh-CN" altLang="en-US" dirty="0"/>
              <a:t>部分</a:t>
            </a:r>
            <a:r>
              <a:rPr lang="en-US" altLang="zh-CN" dirty="0"/>
              <a:t>, </a:t>
            </a:r>
            <a:r>
              <a:rPr lang="zh-CN" altLang="en-US" dirty="0"/>
              <a:t>在训练时调整配置可以选择</a:t>
            </a:r>
            <a:r>
              <a:rPr lang="en-US" altLang="zh-CN" dirty="0"/>
              <a:t>LSTM</a:t>
            </a:r>
            <a:r>
              <a:rPr lang="zh-CN" altLang="en-US" dirty="0"/>
              <a:t>和</a:t>
            </a:r>
            <a:r>
              <a:rPr lang="en-US" altLang="zh-CN" dirty="0"/>
              <a:t>GRU</a:t>
            </a:r>
            <a:r>
              <a:rPr lang="zh-CN" altLang="en-US" dirty="0"/>
              <a:t>两种模型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4871DC-5C19-4685-B54A-BC56FBAF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2471907"/>
            <a:ext cx="3856037" cy="40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6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"/>
    </mc:Choice>
    <mc:Fallback>
      <p:transition spd="slow" advTm="19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59D9F-FD77-400D-89DE-628B317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我完成的部分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768B65-F969-4F60-A677-7EEBB6FBC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803" y="1334422"/>
            <a:ext cx="4676775" cy="1457325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6DC8A-7F2E-4A88-A6B5-155387EB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如右图所示</a:t>
            </a:r>
            <a:r>
              <a:rPr lang="en-US" altLang="zh-CN" dirty="0"/>
              <a:t>, </a:t>
            </a:r>
            <a:r>
              <a:rPr lang="zh-CN" altLang="en-US" dirty="0"/>
              <a:t>在配置中选择</a:t>
            </a:r>
            <a:r>
              <a:rPr lang="en-US" altLang="zh-CN" dirty="0"/>
              <a:t>GRU</a:t>
            </a:r>
            <a:r>
              <a:rPr lang="zh-CN" altLang="en-US" dirty="0"/>
              <a:t>方式进行训练</a:t>
            </a:r>
            <a:r>
              <a:rPr lang="en-US" altLang="zh-CN" dirty="0"/>
              <a:t>, </a:t>
            </a:r>
            <a:r>
              <a:rPr lang="zh-CN" altLang="en-US" dirty="0"/>
              <a:t>每遍的用时少了大概</a:t>
            </a:r>
            <a:r>
              <a:rPr lang="en-US" altLang="zh-CN" dirty="0"/>
              <a:t>20</a:t>
            </a:r>
            <a:r>
              <a:rPr lang="zh-CN" altLang="en-US" dirty="0"/>
              <a:t>分钟</a:t>
            </a:r>
            <a:r>
              <a:rPr lang="en-US" altLang="zh-CN" dirty="0"/>
              <a:t>. </a:t>
            </a: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94990-E782-4BC0-BE09-1BBF9740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13" y="2791747"/>
            <a:ext cx="2721554" cy="20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1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"/>
    </mc:Choice>
    <mc:Fallback>
      <p:transition spd="slow" advTm="22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DC99B-88ED-48CF-A2B5-E3ABB3BB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最后的模型效果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10E2B4-6CB6-4BD3-ABC2-63631AAC8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75635F7-A29F-4C43-B1B1-24EE4EEE1DD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FF9256E-3F88-4B05-819F-6F1DFD788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BD20140-630B-4313-AA59-97EF6CA393C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D2D64D8-A415-44F6-9EFE-D5B22FEED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205CAC50-F744-407B-A1CF-6C0134A00DE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50C59E-38A0-4892-A6D0-E445AC14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72" y="2468881"/>
            <a:ext cx="5852159" cy="43891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24F451-7F8D-446E-82B6-C48EDF67B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246888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8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9"/>
    </mc:Choice>
    <mc:Fallback>
      <p:transition spd="slow" advTm="819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0</TotalTime>
  <Words>511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Tw Cen MT</vt:lpstr>
      <vt:lpstr>电路</vt:lpstr>
      <vt:lpstr>人工智能导论展示</vt:lpstr>
      <vt:lpstr>我完成的部分</vt:lpstr>
      <vt:lpstr>我完成的部分</vt:lpstr>
      <vt:lpstr>我完成的部分</vt:lpstr>
      <vt:lpstr>我完成的部分</vt:lpstr>
      <vt:lpstr>我完成的部分</vt:lpstr>
      <vt:lpstr>我完成的部分</vt:lpstr>
      <vt:lpstr>我完成的部分</vt:lpstr>
      <vt:lpstr>最后的模型效果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人工智能导论展示</dc:title>
  <dc:creator>丁 逸凡</dc:creator>
  <cp:lastModifiedBy>丁 逸凡</cp:lastModifiedBy>
  <cp:revision>7</cp:revision>
  <dcterms:created xsi:type="dcterms:W3CDTF">2020-12-16T01:01:25Z</dcterms:created>
  <dcterms:modified xsi:type="dcterms:W3CDTF">2020-12-19T04:55:34Z</dcterms:modified>
</cp:coreProperties>
</file>