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1FC5A91-D45F-4B3E-A651-934F9DA77138}" type="datetimeFigureOut">
              <a:rPr lang="zh-CN" altLang="en-US" smtClean="0"/>
              <a:t>2020/12/19</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228038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FC5A91-D45F-4B3E-A651-934F9DA77138}" type="datetimeFigureOut">
              <a:rPr lang="zh-CN" altLang="en-US" smtClean="0"/>
              <a:t>2020/12/19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3216723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FC5A91-D45F-4B3E-A651-934F9DA77138}" type="datetimeFigureOut">
              <a:rPr lang="zh-CN" altLang="en-US" smtClean="0"/>
              <a:t>2020/12/19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275076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FC5A91-D45F-4B3E-A651-934F9DA77138}" type="datetimeFigureOut">
              <a:rPr lang="zh-CN" altLang="en-US" smtClean="0"/>
              <a:t>2020/12/19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694522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FC5A91-D45F-4B3E-A651-934F9DA77138}" type="datetimeFigureOut">
              <a:rPr lang="zh-CN" altLang="en-US" smtClean="0"/>
              <a:t>2020/12/19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1796144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1FC5A91-D45F-4B3E-A651-934F9DA77138}" type="datetimeFigureOut">
              <a:rPr lang="zh-CN" altLang="en-US" smtClean="0"/>
              <a:t>2020/12/19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683934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1FC5A91-D45F-4B3E-A651-934F9DA77138}" type="datetimeFigureOut">
              <a:rPr lang="zh-CN" altLang="en-US" smtClean="0"/>
              <a:t>2020/12/19</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3859010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1FC5A91-D45F-4B3E-A651-934F9DA77138}" type="datetimeFigureOut">
              <a:rPr lang="zh-CN" altLang="en-US" smtClean="0"/>
              <a:t>2020/12/19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3240466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1FC5A91-D45F-4B3E-A651-934F9DA77138}" type="datetimeFigureOut">
              <a:rPr lang="zh-CN" altLang="en-US" smtClean="0"/>
              <a:t>2020/12/19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147388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FC5A91-D45F-4B3E-A651-934F9DA77138}" type="datetimeFigureOut">
              <a:rPr lang="zh-CN" altLang="en-US" smtClean="0"/>
              <a:t>2020/12/19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3508712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FC5A91-D45F-4B3E-A651-934F9DA77138}" type="datetimeFigureOut">
              <a:rPr lang="zh-CN" altLang="en-US" smtClean="0"/>
              <a:t>2020/12/19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3849032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1FC5A91-D45F-4B3E-A651-934F9DA77138}" type="datetimeFigureOut">
              <a:rPr lang="zh-CN" altLang="en-US" smtClean="0"/>
              <a:t>2020/12/19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266113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1FC5A91-D45F-4B3E-A651-934F9DA77138}" type="datetimeFigureOut">
              <a:rPr lang="zh-CN" altLang="en-US" smtClean="0"/>
              <a:t>2020/12/19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110273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1FC5A91-D45F-4B3E-A651-934F9DA77138}" type="datetimeFigureOut">
              <a:rPr lang="zh-CN" altLang="en-US" smtClean="0"/>
              <a:t>2020/12/19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386430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C5A91-D45F-4B3E-A651-934F9DA77138}" type="datetimeFigureOut">
              <a:rPr lang="zh-CN" altLang="en-US" smtClean="0"/>
              <a:t>2020/12/19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28145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FC5A91-D45F-4B3E-A651-934F9DA77138}" type="datetimeFigureOut">
              <a:rPr lang="zh-CN" altLang="en-US" smtClean="0"/>
              <a:t>2020/12/19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143973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FC5A91-D45F-4B3E-A651-934F9DA77138}" type="datetimeFigureOut">
              <a:rPr lang="zh-CN" altLang="en-US" smtClean="0"/>
              <a:t>2020/12/19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384667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1FC5A91-D45F-4B3E-A651-934F9DA77138}" type="datetimeFigureOut">
              <a:rPr lang="zh-CN" altLang="en-US" smtClean="0"/>
              <a:t>2020/12/19</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13166225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94B22CE-8DA5-44F8-974B-F88E9348E327}"/>
              </a:ext>
            </a:extLst>
          </p:cNvPr>
          <p:cNvSpPr txBox="1"/>
          <p:nvPr/>
        </p:nvSpPr>
        <p:spPr>
          <a:xfrm>
            <a:off x="1976491" y="2413337"/>
            <a:ext cx="8239018" cy="1015663"/>
          </a:xfrm>
          <a:prstGeom prst="rect">
            <a:avLst/>
          </a:prstGeom>
          <a:noFill/>
        </p:spPr>
        <p:txBody>
          <a:bodyPr wrap="square">
            <a:spAutoFit/>
          </a:bodyPr>
          <a:lstStyle/>
          <a:p>
            <a:pPr algn="just"/>
            <a:r>
              <a:rPr lang="zh-CN" altLang="en-US" sz="6000" kern="100">
                <a:effectLst/>
                <a:latin typeface="华文楷体" panose="02010600040101010101" pitchFamily="2" charset="-122"/>
                <a:ea typeface="华文楷体" panose="02010600040101010101" pitchFamily="2" charset="-122"/>
                <a:cs typeface="Times New Roman" panose="02020603050405020304" pitchFamily="18" charset="0"/>
              </a:rPr>
              <a:t>人工智能导论</a:t>
            </a:r>
            <a:r>
              <a:rPr lang="zh-CN" altLang="zh-CN" sz="6000" kern="100">
                <a:effectLst/>
                <a:latin typeface="华文楷体" panose="02010600040101010101" pitchFamily="2" charset="-122"/>
                <a:ea typeface="华文楷体" panose="02010600040101010101" pitchFamily="2" charset="-122"/>
                <a:cs typeface="Times New Roman" panose="02020603050405020304" pitchFamily="18" charset="0"/>
              </a:rPr>
              <a:t>个人展示</a:t>
            </a:r>
          </a:p>
        </p:txBody>
      </p:sp>
      <p:sp>
        <p:nvSpPr>
          <p:cNvPr id="7" name="文本框 6">
            <a:extLst>
              <a:ext uri="{FF2B5EF4-FFF2-40B4-BE49-F238E27FC236}">
                <a16:creationId xmlns:a16="http://schemas.microsoft.com/office/drawing/2014/main" id="{CA6CE220-8C2E-455B-8482-C07C55B2C997}"/>
              </a:ext>
            </a:extLst>
          </p:cNvPr>
          <p:cNvSpPr txBox="1"/>
          <p:nvPr/>
        </p:nvSpPr>
        <p:spPr>
          <a:xfrm>
            <a:off x="5157628" y="4777751"/>
            <a:ext cx="6798067" cy="461665"/>
          </a:xfrm>
          <a:prstGeom prst="rect">
            <a:avLst/>
          </a:prstGeom>
          <a:noFill/>
        </p:spPr>
        <p:txBody>
          <a:bodyPr wrap="square">
            <a:spAutoFit/>
          </a:bodyPr>
          <a:lstStyle/>
          <a:p>
            <a:pPr algn="ctr"/>
            <a:r>
              <a:rPr lang="en-US" altLang="zh-CN" sz="2400" b="1"/>
              <a:t>2018202115 </a:t>
            </a:r>
            <a:r>
              <a:rPr lang="zh-CN" altLang="en-US" sz="2400" b="1"/>
              <a:t>邓适 </a:t>
            </a:r>
            <a:r>
              <a:rPr lang="en-US" altLang="zh-CN" sz="2400" b="1"/>
              <a:t>Group11</a:t>
            </a:r>
            <a:r>
              <a:rPr lang="zh-CN" altLang="en-US" sz="2400" b="1"/>
              <a:t> </a:t>
            </a:r>
            <a:r>
              <a:rPr lang="en-US" altLang="zh-CN" sz="2400" b="1"/>
              <a:t>Task9(HumanEye)</a:t>
            </a:r>
            <a:endParaRPr lang="zh-CN" altLang="en-US" sz="2400" b="1" dirty="0"/>
          </a:p>
        </p:txBody>
      </p:sp>
    </p:spTree>
    <p:extLst>
      <p:ext uri="{BB962C8B-B14F-4D97-AF65-F5344CB8AC3E}">
        <p14:creationId xmlns:p14="http://schemas.microsoft.com/office/powerpoint/2010/main" val="1201837273"/>
      </p:ext>
    </p:extLst>
  </p:cSld>
  <p:clrMapOvr>
    <a:masterClrMapping/>
  </p:clrMapOvr>
  <mc:AlternateContent xmlns:mc="http://schemas.openxmlformats.org/markup-compatibility/2006" xmlns:p14="http://schemas.microsoft.com/office/powerpoint/2010/main">
    <mc:Choice Requires="p14">
      <p:transition spd="slow" p14:dur="2000" advTm="2501"/>
    </mc:Choice>
    <mc:Fallback xmlns="">
      <p:transition spd="slow" advTm="250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94B22CE-8DA5-44F8-974B-F88E9348E327}"/>
              </a:ext>
            </a:extLst>
          </p:cNvPr>
          <p:cNvSpPr txBox="1"/>
          <p:nvPr/>
        </p:nvSpPr>
        <p:spPr>
          <a:xfrm>
            <a:off x="987174" y="2844225"/>
            <a:ext cx="2157574" cy="584775"/>
          </a:xfrm>
          <a:prstGeom prst="rect">
            <a:avLst/>
          </a:prstGeom>
          <a:noFill/>
        </p:spPr>
        <p:txBody>
          <a:bodyPr wrap="square">
            <a:spAutoFit/>
          </a:bodyPr>
          <a:lstStyle/>
          <a:p>
            <a:pPr algn="just"/>
            <a:r>
              <a:rPr lang="en-US" altLang="zh-CN" sz="3200" kern="100">
                <a:effectLst/>
                <a:latin typeface="Segoe Print" panose="02000600000000000000" pitchFamily="2" charset="0"/>
                <a:ea typeface="等线" panose="02010600030101010101" pitchFamily="2" charset="-122"/>
                <a:cs typeface="Times New Roman" panose="02020603050405020304" pitchFamily="18" charset="0"/>
              </a:rPr>
              <a:t>My Part</a:t>
            </a:r>
            <a:endParaRPr lang="zh-CN" altLang="zh-CN" sz="3200" kern="100">
              <a:effectLst/>
              <a:latin typeface="Segoe Print" panose="02000600000000000000" pitchFamily="2" charset="0"/>
              <a:ea typeface="等线" panose="02010600030101010101" pitchFamily="2" charset="-122"/>
              <a:cs typeface="Times New Roman" panose="02020603050405020304" pitchFamily="18" charset="0"/>
            </a:endParaRPr>
          </a:p>
        </p:txBody>
      </p:sp>
      <p:sp>
        <p:nvSpPr>
          <p:cNvPr id="2" name="左大括号 1">
            <a:extLst>
              <a:ext uri="{FF2B5EF4-FFF2-40B4-BE49-F238E27FC236}">
                <a16:creationId xmlns:a16="http://schemas.microsoft.com/office/drawing/2014/main" id="{AC35D419-6F8D-42F8-9208-B5DBB4A73CD3}"/>
              </a:ext>
            </a:extLst>
          </p:cNvPr>
          <p:cNvSpPr/>
          <p:nvPr/>
        </p:nvSpPr>
        <p:spPr>
          <a:xfrm>
            <a:off x="3067024" y="1354046"/>
            <a:ext cx="385093" cy="3565132"/>
          </a:xfrm>
          <a:prstGeom prst="leftBrace">
            <a:avLst>
              <a:gd name="adj1" fmla="val 11772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11A3715-8570-4EE7-9CBC-0B24208E3A55}"/>
              </a:ext>
            </a:extLst>
          </p:cNvPr>
          <p:cNvSpPr txBox="1"/>
          <p:nvPr/>
        </p:nvSpPr>
        <p:spPr>
          <a:xfrm>
            <a:off x="3582684" y="1061658"/>
            <a:ext cx="4759932" cy="584775"/>
          </a:xfrm>
          <a:prstGeom prst="rect">
            <a:avLst/>
          </a:prstGeom>
          <a:noFill/>
        </p:spPr>
        <p:txBody>
          <a:bodyPr wrap="square">
            <a:spAutoFit/>
          </a:bodyPr>
          <a:lstStyle/>
          <a:p>
            <a:pPr lvl="0" algn="just"/>
            <a:r>
              <a:rPr lang="zh-CN" altLang="en-US" sz="3200" kern="100">
                <a:latin typeface="等线" panose="02010600030101010101" pitchFamily="2" charset="-122"/>
                <a:ea typeface="等线" panose="02010600030101010101" pitchFamily="2" charset="-122"/>
                <a:cs typeface="Times New Roman" panose="02020603050405020304" pitchFamily="18" charset="0"/>
              </a:rPr>
              <a:t>读</a:t>
            </a:r>
            <a:r>
              <a:rPr lang="zh-CN" altLang="zh-CN" sz="3200" kern="100">
                <a:effectLst/>
                <a:latin typeface="等线" panose="02010600030101010101" pitchFamily="2" charset="-122"/>
                <a:ea typeface="等线" panose="02010600030101010101" pitchFamily="2" charset="-122"/>
                <a:cs typeface="Times New Roman" panose="02020603050405020304" pitchFamily="18" charset="0"/>
              </a:rPr>
              <a:t>论文，寻找合适的模型</a:t>
            </a:r>
          </a:p>
        </p:txBody>
      </p:sp>
      <p:sp>
        <p:nvSpPr>
          <p:cNvPr id="8" name="左大括号 7">
            <a:extLst>
              <a:ext uri="{FF2B5EF4-FFF2-40B4-BE49-F238E27FC236}">
                <a16:creationId xmlns:a16="http://schemas.microsoft.com/office/drawing/2014/main" id="{4049F051-2EE7-4D43-8511-56971C5B02C1}"/>
              </a:ext>
            </a:extLst>
          </p:cNvPr>
          <p:cNvSpPr/>
          <p:nvPr/>
        </p:nvSpPr>
        <p:spPr>
          <a:xfrm>
            <a:off x="5782090" y="3828620"/>
            <a:ext cx="627819" cy="2181114"/>
          </a:xfrm>
          <a:prstGeom prst="leftBrace">
            <a:avLst>
              <a:gd name="adj1" fmla="val 6397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7F4705F-3DFA-40F5-8B7A-6C72673E333E}"/>
              </a:ext>
            </a:extLst>
          </p:cNvPr>
          <p:cNvSpPr txBox="1"/>
          <p:nvPr/>
        </p:nvSpPr>
        <p:spPr>
          <a:xfrm>
            <a:off x="3680811" y="4626790"/>
            <a:ext cx="2242335" cy="584775"/>
          </a:xfrm>
          <a:prstGeom prst="rect">
            <a:avLst/>
          </a:prstGeom>
          <a:noFill/>
        </p:spPr>
        <p:txBody>
          <a:bodyPr wrap="square">
            <a:spAutoFit/>
          </a:bodyPr>
          <a:lstStyle/>
          <a:p>
            <a:r>
              <a:rPr lang="zh-CN" altLang="en-US" sz="3200"/>
              <a:t>初步实现</a:t>
            </a:r>
          </a:p>
        </p:txBody>
      </p:sp>
      <p:sp>
        <p:nvSpPr>
          <p:cNvPr id="12" name="文本框 11">
            <a:extLst>
              <a:ext uri="{FF2B5EF4-FFF2-40B4-BE49-F238E27FC236}">
                <a16:creationId xmlns:a16="http://schemas.microsoft.com/office/drawing/2014/main" id="{45C8575A-8160-4B7B-A712-09603E4FAE18}"/>
              </a:ext>
            </a:extLst>
          </p:cNvPr>
          <p:cNvSpPr txBox="1"/>
          <p:nvPr/>
        </p:nvSpPr>
        <p:spPr>
          <a:xfrm>
            <a:off x="6573200" y="3641904"/>
            <a:ext cx="1297113" cy="2554545"/>
          </a:xfrm>
          <a:prstGeom prst="rect">
            <a:avLst/>
          </a:prstGeom>
          <a:noFill/>
        </p:spPr>
        <p:txBody>
          <a:bodyPr wrap="square">
            <a:spAutoFit/>
          </a:bodyPr>
          <a:lstStyle/>
          <a:p>
            <a:r>
              <a:rPr lang="en-US" altLang="zh-CN" sz="3200"/>
              <a:t>T</a:t>
            </a:r>
            <a:r>
              <a:rPr lang="zh-CN" altLang="en-US" sz="3200"/>
              <a:t>rain</a:t>
            </a:r>
            <a:endParaRPr lang="en-US" altLang="zh-CN" sz="3200"/>
          </a:p>
          <a:p>
            <a:endParaRPr lang="zh-CN" altLang="en-US" sz="3200"/>
          </a:p>
          <a:p>
            <a:r>
              <a:rPr lang="en-US" altLang="zh-CN" sz="3200"/>
              <a:t>E</a:t>
            </a:r>
            <a:r>
              <a:rPr lang="zh-CN" altLang="en-US" sz="3200"/>
              <a:t>val</a:t>
            </a:r>
          </a:p>
          <a:p>
            <a:endParaRPr lang="en-US" altLang="zh-CN" sz="3200"/>
          </a:p>
          <a:p>
            <a:r>
              <a:rPr lang="en-US" altLang="zh-CN" sz="3200"/>
              <a:t>T</a:t>
            </a:r>
            <a:r>
              <a:rPr lang="zh-CN" altLang="en-US" sz="3200"/>
              <a:t>est</a:t>
            </a:r>
          </a:p>
        </p:txBody>
      </p:sp>
    </p:spTree>
    <p:extLst>
      <p:ext uri="{BB962C8B-B14F-4D97-AF65-F5344CB8AC3E}">
        <p14:creationId xmlns:p14="http://schemas.microsoft.com/office/powerpoint/2010/main" val="41018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EF6A519-815A-4D2E-8582-55FBEA840645}"/>
              </a:ext>
            </a:extLst>
          </p:cNvPr>
          <p:cNvPicPr>
            <a:picLocks noChangeAspect="1"/>
          </p:cNvPicPr>
          <p:nvPr/>
        </p:nvPicPr>
        <p:blipFill>
          <a:blip r:embed="rId2"/>
          <a:stretch>
            <a:fillRect/>
          </a:stretch>
        </p:blipFill>
        <p:spPr>
          <a:xfrm>
            <a:off x="802883" y="201056"/>
            <a:ext cx="7026025" cy="4008437"/>
          </a:xfrm>
          <a:prstGeom prst="rect">
            <a:avLst/>
          </a:prstGeom>
        </p:spPr>
      </p:pic>
      <p:pic>
        <p:nvPicPr>
          <p:cNvPr id="7" name="图片 6" descr="图形用户界面, 文本, 应用程序&#10;&#10;描述已自动生成">
            <a:extLst>
              <a:ext uri="{FF2B5EF4-FFF2-40B4-BE49-F238E27FC236}">
                <a16:creationId xmlns:a16="http://schemas.microsoft.com/office/drawing/2014/main" id="{0DE2F264-7294-4984-85E6-EBEC6FD98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55080"/>
            <a:ext cx="12253944" cy="3501882"/>
          </a:xfrm>
          <a:prstGeom prst="rect">
            <a:avLst/>
          </a:prstGeom>
        </p:spPr>
      </p:pic>
    </p:spTree>
    <p:extLst>
      <p:ext uri="{BB962C8B-B14F-4D97-AF65-F5344CB8AC3E}">
        <p14:creationId xmlns:p14="http://schemas.microsoft.com/office/powerpoint/2010/main" val="34797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4AA5880-AE8B-42CF-8898-F062741C2A1F}"/>
              </a:ext>
            </a:extLst>
          </p:cNvPr>
          <p:cNvPicPr>
            <a:picLocks noChangeAspect="1"/>
          </p:cNvPicPr>
          <p:nvPr/>
        </p:nvPicPr>
        <p:blipFill>
          <a:blip r:embed="rId2"/>
          <a:stretch>
            <a:fillRect/>
          </a:stretch>
        </p:blipFill>
        <p:spPr>
          <a:xfrm>
            <a:off x="624423" y="4474397"/>
            <a:ext cx="8388128" cy="1717496"/>
          </a:xfrm>
          <a:prstGeom prst="rect">
            <a:avLst/>
          </a:prstGeom>
          <a:ln>
            <a:noFill/>
          </a:ln>
          <a:effectLst>
            <a:outerShdw blurRad="292100" dist="139700" dir="2700000" algn="tl" rotWithShape="0">
              <a:srgbClr val="333333">
                <a:alpha val="65000"/>
              </a:srgbClr>
            </a:outerShdw>
          </a:effectLst>
        </p:spPr>
      </p:pic>
      <p:pic>
        <p:nvPicPr>
          <p:cNvPr id="5" name="图片 4">
            <a:extLst>
              <a:ext uri="{FF2B5EF4-FFF2-40B4-BE49-F238E27FC236}">
                <a16:creationId xmlns:a16="http://schemas.microsoft.com/office/drawing/2014/main" id="{A4D5C6F2-49E8-4E9B-8159-775BADDF8E82}"/>
              </a:ext>
            </a:extLst>
          </p:cNvPr>
          <p:cNvPicPr>
            <a:picLocks noChangeAspect="1"/>
          </p:cNvPicPr>
          <p:nvPr/>
        </p:nvPicPr>
        <p:blipFill>
          <a:blip r:embed="rId3"/>
          <a:stretch>
            <a:fillRect/>
          </a:stretch>
        </p:blipFill>
        <p:spPr>
          <a:xfrm>
            <a:off x="624423" y="464365"/>
            <a:ext cx="8213024" cy="2042529"/>
          </a:xfrm>
          <a:prstGeom prst="rect">
            <a:avLst/>
          </a:prstGeom>
          <a:ln>
            <a:noFill/>
          </a:ln>
          <a:effectLst>
            <a:outerShdw blurRad="292100" dist="139700" dir="2700000" algn="tl" rotWithShape="0">
              <a:srgbClr val="333333">
                <a:alpha val="65000"/>
              </a:srgbClr>
            </a:outerShdw>
          </a:effectLst>
        </p:spPr>
      </p:pic>
      <p:sp>
        <p:nvSpPr>
          <p:cNvPr id="7" name="文本框 6">
            <a:extLst>
              <a:ext uri="{FF2B5EF4-FFF2-40B4-BE49-F238E27FC236}">
                <a16:creationId xmlns:a16="http://schemas.microsoft.com/office/drawing/2014/main" id="{5FACF01E-4157-472D-9B3D-D1B33423AD8A}"/>
              </a:ext>
            </a:extLst>
          </p:cNvPr>
          <p:cNvSpPr txBox="1"/>
          <p:nvPr/>
        </p:nvSpPr>
        <p:spPr>
          <a:xfrm>
            <a:off x="624423" y="2798148"/>
            <a:ext cx="9576892" cy="1384995"/>
          </a:xfrm>
          <a:prstGeom prst="rect">
            <a:avLst/>
          </a:prstGeom>
          <a:noFill/>
        </p:spPr>
        <p:txBody>
          <a:bodyPr wrap="square">
            <a:spAutoFit/>
          </a:bodyPr>
          <a:lstStyle/>
          <a:p>
            <a:pPr marL="457200" indent="-457200" algn="just">
              <a:buFont typeface="Arial" panose="020B0604020202020204" pitchFamily="34" charset="0"/>
              <a:buChar char="•"/>
            </a:pPr>
            <a:r>
              <a:rPr lang="zh-CN" altLang="zh-CN" sz="2800" kern="100">
                <a:effectLst/>
                <a:latin typeface="等线" panose="02010600030101010101" pitchFamily="2" charset="-122"/>
                <a:ea typeface="等线" panose="02010600030101010101" pitchFamily="2" charset="-122"/>
                <a:cs typeface="Times New Roman" panose="02020603050405020304" pitchFamily="18" charset="0"/>
              </a:rPr>
              <a:t>以前的图像没有充分利用现有图像描述中固有的语义信息</a:t>
            </a:r>
          </a:p>
          <a:p>
            <a:pPr marL="457200" indent="-457200" algn="just">
              <a:buFont typeface="Arial" panose="020B0604020202020204" pitchFamily="34" charset="0"/>
              <a:buChar char="•"/>
            </a:pPr>
            <a:r>
              <a:rPr lang="zh-CN" altLang="zh-CN" sz="2800" kern="100">
                <a:effectLst/>
                <a:latin typeface="等线" panose="02010600030101010101" pitchFamily="2" charset="-122"/>
                <a:ea typeface="等线" panose="02010600030101010101" pitchFamily="2" charset="-122"/>
                <a:cs typeface="Times New Roman" panose="02020603050405020304" pitchFamily="18" charset="0"/>
              </a:rPr>
              <a:t>依赖于视觉上相似图像的描述中的文本信息来提取输入图像的视觉内容</a:t>
            </a:r>
          </a:p>
        </p:txBody>
      </p:sp>
    </p:spTree>
    <p:extLst>
      <p:ext uri="{BB962C8B-B14F-4D97-AF65-F5344CB8AC3E}">
        <p14:creationId xmlns:p14="http://schemas.microsoft.com/office/powerpoint/2010/main" val="3804462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4F911F-C457-41E9-9035-2E41068FFE4B}"/>
              </a:ext>
            </a:extLst>
          </p:cNvPr>
          <p:cNvSpPr txBox="1"/>
          <p:nvPr/>
        </p:nvSpPr>
        <p:spPr>
          <a:xfrm>
            <a:off x="942653" y="832475"/>
            <a:ext cx="6097712" cy="646331"/>
          </a:xfrm>
          <a:prstGeom prst="rect">
            <a:avLst/>
          </a:prstGeom>
          <a:noFill/>
        </p:spPr>
        <p:txBody>
          <a:bodyPr wrap="square">
            <a:spAutoFit/>
          </a:bodyPr>
          <a:lstStyle/>
          <a:p>
            <a:pPr algn="just"/>
            <a:r>
              <a:rPr lang="zh-CN" altLang="en-US" sz="3600" kern="100">
                <a:latin typeface="等线" panose="02010600030101010101" pitchFamily="2" charset="-122"/>
                <a:ea typeface="等线" panose="02010600030101010101" pitchFamily="2" charset="-122"/>
                <a:cs typeface="Times New Roman" panose="02020603050405020304" pitchFamily="18" charset="0"/>
              </a:rPr>
              <a:t>具体</a:t>
            </a:r>
            <a:r>
              <a:rPr lang="zh-CN" altLang="zh-CN" sz="3600" kern="100">
                <a:effectLst/>
                <a:latin typeface="等线" panose="02010600030101010101" pitchFamily="2" charset="-122"/>
                <a:ea typeface="等线" panose="02010600030101010101" pitchFamily="2" charset="-122"/>
                <a:cs typeface="Times New Roman" panose="02020603050405020304" pitchFamily="18" charset="0"/>
              </a:rPr>
              <a:t>实现</a:t>
            </a:r>
          </a:p>
        </p:txBody>
      </p:sp>
      <p:cxnSp>
        <p:nvCxnSpPr>
          <p:cNvPr id="5" name="直接连接符 4">
            <a:extLst>
              <a:ext uri="{FF2B5EF4-FFF2-40B4-BE49-F238E27FC236}">
                <a16:creationId xmlns:a16="http://schemas.microsoft.com/office/drawing/2014/main" id="{7FE85BB3-30B0-4891-B701-4C9A4638B0E0}"/>
              </a:ext>
            </a:extLst>
          </p:cNvPr>
          <p:cNvCxnSpPr>
            <a:cxnSpLocks/>
          </p:cNvCxnSpPr>
          <p:nvPr/>
        </p:nvCxnSpPr>
        <p:spPr>
          <a:xfrm flipH="1">
            <a:off x="904127" y="1623317"/>
            <a:ext cx="859946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30BD05AB-3DF3-4FDA-B561-9AB099BC8A03}"/>
              </a:ext>
            </a:extLst>
          </p:cNvPr>
          <p:cNvSpPr txBox="1"/>
          <p:nvPr/>
        </p:nvSpPr>
        <p:spPr>
          <a:xfrm>
            <a:off x="942653" y="2228671"/>
            <a:ext cx="10122614" cy="1569660"/>
          </a:xfrm>
          <a:prstGeom prst="rect">
            <a:avLst/>
          </a:prstGeom>
          <a:noFill/>
        </p:spPr>
        <p:txBody>
          <a:bodyPr wrap="square">
            <a:spAutoFit/>
          </a:bodyPr>
          <a:lstStyle/>
          <a:p>
            <a:pPr algn="just"/>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DeepRNN-image-captioning</a:t>
            </a:r>
          </a:p>
          <a:p>
            <a:pPr marL="285750" indent="-285750" algn="just">
              <a:buFont typeface="Arial" panose="020B0604020202020204" pitchFamily="34" charset="0"/>
              <a:buChar char="•"/>
            </a:pPr>
            <a:r>
              <a:rPr lang="zh-CN" altLang="en-US" sz="2400" kern="100">
                <a:effectLst/>
                <a:latin typeface="等线" panose="02010600030101010101" pitchFamily="2" charset="-122"/>
                <a:ea typeface="等线" panose="02010600030101010101" pitchFamily="2" charset="-122"/>
                <a:cs typeface="Times New Roman" panose="02020603050405020304" pitchFamily="18" charset="0"/>
              </a:rPr>
              <a:t>使用卷积神经网络从图像中提取视觉特征，并使用</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LSTM</a:t>
            </a:r>
            <a:r>
              <a:rPr lang="zh-CN" altLang="en-US" sz="2400" kern="100">
                <a:effectLst/>
                <a:latin typeface="等线" panose="02010600030101010101" pitchFamily="2" charset="-122"/>
                <a:ea typeface="等线" panose="02010600030101010101" pitchFamily="2" charset="-122"/>
                <a:cs typeface="Times New Roman" panose="02020603050405020304" pitchFamily="18" charset="0"/>
              </a:rPr>
              <a:t>递归神经网络将这些特征解码成句子</a:t>
            </a:r>
            <a:endParaRPr lang="en-US" altLang="zh-CN" sz="2400" kern="10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lang="zh-CN" altLang="en-US" sz="2400" kern="100">
                <a:latin typeface="等线" panose="02010600030101010101" pitchFamily="2" charset="-122"/>
                <a:ea typeface="等线" panose="02010600030101010101" pitchFamily="2" charset="-122"/>
                <a:cs typeface="Times New Roman" panose="02020603050405020304" pitchFamily="18" charset="0"/>
              </a:rPr>
              <a:t>数据集：</a:t>
            </a:r>
            <a:r>
              <a:rPr lang="en-US" altLang="zh-CN" sz="2400" kern="100">
                <a:latin typeface="等线" panose="02010600030101010101" pitchFamily="2" charset="-122"/>
                <a:ea typeface="等线" panose="02010600030101010101" pitchFamily="2" charset="-122"/>
                <a:cs typeface="Times New Roman" panose="02020603050405020304" pitchFamily="18" charset="0"/>
              </a:rPr>
              <a:t>COCO2014</a:t>
            </a:r>
            <a:endParaRPr lang="zh-CN" altLang="zh-CN" sz="24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0AA8DCF8-B510-4891-93BA-B5E08F844001}"/>
              </a:ext>
            </a:extLst>
          </p:cNvPr>
          <p:cNvSpPr txBox="1"/>
          <p:nvPr/>
        </p:nvSpPr>
        <p:spPr>
          <a:xfrm>
            <a:off x="942653" y="4034353"/>
            <a:ext cx="9721922" cy="1569660"/>
          </a:xfrm>
          <a:prstGeom prst="rect">
            <a:avLst/>
          </a:prstGeom>
          <a:noFill/>
        </p:spPr>
        <p:txBody>
          <a:bodyPr wrap="square">
            <a:spAutoFit/>
          </a:bodyPr>
          <a:lstStyle/>
          <a:p>
            <a:pPr algn="just"/>
            <a:r>
              <a:rPr lang="zh-CN" altLang="en-US" sz="2400" kern="100">
                <a:latin typeface="等线" panose="02010600030101010101" pitchFamily="2" charset="-122"/>
                <a:ea typeface="等线" panose="02010600030101010101" pitchFamily="2" charset="-122"/>
                <a:cs typeface="Times New Roman" panose="02020603050405020304" pitchFamily="18" charset="0"/>
              </a:rPr>
              <a:t>适配</a:t>
            </a:r>
            <a:endParaRPr lang="en-US" altLang="zh-CN" sz="2400" kern="100">
              <a:latin typeface="等线" panose="02010600030101010101" pitchFamily="2" charset="-122"/>
              <a:ea typeface="等线"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sz="2400" kern="100">
                <a:latin typeface="等线" panose="02010600030101010101" pitchFamily="2" charset="-122"/>
                <a:ea typeface="等线" panose="02010600030101010101" pitchFamily="2" charset="-122"/>
                <a:cs typeface="Times New Roman" panose="02020603050405020304" pitchFamily="18" charset="0"/>
              </a:rPr>
              <a:t>环境构建</a:t>
            </a:r>
            <a:endParaRPr lang="en-US" altLang="zh-CN" sz="2400"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Python2 -&gt; Python3</a:t>
            </a:r>
          </a:p>
          <a:p>
            <a:pPr marL="285750" indent="-285750" algn="just">
              <a:buFont typeface="Arial" panose="020B0604020202020204" pitchFamily="34" charset="0"/>
              <a:buChar char="•"/>
            </a:pPr>
            <a:r>
              <a:rPr lang="zh-CN" altLang="en-US" sz="2400" kern="100">
                <a:latin typeface="等线" panose="02010600030101010101" pitchFamily="2" charset="-122"/>
                <a:ea typeface="等线" panose="02010600030101010101" pitchFamily="2" charset="-122"/>
                <a:cs typeface="Times New Roman" panose="02020603050405020304" pitchFamily="18" charset="0"/>
              </a:rPr>
              <a:t>版本问题（</a:t>
            </a:r>
            <a:r>
              <a:rPr lang="en-US" altLang="zh-CN" sz="2400" kern="100">
                <a:latin typeface="等线" panose="02010600030101010101" pitchFamily="2" charset="-122"/>
                <a:ea typeface="等线" panose="02010600030101010101" pitchFamily="2" charset="-122"/>
                <a:cs typeface="Times New Roman" panose="02020603050405020304" pitchFamily="18" charset="0"/>
              </a:rPr>
              <a:t>eg:</a:t>
            </a:r>
            <a:r>
              <a:rPr lang="zh-CN" altLang="en-US" sz="2400" kern="100">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a:latin typeface="等线" panose="02010600030101010101" pitchFamily="2" charset="-122"/>
                <a:ea typeface="等线" panose="02010600030101010101" pitchFamily="2" charset="-122"/>
                <a:cs typeface="Times New Roman" panose="02020603050405020304" pitchFamily="18" charset="0"/>
              </a:rPr>
              <a:t>TF</a:t>
            </a:r>
            <a:r>
              <a:rPr lang="zh-CN" altLang="en-US" sz="2400" kern="100">
                <a:latin typeface="等线" panose="02010600030101010101" pitchFamily="2" charset="-122"/>
                <a:ea typeface="等线" panose="02010600030101010101" pitchFamily="2" charset="-122"/>
                <a:cs typeface="Times New Roman" panose="02020603050405020304" pitchFamily="18" charset="0"/>
              </a:rPr>
              <a:t>图形编辑器</a:t>
            </a:r>
            <a:r>
              <a:rPr lang="en-US" altLang="zh-CN" sz="2400" kern="100">
                <a:latin typeface="等线" panose="02010600030101010101" pitchFamily="2" charset="-122"/>
                <a:ea typeface="等线" panose="02010600030101010101" pitchFamily="2" charset="-122"/>
                <a:cs typeface="Times New Roman" panose="02020603050405020304" pitchFamily="18" charset="0"/>
              </a:rPr>
              <a:t>contrib</a:t>
            </a:r>
            <a:r>
              <a:rPr lang="zh-CN" altLang="en-US" sz="2400" kern="100">
                <a:latin typeface="等线" panose="02010600030101010101" pitchFamily="2" charset="-122"/>
                <a:ea typeface="等线" panose="02010600030101010101" pitchFamily="2" charset="-122"/>
                <a:cs typeface="Times New Roman" panose="02020603050405020304" pitchFamily="18" charset="0"/>
              </a:rPr>
              <a:t>在</a:t>
            </a:r>
            <a:r>
              <a:rPr lang="en-US" altLang="zh-CN" sz="2400" kern="100">
                <a:latin typeface="等线" panose="02010600030101010101" pitchFamily="2" charset="-122"/>
                <a:ea typeface="等线" panose="02010600030101010101" pitchFamily="2" charset="-122"/>
                <a:cs typeface="Times New Roman" panose="02020603050405020304" pitchFamily="18" charset="0"/>
              </a:rPr>
              <a:t>TF2.0</a:t>
            </a:r>
            <a:r>
              <a:rPr lang="zh-CN" altLang="en-US" sz="2400" kern="100">
                <a:latin typeface="等线" panose="02010600030101010101" pitchFamily="2" charset="-122"/>
                <a:ea typeface="等线" panose="02010600030101010101" pitchFamily="2" charset="-122"/>
                <a:cs typeface="Times New Roman" panose="02020603050405020304" pitchFamily="18" charset="0"/>
              </a:rPr>
              <a:t>被弃用）</a:t>
            </a:r>
            <a:endParaRPr lang="en-US" altLang="zh-CN" sz="24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9735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F338CD-973F-49EF-B1B1-5FABBA547CAF}"/>
              </a:ext>
            </a:extLst>
          </p:cNvPr>
          <p:cNvSpPr txBox="1"/>
          <p:nvPr/>
        </p:nvSpPr>
        <p:spPr>
          <a:xfrm>
            <a:off x="942653" y="832475"/>
            <a:ext cx="6097712" cy="646331"/>
          </a:xfrm>
          <a:prstGeom prst="rect">
            <a:avLst/>
          </a:prstGeom>
          <a:noFill/>
        </p:spPr>
        <p:txBody>
          <a:bodyPr wrap="square">
            <a:spAutoFit/>
          </a:bodyPr>
          <a:lstStyle/>
          <a:p>
            <a:pPr algn="just"/>
            <a:r>
              <a:rPr lang="en-US" altLang="zh-CN" sz="3600" kern="100">
                <a:latin typeface="等线" panose="02010600030101010101" pitchFamily="2" charset="-122"/>
                <a:ea typeface="等线" panose="02010600030101010101" pitchFamily="2" charset="-122"/>
                <a:cs typeface="Times New Roman" panose="02020603050405020304" pitchFamily="18" charset="0"/>
              </a:rPr>
              <a:t>Train</a:t>
            </a:r>
            <a:endParaRPr lang="zh-CN" altLang="zh-CN" sz="36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3" name="直接连接符 2">
            <a:extLst>
              <a:ext uri="{FF2B5EF4-FFF2-40B4-BE49-F238E27FC236}">
                <a16:creationId xmlns:a16="http://schemas.microsoft.com/office/drawing/2014/main" id="{56CF6342-746F-4F9F-BF9C-14CAFF755FE9}"/>
              </a:ext>
            </a:extLst>
          </p:cNvPr>
          <p:cNvCxnSpPr>
            <a:cxnSpLocks/>
          </p:cNvCxnSpPr>
          <p:nvPr/>
        </p:nvCxnSpPr>
        <p:spPr>
          <a:xfrm flipH="1">
            <a:off x="904127" y="1623317"/>
            <a:ext cx="8599469"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descr="图形用户界面, 文本&#10;&#10;描述已自动生成">
            <a:extLst>
              <a:ext uri="{FF2B5EF4-FFF2-40B4-BE49-F238E27FC236}">
                <a16:creationId xmlns:a16="http://schemas.microsoft.com/office/drawing/2014/main" id="{D2860686-6D0B-40FD-89CF-D337683EAA70}"/>
              </a:ext>
            </a:extLst>
          </p:cNvPr>
          <p:cNvPicPr>
            <a:picLocks noChangeAspect="1"/>
          </p:cNvPicPr>
          <p:nvPr/>
        </p:nvPicPr>
        <p:blipFill rotWithShape="1">
          <a:blip r:embed="rId2">
            <a:extLst>
              <a:ext uri="{28A0092B-C50C-407E-A947-70E740481C1C}">
                <a14:useLocalDpi xmlns:a14="http://schemas.microsoft.com/office/drawing/2010/main" val="0"/>
              </a:ext>
            </a:extLst>
          </a:blip>
          <a:srcRect b="41644"/>
          <a:stretch/>
        </p:blipFill>
        <p:spPr>
          <a:xfrm>
            <a:off x="3392010" y="3429000"/>
            <a:ext cx="8621556" cy="2703839"/>
          </a:xfrm>
          <a:prstGeom prst="rect">
            <a:avLst/>
          </a:prstGeom>
        </p:spPr>
      </p:pic>
      <p:sp>
        <p:nvSpPr>
          <p:cNvPr id="7" name="文本框 6">
            <a:extLst>
              <a:ext uri="{FF2B5EF4-FFF2-40B4-BE49-F238E27FC236}">
                <a16:creationId xmlns:a16="http://schemas.microsoft.com/office/drawing/2014/main" id="{D5B6EB85-CB71-4488-B458-2A357558A357}"/>
              </a:ext>
            </a:extLst>
          </p:cNvPr>
          <p:cNvSpPr txBox="1"/>
          <p:nvPr/>
        </p:nvSpPr>
        <p:spPr>
          <a:xfrm>
            <a:off x="904127" y="2064494"/>
            <a:ext cx="3534309" cy="830997"/>
          </a:xfrm>
          <a:prstGeom prst="rect">
            <a:avLst/>
          </a:prstGeom>
          <a:noFill/>
        </p:spPr>
        <p:txBody>
          <a:bodyPr wrap="square">
            <a:spAutoFit/>
          </a:bodyPr>
          <a:lstStyle/>
          <a:p>
            <a:pPr marL="285750" indent="-285750" algn="just">
              <a:buFont typeface="Arial" panose="020B0604020202020204" pitchFamily="34" charset="0"/>
              <a:buChar char="•"/>
            </a:pP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num_epochs = 50        </a:t>
            </a:r>
          </a:p>
          <a:p>
            <a:pPr marL="285750" indent="-285750" algn="just">
              <a:buFont typeface="Arial" panose="020B0604020202020204" pitchFamily="34" charset="0"/>
              <a:buChar char="•"/>
            </a:pP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batch_size = 64</a:t>
            </a:r>
            <a:endParaRPr lang="zh-CN" altLang="zh-CN" sz="24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4007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23B23B-6EBA-414A-BA14-F457B9D10064}"/>
              </a:ext>
            </a:extLst>
          </p:cNvPr>
          <p:cNvSpPr txBox="1"/>
          <p:nvPr/>
        </p:nvSpPr>
        <p:spPr>
          <a:xfrm>
            <a:off x="942653" y="832475"/>
            <a:ext cx="6097712" cy="646331"/>
          </a:xfrm>
          <a:prstGeom prst="rect">
            <a:avLst/>
          </a:prstGeom>
          <a:noFill/>
        </p:spPr>
        <p:txBody>
          <a:bodyPr wrap="square">
            <a:spAutoFit/>
          </a:bodyPr>
          <a:lstStyle/>
          <a:p>
            <a:pPr algn="just"/>
            <a:r>
              <a:rPr lang="en-US" altLang="zh-CN" sz="3600" kern="100">
                <a:latin typeface="等线" panose="02010600030101010101" pitchFamily="2" charset="-122"/>
                <a:ea typeface="等线" panose="02010600030101010101" pitchFamily="2" charset="-122"/>
                <a:cs typeface="Times New Roman" panose="02020603050405020304" pitchFamily="18" charset="0"/>
              </a:rPr>
              <a:t>Eval</a:t>
            </a:r>
            <a:endParaRPr lang="zh-CN" altLang="zh-CN" sz="36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3" name="直接连接符 2">
            <a:extLst>
              <a:ext uri="{FF2B5EF4-FFF2-40B4-BE49-F238E27FC236}">
                <a16:creationId xmlns:a16="http://schemas.microsoft.com/office/drawing/2014/main" id="{05155258-B589-4C72-A169-78ADF5786681}"/>
              </a:ext>
            </a:extLst>
          </p:cNvPr>
          <p:cNvCxnSpPr>
            <a:cxnSpLocks/>
          </p:cNvCxnSpPr>
          <p:nvPr/>
        </p:nvCxnSpPr>
        <p:spPr>
          <a:xfrm flipH="1">
            <a:off x="904127" y="1623317"/>
            <a:ext cx="8599469"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28877FFD-E370-4084-8F38-9787078A7E10}"/>
              </a:ext>
            </a:extLst>
          </p:cNvPr>
          <p:cNvPicPr>
            <a:picLocks noChangeAspect="1"/>
          </p:cNvPicPr>
          <p:nvPr/>
        </p:nvPicPr>
        <p:blipFill>
          <a:blip r:embed="rId2"/>
          <a:stretch>
            <a:fillRect/>
          </a:stretch>
        </p:blipFill>
        <p:spPr>
          <a:xfrm>
            <a:off x="7040365" y="1155640"/>
            <a:ext cx="3058296" cy="4975303"/>
          </a:xfrm>
          <a:prstGeom prst="rect">
            <a:avLst/>
          </a:prstGeom>
        </p:spPr>
      </p:pic>
      <p:sp>
        <p:nvSpPr>
          <p:cNvPr id="7" name="文本框 6">
            <a:extLst>
              <a:ext uri="{FF2B5EF4-FFF2-40B4-BE49-F238E27FC236}">
                <a16:creationId xmlns:a16="http://schemas.microsoft.com/office/drawing/2014/main" id="{06F5378D-61D7-4CF4-A600-DAAAEFB825F8}"/>
              </a:ext>
            </a:extLst>
          </p:cNvPr>
          <p:cNvSpPr txBox="1"/>
          <p:nvPr/>
        </p:nvSpPr>
        <p:spPr>
          <a:xfrm>
            <a:off x="904127" y="2274838"/>
            <a:ext cx="5879387" cy="2308324"/>
          </a:xfrm>
          <a:prstGeom prst="rect">
            <a:avLst/>
          </a:prstGeom>
          <a:noFill/>
        </p:spPr>
        <p:txBody>
          <a:bodyPr wrap="square">
            <a:spAutoFit/>
          </a:bodyPr>
          <a:lstStyle/>
          <a:p>
            <a:pPr algn="just"/>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BLEU: </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用于评估模型生成的句子</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(candidate)</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和实际句子</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(reference)</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的差异的指标</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a:t>
            </a:r>
            <a:b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b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它的取值范围在</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0.0</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到</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之间</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如果两个句子完美匹配</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(perfect match), </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那么</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BLEU</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是</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1.0, </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反之</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如果两个句子完美不匹配</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(perfect mismatch), </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那么</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BLEU</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为</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0.0.</a:t>
            </a:r>
            <a:endParaRPr lang="zh-CN" altLang="zh-CN" sz="24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8128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7E38F78-9AF7-4CED-BF48-93AED6FFF21D}"/>
              </a:ext>
            </a:extLst>
          </p:cNvPr>
          <p:cNvSpPr txBox="1"/>
          <p:nvPr/>
        </p:nvSpPr>
        <p:spPr>
          <a:xfrm>
            <a:off x="942653" y="832475"/>
            <a:ext cx="6097712" cy="646331"/>
          </a:xfrm>
          <a:prstGeom prst="rect">
            <a:avLst/>
          </a:prstGeom>
          <a:noFill/>
        </p:spPr>
        <p:txBody>
          <a:bodyPr wrap="square">
            <a:spAutoFit/>
          </a:bodyPr>
          <a:lstStyle/>
          <a:p>
            <a:pPr algn="just"/>
            <a:r>
              <a:rPr lang="en-US" altLang="zh-CN" sz="3600" kern="100">
                <a:latin typeface="等线" panose="02010600030101010101" pitchFamily="2" charset="-122"/>
                <a:ea typeface="等线" panose="02010600030101010101" pitchFamily="2" charset="-122"/>
                <a:cs typeface="Times New Roman" panose="02020603050405020304" pitchFamily="18" charset="0"/>
              </a:rPr>
              <a:t>Test</a:t>
            </a:r>
            <a:endParaRPr lang="zh-CN" altLang="zh-CN" sz="36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3" name="直接连接符 2">
            <a:extLst>
              <a:ext uri="{FF2B5EF4-FFF2-40B4-BE49-F238E27FC236}">
                <a16:creationId xmlns:a16="http://schemas.microsoft.com/office/drawing/2014/main" id="{E9B94574-47D7-4A76-B7CC-F8587323E59A}"/>
              </a:ext>
            </a:extLst>
          </p:cNvPr>
          <p:cNvCxnSpPr>
            <a:cxnSpLocks/>
          </p:cNvCxnSpPr>
          <p:nvPr/>
        </p:nvCxnSpPr>
        <p:spPr>
          <a:xfrm flipH="1">
            <a:off x="904127" y="1623317"/>
            <a:ext cx="8599469"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E1F1C32A-6C1D-4FC2-8401-76A44AA86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7493" y="267128"/>
            <a:ext cx="4702137" cy="3526603"/>
          </a:xfrm>
          <a:prstGeom prst="rect">
            <a:avLst/>
          </a:prstGeom>
        </p:spPr>
      </p:pic>
      <p:pic>
        <p:nvPicPr>
          <p:cNvPr id="9" name="图片 8">
            <a:extLst>
              <a:ext uri="{FF2B5EF4-FFF2-40B4-BE49-F238E27FC236}">
                <a16:creationId xmlns:a16="http://schemas.microsoft.com/office/drawing/2014/main" id="{237163A3-0055-4CA6-88E3-9DDDA3BC2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962" y="3429000"/>
            <a:ext cx="3996635" cy="2997476"/>
          </a:xfrm>
          <a:prstGeom prst="rect">
            <a:avLst/>
          </a:prstGeom>
        </p:spPr>
      </p:pic>
      <p:pic>
        <p:nvPicPr>
          <p:cNvPr id="11" name="图片 10" descr="男人在海上玩冲浪板的照片&#10;&#10;描述已自动生成">
            <a:extLst>
              <a:ext uri="{FF2B5EF4-FFF2-40B4-BE49-F238E27FC236}">
                <a16:creationId xmlns:a16="http://schemas.microsoft.com/office/drawing/2014/main" id="{46AE882C-9990-4FA2-A6EF-91DEC3949D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42" y="1789331"/>
            <a:ext cx="4477361" cy="3358021"/>
          </a:xfrm>
          <a:prstGeom prst="rect">
            <a:avLst/>
          </a:prstGeom>
        </p:spPr>
      </p:pic>
    </p:spTree>
    <p:extLst>
      <p:ext uri="{BB962C8B-B14F-4D97-AF65-F5344CB8AC3E}">
        <p14:creationId xmlns:p14="http://schemas.microsoft.com/office/powerpoint/2010/main" val="3211602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189</Words>
  <Application>Microsoft Office PowerPoint</Application>
  <PresentationFormat>宽屏</PresentationFormat>
  <Paragraphs>26</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华文楷体</vt:lpstr>
      <vt:lpstr>Arial</vt:lpstr>
      <vt:lpstr>Century Gothic</vt:lpstr>
      <vt:lpstr>Segoe Print</vt:lpstr>
      <vt:lpstr>Wingdings 3</vt:lpstr>
      <vt:lpstr>离子会议室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 Anthony</dc:creator>
  <cp:lastModifiedBy>丁 逸凡</cp:lastModifiedBy>
  <cp:revision>13</cp:revision>
  <dcterms:created xsi:type="dcterms:W3CDTF">2020-12-17T02:41:35Z</dcterms:created>
  <dcterms:modified xsi:type="dcterms:W3CDTF">2020-12-19T15:44:05Z</dcterms:modified>
</cp:coreProperties>
</file>