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96" r:id="rId3"/>
    <p:sldId id="297" r:id="rId4"/>
    <p:sldId id="334" r:id="rId5"/>
    <p:sldId id="259" r:id="rId6"/>
    <p:sldId id="333" r:id="rId7"/>
    <p:sldId id="288" r:id="rId8"/>
    <p:sldId id="289" r:id="rId9"/>
    <p:sldId id="29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31"/>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7" autoAdjust="0"/>
    <p:restoredTop sz="94660"/>
  </p:normalViewPr>
  <p:slideViewPr>
    <p:cSldViewPr snapToGrid="0" showGuides="1">
      <p:cViewPr varScale="1">
        <p:scale>
          <a:sx n="70" d="100"/>
          <a:sy n="70" d="100"/>
        </p:scale>
        <p:origin x="672" y="78"/>
      </p:cViewPr>
      <p:guideLst>
        <p:guide orient="horz" pos="3453"/>
        <p:guide pos="3862"/>
      </p:guideLst>
    </p:cSldViewPr>
  </p:slideViewPr>
  <p:notesTextViewPr>
    <p:cViewPr>
      <p:scale>
        <a:sx n="1" d="1"/>
        <a:sy n="1" d="1"/>
      </p:scale>
      <p:origin x="0" y="0"/>
    </p:cViewPr>
  </p:notesTextViewPr>
  <p:sorterViewPr>
    <p:cViewPr>
      <p:scale>
        <a:sx n="33" d="100"/>
        <a:sy n="33" d="100"/>
      </p:scale>
      <p:origin x="0" y="-8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2EA74-BA56-47BC-9508-59DF24E854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EA5A2-5F14-4402-A5EE-394914E118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smtClean="0"/>
            </a:fld>
            <a:endParaRPr lang="zh-CN" altLang="en-US" sz="1800" dirty="0">
              <a:solidFill>
                <a:prstClr val="black"/>
              </a:solidFill>
              <a:latin typeface="微软雅黑" panose="020B0503020204020204"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smtClean="0"/>
            </a:fld>
            <a:endParaRPr lang="zh-CN" altLang="en-US" sz="1800" dirty="0">
              <a:solidFill>
                <a:prstClr val="black"/>
              </a:solidFill>
              <a:latin typeface="微软雅黑" panose="020B050302020402020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2474D7D-5C19-4332-A662-AB0AF356F9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DBA50D-7130-4104-A40A-3A9CFAC9864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74D7D-5C19-4332-A662-AB0AF356F91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BA50D-7130-4104-A40A-3A9CFAC9864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email"/>
          <a:srcRect/>
          <a:stretch>
            <a:fillRect/>
          </a:stretch>
        </p:blipFill>
        <p:spPr>
          <a:xfrm>
            <a:off x="0" y="0"/>
            <a:ext cx="12192000" cy="6857999"/>
          </a:xfrm>
          <a:prstGeom prst="rect">
            <a:avLst/>
          </a:prstGeom>
        </p:spPr>
      </p:pic>
      <p:sp>
        <p:nvSpPr>
          <p:cNvPr id="5" name="矩形 4"/>
          <p:cNvSpPr/>
          <p:nvPr/>
        </p:nvSpPr>
        <p:spPr>
          <a:xfrm>
            <a:off x="3756660" y="1514475"/>
            <a:ext cx="4925060" cy="3514725"/>
          </a:xfrm>
          <a:prstGeom prst="rect">
            <a:avLst/>
          </a:prstGeom>
          <a:noFill/>
          <a:ln w="571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120515" y="2076450"/>
            <a:ext cx="4197985" cy="1715770"/>
          </a:xfrm>
          <a:prstGeom prst="rect">
            <a:avLst/>
          </a:prstGeom>
          <a:noFill/>
        </p:spPr>
        <p:txBody>
          <a:bodyPr wrap="square" rtlCol="0">
            <a:spAutoFit/>
          </a:bodyPr>
          <a:lstStyle/>
          <a:p>
            <a:pPr algn="ctr">
              <a:lnSpc>
                <a:spcPct val="110000"/>
              </a:lnSpc>
            </a:pPr>
            <a:r>
              <a:rPr lang="zh-CN" altLang="en-US" sz="4800" spc="300" dirty="0">
                <a:solidFill>
                  <a:srgbClr val="313131"/>
                </a:solidFill>
                <a:latin typeface="Impact" panose="020B0806030902050204" pitchFamily="34" charset="0"/>
                <a:ea typeface="AXIS Std M" panose="020B0600000000000000" pitchFamily="34" charset="-128"/>
              </a:rPr>
              <a:t>人工智能导论</a:t>
            </a:r>
            <a:endParaRPr lang="zh-CN" altLang="en-US" sz="4800" spc="300" dirty="0">
              <a:solidFill>
                <a:srgbClr val="313131"/>
              </a:solidFill>
              <a:latin typeface="Impact" panose="020B0806030902050204" pitchFamily="34" charset="0"/>
              <a:ea typeface="AXIS Std M" panose="020B0600000000000000" pitchFamily="34" charset="-128"/>
            </a:endParaRPr>
          </a:p>
          <a:p>
            <a:pPr algn="ctr">
              <a:lnSpc>
                <a:spcPct val="110000"/>
              </a:lnSpc>
            </a:pPr>
            <a:r>
              <a:rPr lang="zh-CN" altLang="en-US" sz="4800" spc="300" dirty="0">
                <a:solidFill>
                  <a:srgbClr val="313131"/>
                </a:solidFill>
                <a:latin typeface="Impact" panose="020B0806030902050204" pitchFamily="34" charset="0"/>
                <a:ea typeface="AXIS Std M" panose="020B0600000000000000" pitchFamily="34" charset="-128"/>
              </a:rPr>
              <a:t>期末展示</a:t>
            </a:r>
            <a:endParaRPr lang="zh-CN" altLang="en-US" sz="4800" spc="300" dirty="0">
              <a:solidFill>
                <a:srgbClr val="313131"/>
              </a:solidFill>
              <a:latin typeface="Impact" panose="020B0806030902050204" pitchFamily="34" charset="0"/>
              <a:ea typeface="AXIS Std M" panose="020B0600000000000000" pitchFamily="34" charset="-128"/>
            </a:endParaRPr>
          </a:p>
        </p:txBody>
      </p:sp>
      <p:sp>
        <p:nvSpPr>
          <p:cNvPr id="8" name="矩形 7"/>
          <p:cNvSpPr/>
          <p:nvPr/>
        </p:nvSpPr>
        <p:spPr>
          <a:xfrm>
            <a:off x="4906953" y="3951526"/>
            <a:ext cx="2378728" cy="3693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2018202142 </a:t>
            </a:r>
            <a:r>
              <a:rPr lang="zh-CN" altLang="en-US"/>
              <a:t>胡铮</a:t>
            </a:r>
            <a:endParaRPr lang="zh-CN" altLang="en-US"/>
          </a:p>
        </p:txBody>
      </p:sp>
    </p:spTree>
  </p:cSld>
  <p:clrMapOvr>
    <a:masterClrMapping/>
  </p:clrMapOvr>
  <p:transition spd="med" advTm="14170">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O1CN01kZ9UpE1ym0Z6Q2LwR_!!0-item_pic.jpg_430x430q90"/>
          <p:cNvPicPr>
            <a:picLocks noChangeAspect="1"/>
          </p:cNvPicPr>
          <p:nvPr>
            <p:custDataLst>
              <p:tags r:id="rId1"/>
            </p:custDataLst>
          </p:nvPr>
        </p:nvPicPr>
        <p:blipFill>
          <a:blip r:embed="rId2"/>
          <a:stretch>
            <a:fillRect/>
          </a:stretch>
        </p:blipFill>
        <p:spPr>
          <a:xfrm>
            <a:off x="847090" y="262255"/>
            <a:ext cx="4923790" cy="6332855"/>
          </a:xfrm>
          <a:prstGeom prst="rect">
            <a:avLst/>
          </a:prstGeom>
        </p:spPr>
      </p:pic>
      <p:pic>
        <p:nvPicPr>
          <p:cNvPr id="3" name="图片 2"/>
          <p:cNvPicPr>
            <a:picLocks noChangeAspect="1"/>
          </p:cNvPicPr>
          <p:nvPr/>
        </p:nvPicPr>
        <p:blipFill>
          <a:blip r:embed="rId3"/>
          <a:stretch>
            <a:fillRect/>
          </a:stretch>
        </p:blipFill>
        <p:spPr>
          <a:xfrm>
            <a:off x="6632575" y="257175"/>
            <a:ext cx="4434840" cy="6337935"/>
          </a:xfrm>
          <a:prstGeom prst="rect">
            <a:avLst/>
          </a:prstGeom>
        </p:spPr>
      </p:pic>
    </p:spTree>
  </p:cSld>
  <p:clrMapOvr>
    <a:masterClrMapping/>
  </p:clrMapOvr>
  <p:transition spd="med" advTm="15188">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405820" y="2138476"/>
            <a:ext cx="4069947" cy="2425456"/>
            <a:chOff x="2351085" y="2443197"/>
            <a:chExt cx="4069947" cy="2425456"/>
          </a:xfrm>
        </p:grpSpPr>
        <p:sp>
          <p:nvSpPr>
            <p:cNvPr id="20" name="任意多边形 19"/>
            <p:cNvSpPr/>
            <p:nvPr/>
          </p:nvSpPr>
          <p:spPr>
            <a:xfrm>
              <a:off x="2351085" y="2443197"/>
              <a:ext cx="2154040" cy="2238508"/>
            </a:xfrm>
            <a:custGeom>
              <a:avLst/>
              <a:gdLst>
                <a:gd name="connsiteX0" fmla="*/ 435935 w 838970"/>
                <a:gd name="connsiteY0" fmla="*/ 0 h 871870"/>
                <a:gd name="connsiteX1" fmla="*/ 837612 w 838970"/>
                <a:gd name="connsiteY1" fmla="*/ 266250 h 871870"/>
                <a:gd name="connsiteX2" fmla="*/ 838970 w 838970"/>
                <a:gd name="connsiteY2" fmla="*/ 270622 h 871870"/>
                <a:gd name="connsiteX3" fmla="*/ 715054 w 838970"/>
                <a:gd name="connsiteY3" fmla="*/ 270622 h 871870"/>
                <a:gd name="connsiteX4" fmla="*/ 705960 w 838970"/>
                <a:gd name="connsiteY4" fmla="*/ 253867 h 871870"/>
                <a:gd name="connsiteX5" fmla="*/ 435935 w 838970"/>
                <a:gd name="connsiteY5" fmla="*/ 110296 h 871870"/>
                <a:gd name="connsiteX6" fmla="*/ 110296 w 838970"/>
                <a:gd name="connsiteY6" fmla="*/ 435935 h 871870"/>
                <a:gd name="connsiteX7" fmla="*/ 435935 w 838970"/>
                <a:gd name="connsiteY7" fmla="*/ 761574 h 871870"/>
                <a:gd name="connsiteX8" fmla="*/ 705960 w 838970"/>
                <a:gd name="connsiteY8" fmla="*/ 618003 h 871870"/>
                <a:gd name="connsiteX9" fmla="*/ 715054 w 838970"/>
                <a:gd name="connsiteY9" fmla="*/ 601248 h 871870"/>
                <a:gd name="connsiteX10" fmla="*/ 838969 w 838970"/>
                <a:gd name="connsiteY10" fmla="*/ 601248 h 871870"/>
                <a:gd name="connsiteX11" fmla="*/ 837612 w 838970"/>
                <a:gd name="connsiteY11" fmla="*/ 605621 h 871870"/>
                <a:gd name="connsiteX12" fmla="*/ 435935 w 838970"/>
                <a:gd name="connsiteY12" fmla="*/ 871870 h 871870"/>
                <a:gd name="connsiteX13" fmla="*/ 0 w 838970"/>
                <a:gd name="connsiteY13" fmla="*/ 435935 h 871870"/>
                <a:gd name="connsiteX14" fmla="*/ 435935 w 838970"/>
                <a:gd name="connsiteY14" fmla="*/ 0 h 87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8970" h="871870">
                  <a:moveTo>
                    <a:pt x="435935" y="0"/>
                  </a:moveTo>
                  <a:cubicBezTo>
                    <a:pt x="616505" y="0"/>
                    <a:pt x="771434" y="109786"/>
                    <a:pt x="837612" y="266250"/>
                  </a:cubicBezTo>
                  <a:lnTo>
                    <a:pt x="838970" y="270622"/>
                  </a:lnTo>
                  <a:lnTo>
                    <a:pt x="715054" y="270622"/>
                  </a:lnTo>
                  <a:lnTo>
                    <a:pt x="705960" y="253867"/>
                  </a:lnTo>
                  <a:cubicBezTo>
                    <a:pt x="647440" y="167247"/>
                    <a:pt x="548338" y="110296"/>
                    <a:pt x="435935" y="110296"/>
                  </a:cubicBezTo>
                  <a:cubicBezTo>
                    <a:pt x="256090" y="110296"/>
                    <a:pt x="110296" y="256090"/>
                    <a:pt x="110296" y="435935"/>
                  </a:cubicBezTo>
                  <a:cubicBezTo>
                    <a:pt x="110296" y="615780"/>
                    <a:pt x="256090" y="761574"/>
                    <a:pt x="435935" y="761574"/>
                  </a:cubicBezTo>
                  <a:cubicBezTo>
                    <a:pt x="548338" y="761574"/>
                    <a:pt x="647440" y="704623"/>
                    <a:pt x="705960" y="618003"/>
                  </a:cubicBezTo>
                  <a:lnTo>
                    <a:pt x="715054" y="601248"/>
                  </a:lnTo>
                  <a:lnTo>
                    <a:pt x="838969" y="601248"/>
                  </a:lnTo>
                  <a:lnTo>
                    <a:pt x="837612" y="605621"/>
                  </a:lnTo>
                  <a:cubicBezTo>
                    <a:pt x="771434" y="762084"/>
                    <a:pt x="616505" y="871870"/>
                    <a:pt x="435935" y="871870"/>
                  </a:cubicBezTo>
                  <a:cubicBezTo>
                    <a:pt x="195175" y="871870"/>
                    <a:pt x="0" y="676695"/>
                    <a:pt x="0" y="435935"/>
                  </a:cubicBezTo>
                  <a:cubicBezTo>
                    <a:pt x="0" y="195175"/>
                    <a:pt x="195175" y="0"/>
                    <a:pt x="435935" y="0"/>
                  </a:cubicBezTo>
                  <a:close/>
                </a:path>
              </a:pathLst>
            </a:custGeom>
            <a:solidFill>
              <a:srgbClr val="404040"/>
            </a:solidFill>
            <a:ln w="1270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21" name="文本框 5"/>
            <p:cNvSpPr txBox="1"/>
            <p:nvPr/>
          </p:nvSpPr>
          <p:spPr>
            <a:xfrm>
              <a:off x="4109089" y="3220128"/>
              <a:ext cx="2311943" cy="707886"/>
            </a:xfrm>
            <a:prstGeom prst="rect">
              <a:avLst/>
            </a:prstGeom>
            <a:noFill/>
            <a:ln>
              <a:noFill/>
            </a:ln>
          </p:spPr>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zh-CN" sz="4000" spc="225" dirty="0" err="1" smtClean="0">
                  <a:solidFill>
                    <a:schemeClr val="bg1">
                      <a:lumMod val="75000"/>
                    </a:schemeClr>
                  </a:solidFill>
                  <a:latin typeface="Impact" panose="020B0806030902050204" pitchFamily="34" charset="0"/>
                  <a:ea typeface="Segoe UI Emoji" panose="020B0502040204020203" pitchFamily="34" charset="0"/>
                </a:rPr>
                <a:t>ontents</a:t>
              </a:r>
              <a:endParaRPr lang="zh-CN" altLang="en-US" sz="4000" spc="225" dirty="0">
                <a:solidFill>
                  <a:schemeClr val="bg1">
                    <a:lumMod val="75000"/>
                  </a:schemeClr>
                </a:solidFill>
                <a:latin typeface="Impact" panose="020B0806030902050204" pitchFamily="34" charset="0"/>
                <a:ea typeface="Yu Gothic UI" panose="020B0500000000000000" pitchFamily="34" charset="-128"/>
              </a:endParaRPr>
            </a:p>
          </p:txBody>
        </p:sp>
        <p:sp>
          <p:nvSpPr>
            <p:cNvPr id="22" name="矩形 21"/>
            <p:cNvSpPr/>
            <p:nvPr/>
          </p:nvSpPr>
          <p:spPr>
            <a:xfrm>
              <a:off x="4588039" y="3734834"/>
              <a:ext cx="1471450" cy="11338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dist"/>
              <a:r>
                <a:rPr lang="zh-CN" altLang="en-US" sz="3200" b="1" dirty="0" smtClean="0">
                  <a:solidFill>
                    <a:srgbClr val="7F7F7F"/>
                  </a:solidFill>
                  <a:latin typeface="微软雅黑" panose="020B0503020204020204" charset="-122"/>
                  <a:ea typeface="微软雅黑" panose="020B0503020204020204" charset="-122"/>
                </a:rPr>
                <a:t>目录</a:t>
              </a:r>
              <a:r>
                <a:rPr lang="en-US" altLang="zh-CN" sz="3200" b="1" dirty="0" smtClean="0">
                  <a:solidFill>
                    <a:srgbClr val="7F7F7F"/>
                  </a:solidFill>
                  <a:latin typeface="微软雅黑" panose="020B0503020204020204" charset="-122"/>
                  <a:ea typeface="微软雅黑" panose="020B0503020204020204" charset="-122"/>
                </a:rPr>
                <a:t> </a:t>
              </a:r>
              <a:endParaRPr lang="zh-CN" altLang="en-US" sz="3200" b="1" dirty="0">
                <a:solidFill>
                  <a:srgbClr val="7F7F7F"/>
                </a:solidFill>
                <a:latin typeface="微软雅黑" panose="020B0503020204020204" charset="-122"/>
                <a:ea typeface="微软雅黑" panose="020B0503020204020204" charset="-122"/>
              </a:endParaRPr>
            </a:p>
          </p:txBody>
        </p:sp>
      </p:grpSp>
      <p:grpSp>
        <p:nvGrpSpPr>
          <p:cNvPr id="9" name="组合 8"/>
          <p:cNvGrpSpPr/>
          <p:nvPr/>
        </p:nvGrpSpPr>
        <p:grpSpPr>
          <a:xfrm>
            <a:off x="6548755" y="1838325"/>
            <a:ext cx="690245" cy="2861945"/>
            <a:chOff x="4620910" y="814936"/>
            <a:chExt cx="690194" cy="2921635"/>
          </a:xfrm>
        </p:grpSpPr>
        <p:cxnSp>
          <p:nvCxnSpPr>
            <p:cNvPr id="10" name="直接连接符 9"/>
            <p:cNvCxnSpPr/>
            <p:nvPr/>
          </p:nvCxnSpPr>
          <p:spPr>
            <a:xfrm>
              <a:off x="4937293" y="814936"/>
              <a:ext cx="22225" cy="2921635"/>
            </a:xfrm>
            <a:prstGeom prst="line">
              <a:avLst/>
            </a:prstGeom>
            <a:ln w="3175">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11" name="六边形 10"/>
            <p:cNvSpPr/>
            <p:nvPr/>
          </p:nvSpPr>
          <p:spPr>
            <a:xfrm rot="16200000">
              <a:off x="4652726" y="1908674"/>
              <a:ext cx="580134" cy="500115"/>
            </a:xfrm>
            <a:prstGeom prst="hexagon">
              <a:avLst/>
            </a:prstGeom>
            <a:solidFill>
              <a:srgbClr val="404040"/>
            </a:solidFill>
            <a:ln>
              <a:noFill/>
            </a:ln>
            <a:effectLst>
              <a:outerShdw blurRad="25400" dist="254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600">
                <a:solidFill>
                  <a:schemeClr val="bg1"/>
                </a:solidFill>
                <a:latin typeface="微软雅黑" panose="020B0503020204020204" charset="-122"/>
                <a:ea typeface="微软雅黑" panose="020B0503020204020204" charset="-122"/>
              </a:endParaRPr>
            </a:p>
          </p:txBody>
        </p:sp>
        <p:sp>
          <p:nvSpPr>
            <p:cNvPr id="12" name="六边形 11"/>
            <p:cNvSpPr/>
            <p:nvPr/>
          </p:nvSpPr>
          <p:spPr>
            <a:xfrm rot="16200000">
              <a:off x="4652411" y="2759466"/>
              <a:ext cx="580134" cy="500115"/>
            </a:xfrm>
            <a:prstGeom prst="hexagon">
              <a:avLst/>
            </a:prstGeom>
            <a:solidFill>
              <a:srgbClr val="404040"/>
            </a:solidFill>
            <a:ln>
              <a:noFill/>
            </a:ln>
            <a:effectLst>
              <a:outerShdw blurRad="25400" dist="254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600">
                <a:solidFill>
                  <a:schemeClr val="bg1"/>
                </a:solidFill>
                <a:latin typeface="微软雅黑" panose="020B0503020204020204" charset="-122"/>
                <a:ea typeface="微软雅黑" panose="020B0503020204020204" charset="-122"/>
              </a:endParaRPr>
            </a:p>
          </p:txBody>
        </p:sp>
        <p:sp>
          <p:nvSpPr>
            <p:cNvPr id="14" name="六边形 13"/>
            <p:cNvSpPr/>
            <p:nvPr/>
          </p:nvSpPr>
          <p:spPr>
            <a:xfrm rot="16200000">
              <a:off x="4652726" y="1055165"/>
              <a:ext cx="580134" cy="500115"/>
            </a:xfrm>
            <a:prstGeom prst="hexagon">
              <a:avLst/>
            </a:prstGeom>
            <a:solidFill>
              <a:srgbClr val="404040"/>
            </a:solidFill>
            <a:ln>
              <a:noFill/>
            </a:ln>
            <a:effectLst>
              <a:outerShdw blurRad="25400" dist="254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600">
                <a:solidFill>
                  <a:schemeClr val="bg1"/>
                </a:solidFill>
                <a:latin typeface="微软雅黑" panose="020B0503020204020204" charset="-122"/>
                <a:ea typeface="微软雅黑" panose="020B0503020204020204" charset="-122"/>
              </a:endParaRPr>
            </a:p>
          </p:txBody>
        </p:sp>
        <p:sp>
          <p:nvSpPr>
            <p:cNvPr id="15" name="矩形 14"/>
            <p:cNvSpPr/>
            <p:nvPr/>
          </p:nvSpPr>
          <p:spPr>
            <a:xfrm>
              <a:off x="4640335" y="1146132"/>
              <a:ext cx="670769" cy="307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000" dirty="0" smtClean="0">
                  <a:solidFill>
                    <a:schemeClr val="bg1"/>
                  </a:solidFill>
                  <a:latin typeface="微软雅黑" panose="020B0503020204020204" charset="-122"/>
                  <a:ea typeface="微软雅黑" panose="020B0503020204020204" charset="-122"/>
                  <a:cs typeface="Segoe UI Black" panose="020B0A02040204020203" pitchFamily="34" charset="0"/>
                </a:rPr>
                <a:t>01</a:t>
              </a:r>
              <a:endParaRPr lang="zh-CN" altLang="en-US" sz="2000" dirty="0">
                <a:solidFill>
                  <a:schemeClr val="bg1"/>
                </a:solidFill>
                <a:latin typeface="微软雅黑" panose="020B0503020204020204" charset="-122"/>
                <a:ea typeface="微软雅黑" panose="020B0503020204020204" charset="-122"/>
                <a:cs typeface="Segoe UI Black" panose="020B0A02040204020203" pitchFamily="34" charset="0"/>
              </a:endParaRPr>
            </a:p>
          </p:txBody>
        </p:sp>
        <p:sp>
          <p:nvSpPr>
            <p:cNvPr id="16" name="矩形 15"/>
            <p:cNvSpPr/>
            <p:nvPr/>
          </p:nvSpPr>
          <p:spPr>
            <a:xfrm>
              <a:off x="4620910" y="2011689"/>
              <a:ext cx="655025" cy="307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000" smtClean="0">
                  <a:solidFill>
                    <a:schemeClr val="bg1"/>
                  </a:solidFill>
                  <a:latin typeface="微软雅黑" panose="020B0503020204020204" charset="-122"/>
                  <a:ea typeface="微软雅黑" panose="020B0503020204020204" charset="-122"/>
                  <a:cs typeface="Segoe UI Black" panose="020B0A02040204020203" pitchFamily="34" charset="0"/>
                </a:rPr>
                <a:t>02</a:t>
              </a:r>
              <a:endParaRPr lang="zh-CN" altLang="en-US" sz="2000">
                <a:solidFill>
                  <a:schemeClr val="bg1"/>
                </a:solidFill>
                <a:latin typeface="微软雅黑" panose="020B0503020204020204" charset="-122"/>
                <a:ea typeface="微软雅黑" panose="020B0503020204020204" charset="-122"/>
                <a:cs typeface="Segoe UI Black" panose="020B0A02040204020203" pitchFamily="34" charset="0"/>
              </a:endParaRPr>
            </a:p>
          </p:txBody>
        </p:sp>
        <p:sp>
          <p:nvSpPr>
            <p:cNvPr id="17" name="矩形 16"/>
            <p:cNvSpPr/>
            <p:nvPr/>
          </p:nvSpPr>
          <p:spPr>
            <a:xfrm>
              <a:off x="4647287" y="2856655"/>
              <a:ext cx="619856" cy="307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000" smtClean="0">
                  <a:solidFill>
                    <a:schemeClr val="bg1"/>
                  </a:solidFill>
                  <a:latin typeface="微软雅黑" panose="020B0503020204020204" charset="-122"/>
                  <a:ea typeface="微软雅黑" panose="020B0503020204020204" charset="-122"/>
                  <a:cs typeface="Segoe UI Black" panose="020B0A02040204020203" pitchFamily="34" charset="0"/>
                </a:rPr>
                <a:t>03</a:t>
              </a:r>
              <a:endParaRPr lang="zh-CN" altLang="en-US" sz="2000">
                <a:solidFill>
                  <a:schemeClr val="bg1"/>
                </a:solidFill>
                <a:latin typeface="微软雅黑" panose="020B0503020204020204" charset="-122"/>
                <a:ea typeface="微软雅黑" panose="020B0503020204020204" charset="-122"/>
                <a:cs typeface="Segoe UI Black" panose="020B0A02040204020203" pitchFamily="34" charset="0"/>
              </a:endParaRPr>
            </a:p>
          </p:txBody>
        </p:sp>
      </p:grpSp>
      <p:sp>
        <p:nvSpPr>
          <p:cNvPr id="23" name="TextBox 27"/>
          <p:cNvSpPr txBox="1"/>
          <p:nvPr/>
        </p:nvSpPr>
        <p:spPr>
          <a:xfrm>
            <a:off x="7317775" y="2003573"/>
            <a:ext cx="3362960" cy="460375"/>
          </a:xfrm>
          <a:prstGeom prst="rect">
            <a:avLst/>
          </a:prstGeom>
          <a:noFill/>
        </p:spPr>
        <p:txBody>
          <a:bodyPr wrap="none">
            <a:spAutoFit/>
          </a:bodyPr>
          <a:lstStyle/>
          <a:p>
            <a:pPr algn="ctr">
              <a:defRPr sz="1800" spc="0">
                <a:solidFill>
                  <a:srgbClr val="000000"/>
                </a:solidFill>
              </a:defRPr>
            </a:pPr>
            <a:r>
              <a:rPr lang="zh-CN" altLang="en-US" sz="2400" spc="32" dirty="0">
                <a:solidFill>
                  <a:srgbClr val="313131"/>
                </a:solidFill>
                <a:latin typeface="微软雅黑" panose="020B0503020204020204" charset="-122"/>
                <a:ea typeface="微软雅黑" panose="020B0503020204020204" charset="-122"/>
              </a:rPr>
              <a:t>第一部分 </a:t>
            </a:r>
            <a:r>
              <a:rPr lang="zh-CN" altLang="en-US" sz="2400" spc="32" dirty="0">
                <a:solidFill>
                  <a:srgbClr val="313131"/>
                </a:solidFill>
                <a:latin typeface="微软雅黑" panose="020B0503020204020204" charset="-122"/>
                <a:ea typeface="微软雅黑" panose="020B0503020204020204" charset="-122"/>
              </a:rPr>
              <a:t>人工智能简介</a:t>
            </a:r>
            <a:endParaRPr lang="zh-CN" altLang="en-US" sz="2400" spc="32" dirty="0">
              <a:solidFill>
                <a:srgbClr val="313131"/>
              </a:solidFill>
              <a:latin typeface="微软雅黑" panose="020B0503020204020204" charset="-122"/>
              <a:ea typeface="微软雅黑" panose="020B0503020204020204" charset="-122"/>
            </a:endParaRPr>
          </a:p>
        </p:txBody>
      </p:sp>
      <p:sp>
        <p:nvSpPr>
          <p:cNvPr id="24" name="TextBox 27"/>
          <p:cNvSpPr txBox="1"/>
          <p:nvPr/>
        </p:nvSpPr>
        <p:spPr>
          <a:xfrm>
            <a:off x="7317775" y="2850825"/>
            <a:ext cx="2745740" cy="460375"/>
          </a:xfrm>
          <a:prstGeom prst="rect">
            <a:avLst/>
          </a:prstGeom>
          <a:noFill/>
        </p:spPr>
        <p:txBody>
          <a:bodyPr wrap="none">
            <a:spAutoFit/>
          </a:bodyPr>
          <a:lstStyle/>
          <a:p>
            <a:pPr algn="ctr">
              <a:defRPr sz="1800" spc="0">
                <a:solidFill>
                  <a:srgbClr val="000000"/>
                </a:solidFill>
              </a:defRPr>
            </a:pPr>
            <a:r>
              <a:rPr lang="zh-CN" altLang="en-US" sz="2400" spc="32" dirty="0" smtClean="0">
                <a:solidFill>
                  <a:srgbClr val="313131"/>
                </a:solidFill>
                <a:latin typeface="微软雅黑" panose="020B0503020204020204" charset="-122"/>
                <a:ea typeface="微软雅黑" panose="020B0503020204020204" charset="-122"/>
              </a:rPr>
              <a:t>第二部分 </a:t>
            </a:r>
            <a:r>
              <a:rPr lang="zh-CN" altLang="en-US" sz="2400" spc="32" dirty="0" smtClean="0">
                <a:solidFill>
                  <a:srgbClr val="313131"/>
                </a:solidFill>
                <a:latin typeface="微软雅黑" panose="020B0503020204020204" charset="-122"/>
                <a:ea typeface="微软雅黑" panose="020B0503020204020204" charset="-122"/>
              </a:rPr>
              <a:t>监督学习</a:t>
            </a:r>
            <a:endParaRPr lang="zh-CN" altLang="en-US" sz="2400" spc="32" dirty="0" smtClean="0">
              <a:solidFill>
                <a:srgbClr val="313131"/>
              </a:solidFill>
              <a:latin typeface="微软雅黑" panose="020B0503020204020204" charset="-122"/>
              <a:ea typeface="微软雅黑" panose="020B0503020204020204" charset="-122"/>
            </a:endParaRPr>
          </a:p>
        </p:txBody>
      </p:sp>
      <p:sp>
        <p:nvSpPr>
          <p:cNvPr id="25" name="TextBox 27"/>
          <p:cNvSpPr txBox="1"/>
          <p:nvPr/>
        </p:nvSpPr>
        <p:spPr>
          <a:xfrm>
            <a:off x="7317775" y="3701252"/>
            <a:ext cx="2745740" cy="460375"/>
          </a:xfrm>
          <a:prstGeom prst="rect">
            <a:avLst/>
          </a:prstGeom>
          <a:noFill/>
        </p:spPr>
        <p:txBody>
          <a:bodyPr wrap="none">
            <a:spAutoFit/>
          </a:bodyPr>
          <a:lstStyle/>
          <a:p>
            <a:pPr algn="ctr">
              <a:defRPr sz="1800" spc="0">
                <a:solidFill>
                  <a:srgbClr val="000000"/>
                </a:solidFill>
              </a:defRPr>
            </a:pPr>
            <a:r>
              <a:rPr lang="zh-CN" altLang="en-US" sz="2400" spc="32" dirty="0">
                <a:solidFill>
                  <a:srgbClr val="313131"/>
                </a:solidFill>
                <a:latin typeface="微软雅黑" panose="020B0503020204020204" charset="-122"/>
                <a:ea typeface="微软雅黑" panose="020B0503020204020204" charset="-122"/>
              </a:rPr>
              <a:t>第三部分 </a:t>
            </a:r>
            <a:r>
              <a:rPr lang="zh-CN" altLang="en-US" sz="2400" spc="32" dirty="0">
                <a:solidFill>
                  <a:srgbClr val="313131"/>
                </a:solidFill>
                <a:latin typeface="微软雅黑" panose="020B0503020204020204" charset="-122"/>
                <a:ea typeface="微软雅黑" panose="020B0503020204020204" charset="-122"/>
              </a:rPr>
              <a:t>强化学习</a:t>
            </a:r>
            <a:endParaRPr lang="zh-CN" altLang="en-US" sz="2400" spc="32" dirty="0">
              <a:solidFill>
                <a:srgbClr val="313131"/>
              </a:solidFill>
              <a:latin typeface="微软雅黑" panose="020B0503020204020204" charset="-122"/>
              <a:ea typeface="微软雅黑" panose="020B0503020204020204" charset="-122"/>
            </a:endParaRPr>
          </a:p>
        </p:txBody>
      </p:sp>
    </p:spTree>
  </p:cSld>
  <p:clrMapOvr>
    <a:masterClrMapping/>
  </p:clrMapOvr>
  <p:transition spd="med" advTm="12575">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3099748" y="804177"/>
            <a:ext cx="5076770" cy="4611840"/>
          </a:xfrm>
          <a:prstGeom prst="rect">
            <a:avLst/>
          </a:prstGeom>
          <a:noFill/>
        </p:spPr>
        <p:txBody>
          <a:bodyPr wrap="square" rtlCol="0">
            <a:spAutoFit/>
          </a:bodyPr>
          <a:lstStyle/>
          <a:p>
            <a:pPr algn="dist">
              <a:lnSpc>
                <a:spcPct val="110000"/>
              </a:lnSpc>
            </a:pPr>
            <a:r>
              <a:rPr lang="en-US" altLang="zh-CN" sz="28700" b="1" spc="300" dirty="0" smtClean="0">
                <a:solidFill>
                  <a:schemeClr val="bg1">
                    <a:lumMod val="75000"/>
                  </a:schemeClr>
                </a:solidFill>
                <a:latin typeface="微软雅黑" panose="020B0503020204020204" charset="-122"/>
                <a:ea typeface="微软雅黑" panose="020B0503020204020204" charset="-122"/>
              </a:rPr>
              <a:t>01</a:t>
            </a:r>
            <a:endParaRPr lang="zh-CN" altLang="en-US" sz="9600" b="1" spc="300" dirty="0">
              <a:solidFill>
                <a:schemeClr val="bg1">
                  <a:lumMod val="75000"/>
                </a:schemeClr>
              </a:solidFill>
              <a:latin typeface="微软雅黑" panose="020B0503020204020204" charset="-122"/>
              <a:ea typeface="微软雅黑" panose="020B0503020204020204" charset="-122"/>
            </a:endParaRPr>
          </a:p>
        </p:txBody>
      </p:sp>
      <p:sp>
        <p:nvSpPr>
          <p:cNvPr id="5" name="矩形 4"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p:nvPr/>
        </p:nvSpPr>
        <p:spPr>
          <a:xfrm>
            <a:off x="10806544" y="637468"/>
            <a:ext cx="595745" cy="575014"/>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p:nvPr/>
        </p:nvSpPr>
        <p:spPr>
          <a:xfrm>
            <a:off x="11104417" y="463623"/>
            <a:ext cx="477984" cy="461351"/>
          </a:xfrm>
          <a:prstGeom prst="rect">
            <a:avLst/>
          </a:prstGeom>
          <a:solidFill>
            <a:srgbClr val="26262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p:cNvSpPr txBox="1"/>
          <p:nvPr/>
        </p:nvSpPr>
        <p:spPr>
          <a:xfrm>
            <a:off x="457200" y="343535"/>
            <a:ext cx="10242550" cy="860425"/>
          </a:xfrm>
          <a:prstGeom prst="rect">
            <a:avLst/>
          </a:prstGeom>
          <a:noFill/>
        </p:spPr>
        <p:txBody>
          <a:bodyPr wrap="square" rtlCol="0">
            <a:spAutoFit/>
          </a:bodyPr>
          <a:p>
            <a:r>
              <a:rPr lang="zh-CN" altLang="en-US" sz="3200" b="1"/>
              <a:t>第一部分 人工智能简介</a:t>
            </a:r>
            <a:endParaRPr lang="zh-CN" altLang="en-US" sz="3200" b="1"/>
          </a:p>
          <a:p>
            <a:r>
              <a:rPr lang="zh-CN" altLang="en-US" b="1"/>
              <a:t>（</a:t>
            </a:r>
            <a:r>
              <a:rPr lang="zh-CN" altLang="en-US" b="1" i="1"/>
              <a:t>Artificial Intelligence Machine Learning and Deep Learning</a:t>
            </a:r>
            <a:r>
              <a:rPr lang="zh-CN" altLang="en-US" b="1"/>
              <a:t>）</a:t>
            </a:r>
            <a:endParaRPr lang="zh-CN" altLang="en-US" b="1"/>
          </a:p>
        </p:txBody>
      </p:sp>
      <p:sp>
        <p:nvSpPr>
          <p:cNvPr id="7" name="文本框 6"/>
          <p:cNvSpPr txBox="1"/>
          <p:nvPr/>
        </p:nvSpPr>
        <p:spPr>
          <a:xfrm>
            <a:off x="327660" y="1360170"/>
            <a:ext cx="10789920" cy="53543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什么是人工智能？</a:t>
            </a:r>
            <a:endParaRPr lang="zh-CN" altLang="en-US" b="1">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zh-CN" altLang="en-US">
                <a:latin typeface="黑体" panose="02010609060101010101" charset="-122"/>
                <a:ea typeface="黑体" panose="02010609060101010101" charset="-122"/>
              </a:rPr>
              <a:t>无生命的对象（如计算机）是否可以具有智能？这个问题一直是有争议的。人工智能领域宣称目标是创建表现出与人类相似的思维方式的计算机软件或硬件系统。书中有一句话总结的很好，人工智能是使机器做那些如果由人来做需要智能的事情的科学。</a:t>
            </a:r>
            <a:endParaRPr lang="zh-CN" altLang="en-US">
              <a:latin typeface="微软雅黑" panose="020B0503020204020204" charset="-122"/>
              <a:ea typeface="微软雅黑" panose="020B0503020204020204" charset="-122"/>
            </a:endParaRPr>
          </a:p>
          <a:p>
            <a:pPr marL="0" lvl="0" indent="0">
              <a:buNone/>
            </a:pPr>
            <a:r>
              <a:rPr lang="zh-CN" altLang="en-US">
                <a:solidFill>
                  <a:schemeClr val="tx1"/>
                </a:solidFill>
                <a:latin typeface="微软雅黑" panose="020B0503020204020204" charset="-122"/>
                <a:ea typeface="微软雅黑" panose="020B0503020204020204" charset="-122"/>
              </a:rPr>
              <a:t>●  </a:t>
            </a:r>
            <a:r>
              <a:rPr lang="zh-CN" altLang="en-US" b="1">
                <a:solidFill>
                  <a:schemeClr val="tx1"/>
                </a:solidFill>
                <a:latin typeface="微软雅黑" panose="020B0503020204020204" charset="-122"/>
                <a:ea typeface="微软雅黑" panose="020B0503020204020204" charset="-122"/>
              </a:rPr>
              <a:t>强AI与弱AI</a:t>
            </a:r>
            <a:endParaRPr lang="zh-CN" altLang="en-US" b="1">
              <a:solidFill>
                <a:schemeClr val="tx1"/>
              </a:solidFill>
              <a:latin typeface="微软雅黑" panose="020B0503020204020204" charset="-122"/>
              <a:ea typeface="微软雅黑" panose="020B0503020204020204" charset="-122"/>
            </a:endParaRPr>
          </a:p>
          <a:p>
            <a:pPr marL="0" lvl="0" indent="0">
              <a:buNone/>
            </a:pPr>
            <a:r>
              <a:rPr lang="zh-CN" altLang="en-US" b="1">
                <a:solidFill>
                  <a:schemeClr val="tx1"/>
                </a:solidFill>
                <a:latin typeface="微软雅黑" panose="020B0503020204020204" charset="-122"/>
                <a:ea typeface="微软雅黑" panose="020B0503020204020204" charset="-122"/>
              </a:rPr>
              <a:t>        </a:t>
            </a:r>
            <a:r>
              <a:rPr lang="zh-CN" altLang="en-US">
                <a:solidFill>
                  <a:schemeClr val="tx1"/>
                </a:solidFill>
                <a:latin typeface="黑体" panose="02010609060101010101" charset="-122"/>
                <a:ea typeface="黑体" panose="02010609060101010101" charset="-122"/>
              </a:rPr>
              <a:t>目前有关人工智能的主要阵营有两个，即强</a:t>
            </a:r>
            <a:r>
              <a:rPr lang="en-US" altLang="zh-CN">
                <a:solidFill>
                  <a:schemeClr val="tx1"/>
                </a:solidFill>
                <a:latin typeface="黑体" panose="02010609060101010101" charset="-122"/>
                <a:ea typeface="黑体" panose="02010609060101010101" charset="-122"/>
              </a:rPr>
              <a:t>AI</a:t>
            </a:r>
            <a:r>
              <a:rPr lang="zh-CN" altLang="en-US">
                <a:solidFill>
                  <a:schemeClr val="tx1"/>
                </a:solidFill>
                <a:latin typeface="黑体" panose="02010609060101010101" charset="-122"/>
                <a:ea typeface="黑体" panose="02010609060101010101" charset="-122"/>
              </a:rPr>
              <a:t>与弱</a:t>
            </a:r>
            <a:r>
              <a:rPr lang="en-US" altLang="zh-CN">
                <a:solidFill>
                  <a:schemeClr val="tx1"/>
                </a:solidFill>
                <a:latin typeface="黑体" panose="02010609060101010101" charset="-122"/>
                <a:ea typeface="黑体" panose="02010609060101010101" charset="-122"/>
              </a:rPr>
              <a:t>AI</a:t>
            </a:r>
            <a:r>
              <a:rPr lang="zh-CN" altLang="en-US">
                <a:solidFill>
                  <a:schemeClr val="tx1"/>
                </a:solidFill>
                <a:latin typeface="黑体" panose="02010609060101010101" charset="-122"/>
                <a:ea typeface="黑体" panose="02010609060101010101" charset="-122"/>
              </a:rPr>
              <a:t>。强</a:t>
            </a:r>
            <a:r>
              <a:rPr lang="en-US" altLang="zh-CN">
                <a:solidFill>
                  <a:schemeClr val="tx1"/>
                </a:solidFill>
                <a:latin typeface="黑体" panose="02010609060101010101" charset="-122"/>
                <a:ea typeface="黑体" panose="02010609060101010101" charset="-122"/>
              </a:rPr>
              <a:t>AI</a:t>
            </a:r>
            <a:r>
              <a:rPr lang="zh-CN" altLang="en-US">
                <a:solidFill>
                  <a:schemeClr val="tx1"/>
                </a:solidFill>
                <a:latin typeface="黑体" panose="02010609060101010101" charset="-122"/>
                <a:ea typeface="黑体" panose="02010609060101010101" charset="-122"/>
              </a:rPr>
              <a:t>支持者关注人工智能系统的结构，当工件表现出智能行为时，其性能的判定应基于是否与人类使用的方法相同。弱AI的支</a:t>
            </a:r>
            <a:r>
              <a:rPr lang="zh-CN" altLang="en-US">
                <a:solidFill>
                  <a:schemeClr val="tx1"/>
                </a:solidFill>
                <a:latin typeface="黑体" panose="02010609060101010101" charset="-122"/>
                <a:ea typeface="黑体" panose="02010609060101010101" charset="-122"/>
              </a:rPr>
              <a:t>持者仅根据性能衡量构建的系统的成功程度。他们认为，人工智能研究存在的理由是解决难题，而不管这些问题是如何解决的。</a:t>
            </a:r>
            <a:endParaRPr lang="zh-CN" altLang="en-US">
              <a:solidFill>
                <a:schemeClr val="tx1"/>
              </a:solidFill>
              <a:latin typeface="黑体" panose="02010609060101010101" charset="-122"/>
              <a:ea typeface="黑体" panose="02010609060101010101" charset="-122"/>
            </a:endParaRPr>
          </a:p>
          <a:p>
            <a:pPr marL="0" lvl="0" indent="0">
              <a:buNone/>
            </a:pPr>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图灵测试</a:t>
            </a:r>
            <a:endParaRPr lang="zh-CN" altLang="en-US" b="1">
              <a:latin typeface="微软雅黑" panose="020B0503020204020204" charset="-122"/>
              <a:ea typeface="微软雅黑" panose="020B0503020204020204" charset="-122"/>
              <a:sym typeface="+mn-ea"/>
            </a:endParaRPr>
          </a:p>
          <a:p>
            <a:pPr marL="0" lvl="0" indent="0">
              <a:buNone/>
            </a:pPr>
            <a:r>
              <a:rPr lang="zh-CN" altLang="en-US" b="1">
                <a:latin typeface="微软雅黑" panose="020B0503020204020204" charset="-122"/>
                <a:ea typeface="微软雅黑" panose="020B0503020204020204" charset="-122"/>
                <a:sym typeface="+mn-ea"/>
              </a:rPr>
              <a:t>      </a:t>
            </a:r>
            <a:r>
              <a:rPr lang="zh-CN" altLang="en-US">
                <a:latin typeface="黑体" panose="02010609060101010101" charset="-122"/>
                <a:ea typeface="黑体" panose="02010609060101010101" charset="-122"/>
                <a:sym typeface="+mn-ea"/>
              </a:rPr>
              <a:t>图灵测试以艾伦</a:t>
            </a:r>
            <a:r>
              <a:rPr lang="zh-CN" altLang="en-US">
                <a:latin typeface="微软雅黑" panose="020B0503020204020204" charset="-122"/>
                <a:ea typeface="微软雅黑" panose="020B0503020204020204" charset="-122"/>
                <a:sym typeface="+mn-ea"/>
              </a:rPr>
              <a:t>·</a:t>
            </a:r>
            <a:r>
              <a:rPr lang="zh-CN" altLang="en-US">
                <a:latin typeface="黑体" panose="02010609060101010101" charset="-122"/>
                <a:ea typeface="黑体" panose="02010609060101010101" charset="-122"/>
                <a:sym typeface="+mn-ea"/>
              </a:rPr>
              <a:t>图灵的一个假设为基础，旨在测试一台机器是否显示与人类一样的智能行为的能力，测试包括一台计算机（</a:t>
            </a:r>
            <a:r>
              <a:rPr lang="en-US" altLang="zh-CN">
                <a:latin typeface="黑体" panose="02010609060101010101" charset="-122"/>
                <a:ea typeface="黑体" panose="02010609060101010101" charset="-122"/>
                <a:sym typeface="+mn-ea"/>
              </a:rPr>
              <a:t>A</a:t>
            </a:r>
            <a:r>
              <a:rPr lang="zh-CN" altLang="en-US">
                <a:latin typeface="黑体" panose="02010609060101010101" charset="-122"/>
                <a:ea typeface="黑体" panose="02010609060101010101" charset="-122"/>
                <a:sym typeface="+mn-ea"/>
              </a:rPr>
              <a:t>）和一个人（</a:t>
            </a:r>
            <a:r>
              <a:rPr lang="en-US" altLang="zh-CN">
                <a:latin typeface="黑体" panose="02010609060101010101" charset="-122"/>
                <a:ea typeface="黑体" panose="02010609060101010101" charset="-122"/>
                <a:sym typeface="+mn-ea"/>
              </a:rPr>
              <a:t>B</a:t>
            </a:r>
            <a:r>
              <a:rPr lang="zh-CN" altLang="en-US">
                <a:latin typeface="黑体" panose="02010609060101010101" charset="-122"/>
                <a:ea typeface="黑体" panose="02010609060101010101" charset="-122"/>
                <a:sym typeface="+mn-ea"/>
              </a:rPr>
              <a:t>），他们分别与一个询问人员（</a:t>
            </a:r>
            <a:r>
              <a:rPr lang="en-US" altLang="zh-CN">
                <a:latin typeface="黑体" panose="02010609060101010101" charset="-122"/>
                <a:ea typeface="黑体" panose="02010609060101010101" charset="-122"/>
                <a:sym typeface="+mn-ea"/>
              </a:rPr>
              <a:t>C</a:t>
            </a:r>
            <a:r>
              <a:rPr lang="zh-CN" altLang="en-US">
                <a:latin typeface="黑体" panose="02010609060101010101" charset="-122"/>
                <a:ea typeface="黑体" panose="02010609060101010101" charset="-122"/>
                <a:sym typeface="+mn-ea"/>
              </a:rPr>
              <a:t>）对话，由</a:t>
            </a:r>
            <a:r>
              <a:rPr lang="en-US" altLang="zh-CN">
                <a:latin typeface="黑体" panose="02010609060101010101" charset="-122"/>
                <a:ea typeface="黑体" panose="02010609060101010101" charset="-122"/>
                <a:sym typeface="+mn-ea"/>
              </a:rPr>
              <a:t>C</a:t>
            </a:r>
            <a:r>
              <a:rPr lang="zh-CN" altLang="en-US">
                <a:latin typeface="黑体" panose="02010609060101010101" charset="-122"/>
                <a:ea typeface="黑体" panose="02010609060101010101" charset="-122"/>
                <a:sym typeface="+mn-ea"/>
              </a:rPr>
              <a:t>判断</a:t>
            </a:r>
            <a:r>
              <a:rPr lang="en-US" altLang="zh-CN">
                <a:latin typeface="黑体" panose="02010609060101010101" charset="-122"/>
                <a:ea typeface="黑体" panose="02010609060101010101" charset="-122"/>
                <a:sym typeface="+mn-ea"/>
              </a:rPr>
              <a:t>A</a:t>
            </a:r>
            <a:r>
              <a:rPr lang="zh-CN" altLang="en-US">
                <a:latin typeface="黑体" panose="02010609060101010101" charset="-122"/>
                <a:ea typeface="黑体" panose="02010609060101010101" charset="-122"/>
                <a:sym typeface="+mn-ea"/>
              </a:rPr>
              <a:t>和</a:t>
            </a:r>
            <a:r>
              <a:rPr lang="en-US" altLang="zh-CN">
                <a:latin typeface="黑体" panose="02010609060101010101" charset="-122"/>
                <a:ea typeface="黑体" panose="02010609060101010101" charset="-122"/>
                <a:sym typeface="+mn-ea"/>
              </a:rPr>
              <a:t>B</a:t>
            </a:r>
            <a:r>
              <a:rPr lang="zh-CN" altLang="en-US">
                <a:latin typeface="黑体" panose="02010609060101010101" charset="-122"/>
                <a:ea typeface="黑体" panose="02010609060101010101" charset="-122"/>
                <a:sym typeface="+mn-ea"/>
              </a:rPr>
              <a:t>中那个是人类，哪个是计算机。</a:t>
            </a:r>
            <a:endParaRPr lang="zh-CN" altLang="en-US">
              <a:sym typeface="+mn-ea"/>
            </a:endParaRPr>
          </a:p>
          <a:p>
            <a:pPr marL="0" lvl="0" indent="0">
              <a:buNone/>
            </a:pPr>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启发式</a:t>
            </a:r>
            <a:endParaRPr lang="zh-CN" altLang="en-US" b="1">
              <a:latin typeface="微软雅黑" panose="020B0503020204020204" charset="-122"/>
              <a:ea typeface="微软雅黑" panose="020B0503020204020204" charset="-122"/>
              <a:sym typeface="+mn-ea"/>
            </a:endParaRPr>
          </a:p>
          <a:p>
            <a:pPr marL="0" lvl="0" indent="0">
              <a:buNone/>
            </a:pPr>
            <a:r>
              <a:rPr lang="zh-CN" altLang="en-US" b="1">
                <a:latin typeface="微软雅黑" panose="020B0503020204020204" charset="-122"/>
                <a:ea typeface="微软雅黑" panose="020B0503020204020204" charset="-122"/>
                <a:sym typeface="+mn-ea"/>
              </a:rPr>
              <a:t>      </a:t>
            </a:r>
            <a:r>
              <a:rPr lang="zh-CN" altLang="en-US">
                <a:latin typeface="黑体" panose="02010609060101010101" charset="-122"/>
                <a:ea typeface="黑体" panose="02010609060101010101" charset="-122"/>
                <a:sym typeface="+mn-ea"/>
              </a:rPr>
              <a:t>启发式是相对于最优化问题提出的，本质上是以经验或直觉来查找近似的最优解决方案，当其他方法太耗时或过于复杂时，启发式算法非常受欢迎。</a:t>
            </a:r>
            <a:endParaRPr lang="zh-CN" altLang="en-US">
              <a:solidFill>
                <a:schemeClr val="tx1"/>
              </a:solidFill>
              <a:latin typeface="微软雅黑" panose="020B0503020204020204" charset="-122"/>
              <a:ea typeface="微软雅黑" panose="020B0503020204020204" charset="-122"/>
            </a:endParaRPr>
          </a:p>
          <a:p>
            <a:pPr marL="0" lvl="0" indent="0">
              <a:buNone/>
            </a:pPr>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遗传算法</a:t>
            </a:r>
            <a:endParaRPr lang="zh-CN" altLang="en-US" b="1">
              <a:latin typeface="微软雅黑" panose="020B0503020204020204" charset="-122"/>
              <a:ea typeface="微软雅黑" panose="020B0503020204020204" charset="-122"/>
              <a:sym typeface="+mn-ea"/>
            </a:endParaRPr>
          </a:p>
          <a:p>
            <a:pPr marL="0" lvl="0" indent="0">
              <a:buNone/>
            </a:pPr>
            <a:r>
              <a:rPr lang="zh-CN" altLang="en-US" b="1">
                <a:latin typeface="微软雅黑" panose="020B0503020204020204" charset="-122"/>
                <a:ea typeface="微软雅黑" panose="020B0503020204020204" charset="-122"/>
                <a:sym typeface="+mn-ea"/>
              </a:rPr>
              <a:t>       </a:t>
            </a:r>
            <a:r>
              <a:rPr lang="zh-CN" altLang="en-US">
                <a:latin typeface="黑体" panose="02010609060101010101" charset="-122"/>
                <a:ea typeface="黑体" panose="02010609060101010101" charset="-122"/>
                <a:sym typeface="+mn-ea"/>
              </a:rPr>
              <a:t>类似于达尔文的进化论，即自然界中以数千年或数百万年的速度发生的自然选择，计算机内部的进化速度比自然选择快得多，遗传算法</a:t>
            </a:r>
            <a:r>
              <a:rPr lang="en-US" altLang="zh-CN">
                <a:latin typeface="黑体" panose="02010609060101010101" charset="-122"/>
                <a:ea typeface="黑体" panose="02010609060101010101" charset="-122"/>
                <a:sym typeface="+mn-ea"/>
              </a:rPr>
              <a:t>“</a:t>
            </a:r>
            <a:r>
              <a:rPr lang="zh-CN" altLang="en-US">
                <a:latin typeface="黑体" panose="02010609060101010101" charset="-122"/>
                <a:ea typeface="黑体" panose="02010609060101010101" charset="-122"/>
                <a:sym typeface="+mn-ea"/>
              </a:rPr>
              <a:t>模仿</a:t>
            </a:r>
            <a:r>
              <a:rPr lang="en-US" altLang="zh-CN">
                <a:latin typeface="黑体" panose="02010609060101010101" charset="-122"/>
                <a:ea typeface="黑体" panose="02010609060101010101" charset="-122"/>
                <a:sym typeface="+mn-ea"/>
              </a:rPr>
              <a:t>”</a:t>
            </a:r>
            <a:r>
              <a:rPr lang="zh-CN" altLang="en-US">
                <a:latin typeface="黑体" panose="02010609060101010101" charset="-122"/>
                <a:ea typeface="黑体" panose="02010609060101010101" charset="-122"/>
                <a:sym typeface="+mn-ea"/>
              </a:rPr>
              <a:t>自然选择的过程选择适者进行</a:t>
            </a:r>
            <a:r>
              <a:rPr lang="en-US" altLang="zh-CN">
                <a:latin typeface="黑体" panose="02010609060101010101" charset="-122"/>
                <a:ea typeface="黑体" panose="02010609060101010101" charset="-122"/>
                <a:sym typeface="+mn-ea"/>
              </a:rPr>
              <a:t>“</a:t>
            </a:r>
            <a:r>
              <a:rPr lang="zh-CN" altLang="en-US">
                <a:latin typeface="黑体" panose="02010609060101010101" charset="-122"/>
                <a:ea typeface="黑体" panose="02010609060101010101" charset="-122"/>
                <a:sym typeface="+mn-ea"/>
              </a:rPr>
              <a:t>繁衍</a:t>
            </a:r>
            <a:r>
              <a:rPr lang="en-US" altLang="zh-CN">
                <a:latin typeface="黑体" panose="02010609060101010101" charset="-122"/>
                <a:ea typeface="黑体" panose="02010609060101010101" charset="-122"/>
                <a:sym typeface="+mn-ea"/>
              </a:rPr>
              <a:t>”</a:t>
            </a:r>
            <a:r>
              <a:rPr lang="zh-CN" altLang="en-US">
                <a:latin typeface="黑体" panose="02010609060101010101" charset="-122"/>
                <a:ea typeface="黑体" panose="02010609060101010101" charset="-122"/>
                <a:sym typeface="+mn-ea"/>
              </a:rPr>
              <a:t>得出结果</a:t>
            </a:r>
            <a:r>
              <a:rPr lang="zh-CN" altLang="en-US">
                <a:latin typeface="黑体" panose="02010609060101010101" charset="-122"/>
                <a:ea typeface="黑体" panose="02010609060101010101" charset="-122"/>
                <a:sym typeface="+mn-ea"/>
              </a:rPr>
              <a:t>。</a:t>
            </a:r>
            <a:endParaRPr lang="zh-CN" altLang="en-US">
              <a:solidFill>
                <a:schemeClr val="tx1"/>
              </a:solidFill>
              <a:latin typeface="微软雅黑" panose="020B0503020204020204" charset="-122"/>
              <a:ea typeface="微软雅黑" panose="020B0503020204020204" charset="-122"/>
            </a:endParaRPr>
          </a:p>
          <a:p>
            <a:pPr marL="0" lvl="0" indent="0">
              <a:buNone/>
            </a:pPr>
            <a:endParaRPr lang="zh-CN" altLang="en-US">
              <a:solidFill>
                <a:schemeClr val="tx1"/>
              </a:solidFill>
              <a:latin typeface="微软雅黑" panose="020B0503020204020204" charset="-122"/>
              <a:ea typeface="微软雅黑" panose="020B0503020204020204" charset="-122"/>
            </a:endParaRPr>
          </a:p>
        </p:txBody>
      </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transition spd="med" advTm="108909">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3099748" y="804177"/>
            <a:ext cx="5076770" cy="4611840"/>
          </a:xfrm>
          <a:prstGeom prst="rect">
            <a:avLst/>
          </a:prstGeom>
          <a:noFill/>
        </p:spPr>
        <p:txBody>
          <a:bodyPr wrap="square" rtlCol="0">
            <a:spAutoFit/>
          </a:bodyPr>
          <a:lstStyle/>
          <a:p>
            <a:pPr algn="dist">
              <a:lnSpc>
                <a:spcPct val="110000"/>
              </a:lnSpc>
            </a:pPr>
            <a:r>
              <a:rPr lang="en-US" altLang="zh-CN" sz="28700" b="1" spc="300" dirty="0" smtClean="0">
                <a:solidFill>
                  <a:schemeClr val="bg1">
                    <a:lumMod val="75000"/>
                  </a:schemeClr>
                </a:solidFill>
                <a:latin typeface="微软雅黑" panose="020B0503020204020204" charset="-122"/>
                <a:ea typeface="微软雅黑" panose="020B0503020204020204" charset="-122"/>
              </a:rPr>
              <a:t>01</a:t>
            </a:r>
            <a:endParaRPr lang="zh-CN" altLang="en-US" sz="9600" b="1" spc="300" dirty="0">
              <a:solidFill>
                <a:schemeClr val="bg1">
                  <a:lumMod val="75000"/>
                </a:schemeClr>
              </a:solidFill>
              <a:latin typeface="微软雅黑" panose="020B0503020204020204" charset="-122"/>
              <a:ea typeface="微软雅黑" panose="020B0503020204020204" charset="-122"/>
            </a:endParaRPr>
          </a:p>
        </p:txBody>
      </p:sp>
      <p:sp>
        <p:nvSpPr>
          <p:cNvPr id="5" name="矩形 4"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p:nvPr/>
        </p:nvSpPr>
        <p:spPr>
          <a:xfrm>
            <a:off x="10806544" y="637468"/>
            <a:ext cx="595745" cy="575014"/>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p:nvPr/>
        </p:nvSpPr>
        <p:spPr>
          <a:xfrm>
            <a:off x="11104417" y="463623"/>
            <a:ext cx="477984" cy="461351"/>
          </a:xfrm>
          <a:prstGeom prst="rect">
            <a:avLst/>
          </a:prstGeom>
          <a:solidFill>
            <a:srgbClr val="26262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p:cNvSpPr txBox="1"/>
          <p:nvPr/>
        </p:nvSpPr>
        <p:spPr>
          <a:xfrm>
            <a:off x="457200" y="343535"/>
            <a:ext cx="10242550" cy="860425"/>
          </a:xfrm>
          <a:prstGeom prst="rect">
            <a:avLst/>
          </a:prstGeom>
          <a:noFill/>
        </p:spPr>
        <p:txBody>
          <a:bodyPr wrap="square" rtlCol="0">
            <a:spAutoFit/>
          </a:bodyPr>
          <a:p>
            <a:r>
              <a:rPr lang="zh-CN" altLang="en-US" sz="3200" b="1"/>
              <a:t>第一部分 人工智能简介</a:t>
            </a:r>
            <a:endParaRPr lang="zh-CN" altLang="en-US" sz="3200" b="1"/>
          </a:p>
          <a:p>
            <a:r>
              <a:rPr lang="zh-CN" altLang="en-US" b="1"/>
              <a:t>（</a:t>
            </a:r>
            <a:r>
              <a:rPr lang="zh-CN" altLang="en-US" b="1" i="1"/>
              <a:t>Artificial Intelligence Machine Learning and Deep Learning</a:t>
            </a:r>
            <a:r>
              <a:rPr lang="zh-CN" altLang="en-US" b="1"/>
              <a:t>）</a:t>
            </a:r>
            <a:endParaRPr lang="zh-CN" altLang="en-US" b="1"/>
          </a:p>
        </p:txBody>
      </p:sp>
      <p:sp>
        <p:nvSpPr>
          <p:cNvPr id="7" name="文本框 6"/>
          <p:cNvSpPr txBox="1"/>
          <p:nvPr/>
        </p:nvSpPr>
        <p:spPr>
          <a:xfrm>
            <a:off x="327660" y="1360170"/>
            <a:ext cx="10789920" cy="5354320"/>
          </a:xfrm>
          <a:prstGeom prst="rect">
            <a:avLst/>
          </a:prstGeom>
          <a:noFill/>
        </p:spPr>
        <p:txBody>
          <a:bodyPr wrap="square" rtlCol="0">
            <a:spAutoFit/>
          </a:bodyPr>
          <a:p>
            <a:pPr marL="0" lvl="0" indent="0">
              <a:buNone/>
            </a:pPr>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人工智能和游戏</a:t>
            </a:r>
            <a:endParaRPr lang="zh-CN" altLang="en-US">
              <a:latin typeface="微软雅黑" panose="020B0503020204020204" charset="-122"/>
              <a:ea typeface="微软雅黑" panose="020B0503020204020204" charset="-122"/>
              <a:sym typeface="+mn-ea"/>
            </a:endParaRPr>
          </a:p>
          <a:p>
            <a:pPr marL="0" lvl="0" indent="0">
              <a:buNone/>
            </a:pPr>
            <a:r>
              <a:rPr lang="zh-CN" altLang="en-US">
                <a:latin typeface="微软雅黑" panose="020B0503020204020204" charset="-122"/>
                <a:ea typeface="微软雅黑" panose="020B0503020204020204" charset="-122"/>
                <a:sym typeface="+mn-ea"/>
              </a:rPr>
              <a:t>      得益于人工智能的发展，计算机已经可以掌握复杂的棋盘游戏规则如跳棋、象棋、围棋等，甚至可以击败世界顶级棋手，书中介绍了深蓝和超深蓝等象棋程序、</a:t>
            </a:r>
            <a:r>
              <a:rPr lang="en-US" altLang="zh-CN">
                <a:latin typeface="微软雅黑" panose="020B0503020204020204" charset="-122"/>
                <a:ea typeface="微软雅黑" panose="020B0503020204020204" charset="-122"/>
                <a:sym typeface="+mn-ea"/>
              </a:rPr>
              <a:t>AlphaGo</a:t>
            </a:r>
            <a:r>
              <a:rPr lang="zh-CN" altLang="en-US">
                <a:latin typeface="微软雅黑" panose="020B0503020204020204" charset="-122"/>
                <a:ea typeface="微软雅黑" panose="020B0503020204020204" charset="-122"/>
                <a:sym typeface="+mn-ea"/>
              </a:rPr>
              <a:t>和</a:t>
            </a:r>
            <a:r>
              <a:rPr lang="en-US" altLang="zh-CN">
                <a:latin typeface="微软雅黑" panose="020B0503020204020204" charset="-122"/>
                <a:ea typeface="微软雅黑" panose="020B0503020204020204" charset="-122"/>
                <a:sym typeface="+mn-ea"/>
              </a:rPr>
              <a:t>AlphaZero</a:t>
            </a:r>
            <a:r>
              <a:rPr lang="zh-CN" altLang="en-US">
                <a:latin typeface="微软雅黑" panose="020B0503020204020204" charset="-122"/>
                <a:ea typeface="微软雅黑" panose="020B0503020204020204" charset="-122"/>
                <a:sym typeface="+mn-ea"/>
              </a:rPr>
              <a:t>等围棋程序（可能有人会想到图灵测试</a:t>
            </a:r>
            <a:r>
              <a:rPr lang="zh-CN" altLang="en-US">
                <a:latin typeface="微软雅黑" panose="020B0503020204020204" charset="-122"/>
                <a:ea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endParaRPr>
          </a:p>
          <a:p>
            <a:pPr marL="0" lvl="0" indent="0">
              <a:buNone/>
            </a:pPr>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专家系统（Expert Systems）</a:t>
            </a:r>
            <a:endParaRPr lang="zh-CN" altLang="en-US" b="1">
              <a:latin typeface="微软雅黑" panose="020B0503020204020204" charset="-122"/>
              <a:ea typeface="微软雅黑" panose="020B0503020204020204" charset="-122"/>
              <a:sym typeface="+mn-ea"/>
            </a:endParaRPr>
          </a:p>
          <a:p>
            <a:pPr marL="0" lvl="0" indent="0">
              <a:buNone/>
            </a:pPr>
            <a:r>
              <a:rPr lang="zh-CN" altLang="en-US" b="1">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专家系统是一个记录着大量某个领域专家水平的知识和经验，利用人类专家的知识和解决问题的方法来处理该领域的问题。书中还</a:t>
            </a:r>
            <a:r>
              <a:rPr lang="zh-CN" altLang="en-US">
                <a:latin typeface="微软雅黑" panose="020B0503020204020204" charset="-122"/>
                <a:ea typeface="微软雅黑" panose="020B0503020204020204" charset="-122"/>
                <a:sym typeface="+mn-ea"/>
              </a:rPr>
              <a:t>介绍了著名的专家系统</a:t>
            </a:r>
            <a:r>
              <a:rPr lang="en-US" altLang="zh-CN">
                <a:latin typeface="微软雅黑" panose="020B0503020204020204" charset="-122"/>
                <a:ea typeface="微软雅黑" panose="020B0503020204020204" charset="-122"/>
                <a:sym typeface="+mn-ea"/>
              </a:rPr>
              <a:t>MYCIN</a:t>
            </a:r>
            <a:r>
              <a:rPr lang="zh-CN" altLang="en-US">
                <a:latin typeface="微软雅黑" panose="020B0503020204020204" charset="-122"/>
                <a:ea typeface="微软雅黑" panose="020B0503020204020204" charset="-122"/>
                <a:sym typeface="+mn-ea"/>
              </a:rPr>
              <a:t>（为了方便对传染性疾病的调查）、</a:t>
            </a:r>
            <a:r>
              <a:rPr lang="en-US" altLang="zh-CN">
                <a:latin typeface="微软雅黑" panose="020B0503020204020204" charset="-122"/>
                <a:ea typeface="微软雅黑" panose="020B0503020204020204" charset="-122"/>
                <a:sym typeface="+mn-ea"/>
              </a:rPr>
              <a:t>XCON</a:t>
            </a:r>
            <a:r>
              <a:rPr lang="zh-CN" altLang="en-US">
                <a:latin typeface="微软雅黑" panose="020B0503020204020204" charset="-122"/>
                <a:ea typeface="微软雅黑" panose="020B0503020204020204" charset="-122"/>
                <a:sym typeface="+mn-ea"/>
              </a:rPr>
              <a:t>（用来帮助在计算机上配置电路板）等。</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神经网络算法（Neural Computing）</a:t>
            </a:r>
            <a:endParaRPr lang="zh-CN" altLang="en-US" b="1">
              <a:latin typeface="微软雅黑" panose="020B0503020204020204" charset="-122"/>
              <a:ea typeface="微软雅黑" panose="020B0503020204020204" charset="-122"/>
              <a:sym typeface="+mn-ea"/>
            </a:endParaRPr>
          </a:p>
          <a:p>
            <a:r>
              <a:rPr lang="zh-CN" altLang="en-US" b="1">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书中简单地介绍了神经网络算法领域的发展和重要节点。</a:t>
            </a:r>
            <a:endParaRPr lang="zh-CN" altLang="en-US">
              <a:solidFill>
                <a:schemeClr val="tx1"/>
              </a:solidFill>
              <a:latin typeface="微软雅黑" panose="020B0503020204020204" charset="-122"/>
              <a:ea typeface="微软雅黑" panose="020B0503020204020204" charset="-122"/>
            </a:endParaRPr>
          </a:p>
          <a:p>
            <a:pPr marL="0" lvl="0" indent="0">
              <a:buNone/>
            </a:pPr>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进化算法（Evolutionary Computation）</a:t>
            </a:r>
            <a:endParaRPr lang="zh-CN" altLang="en-US" b="1">
              <a:latin typeface="微软雅黑" panose="020B0503020204020204" charset="-122"/>
              <a:ea typeface="微软雅黑" panose="020B0503020204020204" charset="-122"/>
              <a:sym typeface="+mn-ea"/>
            </a:endParaRPr>
          </a:p>
          <a:p>
            <a:pPr marL="0" lvl="0" indent="0">
              <a:buNone/>
            </a:pPr>
            <a:r>
              <a:rPr lang="zh-CN" altLang="en-US" b="1">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  提出的灵感来源于自然界的进化，目前研究的进化算法主要有三种典型的算法：遗传算法、进化规划和进化策略。</a:t>
            </a:r>
            <a:endParaRPr lang="zh-CN" altLang="en-US" b="1">
              <a:latin typeface="微软雅黑" panose="020B0503020204020204" charset="-122"/>
              <a:ea typeface="微软雅黑" panose="020B0503020204020204" charset="-122"/>
              <a:sym typeface="+mn-ea"/>
            </a:endParaRPr>
          </a:p>
          <a:p>
            <a:pPr marL="0" lvl="0" indent="0">
              <a:buNone/>
            </a:pPr>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自然语言处理（Natural Language Processing）</a:t>
            </a:r>
            <a:endParaRPr lang="zh-CN" altLang="en-US" b="1">
              <a:latin typeface="微软雅黑" panose="020B0503020204020204" charset="-122"/>
              <a:ea typeface="微软雅黑" panose="020B0503020204020204" charset="-122"/>
              <a:sym typeface="+mn-ea"/>
            </a:endParaRPr>
          </a:p>
          <a:p>
            <a:pPr marL="0" lvl="0" indent="0">
              <a:buNone/>
            </a:pPr>
            <a:r>
              <a:rPr lang="zh-CN" altLang="en-US" b="1">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如果我们想建立智能系统，那么要求我们的系统拥有语言理解设施的想法似乎很自然。书中介绍了一些著名的自然语言处理程序</a:t>
            </a:r>
            <a:r>
              <a:rPr lang="zh-CN" altLang="en-US">
                <a:latin typeface="微软雅黑" panose="020B0503020204020204" charset="-122"/>
                <a:ea typeface="微软雅黑" panose="020B0503020204020204" charset="-122"/>
                <a:sym typeface="+mn-ea"/>
              </a:rPr>
              <a:t>。</a:t>
            </a:r>
            <a:endParaRPr lang="zh-CN" altLang="en-US" b="1">
              <a:latin typeface="微软雅黑" panose="020B0503020204020204" charset="-122"/>
              <a:ea typeface="微软雅黑" panose="020B0503020204020204" charset="-122"/>
              <a:sym typeface="+mn-ea"/>
            </a:endParaRPr>
          </a:p>
          <a:p>
            <a:pPr marL="0" lvl="0" indent="0">
              <a:buNone/>
            </a:pPr>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生物信息学（Bioinformatics）</a:t>
            </a:r>
            <a:endParaRPr lang="zh-CN" altLang="en-US" b="1">
              <a:latin typeface="微软雅黑" panose="020B0503020204020204" charset="-122"/>
              <a:ea typeface="微软雅黑" panose="020B0503020204020204" charset="-122"/>
              <a:sym typeface="+mn-ea"/>
            </a:endParaRPr>
          </a:p>
          <a:p>
            <a:pPr marL="0" lvl="0" indent="0">
              <a:buNone/>
            </a:pPr>
            <a:r>
              <a:rPr lang="zh-CN" altLang="en-US" b="1">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生物信息学 是 一门新兴的学科，涉及计算机科学算法和技术在分子生物学中的应用。它主要涉及生物数据的管理和分析。</a:t>
            </a:r>
            <a:endParaRPr lang="zh-CN" altLang="en-US">
              <a:solidFill>
                <a:schemeClr val="tx1"/>
              </a:solidFill>
              <a:latin typeface="微软雅黑" panose="020B0503020204020204" charset="-122"/>
              <a:ea typeface="微软雅黑" panose="020B0503020204020204" charset="-122"/>
            </a:endParaRPr>
          </a:p>
        </p:txBody>
      </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transition spd="med" advTm="85011">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3428043" y="1212482"/>
            <a:ext cx="5076770" cy="4611840"/>
          </a:xfrm>
          <a:prstGeom prst="rect">
            <a:avLst/>
          </a:prstGeom>
          <a:noFill/>
        </p:spPr>
        <p:txBody>
          <a:bodyPr wrap="square" rtlCol="0">
            <a:spAutoFit/>
          </a:bodyPr>
          <a:lstStyle/>
          <a:p>
            <a:pPr algn="dist">
              <a:lnSpc>
                <a:spcPct val="110000"/>
              </a:lnSpc>
            </a:pPr>
            <a:r>
              <a:rPr lang="en-US" altLang="zh-CN" sz="28700" b="1" spc="300" dirty="0" smtClean="0">
                <a:solidFill>
                  <a:schemeClr val="bg1">
                    <a:lumMod val="75000"/>
                  </a:schemeClr>
                </a:solidFill>
                <a:latin typeface="微软雅黑" panose="020B0503020204020204" charset="-122"/>
                <a:ea typeface="微软雅黑" panose="020B0503020204020204" charset="-122"/>
              </a:rPr>
              <a:t>02</a:t>
            </a:r>
            <a:endParaRPr lang="zh-CN" altLang="en-US" sz="9600" b="1" spc="300" dirty="0">
              <a:solidFill>
                <a:schemeClr val="bg1">
                  <a:lumMod val="75000"/>
                </a:schemeClr>
              </a:solidFill>
              <a:latin typeface="微软雅黑" panose="020B0503020204020204" charset="-122"/>
              <a:ea typeface="微软雅黑" panose="020B0503020204020204" charset="-122"/>
            </a:endParaRPr>
          </a:p>
        </p:txBody>
      </p:sp>
      <p:sp>
        <p:nvSpPr>
          <p:cNvPr id="5" name="矩形 4"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p:nvPr/>
        </p:nvSpPr>
        <p:spPr>
          <a:xfrm>
            <a:off x="10806544" y="637468"/>
            <a:ext cx="595745" cy="575014"/>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p:nvPr/>
        </p:nvSpPr>
        <p:spPr>
          <a:xfrm>
            <a:off x="11104417" y="463623"/>
            <a:ext cx="477984" cy="461351"/>
          </a:xfrm>
          <a:prstGeom prst="rect">
            <a:avLst/>
          </a:prstGeom>
          <a:solidFill>
            <a:srgbClr val="26262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p:cNvSpPr txBox="1"/>
          <p:nvPr/>
        </p:nvSpPr>
        <p:spPr>
          <a:xfrm>
            <a:off x="457200" y="343535"/>
            <a:ext cx="10242550" cy="860425"/>
          </a:xfrm>
          <a:prstGeom prst="rect">
            <a:avLst/>
          </a:prstGeom>
          <a:noFill/>
        </p:spPr>
        <p:txBody>
          <a:bodyPr wrap="square" rtlCol="0">
            <a:spAutoFit/>
          </a:bodyPr>
          <a:p>
            <a:r>
              <a:rPr lang="zh-CN" altLang="en-US" sz="3200" b="1"/>
              <a:t>第二部分 监督学习</a:t>
            </a:r>
            <a:endParaRPr lang="zh-CN" altLang="en-US" sz="3200" b="1"/>
          </a:p>
          <a:p>
            <a:r>
              <a:rPr lang="zh-CN" altLang="en-US" b="1"/>
              <a:t>（</a:t>
            </a:r>
            <a:r>
              <a:rPr lang="zh-CN" altLang="en-US" b="1" i="1"/>
              <a:t>Industrial Machine Learning Using Artificial Intelligence as a Transformational Disruptor</a:t>
            </a:r>
            <a:r>
              <a:rPr lang="zh-CN" altLang="en-US" b="1"/>
              <a:t>）</a:t>
            </a:r>
            <a:endParaRPr lang="zh-CN" altLang="en-US" b="1"/>
          </a:p>
        </p:txBody>
      </p:sp>
      <p:sp>
        <p:nvSpPr>
          <p:cNvPr id="3" name="文本框 2"/>
          <p:cNvSpPr txBox="1"/>
          <p:nvPr/>
        </p:nvSpPr>
        <p:spPr>
          <a:xfrm>
            <a:off x="153670" y="1721485"/>
            <a:ext cx="10849610" cy="341503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高级算法</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这部分介绍了</a:t>
            </a:r>
            <a:r>
              <a:rPr lang="en-US" altLang="zh-CN">
                <a:latin typeface="微软雅黑" panose="020B0503020204020204" charset="-122"/>
                <a:ea typeface="微软雅黑" panose="020B0503020204020204" charset="-122"/>
              </a:rPr>
              <a:t>Boosting</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Ada Boost</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XGB Boost</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TensorFlow</a:t>
            </a:r>
            <a:r>
              <a:rPr lang="zh-CN" altLang="en-US">
                <a:latin typeface="微软雅黑" panose="020B0503020204020204" charset="-122"/>
                <a:ea typeface="微软雅黑" panose="020B0503020204020204" charset="-122"/>
              </a:rPr>
              <a:t>等算法，还介绍了贝叶斯统计、伯努利实验、基于案例的推理、强化学习、内核密度估计器、马维三维可视化器和随机林等概念</a:t>
            </a:r>
            <a:r>
              <a:rPr lang="zh-CN" altLang="en-US">
                <a:latin typeface="微软雅黑" panose="020B0503020204020204" charset="-122"/>
                <a:ea typeface="微软雅黑" panose="020B0503020204020204" charset="-122"/>
              </a:rPr>
              <a:t>，以及如何处理不平衡的数据集。</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应用</a:t>
            </a:r>
            <a:endParaRPr lang="zh-CN" altLang="en-US" b="1">
              <a:latin typeface="微软雅黑" panose="020B0503020204020204" charset="-122"/>
              <a:ea typeface="微软雅黑" panose="020B0503020204020204" charset="-122"/>
            </a:endParaRPr>
          </a:p>
          <a:p>
            <a:r>
              <a:rPr lang="zh-CN" altLang="en-US" b="1">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 介绍了监督学习在生物信息学、数据库营销、人在回环领域的应用。</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sym typeface="+mn-ea"/>
              </a:rPr>
              <a:t>●  </a:t>
            </a:r>
            <a:r>
              <a:rPr lang="en-US" altLang="zh-CN" b="1">
                <a:latin typeface="微软雅黑" panose="020B0503020204020204" charset="-122"/>
                <a:ea typeface="微软雅黑" panose="020B0503020204020204" charset="-122"/>
                <a:sym typeface="+mn-ea"/>
              </a:rPr>
              <a:t>CRISP-DM</a:t>
            </a:r>
            <a:r>
              <a:rPr lang="zh-CN" altLang="en-US" b="1">
                <a:latin typeface="微软雅黑" panose="020B0503020204020204" charset="-122"/>
                <a:ea typeface="微软雅黑" panose="020B0503020204020204" charset="-122"/>
                <a:sym typeface="+mn-ea"/>
              </a:rPr>
              <a:t>循环</a:t>
            </a:r>
            <a:endParaRPr lang="zh-CN" altLang="en-US" b="1">
              <a:latin typeface="微软雅黑" panose="020B0503020204020204" charset="-122"/>
              <a:ea typeface="微软雅黑" panose="020B0503020204020204" charset="-122"/>
              <a:sym typeface="+mn-ea"/>
            </a:endParaRPr>
          </a:p>
          <a:p>
            <a:r>
              <a:rPr lang="zh-CN" altLang="en-US" b="1">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这是一个跨行业的数据挖掘标准流程，以其首字母缩略词被称为为 CRISP-DM，它定义了数据科学家处理机器学习项目的通用方法。包含以下步骤： 理解业务，确定数据目标，制定业务成功标准，进行数据理解，进行数据准备，建模，评价模型，</a:t>
            </a:r>
            <a:r>
              <a:rPr lang="zh-CN" altLang="en-US">
                <a:latin typeface="微软雅黑" panose="020B0503020204020204" charset="-122"/>
                <a:ea typeface="微软雅黑" panose="020B0503020204020204" charset="-122"/>
                <a:sym typeface="+mn-ea"/>
              </a:rPr>
              <a:t>部署。</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快速信息工厂生态系统</a:t>
            </a:r>
            <a:endParaRPr lang="zh-CN" altLang="en-US" b="1">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作者建议读者建立自己的信息生态系统，并介绍了数据湖、数据保管库的概念。</a:t>
            </a:r>
            <a:endParaRPr lang="zh-CN" altLang="en-US">
              <a:latin typeface="微软雅黑" panose="020B0503020204020204" charset="-122"/>
              <a:ea typeface="微软雅黑" panose="020B0503020204020204" charset="-122"/>
            </a:endParaRPr>
          </a:p>
        </p:txBody>
      </p:sp>
    </p:spTree>
  </p:cSld>
  <p:clrMapOvr>
    <a:masterClrMapping/>
  </p:clrMapOvr>
  <p:transition spd="med" advTm="31089">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3428043" y="1212482"/>
            <a:ext cx="5076770" cy="4611840"/>
          </a:xfrm>
          <a:prstGeom prst="rect">
            <a:avLst/>
          </a:prstGeom>
          <a:noFill/>
        </p:spPr>
        <p:txBody>
          <a:bodyPr wrap="square" rtlCol="0">
            <a:spAutoFit/>
          </a:bodyPr>
          <a:lstStyle/>
          <a:p>
            <a:pPr algn="dist">
              <a:lnSpc>
                <a:spcPct val="110000"/>
              </a:lnSpc>
            </a:pPr>
            <a:r>
              <a:rPr lang="en-US" altLang="zh-CN" sz="28700" b="1" spc="300" dirty="0" smtClean="0">
                <a:solidFill>
                  <a:schemeClr val="bg1">
                    <a:lumMod val="75000"/>
                  </a:schemeClr>
                </a:solidFill>
                <a:latin typeface="微软雅黑" panose="020B0503020204020204" charset="-122"/>
                <a:ea typeface="微软雅黑" panose="020B0503020204020204" charset="-122"/>
              </a:rPr>
              <a:t>03</a:t>
            </a:r>
            <a:endParaRPr lang="zh-CN" altLang="en-US" sz="9600" b="1" spc="300" dirty="0">
              <a:solidFill>
                <a:schemeClr val="bg1">
                  <a:lumMod val="75000"/>
                </a:schemeClr>
              </a:solidFill>
              <a:latin typeface="微软雅黑" panose="020B0503020204020204" charset="-122"/>
              <a:ea typeface="微软雅黑" panose="020B0503020204020204" charset="-122"/>
            </a:endParaRPr>
          </a:p>
        </p:txBody>
      </p:sp>
      <p:sp>
        <p:nvSpPr>
          <p:cNvPr id="5" name="矩形 4"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p:nvPr/>
        </p:nvSpPr>
        <p:spPr>
          <a:xfrm>
            <a:off x="10806544" y="637468"/>
            <a:ext cx="595745" cy="575014"/>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p:nvPr/>
        </p:nvSpPr>
        <p:spPr>
          <a:xfrm>
            <a:off x="11104417" y="463623"/>
            <a:ext cx="477984" cy="461351"/>
          </a:xfrm>
          <a:prstGeom prst="rect">
            <a:avLst/>
          </a:prstGeom>
          <a:solidFill>
            <a:srgbClr val="26262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p:cNvSpPr txBox="1"/>
          <p:nvPr/>
        </p:nvSpPr>
        <p:spPr>
          <a:xfrm>
            <a:off x="457200" y="343535"/>
            <a:ext cx="10242550" cy="860425"/>
          </a:xfrm>
          <a:prstGeom prst="rect">
            <a:avLst/>
          </a:prstGeom>
          <a:noFill/>
        </p:spPr>
        <p:txBody>
          <a:bodyPr wrap="square" rtlCol="0">
            <a:spAutoFit/>
          </a:bodyPr>
          <a:p>
            <a:r>
              <a:rPr lang="zh-CN" altLang="en-US" sz="3200" b="1"/>
              <a:t>第三部分 强化学习</a:t>
            </a:r>
            <a:endParaRPr lang="zh-CN" altLang="en-US" sz="3200" b="1"/>
          </a:p>
          <a:p>
            <a:r>
              <a:rPr lang="zh-CN" altLang="en-US" b="1"/>
              <a:t>（</a:t>
            </a:r>
            <a:r>
              <a:rPr lang="zh-CN" altLang="en-US" b="1" i="1"/>
              <a:t>Industrial Machine Learning Using Artificial Intelligence as a Transformational Disruptor</a:t>
            </a:r>
            <a:r>
              <a:rPr lang="zh-CN" altLang="en-US" b="1"/>
              <a:t>）</a:t>
            </a:r>
            <a:endParaRPr lang="zh-CN" altLang="en-US" b="1"/>
          </a:p>
        </p:txBody>
      </p:sp>
      <p:sp>
        <p:nvSpPr>
          <p:cNvPr id="3" name="文本框 2"/>
          <p:cNvSpPr txBox="1"/>
          <p:nvPr/>
        </p:nvSpPr>
        <p:spPr>
          <a:xfrm>
            <a:off x="235585" y="1312545"/>
            <a:ext cx="11346815" cy="56311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马尔科夫决策过程</a:t>
            </a:r>
            <a:endParaRPr lang="zh-CN" altLang="en-US" b="1">
              <a:latin typeface="微软雅黑" panose="020B0503020204020204" charset="-122"/>
              <a:ea typeface="微软雅黑" panose="020B0503020204020204" charset="-122"/>
            </a:endParaRPr>
          </a:p>
          <a:p>
            <a:r>
              <a:rPr lang="zh-CN" altLang="en-US" b="1">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极为简单的介绍马尔科夫决策过程，也就是在问题具有马尔科夫性（过去的历史状态信息不重要，当前状态即可决定未来的性质）时，独立地一步步得到最终结果的过程。</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 机器人行走</a:t>
            </a:r>
            <a:endParaRPr lang="zh-CN" altLang="en-US" b="1">
              <a:latin typeface="微软雅黑" panose="020B0503020204020204" charset="-122"/>
              <a:ea typeface="微软雅黑" panose="020B0503020204020204" charset="-122"/>
              <a:sym typeface="+mn-ea"/>
            </a:endParaRPr>
          </a:p>
          <a:p>
            <a:r>
              <a:rPr lang="zh-CN" altLang="en-US" b="1">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介绍了机器人行走问题并给出了相关代码链接</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动态编程</a:t>
            </a:r>
            <a:endParaRPr lang="zh-CN" altLang="en-US" b="1">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rPr>
              <a:t>      动态编程既是一种数学优化方法，也是一种计算机编程方法。通过将复杂的问题分解为容易解决的一个个子问题来得出最终结果。其中介绍了大家熟悉的迪杰斯特拉算法求最短路径问题，和活动选择问题。</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汉诺塔</a:t>
            </a:r>
            <a:endParaRPr lang="zh-CN" altLang="en-US" b="1">
              <a:latin typeface="微软雅黑" panose="020B0503020204020204" charset="-122"/>
              <a:ea typeface="微软雅黑" panose="020B0503020204020204" charset="-122"/>
              <a:sym typeface="+mn-ea"/>
            </a:endParaRPr>
          </a:p>
          <a:p>
            <a:r>
              <a:rPr lang="zh-CN" altLang="en-US" b="1">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介绍了经典汉诺塔问题并给出示例代码。</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旅行推销员</a:t>
            </a:r>
            <a:endParaRPr lang="zh-CN" altLang="en-US" b="1">
              <a:latin typeface="微软雅黑" panose="020B0503020204020204" charset="-122"/>
              <a:ea typeface="微软雅黑" panose="020B0503020204020204" charset="-122"/>
              <a:sym typeface="+mn-ea"/>
            </a:endParaRPr>
          </a:p>
          <a:p>
            <a:r>
              <a:rPr lang="zh-CN" altLang="en-US" b="1">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旅游推销员问题 （TSP） 是说以下问题：给定一个城市列表和城市之间的距离，访问每个城市并返回起始城市的最短路线是什么？在组合优化中，这是一个NP难题。</a:t>
            </a:r>
            <a:endParaRPr lang="zh-CN" altLang="en-US" b="1">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 多类队列网络</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      多类队列</a:t>
            </a:r>
            <a:r>
              <a:rPr lang="zh-CN" altLang="en-US">
                <a:latin typeface="微软雅黑" panose="020B0503020204020204" charset="-122"/>
                <a:ea typeface="微软雅黑" panose="020B0503020204020204" charset="-122"/>
                <a:sym typeface="+mn-ea"/>
              </a:rPr>
              <a:t>网络是一种网络，它模拟由实际情况创建的典型网络结构，其中不同处理点之间存在依赖关系，队列充当点之间的缓冲区。</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推荐系统</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      推荐者系统或推荐系统是一种信息过滤系统，用于搜索任何用户对项目给予的"评级"或"偏好"的有效预测。</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 逆强化学习   ●  深度强化学习   ●  多代理强化学习</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Tree>
  </p:cSld>
  <p:clrMapOvr>
    <a:masterClrMapping/>
  </p:clrMapOvr>
  <p:transition spd="med" advTm="19890">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email"/>
          <a:srcRect/>
          <a:stretch>
            <a:fillRect/>
          </a:stretch>
        </p:blipFill>
        <p:spPr>
          <a:xfrm>
            <a:off x="0" y="0"/>
            <a:ext cx="12192000" cy="6857999"/>
          </a:xfrm>
          <a:prstGeom prst="rect">
            <a:avLst/>
          </a:prstGeom>
        </p:spPr>
      </p:pic>
      <p:sp>
        <p:nvSpPr>
          <p:cNvPr id="5" name="矩形 4"/>
          <p:cNvSpPr/>
          <p:nvPr/>
        </p:nvSpPr>
        <p:spPr>
          <a:xfrm>
            <a:off x="4343400" y="1514475"/>
            <a:ext cx="3571875" cy="3514725"/>
          </a:xfrm>
          <a:prstGeom prst="rect">
            <a:avLst/>
          </a:prstGeom>
          <a:noFill/>
          <a:ln w="571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5106130" y="2771359"/>
            <a:ext cx="2052351" cy="1715770"/>
          </a:xfrm>
          <a:prstGeom prst="rect">
            <a:avLst/>
          </a:prstGeom>
          <a:noFill/>
        </p:spPr>
        <p:txBody>
          <a:bodyPr wrap="square" rtlCol="0">
            <a:spAutoFit/>
          </a:bodyPr>
          <a:lstStyle/>
          <a:p>
            <a:pPr algn="dist">
              <a:lnSpc>
                <a:spcPct val="110000"/>
              </a:lnSpc>
            </a:pPr>
            <a:r>
              <a:rPr lang="zh-CN" altLang="en-US" sz="4800" spc="300" dirty="0" smtClean="0">
                <a:solidFill>
                  <a:srgbClr val="313131"/>
                </a:solidFill>
                <a:latin typeface="Impact" panose="020B0806030902050204" pitchFamily="34" charset="0"/>
                <a:ea typeface="AXIS Std M" panose="020B0600000000000000" pitchFamily="34" charset="-128"/>
              </a:rPr>
              <a:t>谢谢大家</a:t>
            </a:r>
            <a:endParaRPr lang="zh-CN" altLang="en-US" sz="4800" spc="300" dirty="0" smtClean="0">
              <a:solidFill>
                <a:srgbClr val="313131"/>
              </a:solidFill>
              <a:latin typeface="Impact" panose="020B0806030902050204" pitchFamily="34" charset="0"/>
              <a:ea typeface="AXIS Std M" panose="020B0600000000000000" pitchFamily="34" charset="-128"/>
            </a:endParaRPr>
          </a:p>
        </p:txBody>
      </p:sp>
      <p:sp>
        <p:nvSpPr>
          <p:cNvPr id="8" name="矩形 7"/>
          <p:cNvSpPr/>
          <p:nvPr/>
        </p:nvSpPr>
        <p:spPr>
          <a:xfrm>
            <a:off x="4943148" y="2273856"/>
            <a:ext cx="2378728" cy="3693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advTm="3420">
    <p:pull/>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800,&quot;width&quot;:373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2479</Words>
  <Application>WPS 演示</Application>
  <PresentationFormat>宽屏</PresentationFormat>
  <Paragraphs>94</Paragraphs>
  <Slides>8</Slides>
  <Notes>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25" baseType="lpstr">
      <vt:lpstr>Arial</vt:lpstr>
      <vt:lpstr>宋体</vt:lpstr>
      <vt:lpstr>Wingdings</vt:lpstr>
      <vt:lpstr>微软雅黑</vt:lpstr>
      <vt:lpstr>Impact</vt:lpstr>
      <vt:lpstr>AXIS Std M</vt:lpstr>
      <vt:lpstr>MS UI Gothic</vt:lpstr>
      <vt:lpstr>Segoe UI Emoji</vt:lpstr>
      <vt:lpstr>Yu Gothic UI</vt:lpstr>
      <vt:lpstr>Segoe UI Black</vt:lpstr>
      <vt:lpstr>黑体</vt:lpstr>
      <vt:lpstr>Calibri</vt:lpstr>
      <vt:lpstr>Arial Unicode MS</vt:lpstr>
      <vt:lpstr>Calibri Light</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名字七个字就好</cp:lastModifiedBy>
  <cp:revision>57</cp:revision>
  <dcterms:created xsi:type="dcterms:W3CDTF">2016-11-08T13:02:00Z</dcterms:created>
  <dcterms:modified xsi:type="dcterms:W3CDTF">2020-12-18T00:12:55Z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