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479" r:id="rId3"/>
    <p:sldId id="260" r:id="rId4"/>
    <p:sldId id="3504" r:id="rId5"/>
    <p:sldId id="3463" r:id="rId6"/>
    <p:sldId id="3500" r:id="rId7"/>
    <p:sldId id="3501" r:id="rId8"/>
    <p:sldId id="3483"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4F6"/>
    <a:srgbClr val="F7BF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21" autoAdjust="0"/>
    <p:restoredTop sz="95768" autoAdjust="0"/>
  </p:normalViewPr>
  <p:slideViewPr>
    <p:cSldViewPr snapToGrid="0">
      <p:cViewPr varScale="1">
        <p:scale>
          <a:sx n="83" d="100"/>
          <a:sy n="83" d="100"/>
        </p:scale>
        <p:origin x="211"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9D0B2-6D8E-4FE4-8EAE-1B32E142ACB2}"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B335-F2D0-4624-AE5D-EDA3F4FE8566}" type="slidenum">
              <a:rPr lang="zh-CN" altLang="en-US" smtClean="0"/>
              <a:t>‹#›</a:t>
            </a:fld>
            <a:endParaRPr lang="zh-CN" altLang="en-US"/>
          </a:p>
        </p:txBody>
      </p:sp>
    </p:spTree>
    <p:extLst>
      <p:ext uri="{BB962C8B-B14F-4D97-AF65-F5344CB8AC3E}">
        <p14:creationId xmlns:p14="http://schemas.microsoft.com/office/powerpoint/2010/main" val="373502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1</a:t>
            </a:fld>
            <a:endParaRPr lang="zh-CN" altLang="en-US"/>
          </a:p>
        </p:txBody>
      </p:sp>
    </p:spTree>
    <p:extLst>
      <p:ext uri="{BB962C8B-B14F-4D97-AF65-F5344CB8AC3E}">
        <p14:creationId xmlns:p14="http://schemas.microsoft.com/office/powerpoint/2010/main" val="58700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2</a:t>
            </a:fld>
            <a:endParaRPr lang="zh-CN" altLang="en-US"/>
          </a:p>
        </p:txBody>
      </p:sp>
    </p:spTree>
    <p:extLst>
      <p:ext uri="{BB962C8B-B14F-4D97-AF65-F5344CB8AC3E}">
        <p14:creationId xmlns:p14="http://schemas.microsoft.com/office/powerpoint/2010/main" val="67427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3</a:t>
            </a:fld>
            <a:endParaRPr lang="zh-CN" altLang="en-US"/>
          </a:p>
        </p:txBody>
      </p:sp>
    </p:spTree>
    <p:extLst>
      <p:ext uri="{BB962C8B-B14F-4D97-AF65-F5344CB8AC3E}">
        <p14:creationId xmlns:p14="http://schemas.microsoft.com/office/powerpoint/2010/main" val="76180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4</a:t>
            </a:fld>
            <a:endParaRPr lang="zh-CN" altLang="en-US"/>
          </a:p>
        </p:txBody>
      </p:sp>
    </p:spTree>
    <p:extLst>
      <p:ext uri="{BB962C8B-B14F-4D97-AF65-F5344CB8AC3E}">
        <p14:creationId xmlns:p14="http://schemas.microsoft.com/office/powerpoint/2010/main" val="104952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5</a:t>
            </a:fld>
            <a:endParaRPr lang="zh-CN" altLang="en-US"/>
          </a:p>
        </p:txBody>
      </p:sp>
    </p:spTree>
    <p:extLst>
      <p:ext uri="{BB962C8B-B14F-4D97-AF65-F5344CB8AC3E}">
        <p14:creationId xmlns:p14="http://schemas.microsoft.com/office/powerpoint/2010/main" val="3019134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6</a:t>
            </a:fld>
            <a:endParaRPr lang="zh-CN" altLang="en-US"/>
          </a:p>
        </p:txBody>
      </p:sp>
    </p:spTree>
    <p:extLst>
      <p:ext uri="{BB962C8B-B14F-4D97-AF65-F5344CB8AC3E}">
        <p14:creationId xmlns:p14="http://schemas.microsoft.com/office/powerpoint/2010/main" val="142577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7</a:t>
            </a:fld>
            <a:endParaRPr lang="zh-CN" altLang="en-US"/>
          </a:p>
        </p:txBody>
      </p:sp>
    </p:spTree>
    <p:extLst>
      <p:ext uri="{BB962C8B-B14F-4D97-AF65-F5344CB8AC3E}">
        <p14:creationId xmlns:p14="http://schemas.microsoft.com/office/powerpoint/2010/main" val="168376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8</a:t>
            </a:fld>
            <a:endParaRPr lang="zh-CN" altLang="en-US"/>
          </a:p>
        </p:txBody>
      </p:sp>
    </p:spTree>
    <p:extLst>
      <p:ext uri="{BB962C8B-B14F-4D97-AF65-F5344CB8AC3E}">
        <p14:creationId xmlns:p14="http://schemas.microsoft.com/office/powerpoint/2010/main" val="28583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4B397-4335-42E1-8AA0-92AA305494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EC3A99-1CF4-4D94-A80D-2E4F5CA38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23C716-E101-4BA0-B1DF-A4B181B4B6AF}"/>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D8ACD33B-E324-44EE-8821-00C1A08973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2A5B0-D333-4EE2-94C5-9BAAF67FD4C8}"/>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048269380"/>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895C9-96D6-4DB4-A1AD-8BF4B2DC41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8D1F58-BAC5-48D2-86C6-03CFC1C947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38854-97F2-4CBF-9C5C-0631AD0B3779}"/>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116952A7-E177-47D9-A8EF-5D5E2404EE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7D450-1254-4EFF-AC0F-390AB1947A0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955579127"/>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C0B33F-8B12-4F24-B52A-04E8383A8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D01F8D-3E0F-4827-9B86-13E5ECF982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41C404-2B6E-4B1E-91E9-D867222ECDF2}"/>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E020B0AD-C743-4517-9CCA-ACB78DBA8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1B527-7E0D-4BA6-8091-4B9A3DD3C8F9}"/>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506665871"/>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07D3-ED42-4EC1-AC38-A05ECD9B85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C0C7C-E774-45AA-80E3-2BEF46F534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ECF23-56A6-4BF0-9AAE-50E2AA5B0241}"/>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D5C69B7A-3D28-4D87-8622-1D172F63D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B3833-A4A1-4EF4-9462-F29CCFC984F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98250686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B9A9-793C-4F9A-9117-3A390DA212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203BEE-7117-4D05-AA23-A29375929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EBF637-4BB0-4406-B65F-2FC20AE5B09C}"/>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199BECA5-B743-4BBA-977E-280F8E016A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D5A78-8485-4A12-87D4-189F1AFB016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49893787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DBEC-6453-4593-BED1-78428FAD13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3ECEBB-2CD1-40A3-968C-64BB3CABF3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384778-C3AB-45E4-9A94-2DD830E45A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5AF758-9FB3-46CF-8245-887F1767B571}"/>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42D5BDA4-5878-451A-843C-1855A944C9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8D678-FCAC-4190-B8E2-FF3079D25B13}"/>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0611434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8A42E-521D-49D3-89F3-EFDF199E3D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F6059C-7542-4560-87F1-1931CAAE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E4DF32-0624-4CD8-BBD9-5F7FE9594E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576148-B0EA-4BF3-AE8E-E63BD899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345C60-1ADA-43D5-9540-23A12D7C7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F9E939-5D6E-4C3B-B5A4-94A65136044D}"/>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8" name="页脚占位符 7">
            <a:extLst>
              <a:ext uri="{FF2B5EF4-FFF2-40B4-BE49-F238E27FC236}">
                <a16:creationId xmlns:a16="http://schemas.microsoft.com/office/drawing/2014/main" id="{223FD973-B3C9-4DD8-8024-41BC9D4C0A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F99017-2BE3-46A1-B7F5-990EA71298F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
        <p:nvSpPr>
          <p:cNvPr id="11" name="矩形 10"/>
          <p:cNvSpPr/>
          <p:nvPr userDrawn="1"/>
        </p:nvSpPr>
        <p:spPr>
          <a:xfrm>
            <a:off x="8717124" y="6414793"/>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191036116"/>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3FBCC-777E-43C4-A7CA-B545F51193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13FEBE-59E3-42FD-80A5-3B0787B89AF8}"/>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4" name="页脚占位符 3">
            <a:extLst>
              <a:ext uri="{FF2B5EF4-FFF2-40B4-BE49-F238E27FC236}">
                <a16:creationId xmlns:a16="http://schemas.microsoft.com/office/drawing/2014/main" id="{3B56C3A8-8116-4CB1-948D-897B6C7C1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0E4DE8-0642-4A0E-BD20-F78531B920C2}"/>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55425581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284211-F30A-4822-98DB-739B3A27CD24}"/>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3" name="页脚占位符 2">
            <a:extLst>
              <a:ext uri="{FF2B5EF4-FFF2-40B4-BE49-F238E27FC236}">
                <a16:creationId xmlns:a16="http://schemas.microsoft.com/office/drawing/2014/main" id="{B259DFEC-480E-467A-8DD8-39EB7796DD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1819C2-0E13-4CB3-912F-66A4D6A45AD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408215971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A880-5D87-476D-902D-635331C9CE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928055-B892-463F-9235-90862BF9C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386119-5E98-4450-A940-40D2D08C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6F3E5-1B27-48A0-92DA-8A26AE6C7D9E}"/>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8563156E-08CB-4363-82AC-F9FD4E303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2D6DB-D854-4FAA-B28F-AB4AD577930D}"/>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8084497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B4CB9-BBAE-4012-ABF9-FCE0E084EE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BC50EF-923B-4EC1-A40D-815B2B61D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3075F-674F-4541-B10D-4A12442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F743C7-67CF-4637-BC76-85E804FE4DDF}"/>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92A71755-D254-4514-8F5F-2F215B1CD1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E7F11-370E-460B-A09C-2327505251D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35008599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2E4E1-1D39-466B-BD55-DB380A8D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923F6B-24CB-472C-90D1-6764BC9C2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36092-C589-4C98-9DDD-0B8A233C8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2FCD32B8-8FB7-4A4D-9D99-942A9413E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02A502-3EBB-4FCB-835C-720CBD74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431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471574"/>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DF77F747-26F6-49AB-98C2-838398FC2A0E}"/>
              </a:ext>
            </a:extLst>
          </p:cNvPr>
          <p:cNvSpPr/>
          <p:nvPr/>
        </p:nvSpPr>
        <p:spPr>
          <a:xfrm>
            <a:off x="1674170" y="195426"/>
            <a:ext cx="8566484" cy="6858001"/>
          </a:xfrm>
          <a:prstGeom prst="rect">
            <a:avLst/>
          </a:prstGeom>
          <a:blipFill dpi="0" rotWithShape="1">
            <a:blip r:embed="rId6" cstate="screen">
              <a:alphaModFix amt="5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4617704" y="2635253"/>
            <a:ext cx="3121351" cy="1325563"/>
          </a:xfrm>
        </p:spPr>
        <p:txBody>
          <a:bodyPr>
            <a:noAutofit/>
          </a:bodyPr>
          <a:lstStyle/>
          <a:p>
            <a:r>
              <a:rPr lang="zh-CN" altLang="en-US" b="1" dirty="0">
                <a:sym typeface="+mn-lt"/>
              </a:rPr>
              <a:t>第二次汇报</a:t>
            </a:r>
            <a:endParaRPr lang="zh-CN" altLang="en-US" sz="7200" spc="600" dirty="0">
              <a:latin typeface="超世纪细隶书" panose="02000000000000000000" pitchFamily="2" charset="-120"/>
              <a:ea typeface="超世纪细隶书" panose="02000000000000000000" pitchFamily="2" charset="-120"/>
              <a:cs typeface="+mn-ea"/>
              <a:sym typeface="+mn-lt"/>
            </a:endParaRP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807010" y="2891782"/>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10090356" y="2883418"/>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sp>
        <p:nvSpPr>
          <p:cNvPr id="31" name="标题 1">
            <a:extLst>
              <a:ext uri="{FF2B5EF4-FFF2-40B4-BE49-F238E27FC236}">
                <a16:creationId xmlns:a16="http://schemas.microsoft.com/office/drawing/2014/main" id="{E3AA602C-34F4-4615-A182-68E11CBFCFCF}"/>
              </a:ext>
            </a:extLst>
          </p:cNvPr>
          <p:cNvSpPr txBox="1">
            <a:spLocks/>
          </p:cNvSpPr>
          <p:nvPr/>
        </p:nvSpPr>
        <p:spPr>
          <a:xfrm>
            <a:off x="3779945" y="4871516"/>
            <a:ext cx="4554907" cy="4499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b="1" dirty="0">
                <a:latin typeface="SimSun" panose="02010600030101010101" pitchFamily="2" charset="-122"/>
                <a:ea typeface="SimSun" panose="02010600030101010101" pitchFamily="2" charset="-122"/>
                <a:cs typeface="+mn-ea"/>
                <a:sym typeface="+mn-lt"/>
              </a:rPr>
              <a:t>第</a:t>
            </a:r>
            <a:r>
              <a:rPr lang="en-US" altLang="zh-CN" sz="2000" b="1" dirty="0">
                <a:latin typeface="SimSun" panose="02010600030101010101" pitchFamily="2" charset="-122"/>
                <a:ea typeface="SimSun" panose="02010600030101010101" pitchFamily="2" charset="-122"/>
                <a:cs typeface="+mn-ea"/>
                <a:sym typeface="+mn-lt"/>
              </a:rPr>
              <a:t>4</a:t>
            </a:r>
            <a:r>
              <a:rPr lang="zh-CN" altLang="en-US" sz="2000" b="1" dirty="0">
                <a:latin typeface="SimSun" panose="02010600030101010101" pitchFamily="2" charset="-122"/>
                <a:ea typeface="SimSun" panose="02010600030101010101" pitchFamily="2" charset="-122"/>
                <a:cs typeface="+mn-ea"/>
                <a:sym typeface="+mn-lt"/>
              </a:rPr>
              <a:t>组：邓浩 王逢源</a:t>
            </a:r>
            <a:endParaRPr lang="en-US" altLang="zh-CN" sz="2000" b="1" dirty="0">
              <a:latin typeface="SimSun" panose="02010600030101010101" pitchFamily="2" charset="-122"/>
              <a:ea typeface="SimSun" panose="02010600030101010101" pitchFamily="2" charset="-122"/>
              <a:cs typeface="+mn-ea"/>
              <a:sym typeface="+mn-lt"/>
            </a:endParaRPr>
          </a:p>
        </p:txBody>
      </p:sp>
    </p:spTree>
    <p:extLst>
      <p:ext uri="{BB962C8B-B14F-4D97-AF65-F5344CB8AC3E}">
        <p14:creationId xmlns:p14="http://schemas.microsoft.com/office/powerpoint/2010/main" val="1490446785"/>
      </p:ext>
    </p:extLst>
  </p:cSld>
  <p:clrMapOvr>
    <a:masterClrMapping/>
  </p:clrMapOvr>
  <mc:AlternateContent xmlns:mc="http://schemas.openxmlformats.org/markup-compatibility/2006" xmlns:p14="http://schemas.microsoft.com/office/powerpoint/2010/main">
    <mc:Choice Requires="p14">
      <p:transition spd="slow" p14:dur="175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750" fill="hold"/>
                                        <p:tgtEl>
                                          <p:spTgt spid="16"/>
                                        </p:tgtEl>
                                        <p:attrNameLst>
                                          <p:attrName>ppt_w</p:attrName>
                                        </p:attrNameLst>
                                      </p:cBhvr>
                                      <p:tavLst>
                                        <p:tav tm="0">
                                          <p:val>
                                            <p:fltVal val="0"/>
                                          </p:val>
                                        </p:tav>
                                        <p:tav tm="100000">
                                          <p:val>
                                            <p:strVal val="#ppt_w"/>
                                          </p:val>
                                        </p:tav>
                                      </p:tavLst>
                                    </p:anim>
                                    <p:anim calcmode="lin" valueType="num">
                                      <p:cBhvr>
                                        <p:cTn id="36" dur="750" fill="hold"/>
                                        <p:tgtEl>
                                          <p:spTgt spid="16"/>
                                        </p:tgtEl>
                                        <p:attrNameLst>
                                          <p:attrName>ppt_h</p:attrName>
                                        </p:attrNameLst>
                                      </p:cBhvr>
                                      <p:tavLst>
                                        <p:tav tm="0">
                                          <p:val>
                                            <p:fltVal val="0"/>
                                          </p:val>
                                        </p:tav>
                                        <p:tav tm="100000">
                                          <p:val>
                                            <p:strVal val="#ppt_h"/>
                                          </p:val>
                                        </p:tav>
                                      </p:tavLst>
                                    </p:anim>
                                    <p:animEffect transition="in" filter="fade">
                                      <p:cBhvr>
                                        <p:cTn id="37" dur="750"/>
                                        <p:tgtEl>
                                          <p:spTgt spid="16"/>
                                        </p:tgtEl>
                                      </p:cBhvr>
                                    </p:animEffect>
                                  </p:childTnLst>
                                </p:cTn>
                              </p:par>
                            </p:childTnLst>
                          </p:cTn>
                        </p:par>
                        <p:par>
                          <p:cTn id="38" fill="hold">
                            <p:stCondLst>
                              <p:cond delay="4000"/>
                            </p:stCondLst>
                            <p:childTnLst>
                              <p:par>
                                <p:cTn id="39" presetID="22" presetClass="entr" presetSubtype="2"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750"/>
                                        <p:tgtEl>
                                          <p:spTgt spid="23"/>
                                        </p:tgtEl>
                                      </p:cBhvr>
                                    </p:animEffect>
                                  </p:childTnLst>
                                </p:cTn>
                              </p:par>
                              <p:par>
                                <p:cTn id="42" presetID="22" presetClass="entr" presetSubtype="8"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750"/>
                                        <p:tgtEl>
                                          <p:spTgt spid="24"/>
                                        </p:tgtEl>
                                      </p:cBhvr>
                                    </p:animEffect>
                                  </p:childTnLst>
                                </p:cTn>
                              </p:par>
                            </p:childTnLst>
                          </p:cTn>
                        </p:par>
                        <p:par>
                          <p:cTn id="45" fill="hold">
                            <p:stCondLst>
                              <p:cond delay="4750"/>
                            </p:stCondLst>
                            <p:childTnLst>
                              <p:par>
                                <p:cTn id="46" presetID="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6"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795433" y="-2666999"/>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4536" y="0"/>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86AB16B7-D917-4F3F-81C5-A600AFCCCCD8}"/>
              </a:ext>
            </a:extLst>
          </p:cNvPr>
          <p:cNvGrpSpPr/>
          <p:nvPr/>
        </p:nvGrpSpPr>
        <p:grpSpPr>
          <a:xfrm>
            <a:off x="2697073" y="2315317"/>
            <a:ext cx="1125184" cy="771037"/>
            <a:chOff x="5917255" y="2239217"/>
            <a:chExt cx="1022373" cy="771037"/>
          </a:xfrm>
        </p:grpSpPr>
        <p:sp>
          <p:nvSpPr>
            <p:cNvPr id="22" name="Freeform 5">
              <a:extLst>
                <a:ext uri="{FF2B5EF4-FFF2-40B4-BE49-F238E27FC236}">
                  <a16:creationId xmlns:a16="http://schemas.microsoft.com/office/drawing/2014/main" id="{A51E9632-3DFD-4613-9BAE-CD2303144141}"/>
                </a:ext>
              </a:extLst>
            </p:cNvPr>
            <p:cNvSpPr/>
            <p:nvPr/>
          </p:nvSpPr>
          <p:spPr bwMode="auto">
            <a:xfrm rot="5400000">
              <a:off x="6042923" y="2283053"/>
              <a:ext cx="771037" cy="68336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8575">
              <a:solidFill>
                <a:srgbClr val="F7BFA4"/>
              </a:solidFill>
            </a:ln>
            <a:effectLst/>
          </p:spPr>
          <p:txBody>
            <a:bodyPr vert="horz" wrap="square" lIns="91440" tIns="45720" rIns="91440" bIns="45720" numCol="1" anchor="t" anchorCtr="0" compatLnSpc="1"/>
            <a:lstStyle/>
            <a:p>
              <a:pPr defTabSz="1219170"/>
              <a:endParaRPr lang="zh-CN" altLang="en-US">
                <a:solidFill>
                  <a:schemeClr val="tx1">
                    <a:lumMod val="75000"/>
                    <a:lumOff val="25000"/>
                  </a:schemeClr>
                </a:solidFill>
                <a:cs typeface="+mn-ea"/>
                <a:sym typeface="+mn-lt"/>
              </a:endParaRPr>
            </a:p>
          </p:txBody>
        </p:sp>
        <p:sp>
          <p:nvSpPr>
            <p:cNvPr id="23" name="文本框 22">
              <a:extLst>
                <a:ext uri="{FF2B5EF4-FFF2-40B4-BE49-F238E27FC236}">
                  <a16:creationId xmlns:a16="http://schemas.microsoft.com/office/drawing/2014/main" id="{47B02D77-CDC7-4024-AF8C-4332F0DDD8DA}"/>
                </a:ext>
              </a:extLst>
            </p:cNvPr>
            <p:cNvSpPr txBox="1"/>
            <p:nvPr/>
          </p:nvSpPr>
          <p:spPr>
            <a:xfrm>
              <a:off x="5917255" y="2333239"/>
              <a:ext cx="1022373" cy="461665"/>
            </a:xfrm>
            <a:prstGeom prst="rect">
              <a:avLst/>
            </a:prstGeom>
            <a:noFill/>
          </p:spPr>
          <p:txBody>
            <a:bodyPr wrap="square" rtlCol="0">
              <a:spAutoFit/>
            </a:bodyPr>
            <a:lstStyle/>
            <a:p>
              <a:pPr algn="ctr" defTabSz="1219170"/>
              <a:r>
                <a:rPr lang="en-US" altLang="zh-CN" sz="2400" dirty="0">
                  <a:solidFill>
                    <a:schemeClr val="tx1">
                      <a:lumMod val="75000"/>
                      <a:lumOff val="25000"/>
                    </a:schemeClr>
                  </a:solidFill>
                  <a:effectLst>
                    <a:outerShdw blurRad="63500" sx="102000" sy="102000" algn="ctr" rotWithShape="0">
                      <a:prstClr val="black">
                        <a:alpha val="40000"/>
                      </a:prstClr>
                    </a:outerShdw>
                  </a:effectLst>
                  <a:cs typeface="+mn-ea"/>
                  <a:sym typeface="+mn-lt"/>
                </a:rPr>
                <a:t>01</a:t>
              </a:r>
            </a:p>
          </p:txBody>
        </p:sp>
      </p:grpSp>
      <p:grpSp>
        <p:nvGrpSpPr>
          <p:cNvPr id="25" name="组合 24">
            <a:extLst>
              <a:ext uri="{FF2B5EF4-FFF2-40B4-BE49-F238E27FC236}">
                <a16:creationId xmlns:a16="http://schemas.microsoft.com/office/drawing/2014/main" id="{61581076-E43F-484D-A193-2B782FFD929E}"/>
              </a:ext>
            </a:extLst>
          </p:cNvPr>
          <p:cNvGrpSpPr/>
          <p:nvPr/>
        </p:nvGrpSpPr>
        <p:grpSpPr>
          <a:xfrm>
            <a:off x="2697073" y="3726710"/>
            <a:ext cx="1125184" cy="771037"/>
            <a:chOff x="5917255" y="2239217"/>
            <a:chExt cx="1022373" cy="771037"/>
          </a:xfrm>
        </p:grpSpPr>
        <p:sp>
          <p:nvSpPr>
            <p:cNvPr id="26" name="Freeform 5">
              <a:extLst>
                <a:ext uri="{FF2B5EF4-FFF2-40B4-BE49-F238E27FC236}">
                  <a16:creationId xmlns:a16="http://schemas.microsoft.com/office/drawing/2014/main" id="{CBBB5260-F463-4738-8BAA-2FC4CF689E77}"/>
                </a:ext>
              </a:extLst>
            </p:cNvPr>
            <p:cNvSpPr/>
            <p:nvPr/>
          </p:nvSpPr>
          <p:spPr bwMode="auto">
            <a:xfrm rot="5400000">
              <a:off x="6042923" y="2283053"/>
              <a:ext cx="771037" cy="68336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8575">
              <a:solidFill>
                <a:srgbClr val="CDE4F6"/>
              </a:solidFill>
            </a:ln>
            <a:effectLst/>
          </p:spPr>
          <p:txBody>
            <a:bodyPr vert="horz" wrap="square" lIns="91440" tIns="45720" rIns="91440" bIns="45720" numCol="1" anchor="t" anchorCtr="0" compatLnSpc="1"/>
            <a:lstStyle/>
            <a:p>
              <a:pPr defTabSz="1219170"/>
              <a:endParaRPr lang="zh-CN" altLang="en-US" dirty="0">
                <a:solidFill>
                  <a:schemeClr val="tx1">
                    <a:lumMod val="75000"/>
                    <a:lumOff val="25000"/>
                  </a:schemeClr>
                </a:solidFill>
                <a:cs typeface="+mn-ea"/>
                <a:sym typeface="+mn-lt"/>
              </a:endParaRPr>
            </a:p>
          </p:txBody>
        </p:sp>
        <p:sp>
          <p:nvSpPr>
            <p:cNvPr id="27" name="文本框 26">
              <a:extLst>
                <a:ext uri="{FF2B5EF4-FFF2-40B4-BE49-F238E27FC236}">
                  <a16:creationId xmlns:a16="http://schemas.microsoft.com/office/drawing/2014/main" id="{54F09F5C-DB7F-44B2-8311-CEDD5E7D58B7}"/>
                </a:ext>
              </a:extLst>
            </p:cNvPr>
            <p:cNvSpPr txBox="1"/>
            <p:nvPr/>
          </p:nvSpPr>
          <p:spPr>
            <a:xfrm>
              <a:off x="5917255" y="2359354"/>
              <a:ext cx="1022373" cy="461665"/>
            </a:xfrm>
            <a:prstGeom prst="rect">
              <a:avLst/>
            </a:prstGeom>
            <a:noFill/>
          </p:spPr>
          <p:txBody>
            <a:bodyPr wrap="square" rtlCol="0">
              <a:spAutoFit/>
            </a:bodyPr>
            <a:lstStyle/>
            <a:p>
              <a:pPr algn="ctr" defTabSz="1219170"/>
              <a:r>
                <a:rPr lang="en-US" altLang="zh-CN" sz="2400" dirty="0">
                  <a:solidFill>
                    <a:schemeClr val="tx1">
                      <a:lumMod val="75000"/>
                      <a:lumOff val="25000"/>
                    </a:schemeClr>
                  </a:solidFill>
                  <a:effectLst>
                    <a:outerShdw blurRad="63500" sx="102000" sy="102000" algn="ctr" rotWithShape="0">
                      <a:prstClr val="black">
                        <a:alpha val="40000"/>
                      </a:prstClr>
                    </a:outerShdw>
                  </a:effectLst>
                  <a:cs typeface="+mn-ea"/>
                  <a:sym typeface="+mn-lt"/>
                </a:rPr>
                <a:t>02</a:t>
              </a:r>
            </a:p>
          </p:txBody>
        </p:sp>
      </p:grpSp>
      <p:sp>
        <p:nvSpPr>
          <p:cNvPr id="41" name="TextBox 41">
            <a:extLst>
              <a:ext uri="{FF2B5EF4-FFF2-40B4-BE49-F238E27FC236}">
                <a16:creationId xmlns:a16="http://schemas.microsoft.com/office/drawing/2014/main" id="{4A42B0BA-BCF8-47E2-9EEB-34CA94F3E628}"/>
              </a:ext>
            </a:extLst>
          </p:cNvPr>
          <p:cNvSpPr txBox="1"/>
          <p:nvPr/>
        </p:nvSpPr>
        <p:spPr>
          <a:xfrm>
            <a:off x="3977015" y="2433189"/>
            <a:ext cx="5203561" cy="538964"/>
          </a:xfrm>
          <a:prstGeom prst="rect">
            <a:avLst/>
          </a:prstGeom>
          <a:noFill/>
        </p:spPr>
        <p:txBody>
          <a:bodyPr wrap="square" lIns="46072" tIns="23036" rIns="46072" bIns="23036" rtlCol="0">
            <a:spAutoFit/>
          </a:bodyPr>
          <a:lstStyle/>
          <a:p>
            <a:pPr defTabSz="1219170"/>
            <a:r>
              <a:rPr lang="zh-CN" altLang="en-US" sz="3200" dirty="0">
                <a:solidFill>
                  <a:schemeClr val="tx1">
                    <a:lumMod val="75000"/>
                    <a:lumOff val="25000"/>
                  </a:schemeClr>
                </a:solidFill>
                <a:cs typeface="+mn-ea"/>
                <a:sym typeface="+mn-lt"/>
              </a:rPr>
              <a:t>用朴素贝叶斯进行文本分类</a:t>
            </a:r>
          </a:p>
        </p:txBody>
      </p:sp>
      <p:sp>
        <p:nvSpPr>
          <p:cNvPr id="44" name="TextBox 41">
            <a:extLst>
              <a:ext uri="{FF2B5EF4-FFF2-40B4-BE49-F238E27FC236}">
                <a16:creationId xmlns:a16="http://schemas.microsoft.com/office/drawing/2014/main" id="{55EC0C90-1FB7-4A6D-86D8-E4B76D1642F7}"/>
              </a:ext>
            </a:extLst>
          </p:cNvPr>
          <p:cNvSpPr txBox="1"/>
          <p:nvPr/>
        </p:nvSpPr>
        <p:spPr>
          <a:xfrm>
            <a:off x="3977014" y="3885963"/>
            <a:ext cx="5496169" cy="538964"/>
          </a:xfrm>
          <a:prstGeom prst="rect">
            <a:avLst/>
          </a:prstGeom>
          <a:noFill/>
        </p:spPr>
        <p:txBody>
          <a:bodyPr wrap="square" lIns="46072" tIns="23036" rIns="46072" bIns="23036" rtlCol="0">
            <a:spAutoFit/>
          </a:bodyPr>
          <a:lstStyle>
            <a:defPPr>
              <a:defRPr lang="zh-CN"/>
            </a:defPPr>
            <a:lvl1pPr defTabSz="1219170">
              <a:defRPr sz="2400">
                <a:solidFill>
                  <a:schemeClr val="tx1">
                    <a:lumMod val="85000"/>
                    <a:lumOff val="15000"/>
                  </a:schemeClr>
                </a:solidFill>
                <a:latin typeface="包图简圆体" panose="02010601030101010101" pitchFamily="2" charset="-122"/>
                <a:ea typeface="包图简圆体" panose="02010601030101010101" pitchFamily="2" charset="-122"/>
              </a:defRPr>
            </a:lvl1pPr>
          </a:lstStyle>
          <a:p>
            <a:r>
              <a:rPr lang="zh-CN" altLang="en-US" sz="3200" dirty="0">
                <a:solidFill>
                  <a:schemeClr val="tx1">
                    <a:lumMod val="75000"/>
                    <a:lumOff val="25000"/>
                  </a:schemeClr>
                </a:solidFill>
                <a:latin typeface="+mn-lt"/>
                <a:ea typeface="+mn-ea"/>
                <a:cs typeface="+mn-ea"/>
                <a:sym typeface="+mn-lt"/>
              </a:rPr>
              <a:t>用 </a:t>
            </a:r>
            <a:r>
              <a:rPr lang="en-US" altLang="zh-CN" sz="3200" dirty="0" err="1">
                <a:solidFill>
                  <a:schemeClr val="tx1">
                    <a:lumMod val="75000"/>
                    <a:lumOff val="25000"/>
                  </a:schemeClr>
                </a:solidFill>
                <a:latin typeface="+mn-lt"/>
                <a:ea typeface="+mn-ea"/>
                <a:cs typeface="+mn-ea"/>
                <a:sym typeface="+mn-lt"/>
              </a:rPr>
              <a:t>tf-idf</a:t>
            </a:r>
            <a:r>
              <a:rPr lang="en-US" altLang="zh-CN" sz="3200" dirty="0">
                <a:solidFill>
                  <a:schemeClr val="tx1">
                    <a:lumMod val="75000"/>
                    <a:lumOff val="25000"/>
                  </a:schemeClr>
                </a:solidFill>
                <a:latin typeface="+mn-lt"/>
                <a:ea typeface="+mn-ea"/>
                <a:cs typeface="+mn-ea"/>
                <a:sym typeface="+mn-lt"/>
              </a:rPr>
              <a:t> </a:t>
            </a:r>
            <a:r>
              <a:rPr lang="zh-CN" altLang="en-US" sz="3200" dirty="0">
                <a:solidFill>
                  <a:schemeClr val="tx1">
                    <a:lumMod val="75000"/>
                    <a:lumOff val="25000"/>
                  </a:schemeClr>
                </a:solidFill>
                <a:latin typeface="+mn-lt"/>
                <a:ea typeface="+mn-ea"/>
                <a:cs typeface="+mn-ea"/>
                <a:sym typeface="+mn-lt"/>
              </a:rPr>
              <a:t>构建</a:t>
            </a:r>
            <a:r>
              <a:rPr lang="en-US" altLang="zh-CN" sz="3200" dirty="0">
                <a:solidFill>
                  <a:schemeClr val="tx1">
                    <a:lumMod val="75000"/>
                    <a:lumOff val="25000"/>
                  </a:schemeClr>
                </a:solidFill>
                <a:latin typeface="+mn-lt"/>
                <a:ea typeface="+mn-ea"/>
                <a:cs typeface="+mn-ea"/>
                <a:sym typeface="+mn-lt"/>
              </a:rPr>
              <a:t>n</a:t>
            </a:r>
            <a:r>
              <a:rPr lang="zh-CN" altLang="en-US" sz="3200" dirty="0">
                <a:solidFill>
                  <a:schemeClr val="tx1">
                    <a:lumMod val="75000"/>
                    <a:lumOff val="25000"/>
                  </a:schemeClr>
                </a:solidFill>
                <a:latin typeface="+mn-lt"/>
                <a:ea typeface="+mn-ea"/>
                <a:cs typeface="+mn-ea"/>
                <a:sym typeface="+mn-lt"/>
              </a:rPr>
              <a:t>元语法模型</a:t>
            </a:r>
          </a:p>
        </p:txBody>
      </p:sp>
    </p:spTree>
    <p:extLst>
      <p:ext uri="{BB962C8B-B14F-4D97-AF65-F5344CB8AC3E}">
        <p14:creationId xmlns:p14="http://schemas.microsoft.com/office/powerpoint/2010/main" val="4000130047"/>
      </p:ext>
    </p:extLst>
  </p:cSld>
  <p:clrMapOvr>
    <a:masterClrMapping/>
  </p:clrMapOvr>
  <mc:AlternateContent xmlns:mc="http://schemas.openxmlformats.org/markup-compatibility/2006" xmlns:p14="http://schemas.microsoft.com/office/powerpoint/2010/main">
    <mc:Choice Requires="p14">
      <p:transition spd="slow" p14:dur="1750" advClick="0" advTm="0">
        <p:comb/>
      </p:transition>
    </mc:Choice>
    <mc:Fallback xmlns="">
      <p:transition spd="slow" advClick="0" advTm="0">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par>
                                <p:cTn id="10" presetID="6" presetClass="emph" presetSubtype="0" autoRev="1" fill="hold" nodeType="withEffect">
                                  <p:stCondLst>
                                    <p:cond delay="0"/>
                                  </p:stCondLst>
                                  <p:childTnLst>
                                    <p:animScale>
                                      <p:cBhvr>
                                        <p:cTn id="11" dur="750" fill="hold"/>
                                        <p:tgtEl>
                                          <p:spTgt spid="21"/>
                                        </p:tgtEl>
                                      </p:cBhvr>
                                      <p:by x="120000" y="120000"/>
                                    </p:animScale>
                                  </p:childTnLst>
                                </p:cTn>
                              </p:par>
                              <p:par>
                                <p:cTn id="12" presetID="3" presetClass="entr" presetSubtype="1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linds(horizontal)">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750" fill="hold"/>
                                        <p:tgtEl>
                                          <p:spTgt spid="25"/>
                                        </p:tgtEl>
                                        <p:attrNameLst>
                                          <p:attrName>ppt_w</p:attrName>
                                        </p:attrNameLst>
                                      </p:cBhvr>
                                      <p:tavLst>
                                        <p:tav tm="0">
                                          <p:val>
                                            <p:fltVal val="0"/>
                                          </p:val>
                                        </p:tav>
                                        <p:tav tm="100000">
                                          <p:val>
                                            <p:strVal val="#ppt_w"/>
                                          </p:val>
                                        </p:tav>
                                      </p:tavLst>
                                    </p:anim>
                                    <p:anim calcmode="lin" valueType="num">
                                      <p:cBhvr>
                                        <p:cTn id="20" dur="750" fill="hold"/>
                                        <p:tgtEl>
                                          <p:spTgt spid="25"/>
                                        </p:tgtEl>
                                        <p:attrNameLst>
                                          <p:attrName>ppt_h</p:attrName>
                                        </p:attrNameLst>
                                      </p:cBhvr>
                                      <p:tavLst>
                                        <p:tav tm="0">
                                          <p:val>
                                            <p:fltVal val="0"/>
                                          </p:val>
                                        </p:tav>
                                        <p:tav tm="100000">
                                          <p:val>
                                            <p:strVal val="#ppt_h"/>
                                          </p:val>
                                        </p:tav>
                                      </p:tavLst>
                                    </p:anim>
                                    <p:animEffect transition="in" filter="fade">
                                      <p:cBhvr>
                                        <p:cTn id="21" dur="750"/>
                                        <p:tgtEl>
                                          <p:spTgt spid="25"/>
                                        </p:tgtEl>
                                      </p:cBhvr>
                                    </p:animEffect>
                                  </p:childTnLst>
                                </p:cTn>
                              </p:par>
                              <p:par>
                                <p:cTn id="22" presetID="6" presetClass="emph" presetSubtype="0" autoRev="1" fill="hold" nodeType="withEffect">
                                  <p:stCondLst>
                                    <p:cond delay="0"/>
                                  </p:stCondLst>
                                  <p:childTnLst>
                                    <p:animScale>
                                      <p:cBhvr>
                                        <p:cTn id="23" dur="750" fill="hold"/>
                                        <p:tgtEl>
                                          <p:spTgt spid="25"/>
                                        </p:tgtEl>
                                      </p:cBhvr>
                                      <p:by x="120000" y="120000"/>
                                    </p:animScale>
                                  </p:childTnLst>
                                </p:cTn>
                              </p:par>
                              <p:par>
                                <p:cTn id="24" presetID="3" presetClass="entr" presetSubtype="1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blinds(horizontal)">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ONE</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49143"/>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zh-CN" altLang="en-US" sz="3600" spc="300" dirty="0">
                  <a:solidFill>
                    <a:schemeClr val="tx1">
                      <a:lumMod val="75000"/>
                      <a:lumOff val="25000"/>
                    </a:schemeClr>
                  </a:solidFill>
                  <a:latin typeface="+mn-lt"/>
                  <a:cs typeface="+mn-ea"/>
                  <a:sym typeface="+mn-lt"/>
                </a:rPr>
                <a:t>朴素贝叶斯</a:t>
              </a:r>
              <a:endParaRPr lang="en-US" altLang="zh-CN" sz="3600" spc="300" dirty="0">
                <a:solidFill>
                  <a:schemeClr val="tx1">
                    <a:lumMod val="75000"/>
                    <a:lumOff val="25000"/>
                  </a:schemeClr>
                </a:solidFill>
                <a:latin typeface="+mn-lt"/>
                <a:cs typeface="+mn-ea"/>
                <a:sym typeface="+mn-lt"/>
              </a:endParaRPr>
            </a:p>
          </p:txBody>
        </p:sp>
      </p:grpSp>
      <p:sp>
        <p:nvSpPr>
          <p:cNvPr id="10" name="矩形 9">
            <a:extLst>
              <a:ext uri="{FF2B5EF4-FFF2-40B4-BE49-F238E27FC236}">
                <a16:creationId xmlns:a16="http://schemas.microsoft.com/office/drawing/2014/main" id="{D1532838-4417-49B0-A00B-D5DCD51E0A0F}"/>
              </a:ext>
            </a:extLst>
          </p:cNvPr>
          <p:cNvSpPr/>
          <p:nvPr/>
        </p:nvSpPr>
        <p:spPr>
          <a:xfrm>
            <a:off x="4407216" y="3334514"/>
            <a:ext cx="5446293" cy="1200329"/>
          </a:xfrm>
          <a:prstGeom prst="rect">
            <a:avLst/>
          </a:prstGeom>
        </p:spPr>
        <p:txBody>
          <a:bodyPr wrap="square">
            <a:spAutoFit/>
          </a:bodyPr>
          <a:lstStyle/>
          <a:p>
            <a:r>
              <a:rPr lang="zh-CN" altLang="en-US" sz="2400" dirty="0">
                <a:solidFill>
                  <a:srgbClr val="4D4D4D"/>
                </a:solidFill>
                <a:latin typeface="-apple-system"/>
              </a:rPr>
              <a:t>朴素贝叶斯模型由两种类型的概率组成：</a:t>
            </a:r>
            <a:r>
              <a:rPr lang="zh-CN" altLang="en-US" sz="2400" dirty="0"/>
              <a:t/>
            </a:r>
            <a:br>
              <a:rPr lang="zh-CN" altLang="en-US" sz="2400" dirty="0"/>
            </a:br>
            <a:r>
              <a:rPr lang="en-US" altLang="zh-CN" sz="2400" dirty="0">
                <a:solidFill>
                  <a:srgbClr val="4D4D4D"/>
                </a:solidFill>
                <a:latin typeface="-apple-system"/>
              </a:rPr>
              <a:t>1</a:t>
            </a:r>
            <a:r>
              <a:rPr lang="zh-CN" altLang="en-US" sz="2400" dirty="0">
                <a:solidFill>
                  <a:srgbClr val="4D4D4D"/>
                </a:solidFill>
                <a:latin typeface="-apple-system"/>
              </a:rPr>
              <a:t>、每个类别的概率</a:t>
            </a:r>
            <a:r>
              <a:rPr lang="en-US" altLang="zh-CN" sz="2400" dirty="0">
                <a:solidFill>
                  <a:srgbClr val="4D4D4D"/>
                </a:solidFill>
                <a:latin typeface="-apple-system"/>
              </a:rPr>
              <a:t>P(</a:t>
            </a:r>
            <a:r>
              <a:rPr lang="en-US" altLang="zh-CN" sz="2400" dirty="0" err="1">
                <a:solidFill>
                  <a:srgbClr val="4D4D4D"/>
                </a:solidFill>
                <a:latin typeface="-apple-system"/>
              </a:rPr>
              <a:t>Cj</a:t>
            </a:r>
            <a:r>
              <a:rPr lang="en-US" altLang="zh-CN" sz="2400" dirty="0">
                <a:solidFill>
                  <a:srgbClr val="4D4D4D"/>
                </a:solidFill>
                <a:latin typeface="-apple-system"/>
              </a:rPr>
              <a:t>)</a:t>
            </a:r>
            <a:r>
              <a:rPr lang="zh-CN" altLang="en-US" sz="2400" dirty="0">
                <a:solidFill>
                  <a:srgbClr val="4D4D4D"/>
                </a:solidFill>
                <a:latin typeface="-apple-system"/>
              </a:rPr>
              <a:t>；</a:t>
            </a:r>
            <a:r>
              <a:rPr lang="zh-CN" altLang="en-US" sz="2400" dirty="0"/>
              <a:t/>
            </a:r>
            <a:br>
              <a:rPr lang="zh-CN" altLang="en-US" sz="2400" dirty="0"/>
            </a:br>
            <a:r>
              <a:rPr lang="en-US" altLang="zh-CN" sz="2400" dirty="0">
                <a:solidFill>
                  <a:srgbClr val="4D4D4D"/>
                </a:solidFill>
                <a:latin typeface="-apple-system"/>
              </a:rPr>
              <a:t>2</a:t>
            </a:r>
            <a:r>
              <a:rPr lang="zh-CN" altLang="en-US" sz="2400" dirty="0">
                <a:solidFill>
                  <a:srgbClr val="4D4D4D"/>
                </a:solidFill>
                <a:latin typeface="-apple-system"/>
              </a:rPr>
              <a:t>、每个属性的条件概率</a:t>
            </a:r>
            <a:r>
              <a:rPr lang="en-US" altLang="zh-CN" sz="2400" dirty="0">
                <a:solidFill>
                  <a:srgbClr val="4D4D4D"/>
                </a:solidFill>
                <a:latin typeface="-apple-system"/>
              </a:rPr>
              <a:t>P(</a:t>
            </a:r>
            <a:r>
              <a:rPr lang="en-US" altLang="zh-CN" sz="2400" dirty="0" err="1">
                <a:solidFill>
                  <a:srgbClr val="4D4D4D"/>
                </a:solidFill>
                <a:latin typeface="-apple-system"/>
              </a:rPr>
              <a:t>Ai|Cj</a:t>
            </a:r>
            <a:r>
              <a:rPr lang="en-US" altLang="zh-CN" sz="2400" dirty="0">
                <a:solidFill>
                  <a:srgbClr val="4D4D4D"/>
                </a:solidFill>
                <a:latin typeface="-apple-system"/>
              </a:rPr>
              <a:t>)</a:t>
            </a:r>
            <a:r>
              <a:rPr lang="zh-CN" altLang="en-US" sz="2400" dirty="0">
                <a:solidFill>
                  <a:srgbClr val="4D4D4D"/>
                </a:solidFill>
                <a:latin typeface="-apple-system"/>
              </a:rPr>
              <a:t>。</a:t>
            </a:r>
            <a:endParaRPr lang="zh-CN" altLang="en-US" sz="2400" dirty="0"/>
          </a:p>
        </p:txBody>
      </p:sp>
      <p:sp>
        <p:nvSpPr>
          <p:cNvPr id="11" name="矩形 10">
            <a:extLst>
              <a:ext uri="{FF2B5EF4-FFF2-40B4-BE49-F238E27FC236}">
                <a16:creationId xmlns:a16="http://schemas.microsoft.com/office/drawing/2014/main" id="{D5CB2271-7DA5-45BF-AD34-C694869384DC}"/>
              </a:ext>
            </a:extLst>
          </p:cNvPr>
          <p:cNvSpPr/>
          <p:nvPr/>
        </p:nvSpPr>
        <p:spPr>
          <a:xfrm>
            <a:off x="4407216" y="809619"/>
            <a:ext cx="6727825" cy="2308324"/>
          </a:xfrm>
          <a:prstGeom prst="rect">
            <a:avLst/>
          </a:prstGeom>
        </p:spPr>
        <p:txBody>
          <a:bodyPr wrap="square">
            <a:spAutoFit/>
          </a:bodyPr>
          <a:lstStyle/>
          <a:p>
            <a:r>
              <a:rPr lang="zh-CN" altLang="en-US" sz="2400" dirty="0">
                <a:solidFill>
                  <a:srgbClr val="4D4D4D"/>
                </a:solidFill>
                <a:latin typeface="-apple-system"/>
              </a:rPr>
              <a:t>朴素贝叶斯，它是一种简单但极为强大的预测建模算法</a:t>
            </a:r>
            <a:r>
              <a:rPr lang="en-US" altLang="zh-CN" sz="2400" dirty="0">
                <a:solidFill>
                  <a:srgbClr val="4D4D4D"/>
                </a:solidFill>
                <a:latin typeface="-apple-system"/>
              </a:rPr>
              <a:t>,</a:t>
            </a:r>
            <a:r>
              <a:rPr lang="zh-CN" altLang="en-US" sz="2400" dirty="0">
                <a:solidFill>
                  <a:srgbClr val="4D4D4D"/>
                </a:solidFill>
                <a:latin typeface="-apple-system"/>
              </a:rPr>
              <a:t>可用于离散、连续数据。</a:t>
            </a:r>
            <a:endParaRPr lang="en-US" altLang="zh-CN" sz="2400" dirty="0">
              <a:solidFill>
                <a:srgbClr val="4D4D4D"/>
              </a:solidFill>
              <a:latin typeface="-apple-system"/>
            </a:endParaRPr>
          </a:p>
          <a:p>
            <a:r>
              <a:rPr lang="zh-CN" altLang="en-US" sz="2400" dirty="0">
                <a:solidFill>
                  <a:srgbClr val="4D4D4D"/>
                </a:solidFill>
                <a:latin typeface="-apple-system"/>
              </a:rPr>
              <a:t>贝叶斯公式可以用于求解后验概率。朴素贝叶斯是贝叶斯分类器中的一种，也是最简单、最常用的分类器。之所以朴素，是因为它假设每个输入变量是相互独立的。</a:t>
            </a:r>
            <a:endParaRPr lang="zh-CN" altLang="en-US" sz="2400" dirty="0"/>
          </a:p>
        </p:txBody>
      </p:sp>
      <p:pic>
        <p:nvPicPr>
          <p:cNvPr id="15" name="图片 14">
            <a:extLst>
              <a:ext uri="{FF2B5EF4-FFF2-40B4-BE49-F238E27FC236}">
                <a16:creationId xmlns:a16="http://schemas.microsoft.com/office/drawing/2014/main" id="{57709FCC-0A19-447B-BA59-0BB3DBFE6D8C}"/>
              </a:ext>
            </a:extLst>
          </p:cNvPr>
          <p:cNvPicPr>
            <a:picLocks noChangeAspect="1"/>
          </p:cNvPicPr>
          <p:nvPr/>
        </p:nvPicPr>
        <p:blipFill rotWithShape="1">
          <a:blip r:embed="rId8">
            <a:extLst>
              <a:ext uri="{28A0092B-C50C-407E-A947-70E740481C1C}">
                <a14:useLocalDpi xmlns:a14="http://schemas.microsoft.com/office/drawing/2010/main" val="0"/>
              </a:ext>
            </a:extLst>
          </a:blip>
          <a:srcRect r="35621" b="6645"/>
          <a:stretch/>
        </p:blipFill>
        <p:spPr>
          <a:xfrm>
            <a:off x="4567239" y="4953255"/>
            <a:ext cx="5807109" cy="1227113"/>
          </a:xfrm>
          <a:prstGeom prst="rect">
            <a:avLst/>
          </a:prstGeom>
        </p:spPr>
      </p:pic>
    </p:spTree>
    <p:extLst>
      <p:ext uri="{BB962C8B-B14F-4D97-AF65-F5344CB8AC3E}">
        <p14:creationId xmlns:p14="http://schemas.microsoft.com/office/powerpoint/2010/main" val="306688930"/>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ONE</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49143"/>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zh-CN" altLang="en-US" sz="3600" spc="300" dirty="0">
                  <a:solidFill>
                    <a:schemeClr val="tx1">
                      <a:lumMod val="75000"/>
                      <a:lumOff val="25000"/>
                    </a:schemeClr>
                  </a:solidFill>
                  <a:latin typeface="+mn-lt"/>
                  <a:cs typeface="+mn-ea"/>
                  <a:sym typeface="+mn-lt"/>
                </a:rPr>
                <a:t>朴素贝叶斯</a:t>
              </a:r>
              <a:endParaRPr lang="en-US" altLang="zh-CN" sz="3600" spc="300" dirty="0">
                <a:solidFill>
                  <a:schemeClr val="tx1">
                    <a:lumMod val="75000"/>
                    <a:lumOff val="25000"/>
                  </a:schemeClr>
                </a:solidFill>
                <a:latin typeface="+mn-lt"/>
                <a:cs typeface="+mn-ea"/>
                <a:sym typeface="+mn-lt"/>
              </a:endParaRPr>
            </a:p>
          </p:txBody>
        </p:sp>
      </p:grpSp>
      <p:sp>
        <p:nvSpPr>
          <p:cNvPr id="10" name="矩形 9">
            <a:extLst>
              <a:ext uri="{FF2B5EF4-FFF2-40B4-BE49-F238E27FC236}">
                <a16:creationId xmlns:a16="http://schemas.microsoft.com/office/drawing/2014/main" id="{D1532838-4417-49B0-A00B-D5DCD51E0A0F}"/>
              </a:ext>
            </a:extLst>
          </p:cNvPr>
          <p:cNvSpPr/>
          <p:nvPr/>
        </p:nvSpPr>
        <p:spPr>
          <a:xfrm>
            <a:off x="4142850" y="3684381"/>
            <a:ext cx="7013495"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solidFill>
                  <a:srgbClr val="4D4D4D"/>
                </a:solidFill>
                <a:latin typeface="-apple-system"/>
              </a:rPr>
              <a:t>P(S)</a:t>
            </a:r>
            <a:r>
              <a:rPr lang="zh-CN" altLang="en-US" sz="2400" dirty="0">
                <a:solidFill>
                  <a:srgbClr val="4D4D4D"/>
                </a:solidFill>
                <a:latin typeface="-apple-system"/>
              </a:rPr>
              <a:t>可以用</a:t>
            </a:r>
            <a:r>
              <a:rPr lang="zh-CN" altLang="en-US" sz="2400" dirty="0" smtClean="0">
                <a:solidFill>
                  <a:srgbClr val="4D4D4D"/>
                </a:solidFill>
                <a:latin typeface="-apple-system"/>
              </a:rPr>
              <a:t>语句</a:t>
            </a:r>
            <a:r>
              <a:rPr lang="en-US" altLang="zh-CN" sz="2400" dirty="0">
                <a:solidFill>
                  <a:srgbClr val="4D4D4D"/>
                </a:solidFill>
                <a:latin typeface="-apple-system"/>
              </a:rPr>
              <a:t>S</a:t>
            </a:r>
            <a:r>
              <a:rPr lang="zh-CN" altLang="en-US" sz="2400" dirty="0">
                <a:solidFill>
                  <a:srgbClr val="4D4D4D"/>
                </a:solidFill>
                <a:latin typeface="-apple-system"/>
              </a:rPr>
              <a:t>所属的论文种类占数据库中总的论文种类的</a:t>
            </a:r>
            <a:r>
              <a:rPr lang="zh-CN" altLang="en-US" sz="2400" dirty="0" smtClean="0">
                <a:solidFill>
                  <a:srgbClr val="4D4D4D"/>
                </a:solidFill>
                <a:latin typeface="-apple-system"/>
              </a:rPr>
              <a:t>比例来估计；</a:t>
            </a:r>
            <a:endParaRPr lang="zh-CN" altLang="en-US" sz="2400" dirty="0">
              <a:solidFill>
                <a:srgbClr val="4D4D4D"/>
              </a:solidFill>
              <a:latin typeface="-apple-system"/>
            </a:endParaRPr>
          </a:p>
          <a:p>
            <a:pPr marL="342900" indent="-342900">
              <a:buFont typeface="Arial" panose="020B0604020202020204" pitchFamily="34" charset="0"/>
              <a:buChar char="•"/>
            </a:pPr>
            <a:r>
              <a:rPr lang="en-US" altLang="zh-CN" sz="2400" dirty="0" smtClean="0">
                <a:solidFill>
                  <a:srgbClr val="4D4D4D"/>
                </a:solidFill>
                <a:latin typeface="-apple-system"/>
              </a:rPr>
              <a:t>P(Si)</a:t>
            </a:r>
            <a:r>
              <a:rPr lang="zh-CN" altLang="en-US" sz="2400" dirty="0">
                <a:solidFill>
                  <a:srgbClr val="4D4D4D"/>
                </a:solidFill>
                <a:latin typeface="-apple-system"/>
              </a:rPr>
              <a:t>可以用</a:t>
            </a:r>
            <a:r>
              <a:rPr lang="zh-CN" altLang="en-US" sz="2400" dirty="0" smtClean="0">
                <a:solidFill>
                  <a:srgbClr val="4D4D4D"/>
                </a:solidFill>
                <a:latin typeface="-apple-system"/>
              </a:rPr>
              <a:t>语句</a:t>
            </a:r>
            <a:r>
              <a:rPr lang="en-US" altLang="zh-CN" sz="2400" dirty="0">
                <a:solidFill>
                  <a:srgbClr val="4D4D4D"/>
                </a:solidFill>
                <a:latin typeface="-apple-system"/>
              </a:rPr>
              <a:t>Si</a:t>
            </a:r>
            <a:r>
              <a:rPr lang="zh-CN" altLang="en-US" sz="2400" dirty="0">
                <a:solidFill>
                  <a:srgbClr val="4D4D4D"/>
                </a:solidFill>
                <a:latin typeface="-apple-system"/>
              </a:rPr>
              <a:t>所属的论文种类占数据库中总的论文种类</a:t>
            </a:r>
            <a:r>
              <a:rPr lang="zh-CN" altLang="en-US" sz="2400" dirty="0" smtClean="0">
                <a:solidFill>
                  <a:srgbClr val="4D4D4D"/>
                </a:solidFill>
                <a:latin typeface="-apple-system"/>
              </a:rPr>
              <a:t>的比例来估计；</a:t>
            </a:r>
            <a:endParaRPr lang="zh-CN" altLang="en-US" sz="2400" dirty="0">
              <a:solidFill>
                <a:srgbClr val="4D4D4D"/>
              </a:solidFill>
              <a:latin typeface="-apple-system"/>
            </a:endParaRPr>
          </a:p>
          <a:p>
            <a:pPr marL="342900" indent="-342900">
              <a:buFont typeface="Arial" panose="020B0604020202020204" pitchFamily="34" charset="0"/>
              <a:buChar char="•"/>
            </a:pPr>
            <a:r>
              <a:rPr lang="en-US" altLang="zh-CN" sz="2400" dirty="0">
                <a:solidFill>
                  <a:srgbClr val="4D4D4D"/>
                </a:solidFill>
                <a:latin typeface="-apple-system"/>
              </a:rPr>
              <a:t>P(</a:t>
            </a:r>
            <a:r>
              <a:rPr lang="en-US" altLang="zh-CN" sz="2400" dirty="0" err="1">
                <a:solidFill>
                  <a:srgbClr val="4D4D4D"/>
                </a:solidFill>
                <a:latin typeface="-apple-system"/>
              </a:rPr>
              <a:t>S|Si</a:t>
            </a:r>
            <a:r>
              <a:rPr lang="en-US" altLang="zh-CN" sz="2400" dirty="0">
                <a:solidFill>
                  <a:srgbClr val="4D4D4D"/>
                </a:solidFill>
                <a:latin typeface="-apple-system"/>
              </a:rPr>
              <a:t>)</a:t>
            </a:r>
            <a:r>
              <a:rPr lang="zh-CN" altLang="en-US" sz="2400" dirty="0">
                <a:solidFill>
                  <a:srgbClr val="4D4D4D"/>
                </a:solidFill>
                <a:latin typeface="-apple-system"/>
              </a:rPr>
              <a:t>是对于数据库中某一个种类的语句</a:t>
            </a:r>
            <a:r>
              <a:rPr lang="en-US" altLang="zh-CN" sz="2400" dirty="0">
                <a:solidFill>
                  <a:srgbClr val="4D4D4D"/>
                </a:solidFill>
                <a:latin typeface="-apple-system"/>
              </a:rPr>
              <a:t>Si</a:t>
            </a:r>
            <a:r>
              <a:rPr lang="zh-CN" altLang="en-US" sz="2400" dirty="0">
                <a:solidFill>
                  <a:srgbClr val="4D4D4D"/>
                </a:solidFill>
                <a:latin typeface="-apple-system"/>
              </a:rPr>
              <a:t>，</a:t>
            </a:r>
            <a:r>
              <a:rPr lang="en-US" altLang="zh-CN" sz="2400" dirty="0">
                <a:solidFill>
                  <a:srgbClr val="4D4D4D"/>
                </a:solidFill>
                <a:latin typeface="-apple-system"/>
              </a:rPr>
              <a:t>S</a:t>
            </a:r>
            <a:r>
              <a:rPr lang="zh-CN" altLang="en-US" sz="2400" dirty="0">
                <a:solidFill>
                  <a:srgbClr val="4D4D4D"/>
                </a:solidFill>
                <a:latin typeface="-apple-system"/>
              </a:rPr>
              <a:t>和它的种类相同的概率。</a:t>
            </a:r>
          </a:p>
        </p:txBody>
      </p:sp>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D5CB2271-7DA5-45BF-AD34-C694869384DC}"/>
                  </a:ext>
                </a:extLst>
              </p:cNvPr>
              <p:cNvSpPr/>
              <p:nvPr/>
            </p:nvSpPr>
            <p:spPr>
              <a:xfrm>
                <a:off x="4503714" y="541133"/>
                <a:ext cx="6700755" cy="3076163"/>
              </a:xfrm>
              <a:prstGeom prst="rect">
                <a:avLst/>
              </a:prstGeom>
            </p:spPr>
            <p:txBody>
              <a:bodyPr wrap="square">
                <a:spAutoFit/>
              </a:bodyPr>
              <a:lstStyle/>
              <a:p>
                <a:r>
                  <a:rPr lang="en-US" altLang="zh-CN" sz="2400" dirty="0" smtClean="0">
                    <a:solidFill>
                      <a:srgbClr val="4D4D4D"/>
                    </a:solidFill>
                    <a:latin typeface="-apple-system"/>
                  </a:rPr>
                  <a:t>TASK</a:t>
                </a:r>
                <a:r>
                  <a:rPr lang="zh-CN" altLang="en-US" sz="2400" dirty="0" smtClean="0">
                    <a:solidFill>
                      <a:srgbClr val="4D4D4D"/>
                    </a:solidFill>
                    <a:latin typeface="-apple-system"/>
                  </a:rPr>
                  <a:t>：</a:t>
                </a:r>
                <a:endParaRPr lang="en-US" altLang="zh-CN" sz="2400" dirty="0" smtClean="0">
                  <a:solidFill>
                    <a:srgbClr val="4D4D4D"/>
                  </a:solidFill>
                  <a:latin typeface="-apple-system"/>
                </a:endParaRPr>
              </a:p>
              <a:p>
                <a:r>
                  <a:rPr lang="zh-CN" altLang="en-US" sz="2400" dirty="0" smtClean="0">
                    <a:solidFill>
                      <a:srgbClr val="4D4D4D"/>
                    </a:solidFill>
                    <a:latin typeface="-apple-system"/>
                  </a:rPr>
                  <a:t>基于</a:t>
                </a:r>
                <a:r>
                  <a:rPr lang="zh-CN" altLang="en-US" sz="2400" dirty="0">
                    <a:solidFill>
                      <a:srgbClr val="4D4D4D"/>
                    </a:solidFill>
                    <a:latin typeface="-apple-system"/>
                  </a:rPr>
                  <a:t>大量论文组成的数据集</a:t>
                </a:r>
                <a:r>
                  <a:rPr lang="en-US" altLang="zh-CN" sz="2400" dirty="0">
                    <a:solidFill>
                      <a:srgbClr val="4D4D4D"/>
                    </a:solidFill>
                    <a:latin typeface="-apple-system"/>
                  </a:rPr>
                  <a:t>D</a:t>
                </a:r>
                <a:r>
                  <a:rPr lang="zh-CN" altLang="en-US" sz="2400" dirty="0" smtClean="0">
                    <a:solidFill>
                      <a:srgbClr val="4D4D4D"/>
                    </a:solidFill>
                    <a:latin typeface="-apple-system"/>
                  </a:rPr>
                  <a:t>，给定一段有标签的</a:t>
                </a:r>
                <a:r>
                  <a:rPr lang="zh-CN" altLang="en-US" sz="2400" dirty="0">
                    <a:solidFill>
                      <a:srgbClr val="4D4D4D"/>
                    </a:solidFill>
                    <a:latin typeface="-apple-system"/>
                  </a:rPr>
                  <a:t>语句</a:t>
                </a:r>
                <a:r>
                  <a:rPr lang="en-US" altLang="zh-CN" sz="2400" dirty="0">
                    <a:solidFill>
                      <a:srgbClr val="4D4D4D"/>
                    </a:solidFill>
                    <a:latin typeface="-apple-system"/>
                  </a:rPr>
                  <a:t>S</a:t>
                </a:r>
                <a:r>
                  <a:rPr lang="zh-CN" altLang="en-US" sz="2400" dirty="0">
                    <a:solidFill>
                      <a:srgbClr val="4D4D4D"/>
                    </a:solidFill>
                    <a:latin typeface="-apple-system"/>
                  </a:rPr>
                  <a:t>，要求我们补充成完整文段，即</a:t>
                </a:r>
                <a:r>
                  <a:rPr lang="zh-CN" altLang="en-US" sz="2400" dirty="0" smtClean="0">
                    <a:solidFill>
                      <a:srgbClr val="4D4D4D"/>
                    </a:solidFill>
                    <a:latin typeface="-apple-system"/>
                  </a:rPr>
                  <a:t>补充</a:t>
                </a:r>
                <a:r>
                  <a:rPr lang="en-US" altLang="zh-CN" sz="2400" dirty="0" smtClean="0">
                    <a:solidFill>
                      <a:srgbClr val="4D4D4D"/>
                    </a:solidFill>
                    <a:latin typeface="-apple-system"/>
                  </a:rPr>
                  <a:t>S</a:t>
                </a:r>
                <a:r>
                  <a:rPr lang="zh-CN" altLang="en-US" sz="2400" dirty="0" smtClean="0">
                    <a:solidFill>
                      <a:srgbClr val="4D4D4D"/>
                    </a:solidFill>
                    <a:latin typeface="-apple-system"/>
                  </a:rPr>
                  <a:t>的下文</a:t>
                </a:r>
                <a:r>
                  <a:rPr lang="zh-CN" altLang="en-US" sz="2400" dirty="0">
                    <a:solidFill>
                      <a:srgbClr val="4D4D4D"/>
                    </a:solidFill>
                    <a:latin typeface="-apple-system"/>
                  </a:rPr>
                  <a:t>。我们考虑求出论文集中最有可能成为</a:t>
                </a:r>
                <a:r>
                  <a:rPr lang="en-US" altLang="zh-CN" sz="2400" dirty="0">
                    <a:solidFill>
                      <a:srgbClr val="4D4D4D"/>
                    </a:solidFill>
                    <a:latin typeface="-apple-system"/>
                  </a:rPr>
                  <a:t>S</a:t>
                </a:r>
                <a:r>
                  <a:rPr lang="zh-CN" altLang="en-US" sz="2400" dirty="0">
                    <a:solidFill>
                      <a:srgbClr val="4D4D4D"/>
                    </a:solidFill>
                    <a:latin typeface="-apple-system"/>
                  </a:rPr>
                  <a:t>的下文的语句</a:t>
                </a:r>
                <a:r>
                  <a:rPr lang="en-US" altLang="zh-CN" sz="2400" dirty="0">
                    <a:solidFill>
                      <a:srgbClr val="4D4D4D"/>
                    </a:solidFill>
                    <a:latin typeface="-apple-system"/>
                  </a:rPr>
                  <a:t>Si</a:t>
                </a:r>
                <a:r>
                  <a:rPr lang="zh-CN" altLang="en-US" sz="2400" dirty="0">
                    <a:solidFill>
                      <a:srgbClr val="4D4D4D"/>
                    </a:solidFill>
                    <a:latin typeface="-apple-system"/>
                  </a:rPr>
                  <a:t>，即求出：</a:t>
                </a:r>
              </a:p>
              <a:p>
                <a:r>
                  <a:rPr lang="en-US" altLang="zh-CN" sz="2400" dirty="0" err="1">
                    <a:solidFill>
                      <a:srgbClr val="4D4D4D"/>
                    </a:solidFill>
                    <a:latin typeface="-apple-system"/>
                  </a:rPr>
                  <a:t>arg</a:t>
                </a:r>
                <a:r>
                  <a:rPr lang="en-US" altLang="zh-CN" sz="2400" dirty="0">
                    <a:solidFill>
                      <a:srgbClr val="4D4D4D"/>
                    </a:solidFill>
                    <a:latin typeface="-apple-system"/>
                  </a:rPr>
                  <a:t> </a:t>
                </a:r>
                <a:r>
                  <a:rPr lang="en-US" altLang="zh-CN" sz="3200" dirty="0" smtClean="0">
                    <a:solidFill>
                      <a:srgbClr val="4D4D4D"/>
                    </a:solidFill>
                    <a:latin typeface="-apple-system"/>
                  </a:rPr>
                  <a:t>max</a:t>
                </a:r>
                <a:r>
                  <a:rPr lang="en-US" altLang="zh-CN" sz="2400" dirty="0" smtClean="0">
                    <a:solidFill>
                      <a:srgbClr val="4D4D4D"/>
                    </a:solidFill>
                    <a:latin typeface="-apple-system"/>
                  </a:rPr>
                  <a:t> </a:t>
                </a:r>
                <a:r>
                  <a:rPr lang="en-US" altLang="zh-CN" sz="1600" dirty="0" err="1" smtClean="0">
                    <a:solidFill>
                      <a:srgbClr val="4D4D4D"/>
                    </a:solidFill>
                    <a:latin typeface="-apple-system"/>
                  </a:rPr>
                  <a:t>si</a:t>
                </a:r>
                <a:r>
                  <a:rPr lang="en-US" altLang="zh-CN" sz="1600" dirty="0" err="1">
                    <a:solidFill>
                      <a:srgbClr val="4D4D4D"/>
                    </a:solidFill>
                    <a:latin typeface="-apple-system"/>
                  </a:rPr>
                  <a:t>∈D</a:t>
                </a:r>
                <a:r>
                  <a:rPr lang="en-US" altLang="zh-CN" sz="2400" dirty="0">
                    <a:solidFill>
                      <a:srgbClr val="4D4D4D"/>
                    </a:solidFill>
                    <a:latin typeface="-apple-system"/>
                  </a:rPr>
                  <a:t> P(</a:t>
                </a:r>
                <a:r>
                  <a:rPr lang="en-US" altLang="zh-CN" sz="2400" dirty="0" err="1">
                    <a:solidFill>
                      <a:srgbClr val="4D4D4D"/>
                    </a:solidFill>
                    <a:latin typeface="-apple-system"/>
                  </a:rPr>
                  <a:t>Si|S</a:t>
                </a:r>
                <a:r>
                  <a:rPr lang="en-US" altLang="zh-CN" sz="2400" dirty="0">
                    <a:solidFill>
                      <a:srgbClr val="4D4D4D"/>
                    </a:solidFill>
                    <a:latin typeface="-apple-system"/>
                  </a:rPr>
                  <a:t>)</a:t>
                </a:r>
                <a:r>
                  <a:rPr lang="zh-CN" altLang="en-US" sz="2400" dirty="0">
                    <a:solidFill>
                      <a:srgbClr val="4D4D4D"/>
                    </a:solidFill>
                    <a:latin typeface="-apple-system"/>
                  </a:rPr>
                  <a:t>。</a:t>
                </a:r>
              </a:p>
              <a:p>
                <a:r>
                  <a:rPr lang="en-US" altLang="zh-CN" sz="2400" dirty="0">
                    <a:solidFill>
                      <a:srgbClr val="4D4D4D"/>
                    </a:solidFill>
                    <a:latin typeface="-apple-system"/>
                  </a:rPr>
                  <a:t>P(</a:t>
                </a:r>
                <a:r>
                  <a:rPr lang="en-US" altLang="zh-CN" sz="2400" dirty="0" err="1">
                    <a:solidFill>
                      <a:srgbClr val="4D4D4D"/>
                    </a:solidFill>
                    <a:latin typeface="-apple-system"/>
                  </a:rPr>
                  <a:t>Si|S</a:t>
                </a:r>
                <a:r>
                  <a:rPr lang="en-US" altLang="zh-CN" sz="2400" dirty="0">
                    <a:solidFill>
                      <a:srgbClr val="4D4D4D"/>
                    </a:solidFill>
                    <a:latin typeface="-apple-system"/>
                  </a:rPr>
                  <a:t>) = </a:t>
                </a:r>
                <a14:m>
                  <m:oMath xmlns:m="http://schemas.openxmlformats.org/officeDocument/2006/math">
                    <m:f>
                      <m:fPr>
                        <m:ctrlPr>
                          <a:rPr lang="en-US" altLang="zh-CN" sz="2400" i="1" smtClean="0">
                            <a:solidFill>
                              <a:srgbClr val="4D4D4D"/>
                            </a:solidFill>
                            <a:latin typeface="Cambria Math" panose="02040503050406030204" pitchFamily="18" charset="0"/>
                          </a:rPr>
                        </m:ctrlPr>
                      </m:fPr>
                      <m:num>
                        <m:r>
                          <a:rPr lang="en-US" altLang="zh-CN" sz="2400" b="0" i="1" smtClean="0">
                            <a:solidFill>
                              <a:srgbClr val="4D4D4D"/>
                            </a:solidFill>
                            <a:latin typeface="Cambria Math" panose="02040503050406030204" pitchFamily="18" charset="0"/>
                          </a:rPr>
                          <m:t>𝑃</m:t>
                        </m:r>
                        <m:r>
                          <a:rPr lang="en-US" altLang="zh-CN" sz="2400" b="0" i="1" smtClean="0">
                            <a:solidFill>
                              <a:srgbClr val="4D4D4D"/>
                            </a:solidFill>
                            <a:latin typeface="Cambria Math" panose="02040503050406030204" pitchFamily="18" charset="0"/>
                          </a:rPr>
                          <m:t>(</m:t>
                        </m:r>
                        <m:r>
                          <a:rPr lang="en-US" altLang="zh-CN" sz="2400" b="0" i="1" smtClean="0">
                            <a:solidFill>
                              <a:srgbClr val="4D4D4D"/>
                            </a:solidFill>
                            <a:latin typeface="Cambria Math" panose="02040503050406030204" pitchFamily="18" charset="0"/>
                          </a:rPr>
                          <m:t>𝑆</m:t>
                        </m:r>
                        <m:r>
                          <a:rPr lang="en-US" altLang="zh-CN" sz="2400" b="0" i="1" smtClean="0">
                            <a:solidFill>
                              <a:srgbClr val="4D4D4D"/>
                            </a:solidFill>
                            <a:latin typeface="Cambria Math" panose="02040503050406030204" pitchFamily="18" charset="0"/>
                          </a:rPr>
                          <m:t>|</m:t>
                        </m:r>
                        <m:r>
                          <a:rPr lang="en-US" altLang="zh-CN" sz="2400" b="0" i="1" smtClean="0">
                            <a:solidFill>
                              <a:srgbClr val="4D4D4D"/>
                            </a:solidFill>
                            <a:latin typeface="Cambria Math" panose="02040503050406030204" pitchFamily="18" charset="0"/>
                          </a:rPr>
                          <m:t>𝑆</m:t>
                        </m:r>
                        <m:r>
                          <m:rPr>
                            <m:sty m:val="p"/>
                          </m:rPr>
                          <a:rPr lang="en-US" altLang="zh-CN" sz="2400" i="1">
                            <a:solidFill>
                              <a:srgbClr val="4D4D4D"/>
                            </a:solidFill>
                            <a:latin typeface="Cambria Math" panose="02040503050406030204" pitchFamily="18" charset="0"/>
                          </a:rPr>
                          <m:t>i</m:t>
                        </m:r>
                        <m:r>
                          <a:rPr lang="en-US" altLang="zh-CN" sz="2400" b="0" i="1" smtClean="0">
                            <a:solidFill>
                              <a:srgbClr val="4D4D4D"/>
                            </a:solidFill>
                            <a:latin typeface="Cambria Math" panose="02040503050406030204" pitchFamily="18" charset="0"/>
                          </a:rPr>
                          <m:t>)</m:t>
                        </m:r>
                        <m:r>
                          <a:rPr lang="en-US" altLang="zh-CN" sz="2400" i="1">
                            <a:solidFill>
                              <a:srgbClr val="4D4D4D"/>
                            </a:solidFill>
                            <a:latin typeface="Cambria Math" panose="02040503050406030204" pitchFamily="18" charset="0"/>
                          </a:rPr>
                          <m:t>×</m:t>
                        </m:r>
                        <m:r>
                          <a:rPr lang="en-US" altLang="zh-CN" sz="2400" b="0" i="1" dirty="0" smtClean="0">
                            <a:solidFill>
                              <a:srgbClr val="4D4D4D"/>
                            </a:solidFill>
                            <a:latin typeface="Cambria Math" panose="02040503050406030204" pitchFamily="18" charset="0"/>
                          </a:rPr>
                          <m:t>𝑃</m:t>
                        </m:r>
                        <m:r>
                          <a:rPr lang="en-US" altLang="zh-CN" sz="2400" b="0" i="1" dirty="0" smtClean="0">
                            <a:solidFill>
                              <a:srgbClr val="4D4D4D"/>
                            </a:solidFill>
                            <a:latin typeface="Cambria Math" panose="02040503050406030204" pitchFamily="18" charset="0"/>
                          </a:rPr>
                          <m:t>(</m:t>
                        </m:r>
                        <m:r>
                          <a:rPr lang="en-US" altLang="zh-CN" sz="2400" b="0" i="1" dirty="0" smtClean="0">
                            <a:solidFill>
                              <a:srgbClr val="4D4D4D"/>
                            </a:solidFill>
                            <a:latin typeface="Cambria Math" panose="02040503050406030204" pitchFamily="18" charset="0"/>
                          </a:rPr>
                          <m:t>𝑆</m:t>
                        </m:r>
                        <m:r>
                          <m:rPr>
                            <m:sty m:val="p"/>
                          </m:rPr>
                          <a:rPr lang="en-US" altLang="zh-CN" sz="2400" i="1" dirty="0">
                            <a:solidFill>
                              <a:srgbClr val="4D4D4D"/>
                            </a:solidFill>
                            <a:latin typeface="Cambria Math" panose="02040503050406030204" pitchFamily="18" charset="0"/>
                          </a:rPr>
                          <m:t>i</m:t>
                        </m:r>
                        <m:r>
                          <a:rPr lang="en-US" altLang="zh-CN" sz="2400" b="0" i="1" dirty="0" smtClean="0">
                            <a:solidFill>
                              <a:srgbClr val="4D4D4D"/>
                            </a:solidFill>
                            <a:latin typeface="Cambria Math" panose="02040503050406030204" pitchFamily="18" charset="0"/>
                          </a:rPr>
                          <m:t>)</m:t>
                        </m:r>
                      </m:num>
                      <m:den>
                        <m:r>
                          <a:rPr lang="en-US" altLang="zh-CN" sz="2400" b="0" i="1" smtClean="0">
                            <a:solidFill>
                              <a:srgbClr val="4D4D4D"/>
                            </a:solidFill>
                            <a:latin typeface="Cambria Math" panose="02040503050406030204" pitchFamily="18" charset="0"/>
                          </a:rPr>
                          <m:t>𝑃</m:t>
                        </m:r>
                        <m:r>
                          <a:rPr lang="en-US" altLang="zh-CN" sz="2400" b="0" i="1" smtClean="0">
                            <a:solidFill>
                              <a:srgbClr val="4D4D4D"/>
                            </a:solidFill>
                            <a:latin typeface="Cambria Math" panose="02040503050406030204" pitchFamily="18" charset="0"/>
                          </a:rPr>
                          <m:t>(</m:t>
                        </m:r>
                        <m:r>
                          <a:rPr lang="en-US" altLang="zh-CN" sz="2400" b="0" i="1" smtClean="0">
                            <a:solidFill>
                              <a:srgbClr val="4D4D4D"/>
                            </a:solidFill>
                            <a:latin typeface="Cambria Math" panose="02040503050406030204" pitchFamily="18" charset="0"/>
                          </a:rPr>
                          <m:t>𝑆</m:t>
                        </m:r>
                        <m:r>
                          <a:rPr lang="en-US" altLang="zh-CN" sz="2400" b="0" i="1" smtClean="0">
                            <a:solidFill>
                              <a:srgbClr val="4D4D4D"/>
                            </a:solidFill>
                            <a:latin typeface="Cambria Math" panose="02040503050406030204" pitchFamily="18" charset="0"/>
                          </a:rPr>
                          <m:t>)</m:t>
                        </m:r>
                      </m:den>
                    </m:f>
                  </m:oMath>
                </a14:m>
                <a:endParaRPr lang="zh-CN" altLang="en-US" sz="2400" dirty="0"/>
              </a:p>
            </p:txBody>
          </p:sp>
        </mc:Choice>
        <mc:Fallback>
          <p:sp>
            <p:nvSpPr>
              <p:cNvPr id="11" name="矩形 10">
                <a:extLst>
                  <a:ext uri="{FF2B5EF4-FFF2-40B4-BE49-F238E27FC236}">
                    <a16:creationId xmlns:a16="http://schemas.microsoft.com/office/drawing/2014/main" id="{D5CB2271-7DA5-45BF-AD34-C694869384DC}"/>
                  </a:ext>
                </a:extLst>
              </p:cNvPr>
              <p:cNvSpPr>
                <a:spLocks noRot="1" noChangeAspect="1" noMove="1" noResize="1" noEditPoints="1" noAdjustHandles="1" noChangeArrowheads="1" noChangeShapeType="1" noTextEdit="1"/>
              </p:cNvSpPr>
              <p:nvPr/>
            </p:nvSpPr>
            <p:spPr>
              <a:xfrm>
                <a:off x="4503714" y="541133"/>
                <a:ext cx="6700755" cy="3076163"/>
              </a:xfrm>
              <a:prstGeom prst="rect">
                <a:avLst/>
              </a:prstGeom>
              <a:blipFill>
                <a:blip r:embed="rId8"/>
                <a:stretch>
                  <a:fillRect l="-1456" t="-2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786173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C826E15-431C-4226-A5DF-784EE4BDD4A6}"/>
              </a:ext>
            </a:extLst>
          </p:cNvPr>
          <p:cNvSpPr/>
          <p:nvPr/>
        </p:nvSpPr>
        <p:spPr>
          <a:xfrm>
            <a:off x="477671" y="465317"/>
            <a:ext cx="545531" cy="54553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cs typeface="+mn-ea"/>
                <a:sym typeface="+mn-lt"/>
              </a:rPr>
              <a:t>1</a:t>
            </a:r>
            <a:endParaRPr lang="zh-CN" altLang="en-US" dirty="0">
              <a:solidFill>
                <a:schemeClr val="tx1">
                  <a:lumMod val="75000"/>
                  <a:lumOff val="25000"/>
                </a:schemeClr>
              </a:solidFill>
              <a:cs typeface="+mn-ea"/>
              <a:sym typeface="+mn-lt"/>
            </a:endParaRPr>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1119457" y="226198"/>
            <a:ext cx="5683678" cy="1638847"/>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zh-CN" altLang="en-US" sz="3200" dirty="0">
                <a:solidFill>
                  <a:schemeClr val="tx1">
                    <a:lumMod val="75000"/>
                    <a:lumOff val="25000"/>
                  </a:schemeClr>
                </a:solidFill>
                <a:cs typeface="+mn-ea"/>
                <a:sym typeface="+mn-lt"/>
              </a:rPr>
              <a:t>用朴素贝叶斯进行文本分类</a:t>
            </a:r>
          </a:p>
          <a:p>
            <a:pPr algn="l">
              <a:lnSpc>
                <a:spcPts val="6500"/>
              </a:lnSpc>
            </a:pPr>
            <a:endParaRPr lang="en-US" altLang="zh-CN" sz="3200" dirty="0">
              <a:solidFill>
                <a:schemeClr val="tx1">
                  <a:lumMod val="75000"/>
                  <a:lumOff val="25000"/>
                </a:schemeClr>
              </a:solidFill>
              <a:cs typeface="+mn-ea"/>
              <a:sym typeface="+mn-lt"/>
            </a:endParaRPr>
          </a:p>
        </p:txBody>
      </p:sp>
      <p:sp>
        <p:nvSpPr>
          <p:cNvPr id="21" name="Freeform 6">
            <a:extLst>
              <a:ext uri="{FF2B5EF4-FFF2-40B4-BE49-F238E27FC236}">
                <a16:creationId xmlns:a16="http://schemas.microsoft.com/office/drawing/2014/main" id="{1049124C-311F-4897-A89F-524131041413}"/>
              </a:ext>
            </a:extLst>
          </p:cNvPr>
          <p:cNvSpPr/>
          <p:nvPr/>
        </p:nvSpPr>
        <p:spPr bwMode="auto">
          <a:xfrm>
            <a:off x="1197742" y="1871751"/>
            <a:ext cx="1705893"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8" y="0"/>
                  <a:pt x="592" y="0"/>
                </a:cubicBezTo>
                <a:close/>
              </a:path>
            </a:pathLst>
          </a:custGeom>
          <a:solidFill>
            <a:srgbClr val="F7BFA4"/>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01</a:t>
            </a:r>
          </a:p>
        </p:txBody>
      </p:sp>
      <p:sp>
        <p:nvSpPr>
          <p:cNvPr id="22" name="Freeform 10">
            <a:extLst>
              <a:ext uri="{FF2B5EF4-FFF2-40B4-BE49-F238E27FC236}">
                <a16:creationId xmlns:a16="http://schemas.microsoft.com/office/drawing/2014/main" id="{4850AB95-98FE-4E71-9082-4E9EB788231B}"/>
              </a:ext>
            </a:extLst>
          </p:cNvPr>
          <p:cNvSpPr/>
          <p:nvPr/>
        </p:nvSpPr>
        <p:spPr bwMode="auto">
          <a:xfrm>
            <a:off x="1207490" y="4451737"/>
            <a:ext cx="1696145"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9" y="0"/>
                  <a:pt x="592" y="0"/>
                </a:cubicBezTo>
                <a:close/>
              </a:path>
            </a:pathLst>
          </a:custGeom>
          <a:solidFill>
            <a:srgbClr val="F7BFA4"/>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03</a:t>
            </a:r>
          </a:p>
        </p:txBody>
      </p:sp>
      <p:sp>
        <p:nvSpPr>
          <p:cNvPr id="23" name="Freeform 8">
            <a:extLst>
              <a:ext uri="{FF2B5EF4-FFF2-40B4-BE49-F238E27FC236}">
                <a16:creationId xmlns:a16="http://schemas.microsoft.com/office/drawing/2014/main" id="{8C396DE3-ED7B-4D4B-86A9-9027DC3F2995}"/>
              </a:ext>
            </a:extLst>
          </p:cNvPr>
          <p:cNvSpPr/>
          <p:nvPr/>
        </p:nvSpPr>
        <p:spPr bwMode="auto">
          <a:xfrm>
            <a:off x="1178546" y="3161744"/>
            <a:ext cx="1705893"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8" y="0"/>
                  <a:pt x="592" y="0"/>
                </a:cubicBezTo>
                <a:close/>
              </a:path>
            </a:pathLst>
          </a:custGeom>
          <a:solidFill>
            <a:srgbClr val="CDE4F6"/>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02</a:t>
            </a:r>
          </a:p>
        </p:txBody>
      </p:sp>
      <p:sp>
        <p:nvSpPr>
          <p:cNvPr id="25" name="Rectangle 49">
            <a:extLst>
              <a:ext uri="{FF2B5EF4-FFF2-40B4-BE49-F238E27FC236}">
                <a16:creationId xmlns:a16="http://schemas.microsoft.com/office/drawing/2014/main" id="{2A6C08D9-04FA-4011-A08C-6914D81009F5}"/>
              </a:ext>
            </a:extLst>
          </p:cNvPr>
          <p:cNvSpPr>
            <a:spLocks noChangeArrowheads="1"/>
          </p:cNvSpPr>
          <p:nvPr/>
        </p:nvSpPr>
        <p:spPr bwMode="auto">
          <a:xfrm>
            <a:off x="3578209" y="1585621"/>
            <a:ext cx="769939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09585">
              <a:buClr>
                <a:srgbClr val="E7E6E6">
                  <a:lumMod val="10000"/>
                </a:srgbClr>
              </a:buClr>
            </a:pPr>
            <a:r>
              <a:rPr lang="zh-CN" altLang="en-US" sz="2400" dirty="0">
                <a:solidFill>
                  <a:schemeClr val="tx1">
                    <a:lumMod val="75000"/>
                    <a:lumOff val="25000"/>
                  </a:schemeClr>
                </a:solidFill>
                <a:cs typeface="+mn-ea"/>
                <a:sym typeface="+mn-lt"/>
              </a:rPr>
              <a:t>准备阶段：确定特征属性，对每个特征属性进行适当划分，然后人工对一部分数据进行分类，形成训练样本。</a:t>
            </a:r>
            <a:endParaRPr lang="en-US" altLang="zh-CN" sz="2400" dirty="0">
              <a:solidFill>
                <a:schemeClr val="tx1">
                  <a:lumMod val="75000"/>
                  <a:lumOff val="25000"/>
                </a:schemeClr>
              </a:solidFill>
              <a:cs typeface="+mn-ea"/>
              <a:sym typeface="+mn-lt"/>
            </a:endParaRPr>
          </a:p>
        </p:txBody>
      </p:sp>
      <p:sp>
        <p:nvSpPr>
          <p:cNvPr id="30" name="Rectangle 49">
            <a:extLst>
              <a:ext uri="{FF2B5EF4-FFF2-40B4-BE49-F238E27FC236}">
                <a16:creationId xmlns:a16="http://schemas.microsoft.com/office/drawing/2014/main" id="{DD7817E5-A10D-420B-8125-2A1594261BBB}"/>
              </a:ext>
            </a:extLst>
          </p:cNvPr>
          <p:cNvSpPr>
            <a:spLocks noChangeArrowheads="1"/>
          </p:cNvSpPr>
          <p:nvPr/>
        </p:nvSpPr>
        <p:spPr bwMode="auto">
          <a:xfrm>
            <a:off x="3578209" y="3101034"/>
            <a:ext cx="73812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623866"/>
            <a:r>
              <a:rPr lang="zh-CN" altLang="en-US" sz="2400" dirty="0">
                <a:solidFill>
                  <a:schemeClr val="tx1">
                    <a:lumMod val="75000"/>
                    <a:lumOff val="25000"/>
                  </a:schemeClr>
                </a:solidFill>
                <a:cs typeface="+mn-ea"/>
                <a:sym typeface="+mn-lt"/>
              </a:rPr>
              <a:t>训练阶段：</a:t>
            </a:r>
            <a:r>
              <a:rPr lang="zh-CN" altLang="en-US" sz="2400" kern="0" dirty="0">
                <a:solidFill>
                  <a:schemeClr val="tx1">
                    <a:lumMod val="75000"/>
                    <a:lumOff val="25000"/>
                  </a:schemeClr>
                </a:solidFill>
                <a:cs typeface="+mn-ea"/>
                <a:sym typeface="+mn-lt"/>
              </a:rPr>
              <a:t>生成分类器。计算每个类别在训练样本中出现的频率及每个特征属性划分对每个类别的条件概率。</a:t>
            </a:r>
          </a:p>
        </p:txBody>
      </p:sp>
      <p:sp>
        <p:nvSpPr>
          <p:cNvPr id="33" name="Rectangle 49">
            <a:extLst>
              <a:ext uri="{FF2B5EF4-FFF2-40B4-BE49-F238E27FC236}">
                <a16:creationId xmlns:a16="http://schemas.microsoft.com/office/drawing/2014/main" id="{E8B5E926-7A1A-6C49-8DB4-CE9EF737C380}"/>
              </a:ext>
            </a:extLst>
          </p:cNvPr>
          <p:cNvSpPr>
            <a:spLocks noChangeArrowheads="1"/>
          </p:cNvSpPr>
          <p:nvPr/>
        </p:nvSpPr>
        <p:spPr bwMode="auto">
          <a:xfrm>
            <a:off x="3578209" y="4352827"/>
            <a:ext cx="769939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09585">
              <a:buClr>
                <a:srgbClr val="E7E6E6">
                  <a:lumMod val="10000"/>
                </a:srgbClr>
              </a:buClr>
            </a:pPr>
            <a:r>
              <a:rPr lang="zh-CN" altLang="en-US" sz="2400" dirty="0">
                <a:solidFill>
                  <a:schemeClr val="tx1">
                    <a:lumMod val="75000"/>
                    <a:lumOff val="25000"/>
                  </a:schemeClr>
                </a:solidFill>
                <a:cs typeface="+mn-ea"/>
                <a:sym typeface="+mn-lt"/>
              </a:rPr>
              <a:t>应用阶段：使用分类器对新的给定的带有标签的语句进行分类，输出分类结果和补充文段，根据结果来不断优化模型。</a:t>
            </a:r>
            <a:endParaRPr lang="en-US" altLang="zh-CN" sz="2400" dirty="0">
              <a:solidFill>
                <a:schemeClr val="tx1">
                  <a:lumMod val="75000"/>
                  <a:lumOff val="25000"/>
                </a:schemeClr>
              </a:solidFill>
              <a:latin typeface="SimSun" panose="02010600030101010101" pitchFamily="2" charset="-122"/>
              <a:ea typeface="SimSun" panose="02010600030101010101" pitchFamily="2" charset="-122"/>
              <a:cs typeface="+mn-ea"/>
              <a:sym typeface="+mn-lt"/>
            </a:endParaRPr>
          </a:p>
        </p:txBody>
      </p:sp>
    </p:spTree>
    <p:extLst>
      <p:ext uri="{BB962C8B-B14F-4D97-AF65-F5344CB8AC3E}">
        <p14:creationId xmlns:p14="http://schemas.microsoft.com/office/powerpoint/2010/main" val="240329643"/>
      </p:ext>
    </p:extLst>
  </p:cSld>
  <p:clrMapOvr>
    <a:masterClrMapping/>
  </p:clrMapOvr>
  <mc:AlternateContent xmlns:mc="http://schemas.openxmlformats.org/markup-compatibility/2006" xmlns:p14="http://schemas.microsoft.com/office/powerpoint/2010/main">
    <mc:Choice Requires="p14">
      <p:transition spd="slow" p14:dur="175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750"/>
                                        <p:tgtEl>
                                          <p:spTgt spid="21"/>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750"/>
                                        <p:tgtEl>
                                          <p:spTgt spid="23"/>
                                        </p:tgtEl>
                                      </p:cBhvr>
                                    </p:animEffect>
                                  </p:childTnLst>
                                </p:cTn>
                              </p:par>
                            </p:childTnLst>
                          </p:cTn>
                        </p:par>
                        <p:par>
                          <p:cTn id="17" fill="hold">
                            <p:stCondLst>
                              <p:cond delay="750"/>
                            </p:stCondLst>
                            <p:childTnLst>
                              <p:par>
                                <p:cTn id="18" presetID="2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7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750"/>
                                        <p:tgtEl>
                                          <p:spTgt spid="22"/>
                                        </p:tgtEl>
                                      </p:cBhvr>
                                    </p:animEffect>
                                  </p:childTnLst>
                                </p:cTn>
                              </p:par>
                            </p:childTnLst>
                          </p:cTn>
                        </p:par>
                        <p:par>
                          <p:cTn id="26" fill="hold">
                            <p:stCondLst>
                              <p:cond delay="750"/>
                            </p:stCondLst>
                            <p:childTnLst>
                              <p:par>
                                <p:cTn id="27" presetID="22" presetClass="entr" presetSubtype="4"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5" grpId="0"/>
      <p:bldP spid="30"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TWO</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16249"/>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en-US" altLang="zh-CN" sz="3600" spc="300" dirty="0">
                  <a:solidFill>
                    <a:schemeClr val="tx1">
                      <a:lumMod val="75000"/>
                      <a:lumOff val="25000"/>
                    </a:schemeClr>
                  </a:solidFill>
                  <a:latin typeface="Arial Rounded MT Bold" panose="020F0704030504030204" pitchFamily="34" charset="0"/>
                  <a:cs typeface="+mn-ea"/>
                  <a:sym typeface="+mn-lt"/>
                </a:rPr>
                <a:t>TF-IDF</a:t>
              </a:r>
            </a:p>
          </p:txBody>
        </p:sp>
      </p:grpSp>
      <p:sp>
        <p:nvSpPr>
          <p:cNvPr id="10" name="矩形 9">
            <a:extLst>
              <a:ext uri="{FF2B5EF4-FFF2-40B4-BE49-F238E27FC236}">
                <a16:creationId xmlns:a16="http://schemas.microsoft.com/office/drawing/2014/main" id="{D1532838-4417-49B0-A00B-D5DCD51E0A0F}"/>
              </a:ext>
            </a:extLst>
          </p:cNvPr>
          <p:cNvSpPr/>
          <p:nvPr/>
        </p:nvSpPr>
        <p:spPr>
          <a:xfrm>
            <a:off x="4388649" y="2950482"/>
            <a:ext cx="6727825" cy="1200329"/>
          </a:xfrm>
          <a:prstGeom prst="rect">
            <a:avLst/>
          </a:prstGeom>
        </p:spPr>
        <p:txBody>
          <a:bodyPr wrap="square">
            <a:spAutoFit/>
          </a:bodyPr>
          <a:lstStyle/>
          <a:p>
            <a:r>
              <a:rPr lang="en-US" altLang="zh-CN" sz="2400" dirty="0">
                <a:solidFill>
                  <a:srgbClr val="4D4D4D"/>
                </a:solidFill>
                <a:latin typeface="-apple-system"/>
              </a:rPr>
              <a:t>IDF </a:t>
            </a:r>
            <a:r>
              <a:rPr lang="zh-CN" altLang="en-US" sz="2400" dirty="0">
                <a:solidFill>
                  <a:srgbClr val="4D4D4D"/>
                </a:solidFill>
                <a:latin typeface="-apple-system"/>
              </a:rPr>
              <a:t>逆向文件频率（</a:t>
            </a:r>
            <a:r>
              <a:rPr lang="en-US" altLang="zh-CN" sz="2400" dirty="0">
                <a:solidFill>
                  <a:srgbClr val="4D4D4D"/>
                </a:solidFill>
                <a:latin typeface="-apple-system"/>
              </a:rPr>
              <a:t>Inverse Document Frequency</a:t>
            </a:r>
            <a:r>
              <a:rPr lang="zh-CN" altLang="en-US" sz="2400" dirty="0">
                <a:solidFill>
                  <a:srgbClr val="4D4D4D"/>
                </a:solidFill>
                <a:latin typeface="-apple-system"/>
              </a:rPr>
              <a:t>）</a:t>
            </a:r>
          </a:p>
          <a:p>
            <a:r>
              <a:rPr lang="zh-CN" altLang="en-US" sz="2400" dirty="0">
                <a:solidFill>
                  <a:srgbClr val="4D4D4D"/>
                </a:solidFill>
                <a:latin typeface="-apple-system"/>
              </a:rPr>
              <a:t>    如果包含词条</a:t>
            </a:r>
            <a:r>
              <a:rPr lang="en-US" altLang="zh-CN" sz="2400" dirty="0">
                <a:solidFill>
                  <a:srgbClr val="4D4D4D"/>
                </a:solidFill>
                <a:latin typeface="-apple-system"/>
              </a:rPr>
              <a:t>t</a:t>
            </a:r>
            <a:r>
              <a:rPr lang="zh-CN" altLang="en-US" sz="2400" dirty="0">
                <a:solidFill>
                  <a:srgbClr val="4D4D4D"/>
                </a:solidFill>
                <a:latin typeface="-apple-system"/>
              </a:rPr>
              <a:t>的文档越少</a:t>
            </a:r>
            <a:r>
              <a:rPr lang="en-US" altLang="zh-CN" sz="2400" dirty="0">
                <a:solidFill>
                  <a:srgbClr val="4D4D4D"/>
                </a:solidFill>
                <a:latin typeface="-apple-system"/>
              </a:rPr>
              <a:t>, IDF</a:t>
            </a:r>
            <a:r>
              <a:rPr lang="zh-CN" altLang="en-US" sz="2400" dirty="0">
                <a:solidFill>
                  <a:srgbClr val="4D4D4D"/>
                </a:solidFill>
                <a:latin typeface="-apple-system"/>
              </a:rPr>
              <a:t>越大，则说明词条具有很好的类别区分能力。 </a:t>
            </a:r>
            <a:endParaRPr lang="zh-CN" altLang="en-US" sz="2400" dirty="0"/>
          </a:p>
        </p:txBody>
      </p:sp>
      <p:sp>
        <p:nvSpPr>
          <p:cNvPr id="11" name="矩形 10">
            <a:extLst>
              <a:ext uri="{FF2B5EF4-FFF2-40B4-BE49-F238E27FC236}">
                <a16:creationId xmlns:a16="http://schemas.microsoft.com/office/drawing/2014/main" id="{D5CB2271-7DA5-45BF-AD34-C694869384DC}"/>
              </a:ext>
            </a:extLst>
          </p:cNvPr>
          <p:cNvSpPr/>
          <p:nvPr/>
        </p:nvSpPr>
        <p:spPr>
          <a:xfrm>
            <a:off x="4407216" y="771573"/>
            <a:ext cx="6727825" cy="1200329"/>
          </a:xfrm>
          <a:prstGeom prst="rect">
            <a:avLst/>
          </a:prstGeom>
        </p:spPr>
        <p:txBody>
          <a:bodyPr wrap="square">
            <a:spAutoFit/>
          </a:bodyPr>
          <a:lstStyle/>
          <a:p>
            <a:r>
              <a:rPr lang="en-US" altLang="zh-CN" sz="2400" dirty="0">
                <a:solidFill>
                  <a:srgbClr val="4D4D4D"/>
                </a:solidFill>
                <a:latin typeface="-apple-system"/>
              </a:rPr>
              <a:t>TF</a:t>
            </a:r>
            <a:r>
              <a:rPr lang="zh-CN" altLang="en-US" sz="2400" dirty="0">
                <a:solidFill>
                  <a:srgbClr val="4D4D4D"/>
                </a:solidFill>
                <a:latin typeface="-apple-system"/>
              </a:rPr>
              <a:t> 词频（</a:t>
            </a:r>
            <a:r>
              <a:rPr lang="en-US" altLang="zh-CN" sz="2400" dirty="0">
                <a:solidFill>
                  <a:srgbClr val="4D4D4D"/>
                </a:solidFill>
                <a:latin typeface="-apple-system"/>
              </a:rPr>
              <a:t>Term Frequency</a:t>
            </a:r>
            <a:r>
              <a:rPr lang="zh-CN" altLang="en-US" sz="2400" dirty="0">
                <a:solidFill>
                  <a:srgbClr val="4D4D4D"/>
                </a:solidFill>
                <a:latin typeface="-apple-system"/>
              </a:rPr>
              <a:t>）</a:t>
            </a:r>
            <a:endParaRPr lang="en-US" altLang="zh-CN" sz="2400" dirty="0">
              <a:solidFill>
                <a:srgbClr val="4D4D4D"/>
              </a:solidFill>
              <a:latin typeface="-apple-system"/>
            </a:endParaRPr>
          </a:p>
          <a:p>
            <a:r>
              <a:rPr lang="zh-CN" altLang="en-US" sz="2400" dirty="0">
                <a:solidFill>
                  <a:srgbClr val="4D4D4D"/>
                </a:solidFill>
                <a:latin typeface="-apple-system"/>
              </a:rPr>
              <a:t>    表示词条（关键字）在文本中出现的频率。</a:t>
            </a:r>
            <a:endParaRPr lang="en-US" altLang="zh-CN" sz="2400" dirty="0">
              <a:solidFill>
                <a:srgbClr val="4D4D4D"/>
              </a:solidFill>
              <a:latin typeface="-apple-system"/>
            </a:endParaRPr>
          </a:p>
          <a:p>
            <a:endParaRPr lang="en-US" altLang="zh-CN" sz="2400" dirty="0">
              <a:solidFill>
                <a:srgbClr val="4D4D4D"/>
              </a:solidFill>
              <a:latin typeface="-apple-system"/>
            </a:endParaRPr>
          </a:p>
        </p:txBody>
      </p:sp>
      <p:pic>
        <p:nvPicPr>
          <p:cNvPr id="3" name="图片 2">
            <a:extLst>
              <a:ext uri="{FF2B5EF4-FFF2-40B4-BE49-F238E27FC236}">
                <a16:creationId xmlns:a16="http://schemas.microsoft.com/office/drawing/2014/main" id="{04C7C8F9-4A25-4213-8739-70E1A85C2B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2293" y="1811707"/>
            <a:ext cx="2092369" cy="749506"/>
          </a:xfrm>
          <a:prstGeom prst="rect">
            <a:avLst/>
          </a:prstGeom>
        </p:spPr>
      </p:pic>
      <p:pic>
        <p:nvPicPr>
          <p:cNvPr id="14" name="图片 13">
            <a:extLst>
              <a:ext uri="{FF2B5EF4-FFF2-40B4-BE49-F238E27FC236}">
                <a16:creationId xmlns:a16="http://schemas.microsoft.com/office/drawing/2014/main" id="{A13604E3-6F1A-459B-B988-62FD1F8201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246" y="1863995"/>
            <a:ext cx="3490750" cy="686043"/>
          </a:xfrm>
          <a:prstGeom prst="rect">
            <a:avLst/>
          </a:prstGeom>
        </p:spPr>
      </p:pic>
      <p:pic>
        <p:nvPicPr>
          <p:cNvPr id="17" name="图片 16">
            <a:extLst>
              <a:ext uri="{FF2B5EF4-FFF2-40B4-BE49-F238E27FC236}">
                <a16:creationId xmlns:a16="http://schemas.microsoft.com/office/drawing/2014/main" id="{FA372E8F-918F-4C1F-8A87-8D1328E6BB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7216" y="4433758"/>
            <a:ext cx="2705478" cy="781159"/>
          </a:xfrm>
          <a:prstGeom prst="rect">
            <a:avLst/>
          </a:prstGeom>
        </p:spPr>
      </p:pic>
      <p:pic>
        <p:nvPicPr>
          <p:cNvPr id="19" name="图片 18">
            <a:extLst>
              <a:ext uri="{FF2B5EF4-FFF2-40B4-BE49-F238E27FC236}">
                <a16:creationId xmlns:a16="http://schemas.microsoft.com/office/drawing/2014/main" id="{A178B294-7747-49B0-88E8-10EE0BD676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70748" y="5365758"/>
            <a:ext cx="6315956" cy="790685"/>
          </a:xfrm>
          <a:prstGeom prst="rect">
            <a:avLst/>
          </a:prstGeom>
        </p:spPr>
      </p:pic>
    </p:spTree>
    <p:extLst>
      <p:ext uri="{BB962C8B-B14F-4D97-AF65-F5344CB8AC3E}">
        <p14:creationId xmlns:p14="http://schemas.microsoft.com/office/powerpoint/2010/main" val="2027181906"/>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TWO</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16249"/>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en-US" altLang="zh-CN" sz="3600" spc="300" dirty="0">
                  <a:solidFill>
                    <a:schemeClr val="tx1">
                      <a:lumMod val="75000"/>
                      <a:lumOff val="25000"/>
                    </a:schemeClr>
                  </a:solidFill>
                  <a:latin typeface="Arial Rounded MT Bold" panose="020F0704030504030204" pitchFamily="34" charset="0"/>
                  <a:cs typeface="+mn-ea"/>
                  <a:sym typeface="+mn-lt"/>
                </a:rPr>
                <a:t>TF-IDF</a:t>
              </a:r>
            </a:p>
          </p:txBody>
        </p:sp>
      </p:grpSp>
      <p:sp>
        <p:nvSpPr>
          <p:cNvPr id="11" name="矩形 10">
            <a:extLst>
              <a:ext uri="{FF2B5EF4-FFF2-40B4-BE49-F238E27FC236}">
                <a16:creationId xmlns:a16="http://schemas.microsoft.com/office/drawing/2014/main" id="{D5CB2271-7DA5-45BF-AD34-C694869384DC}"/>
              </a:ext>
            </a:extLst>
          </p:cNvPr>
          <p:cNvSpPr/>
          <p:nvPr/>
        </p:nvSpPr>
        <p:spPr>
          <a:xfrm>
            <a:off x="4355710" y="1564187"/>
            <a:ext cx="6727825" cy="2308324"/>
          </a:xfrm>
          <a:prstGeom prst="rect">
            <a:avLst/>
          </a:prstGeom>
        </p:spPr>
        <p:txBody>
          <a:bodyPr wrap="square">
            <a:spAutoFit/>
          </a:bodyPr>
          <a:lstStyle/>
          <a:p>
            <a:r>
              <a:rPr lang="en-US" altLang="zh-CN" sz="2400" dirty="0">
                <a:solidFill>
                  <a:srgbClr val="4D4D4D"/>
                </a:solidFill>
                <a:latin typeface="-apple-system"/>
              </a:rPr>
              <a:t>TF</a:t>
            </a:r>
            <a:r>
              <a:rPr lang="zh-CN" altLang="en-US" sz="2400" dirty="0">
                <a:solidFill>
                  <a:srgbClr val="4D4D4D"/>
                </a:solidFill>
                <a:latin typeface="-apple-system"/>
              </a:rPr>
              <a:t> </a:t>
            </a:r>
            <a:r>
              <a:rPr lang="en-US" altLang="zh-CN" sz="2400" dirty="0">
                <a:solidFill>
                  <a:srgbClr val="4D4D4D"/>
                </a:solidFill>
                <a:latin typeface="-apple-system"/>
              </a:rPr>
              <a:t>-IDF</a:t>
            </a:r>
          </a:p>
          <a:p>
            <a:r>
              <a:rPr lang="zh-CN" altLang="en-US" sz="2400" dirty="0">
                <a:solidFill>
                  <a:srgbClr val="4D4D4D"/>
                </a:solidFill>
                <a:latin typeface="-apple-system"/>
              </a:rPr>
              <a:t>    某一特定文件内的高词语频率，以及该词语在整个文件集合中的低文件频率，可以产生出高权重的</a:t>
            </a:r>
            <a:r>
              <a:rPr lang="en-US" altLang="zh-CN" sz="2400" dirty="0">
                <a:solidFill>
                  <a:srgbClr val="4D4D4D"/>
                </a:solidFill>
                <a:latin typeface="-apple-system"/>
              </a:rPr>
              <a:t>TF-IDF</a:t>
            </a:r>
            <a:r>
              <a:rPr lang="zh-CN" altLang="en-US" sz="2400" dirty="0">
                <a:solidFill>
                  <a:srgbClr val="4D4D4D"/>
                </a:solidFill>
                <a:latin typeface="-apple-system"/>
              </a:rPr>
              <a:t>。因此，</a:t>
            </a:r>
            <a:r>
              <a:rPr lang="en-US" altLang="zh-CN" sz="2400" dirty="0">
                <a:solidFill>
                  <a:srgbClr val="4D4D4D"/>
                </a:solidFill>
                <a:latin typeface="-apple-system"/>
              </a:rPr>
              <a:t>TF-IDF</a:t>
            </a:r>
            <a:r>
              <a:rPr lang="zh-CN" altLang="en-US" sz="2400" dirty="0">
                <a:solidFill>
                  <a:srgbClr val="4D4D4D"/>
                </a:solidFill>
                <a:latin typeface="-apple-system"/>
              </a:rPr>
              <a:t>倾向于过滤掉常见的词语，保留重要的词语。</a:t>
            </a:r>
            <a:endParaRPr lang="en-US" altLang="zh-CN" sz="2400" dirty="0">
              <a:solidFill>
                <a:srgbClr val="4D4D4D"/>
              </a:solidFill>
              <a:latin typeface="-apple-system"/>
            </a:endParaRPr>
          </a:p>
          <a:p>
            <a:endParaRPr lang="en-US" altLang="zh-CN" sz="2400" dirty="0">
              <a:solidFill>
                <a:srgbClr val="4D4D4D"/>
              </a:solidFill>
              <a:latin typeface="-apple-system"/>
            </a:endParaRPr>
          </a:p>
        </p:txBody>
      </p:sp>
      <p:pic>
        <p:nvPicPr>
          <p:cNvPr id="9" name="图片 8">
            <a:extLst>
              <a:ext uri="{FF2B5EF4-FFF2-40B4-BE49-F238E27FC236}">
                <a16:creationId xmlns:a16="http://schemas.microsoft.com/office/drawing/2014/main" id="{DDA9C4BF-DE5A-48F9-BF08-CFA123A1BB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5710" y="3858245"/>
            <a:ext cx="4027741" cy="996261"/>
          </a:xfrm>
          <a:prstGeom prst="rect">
            <a:avLst/>
          </a:prstGeom>
        </p:spPr>
      </p:pic>
    </p:spTree>
    <p:extLst>
      <p:ext uri="{BB962C8B-B14F-4D97-AF65-F5344CB8AC3E}">
        <p14:creationId xmlns:p14="http://schemas.microsoft.com/office/powerpoint/2010/main" val="407226646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66998"/>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DF77F747-26F6-49AB-98C2-838398FC2A0E}"/>
              </a:ext>
            </a:extLst>
          </p:cNvPr>
          <p:cNvSpPr/>
          <p:nvPr/>
        </p:nvSpPr>
        <p:spPr>
          <a:xfrm>
            <a:off x="1774158" y="-3"/>
            <a:ext cx="8566484" cy="6858001"/>
          </a:xfrm>
          <a:prstGeom prst="rect">
            <a:avLst/>
          </a:prstGeom>
          <a:blipFill dpi="0" rotWithShape="1">
            <a:blip r:embed="rId6" cstate="screen">
              <a:alphaModFix amt="5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2647031" y="2851285"/>
            <a:ext cx="6897806" cy="1325563"/>
          </a:xfrm>
        </p:spPr>
        <p:txBody>
          <a:bodyPr>
            <a:noAutofit/>
          </a:bodyPr>
          <a:lstStyle/>
          <a:p>
            <a:pPr algn="ctr"/>
            <a:r>
              <a:rPr lang="zh-CN" altLang="en-US" sz="8000" spc="600" dirty="0">
                <a:latin typeface="+mn-lt"/>
                <a:ea typeface="+mn-ea"/>
                <a:cs typeface="+mn-ea"/>
                <a:sym typeface="+mn-lt"/>
              </a:rPr>
              <a:t>感谢您的欣赏</a:t>
            </a: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1453211" y="3245457"/>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9470101" y="3237093"/>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sp>
        <p:nvSpPr>
          <p:cNvPr id="30" name="矩形 29">
            <a:extLst>
              <a:ext uri="{FF2B5EF4-FFF2-40B4-BE49-F238E27FC236}">
                <a16:creationId xmlns:a16="http://schemas.microsoft.com/office/drawing/2014/main" id="{FF579A30-7E97-4D8E-AD4F-870B431AECD6}"/>
              </a:ext>
            </a:extLst>
          </p:cNvPr>
          <p:cNvSpPr/>
          <p:nvPr/>
        </p:nvSpPr>
        <p:spPr>
          <a:xfrm>
            <a:off x="3009274" y="2405707"/>
            <a:ext cx="6096251" cy="400110"/>
          </a:xfrm>
          <a:prstGeom prst="rect">
            <a:avLst/>
          </a:prstGeom>
        </p:spPr>
        <p:txBody>
          <a:bodyPr wrap="square">
            <a:spAutoFit/>
          </a:bodyPr>
          <a:lstStyle/>
          <a:p>
            <a:pPr algn="ctr"/>
            <a:r>
              <a:rPr lang="zh-CN" altLang="en-US" sz="2000" b="1" spc="300" dirty="0">
                <a:cs typeface="+mn-ea"/>
                <a:sym typeface="+mn-lt"/>
              </a:rPr>
              <a:t>C</a:t>
            </a:r>
            <a:r>
              <a:rPr lang="en-US" altLang="zh-CN" sz="2000" b="1" spc="300" dirty="0">
                <a:cs typeface="+mn-ea"/>
                <a:sym typeface="+mn-lt"/>
              </a:rPr>
              <a:t>REATIVE GEOMETRY TEMPLATE</a:t>
            </a:r>
            <a:endParaRPr lang="zh-CN" altLang="en-US" sz="2000" b="1" spc="300" dirty="0">
              <a:cs typeface="+mn-ea"/>
              <a:sym typeface="+mn-lt"/>
            </a:endParaRPr>
          </a:p>
        </p:txBody>
      </p:sp>
    </p:spTree>
    <p:extLst>
      <p:ext uri="{BB962C8B-B14F-4D97-AF65-F5344CB8AC3E}">
        <p14:creationId xmlns:p14="http://schemas.microsoft.com/office/powerpoint/2010/main" val="406123024"/>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16" presetClass="entr" presetSubtype="37"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outVertical)">
                                      <p:cBhvr>
                                        <p:cTn id="35" dur="750"/>
                                        <p:tgtEl>
                                          <p:spTgt spid="30"/>
                                        </p:tgtEl>
                                      </p:cBhvr>
                                    </p:animEffect>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750" fill="hold"/>
                                        <p:tgtEl>
                                          <p:spTgt spid="16"/>
                                        </p:tgtEl>
                                        <p:attrNameLst>
                                          <p:attrName>ppt_w</p:attrName>
                                        </p:attrNameLst>
                                      </p:cBhvr>
                                      <p:tavLst>
                                        <p:tav tm="0">
                                          <p:val>
                                            <p:fltVal val="0"/>
                                          </p:val>
                                        </p:tav>
                                        <p:tav tm="100000">
                                          <p:val>
                                            <p:strVal val="#ppt_w"/>
                                          </p:val>
                                        </p:tav>
                                      </p:tavLst>
                                    </p:anim>
                                    <p:anim calcmode="lin" valueType="num">
                                      <p:cBhvr>
                                        <p:cTn id="40" dur="750" fill="hold"/>
                                        <p:tgtEl>
                                          <p:spTgt spid="16"/>
                                        </p:tgtEl>
                                        <p:attrNameLst>
                                          <p:attrName>ppt_h</p:attrName>
                                        </p:attrNameLst>
                                      </p:cBhvr>
                                      <p:tavLst>
                                        <p:tav tm="0">
                                          <p:val>
                                            <p:fltVal val="0"/>
                                          </p:val>
                                        </p:tav>
                                        <p:tav tm="100000">
                                          <p:val>
                                            <p:strVal val="#ppt_h"/>
                                          </p:val>
                                        </p:tav>
                                      </p:tavLst>
                                    </p:anim>
                                    <p:animEffect transition="in" filter="fade">
                                      <p:cBhvr>
                                        <p:cTn id="41" dur="750"/>
                                        <p:tgtEl>
                                          <p:spTgt spid="16"/>
                                        </p:tgtEl>
                                      </p:cBhvr>
                                    </p:animEffect>
                                  </p:childTnLst>
                                </p:cTn>
                              </p:par>
                            </p:childTnLst>
                          </p:cTn>
                        </p:par>
                        <p:par>
                          <p:cTn id="42" fill="hold">
                            <p:stCondLst>
                              <p:cond delay="4750"/>
                            </p:stCondLst>
                            <p:childTnLst>
                              <p:par>
                                <p:cTn id="43" presetID="22" presetClass="entr" presetSubtype="2"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750"/>
                                        <p:tgtEl>
                                          <p:spTgt spid="23"/>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6" grpId="0"/>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几何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3ygodgl">
      <a:majorFont>
        <a:latin typeface="" panose="020F0302020204030204"/>
        <a:ea typeface="微软雅黑"/>
        <a:cs typeface=""/>
      </a:majorFont>
      <a:minorFont>
        <a:latin typeface=""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469</Words>
  <Application>Microsoft Office PowerPoint</Application>
  <PresentationFormat>宽屏</PresentationFormat>
  <Paragraphs>48</Paragraphs>
  <Slides>8</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-apple-system</vt:lpstr>
      <vt:lpstr>包图简圆体</vt:lpstr>
      <vt:lpstr>超世纪细隶书</vt:lpstr>
      <vt:lpstr>等线</vt:lpstr>
      <vt:lpstr>SimSun</vt:lpstr>
      <vt:lpstr>SimSun</vt:lpstr>
      <vt:lpstr>微软雅黑</vt:lpstr>
      <vt:lpstr>Agency FB</vt:lpstr>
      <vt:lpstr>Arial</vt:lpstr>
      <vt:lpstr>Arial Rounded MT Bold</vt:lpstr>
      <vt:lpstr>Calibri</vt:lpstr>
      <vt:lpstr>Cambria Math</vt:lpstr>
      <vt:lpstr>第一PPT，www.1ppt.com</vt:lpstr>
      <vt:lpstr>第二次汇报</vt:lpstr>
      <vt:lpstr>PowerPoint 演示文稿</vt:lpstr>
      <vt:lpstr>PowerPoint 演示文稿</vt:lpstr>
      <vt:lpstr>PowerPoint 演示文稿</vt:lpstr>
      <vt:lpstr>PowerPoint 演示文稿</vt:lpstr>
      <vt:lpstr>PowerPoint 演示文稿</vt:lpstr>
      <vt:lpstr>PowerPoint 演示文稿</vt:lpstr>
      <vt:lpstr>感谢您的欣赏</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简约清新工作总结</dc:title>
  <dc:creator>第一PPT</dc:creator>
  <cp:keywords>www.1ppt.com</cp:keywords>
  <dc:description>www.1ppt.com</dc:description>
  <cp:lastModifiedBy>邓 浩</cp:lastModifiedBy>
  <cp:revision>129</cp:revision>
  <dcterms:created xsi:type="dcterms:W3CDTF">2019-09-24T01:59:55Z</dcterms:created>
  <dcterms:modified xsi:type="dcterms:W3CDTF">2020-10-30T10:12:25Z</dcterms:modified>
</cp:coreProperties>
</file>