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88" r:id="rId2"/>
    <p:sldId id="257" r:id="rId3"/>
    <p:sldId id="258" r:id="rId4"/>
    <p:sldId id="291" r:id="rId5"/>
    <p:sldId id="264" r:id="rId6"/>
    <p:sldId id="292" r:id="rId7"/>
    <p:sldId id="293" r:id="rId8"/>
    <p:sldId id="294" r:id="rId9"/>
    <p:sldId id="265" r:id="rId10"/>
    <p:sldId id="295" r:id="rId11"/>
    <p:sldId id="297" r:id="rId12"/>
    <p:sldId id="298" r:id="rId13"/>
    <p:sldId id="266" r:id="rId14"/>
    <p:sldId id="278" r:id="rId15"/>
    <p:sldId id="299" r:id="rId16"/>
    <p:sldId id="300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Impact" panose="020B0806030902050204" pitchFamily="34" charset="0"/>
      <p:regular r:id="rId23"/>
    </p:embeddedFont>
    <p:embeddedFont>
      <p:font typeface="等线" panose="02010600030101010101" pitchFamily="2" charset="-122"/>
      <p:regular r:id="rId24"/>
      <p:bold r:id="rId25"/>
    </p:embeddedFont>
    <p:embeddedFont>
      <p:font typeface="微软雅黑" panose="020B0503020204020204" pitchFamily="34" charset="-122"/>
      <p:regular r:id="rId26"/>
      <p:bold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">
          <p15:clr>
            <a:srgbClr val="A4A3A4"/>
          </p15:clr>
        </p15:guide>
        <p15:guide id="2" orient="horz" pos="4190">
          <p15:clr>
            <a:srgbClr val="A4A3A4"/>
          </p15:clr>
        </p15:guide>
        <p15:guide id="3" orient="horz" pos="561">
          <p15:clr>
            <a:srgbClr val="A4A3A4"/>
          </p15:clr>
        </p15:guide>
        <p15:guide id="4" orient="horz" pos="691">
          <p15:clr>
            <a:srgbClr val="A4A3A4"/>
          </p15:clr>
        </p15:guide>
        <p15:guide id="5" orient="horz" pos="4017">
          <p15:clr>
            <a:srgbClr val="A4A3A4"/>
          </p15:clr>
        </p15:guide>
        <p15:guide id="6" orient="horz" pos="3888">
          <p15:clr>
            <a:srgbClr val="A4A3A4"/>
          </p15:clr>
        </p15:guide>
        <p15:guide id="7" pos="230">
          <p15:clr>
            <a:srgbClr val="A4A3A4"/>
          </p15:clr>
        </p15:guide>
        <p15:guide id="8" pos="7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6" autoAdjust="0"/>
    <p:restoredTop sz="94618" autoAdjust="0"/>
  </p:normalViewPr>
  <p:slideViewPr>
    <p:cSldViewPr snapToGrid="0" showGuides="1">
      <p:cViewPr varScale="1">
        <p:scale>
          <a:sx n="67" d="100"/>
          <a:sy n="67" d="100"/>
        </p:scale>
        <p:origin x="656" y="52"/>
      </p:cViewPr>
      <p:guideLst>
        <p:guide orient="horz" pos="129"/>
        <p:guide orient="horz" pos="4190"/>
        <p:guide orient="horz" pos="561"/>
        <p:guide orient="horz" pos="691"/>
        <p:guide orient="horz" pos="4017"/>
        <p:guide orient="horz" pos="3888"/>
        <p:guide pos="230"/>
        <p:guide pos="74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dy\Desktop\&#20154;&#24037;&#26234;&#33021;&#23548;&#35770;\im2txt\&#20248;&#21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dy\Desktop\&#20154;&#24037;&#26234;&#33021;&#23548;&#35770;\im2txt\&#20248;&#2127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Sheet1!$J$12</c:f>
              <c:strCache>
                <c:ptCount val="1"/>
                <c:pt idx="0">
                  <c:v>训练集平均BLEU得分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Sheet1!$I$13:$I$18</c:f>
              <c:strCache>
                <c:ptCount val="6"/>
                <c:pt idx="0">
                  <c:v>原始</c:v>
                </c:pt>
                <c:pt idx="1">
                  <c:v>合并向量64</c:v>
                </c:pt>
                <c:pt idx="2">
                  <c:v>文本的LSTM翻倍</c:v>
                </c:pt>
                <c:pt idx="3">
                  <c:v>平均池化</c:v>
                </c:pt>
                <c:pt idx="4">
                  <c:v>缩小LSTM和Dense到256</c:v>
                </c:pt>
                <c:pt idx="5">
                  <c:v>池化改为Flatten</c:v>
                </c:pt>
              </c:strCache>
            </c:strRef>
          </c:cat>
          <c:val>
            <c:numRef>
              <c:f>Sheet1!$J$13:$J$18</c:f>
              <c:numCache>
                <c:formatCode>General</c:formatCode>
                <c:ptCount val="6"/>
                <c:pt idx="0">
                  <c:v>0.108989</c:v>
                </c:pt>
                <c:pt idx="1">
                  <c:v>0.21551100000000001</c:v>
                </c:pt>
                <c:pt idx="2">
                  <c:v>6.0861999999999999E-2</c:v>
                </c:pt>
                <c:pt idx="3">
                  <c:v>0.78630599999999995</c:v>
                </c:pt>
                <c:pt idx="4">
                  <c:v>7.2300000000000003E-2</c:v>
                </c:pt>
                <c:pt idx="5">
                  <c:v>5.1460000000000004E-3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F6-4619-8B33-0B0A4D36E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27066360"/>
        <c:axId val="827064760"/>
      </c:barChart>
      <c:catAx>
        <c:axId val="827066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7064760"/>
        <c:crosses val="autoZero"/>
        <c:auto val="1"/>
        <c:lblAlgn val="ctr"/>
        <c:lblOffset val="100"/>
        <c:noMultiLvlLbl val="0"/>
      </c:catAx>
      <c:valAx>
        <c:axId val="827064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7066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Sheet1!$M$12</c:f>
              <c:strCache>
                <c:ptCount val="1"/>
                <c:pt idx="0">
                  <c:v>测试集平均BLEU得分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Sheet1!$L$13:$L$18</c:f>
              <c:strCache>
                <c:ptCount val="6"/>
                <c:pt idx="0">
                  <c:v>原始</c:v>
                </c:pt>
                <c:pt idx="1">
                  <c:v>合并向量64</c:v>
                </c:pt>
                <c:pt idx="2">
                  <c:v>文本的LSTM翻倍</c:v>
                </c:pt>
                <c:pt idx="3">
                  <c:v>平均池化</c:v>
                </c:pt>
                <c:pt idx="4">
                  <c:v>缩小LSTM和Dense到256</c:v>
                </c:pt>
                <c:pt idx="5">
                  <c:v>池化改为Flatten</c:v>
                </c:pt>
              </c:strCache>
            </c:strRef>
          </c:cat>
          <c:val>
            <c:numRef>
              <c:f>Sheet1!$M$13:$M$18</c:f>
              <c:numCache>
                <c:formatCode>General</c:formatCode>
                <c:ptCount val="6"/>
                <c:pt idx="0">
                  <c:v>5.3410000000000003E-3</c:v>
                </c:pt>
                <c:pt idx="1">
                  <c:v>6.6540000000000002E-3</c:v>
                </c:pt>
                <c:pt idx="2">
                  <c:v>3.7699999999999999E-3</c:v>
                </c:pt>
                <c:pt idx="3">
                  <c:v>1.1348E-2</c:v>
                </c:pt>
                <c:pt idx="4">
                  <c:v>6.319E-3</c:v>
                </c:pt>
                <c:pt idx="5">
                  <c:v>3.6410000000000001E-3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C8-4F45-BFF9-6508DDBC4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80310328"/>
        <c:axId val="780307768"/>
      </c:barChart>
      <c:catAx>
        <c:axId val="780310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0307768"/>
        <c:crosses val="autoZero"/>
        <c:auto val="1"/>
        <c:lblAlgn val="ctr"/>
        <c:lblOffset val="100"/>
        <c:noMultiLvlLbl val="0"/>
      </c:catAx>
      <c:valAx>
        <c:axId val="780307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0310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2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8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781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3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21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040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928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2020/12/18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6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11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13"/>
          <p:cNvSpPr txBox="1"/>
          <p:nvPr/>
        </p:nvSpPr>
        <p:spPr>
          <a:xfrm>
            <a:off x="4511305" y="1260326"/>
            <a:ext cx="8323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人工智能导论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期末汇报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1654" y="3173880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435018" y="3451418"/>
            <a:ext cx="236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Task9 </a:t>
            </a:r>
            <a:r>
              <a:rPr lang="en-US" altLang="zh-CN" sz="20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HumanEye</a:t>
            </a:r>
            <a:endParaRPr lang="zh-CN" altLang="en-US" sz="20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782456" y="4205439"/>
            <a:ext cx="412709" cy="333006"/>
            <a:chOff x="0" y="0"/>
            <a:chExt cx="1088225" cy="869861"/>
          </a:xfrm>
          <a:solidFill>
            <a:schemeClr val="tx1"/>
          </a:solidFill>
        </p:grpSpPr>
        <p:sp>
          <p:nvSpPr>
            <p:cNvPr id="10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9791433" y="4205439"/>
            <a:ext cx="329894" cy="333006"/>
            <a:chOff x="0" y="0"/>
            <a:chExt cx="881859" cy="881859"/>
          </a:xfrm>
          <a:solidFill>
            <a:schemeClr val="tx1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473972" y="4205439"/>
            <a:ext cx="397959" cy="333006"/>
            <a:chOff x="0" y="0"/>
            <a:chExt cx="961046" cy="796672"/>
          </a:xfrm>
          <a:solidFill>
            <a:schemeClr val="tx1"/>
          </a:solidFill>
        </p:grpSpPr>
        <p:sp>
          <p:nvSpPr>
            <p:cNvPr id="19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3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4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5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7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9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30" name="Freeform 84"/>
          <p:cNvSpPr>
            <a:spLocks noChangeAspect="1" noEditPoints="1" noChangeArrowheads="1"/>
          </p:cNvSpPr>
          <p:nvPr/>
        </p:nvSpPr>
        <p:spPr bwMode="auto">
          <a:xfrm>
            <a:off x="7169827" y="4205438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9150738" y="4205437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" name="TextBox 84"/>
          <p:cNvSpPr txBox="1"/>
          <p:nvPr/>
        </p:nvSpPr>
        <p:spPr>
          <a:xfrm>
            <a:off x="6908794" y="4881983"/>
            <a:ext cx="3541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汇报人：罗迪      日期：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33" name="开心到停不下来的歌 You Don't Know Me (feat. Brodie Barclay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712075" y="-13589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6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60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6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0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  <p:bldLst>
      <p:bldP spid="4" grpId="0"/>
      <p:bldP spid="8" grpId="0" build="p"/>
      <p:bldP spid="30" grpId="0" animBg="1"/>
      <p:bldP spid="31" grpId="0" animBg="1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3950314" y="2384885"/>
            <a:ext cx="4328892" cy="4473115"/>
            <a:chOff x="6513526" y="1639850"/>
            <a:chExt cx="5049903" cy="5218150"/>
          </a:xfrm>
        </p:grpSpPr>
        <p:sp>
          <p:nvSpPr>
            <p:cNvPr id="32" name="Freeform: Shape 2"/>
            <p:cNvSpPr/>
            <p:nvPr/>
          </p:nvSpPr>
          <p:spPr bwMode="auto">
            <a:xfrm>
              <a:off x="7602087" y="3068398"/>
              <a:ext cx="3025592" cy="3789602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3" name="Group 3"/>
            <p:cNvGrpSpPr/>
            <p:nvPr/>
          </p:nvGrpSpPr>
          <p:grpSpPr>
            <a:xfrm>
              <a:off x="6685154" y="1639850"/>
              <a:ext cx="4779675" cy="3671505"/>
              <a:chOff x="7223605" y="1034167"/>
              <a:chExt cx="4779675" cy="3671505"/>
            </a:xfrm>
            <a:solidFill>
              <a:schemeClr val="accent5">
                <a:alpha val="70000"/>
              </a:schemeClr>
            </a:solidFill>
          </p:grpSpPr>
          <p:sp>
            <p:nvSpPr>
              <p:cNvPr id="78" name="Oval 49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Oval 50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Oval 51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Oval 52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Oval 53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Oval 54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Oval 55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Oval 56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Oval 57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4" name="Group 4"/>
            <p:cNvGrpSpPr/>
            <p:nvPr/>
          </p:nvGrpSpPr>
          <p:grpSpPr>
            <a:xfrm>
              <a:off x="6574014" y="1946200"/>
              <a:ext cx="4788017" cy="3731205"/>
              <a:chOff x="7071416" y="1121303"/>
              <a:chExt cx="4788017" cy="3731205"/>
            </a:xfrm>
            <a:solidFill>
              <a:schemeClr val="accent2">
                <a:alpha val="40000"/>
              </a:schemeClr>
            </a:solidFill>
          </p:grpSpPr>
          <p:sp>
            <p:nvSpPr>
              <p:cNvPr id="68" name="Oval 39"/>
              <p:cNvSpPr/>
              <p:nvPr/>
            </p:nvSpPr>
            <p:spPr>
              <a:xfrm>
                <a:off x="7071416" y="1970672"/>
                <a:ext cx="604144" cy="604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Oval 40"/>
              <p:cNvSpPr/>
              <p:nvPr/>
            </p:nvSpPr>
            <p:spPr>
              <a:xfrm>
                <a:off x="10028885" y="2266337"/>
                <a:ext cx="778885" cy="77888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Oval 41"/>
              <p:cNvSpPr/>
              <p:nvPr/>
            </p:nvSpPr>
            <p:spPr>
              <a:xfrm>
                <a:off x="8444595" y="4164419"/>
                <a:ext cx="688089" cy="6880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Oval 42"/>
              <p:cNvSpPr/>
              <p:nvPr/>
            </p:nvSpPr>
            <p:spPr>
              <a:xfrm>
                <a:off x="10677336" y="3875937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Oval 43"/>
              <p:cNvSpPr/>
              <p:nvPr/>
            </p:nvSpPr>
            <p:spPr>
              <a:xfrm>
                <a:off x="11598565" y="2698248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Oval 44"/>
              <p:cNvSpPr/>
              <p:nvPr/>
            </p:nvSpPr>
            <p:spPr>
              <a:xfrm>
                <a:off x="7688405" y="2869385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Oval 45"/>
              <p:cNvSpPr/>
              <p:nvPr/>
            </p:nvSpPr>
            <p:spPr>
              <a:xfrm>
                <a:off x="9592298" y="1865334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Oval 46"/>
              <p:cNvSpPr/>
              <p:nvPr/>
            </p:nvSpPr>
            <p:spPr>
              <a:xfrm>
                <a:off x="7838577" y="1121303"/>
                <a:ext cx="759965" cy="75996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Oval 47"/>
              <p:cNvSpPr/>
              <p:nvPr/>
            </p:nvSpPr>
            <p:spPr>
              <a:xfrm>
                <a:off x="9111041" y="3345133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Oval 48"/>
              <p:cNvSpPr/>
              <p:nvPr/>
            </p:nvSpPr>
            <p:spPr>
              <a:xfrm>
                <a:off x="11106733" y="2785942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7210995" y="2279145"/>
              <a:ext cx="4142805" cy="3446444"/>
              <a:chOff x="7242069" y="1000204"/>
              <a:chExt cx="4142805" cy="344644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58" name="Oval 29"/>
              <p:cNvSpPr/>
              <p:nvPr/>
            </p:nvSpPr>
            <p:spPr>
              <a:xfrm>
                <a:off x="8373143" y="1000204"/>
                <a:ext cx="1180478" cy="118047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Oval 30"/>
              <p:cNvSpPr/>
              <p:nvPr/>
            </p:nvSpPr>
            <p:spPr>
              <a:xfrm>
                <a:off x="9793458" y="1543897"/>
                <a:ext cx="673424" cy="6734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Oval 31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Oval 32"/>
              <p:cNvSpPr/>
              <p:nvPr/>
            </p:nvSpPr>
            <p:spPr>
              <a:xfrm>
                <a:off x="10055853" y="2924511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Oval 33"/>
              <p:cNvSpPr/>
              <p:nvPr/>
            </p:nvSpPr>
            <p:spPr>
              <a:xfrm>
                <a:off x="7242069" y="1362158"/>
                <a:ext cx="550776" cy="5507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Oval 34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Oval 35"/>
              <p:cNvSpPr/>
              <p:nvPr/>
            </p:nvSpPr>
            <p:spPr>
              <a:xfrm>
                <a:off x="10593255" y="2042438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Oval 36"/>
              <p:cNvSpPr/>
              <p:nvPr/>
            </p:nvSpPr>
            <p:spPr>
              <a:xfrm>
                <a:off x="11048082" y="1704777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Oval 37"/>
              <p:cNvSpPr/>
              <p:nvPr/>
            </p:nvSpPr>
            <p:spPr>
              <a:xfrm>
                <a:off x="11027370" y="3450791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Oval 38"/>
              <p:cNvSpPr/>
              <p:nvPr/>
            </p:nvSpPr>
            <p:spPr>
              <a:xfrm>
                <a:off x="8453970" y="3618181"/>
                <a:ext cx="828467" cy="8284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6" name="Group 6"/>
            <p:cNvGrpSpPr/>
            <p:nvPr/>
          </p:nvGrpSpPr>
          <p:grpSpPr>
            <a:xfrm rot="9000000">
              <a:off x="7380010" y="1811773"/>
              <a:ext cx="3591334" cy="2758680"/>
              <a:chOff x="7223605" y="1034167"/>
              <a:chExt cx="4779675" cy="3671505"/>
            </a:xfrm>
            <a:solidFill>
              <a:schemeClr val="accent4">
                <a:alpha val="70000"/>
              </a:schemeClr>
            </a:solidFill>
          </p:grpSpPr>
          <p:sp>
            <p:nvSpPr>
              <p:cNvPr id="49" name="Oval 20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Oval 21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Oval 22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Oval 23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Oval 24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Oval 25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Oval 26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Oval 27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Oval 28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7" name="Oval 7"/>
            <p:cNvSpPr/>
            <p:nvPr/>
          </p:nvSpPr>
          <p:spPr>
            <a:xfrm>
              <a:off x="7498233" y="1881011"/>
              <a:ext cx="1514855" cy="1514855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Oval 8"/>
            <p:cNvSpPr/>
            <p:nvPr/>
          </p:nvSpPr>
          <p:spPr>
            <a:xfrm>
              <a:off x="9449885" y="2141135"/>
              <a:ext cx="1437159" cy="1437159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Oval 9"/>
            <p:cNvSpPr/>
            <p:nvPr/>
          </p:nvSpPr>
          <p:spPr>
            <a:xfrm>
              <a:off x="6513526" y="3453959"/>
              <a:ext cx="1437159" cy="1437159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Oval 10"/>
            <p:cNvSpPr/>
            <p:nvPr/>
          </p:nvSpPr>
          <p:spPr>
            <a:xfrm>
              <a:off x="10126270" y="3664860"/>
              <a:ext cx="1437159" cy="1437159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1" name="Group 11"/>
            <p:cNvGrpSpPr/>
            <p:nvPr/>
          </p:nvGrpSpPr>
          <p:grpSpPr>
            <a:xfrm>
              <a:off x="9937478" y="2603151"/>
              <a:ext cx="500065" cy="470320"/>
              <a:chOff x="4433888" y="4613275"/>
              <a:chExt cx="1147763" cy="1079500"/>
            </a:xfrm>
            <a:solidFill>
              <a:schemeClr val="bg1"/>
            </a:solidFill>
          </p:grpSpPr>
          <p:sp>
            <p:nvSpPr>
              <p:cNvPr id="47" name="Oval 18"/>
              <p:cNvSpPr/>
              <p:nvPr/>
            </p:nvSpPr>
            <p:spPr bwMode="auto">
              <a:xfrm>
                <a:off x="4991100" y="5203825"/>
                <a:ext cx="138113" cy="1397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19"/>
              <p:cNvSpPr/>
              <p:nvPr/>
            </p:nvSpPr>
            <p:spPr bwMode="auto">
              <a:xfrm>
                <a:off x="4433888" y="4613275"/>
                <a:ext cx="1147763" cy="1079500"/>
              </a:xfrm>
              <a:custGeom>
                <a:avLst/>
                <a:gdLst>
                  <a:gd name="T0" fmla="*/ 268 w 305"/>
                  <a:gd name="T1" fmla="*/ 111 h 287"/>
                  <a:gd name="T2" fmla="*/ 268 w 305"/>
                  <a:gd name="T3" fmla="*/ 51 h 287"/>
                  <a:gd name="T4" fmla="*/ 240 w 305"/>
                  <a:gd name="T5" fmla="*/ 0 h 287"/>
                  <a:gd name="T6" fmla="*/ 51 w 305"/>
                  <a:gd name="T7" fmla="*/ 0 h 287"/>
                  <a:gd name="T8" fmla="*/ 0 w 305"/>
                  <a:gd name="T9" fmla="*/ 236 h 287"/>
                  <a:gd name="T10" fmla="*/ 217 w 305"/>
                  <a:gd name="T11" fmla="*/ 287 h 287"/>
                  <a:gd name="T12" fmla="*/ 268 w 305"/>
                  <a:gd name="T13" fmla="*/ 222 h 287"/>
                  <a:gd name="T14" fmla="*/ 268 w 305"/>
                  <a:gd name="T15" fmla="*/ 111 h 287"/>
                  <a:gd name="T16" fmla="*/ 203 w 305"/>
                  <a:gd name="T17" fmla="*/ 19 h 287"/>
                  <a:gd name="T18" fmla="*/ 250 w 305"/>
                  <a:gd name="T19" fmla="*/ 28 h 287"/>
                  <a:gd name="T20" fmla="*/ 250 w 305"/>
                  <a:gd name="T21" fmla="*/ 56 h 287"/>
                  <a:gd name="T22" fmla="*/ 240 w 305"/>
                  <a:gd name="T23" fmla="*/ 83 h 287"/>
                  <a:gd name="T24" fmla="*/ 240 w 305"/>
                  <a:gd name="T25" fmla="*/ 74 h 287"/>
                  <a:gd name="T26" fmla="*/ 240 w 305"/>
                  <a:gd name="T27" fmla="*/ 37 h 287"/>
                  <a:gd name="T28" fmla="*/ 37 w 305"/>
                  <a:gd name="T29" fmla="*/ 28 h 287"/>
                  <a:gd name="T30" fmla="*/ 28 w 305"/>
                  <a:gd name="T31" fmla="*/ 56 h 287"/>
                  <a:gd name="T32" fmla="*/ 18 w 305"/>
                  <a:gd name="T33" fmla="*/ 51 h 287"/>
                  <a:gd name="T34" fmla="*/ 231 w 305"/>
                  <a:gd name="T35" fmla="*/ 46 h 287"/>
                  <a:gd name="T36" fmla="*/ 37 w 305"/>
                  <a:gd name="T37" fmla="*/ 37 h 287"/>
                  <a:gd name="T38" fmla="*/ 231 w 305"/>
                  <a:gd name="T39" fmla="*/ 46 h 287"/>
                  <a:gd name="T40" fmla="*/ 231 w 305"/>
                  <a:gd name="T41" fmla="*/ 65 h 287"/>
                  <a:gd name="T42" fmla="*/ 37 w 305"/>
                  <a:gd name="T43" fmla="*/ 56 h 287"/>
                  <a:gd name="T44" fmla="*/ 231 w 305"/>
                  <a:gd name="T45" fmla="*/ 74 h 287"/>
                  <a:gd name="T46" fmla="*/ 203 w 305"/>
                  <a:gd name="T47" fmla="*/ 83 h 287"/>
                  <a:gd name="T48" fmla="*/ 37 w 305"/>
                  <a:gd name="T49" fmla="*/ 80 h 287"/>
                  <a:gd name="T50" fmla="*/ 231 w 305"/>
                  <a:gd name="T51" fmla="*/ 74 h 287"/>
                  <a:gd name="T52" fmla="*/ 217 w 305"/>
                  <a:gd name="T53" fmla="*/ 268 h 287"/>
                  <a:gd name="T54" fmla="*/ 18 w 305"/>
                  <a:gd name="T55" fmla="*/ 236 h 287"/>
                  <a:gd name="T56" fmla="*/ 51 w 305"/>
                  <a:gd name="T57" fmla="*/ 102 h 287"/>
                  <a:gd name="T58" fmla="*/ 240 w 305"/>
                  <a:gd name="T59" fmla="*/ 102 h 287"/>
                  <a:gd name="T60" fmla="*/ 250 w 305"/>
                  <a:gd name="T61" fmla="*/ 130 h 287"/>
                  <a:gd name="T62" fmla="*/ 120 w 305"/>
                  <a:gd name="T63" fmla="*/ 176 h 287"/>
                  <a:gd name="T64" fmla="*/ 250 w 305"/>
                  <a:gd name="T65" fmla="*/ 222 h 287"/>
                  <a:gd name="T66" fmla="*/ 262 w 305"/>
                  <a:gd name="T67" fmla="*/ 204 h 287"/>
                  <a:gd name="T68" fmla="*/ 139 w 305"/>
                  <a:gd name="T69" fmla="*/ 176 h 287"/>
                  <a:gd name="T70" fmla="*/ 250 w 305"/>
                  <a:gd name="T71" fmla="*/ 148 h 287"/>
                  <a:gd name="T72" fmla="*/ 267 w 305"/>
                  <a:gd name="T73" fmla="*/ 136 h 287"/>
                  <a:gd name="T74" fmla="*/ 277 w 305"/>
                  <a:gd name="T75" fmla="*/ 16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5" h="287">
                    <a:moveTo>
                      <a:pt x="268" y="111"/>
                    </a:moveTo>
                    <a:cubicBezTo>
                      <a:pt x="268" y="111"/>
                      <a:pt x="268" y="111"/>
                      <a:pt x="268" y="111"/>
                    </a:cubicBezTo>
                    <a:cubicBezTo>
                      <a:pt x="268" y="56"/>
                      <a:pt x="268" y="56"/>
                      <a:pt x="268" y="56"/>
                    </a:cubicBezTo>
                    <a:cubicBezTo>
                      <a:pt x="268" y="51"/>
                      <a:pt x="268" y="51"/>
                      <a:pt x="268" y="51"/>
                    </a:cubicBezTo>
                    <a:cubicBezTo>
                      <a:pt x="268" y="28"/>
                      <a:pt x="268" y="28"/>
                      <a:pt x="268" y="28"/>
                    </a:cubicBezTo>
                    <a:cubicBezTo>
                      <a:pt x="268" y="13"/>
                      <a:pt x="256" y="0"/>
                      <a:pt x="240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236"/>
                      <a:pt x="0" y="236"/>
                      <a:pt x="0" y="236"/>
                    </a:cubicBezTo>
                    <a:cubicBezTo>
                      <a:pt x="0" y="264"/>
                      <a:pt x="23" y="287"/>
                      <a:pt x="51" y="287"/>
                    </a:cubicBezTo>
                    <a:cubicBezTo>
                      <a:pt x="217" y="287"/>
                      <a:pt x="217" y="287"/>
                      <a:pt x="217" y="287"/>
                    </a:cubicBezTo>
                    <a:cubicBezTo>
                      <a:pt x="245" y="287"/>
                      <a:pt x="268" y="264"/>
                      <a:pt x="268" y="236"/>
                    </a:cubicBezTo>
                    <a:cubicBezTo>
                      <a:pt x="268" y="222"/>
                      <a:pt x="268" y="222"/>
                      <a:pt x="268" y="222"/>
                    </a:cubicBezTo>
                    <a:cubicBezTo>
                      <a:pt x="268" y="222"/>
                      <a:pt x="268" y="222"/>
                      <a:pt x="268" y="222"/>
                    </a:cubicBezTo>
                    <a:cubicBezTo>
                      <a:pt x="305" y="194"/>
                      <a:pt x="305" y="139"/>
                      <a:pt x="268" y="111"/>
                    </a:cubicBezTo>
                    <a:close/>
                    <a:moveTo>
                      <a:pt x="51" y="19"/>
                    </a:moveTo>
                    <a:cubicBezTo>
                      <a:pt x="203" y="19"/>
                      <a:pt x="203" y="19"/>
                      <a:pt x="203" y="19"/>
                    </a:cubicBezTo>
                    <a:cubicBezTo>
                      <a:pt x="240" y="19"/>
                      <a:pt x="240" y="19"/>
                      <a:pt x="240" y="19"/>
                    </a:cubicBezTo>
                    <a:cubicBezTo>
                      <a:pt x="246" y="19"/>
                      <a:pt x="250" y="23"/>
                      <a:pt x="250" y="28"/>
                    </a:cubicBezTo>
                    <a:cubicBezTo>
                      <a:pt x="250" y="51"/>
                      <a:pt x="250" y="51"/>
                      <a:pt x="250" y="51"/>
                    </a:cubicBezTo>
                    <a:cubicBezTo>
                      <a:pt x="250" y="56"/>
                      <a:pt x="250" y="56"/>
                      <a:pt x="250" y="56"/>
                    </a:cubicBezTo>
                    <a:cubicBezTo>
                      <a:pt x="250" y="85"/>
                      <a:pt x="250" y="85"/>
                      <a:pt x="250" y="85"/>
                    </a:cubicBezTo>
                    <a:cubicBezTo>
                      <a:pt x="247" y="84"/>
                      <a:pt x="244" y="83"/>
                      <a:pt x="240" y="83"/>
                    </a:cubicBezTo>
                    <a:cubicBezTo>
                      <a:pt x="240" y="83"/>
                      <a:pt x="240" y="83"/>
                      <a:pt x="240" y="83"/>
                    </a:cubicBezTo>
                    <a:cubicBezTo>
                      <a:pt x="240" y="74"/>
                      <a:pt x="240" y="74"/>
                      <a:pt x="240" y="74"/>
                    </a:cubicBezTo>
                    <a:cubicBezTo>
                      <a:pt x="240" y="56"/>
                      <a:pt x="240" y="56"/>
                      <a:pt x="240" y="56"/>
                    </a:cubicBezTo>
                    <a:cubicBezTo>
                      <a:pt x="240" y="37"/>
                      <a:pt x="240" y="37"/>
                      <a:pt x="240" y="37"/>
                    </a:cubicBezTo>
                    <a:cubicBezTo>
                      <a:pt x="240" y="32"/>
                      <a:pt x="236" y="28"/>
                      <a:pt x="231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2" y="28"/>
                      <a:pt x="28" y="32"/>
                      <a:pt x="28" y="37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2" y="68"/>
                      <a:pt x="18" y="60"/>
                      <a:pt x="18" y="51"/>
                    </a:cubicBezTo>
                    <a:cubicBezTo>
                      <a:pt x="18" y="33"/>
                      <a:pt x="33" y="19"/>
                      <a:pt x="51" y="19"/>
                    </a:cubicBezTo>
                    <a:close/>
                    <a:moveTo>
                      <a:pt x="231" y="46"/>
                    </a:move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231" y="37"/>
                      <a:pt x="231" y="37"/>
                      <a:pt x="231" y="37"/>
                    </a:cubicBezTo>
                    <a:lnTo>
                      <a:pt x="231" y="46"/>
                    </a:lnTo>
                    <a:close/>
                    <a:moveTo>
                      <a:pt x="231" y="56"/>
                    </a:moveTo>
                    <a:cubicBezTo>
                      <a:pt x="231" y="65"/>
                      <a:pt x="231" y="65"/>
                      <a:pt x="231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56"/>
                      <a:pt x="37" y="56"/>
                      <a:pt x="37" y="56"/>
                    </a:cubicBezTo>
                    <a:lnTo>
                      <a:pt x="231" y="56"/>
                    </a:lnTo>
                    <a:close/>
                    <a:moveTo>
                      <a:pt x="231" y="74"/>
                    </a:moveTo>
                    <a:cubicBezTo>
                      <a:pt x="231" y="83"/>
                      <a:pt x="231" y="83"/>
                      <a:pt x="231" y="83"/>
                    </a:cubicBezTo>
                    <a:cubicBezTo>
                      <a:pt x="203" y="83"/>
                      <a:pt x="203" y="83"/>
                      <a:pt x="203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46" y="83"/>
                      <a:pt x="41" y="82"/>
                      <a:pt x="37" y="80"/>
                    </a:cubicBezTo>
                    <a:cubicBezTo>
                      <a:pt x="37" y="74"/>
                      <a:pt x="37" y="74"/>
                      <a:pt x="37" y="74"/>
                    </a:cubicBezTo>
                    <a:lnTo>
                      <a:pt x="231" y="74"/>
                    </a:lnTo>
                    <a:close/>
                    <a:moveTo>
                      <a:pt x="250" y="236"/>
                    </a:moveTo>
                    <a:cubicBezTo>
                      <a:pt x="250" y="254"/>
                      <a:pt x="235" y="268"/>
                      <a:pt x="217" y="268"/>
                    </a:cubicBezTo>
                    <a:cubicBezTo>
                      <a:pt x="51" y="268"/>
                      <a:pt x="51" y="268"/>
                      <a:pt x="51" y="268"/>
                    </a:cubicBezTo>
                    <a:cubicBezTo>
                      <a:pt x="33" y="268"/>
                      <a:pt x="18" y="254"/>
                      <a:pt x="18" y="236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27" y="98"/>
                      <a:pt x="38" y="102"/>
                      <a:pt x="51" y="102"/>
                    </a:cubicBezTo>
                    <a:cubicBezTo>
                      <a:pt x="203" y="102"/>
                      <a:pt x="203" y="102"/>
                      <a:pt x="203" y="102"/>
                    </a:cubicBezTo>
                    <a:cubicBezTo>
                      <a:pt x="240" y="102"/>
                      <a:pt x="240" y="102"/>
                      <a:pt x="240" y="102"/>
                    </a:cubicBezTo>
                    <a:cubicBezTo>
                      <a:pt x="246" y="102"/>
                      <a:pt x="250" y="106"/>
                      <a:pt x="250" y="111"/>
                    </a:cubicBezTo>
                    <a:cubicBezTo>
                      <a:pt x="250" y="130"/>
                      <a:pt x="250" y="130"/>
                      <a:pt x="250" y="130"/>
                    </a:cubicBezTo>
                    <a:cubicBezTo>
                      <a:pt x="166" y="130"/>
                      <a:pt x="166" y="130"/>
                      <a:pt x="166" y="130"/>
                    </a:cubicBezTo>
                    <a:cubicBezTo>
                      <a:pt x="141" y="130"/>
                      <a:pt x="120" y="150"/>
                      <a:pt x="120" y="176"/>
                    </a:cubicBezTo>
                    <a:cubicBezTo>
                      <a:pt x="120" y="201"/>
                      <a:pt x="141" y="222"/>
                      <a:pt x="166" y="222"/>
                    </a:cubicBezTo>
                    <a:cubicBezTo>
                      <a:pt x="250" y="222"/>
                      <a:pt x="250" y="222"/>
                      <a:pt x="250" y="222"/>
                    </a:cubicBezTo>
                    <a:lnTo>
                      <a:pt x="250" y="236"/>
                    </a:lnTo>
                    <a:close/>
                    <a:moveTo>
                      <a:pt x="262" y="204"/>
                    </a:moveTo>
                    <a:cubicBezTo>
                      <a:pt x="166" y="204"/>
                      <a:pt x="166" y="204"/>
                      <a:pt x="166" y="204"/>
                    </a:cubicBezTo>
                    <a:cubicBezTo>
                      <a:pt x="151" y="204"/>
                      <a:pt x="139" y="191"/>
                      <a:pt x="139" y="176"/>
                    </a:cubicBezTo>
                    <a:cubicBezTo>
                      <a:pt x="139" y="161"/>
                      <a:pt x="151" y="148"/>
                      <a:pt x="166" y="148"/>
                    </a:cubicBezTo>
                    <a:cubicBezTo>
                      <a:pt x="250" y="148"/>
                      <a:pt x="250" y="148"/>
                      <a:pt x="250" y="148"/>
                    </a:cubicBezTo>
                    <a:cubicBezTo>
                      <a:pt x="255" y="148"/>
                      <a:pt x="261" y="145"/>
                      <a:pt x="265" y="141"/>
                    </a:cubicBezTo>
                    <a:cubicBezTo>
                      <a:pt x="266" y="139"/>
                      <a:pt x="266" y="138"/>
                      <a:pt x="267" y="136"/>
                    </a:cubicBezTo>
                    <a:cubicBezTo>
                      <a:pt x="267" y="136"/>
                      <a:pt x="267" y="136"/>
                      <a:pt x="267" y="136"/>
                    </a:cubicBezTo>
                    <a:cubicBezTo>
                      <a:pt x="274" y="145"/>
                      <a:pt x="277" y="155"/>
                      <a:pt x="277" y="167"/>
                    </a:cubicBezTo>
                    <a:cubicBezTo>
                      <a:pt x="277" y="181"/>
                      <a:pt x="272" y="194"/>
                      <a:pt x="262" y="2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Freeform: Shape 12"/>
            <p:cNvSpPr/>
            <p:nvPr/>
          </p:nvSpPr>
          <p:spPr bwMode="auto">
            <a:xfrm>
              <a:off x="10624922" y="4125900"/>
              <a:ext cx="485537" cy="485537"/>
            </a:xfrm>
            <a:custGeom>
              <a:avLst/>
              <a:gdLst>
                <a:gd name="T0" fmla="*/ 263 w 296"/>
                <a:gd name="T1" fmla="*/ 67 h 296"/>
                <a:gd name="T2" fmla="*/ 259 w 296"/>
                <a:gd name="T3" fmla="*/ 19 h 296"/>
                <a:gd name="T4" fmla="*/ 55 w 296"/>
                <a:gd name="T5" fmla="*/ 0 h 296"/>
                <a:gd name="T6" fmla="*/ 37 w 296"/>
                <a:gd name="T7" fmla="*/ 63 h 296"/>
                <a:gd name="T8" fmla="*/ 5 w 296"/>
                <a:gd name="T9" fmla="*/ 104 h 296"/>
                <a:gd name="T10" fmla="*/ 0 w 296"/>
                <a:gd name="T11" fmla="*/ 130 h 296"/>
                <a:gd name="T12" fmla="*/ 28 w 296"/>
                <a:gd name="T13" fmla="*/ 158 h 296"/>
                <a:gd name="T14" fmla="*/ 46 w 296"/>
                <a:gd name="T15" fmla="*/ 296 h 296"/>
                <a:gd name="T16" fmla="*/ 268 w 296"/>
                <a:gd name="T17" fmla="*/ 278 h 296"/>
                <a:gd name="T18" fmla="*/ 268 w 296"/>
                <a:gd name="T19" fmla="*/ 158 h 296"/>
                <a:gd name="T20" fmla="*/ 296 w 296"/>
                <a:gd name="T21" fmla="*/ 121 h 296"/>
                <a:gd name="T22" fmla="*/ 241 w 296"/>
                <a:gd name="T23" fmla="*/ 19 h 296"/>
                <a:gd name="T24" fmla="*/ 55 w 296"/>
                <a:gd name="T25" fmla="*/ 56 h 296"/>
                <a:gd name="T26" fmla="*/ 55 w 296"/>
                <a:gd name="T27" fmla="*/ 19 h 296"/>
                <a:gd name="T28" fmla="*/ 94 w 296"/>
                <a:gd name="T29" fmla="*/ 139 h 296"/>
                <a:gd name="T30" fmla="*/ 93 w 296"/>
                <a:gd name="T31" fmla="*/ 74 h 296"/>
                <a:gd name="T32" fmla="*/ 94 w 296"/>
                <a:gd name="T33" fmla="*/ 139 h 296"/>
                <a:gd name="T34" fmla="*/ 143 w 296"/>
                <a:gd name="T35" fmla="*/ 74 h 296"/>
                <a:gd name="T36" fmla="*/ 104 w 296"/>
                <a:gd name="T37" fmla="*/ 139 h 296"/>
                <a:gd name="T38" fmla="*/ 153 w 296"/>
                <a:gd name="T39" fmla="*/ 74 h 296"/>
                <a:gd name="T40" fmla="*/ 192 w 296"/>
                <a:gd name="T41" fmla="*/ 139 h 296"/>
                <a:gd name="T42" fmla="*/ 153 w 296"/>
                <a:gd name="T43" fmla="*/ 74 h 296"/>
                <a:gd name="T44" fmla="*/ 204 w 296"/>
                <a:gd name="T45" fmla="*/ 74 h 296"/>
                <a:gd name="T46" fmla="*/ 202 w 296"/>
                <a:gd name="T47" fmla="*/ 139 h 296"/>
                <a:gd name="T48" fmla="*/ 18 w 296"/>
                <a:gd name="T49" fmla="*/ 130 h 296"/>
                <a:gd name="T50" fmla="*/ 20 w 296"/>
                <a:gd name="T51" fmla="*/ 115 h 296"/>
                <a:gd name="T52" fmla="*/ 55 w 296"/>
                <a:gd name="T53" fmla="*/ 74 h 296"/>
                <a:gd name="T54" fmla="*/ 45 w 296"/>
                <a:gd name="T55" fmla="*/ 139 h 296"/>
                <a:gd name="T56" fmla="*/ 18 w 296"/>
                <a:gd name="T57" fmla="*/ 130 h 296"/>
                <a:gd name="T58" fmla="*/ 116 w 296"/>
                <a:gd name="T59" fmla="*/ 278 h 296"/>
                <a:gd name="T60" fmla="*/ 185 w 296"/>
                <a:gd name="T61" fmla="*/ 185 h 296"/>
                <a:gd name="T62" fmla="*/ 250 w 296"/>
                <a:gd name="T63" fmla="*/ 278 h 296"/>
                <a:gd name="T64" fmla="*/ 194 w 296"/>
                <a:gd name="T65" fmla="*/ 185 h 296"/>
                <a:gd name="T66" fmla="*/ 116 w 296"/>
                <a:gd name="T67" fmla="*/ 176 h 296"/>
                <a:gd name="T68" fmla="*/ 106 w 296"/>
                <a:gd name="T69" fmla="*/ 278 h 296"/>
                <a:gd name="T70" fmla="*/ 46 w 296"/>
                <a:gd name="T71" fmla="*/ 158 h 296"/>
                <a:gd name="T72" fmla="*/ 250 w 296"/>
                <a:gd name="T73" fmla="*/ 278 h 296"/>
                <a:gd name="T74" fmla="*/ 268 w 296"/>
                <a:gd name="T75" fmla="*/ 139 h 296"/>
                <a:gd name="T76" fmla="*/ 214 w 296"/>
                <a:gd name="T77" fmla="*/ 74 h 296"/>
                <a:gd name="T78" fmla="*/ 241 w 296"/>
                <a:gd name="T79" fmla="*/ 74 h 296"/>
                <a:gd name="T80" fmla="*/ 276 w 296"/>
                <a:gd name="T81" fmla="*/ 115 h 296"/>
                <a:gd name="T82" fmla="*/ 278 w 296"/>
                <a:gd name="T83" fmla="*/ 13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6" h="296">
                  <a:moveTo>
                    <a:pt x="291" y="104"/>
                  </a:moveTo>
                  <a:cubicBezTo>
                    <a:pt x="263" y="67"/>
                    <a:pt x="263" y="67"/>
                    <a:pt x="263" y="67"/>
                  </a:cubicBezTo>
                  <a:cubicBezTo>
                    <a:pt x="262" y="66"/>
                    <a:pt x="260" y="64"/>
                    <a:pt x="259" y="63"/>
                  </a:cubicBezTo>
                  <a:cubicBezTo>
                    <a:pt x="259" y="19"/>
                    <a:pt x="259" y="19"/>
                    <a:pt x="259" y="19"/>
                  </a:cubicBezTo>
                  <a:cubicBezTo>
                    <a:pt x="259" y="9"/>
                    <a:pt x="251" y="0"/>
                    <a:pt x="2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5" y="0"/>
                    <a:pt x="37" y="9"/>
                    <a:pt x="37" y="19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6" y="64"/>
                    <a:pt x="34" y="66"/>
                    <a:pt x="33" y="67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2" y="109"/>
                    <a:pt x="0" y="115"/>
                    <a:pt x="0" y="121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2" y="158"/>
                    <a:pt x="28" y="158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88"/>
                    <a:pt x="36" y="296"/>
                    <a:pt x="46" y="296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60" y="296"/>
                    <a:pt x="268" y="288"/>
                    <a:pt x="268" y="27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84" y="158"/>
                    <a:pt x="296" y="145"/>
                    <a:pt x="296" y="130"/>
                  </a:cubicBezTo>
                  <a:cubicBezTo>
                    <a:pt x="296" y="121"/>
                    <a:pt x="296" y="121"/>
                    <a:pt x="296" y="121"/>
                  </a:cubicBezTo>
                  <a:cubicBezTo>
                    <a:pt x="296" y="115"/>
                    <a:pt x="294" y="109"/>
                    <a:pt x="291" y="104"/>
                  </a:cubicBezTo>
                  <a:close/>
                  <a:moveTo>
                    <a:pt x="241" y="19"/>
                  </a:moveTo>
                  <a:cubicBezTo>
                    <a:pt x="241" y="56"/>
                    <a:pt x="241" y="56"/>
                    <a:pt x="241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19"/>
                    <a:pt x="55" y="19"/>
                    <a:pt x="55" y="19"/>
                  </a:cubicBezTo>
                  <a:lnTo>
                    <a:pt x="241" y="19"/>
                  </a:lnTo>
                  <a:close/>
                  <a:moveTo>
                    <a:pt x="94" y="139"/>
                  </a:moveTo>
                  <a:cubicBezTo>
                    <a:pt x="55" y="139"/>
                    <a:pt x="55" y="139"/>
                    <a:pt x="55" y="139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113" y="74"/>
                    <a:pt x="113" y="74"/>
                    <a:pt x="113" y="74"/>
                  </a:cubicBezTo>
                  <a:lnTo>
                    <a:pt x="94" y="139"/>
                  </a:lnTo>
                  <a:close/>
                  <a:moveTo>
                    <a:pt x="122" y="74"/>
                  </a:moveTo>
                  <a:cubicBezTo>
                    <a:pt x="143" y="74"/>
                    <a:pt x="143" y="74"/>
                    <a:pt x="143" y="74"/>
                  </a:cubicBezTo>
                  <a:cubicBezTo>
                    <a:pt x="143" y="139"/>
                    <a:pt x="143" y="139"/>
                    <a:pt x="143" y="139"/>
                  </a:cubicBezTo>
                  <a:cubicBezTo>
                    <a:pt x="104" y="139"/>
                    <a:pt x="104" y="139"/>
                    <a:pt x="104" y="139"/>
                  </a:cubicBezTo>
                  <a:lnTo>
                    <a:pt x="122" y="74"/>
                  </a:lnTo>
                  <a:close/>
                  <a:moveTo>
                    <a:pt x="153" y="74"/>
                  </a:moveTo>
                  <a:cubicBezTo>
                    <a:pt x="174" y="74"/>
                    <a:pt x="174" y="74"/>
                    <a:pt x="174" y="7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53" y="139"/>
                    <a:pt x="153" y="139"/>
                    <a:pt x="153" y="139"/>
                  </a:cubicBezTo>
                  <a:lnTo>
                    <a:pt x="153" y="74"/>
                  </a:lnTo>
                  <a:close/>
                  <a:moveTo>
                    <a:pt x="183" y="74"/>
                  </a:moveTo>
                  <a:cubicBezTo>
                    <a:pt x="204" y="74"/>
                    <a:pt x="204" y="74"/>
                    <a:pt x="204" y="74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02" y="139"/>
                    <a:pt x="202" y="139"/>
                    <a:pt x="202" y="139"/>
                  </a:cubicBezTo>
                  <a:lnTo>
                    <a:pt x="183" y="74"/>
                  </a:lnTo>
                  <a:close/>
                  <a:moveTo>
                    <a:pt x="18" y="130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18" y="119"/>
                    <a:pt x="19" y="117"/>
                    <a:pt x="20" y="115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76"/>
                    <a:pt x="53" y="74"/>
                    <a:pt x="55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3" y="139"/>
                    <a:pt x="18" y="135"/>
                    <a:pt x="18" y="130"/>
                  </a:cubicBezTo>
                  <a:close/>
                  <a:moveTo>
                    <a:pt x="185" y="278"/>
                  </a:moveTo>
                  <a:cubicBezTo>
                    <a:pt x="116" y="278"/>
                    <a:pt x="116" y="278"/>
                    <a:pt x="116" y="278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85" y="185"/>
                    <a:pt x="185" y="185"/>
                    <a:pt x="185" y="185"/>
                  </a:cubicBezTo>
                  <a:lnTo>
                    <a:pt x="185" y="278"/>
                  </a:lnTo>
                  <a:close/>
                  <a:moveTo>
                    <a:pt x="250" y="278"/>
                  </a:moveTo>
                  <a:cubicBezTo>
                    <a:pt x="194" y="278"/>
                    <a:pt x="194" y="278"/>
                    <a:pt x="194" y="278"/>
                  </a:cubicBezTo>
                  <a:cubicBezTo>
                    <a:pt x="194" y="185"/>
                    <a:pt x="194" y="185"/>
                    <a:pt x="194" y="185"/>
                  </a:cubicBezTo>
                  <a:cubicBezTo>
                    <a:pt x="194" y="180"/>
                    <a:pt x="190" y="176"/>
                    <a:pt x="185" y="176"/>
                  </a:cubicBezTo>
                  <a:cubicBezTo>
                    <a:pt x="116" y="176"/>
                    <a:pt x="116" y="176"/>
                    <a:pt x="116" y="176"/>
                  </a:cubicBezTo>
                  <a:cubicBezTo>
                    <a:pt x="111" y="176"/>
                    <a:pt x="106" y="180"/>
                    <a:pt x="106" y="185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46" y="278"/>
                    <a:pt x="46" y="278"/>
                    <a:pt x="46" y="278"/>
                  </a:cubicBezTo>
                  <a:cubicBezTo>
                    <a:pt x="46" y="158"/>
                    <a:pt x="46" y="158"/>
                    <a:pt x="46" y="158"/>
                  </a:cubicBezTo>
                  <a:cubicBezTo>
                    <a:pt x="250" y="158"/>
                    <a:pt x="250" y="158"/>
                    <a:pt x="250" y="158"/>
                  </a:cubicBezTo>
                  <a:lnTo>
                    <a:pt x="250" y="278"/>
                  </a:lnTo>
                  <a:close/>
                  <a:moveTo>
                    <a:pt x="278" y="130"/>
                  </a:moveTo>
                  <a:cubicBezTo>
                    <a:pt x="278" y="135"/>
                    <a:pt x="273" y="139"/>
                    <a:pt x="268" y="139"/>
                  </a:cubicBezTo>
                  <a:cubicBezTo>
                    <a:pt x="251" y="139"/>
                    <a:pt x="251" y="139"/>
                    <a:pt x="251" y="139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3" y="74"/>
                    <a:pt x="246" y="76"/>
                    <a:pt x="248" y="78"/>
                  </a:cubicBezTo>
                  <a:cubicBezTo>
                    <a:pt x="276" y="115"/>
                    <a:pt x="276" y="115"/>
                    <a:pt x="276" y="115"/>
                  </a:cubicBezTo>
                  <a:cubicBezTo>
                    <a:pt x="277" y="117"/>
                    <a:pt x="278" y="119"/>
                    <a:pt x="278" y="121"/>
                  </a:cubicBezTo>
                  <a:lnTo>
                    <a:pt x="278" y="1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3" name="Group 13"/>
            <p:cNvGrpSpPr/>
            <p:nvPr/>
          </p:nvGrpSpPr>
          <p:grpSpPr>
            <a:xfrm>
              <a:off x="6993231" y="3943997"/>
              <a:ext cx="486920" cy="424672"/>
              <a:chOff x="4233863" y="2697163"/>
              <a:chExt cx="1117600" cy="974725"/>
            </a:xfrm>
            <a:solidFill>
              <a:schemeClr val="bg1"/>
            </a:solidFill>
          </p:grpSpPr>
          <p:sp>
            <p:nvSpPr>
              <p:cNvPr id="45" name="Freeform: Shape 16"/>
              <p:cNvSpPr/>
              <p:nvPr/>
            </p:nvSpPr>
            <p:spPr bwMode="auto">
              <a:xfrm>
                <a:off x="4233863" y="2697163"/>
                <a:ext cx="1117600" cy="974725"/>
              </a:xfrm>
              <a:custGeom>
                <a:avLst/>
                <a:gdLst>
                  <a:gd name="T0" fmla="*/ 296 w 297"/>
                  <a:gd name="T1" fmla="*/ 152 h 259"/>
                  <a:gd name="T2" fmla="*/ 259 w 297"/>
                  <a:gd name="T3" fmla="*/ 13 h 259"/>
                  <a:gd name="T4" fmla="*/ 241 w 297"/>
                  <a:gd name="T5" fmla="*/ 0 h 259"/>
                  <a:gd name="T6" fmla="*/ 148 w 297"/>
                  <a:gd name="T7" fmla="*/ 0 h 259"/>
                  <a:gd name="T8" fmla="*/ 56 w 297"/>
                  <a:gd name="T9" fmla="*/ 0 h 259"/>
                  <a:gd name="T10" fmla="*/ 38 w 297"/>
                  <a:gd name="T11" fmla="*/ 13 h 259"/>
                  <a:gd name="T12" fmla="*/ 1 w 297"/>
                  <a:gd name="T13" fmla="*/ 152 h 259"/>
                  <a:gd name="T14" fmla="*/ 0 w 297"/>
                  <a:gd name="T15" fmla="*/ 157 h 259"/>
                  <a:gd name="T16" fmla="*/ 0 w 297"/>
                  <a:gd name="T17" fmla="*/ 222 h 259"/>
                  <a:gd name="T18" fmla="*/ 37 w 297"/>
                  <a:gd name="T19" fmla="*/ 259 h 259"/>
                  <a:gd name="T20" fmla="*/ 260 w 297"/>
                  <a:gd name="T21" fmla="*/ 259 h 259"/>
                  <a:gd name="T22" fmla="*/ 297 w 297"/>
                  <a:gd name="T23" fmla="*/ 222 h 259"/>
                  <a:gd name="T24" fmla="*/ 297 w 297"/>
                  <a:gd name="T25" fmla="*/ 157 h 259"/>
                  <a:gd name="T26" fmla="*/ 296 w 297"/>
                  <a:gd name="T27" fmla="*/ 152 h 259"/>
                  <a:gd name="T28" fmla="*/ 278 w 297"/>
                  <a:gd name="T29" fmla="*/ 222 h 259"/>
                  <a:gd name="T30" fmla="*/ 260 w 297"/>
                  <a:gd name="T31" fmla="*/ 241 h 259"/>
                  <a:gd name="T32" fmla="*/ 37 w 297"/>
                  <a:gd name="T33" fmla="*/ 241 h 259"/>
                  <a:gd name="T34" fmla="*/ 19 w 297"/>
                  <a:gd name="T35" fmla="*/ 222 h 259"/>
                  <a:gd name="T36" fmla="*/ 19 w 297"/>
                  <a:gd name="T37" fmla="*/ 157 h 259"/>
                  <a:gd name="T38" fmla="*/ 56 w 297"/>
                  <a:gd name="T39" fmla="*/ 19 h 259"/>
                  <a:gd name="T40" fmla="*/ 241 w 297"/>
                  <a:gd name="T41" fmla="*/ 19 h 259"/>
                  <a:gd name="T42" fmla="*/ 278 w 297"/>
                  <a:gd name="T43" fmla="*/ 157 h 259"/>
                  <a:gd name="T44" fmla="*/ 278 w 297"/>
                  <a:gd name="T45" fmla="*/ 222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97" h="259">
                    <a:moveTo>
                      <a:pt x="296" y="152"/>
                    </a:moveTo>
                    <a:cubicBezTo>
                      <a:pt x="259" y="13"/>
                      <a:pt x="259" y="13"/>
                      <a:pt x="259" y="13"/>
                    </a:cubicBezTo>
                    <a:cubicBezTo>
                      <a:pt x="257" y="6"/>
                      <a:pt x="249" y="0"/>
                      <a:pt x="241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48" y="0"/>
                      <a:pt x="40" y="6"/>
                      <a:pt x="38" y="13"/>
                    </a:cubicBezTo>
                    <a:cubicBezTo>
                      <a:pt x="1" y="152"/>
                      <a:pt x="1" y="152"/>
                      <a:pt x="1" y="152"/>
                    </a:cubicBezTo>
                    <a:cubicBezTo>
                      <a:pt x="1" y="154"/>
                      <a:pt x="0" y="156"/>
                      <a:pt x="0" y="157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43"/>
                      <a:pt x="17" y="259"/>
                      <a:pt x="37" y="259"/>
                    </a:cubicBezTo>
                    <a:cubicBezTo>
                      <a:pt x="260" y="259"/>
                      <a:pt x="260" y="259"/>
                      <a:pt x="260" y="259"/>
                    </a:cubicBezTo>
                    <a:cubicBezTo>
                      <a:pt x="280" y="259"/>
                      <a:pt x="297" y="243"/>
                      <a:pt x="297" y="222"/>
                    </a:cubicBezTo>
                    <a:cubicBezTo>
                      <a:pt x="297" y="157"/>
                      <a:pt x="297" y="157"/>
                      <a:pt x="297" y="157"/>
                    </a:cubicBezTo>
                    <a:cubicBezTo>
                      <a:pt x="297" y="156"/>
                      <a:pt x="296" y="154"/>
                      <a:pt x="296" y="152"/>
                    </a:cubicBezTo>
                    <a:close/>
                    <a:moveTo>
                      <a:pt x="278" y="222"/>
                    </a:moveTo>
                    <a:cubicBezTo>
                      <a:pt x="278" y="232"/>
                      <a:pt x="270" y="241"/>
                      <a:pt x="260" y="241"/>
                    </a:cubicBezTo>
                    <a:cubicBezTo>
                      <a:pt x="37" y="241"/>
                      <a:pt x="37" y="241"/>
                      <a:pt x="37" y="241"/>
                    </a:cubicBezTo>
                    <a:cubicBezTo>
                      <a:pt x="27" y="241"/>
                      <a:pt x="19" y="232"/>
                      <a:pt x="19" y="222"/>
                    </a:cubicBezTo>
                    <a:cubicBezTo>
                      <a:pt x="19" y="157"/>
                      <a:pt x="19" y="157"/>
                      <a:pt x="19" y="15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241" y="19"/>
                      <a:pt x="241" y="19"/>
                      <a:pt x="241" y="19"/>
                    </a:cubicBezTo>
                    <a:cubicBezTo>
                      <a:pt x="278" y="157"/>
                      <a:pt x="278" y="157"/>
                      <a:pt x="278" y="157"/>
                    </a:cubicBezTo>
                    <a:lnTo>
                      <a:pt x="278" y="2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17"/>
              <p:cNvSpPr/>
              <p:nvPr/>
            </p:nvSpPr>
            <p:spPr bwMode="auto">
              <a:xfrm>
                <a:off x="4365625" y="2835275"/>
                <a:ext cx="854075" cy="628650"/>
              </a:xfrm>
              <a:custGeom>
                <a:avLst/>
                <a:gdLst>
                  <a:gd name="T0" fmla="*/ 185 w 227"/>
                  <a:gd name="T1" fmla="*/ 0 h 167"/>
                  <a:gd name="T2" fmla="*/ 42 w 227"/>
                  <a:gd name="T3" fmla="*/ 0 h 167"/>
                  <a:gd name="T4" fmla="*/ 33 w 227"/>
                  <a:gd name="T5" fmla="*/ 7 h 167"/>
                  <a:gd name="T6" fmla="*/ 1 w 227"/>
                  <a:gd name="T7" fmla="*/ 118 h 167"/>
                  <a:gd name="T8" fmla="*/ 3 w 227"/>
                  <a:gd name="T9" fmla="*/ 126 h 167"/>
                  <a:gd name="T10" fmla="*/ 10 w 227"/>
                  <a:gd name="T11" fmla="*/ 130 h 167"/>
                  <a:gd name="T12" fmla="*/ 37 w 227"/>
                  <a:gd name="T13" fmla="*/ 130 h 167"/>
                  <a:gd name="T14" fmla="*/ 47 w 227"/>
                  <a:gd name="T15" fmla="*/ 130 h 167"/>
                  <a:gd name="T16" fmla="*/ 52 w 227"/>
                  <a:gd name="T17" fmla="*/ 130 h 167"/>
                  <a:gd name="T18" fmla="*/ 66 w 227"/>
                  <a:gd name="T19" fmla="*/ 156 h 167"/>
                  <a:gd name="T20" fmla="*/ 82 w 227"/>
                  <a:gd name="T21" fmla="*/ 167 h 167"/>
                  <a:gd name="T22" fmla="*/ 145 w 227"/>
                  <a:gd name="T23" fmla="*/ 167 h 167"/>
                  <a:gd name="T24" fmla="*/ 161 w 227"/>
                  <a:gd name="T25" fmla="*/ 156 h 167"/>
                  <a:gd name="T26" fmla="*/ 175 w 227"/>
                  <a:gd name="T27" fmla="*/ 130 h 167"/>
                  <a:gd name="T28" fmla="*/ 180 w 227"/>
                  <a:gd name="T29" fmla="*/ 130 h 167"/>
                  <a:gd name="T30" fmla="*/ 190 w 227"/>
                  <a:gd name="T31" fmla="*/ 130 h 167"/>
                  <a:gd name="T32" fmla="*/ 217 w 227"/>
                  <a:gd name="T33" fmla="*/ 130 h 167"/>
                  <a:gd name="T34" fmla="*/ 224 w 227"/>
                  <a:gd name="T35" fmla="*/ 126 h 167"/>
                  <a:gd name="T36" fmla="*/ 226 w 227"/>
                  <a:gd name="T37" fmla="*/ 118 h 167"/>
                  <a:gd name="T38" fmla="*/ 194 w 227"/>
                  <a:gd name="T39" fmla="*/ 7 h 167"/>
                  <a:gd name="T40" fmla="*/ 185 w 227"/>
                  <a:gd name="T41" fmla="*/ 0 h 167"/>
                  <a:gd name="T42" fmla="*/ 190 w 227"/>
                  <a:gd name="T43" fmla="*/ 111 h 167"/>
                  <a:gd name="T44" fmla="*/ 175 w 227"/>
                  <a:gd name="T45" fmla="*/ 111 h 167"/>
                  <a:gd name="T46" fmla="*/ 158 w 227"/>
                  <a:gd name="T47" fmla="*/ 121 h 167"/>
                  <a:gd name="T48" fmla="*/ 145 w 227"/>
                  <a:gd name="T49" fmla="*/ 148 h 167"/>
                  <a:gd name="T50" fmla="*/ 82 w 227"/>
                  <a:gd name="T51" fmla="*/ 148 h 167"/>
                  <a:gd name="T52" fmla="*/ 69 w 227"/>
                  <a:gd name="T53" fmla="*/ 121 h 167"/>
                  <a:gd name="T54" fmla="*/ 52 w 227"/>
                  <a:gd name="T55" fmla="*/ 111 h 167"/>
                  <a:gd name="T56" fmla="*/ 37 w 227"/>
                  <a:gd name="T57" fmla="*/ 111 h 167"/>
                  <a:gd name="T58" fmla="*/ 15 w 227"/>
                  <a:gd name="T59" fmla="*/ 111 h 167"/>
                  <a:gd name="T60" fmla="*/ 42 w 227"/>
                  <a:gd name="T61" fmla="*/ 9 h 167"/>
                  <a:gd name="T62" fmla="*/ 185 w 227"/>
                  <a:gd name="T63" fmla="*/ 9 h 167"/>
                  <a:gd name="T64" fmla="*/ 212 w 227"/>
                  <a:gd name="T65" fmla="*/ 111 h 167"/>
                  <a:gd name="T66" fmla="*/ 190 w 227"/>
                  <a:gd name="T67" fmla="*/ 11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7" h="167">
                    <a:moveTo>
                      <a:pt x="185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8" y="0"/>
                      <a:pt x="34" y="3"/>
                      <a:pt x="33" y="7"/>
                    </a:cubicBezTo>
                    <a:cubicBezTo>
                      <a:pt x="1" y="118"/>
                      <a:pt x="1" y="118"/>
                      <a:pt x="1" y="118"/>
                    </a:cubicBezTo>
                    <a:cubicBezTo>
                      <a:pt x="0" y="121"/>
                      <a:pt x="1" y="124"/>
                      <a:pt x="3" y="126"/>
                    </a:cubicBezTo>
                    <a:cubicBezTo>
                      <a:pt x="4" y="128"/>
                      <a:pt x="7" y="130"/>
                      <a:pt x="10" y="130"/>
                    </a:cubicBezTo>
                    <a:cubicBezTo>
                      <a:pt x="37" y="130"/>
                      <a:pt x="37" y="130"/>
                      <a:pt x="37" y="130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66" y="156"/>
                      <a:pt x="66" y="156"/>
                      <a:pt x="66" y="156"/>
                    </a:cubicBezTo>
                    <a:cubicBezTo>
                      <a:pt x="69" y="163"/>
                      <a:pt x="75" y="167"/>
                      <a:pt x="82" y="167"/>
                    </a:cubicBezTo>
                    <a:cubicBezTo>
                      <a:pt x="145" y="167"/>
                      <a:pt x="145" y="167"/>
                      <a:pt x="145" y="167"/>
                    </a:cubicBezTo>
                    <a:cubicBezTo>
                      <a:pt x="152" y="167"/>
                      <a:pt x="158" y="163"/>
                      <a:pt x="161" y="156"/>
                    </a:cubicBezTo>
                    <a:cubicBezTo>
                      <a:pt x="175" y="130"/>
                      <a:pt x="175" y="130"/>
                      <a:pt x="175" y="130"/>
                    </a:cubicBezTo>
                    <a:cubicBezTo>
                      <a:pt x="180" y="130"/>
                      <a:pt x="180" y="130"/>
                      <a:pt x="180" y="130"/>
                    </a:cubicBezTo>
                    <a:cubicBezTo>
                      <a:pt x="190" y="130"/>
                      <a:pt x="190" y="130"/>
                      <a:pt x="190" y="130"/>
                    </a:cubicBezTo>
                    <a:cubicBezTo>
                      <a:pt x="217" y="130"/>
                      <a:pt x="217" y="130"/>
                      <a:pt x="217" y="130"/>
                    </a:cubicBezTo>
                    <a:cubicBezTo>
                      <a:pt x="220" y="130"/>
                      <a:pt x="223" y="128"/>
                      <a:pt x="224" y="126"/>
                    </a:cubicBezTo>
                    <a:cubicBezTo>
                      <a:pt x="226" y="124"/>
                      <a:pt x="227" y="121"/>
                      <a:pt x="226" y="118"/>
                    </a:cubicBezTo>
                    <a:cubicBezTo>
                      <a:pt x="194" y="7"/>
                      <a:pt x="194" y="7"/>
                      <a:pt x="194" y="7"/>
                    </a:cubicBezTo>
                    <a:cubicBezTo>
                      <a:pt x="193" y="3"/>
                      <a:pt x="189" y="0"/>
                      <a:pt x="185" y="0"/>
                    </a:cubicBezTo>
                    <a:close/>
                    <a:moveTo>
                      <a:pt x="190" y="111"/>
                    </a:move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68" y="111"/>
                      <a:pt x="161" y="115"/>
                      <a:pt x="158" y="121"/>
                    </a:cubicBezTo>
                    <a:cubicBezTo>
                      <a:pt x="145" y="148"/>
                      <a:pt x="145" y="148"/>
                      <a:pt x="145" y="148"/>
                    </a:cubicBezTo>
                    <a:cubicBezTo>
                      <a:pt x="82" y="148"/>
                      <a:pt x="82" y="148"/>
                      <a:pt x="82" y="148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6" y="115"/>
                      <a:pt x="59" y="111"/>
                      <a:pt x="52" y="111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185" y="9"/>
                      <a:pt x="185" y="9"/>
                      <a:pt x="185" y="9"/>
                    </a:cubicBezTo>
                    <a:cubicBezTo>
                      <a:pt x="212" y="111"/>
                      <a:pt x="212" y="111"/>
                      <a:pt x="212" y="111"/>
                    </a:cubicBezTo>
                    <a:lnTo>
                      <a:pt x="190" y="11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4" name="Freeform: Shape 14"/>
            <p:cNvSpPr/>
            <p:nvPr/>
          </p:nvSpPr>
          <p:spPr bwMode="auto">
            <a:xfrm>
              <a:off x="8024168" y="2472432"/>
              <a:ext cx="485537" cy="363807"/>
            </a:xfrm>
            <a:custGeom>
              <a:avLst/>
              <a:gdLst>
                <a:gd name="T0" fmla="*/ 244 w 296"/>
                <a:gd name="T1" fmla="*/ 5 h 222"/>
                <a:gd name="T2" fmla="*/ 65 w 296"/>
                <a:gd name="T3" fmla="*/ 0 h 222"/>
                <a:gd name="T4" fmla="*/ 5 w 296"/>
                <a:gd name="T5" fmla="*/ 52 h 222"/>
                <a:gd name="T6" fmla="*/ 4 w 296"/>
                <a:gd name="T7" fmla="*/ 78 h 222"/>
                <a:gd name="T8" fmla="*/ 148 w 296"/>
                <a:gd name="T9" fmla="*/ 222 h 222"/>
                <a:gd name="T10" fmla="*/ 291 w 296"/>
                <a:gd name="T11" fmla="*/ 78 h 222"/>
                <a:gd name="T12" fmla="*/ 291 w 296"/>
                <a:gd name="T13" fmla="*/ 52 h 222"/>
                <a:gd name="T14" fmla="*/ 127 w 296"/>
                <a:gd name="T15" fmla="*/ 65 h 222"/>
                <a:gd name="T16" fmla="*/ 168 w 296"/>
                <a:gd name="T17" fmla="*/ 65 h 222"/>
                <a:gd name="T18" fmla="*/ 180 w 296"/>
                <a:gd name="T19" fmla="*/ 20 h 222"/>
                <a:gd name="T20" fmla="*/ 176 w 296"/>
                <a:gd name="T21" fmla="*/ 59 h 222"/>
                <a:gd name="T22" fmla="*/ 120 w 296"/>
                <a:gd name="T23" fmla="*/ 59 h 222"/>
                <a:gd name="T24" fmla="*/ 115 w 296"/>
                <a:gd name="T25" fmla="*/ 20 h 222"/>
                <a:gd name="T26" fmla="*/ 120 w 296"/>
                <a:gd name="T27" fmla="*/ 59 h 222"/>
                <a:gd name="T28" fmla="*/ 148 w 296"/>
                <a:gd name="T29" fmla="*/ 189 h 222"/>
                <a:gd name="T30" fmla="*/ 171 w 296"/>
                <a:gd name="T31" fmla="*/ 74 h 222"/>
                <a:gd name="T32" fmla="*/ 226 w 296"/>
                <a:gd name="T33" fmla="*/ 74 h 222"/>
                <a:gd name="T34" fmla="*/ 180 w 296"/>
                <a:gd name="T35" fmla="*/ 74 h 222"/>
                <a:gd name="T36" fmla="*/ 206 w 296"/>
                <a:gd name="T37" fmla="*/ 46 h 222"/>
                <a:gd name="T38" fmla="*/ 183 w 296"/>
                <a:gd name="T39" fmla="*/ 65 h 222"/>
                <a:gd name="T40" fmla="*/ 224 w 296"/>
                <a:gd name="T41" fmla="*/ 18 h 222"/>
                <a:gd name="T42" fmla="*/ 191 w 296"/>
                <a:gd name="T43" fmla="*/ 18 h 222"/>
                <a:gd name="T44" fmla="*/ 127 w 296"/>
                <a:gd name="T45" fmla="*/ 18 h 222"/>
                <a:gd name="T46" fmla="*/ 148 w 296"/>
                <a:gd name="T47" fmla="*/ 35 h 222"/>
                <a:gd name="T48" fmla="*/ 72 w 296"/>
                <a:gd name="T49" fmla="*/ 18 h 222"/>
                <a:gd name="T50" fmla="*/ 90 w 296"/>
                <a:gd name="T51" fmla="*/ 33 h 222"/>
                <a:gd name="T52" fmla="*/ 113 w 296"/>
                <a:gd name="T53" fmla="*/ 65 h 222"/>
                <a:gd name="T54" fmla="*/ 90 w 296"/>
                <a:gd name="T55" fmla="*/ 46 h 222"/>
                <a:gd name="T56" fmla="*/ 138 w 296"/>
                <a:gd name="T57" fmla="*/ 187 h 222"/>
                <a:gd name="T58" fmla="*/ 115 w 296"/>
                <a:gd name="T59" fmla="*/ 74 h 222"/>
                <a:gd name="T60" fmla="*/ 26 w 296"/>
                <a:gd name="T61" fmla="*/ 74 h 222"/>
                <a:gd name="T62" fmla="*/ 117 w 296"/>
                <a:gd name="T63" fmla="*/ 171 h 222"/>
                <a:gd name="T64" fmla="*/ 269 w 296"/>
                <a:gd name="T65" fmla="*/ 74 h 222"/>
                <a:gd name="T66" fmla="*/ 237 w 296"/>
                <a:gd name="T67" fmla="*/ 74 h 222"/>
                <a:gd name="T68" fmla="*/ 213 w 296"/>
                <a:gd name="T69" fmla="*/ 40 h 222"/>
                <a:gd name="T70" fmla="*/ 277 w 296"/>
                <a:gd name="T71" fmla="*/ 65 h 222"/>
                <a:gd name="T72" fmla="*/ 62 w 296"/>
                <a:gd name="T73" fmla="*/ 22 h 222"/>
                <a:gd name="T74" fmla="*/ 58 w 296"/>
                <a:gd name="T75" fmla="*/ 65 h 222"/>
                <a:gd name="T76" fmla="*/ 62 w 296"/>
                <a:gd name="T77" fmla="*/ 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6" h="222">
                  <a:moveTo>
                    <a:pt x="291" y="52"/>
                  </a:moveTo>
                  <a:cubicBezTo>
                    <a:pt x="244" y="5"/>
                    <a:pt x="244" y="5"/>
                    <a:pt x="244" y="5"/>
                  </a:cubicBezTo>
                  <a:cubicBezTo>
                    <a:pt x="240" y="2"/>
                    <a:pt x="235" y="0"/>
                    <a:pt x="23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0" y="0"/>
                    <a:pt x="56" y="2"/>
                    <a:pt x="52" y="5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" y="56"/>
                    <a:pt x="0" y="61"/>
                    <a:pt x="0" y="65"/>
                  </a:cubicBezTo>
                  <a:cubicBezTo>
                    <a:pt x="0" y="70"/>
                    <a:pt x="1" y="74"/>
                    <a:pt x="4" y="78"/>
                  </a:cubicBezTo>
                  <a:cubicBezTo>
                    <a:pt x="134" y="216"/>
                    <a:pt x="134" y="216"/>
                    <a:pt x="134" y="216"/>
                  </a:cubicBezTo>
                  <a:cubicBezTo>
                    <a:pt x="138" y="220"/>
                    <a:pt x="143" y="222"/>
                    <a:pt x="148" y="222"/>
                  </a:cubicBezTo>
                  <a:cubicBezTo>
                    <a:pt x="153" y="222"/>
                    <a:pt x="158" y="220"/>
                    <a:pt x="162" y="216"/>
                  </a:cubicBezTo>
                  <a:cubicBezTo>
                    <a:pt x="291" y="78"/>
                    <a:pt x="291" y="78"/>
                    <a:pt x="291" y="78"/>
                  </a:cubicBezTo>
                  <a:cubicBezTo>
                    <a:pt x="294" y="74"/>
                    <a:pt x="296" y="70"/>
                    <a:pt x="296" y="65"/>
                  </a:cubicBezTo>
                  <a:cubicBezTo>
                    <a:pt x="296" y="60"/>
                    <a:pt x="294" y="56"/>
                    <a:pt x="291" y="52"/>
                  </a:cubicBezTo>
                  <a:close/>
                  <a:moveTo>
                    <a:pt x="168" y="65"/>
                  </a:moveTo>
                  <a:cubicBezTo>
                    <a:pt x="127" y="65"/>
                    <a:pt x="127" y="65"/>
                    <a:pt x="127" y="65"/>
                  </a:cubicBezTo>
                  <a:cubicBezTo>
                    <a:pt x="148" y="47"/>
                    <a:pt x="148" y="47"/>
                    <a:pt x="148" y="47"/>
                  </a:cubicBezTo>
                  <a:lnTo>
                    <a:pt x="168" y="65"/>
                  </a:lnTo>
                  <a:close/>
                  <a:moveTo>
                    <a:pt x="155" y="41"/>
                  </a:moveTo>
                  <a:cubicBezTo>
                    <a:pt x="180" y="20"/>
                    <a:pt x="180" y="20"/>
                    <a:pt x="180" y="20"/>
                  </a:cubicBezTo>
                  <a:cubicBezTo>
                    <a:pt x="199" y="39"/>
                    <a:pt x="199" y="39"/>
                    <a:pt x="199" y="39"/>
                  </a:cubicBezTo>
                  <a:cubicBezTo>
                    <a:pt x="176" y="59"/>
                    <a:pt x="176" y="59"/>
                    <a:pt x="176" y="59"/>
                  </a:cubicBezTo>
                  <a:lnTo>
                    <a:pt x="155" y="41"/>
                  </a:lnTo>
                  <a:close/>
                  <a:moveTo>
                    <a:pt x="120" y="59"/>
                  </a:moveTo>
                  <a:cubicBezTo>
                    <a:pt x="97" y="39"/>
                    <a:pt x="97" y="39"/>
                    <a:pt x="97" y="3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41" y="41"/>
                    <a:pt x="141" y="41"/>
                    <a:pt x="141" y="41"/>
                  </a:cubicBezTo>
                  <a:lnTo>
                    <a:pt x="120" y="59"/>
                  </a:lnTo>
                  <a:close/>
                  <a:moveTo>
                    <a:pt x="171" y="74"/>
                  </a:moveTo>
                  <a:cubicBezTo>
                    <a:pt x="148" y="189"/>
                    <a:pt x="148" y="189"/>
                    <a:pt x="148" y="189"/>
                  </a:cubicBezTo>
                  <a:cubicBezTo>
                    <a:pt x="125" y="74"/>
                    <a:pt x="125" y="74"/>
                    <a:pt x="125" y="74"/>
                  </a:cubicBezTo>
                  <a:lnTo>
                    <a:pt x="171" y="74"/>
                  </a:lnTo>
                  <a:close/>
                  <a:moveTo>
                    <a:pt x="180" y="74"/>
                  </a:moveTo>
                  <a:cubicBezTo>
                    <a:pt x="226" y="74"/>
                    <a:pt x="226" y="74"/>
                    <a:pt x="226" y="74"/>
                  </a:cubicBezTo>
                  <a:cubicBezTo>
                    <a:pt x="158" y="187"/>
                    <a:pt x="158" y="187"/>
                    <a:pt x="158" y="187"/>
                  </a:cubicBezTo>
                  <a:lnTo>
                    <a:pt x="180" y="74"/>
                  </a:lnTo>
                  <a:close/>
                  <a:moveTo>
                    <a:pt x="183" y="65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25" y="65"/>
                    <a:pt x="225" y="65"/>
                    <a:pt x="225" y="65"/>
                  </a:cubicBezTo>
                  <a:lnTo>
                    <a:pt x="183" y="65"/>
                  </a:lnTo>
                  <a:close/>
                  <a:moveTo>
                    <a:pt x="191" y="18"/>
                  </a:moveTo>
                  <a:cubicBezTo>
                    <a:pt x="224" y="18"/>
                    <a:pt x="224" y="18"/>
                    <a:pt x="224" y="18"/>
                  </a:cubicBezTo>
                  <a:cubicBezTo>
                    <a:pt x="206" y="33"/>
                    <a:pt x="206" y="33"/>
                    <a:pt x="206" y="33"/>
                  </a:cubicBezTo>
                  <a:lnTo>
                    <a:pt x="191" y="18"/>
                  </a:lnTo>
                  <a:close/>
                  <a:moveTo>
                    <a:pt x="148" y="35"/>
                  </a:moveTo>
                  <a:cubicBezTo>
                    <a:pt x="127" y="18"/>
                    <a:pt x="127" y="18"/>
                    <a:pt x="127" y="18"/>
                  </a:cubicBezTo>
                  <a:cubicBezTo>
                    <a:pt x="168" y="18"/>
                    <a:pt x="168" y="18"/>
                    <a:pt x="168" y="18"/>
                  </a:cubicBezTo>
                  <a:lnTo>
                    <a:pt x="148" y="35"/>
                  </a:lnTo>
                  <a:close/>
                  <a:moveTo>
                    <a:pt x="90" y="33"/>
                  </a:moveTo>
                  <a:cubicBezTo>
                    <a:pt x="72" y="18"/>
                    <a:pt x="72" y="18"/>
                    <a:pt x="72" y="18"/>
                  </a:cubicBezTo>
                  <a:cubicBezTo>
                    <a:pt x="104" y="18"/>
                    <a:pt x="104" y="18"/>
                    <a:pt x="104" y="18"/>
                  </a:cubicBezTo>
                  <a:lnTo>
                    <a:pt x="90" y="33"/>
                  </a:lnTo>
                  <a:close/>
                  <a:moveTo>
                    <a:pt x="90" y="46"/>
                  </a:moveTo>
                  <a:cubicBezTo>
                    <a:pt x="113" y="65"/>
                    <a:pt x="113" y="65"/>
                    <a:pt x="113" y="65"/>
                  </a:cubicBezTo>
                  <a:cubicBezTo>
                    <a:pt x="71" y="65"/>
                    <a:pt x="71" y="65"/>
                    <a:pt x="71" y="65"/>
                  </a:cubicBezTo>
                  <a:lnTo>
                    <a:pt x="90" y="46"/>
                  </a:lnTo>
                  <a:close/>
                  <a:moveTo>
                    <a:pt x="115" y="74"/>
                  </a:moveTo>
                  <a:cubicBezTo>
                    <a:pt x="138" y="187"/>
                    <a:pt x="138" y="187"/>
                    <a:pt x="138" y="187"/>
                  </a:cubicBezTo>
                  <a:cubicBezTo>
                    <a:pt x="70" y="74"/>
                    <a:pt x="70" y="74"/>
                    <a:pt x="70" y="74"/>
                  </a:cubicBezTo>
                  <a:lnTo>
                    <a:pt x="115" y="74"/>
                  </a:lnTo>
                  <a:close/>
                  <a:moveTo>
                    <a:pt x="117" y="171"/>
                  </a:moveTo>
                  <a:cubicBezTo>
                    <a:pt x="26" y="74"/>
                    <a:pt x="26" y="74"/>
                    <a:pt x="26" y="74"/>
                  </a:cubicBezTo>
                  <a:cubicBezTo>
                    <a:pt x="59" y="74"/>
                    <a:pt x="59" y="74"/>
                    <a:pt x="59" y="74"/>
                  </a:cubicBezTo>
                  <a:lnTo>
                    <a:pt x="117" y="171"/>
                  </a:lnTo>
                  <a:close/>
                  <a:moveTo>
                    <a:pt x="237" y="74"/>
                  </a:moveTo>
                  <a:cubicBezTo>
                    <a:pt x="269" y="74"/>
                    <a:pt x="269" y="74"/>
                    <a:pt x="269" y="74"/>
                  </a:cubicBezTo>
                  <a:cubicBezTo>
                    <a:pt x="178" y="171"/>
                    <a:pt x="178" y="171"/>
                    <a:pt x="178" y="171"/>
                  </a:cubicBezTo>
                  <a:lnTo>
                    <a:pt x="237" y="74"/>
                  </a:lnTo>
                  <a:close/>
                  <a:moveTo>
                    <a:pt x="238" y="65"/>
                  </a:moveTo>
                  <a:cubicBezTo>
                    <a:pt x="213" y="40"/>
                    <a:pt x="213" y="40"/>
                    <a:pt x="213" y="40"/>
                  </a:cubicBezTo>
                  <a:cubicBezTo>
                    <a:pt x="234" y="22"/>
                    <a:pt x="234" y="22"/>
                    <a:pt x="234" y="22"/>
                  </a:cubicBezTo>
                  <a:cubicBezTo>
                    <a:pt x="277" y="65"/>
                    <a:pt x="277" y="65"/>
                    <a:pt x="277" y="65"/>
                  </a:cubicBezTo>
                  <a:lnTo>
                    <a:pt x="238" y="65"/>
                  </a:lnTo>
                  <a:close/>
                  <a:moveTo>
                    <a:pt x="62" y="22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18" y="65"/>
                    <a:pt x="18" y="65"/>
                    <a:pt x="18" y="65"/>
                  </a:cubicBezTo>
                  <a:lnTo>
                    <a:pt x="62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千图PPT彼岸天：ID 8661124库_组合 58"/>
          <p:cNvGrpSpPr/>
          <p:nvPr>
            <p:custDataLst>
              <p:tags r:id="rId2"/>
            </p:custDataLst>
          </p:nvPr>
        </p:nvGrpSpPr>
        <p:grpSpPr>
          <a:xfrm>
            <a:off x="8602069" y="2217495"/>
            <a:ext cx="2749722" cy="3314682"/>
            <a:chOff x="8170814" y="2118933"/>
            <a:chExt cx="2749722" cy="3314682"/>
          </a:xfrm>
        </p:grpSpPr>
        <p:grpSp>
          <p:nvGrpSpPr>
            <p:cNvPr id="20" name="Group 59"/>
            <p:cNvGrpSpPr/>
            <p:nvPr/>
          </p:nvGrpSpPr>
          <p:grpSpPr>
            <a:xfrm>
              <a:off x="8170814" y="2118933"/>
              <a:ext cx="2749722" cy="3314682"/>
              <a:chOff x="1193500" y="1698454"/>
              <a:chExt cx="3960758" cy="3314682"/>
            </a:xfrm>
          </p:grpSpPr>
          <p:sp>
            <p:nvSpPr>
              <p:cNvPr id="31" name="Rectangle 70"/>
              <p:cNvSpPr/>
              <p:nvPr/>
            </p:nvSpPr>
            <p:spPr>
              <a:xfrm>
                <a:off x="1393063" y="1698454"/>
                <a:ext cx="3761195" cy="80076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en-US" altLang="zh-CN" sz="1600" b="1" dirty="0">
                    <a:solidFill>
                      <a:schemeClr val="accent1"/>
                    </a:solidFill>
                  </a:rPr>
                  <a:t>4</a:t>
                </a:r>
                <a:r>
                  <a:rPr lang="zh-CN" altLang="en-US" sz="1600" b="1" dirty="0">
                    <a:solidFill>
                      <a:schemeClr val="accent1"/>
                    </a:solidFill>
                  </a:rPr>
                  <a:t>、图片特征提取后池化层</a:t>
                </a:r>
                <a:endParaRPr lang="en-US" altLang="zh-CN" sz="1600" b="1" dirty="0">
                  <a:solidFill>
                    <a:schemeClr val="accent1"/>
                  </a:solidFill>
                </a:endParaRPr>
              </a:p>
              <a:p>
                <a:pPr algn="r"/>
                <a:r>
                  <a:rPr lang="zh-CN" altLang="en-US" sz="1600" b="1" dirty="0">
                    <a:solidFill>
                      <a:schemeClr val="accent1"/>
                    </a:solidFill>
                  </a:rPr>
                  <a:t>由取最大</a:t>
                </a:r>
                <a:r>
                  <a:rPr lang="en-US" altLang="zh-CN" sz="1600" b="1" dirty="0">
                    <a:solidFill>
                      <a:schemeClr val="accent1"/>
                    </a:solidFill>
                  </a:rPr>
                  <a:t>Max</a:t>
                </a:r>
                <a:r>
                  <a:rPr lang="zh-CN" altLang="en-US" sz="1600" b="1" dirty="0">
                    <a:solidFill>
                      <a:schemeClr val="accent1"/>
                    </a:solidFill>
                  </a:rPr>
                  <a:t>改为取平均</a:t>
                </a:r>
                <a:r>
                  <a:rPr lang="en-US" altLang="zh-CN" sz="1600" b="1" dirty="0">
                    <a:solidFill>
                      <a:schemeClr val="accent1"/>
                    </a:solidFill>
                  </a:rPr>
                  <a:t>Average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9" name="Rectangle 68"/>
              <p:cNvSpPr/>
              <p:nvPr/>
            </p:nvSpPr>
            <p:spPr>
              <a:xfrm>
                <a:off x="1381573" y="2890797"/>
                <a:ext cx="3761195" cy="555594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en-US" altLang="zh-CN" sz="1600" b="1" dirty="0">
                    <a:solidFill>
                      <a:schemeClr val="accent2"/>
                    </a:solidFill>
                  </a:rPr>
                  <a:t>5</a:t>
                </a:r>
                <a:r>
                  <a:rPr lang="zh-CN" altLang="en-US" sz="1600" b="1" dirty="0">
                    <a:solidFill>
                      <a:schemeClr val="accent2"/>
                    </a:solidFill>
                  </a:rPr>
                  <a:t>、提取图片特征后不再接池化层</a:t>
                </a:r>
                <a:endParaRPr lang="en-US" altLang="zh-CN" sz="1600" b="1" dirty="0">
                  <a:solidFill>
                    <a:schemeClr val="accent2"/>
                  </a:solidFill>
                </a:endParaRPr>
              </a:p>
              <a:p>
                <a:pPr algn="r"/>
                <a:r>
                  <a:rPr lang="zh-CN" altLang="en-US" sz="1600" b="1" dirty="0">
                    <a:solidFill>
                      <a:schemeClr val="accent2"/>
                    </a:solidFill>
                  </a:rPr>
                  <a:t>直接</a:t>
                </a:r>
                <a:r>
                  <a:rPr lang="en-US" altLang="zh-CN" sz="1600" b="1" dirty="0">
                    <a:solidFill>
                      <a:schemeClr val="accent2"/>
                    </a:solidFill>
                  </a:rPr>
                  <a:t>Flatten</a:t>
                </a:r>
                <a:r>
                  <a:rPr lang="zh-CN" altLang="en-US" sz="1600" b="1" dirty="0">
                    <a:solidFill>
                      <a:schemeClr val="accent2"/>
                    </a:solidFill>
                  </a:rPr>
                  <a:t>后接一个全连接层</a:t>
                </a:r>
              </a:p>
            </p:txBody>
          </p:sp>
          <p:sp>
            <p:nvSpPr>
              <p:cNvPr id="27" name="Rectangle 66"/>
              <p:cNvSpPr/>
              <p:nvPr/>
            </p:nvSpPr>
            <p:spPr>
              <a:xfrm>
                <a:off x="1193500" y="4139453"/>
                <a:ext cx="3761195" cy="873683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en-US" altLang="zh-CN" sz="1600" b="1" dirty="0">
                    <a:solidFill>
                      <a:schemeClr val="accent3"/>
                    </a:solidFill>
                  </a:rPr>
                  <a:t>6</a:t>
                </a:r>
                <a:r>
                  <a:rPr lang="zh-CN" altLang="en-US" sz="1600" b="1" dirty="0">
                    <a:solidFill>
                      <a:schemeClr val="accent3"/>
                    </a:solidFill>
                  </a:rPr>
                  <a:t>、图片和文本特征连接后</a:t>
                </a:r>
                <a:endParaRPr lang="en-US" altLang="zh-CN" sz="1600" b="1" dirty="0">
                  <a:solidFill>
                    <a:schemeClr val="accent3"/>
                  </a:solidFill>
                </a:endParaRPr>
              </a:p>
              <a:p>
                <a:pPr algn="r"/>
                <a:r>
                  <a:rPr lang="en-US" altLang="zh-CN" sz="1600" b="1" dirty="0">
                    <a:solidFill>
                      <a:schemeClr val="accent3"/>
                    </a:solidFill>
                  </a:rPr>
                  <a:t>LSTM</a:t>
                </a:r>
                <a:r>
                  <a:rPr lang="zh-CN" altLang="en-US" sz="1600" b="1" dirty="0">
                    <a:solidFill>
                      <a:schemeClr val="accent3"/>
                    </a:solidFill>
                  </a:rPr>
                  <a:t>和全连接层</a:t>
                </a:r>
                <a:endParaRPr lang="en-US" altLang="zh-CN" sz="1600" b="1" dirty="0">
                  <a:solidFill>
                    <a:schemeClr val="accent3"/>
                  </a:solidFill>
                </a:endParaRPr>
              </a:p>
              <a:p>
                <a:pPr algn="r"/>
                <a:r>
                  <a:rPr lang="zh-CN" altLang="en-US" sz="1600" b="1" dirty="0">
                    <a:solidFill>
                      <a:schemeClr val="accent3"/>
                    </a:solidFill>
                  </a:rPr>
                  <a:t>由</a:t>
                </a:r>
                <a:r>
                  <a:rPr lang="en-US" altLang="zh-CN" sz="1600" b="1" dirty="0">
                    <a:solidFill>
                      <a:schemeClr val="accent3"/>
                    </a:solidFill>
                  </a:rPr>
                  <a:t>500</a:t>
                </a:r>
                <a:r>
                  <a:rPr lang="zh-CN" altLang="en-US" sz="1600" b="1" dirty="0">
                    <a:solidFill>
                      <a:schemeClr val="accent3"/>
                    </a:solidFill>
                  </a:rPr>
                  <a:t>维改为</a:t>
                </a:r>
                <a:r>
                  <a:rPr lang="en-US" altLang="zh-CN" sz="1600" b="1" dirty="0">
                    <a:solidFill>
                      <a:schemeClr val="accent3"/>
                    </a:solidFill>
                  </a:rPr>
                  <a:t>256</a:t>
                </a:r>
                <a:r>
                  <a:rPr lang="zh-CN" altLang="en-US" sz="1600" b="1" dirty="0">
                    <a:solidFill>
                      <a:schemeClr val="accent3"/>
                    </a:solidFill>
                  </a:rPr>
                  <a:t>维</a:t>
                </a:r>
              </a:p>
            </p:txBody>
          </p:sp>
        </p:grpSp>
        <p:cxnSp>
          <p:nvCxnSpPr>
            <p:cNvPr id="21" name="Straight Connector 60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1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千图PPT彼岸天：ID 8661124库_组合 71"/>
          <p:cNvGrpSpPr/>
          <p:nvPr>
            <p:custDataLst>
              <p:tags r:id="rId3"/>
            </p:custDataLst>
          </p:nvPr>
        </p:nvGrpSpPr>
        <p:grpSpPr>
          <a:xfrm>
            <a:off x="640807" y="2222737"/>
            <a:ext cx="2987068" cy="3128784"/>
            <a:chOff x="1034119" y="1909347"/>
            <a:chExt cx="2987068" cy="3128784"/>
          </a:xfrm>
        </p:grpSpPr>
        <p:grpSp>
          <p:nvGrpSpPr>
            <p:cNvPr id="7" name="Group 72"/>
            <p:cNvGrpSpPr/>
            <p:nvPr/>
          </p:nvGrpSpPr>
          <p:grpSpPr>
            <a:xfrm>
              <a:off x="1034119" y="1909347"/>
              <a:ext cx="2987068" cy="3128784"/>
              <a:chOff x="652059" y="1703696"/>
              <a:chExt cx="4302636" cy="3128784"/>
            </a:xfrm>
          </p:grpSpPr>
          <p:sp>
            <p:nvSpPr>
              <p:cNvPr id="19" name="Rectangle 84"/>
              <p:cNvSpPr/>
              <p:nvPr/>
            </p:nvSpPr>
            <p:spPr>
              <a:xfrm>
                <a:off x="652059" y="1703696"/>
                <a:ext cx="3761195" cy="80076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600" b="1" dirty="0">
                    <a:solidFill>
                      <a:schemeClr val="accent1"/>
                    </a:solidFill>
                  </a:rPr>
                  <a:t>、图片特征提取模型由</a:t>
                </a:r>
                <a:r>
                  <a:rPr lang="en-US" altLang="zh-CN" sz="1600" b="1" dirty="0">
                    <a:solidFill>
                      <a:schemeClr val="accent1"/>
                    </a:solidFill>
                  </a:rPr>
                  <a:t>InceptionV3</a:t>
                </a:r>
              </a:p>
              <a:p>
                <a:r>
                  <a:rPr lang="zh-CN" altLang="en-US" sz="1600" b="1" dirty="0">
                    <a:solidFill>
                      <a:schemeClr val="accent1"/>
                    </a:solidFill>
                  </a:rPr>
                  <a:t>换为了</a:t>
                </a:r>
                <a:r>
                  <a:rPr lang="en-US" altLang="zh-CN" sz="1600" b="1" dirty="0">
                    <a:solidFill>
                      <a:schemeClr val="accent1"/>
                    </a:solidFill>
                  </a:rPr>
                  <a:t>VGG16</a:t>
                </a:r>
                <a:r>
                  <a:rPr lang="zh-CN" altLang="en-US" sz="1600" b="1" dirty="0">
                    <a:solidFill>
                      <a:schemeClr val="accent1"/>
                    </a:solidFill>
                  </a:rPr>
                  <a:t>再换成</a:t>
                </a:r>
                <a:r>
                  <a:rPr lang="en-US" altLang="zh-CN" sz="1600" b="1" dirty="0">
                    <a:solidFill>
                      <a:schemeClr val="accent1"/>
                    </a:solidFill>
                  </a:rPr>
                  <a:t>VGG19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Rectangle 82"/>
              <p:cNvSpPr/>
              <p:nvPr/>
            </p:nvSpPr>
            <p:spPr>
              <a:xfrm>
                <a:off x="1193500" y="2815545"/>
                <a:ext cx="3761195" cy="962132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en-US" altLang="zh-CN" sz="1600" b="1" dirty="0">
                    <a:solidFill>
                      <a:schemeClr val="accent2"/>
                    </a:solidFill>
                  </a:rPr>
                  <a:t>2</a:t>
                </a:r>
                <a:r>
                  <a:rPr lang="zh-CN" altLang="en-US" sz="1600" b="1" dirty="0">
                    <a:solidFill>
                      <a:schemeClr val="accent2"/>
                    </a:solidFill>
                  </a:rPr>
                  <a:t>、图片与文本特征连接时</a:t>
                </a:r>
                <a:endParaRPr lang="en-US" altLang="zh-CN" sz="1600" b="1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1600" b="1" dirty="0">
                    <a:solidFill>
                      <a:schemeClr val="accent2"/>
                    </a:solidFill>
                  </a:rPr>
                  <a:t>向量维度由</a:t>
                </a:r>
                <a:r>
                  <a:rPr lang="en-US" altLang="zh-CN" sz="1600" b="1" dirty="0">
                    <a:solidFill>
                      <a:schemeClr val="accent2"/>
                    </a:solidFill>
                  </a:rPr>
                  <a:t>128</a:t>
                </a:r>
                <a:r>
                  <a:rPr lang="zh-CN" altLang="en-US" sz="1600" b="1" dirty="0">
                    <a:solidFill>
                      <a:schemeClr val="accent2"/>
                    </a:solidFill>
                  </a:rPr>
                  <a:t>缩小为</a:t>
                </a:r>
                <a:r>
                  <a:rPr lang="en-US" altLang="zh-CN" sz="1600" b="1" dirty="0">
                    <a:solidFill>
                      <a:schemeClr val="accent2"/>
                    </a:solidFill>
                  </a:rPr>
                  <a:t>64</a:t>
                </a:r>
              </a:p>
              <a:p>
                <a:r>
                  <a:rPr lang="zh-CN" altLang="en-US" sz="1600" b="1" dirty="0">
                    <a:solidFill>
                      <a:schemeClr val="accent2"/>
                    </a:solidFill>
                  </a:rPr>
                  <a:t>减少模型优化的参数</a:t>
                </a:r>
              </a:p>
            </p:txBody>
          </p:sp>
          <p:sp>
            <p:nvSpPr>
              <p:cNvPr id="15" name="Rectangle 80"/>
              <p:cNvSpPr/>
              <p:nvPr/>
            </p:nvSpPr>
            <p:spPr>
              <a:xfrm>
                <a:off x="1193500" y="4139453"/>
                <a:ext cx="3761195" cy="69302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en-US" altLang="zh-CN" sz="1600" b="1" dirty="0">
                    <a:solidFill>
                      <a:schemeClr val="accent3"/>
                    </a:solidFill>
                  </a:rPr>
                  <a:t>3</a:t>
                </a:r>
                <a:r>
                  <a:rPr lang="zh-CN" altLang="en-US" sz="1600" b="1" dirty="0">
                    <a:solidFill>
                      <a:schemeClr val="accent3"/>
                    </a:solidFill>
                  </a:rPr>
                  <a:t>、文本特征提取词向量层后</a:t>
                </a:r>
                <a:endParaRPr lang="en-US" altLang="zh-CN" sz="1600" b="1" dirty="0">
                  <a:solidFill>
                    <a:schemeClr val="accent3"/>
                  </a:solidFill>
                </a:endParaRPr>
              </a:p>
              <a:p>
                <a:r>
                  <a:rPr lang="zh-CN" altLang="en-US" sz="1600" b="1" dirty="0">
                    <a:solidFill>
                      <a:schemeClr val="accent3"/>
                    </a:solidFill>
                  </a:rPr>
                  <a:t>接两层</a:t>
                </a:r>
                <a:r>
                  <a:rPr lang="en-US" altLang="zh-CN" sz="1600" b="1" dirty="0">
                    <a:solidFill>
                      <a:schemeClr val="accent3"/>
                    </a:solidFill>
                  </a:rPr>
                  <a:t>256</a:t>
                </a:r>
                <a:r>
                  <a:rPr lang="zh-CN" altLang="en-US" sz="1600" b="1" dirty="0">
                    <a:solidFill>
                      <a:schemeClr val="accent3"/>
                    </a:solidFill>
                  </a:rPr>
                  <a:t>维的</a:t>
                </a:r>
                <a:r>
                  <a:rPr lang="en-US" altLang="zh-CN" sz="1600" b="1" dirty="0">
                    <a:solidFill>
                      <a:schemeClr val="accent3"/>
                    </a:solidFill>
                  </a:rPr>
                  <a:t>LSTM</a:t>
                </a:r>
                <a:r>
                  <a:rPr lang="zh-CN" altLang="en-US" sz="1600" b="1" dirty="0">
                    <a:solidFill>
                      <a:schemeClr val="accent3"/>
                    </a:solidFill>
                  </a:rPr>
                  <a:t>层</a:t>
                </a:r>
              </a:p>
            </p:txBody>
          </p:sp>
        </p:grpSp>
        <p:grpSp>
          <p:nvGrpSpPr>
            <p:cNvPr id="8" name="Group 73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9" name="Straight Connector 74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75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模型组合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模型组合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F6A831E-CE69-442B-ABC5-20F1BD4DD935}"/>
              </a:ext>
            </a:extLst>
          </p:cNvPr>
          <p:cNvGraphicFramePr>
            <a:graphicFrameLocks/>
          </p:cNvGraphicFramePr>
          <p:nvPr/>
        </p:nvGraphicFramePr>
        <p:xfrm>
          <a:off x="172598" y="1231134"/>
          <a:ext cx="5873826" cy="3891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EBF3CB4-F975-4F7E-B635-F064ED6CF018}"/>
              </a:ext>
            </a:extLst>
          </p:cNvPr>
          <p:cNvGraphicFramePr>
            <a:graphicFrameLocks/>
          </p:cNvGraphicFramePr>
          <p:nvPr/>
        </p:nvGraphicFramePr>
        <p:xfrm>
          <a:off x="6096000" y="2623444"/>
          <a:ext cx="6028063" cy="3601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5833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更大的数据集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4FD699-7D03-40CB-805F-73DD2BF5B77C}"/>
              </a:ext>
            </a:extLst>
          </p:cNvPr>
          <p:cNvSpPr/>
          <p:nvPr/>
        </p:nvSpPr>
        <p:spPr>
          <a:xfrm>
            <a:off x="2868305" y="1123618"/>
            <a:ext cx="6455389" cy="971716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algn="ctr" defTabSz="913765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2"/>
                </a:solidFill>
              </a:rPr>
              <a:t>以上模型使用</a:t>
            </a:r>
            <a:r>
              <a:rPr lang="en-US" altLang="zh-CN" sz="2000" b="1" dirty="0">
                <a:solidFill>
                  <a:schemeClr val="accent2"/>
                </a:solidFill>
              </a:rPr>
              <a:t>Flickr8k</a:t>
            </a:r>
            <a:r>
              <a:rPr lang="zh-CN" altLang="en-US" sz="2000" b="1" dirty="0">
                <a:solidFill>
                  <a:schemeClr val="accent2"/>
                </a:solidFill>
              </a:rPr>
              <a:t>数据集，发现只能识别出人、狗等最基本的对象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lvl="0" algn="ctr" defTabSz="913765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2"/>
                </a:solidFill>
              </a:rPr>
              <a:t>使用公交车、蔬菜、大象等其他图片时效果很差，所以</a:t>
            </a:r>
            <a:r>
              <a:rPr lang="en-US" altLang="zh-CN" sz="2000" b="1" dirty="0">
                <a:solidFill>
                  <a:schemeClr val="accent2"/>
                </a:solidFill>
              </a:rPr>
              <a:t>attention</a:t>
            </a:r>
            <a:r>
              <a:rPr lang="zh-CN" altLang="en-US" sz="2000" b="1" dirty="0">
                <a:solidFill>
                  <a:schemeClr val="accent2"/>
                </a:solidFill>
              </a:rPr>
              <a:t>模型开始改用了</a:t>
            </a:r>
            <a:r>
              <a:rPr lang="en-US" altLang="zh-CN" sz="2000" b="1" dirty="0">
                <a:solidFill>
                  <a:schemeClr val="accent2"/>
                </a:solidFill>
              </a:rPr>
              <a:t>MSCOCO</a:t>
            </a:r>
            <a:r>
              <a:rPr lang="zh-CN" altLang="en-US" sz="2000" b="1" dirty="0">
                <a:solidFill>
                  <a:schemeClr val="accent2"/>
                </a:solidFill>
              </a:rPr>
              <a:t>数据集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4E5E64-4D62-4423-A241-ACBB9643F1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00821" y="2523461"/>
            <a:ext cx="9190356" cy="40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1112837"/>
            <a:chOff x="277329" y="1093495"/>
            <a:chExt cx="5427948" cy="111288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效果展示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RESULT SHOW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03878" y="1666472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千图PPT彼岸天：ID 8661124库_组合 57"/>
          <p:cNvGrpSpPr/>
          <p:nvPr>
            <p:custDataLst>
              <p:tags r:id="rId1"/>
            </p:custDataLst>
          </p:nvPr>
        </p:nvGrpSpPr>
        <p:grpSpPr>
          <a:xfrm>
            <a:off x="6747044" y="4335594"/>
            <a:ext cx="4597559" cy="668577"/>
            <a:chOff x="6747044" y="4335594"/>
            <a:chExt cx="4597559" cy="668577"/>
          </a:xfrm>
        </p:grpSpPr>
        <p:sp>
          <p:nvSpPr>
            <p:cNvPr id="13" name="Freeform: Shape 22"/>
            <p:cNvSpPr/>
            <p:nvPr/>
          </p:nvSpPr>
          <p:spPr>
            <a:xfrm>
              <a:off x="6747044" y="4369186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4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4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49" name="TextBox 47"/>
            <p:cNvSpPr txBox="1"/>
            <p:nvPr/>
          </p:nvSpPr>
          <p:spPr>
            <a:xfrm>
              <a:off x="7382029" y="4335594"/>
              <a:ext cx="3962574" cy="63498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第三阶段模型输出：</a:t>
              </a:r>
              <a:endParaRPr lang="en-US" altLang="zh-CN" sz="1600" b="1" dirty="0">
                <a:solidFill>
                  <a:schemeClr val="accent4">
                    <a:lumMod val="100000"/>
                  </a:schemeClr>
                </a:solidFill>
              </a:endParaRPr>
            </a:p>
            <a:p>
              <a:r>
                <a:rPr lang="en-US" altLang="zh-CN" sz="1600" b="1" dirty="0">
                  <a:solidFill>
                    <a:schemeClr val="accent4">
                      <a:lumMod val="100000"/>
                    </a:schemeClr>
                  </a:solidFill>
                </a:rPr>
                <a:t>man is skiing down a hill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</p:grpSp>
      <p:grpSp>
        <p:nvGrpSpPr>
          <p:cNvPr id="57" name="千图PPT彼岸天：ID 8661124库_组合 56"/>
          <p:cNvGrpSpPr/>
          <p:nvPr>
            <p:custDataLst>
              <p:tags r:id="rId2"/>
            </p:custDataLst>
          </p:nvPr>
        </p:nvGrpSpPr>
        <p:grpSpPr>
          <a:xfrm>
            <a:off x="6112150" y="3203942"/>
            <a:ext cx="4597559" cy="751004"/>
            <a:chOff x="7222366" y="3208100"/>
            <a:chExt cx="4597559" cy="751004"/>
          </a:xfrm>
        </p:grpSpPr>
        <p:sp>
          <p:nvSpPr>
            <p:cNvPr id="12" name="Freeform: Shape 21"/>
            <p:cNvSpPr/>
            <p:nvPr/>
          </p:nvSpPr>
          <p:spPr>
            <a:xfrm>
              <a:off x="7222366" y="3324119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3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3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47" name="TextBox 50"/>
            <p:cNvSpPr txBox="1"/>
            <p:nvPr/>
          </p:nvSpPr>
          <p:spPr>
            <a:xfrm>
              <a:off x="7857351" y="3208100"/>
              <a:ext cx="3962574" cy="72883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第二阶段模型输出：</a:t>
              </a:r>
              <a:endParaRPr lang="en-US" altLang="zh-CN" sz="1600" b="1" dirty="0">
                <a:solidFill>
                  <a:schemeClr val="accent3">
                    <a:lumMod val="100000"/>
                  </a:schemeClr>
                </a:solidFill>
              </a:endParaRPr>
            </a:p>
            <a:p>
              <a:r>
                <a:rPr lang="en-US" altLang="zh-CN" sz="1600" b="1" dirty="0">
                  <a:solidFill>
                    <a:schemeClr val="accent3">
                      <a:lumMod val="100000"/>
                    </a:schemeClr>
                  </a:solidFill>
                </a:rPr>
                <a:t>man in jacket is riding down snowy mountain</a:t>
              </a:r>
            </a:p>
          </p:txBody>
        </p:sp>
      </p:grpSp>
      <p:grpSp>
        <p:nvGrpSpPr>
          <p:cNvPr id="56" name="千图PPT彼岸天：ID 8661124库_组合 55"/>
          <p:cNvGrpSpPr/>
          <p:nvPr>
            <p:custDataLst>
              <p:tags r:id="rId3"/>
            </p:custDataLst>
          </p:nvPr>
        </p:nvGrpSpPr>
        <p:grpSpPr>
          <a:xfrm>
            <a:off x="6747044" y="2308252"/>
            <a:ext cx="4597559" cy="652946"/>
            <a:chOff x="6747044" y="2261090"/>
            <a:chExt cx="4597559" cy="652946"/>
          </a:xfrm>
        </p:grpSpPr>
        <p:sp>
          <p:nvSpPr>
            <p:cNvPr id="11" name="Freeform: Shape 20"/>
            <p:cNvSpPr/>
            <p:nvPr/>
          </p:nvSpPr>
          <p:spPr>
            <a:xfrm>
              <a:off x="6747044" y="2279051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2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2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45" name="TextBox 53"/>
            <p:cNvSpPr txBox="1"/>
            <p:nvPr/>
          </p:nvSpPr>
          <p:spPr>
            <a:xfrm>
              <a:off x="7382029" y="2261090"/>
              <a:ext cx="3962574" cy="53692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第一阶段优化后模型输出：</a:t>
              </a:r>
              <a:endParaRPr lang="en-US" altLang="zh-CN" sz="1600" b="1" dirty="0">
                <a:solidFill>
                  <a:schemeClr val="accent2">
                    <a:lumMod val="100000"/>
                  </a:schemeClr>
                </a:solidFill>
              </a:endParaRPr>
            </a:p>
            <a:p>
              <a:r>
                <a:rPr lang="en-US" altLang="zh-CN" sz="1600" b="1" dirty="0">
                  <a:solidFill>
                    <a:schemeClr val="accent2">
                      <a:lumMod val="100000"/>
                    </a:schemeClr>
                  </a:solidFill>
                </a:rPr>
                <a:t>man is climbing down snowy mountain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</p:grpSp>
      <p:grpSp>
        <p:nvGrpSpPr>
          <p:cNvPr id="55" name="千图PPT彼岸天：ID 8661124库_组合 54"/>
          <p:cNvGrpSpPr/>
          <p:nvPr>
            <p:custDataLst>
              <p:tags r:id="rId4"/>
            </p:custDataLst>
          </p:nvPr>
        </p:nvGrpSpPr>
        <p:grpSpPr>
          <a:xfrm>
            <a:off x="6112150" y="1470806"/>
            <a:ext cx="4597559" cy="692226"/>
            <a:chOff x="6112150" y="1470806"/>
            <a:chExt cx="4597559" cy="692226"/>
          </a:xfrm>
        </p:grpSpPr>
        <p:sp>
          <p:nvSpPr>
            <p:cNvPr id="10" name="Freeform: Shape 19"/>
            <p:cNvSpPr/>
            <p:nvPr/>
          </p:nvSpPr>
          <p:spPr>
            <a:xfrm>
              <a:off x="6112150" y="1528047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1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43" name="TextBox 56"/>
            <p:cNvSpPr txBox="1"/>
            <p:nvPr/>
          </p:nvSpPr>
          <p:spPr>
            <a:xfrm>
              <a:off x="6747135" y="1470806"/>
              <a:ext cx="3962574" cy="59762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第一阶段模型输出：</a:t>
              </a:r>
              <a:endParaRPr lang="en-US" altLang="zh-CN" sz="1600" b="1" dirty="0">
                <a:solidFill>
                  <a:schemeClr val="accent1">
                    <a:lumMod val="100000"/>
                  </a:schemeClr>
                </a:solidFill>
              </a:endParaRPr>
            </a:p>
            <a:p>
              <a:r>
                <a:rPr lang="en-US" altLang="zh-CN" sz="1600" b="1" dirty="0">
                  <a:solidFill>
                    <a:schemeClr val="accent1">
                      <a:lumMod val="100000"/>
                    </a:schemeClr>
                  </a:solidFill>
                </a:rPr>
                <a:t>person is standing on the snow</a:t>
              </a:r>
            </a:p>
          </p:txBody>
        </p:sp>
      </p:grpSp>
      <p:grpSp>
        <p:nvGrpSpPr>
          <p:cNvPr id="59" name="千图PPT彼岸天：ID 8661124库_组合 58"/>
          <p:cNvGrpSpPr/>
          <p:nvPr>
            <p:custDataLst>
              <p:tags r:id="rId5"/>
            </p:custDataLst>
          </p:nvPr>
        </p:nvGrpSpPr>
        <p:grpSpPr>
          <a:xfrm>
            <a:off x="6112150" y="5175030"/>
            <a:ext cx="4597559" cy="634985"/>
            <a:chOff x="6112150" y="5098136"/>
            <a:chExt cx="4597559" cy="634985"/>
          </a:xfrm>
        </p:grpSpPr>
        <p:sp>
          <p:nvSpPr>
            <p:cNvPr id="14" name="Freeform: Shape 23"/>
            <p:cNvSpPr/>
            <p:nvPr/>
          </p:nvSpPr>
          <p:spPr>
            <a:xfrm>
              <a:off x="6112150" y="5098136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5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5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41" name="TextBox 59"/>
            <p:cNvSpPr txBox="1"/>
            <p:nvPr/>
          </p:nvSpPr>
          <p:spPr>
            <a:xfrm>
              <a:off x="6747135" y="5162716"/>
              <a:ext cx="3962574" cy="5557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5">
                      <a:lumMod val="100000"/>
                    </a:schemeClr>
                  </a:solidFill>
                </a:rPr>
                <a:t>数据集标注语句：</a:t>
              </a:r>
              <a:endParaRPr lang="en-US" altLang="zh-CN" sz="1600" b="1" dirty="0">
                <a:solidFill>
                  <a:schemeClr val="accent5">
                    <a:lumMod val="100000"/>
                  </a:schemeClr>
                </a:solidFill>
              </a:endParaRPr>
            </a:p>
            <a:p>
              <a:r>
                <a:rPr lang="en-US" altLang="zh-CN" sz="1600" b="1" dirty="0">
                  <a:solidFill>
                    <a:schemeClr val="accent5">
                      <a:lumMod val="100000"/>
                    </a:schemeClr>
                  </a:solidFill>
                </a:rPr>
                <a:t>man is skiing on the snow slope</a:t>
              </a:r>
              <a:endParaRPr lang="zh-CN" altLang="en-US" sz="1600" b="1" dirty="0">
                <a:solidFill>
                  <a:schemeClr val="accent5">
                    <a:lumMod val="100000"/>
                  </a:schemeClr>
                </a:solidFill>
              </a:endParaRPr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效果展示</a:t>
            </a: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1C52ADE5-E691-44A9-9363-33BE32DC91FA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968" y="1431492"/>
            <a:ext cx="3632667" cy="466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千图PPT彼岸天：ID 8661124库_组合 57"/>
          <p:cNvGrpSpPr/>
          <p:nvPr>
            <p:custDataLst>
              <p:tags r:id="rId1"/>
            </p:custDataLst>
          </p:nvPr>
        </p:nvGrpSpPr>
        <p:grpSpPr>
          <a:xfrm>
            <a:off x="6547019" y="4291536"/>
            <a:ext cx="4597559" cy="668577"/>
            <a:chOff x="6747044" y="4335594"/>
            <a:chExt cx="4597559" cy="668577"/>
          </a:xfrm>
        </p:grpSpPr>
        <p:sp>
          <p:nvSpPr>
            <p:cNvPr id="13" name="Freeform: Shape 22"/>
            <p:cNvSpPr/>
            <p:nvPr/>
          </p:nvSpPr>
          <p:spPr>
            <a:xfrm>
              <a:off x="6747044" y="4369186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4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4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49" name="TextBox 47"/>
            <p:cNvSpPr txBox="1"/>
            <p:nvPr/>
          </p:nvSpPr>
          <p:spPr>
            <a:xfrm>
              <a:off x="7382029" y="4335594"/>
              <a:ext cx="3962574" cy="63498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第三阶段模型输出：</a:t>
              </a:r>
              <a:endParaRPr lang="en-US" altLang="zh-CN" sz="1600" b="1" dirty="0">
                <a:solidFill>
                  <a:schemeClr val="accent4">
                    <a:lumMod val="100000"/>
                  </a:schemeClr>
                </a:solidFill>
              </a:endParaRPr>
            </a:p>
            <a:p>
              <a:r>
                <a:rPr lang="en-US" altLang="zh-CN" sz="1600" b="1" dirty="0">
                  <a:solidFill>
                    <a:schemeClr val="accent4">
                      <a:lumMod val="100000"/>
                    </a:schemeClr>
                  </a:solidFill>
                </a:rPr>
                <a:t>a red double decker bus is driving on the street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</p:grpSp>
      <p:grpSp>
        <p:nvGrpSpPr>
          <p:cNvPr id="57" name="千图PPT彼岸天：ID 8661124库_组合 56"/>
          <p:cNvGrpSpPr/>
          <p:nvPr>
            <p:custDataLst>
              <p:tags r:id="rId2"/>
            </p:custDataLst>
          </p:nvPr>
        </p:nvGrpSpPr>
        <p:grpSpPr>
          <a:xfrm>
            <a:off x="6112150" y="3203942"/>
            <a:ext cx="4597559" cy="751004"/>
            <a:chOff x="7222366" y="3208100"/>
            <a:chExt cx="4597559" cy="751004"/>
          </a:xfrm>
        </p:grpSpPr>
        <p:sp>
          <p:nvSpPr>
            <p:cNvPr id="12" name="Freeform: Shape 21"/>
            <p:cNvSpPr/>
            <p:nvPr/>
          </p:nvSpPr>
          <p:spPr>
            <a:xfrm>
              <a:off x="7222366" y="3324119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3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3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47" name="TextBox 50"/>
            <p:cNvSpPr txBox="1"/>
            <p:nvPr/>
          </p:nvSpPr>
          <p:spPr>
            <a:xfrm>
              <a:off x="7857351" y="3208100"/>
              <a:ext cx="3962574" cy="72883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第二阶段模型输出：</a:t>
              </a:r>
              <a:endParaRPr lang="en-US" altLang="zh-CN" sz="1600" b="1" dirty="0">
                <a:solidFill>
                  <a:schemeClr val="accent3">
                    <a:lumMod val="100000"/>
                  </a:schemeClr>
                </a:solidFill>
              </a:endParaRPr>
            </a:p>
            <a:p>
              <a:r>
                <a:rPr lang="en-US" altLang="zh-CN" sz="1600" b="1" dirty="0">
                  <a:solidFill>
                    <a:schemeClr val="accent3">
                      <a:lumMod val="100000"/>
                    </a:schemeClr>
                  </a:solidFill>
                </a:rPr>
                <a:t>a red car is driving on the street</a:t>
              </a:r>
            </a:p>
          </p:txBody>
        </p:sp>
      </p:grpSp>
      <p:grpSp>
        <p:nvGrpSpPr>
          <p:cNvPr id="56" name="千图PPT彼岸天：ID 8661124库_组合 55"/>
          <p:cNvGrpSpPr/>
          <p:nvPr>
            <p:custDataLst>
              <p:tags r:id="rId3"/>
            </p:custDataLst>
          </p:nvPr>
        </p:nvGrpSpPr>
        <p:grpSpPr>
          <a:xfrm>
            <a:off x="6747044" y="2308252"/>
            <a:ext cx="4597559" cy="652946"/>
            <a:chOff x="6747044" y="2261090"/>
            <a:chExt cx="4597559" cy="652946"/>
          </a:xfrm>
        </p:grpSpPr>
        <p:sp>
          <p:nvSpPr>
            <p:cNvPr id="11" name="Freeform: Shape 20"/>
            <p:cNvSpPr/>
            <p:nvPr/>
          </p:nvSpPr>
          <p:spPr>
            <a:xfrm>
              <a:off x="6747044" y="2279051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2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2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45" name="TextBox 53"/>
            <p:cNvSpPr txBox="1"/>
            <p:nvPr/>
          </p:nvSpPr>
          <p:spPr>
            <a:xfrm>
              <a:off x="7382029" y="2261090"/>
              <a:ext cx="3962574" cy="53692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第一阶段优化后模型输出：</a:t>
              </a:r>
              <a:endParaRPr lang="en-US" altLang="zh-CN" sz="1600" b="1" dirty="0">
                <a:solidFill>
                  <a:schemeClr val="accent2">
                    <a:lumMod val="100000"/>
                  </a:schemeClr>
                </a:solidFill>
              </a:endParaRPr>
            </a:p>
            <a:p>
              <a:r>
                <a:rPr lang="en-US" altLang="zh-CN" sz="1600" b="1" dirty="0">
                  <a:solidFill>
                    <a:schemeClr val="accent2">
                      <a:lumMod val="100000"/>
                    </a:schemeClr>
                  </a:solidFill>
                </a:rPr>
                <a:t>man in red shirt is sitting on the street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</p:grpSp>
      <p:grpSp>
        <p:nvGrpSpPr>
          <p:cNvPr id="55" name="千图PPT彼岸天：ID 8661124库_组合 54"/>
          <p:cNvGrpSpPr/>
          <p:nvPr>
            <p:custDataLst>
              <p:tags r:id="rId4"/>
            </p:custDataLst>
          </p:nvPr>
        </p:nvGrpSpPr>
        <p:grpSpPr>
          <a:xfrm>
            <a:off x="6112150" y="1470806"/>
            <a:ext cx="4597559" cy="692226"/>
            <a:chOff x="6112150" y="1470806"/>
            <a:chExt cx="4597559" cy="692226"/>
          </a:xfrm>
        </p:grpSpPr>
        <p:sp>
          <p:nvSpPr>
            <p:cNvPr id="10" name="Freeform: Shape 19"/>
            <p:cNvSpPr/>
            <p:nvPr/>
          </p:nvSpPr>
          <p:spPr>
            <a:xfrm>
              <a:off x="6112150" y="1528047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1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43" name="TextBox 56"/>
            <p:cNvSpPr txBox="1"/>
            <p:nvPr/>
          </p:nvSpPr>
          <p:spPr>
            <a:xfrm>
              <a:off x="6747135" y="1470806"/>
              <a:ext cx="3962574" cy="59762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第一阶段模型输出：</a:t>
              </a:r>
              <a:endParaRPr lang="en-US" altLang="zh-CN" sz="1600" b="1" dirty="0">
                <a:solidFill>
                  <a:schemeClr val="accent1">
                    <a:lumMod val="100000"/>
                  </a:schemeClr>
                </a:solidFill>
              </a:endParaRPr>
            </a:p>
            <a:p>
              <a:r>
                <a:rPr lang="en-US" altLang="zh-CN" sz="1600" b="1" dirty="0">
                  <a:solidFill>
                    <a:schemeClr val="accent1">
                      <a:lumMod val="100000"/>
                    </a:schemeClr>
                  </a:solidFill>
                </a:rPr>
                <a:t>man in red shirt is standing on the beach</a:t>
              </a:r>
            </a:p>
          </p:txBody>
        </p:sp>
      </p:grpSp>
      <p:grpSp>
        <p:nvGrpSpPr>
          <p:cNvPr id="59" name="千图PPT彼岸天：ID 8661124库_组合 58"/>
          <p:cNvGrpSpPr/>
          <p:nvPr>
            <p:custDataLst>
              <p:tags r:id="rId5"/>
            </p:custDataLst>
          </p:nvPr>
        </p:nvGrpSpPr>
        <p:grpSpPr>
          <a:xfrm>
            <a:off x="6112150" y="5285284"/>
            <a:ext cx="4597559" cy="634985"/>
            <a:chOff x="6112150" y="5098136"/>
            <a:chExt cx="4597559" cy="634985"/>
          </a:xfrm>
        </p:grpSpPr>
        <p:sp>
          <p:nvSpPr>
            <p:cNvPr id="14" name="Freeform: Shape 23"/>
            <p:cNvSpPr/>
            <p:nvPr/>
          </p:nvSpPr>
          <p:spPr>
            <a:xfrm>
              <a:off x="6112150" y="5098136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5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5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41" name="TextBox 59"/>
            <p:cNvSpPr txBox="1"/>
            <p:nvPr/>
          </p:nvSpPr>
          <p:spPr>
            <a:xfrm>
              <a:off x="6747135" y="5162716"/>
              <a:ext cx="3962574" cy="5557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5">
                      <a:lumMod val="100000"/>
                    </a:schemeClr>
                  </a:solidFill>
                </a:rPr>
                <a:t>数据集标注语句：</a:t>
              </a:r>
              <a:endParaRPr lang="en-US" altLang="zh-CN" sz="1600" b="1" dirty="0">
                <a:solidFill>
                  <a:schemeClr val="accent5">
                    <a:lumMod val="100000"/>
                  </a:schemeClr>
                </a:solidFill>
              </a:endParaRPr>
            </a:p>
            <a:p>
              <a:r>
                <a:rPr lang="en-US" altLang="zh-CN" sz="1600" b="1" dirty="0">
                  <a:solidFill>
                    <a:schemeClr val="accent5">
                      <a:lumMod val="100000"/>
                    </a:schemeClr>
                  </a:solidFill>
                </a:rPr>
                <a:t>a red bus is driving on the road</a:t>
              </a:r>
              <a:endParaRPr lang="zh-CN" altLang="en-US" sz="1600" b="1" dirty="0">
                <a:solidFill>
                  <a:schemeClr val="accent5">
                    <a:lumMod val="100000"/>
                  </a:schemeClr>
                </a:solidFill>
              </a:endParaRPr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效果展示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5703AC9-168A-400D-A92F-2CC143CF4D3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66" y="1181477"/>
            <a:ext cx="4610100" cy="4904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543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13"/>
          <p:cNvSpPr txBox="1"/>
          <p:nvPr/>
        </p:nvSpPr>
        <p:spPr>
          <a:xfrm>
            <a:off x="4845134" y="2062774"/>
            <a:ext cx="832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感谢收听！</a:t>
            </a:r>
            <a:endParaRPr lang="en-US" altLang="zh-CN" sz="6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1654" y="3173880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604896" y="3451418"/>
            <a:ext cx="4025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人工智能导论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——Task9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期末报告</a:t>
            </a: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782456" y="4205439"/>
            <a:ext cx="412709" cy="333006"/>
            <a:chOff x="0" y="0"/>
            <a:chExt cx="1088225" cy="869861"/>
          </a:xfrm>
          <a:solidFill>
            <a:schemeClr val="tx1"/>
          </a:solidFill>
        </p:grpSpPr>
        <p:sp>
          <p:nvSpPr>
            <p:cNvPr id="10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9791433" y="4205439"/>
            <a:ext cx="329894" cy="333006"/>
            <a:chOff x="0" y="0"/>
            <a:chExt cx="881859" cy="881859"/>
          </a:xfrm>
          <a:solidFill>
            <a:schemeClr val="tx1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473972" y="4205439"/>
            <a:ext cx="397959" cy="333006"/>
            <a:chOff x="0" y="0"/>
            <a:chExt cx="961046" cy="796672"/>
          </a:xfrm>
          <a:solidFill>
            <a:schemeClr val="tx1"/>
          </a:solidFill>
        </p:grpSpPr>
        <p:sp>
          <p:nvSpPr>
            <p:cNvPr id="19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3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4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5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7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9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30" name="Freeform 84"/>
          <p:cNvSpPr>
            <a:spLocks noChangeAspect="1" noEditPoints="1" noChangeArrowheads="1"/>
          </p:cNvSpPr>
          <p:nvPr/>
        </p:nvSpPr>
        <p:spPr bwMode="auto">
          <a:xfrm>
            <a:off x="7169827" y="4205438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9150738" y="4205437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" name="TextBox 84">
            <a:extLst>
              <a:ext uri="{FF2B5EF4-FFF2-40B4-BE49-F238E27FC236}">
                <a16:creationId xmlns:a16="http://schemas.microsoft.com/office/drawing/2014/main" id="{F30AD9EE-F46E-4EE5-A475-92CEB648F811}"/>
              </a:ext>
            </a:extLst>
          </p:cNvPr>
          <p:cNvSpPr txBox="1"/>
          <p:nvPr/>
        </p:nvSpPr>
        <p:spPr>
          <a:xfrm>
            <a:off x="6812152" y="4934612"/>
            <a:ext cx="396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汇报人：罗迪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6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6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6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  <p:bldP spid="30" grpId="0" animBg="1"/>
      <p:bldP spid="31" grpId="0" animBg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cxnSpLocks noChangeShapeType="1"/>
          </p:cNvCxnSpPr>
          <p:nvPr/>
        </p:nvCxnSpPr>
        <p:spPr bwMode="auto">
          <a:xfrm>
            <a:off x="538563" y="2433326"/>
            <a:ext cx="110476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ffectLst/>
        </p:spPr>
      </p:cxn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496508" y="1581855"/>
            <a:ext cx="1559580" cy="748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4265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141350" y="1761447"/>
            <a:ext cx="1882892" cy="4613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763" y="1570259"/>
            <a:ext cx="534802" cy="53480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436937" y="3175425"/>
            <a:ext cx="723330" cy="721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436937" y="3175426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508862" y="3247348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2614630" y="3264273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3300169" y="3319351"/>
            <a:ext cx="4536199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背景回顾</a:t>
            </a: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2461213" y="4672959"/>
            <a:ext cx="723330" cy="721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2461213" y="4672960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2533138" y="4744882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2604810" y="4761808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3326400" y="4820308"/>
            <a:ext cx="2436226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模型更迭</a:t>
            </a:r>
          </a:p>
        </p:txBody>
      </p:sp>
      <p:sp>
        <p:nvSpPr>
          <p:cNvPr id="16" name="AutoShape 3"/>
          <p:cNvSpPr>
            <a:spLocks noChangeAspect="1" noChangeArrowheads="1" noTextEdit="1"/>
          </p:cNvSpPr>
          <p:nvPr/>
        </p:nvSpPr>
        <p:spPr bwMode="auto">
          <a:xfrm>
            <a:off x="6649460" y="3167183"/>
            <a:ext cx="723330" cy="7214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6649459" y="3167182"/>
            <a:ext cx="731025" cy="729103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6721384" y="3239103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6793057" y="3258144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7514646" y="3314532"/>
            <a:ext cx="2922869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优化措施</a:t>
            </a: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6673735" y="4703228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6745660" y="4766696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6817333" y="4760192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30"/>
          <p:cNvSpPr txBox="1">
            <a:spLocks noChangeArrowheads="1"/>
          </p:cNvSpPr>
          <p:nvPr/>
        </p:nvSpPr>
        <p:spPr bwMode="auto">
          <a:xfrm>
            <a:off x="7514646" y="4842126"/>
            <a:ext cx="2922869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16407" y="2314882"/>
            <a:ext cx="534802" cy="14392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50"/>
                            </p:stCondLst>
                            <p:childTnLst>
                              <p:par>
                                <p:cTn id="34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850"/>
                            </p:stCondLst>
                            <p:childTnLst>
                              <p:par>
                                <p:cTn id="59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350"/>
                            </p:stCondLst>
                            <p:childTnLst>
                              <p:par>
                                <p:cTn id="84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0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35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85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 autoUpdateAnimBg="0"/>
      <p:bldP spid="6" grpId="0" animBg="1"/>
      <p:bldP spid="7" grpId="0" animBg="1" autoUpdateAnimBg="0"/>
      <p:bldP spid="8" grpId="0" animBg="1" autoUpdateAnimBg="0"/>
      <p:bldP spid="9" grpId="0" autoUpdateAnimBg="0"/>
      <p:bldP spid="10" grpId="0" autoUpdateAnimBg="0"/>
      <p:bldP spid="11" grpId="0" animBg="1"/>
      <p:bldP spid="12" grpId="0" animBg="1" autoUpdateAnimBg="0"/>
      <p:bldP spid="13" grpId="0" animBg="1" autoUpdateAnimBg="0"/>
      <p:bldP spid="14" grpId="0" autoUpdateAnimBg="0"/>
      <p:bldP spid="15" grpId="0" autoUpdateAnimBg="0"/>
      <p:bldP spid="16" grpId="0" animBg="1"/>
      <p:bldP spid="17" grpId="0" animBg="1" autoUpdateAnimBg="0"/>
      <p:bldP spid="18" grpId="0" animBg="1" autoUpdateAnimBg="0"/>
      <p:bldP spid="19" grpId="0" autoUpdateAnimBg="0"/>
      <p:bldP spid="20" grpId="0" autoUpdateAnimBg="0"/>
      <p:bldP spid="21" grpId="0" animBg="1" autoUpdateAnimBg="0"/>
      <p:bldP spid="22" grpId="0" animBg="1" autoUpdateAnimBg="0"/>
      <p:bldP spid="23" grpId="0" autoUpdateAnimBg="0"/>
      <p:bldP spid="24" grpId="0" autoUpdateAnimBg="0"/>
      <p:bldP spid="2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1112837"/>
            <a:chOff x="277329" y="1093495"/>
            <a:chExt cx="5427948" cy="111288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背景回顾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BACKGROUND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394711" y="1649043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800" dirty="0"/>
              <a:t>Encoder-Decoder</a:t>
            </a:r>
            <a:r>
              <a:rPr lang="zh-CN" altLang="en-US" sz="2800" dirty="0"/>
              <a:t>框架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E46C3C-6AC2-425C-A08B-9200A4D86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314450"/>
            <a:ext cx="9805266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245FEE4-20A1-48D6-84CF-B036E95FD331}"/>
              </a:ext>
            </a:extLst>
          </p:cNvPr>
          <p:cNvSpPr/>
          <p:nvPr/>
        </p:nvSpPr>
        <p:spPr>
          <a:xfrm>
            <a:off x="2868305" y="4857584"/>
            <a:ext cx="6455389" cy="971716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2"/>
                </a:solidFill>
              </a:rPr>
              <a:t>把图像也当作一种语言输入，通过编码</a:t>
            </a:r>
            <a:r>
              <a:rPr lang="en-US" altLang="zh-CN" sz="2000" b="1" dirty="0">
                <a:solidFill>
                  <a:schemeClr val="accent2"/>
                </a:solidFill>
              </a:rPr>
              <a:t>-</a:t>
            </a:r>
            <a:r>
              <a:rPr lang="zh-CN" altLang="en-US" sz="2000" b="1" dirty="0">
                <a:solidFill>
                  <a:schemeClr val="accent2"/>
                </a:solidFill>
              </a:rPr>
              <a:t>解码，让机器将其“翻译”为真正的语言</a:t>
            </a:r>
          </a:p>
        </p:txBody>
      </p:sp>
    </p:spTree>
    <p:extLst>
      <p:ext uri="{BB962C8B-B14F-4D97-AF65-F5344CB8AC3E}">
        <p14:creationId xmlns:p14="http://schemas.microsoft.com/office/powerpoint/2010/main" val="97724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1112837"/>
            <a:chOff x="277329" y="1093495"/>
            <a:chExt cx="5427948" cy="111288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模型更迭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THE ITERATION OF MODELS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10730" y="1656871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第一阶段：</a:t>
            </a:r>
            <a:r>
              <a:rPr lang="en-US" altLang="zh-CN" sz="2800" dirty="0"/>
              <a:t>NIC</a:t>
            </a:r>
            <a:r>
              <a:rPr lang="zh-CN" altLang="en-US" sz="2800" dirty="0"/>
              <a:t>模型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45FEE4-20A1-48D6-84CF-B036E95FD331}"/>
              </a:ext>
            </a:extLst>
          </p:cNvPr>
          <p:cNvSpPr/>
          <p:nvPr/>
        </p:nvSpPr>
        <p:spPr>
          <a:xfrm>
            <a:off x="2868305" y="866609"/>
            <a:ext cx="6455389" cy="971716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4"/>
                </a:solidFill>
              </a:rPr>
              <a:t>参考论文：</a:t>
            </a:r>
            <a:r>
              <a:rPr lang="en-US" altLang="zh-CN" sz="2000" b="1" dirty="0">
                <a:solidFill>
                  <a:schemeClr val="accent4"/>
                </a:solidFill>
              </a:rPr>
              <a:t>“Show and Tell: A Neural Image Caption Generator”, 2015</a:t>
            </a:r>
            <a:endParaRPr lang="zh-CN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028" name="Picture 4" descr="编码器-解码器模型的注入架构">
            <a:extLst>
              <a:ext uri="{FF2B5EF4-FFF2-40B4-BE49-F238E27FC236}">
                <a16:creationId xmlns:a16="http://schemas.microsoft.com/office/drawing/2014/main" id="{FE43B0D4-9082-48A7-A498-1FED1C3FE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408" y="2076450"/>
            <a:ext cx="9620969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DBC3FF3-9668-455A-8323-5D40BC899554}"/>
              </a:ext>
            </a:extLst>
          </p:cNvPr>
          <p:cNvSpPr/>
          <p:nvPr/>
        </p:nvSpPr>
        <p:spPr>
          <a:xfrm>
            <a:off x="2868305" y="5209511"/>
            <a:ext cx="6455389" cy="971716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defTabSz="913765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accent2"/>
                </a:solidFill>
              </a:rPr>
              <a:t>Inject Model</a:t>
            </a:r>
            <a:r>
              <a:rPr lang="zh-CN" altLang="en-US" sz="2000" b="1" dirty="0">
                <a:solidFill>
                  <a:schemeClr val="accent2"/>
                </a:solidFill>
              </a:rPr>
              <a:t>：使用</a:t>
            </a:r>
            <a:r>
              <a:rPr lang="en-US" altLang="zh-CN" sz="2000" b="1" dirty="0">
                <a:solidFill>
                  <a:schemeClr val="accent2"/>
                </a:solidFill>
              </a:rPr>
              <a:t>LSTM</a:t>
            </a:r>
            <a:r>
              <a:rPr lang="zh-CN" altLang="en-US" sz="2000" b="1" dirty="0">
                <a:solidFill>
                  <a:schemeClr val="accent2"/>
                </a:solidFill>
              </a:rPr>
              <a:t>作为文本生成模型，该模型使用图像和之前生成单词信息的序列作为输入，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lvl="0" defTabSz="913765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2"/>
                </a:solidFill>
              </a:rPr>
              <a:t>以生成序列中的下一个单词。显著特征是图像向量与单词同等对待，共同作为字幕前缀的一部分</a:t>
            </a:r>
          </a:p>
        </p:txBody>
      </p:sp>
    </p:spTree>
    <p:extLst>
      <p:ext uri="{BB962C8B-B14F-4D97-AF65-F5344CB8AC3E}">
        <p14:creationId xmlns:p14="http://schemas.microsoft.com/office/powerpoint/2010/main" val="367323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第二阶段：合并模型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45FEE4-20A1-48D6-84CF-B036E95FD331}"/>
              </a:ext>
            </a:extLst>
          </p:cNvPr>
          <p:cNvSpPr/>
          <p:nvPr/>
        </p:nvSpPr>
        <p:spPr>
          <a:xfrm>
            <a:off x="2868305" y="866609"/>
            <a:ext cx="6455389" cy="971716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4"/>
                </a:solidFill>
              </a:rPr>
              <a:t>参考论文：“</a:t>
            </a:r>
            <a:r>
              <a:rPr lang="en-US" altLang="zh-CN" sz="2000" b="1" dirty="0">
                <a:solidFill>
                  <a:schemeClr val="accent4"/>
                </a:solidFill>
              </a:rPr>
              <a:t>Where to put the Image in an Image Caption Generator</a:t>
            </a:r>
            <a:r>
              <a:rPr lang="zh-CN" altLang="en-US" sz="2000" b="1" dirty="0">
                <a:solidFill>
                  <a:schemeClr val="accent4"/>
                </a:solidFill>
              </a:rPr>
              <a:t>”</a:t>
            </a:r>
            <a:r>
              <a:rPr lang="en-US" altLang="zh-CN" sz="2000" b="1" dirty="0">
                <a:solidFill>
                  <a:schemeClr val="accent4"/>
                </a:solidFill>
              </a:rPr>
              <a:t>, 2017.</a:t>
            </a:r>
            <a:endParaRPr lang="zh-CN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BC3FF3-9668-455A-8323-5D40BC899554}"/>
              </a:ext>
            </a:extLst>
          </p:cNvPr>
          <p:cNvSpPr/>
          <p:nvPr/>
        </p:nvSpPr>
        <p:spPr>
          <a:xfrm>
            <a:off x="3020705" y="5190792"/>
            <a:ext cx="6455389" cy="971716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defTabSz="913765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accent2"/>
                </a:solidFill>
              </a:rPr>
              <a:t>Merge Model</a:t>
            </a:r>
            <a:r>
              <a:rPr lang="zh-CN" altLang="en-US" sz="2000" b="1" dirty="0">
                <a:solidFill>
                  <a:schemeClr val="accent2"/>
                </a:solidFill>
              </a:rPr>
              <a:t>：重新思考了图像在模型中的重要性和输入的时机。实验结果表明图像应保留在</a:t>
            </a:r>
            <a:r>
              <a:rPr lang="en-US" altLang="zh-CN" sz="2000" b="1" dirty="0">
                <a:solidFill>
                  <a:schemeClr val="accent2"/>
                </a:solidFill>
              </a:rPr>
              <a:t>LSTM</a:t>
            </a:r>
            <a:r>
              <a:rPr lang="zh-CN" altLang="en-US" sz="2000" b="1" dirty="0">
                <a:solidFill>
                  <a:schemeClr val="accent2"/>
                </a:solidFill>
              </a:rPr>
              <a:t>之外，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lvl="0" defTabSz="913765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2"/>
                </a:solidFill>
              </a:rPr>
              <a:t>因此</a:t>
            </a:r>
            <a:r>
              <a:rPr lang="en-US" altLang="zh-CN" sz="2000" b="1" dirty="0">
                <a:solidFill>
                  <a:schemeClr val="accent2"/>
                </a:solidFill>
              </a:rPr>
              <a:t>RNN</a:t>
            </a:r>
            <a:r>
              <a:rPr lang="zh-CN" altLang="en-US" sz="2000" b="1" dirty="0">
                <a:solidFill>
                  <a:schemeClr val="accent2"/>
                </a:solidFill>
              </a:rPr>
              <a:t>仅处理纯语言信息，之后图像向量直接加到文本向量上而不是连接，这比之前的模型效果更好。</a:t>
            </a:r>
          </a:p>
        </p:txBody>
      </p:sp>
      <p:pic>
        <p:nvPicPr>
          <p:cNvPr id="2052" name="Picture 4" descr="编码器-解码器模型的合并架构">
            <a:extLst>
              <a:ext uri="{FF2B5EF4-FFF2-40B4-BE49-F238E27FC236}">
                <a16:creationId xmlns:a16="http://schemas.microsoft.com/office/drawing/2014/main" id="{59A61A3A-5779-422F-BB54-338419E23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02" y="1871662"/>
            <a:ext cx="1017639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45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第三阶段：</a:t>
            </a:r>
            <a:r>
              <a:rPr lang="en-US" altLang="zh-CN" sz="2800" dirty="0"/>
              <a:t>Attention</a:t>
            </a:r>
            <a:r>
              <a:rPr lang="zh-CN" altLang="en-US" sz="2800" dirty="0"/>
              <a:t>模型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45FEE4-20A1-48D6-84CF-B036E95FD331}"/>
              </a:ext>
            </a:extLst>
          </p:cNvPr>
          <p:cNvSpPr/>
          <p:nvPr/>
        </p:nvSpPr>
        <p:spPr>
          <a:xfrm>
            <a:off x="2868305" y="866609"/>
            <a:ext cx="6455389" cy="971716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4"/>
                </a:solidFill>
              </a:rPr>
              <a:t>参考论文：</a:t>
            </a:r>
            <a:r>
              <a:rPr lang="en-US" altLang="zh-CN" sz="2000" b="1" dirty="0">
                <a:solidFill>
                  <a:schemeClr val="accent4"/>
                </a:solidFill>
              </a:rPr>
              <a:t>“Show, attend and tell: Neural image caption generation with visual attention”, 2015.</a:t>
            </a:r>
            <a:endParaRPr lang="zh-CN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BC3FF3-9668-455A-8323-5D40BC899554}"/>
              </a:ext>
            </a:extLst>
          </p:cNvPr>
          <p:cNvSpPr/>
          <p:nvPr/>
        </p:nvSpPr>
        <p:spPr>
          <a:xfrm>
            <a:off x="2934980" y="5257468"/>
            <a:ext cx="6455389" cy="971716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defTabSz="913765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accent2"/>
                </a:solidFill>
              </a:rPr>
              <a:t>Attention Model</a:t>
            </a:r>
            <a:r>
              <a:rPr lang="zh-CN" altLang="en-US" sz="2000" b="1" dirty="0">
                <a:solidFill>
                  <a:schemeClr val="accent2"/>
                </a:solidFill>
              </a:rPr>
              <a:t>的流程被简化为两个步骤：</a:t>
            </a:r>
            <a:r>
              <a:rPr lang="en-US" altLang="zh-CN" sz="2000" b="1" dirty="0">
                <a:solidFill>
                  <a:schemeClr val="accent2"/>
                </a:solidFill>
              </a:rPr>
              <a:t>CNN</a:t>
            </a:r>
            <a:r>
              <a:rPr lang="zh-CN" altLang="en-US" sz="2000" b="1" dirty="0">
                <a:solidFill>
                  <a:schemeClr val="accent2"/>
                </a:solidFill>
              </a:rPr>
              <a:t>提取图像特征和带有</a:t>
            </a:r>
            <a:r>
              <a:rPr lang="en-US" altLang="zh-CN" sz="2000" b="1" dirty="0">
                <a:solidFill>
                  <a:schemeClr val="accent2"/>
                </a:solidFill>
              </a:rPr>
              <a:t>attention</a:t>
            </a:r>
            <a:r>
              <a:rPr lang="zh-CN" altLang="en-US" sz="2000" b="1" dirty="0">
                <a:solidFill>
                  <a:schemeClr val="accent2"/>
                </a:solidFill>
              </a:rPr>
              <a:t>机制的</a:t>
            </a:r>
            <a:r>
              <a:rPr lang="en-US" altLang="zh-CN" sz="2000" b="1" dirty="0">
                <a:solidFill>
                  <a:schemeClr val="accent2"/>
                </a:solidFill>
              </a:rPr>
              <a:t>RNN</a:t>
            </a:r>
            <a:r>
              <a:rPr lang="zh-CN" altLang="en-US" sz="2000" b="1" dirty="0">
                <a:solidFill>
                  <a:schemeClr val="accent2"/>
                </a:solidFill>
              </a:rPr>
              <a:t>解码图像特征。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lvl="0" defTabSz="913765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accent2"/>
                </a:solidFill>
              </a:rPr>
              <a:t>Attention</a:t>
            </a:r>
            <a:r>
              <a:rPr lang="zh-CN" altLang="en-US" sz="2000" b="1" dirty="0">
                <a:solidFill>
                  <a:schemeClr val="accent2"/>
                </a:solidFill>
              </a:rPr>
              <a:t>机制会把图像中具体的一些位置赋予更大的权重，让机器重点关注这些部分并输出文字。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DB2308-1046-46B5-A37E-C1C2C6F83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4" y="1954431"/>
            <a:ext cx="6838950" cy="294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50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1112837"/>
            <a:chOff x="277329" y="1093495"/>
            <a:chExt cx="5427948" cy="111288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优化措施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OPTIMIZATION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00029" y="1684364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夏雨家 https://xnwe.taobao.com/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8F9C"/>
      </a:accent1>
      <a:accent2>
        <a:srgbClr val="2A566E"/>
      </a:accent2>
      <a:accent3>
        <a:srgbClr val="D71D49"/>
      </a:accent3>
      <a:accent4>
        <a:srgbClr val="268F9C"/>
      </a:accent4>
      <a:accent5>
        <a:srgbClr val="2A566E"/>
      </a:accent5>
      <a:accent6>
        <a:srgbClr val="D71D49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709</Words>
  <Application>Microsoft Office PowerPoint</Application>
  <PresentationFormat>宽屏</PresentationFormat>
  <Paragraphs>114</Paragraphs>
  <Slides>16</Slides>
  <Notes>16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等线</vt:lpstr>
      <vt:lpstr>Calibri</vt:lpstr>
      <vt:lpstr>Impact</vt:lpstr>
      <vt:lpstr>微软雅黑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演示文稿3</dc:title>
  <dc:creator>柚子设计</dc:creator>
  <cp:keywords>MC-PPT模板</cp:keywords>
  <cp:lastModifiedBy>罗 迪</cp:lastModifiedBy>
  <cp:revision>37</cp:revision>
  <dcterms:created xsi:type="dcterms:W3CDTF">2018-11-08T00:18:38Z</dcterms:created>
  <dcterms:modified xsi:type="dcterms:W3CDTF">2020-12-18T12:46:28Z</dcterms:modified>
  <cp:category>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