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83" r:id="rId5"/>
    <p:sldId id="271" r:id="rId6"/>
    <p:sldId id="284" r:id="rId7"/>
    <p:sldId id="286" r:id="rId8"/>
    <p:sldId id="285" r:id="rId9"/>
    <p:sldId id="287" r:id="rId10"/>
    <p:sldId id="288" r:id="rId11"/>
    <p:sldId id="289" r:id="rId12"/>
    <p:sldId id="290" r:id="rId13"/>
    <p:sldId id="281" r:id="rId14"/>
    <p:sldId id="291"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83"/>
            <p14:sldId id="271"/>
            <p14:sldId id="284"/>
            <p14:sldId id="286"/>
            <p14:sldId id="285"/>
            <p14:sldId id="287"/>
            <p14:sldId id="288"/>
            <p14:sldId id="289"/>
            <p14:sldId id="290"/>
            <p14:sldId id="281"/>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李 逸博" initials="李" lastIdx="1" clrIdx="4">
    <p:extLst>
      <p:ext uri="{19B8F6BF-5375-455C-9EA6-DF929625EA0E}">
        <p15:presenceInfo xmlns:p15="http://schemas.microsoft.com/office/powerpoint/2012/main" userId="b3d6c95509e03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62" autoAdjust="0"/>
  </p:normalViewPr>
  <p:slideViewPr>
    <p:cSldViewPr snapToGrid="0">
      <p:cViewPr varScale="1">
        <p:scale>
          <a:sx n="60" d="100"/>
          <a:sy n="60" d="100"/>
        </p:scale>
        <p:origin x="908"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2020/12/18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2020/12/18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a:t>
            </a:fld>
            <a:endParaRPr lang="zh-CN" altLang="en-US"/>
          </a:p>
        </p:txBody>
      </p:sp>
    </p:spTree>
    <p:extLst>
      <p:ext uri="{BB962C8B-B14F-4D97-AF65-F5344CB8AC3E}">
        <p14:creationId xmlns:p14="http://schemas.microsoft.com/office/powerpoint/2010/main" val="623278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10</a:t>
            </a:fld>
            <a:endParaRPr lang="zh-CN" altLang="en-US"/>
          </a:p>
        </p:txBody>
      </p:sp>
    </p:spTree>
    <p:extLst>
      <p:ext uri="{BB962C8B-B14F-4D97-AF65-F5344CB8AC3E}">
        <p14:creationId xmlns:p14="http://schemas.microsoft.com/office/powerpoint/2010/main" val="309003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11</a:t>
            </a:fld>
            <a:endParaRPr lang="zh-CN" altLang="en-US"/>
          </a:p>
        </p:txBody>
      </p:sp>
    </p:spTree>
    <p:extLst>
      <p:ext uri="{BB962C8B-B14F-4D97-AF65-F5344CB8AC3E}">
        <p14:creationId xmlns:p14="http://schemas.microsoft.com/office/powerpoint/2010/main" val="19759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65105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217661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109185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408653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140345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336632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人工智能、机器学习和深度学习</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空间和时间的无监督学习是一种使用基于图形技术和深度神经网络的计算机视觉的现代方法</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9</a:t>
            </a:fld>
            <a:endParaRPr lang="zh-CN" altLang="en-US"/>
          </a:p>
        </p:txBody>
      </p:sp>
    </p:spTree>
    <p:extLst>
      <p:ext uri="{BB962C8B-B14F-4D97-AF65-F5344CB8AC3E}">
        <p14:creationId xmlns:p14="http://schemas.microsoft.com/office/powerpoint/2010/main" val="255571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2020/12/18</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2020/12/18</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2657440" y="2981705"/>
            <a:ext cx="6877119" cy="2266569"/>
          </a:xfrm>
        </p:spPr>
        <p:txBody>
          <a:bodyPr rtlCol="0">
            <a:noAutofit/>
          </a:bodyPr>
          <a:lstStyle/>
          <a:p>
            <a:pPr algn="ctr" rtl="0"/>
            <a:r>
              <a:rPr lang="en-US" altLang="zh-CN" sz="4800" dirty="0">
                <a:latin typeface="Comic Sans MS" panose="030F0702030302020204" pitchFamily="66" charset="0"/>
                <a:cs typeface="Segoe UI Light" panose="020B0502040204020203" pitchFamily="34" charset="0"/>
              </a:rPr>
              <a:t>Task5 </a:t>
            </a:r>
            <a:r>
              <a:rPr lang="en-US" altLang="zh-CN" sz="4800" dirty="0" err="1">
                <a:latin typeface="Comic Sans MS" panose="030F0702030302020204" pitchFamily="66" charset="0"/>
                <a:cs typeface="Segoe UI Light" panose="020B0502040204020203" pitchFamily="34" charset="0"/>
              </a:rPr>
              <a:t>AIbooks</a:t>
            </a:r>
            <a:br>
              <a:rPr lang="en-US" altLang="zh-CN" sz="4800" dirty="0">
                <a:latin typeface="Comic Sans MS" panose="030F0702030302020204" pitchFamily="66" charset="0"/>
                <a:cs typeface="Segoe UI Light" panose="020B0502040204020203" pitchFamily="34" charset="0"/>
              </a:rPr>
            </a:br>
            <a:r>
              <a:rPr lang="zh-CN" altLang="en-US" sz="4800" dirty="0">
                <a:latin typeface="Comic Sans MS" panose="030F0702030302020204" pitchFamily="66" charset="0"/>
                <a:cs typeface="Segoe UI Light" panose="020B0502040204020203" pitchFamily="34" charset="0"/>
              </a:rPr>
              <a:t>项目展示</a:t>
            </a:r>
            <a:br>
              <a:rPr lang="en-US" altLang="zh-CN" sz="4800" dirty="0">
                <a:latin typeface="Comic Sans MS" panose="030F0702030302020204" pitchFamily="66" charset="0"/>
                <a:cs typeface="Segoe UI Light" panose="020B0502040204020203" pitchFamily="34" charset="0"/>
              </a:rPr>
            </a:br>
            <a:br>
              <a:rPr lang="en-US" altLang="zh-CN" sz="4800" dirty="0">
                <a:latin typeface="Comic Sans MS" panose="030F0702030302020204" pitchFamily="66" charset="0"/>
                <a:cs typeface="Segoe UI Light" panose="020B0502040204020203" pitchFamily="34" charset="0"/>
              </a:rPr>
            </a:br>
            <a:r>
              <a:rPr lang="zh-CN" altLang="en-US" dirty="0">
                <a:latin typeface="Comic Sans MS" panose="030F0702030302020204" pitchFamily="66" charset="0"/>
                <a:cs typeface="Segoe UI Light" panose="020B0502040204020203" pitchFamily="34" charset="0"/>
              </a:rPr>
              <a:t>李逸博</a:t>
            </a:r>
          </a:p>
        </p:txBody>
      </p:sp>
    </p:spTree>
    <p:extLst>
      <p:ext uri="{BB962C8B-B14F-4D97-AF65-F5344CB8AC3E}">
        <p14:creationId xmlns:p14="http://schemas.microsoft.com/office/powerpoint/2010/main" val="405837913"/>
      </p:ext>
    </p:extLst>
  </p:cSld>
  <p:clrMapOvr>
    <a:masterClrMapping/>
  </p:clrMapOvr>
  <mc:AlternateContent xmlns:mc="http://schemas.openxmlformats.org/markup-compatibility/2006">
    <mc:Choice xmlns:p14="http://schemas.microsoft.com/office/powerpoint/2010/main" Requires="p14">
      <p:transition p14:dur="10" advTm="7932"/>
    </mc:Choice>
    <mc:Fallback>
      <p:transition advTm="79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收获体会</a:t>
            </a:r>
          </a:p>
        </p:txBody>
      </p:sp>
      <p:sp>
        <p:nvSpPr>
          <p:cNvPr id="5" name="内容占位符 4"/>
          <p:cNvSpPr>
            <a:spLocks noGrp="1"/>
          </p:cNvSpPr>
          <p:nvPr>
            <p:ph sz="half" idx="4294967295"/>
          </p:nvPr>
        </p:nvSpPr>
        <p:spPr>
          <a:xfrm>
            <a:off x="541609" y="1431010"/>
            <a:ext cx="9761339" cy="4790886"/>
          </a:xfrm>
        </p:spPr>
        <p:txBody>
          <a:bodyPr vert="horz" lIns="91440" tIns="45720" rIns="91440" bIns="45720" rtlCol="0">
            <a:normAutofit/>
          </a:bodyPr>
          <a:lstStyle/>
          <a:p>
            <a:pPr marL="285750" indent="-285750">
              <a:spcAft>
                <a:spcPts val="600"/>
              </a:spcAft>
              <a:buFont typeface="Arial" panose="020B0604020202020204" pitchFamily="34" charset="0"/>
              <a:buChar char="•"/>
            </a:pPr>
            <a:r>
              <a:rPr lang="zh-CN" altLang="en-US" sz="2000" dirty="0">
                <a:solidFill>
                  <a:srgbClr val="24292E"/>
                </a:solidFill>
                <a:latin typeface="-apple-system"/>
                <a:ea typeface="+mn-ea"/>
              </a:rPr>
              <a:t>通过第三阶段这本书的阅读和翻译，我对于无监督学习在图和超图匹配方面有了一定的了解，这本书难度比较大，但是我从中学到了如何组织自己的实验验证理论和猜想并提出改进的完整过程。</a:t>
            </a:r>
          </a:p>
          <a:p>
            <a:pPr marL="285750" indent="-285750">
              <a:spcAft>
                <a:spcPts val="600"/>
              </a:spcAft>
              <a:buFont typeface="Arial" panose="020B0604020202020204" pitchFamily="34" charset="0"/>
              <a:buChar char="•"/>
            </a:pPr>
            <a:r>
              <a:rPr lang="zh-CN" altLang="en-US" sz="2000" dirty="0">
                <a:solidFill>
                  <a:srgbClr val="24292E"/>
                </a:solidFill>
                <a:latin typeface="-apple-system"/>
                <a:ea typeface="+mn-ea"/>
              </a:rPr>
              <a:t>在三个阶段的翻译过程中，我对于机器学习有了更进一步的认识，同时还对机器学习领域的具体应用和具体实验有了一定了解。</a:t>
            </a:r>
            <a:endParaRPr lang="zh-CN" altLang="en-US" sz="12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mc:Choice xmlns:p14="http://schemas.microsoft.com/office/powerpoint/2010/main" Requires="p14">
      <p:transition p14:dur="10" advTm="22593"/>
    </mc:Choice>
    <mc:Fallback>
      <p:transition advTm="225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half" idx="4294967295"/>
          </p:nvPr>
        </p:nvSpPr>
        <p:spPr>
          <a:xfrm>
            <a:off x="541609" y="1431010"/>
            <a:ext cx="9761339" cy="4790886"/>
          </a:xfrm>
        </p:spPr>
        <p:txBody>
          <a:bodyPr vert="horz" lIns="91440" tIns="45720" rIns="91440" bIns="45720" rtlCol="0">
            <a:normAutofit/>
          </a:bodyPr>
          <a:lstStyle/>
          <a:p>
            <a:pPr algn="ctr">
              <a:spcAft>
                <a:spcPts val="600"/>
              </a:spcAft>
            </a:pPr>
            <a:r>
              <a:rPr lang="zh-CN" altLang="en-US" sz="6000" dirty="0">
                <a:solidFill>
                  <a:prstClr val="black">
                    <a:lumMod val="75000"/>
                    <a:lumOff val="25000"/>
                  </a:prstClr>
                </a:solidFill>
                <a:cs typeface="Segoe UI" panose="020B0502040204020203" pitchFamily="34" charset="0"/>
              </a:rPr>
              <a:t>谢谢大家！</a:t>
            </a:r>
          </a:p>
        </p:txBody>
      </p:sp>
    </p:spTree>
    <p:extLst>
      <p:ext uri="{BB962C8B-B14F-4D97-AF65-F5344CB8AC3E}">
        <p14:creationId xmlns:p14="http://schemas.microsoft.com/office/powerpoint/2010/main" val="1918325598"/>
      </p:ext>
    </p:extLst>
  </p:cSld>
  <p:clrMapOvr>
    <a:masterClrMapping/>
  </p:clrMapOvr>
  <mc:AlternateContent xmlns:mc="http://schemas.openxmlformats.org/markup-compatibility/2006">
    <mc:Choice xmlns:p14="http://schemas.microsoft.com/office/powerpoint/2010/main" Requires="p14">
      <p:transition p14:dur="10" advTm="850"/>
    </mc:Choice>
    <mc:Fallback>
      <p:transition advTm="8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项目概述</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28650" y="1590675"/>
            <a:ext cx="10906125" cy="498598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翻译一本人工智能领域的书，并提取书中的代码</a:t>
            </a:r>
            <a:endParaRPr lang="en-US" altLang="zh-CN" sz="2000" dirty="0"/>
          </a:p>
          <a:p>
            <a:endParaRPr lang="en-US" altLang="zh-CN" sz="2000" dirty="0"/>
          </a:p>
          <a:p>
            <a:pPr marL="285750" indent="-285750">
              <a:buFont typeface="Arial" panose="020B0604020202020204" pitchFamily="34" charset="0"/>
              <a:buChar char="•"/>
            </a:pPr>
            <a:r>
              <a:rPr lang="zh-CN" altLang="en-US" sz="2000" dirty="0"/>
              <a:t>完成情况</a:t>
            </a:r>
            <a:endParaRPr lang="en-US" altLang="zh-CN" sz="2000" dirty="0"/>
          </a:p>
          <a:p>
            <a:endParaRPr lang="en-US" altLang="zh-CN" sz="2000" dirty="0">
              <a:latin typeface="Comic Sans MS" panose="030F0702030302020204" pitchFamily="66" charset="0"/>
            </a:endParaRPr>
          </a:p>
          <a:p>
            <a:pPr marL="742950" lvl="1" indent="-285750">
              <a:buFont typeface="Arial" panose="020B0604020202020204" pitchFamily="34" charset="0"/>
              <a:buChar char="•"/>
            </a:pPr>
            <a:r>
              <a:rPr lang="en-US" altLang="zh-CN" sz="2000" i="1" dirty="0">
                <a:latin typeface="Comic Sans MS" panose="030F0702030302020204" pitchFamily="66" charset="0"/>
              </a:rPr>
              <a:t>Artificial Intelligence Machine Learning and Deep Learning   </a:t>
            </a:r>
            <a:r>
              <a:rPr lang="zh-CN" altLang="en-US" sz="2000" dirty="0">
                <a:latin typeface="Comic Sans MS" panose="030F0702030302020204" pitchFamily="66" charset="0"/>
              </a:rPr>
              <a:t>第一、二、四、五章</a:t>
            </a:r>
            <a:endParaRPr lang="en-US" altLang="zh-CN" sz="2000" dirty="0">
              <a:latin typeface="Comic Sans MS" panose="030F0702030302020204" pitchFamily="66" charset="0"/>
            </a:endParaRPr>
          </a:p>
          <a:p>
            <a:pPr lvl="1"/>
            <a:endParaRPr lang="en-US" altLang="zh-CN" sz="2000" i="1" dirty="0">
              <a:latin typeface="Comic Sans MS" panose="030F0702030302020204" pitchFamily="66" charset="0"/>
            </a:endParaRPr>
          </a:p>
          <a:p>
            <a:pPr marL="742950" lvl="1" indent="-285750">
              <a:buFont typeface="Arial" panose="020B0604020202020204" pitchFamily="34" charset="0"/>
              <a:buChar char="•"/>
            </a:pPr>
            <a:r>
              <a:rPr lang="en-US" altLang="zh-CN" sz="2000" i="1" dirty="0">
                <a:latin typeface="Comic Sans MS" panose="030F0702030302020204" pitchFamily="66" charset="0"/>
              </a:rPr>
              <a:t>Unsupervised Learning in Space and Time A Modern Approach for Computer Vision using Graph-based Techniques and Deep Neural Networks </a:t>
            </a:r>
            <a:r>
              <a:rPr lang="zh-CN" altLang="en-US" sz="2000" dirty="0">
                <a:latin typeface="Comic Sans MS" panose="030F0702030302020204" pitchFamily="66" charset="0"/>
              </a:rPr>
              <a:t>第一、二章</a:t>
            </a:r>
            <a:endParaRPr lang="en-US" altLang="zh-CN" sz="2000" dirty="0">
              <a:latin typeface="Comic Sans MS" panose="030F0702030302020204" pitchFamily="66" charset="0"/>
            </a:endParaRPr>
          </a:p>
          <a:p>
            <a:pPr lvl="1"/>
            <a:endParaRPr lang="en-US" altLang="zh-CN" sz="2000" dirty="0">
              <a:latin typeface="Comic Sans MS" panose="030F0702030302020204" pitchFamily="66" charset="0"/>
            </a:endParaRPr>
          </a:p>
          <a:p>
            <a:pPr marL="285750" indent="-285750">
              <a:buFont typeface="Arial" panose="020B0604020202020204" pitchFamily="34" charset="0"/>
              <a:buChar char="•"/>
            </a:pPr>
            <a:r>
              <a:rPr lang="zh-CN" altLang="en-US" sz="2000" dirty="0"/>
              <a:t>我完成的部分</a:t>
            </a:r>
            <a:endParaRPr lang="en-US" altLang="zh-CN" sz="2000" dirty="0"/>
          </a:p>
          <a:p>
            <a:endParaRPr lang="en-US" altLang="zh-CN" sz="2000" dirty="0">
              <a:latin typeface="Comic Sans MS" panose="030F0702030302020204" pitchFamily="66" charset="0"/>
            </a:endParaRPr>
          </a:p>
          <a:p>
            <a:pPr marL="742950" lvl="1" indent="-285750">
              <a:buFont typeface="Arial" panose="020B0604020202020204" pitchFamily="34" charset="0"/>
              <a:buChar char="•"/>
            </a:pPr>
            <a:r>
              <a:rPr lang="zh-CN" altLang="en-US" sz="2000" dirty="0">
                <a:latin typeface="Comic Sans MS" panose="030F0702030302020204" pitchFamily="66" charset="0"/>
              </a:rPr>
              <a:t>第一本书：第二、四章</a:t>
            </a:r>
            <a:endParaRPr lang="en-US" altLang="zh-CN" sz="2000" dirty="0">
              <a:latin typeface="Comic Sans MS" panose="030F0702030302020204" pitchFamily="66" charset="0"/>
            </a:endParaRPr>
          </a:p>
          <a:p>
            <a:pPr lvl="1"/>
            <a:endParaRPr lang="en-US" altLang="zh-CN" sz="2000" i="1" dirty="0">
              <a:latin typeface="Comic Sans MS" panose="030F0702030302020204" pitchFamily="66" charset="0"/>
            </a:endParaRPr>
          </a:p>
          <a:p>
            <a:pPr marL="742950" lvl="1" indent="-285750">
              <a:buFont typeface="Arial" panose="020B0604020202020204" pitchFamily="34" charset="0"/>
              <a:buChar char="•"/>
            </a:pPr>
            <a:r>
              <a:rPr lang="zh-CN" altLang="en-US" sz="2000" dirty="0">
                <a:latin typeface="Comic Sans MS" panose="030F0702030302020204" pitchFamily="66" charset="0"/>
              </a:rPr>
              <a:t>第二本书：第二章</a:t>
            </a:r>
            <a:endParaRPr lang="en-US" altLang="zh-CN" sz="2000" dirty="0">
              <a:latin typeface="Comic Sans MS" panose="030F0702030302020204" pitchFamily="66" charset="0"/>
            </a:endParaRPr>
          </a:p>
          <a:p>
            <a:pPr lvl="1"/>
            <a:endParaRPr lang="en-US" altLang="zh-CN" sz="2000" dirty="0">
              <a:latin typeface="Comic Sans MS" panose="030F0702030302020204" pitchFamily="66" charset="0"/>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mc:Choice xmlns:p14="http://schemas.microsoft.com/office/powerpoint/2010/main" Requires="p14">
      <p:transition p14:dur="10" advTm="3089"/>
    </mc:Choice>
    <mc:Fallback>
      <p:transition advTm="30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第一阶段（机器学习概论）</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28650" y="1590675"/>
            <a:ext cx="1090612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本章介绍了机器学习领域的很多概念，包括机器学习的类型、具体的操作方法</a:t>
            </a: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r>
              <a:rPr lang="zh-CN" altLang="en-US" sz="2000" dirty="0">
                <a:solidFill>
                  <a:srgbClr val="24292E"/>
                </a:solidFill>
                <a:latin typeface="-apple-system"/>
              </a:rPr>
              <a:t>模型的度量</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宋体" panose="02010600030101010101" pitchFamily="2" charset="-122"/>
                <a:ea typeface="宋体" panose="02010600030101010101" pitchFamily="2" charset="-122"/>
              </a:rPr>
              <a:t>包括度量标准、度量统计量及其计算</a:t>
            </a:r>
            <a:endParaRPr lang="en-US" altLang="zh-CN" sz="2000" dirty="0">
              <a:solidFill>
                <a:srgbClr val="24292E"/>
              </a:solidFill>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2000" dirty="0">
                <a:solidFill>
                  <a:srgbClr val="24292E"/>
                </a:solidFill>
                <a:latin typeface="-apple-system"/>
              </a:rPr>
              <a:t>线性回归的方法</a:t>
            </a: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r>
              <a:rPr lang="zh-CN" altLang="en-US" sz="2000" dirty="0">
                <a:solidFill>
                  <a:srgbClr val="24292E"/>
                </a:solidFill>
                <a:latin typeface="-apple-system"/>
              </a:rPr>
              <a:t>实际的应用方法</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Comic Sans MS" panose="030F0702030302020204" pitchFamily="66" charset="0"/>
                <a:ea typeface="宋体" panose="02010600030101010101" pitchFamily="2" charset="-122"/>
              </a:rPr>
              <a:t>用</a:t>
            </a:r>
            <a:r>
              <a:rPr lang="en-US" altLang="zh-CN" sz="2000" dirty="0" err="1">
                <a:solidFill>
                  <a:srgbClr val="24292E"/>
                </a:solidFill>
                <a:latin typeface="Comic Sans MS" panose="030F0702030302020204" pitchFamily="66" charset="0"/>
                <a:ea typeface="宋体" panose="02010600030101010101" pitchFamily="2" charset="-122"/>
              </a:rPr>
              <a:t>numpy</a:t>
            </a:r>
            <a:r>
              <a:rPr lang="zh-CN" altLang="en-US" sz="2000" dirty="0">
                <a:solidFill>
                  <a:srgbClr val="24292E"/>
                </a:solidFill>
                <a:latin typeface="Comic Sans MS" panose="030F0702030302020204" pitchFamily="66" charset="0"/>
                <a:ea typeface="宋体" panose="02010600030101010101" pitchFamily="2" charset="-122"/>
              </a:rPr>
              <a:t>和</a:t>
            </a:r>
            <a:r>
              <a:rPr lang="en-US" altLang="zh-CN" sz="2000" dirty="0">
                <a:solidFill>
                  <a:srgbClr val="24292E"/>
                </a:solidFill>
                <a:latin typeface="Comic Sans MS" panose="030F0702030302020204" pitchFamily="66" charset="0"/>
                <a:ea typeface="宋体" panose="02010600030101010101" pitchFamily="2" charset="-122"/>
              </a:rPr>
              <a:t>Matplotlib</a:t>
            </a:r>
            <a:r>
              <a:rPr lang="zh-CN" altLang="en-US" sz="2000" dirty="0">
                <a:solidFill>
                  <a:srgbClr val="24292E"/>
                </a:solidFill>
                <a:latin typeface="Comic Sans MS" panose="030F0702030302020204" pitchFamily="66" charset="0"/>
                <a:ea typeface="宋体" panose="02010600030101010101" pitchFamily="2" charset="-122"/>
              </a:rPr>
              <a:t>绘制散点图、做线性回归</a:t>
            </a:r>
            <a:endParaRPr lang="en-US" altLang="zh-CN" sz="2000" dirty="0">
              <a:solidFill>
                <a:srgbClr val="24292E"/>
              </a:solidFill>
              <a:latin typeface="Comic Sans MS" panose="030F0702030302020204" pitchFamily="66" charset="0"/>
              <a:ea typeface="宋体" panose="02010600030101010101" pitchFamily="2" charset="-122"/>
            </a:endParaRPr>
          </a:p>
          <a:p>
            <a:pPr marL="742950" lvl="1" indent="-285750">
              <a:lnSpc>
                <a:spcPct val="150000"/>
              </a:lnSpc>
              <a:buFont typeface="Arial" panose="020B0604020202020204" pitchFamily="34" charset="0"/>
              <a:buChar char="•"/>
            </a:pPr>
            <a:r>
              <a:rPr lang="zh-CN" altLang="en-US" sz="2000" dirty="0">
                <a:solidFill>
                  <a:srgbClr val="24292E"/>
                </a:solidFill>
                <a:latin typeface="Comic Sans MS" panose="030F0702030302020204" pitchFamily="66" charset="0"/>
                <a:ea typeface="宋体" panose="02010600030101010101" pitchFamily="2" charset="-122"/>
              </a:rPr>
              <a:t>用</a:t>
            </a:r>
            <a:r>
              <a:rPr lang="en-US" altLang="zh-CN" sz="2000" dirty="0" err="1">
                <a:solidFill>
                  <a:srgbClr val="24292E"/>
                </a:solidFill>
                <a:latin typeface="Comic Sans MS" panose="030F0702030302020204" pitchFamily="66" charset="0"/>
                <a:ea typeface="宋体" panose="02010600030101010101" pitchFamily="2" charset="-122"/>
              </a:rPr>
              <a:t>np.linspace</a:t>
            </a:r>
            <a:r>
              <a:rPr lang="en-US" altLang="zh-CN" sz="2000" dirty="0">
                <a:solidFill>
                  <a:srgbClr val="24292E"/>
                </a:solidFill>
                <a:latin typeface="Comic Sans MS" panose="030F0702030302020204" pitchFamily="66" charset="0"/>
                <a:ea typeface="宋体" panose="02010600030101010101" pitchFamily="2" charset="-122"/>
              </a:rPr>
              <a:t>()</a:t>
            </a:r>
            <a:r>
              <a:rPr lang="zh-CN" altLang="en-US" sz="2000" dirty="0">
                <a:solidFill>
                  <a:srgbClr val="24292E"/>
                </a:solidFill>
                <a:latin typeface="Comic Sans MS" panose="030F0702030302020204" pitchFamily="66" charset="0"/>
                <a:ea typeface="宋体" panose="02010600030101010101" pitchFamily="2" charset="-122"/>
              </a:rPr>
              <a:t>近似处理线性数据并计算均方误差</a:t>
            </a:r>
            <a:endParaRPr lang="en-US" altLang="zh-CN" sz="2000" dirty="0">
              <a:solidFill>
                <a:srgbClr val="24292E"/>
              </a:solidFill>
              <a:latin typeface="Comic Sans MS" panose="030F0702030302020204" pitchFamily="66" charset="0"/>
              <a:ea typeface="宋体" panose="02010600030101010101" pitchFamily="2" charset="-122"/>
            </a:endParaRPr>
          </a:p>
          <a:p>
            <a:pPr marL="742950" lvl="1" indent="-285750">
              <a:lnSpc>
                <a:spcPct val="150000"/>
              </a:lnSpc>
              <a:buFont typeface="Arial" panose="020B0604020202020204" pitchFamily="34" charset="0"/>
              <a:buChar char="•"/>
            </a:pPr>
            <a:r>
              <a:rPr lang="zh-CN" altLang="en-US" sz="2000" dirty="0">
                <a:solidFill>
                  <a:srgbClr val="24292E"/>
                </a:solidFill>
                <a:latin typeface="Comic Sans MS" panose="030F0702030302020204" pitchFamily="66" charset="0"/>
                <a:ea typeface="宋体" panose="02010600030101010101" pitchFamily="2" charset="-122"/>
              </a:rPr>
              <a:t>用</a:t>
            </a:r>
            <a:r>
              <a:rPr lang="en-US" altLang="zh-CN" sz="2000" dirty="0" err="1">
                <a:solidFill>
                  <a:srgbClr val="24292E"/>
                </a:solidFill>
                <a:latin typeface="Comic Sans MS" panose="030F0702030302020204" pitchFamily="66" charset="0"/>
                <a:ea typeface="宋体" panose="02010600030101010101" pitchFamily="2" charset="-122"/>
              </a:rPr>
              <a:t>keras</a:t>
            </a:r>
            <a:r>
              <a:rPr lang="zh-CN" altLang="en-US" sz="2000" dirty="0">
                <a:solidFill>
                  <a:srgbClr val="24292E"/>
                </a:solidFill>
                <a:latin typeface="Comic Sans MS" panose="030F0702030302020204" pitchFamily="66" charset="0"/>
                <a:ea typeface="宋体" panose="02010600030101010101" pitchFamily="2" charset="-122"/>
              </a:rPr>
              <a:t>进行线性回归</a:t>
            </a:r>
            <a:endParaRPr lang="en-US" altLang="zh-CN" sz="2000" dirty="0">
              <a:solidFill>
                <a:srgbClr val="24292E"/>
              </a:solidFill>
              <a:latin typeface="Comic Sans MS" panose="030F0702030302020204" pitchFamily="66" charset="0"/>
              <a:ea typeface="宋体" panose="02010600030101010101" pitchFamily="2" charset="-122"/>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789345613"/>
      </p:ext>
    </p:extLst>
  </p:cSld>
  <p:clrMapOvr>
    <a:masterClrMapping/>
  </p:clrMapOvr>
  <mc:AlternateContent xmlns:mc="http://schemas.openxmlformats.org/markup-compatibility/2006">
    <mc:Choice xmlns:p14="http://schemas.microsoft.com/office/powerpoint/2010/main" Requires="p14">
      <p:transition p14:dur="10" advTm="37689"/>
    </mc:Choice>
    <mc:Fallback>
      <p:transition advTm="376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第二阶段（深度学习概论）</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28650" y="1590675"/>
            <a:ext cx="10906125"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0" i="0" dirty="0">
                <a:solidFill>
                  <a:srgbClr val="24292E"/>
                </a:solidFill>
                <a:effectLst/>
                <a:latin typeface="-apple-system"/>
              </a:rPr>
              <a:t>本章第一部分介绍了深度学习的概念、深度学习可以解决的问题</a:t>
            </a:r>
            <a:endParaRPr lang="en-US" altLang="zh-CN" sz="2000" b="0" i="0" dirty="0">
              <a:solidFill>
                <a:srgbClr val="24292E"/>
              </a:solidFill>
              <a:effectLst/>
              <a:latin typeface="-apple-system"/>
            </a:endParaRPr>
          </a:p>
          <a:p>
            <a:pPr marL="285750" indent="-285750">
              <a:lnSpc>
                <a:spcPct val="150000"/>
              </a:lnSpc>
              <a:buFont typeface="Arial" panose="020B0604020202020204" pitchFamily="34" charset="0"/>
              <a:buChar char="•"/>
            </a:pPr>
            <a:r>
              <a:rPr lang="zh-CN" altLang="en-US" sz="2000" b="0" i="0" dirty="0">
                <a:solidFill>
                  <a:srgbClr val="24292E"/>
                </a:solidFill>
                <a:effectLst/>
                <a:latin typeface="-apple-system"/>
              </a:rPr>
              <a:t>神经网络的基本概念和构建</a:t>
            </a:r>
            <a:endParaRPr lang="en-US" altLang="zh-CN" sz="2000" b="0" i="0" dirty="0">
              <a:solidFill>
                <a:srgbClr val="24292E"/>
              </a:solidFill>
              <a:effectLst/>
              <a:latin typeface="-apple-system"/>
            </a:endParaRPr>
          </a:p>
          <a:p>
            <a:pPr marL="285750" indent="-285750">
              <a:lnSpc>
                <a:spcPct val="150000"/>
              </a:lnSpc>
              <a:buFont typeface="Arial" panose="020B0604020202020204" pitchFamily="34" charset="0"/>
              <a:buChar char="•"/>
            </a:pPr>
            <a:r>
              <a:rPr lang="zh-CN" altLang="en-US" sz="2000" b="0" i="0" dirty="0">
                <a:solidFill>
                  <a:srgbClr val="24292E"/>
                </a:solidFill>
                <a:effectLst/>
                <a:latin typeface="-apple-system"/>
              </a:rPr>
              <a:t>基本的神经网络</a:t>
            </a:r>
            <a:endParaRPr lang="en-US" altLang="zh-CN" sz="2000" b="0" i="0" dirty="0">
              <a:solidFill>
                <a:srgbClr val="24292E"/>
              </a:solidFill>
              <a:effectLst/>
              <a:latin typeface="-apple-system"/>
            </a:endParaRPr>
          </a:p>
          <a:p>
            <a:pPr marL="742950" lvl="1" indent="-285750">
              <a:lnSpc>
                <a:spcPct val="150000"/>
              </a:lnSpc>
              <a:buFont typeface="Arial" panose="020B0604020202020204" pitchFamily="34" charset="0"/>
              <a:buChar char="•"/>
            </a:pPr>
            <a:r>
              <a:rPr lang="en-US" altLang="zh-CN" sz="2000" b="0" i="0" dirty="0">
                <a:solidFill>
                  <a:srgbClr val="24292E"/>
                </a:solidFill>
                <a:effectLst/>
                <a:latin typeface="Comic Sans MS" panose="030F0702030302020204" pitchFamily="66" charset="0"/>
              </a:rPr>
              <a:t>ANN</a:t>
            </a:r>
            <a:endParaRPr lang="en-US" altLang="zh-CN" sz="2000" dirty="0">
              <a:solidFill>
                <a:srgbClr val="24292E"/>
              </a:solidFill>
              <a:latin typeface="Comic Sans MS" panose="030F0702030302020204" pitchFamily="66" charset="0"/>
            </a:endParaRPr>
          </a:p>
          <a:p>
            <a:pPr marL="742950" lvl="1" indent="-285750">
              <a:lnSpc>
                <a:spcPct val="150000"/>
              </a:lnSpc>
              <a:buFont typeface="Arial" panose="020B0604020202020204" pitchFamily="34" charset="0"/>
              <a:buChar char="•"/>
            </a:pPr>
            <a:r>
              <a:rPr lang="en-US" altLang="zh-CN" sz="2000" b="0" i="0" dirty="0">
                <a:solidFill>
                  <a:srgbClr val="24292E"/>
                </a:solidFill>
                <a:effectLst/>
                <a:latin typeface="Comic Sans MS" panose="030F0702030302020204" pitchFamily="66" charset="0"/>
              </a:rPr>
              <a:t>MLP</a:t>
            </a:r>
          </a:p>
          <a:p>
            <a:pPr marL="285750" indent="-285750">
              <a:lnSpc>
                <a:spcPct val="150000"/>
              </a:lnSpc>
              <a:buFont typeface="Arial" panose="020B0604020202020204" pitchFamily="34" charset="0"/>
              <a:buChar char="•"/>
            </a:pPr>
            <a:r>
              <a:rPr lang="zh-CN" altLang="en-US" sz="2000" b="0" i="0" dirty="0">
                <a:solidFill>
                  <a:srgbClr val="24292E"/>
                </a:solidFill>
                <a:effectLst/>
                <a:latin typeface="-apple-system"/>
              </a:rPr>
              <a:t>详细介绍了卷积神经网络</a:t>
            </a: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r>
              <a:rPr lang="zh-CN" altLang="en-US" sz="2000" b="0" i="0" dirty="0">
                <a:solidFill>
                  <a:srgbClr val="24292E"/>
                </a:solidFill>
                <a:effectLst/>
                <a:latin typeface="-apple-system"/>
              </a:rPr>
              <a:t>给出了一个使用</a:t>
            </a:r>
            <a:r>
              <a:rPr lang="en-US" altLang="zh-CN" sz="2000" b="0" i="0" dirty="0">
                <a:solidFill>
                  <a:srgbClr val="24292E"/>
                </a:solidFill>
                <a:effectLst/>
                <a:latin typeface="Comic Sans MS" panose="030F0702030302020204" pitchFamily="66" charset="0"/>
              </a:rPr>
              <a:t>MNIST</a:t>
            </a:r>
            <a:r>
              <a:rPr lang="zh-CN" altLang="en-US" sz="2000" dirty="0">
                <a:solidFill>
                  <a:srgbClr val="24292E"/>
                </a:solidFill>
                <a:latin typeface="-apple-system"/>
              </a:rPr>
              <a:t>数据集训练基于</a:t>
            </a:r>
            <a:r>
              <a:rPr lang="en-US" altLang="zh-CN" sz="2000" b="0" i="0" dirty="0" err="1">
                <a:solidFill>
                  <a:srgbClr val="24292E"/>
                </a:solidFill>
                <a:effectLst/>
                <a:latin typeface="Comic Sans MS" panose="030F0702030302020204" pitchFamily="66" charset="0"/>
              </a:rPr>
              <a:t>keras</a:t>
            </a:r>
            <a:r>
              <a:rPr lang="zh-CN" altLang="en-US" sz="2000" dirty="0">
                <a:solidFill>
                  <a:srgbClr val="24292E"/>
                </a:solidFill>
                <a:latin typeface="-apple-system"/>
              </a:rPr>
              <a:t>的</a:t>
            </a:r>
            <a:r>
              <a:rPr lang="en-US" altLang="zh-CN" sz="2000" b="0" i="0" dirty="0">
                <a:solidFill>
                  <a:srgbClr val="24292E"/>
                </a:solidFill>
                <a:effectLst/>
                <a:latin typeface="Comic Sans MS" panose="030F0702030302020204" pitchFamily="66" charset="0"/>
              </a:rPr>
              <a:t>CNN</a:t>
            </a:r>
            <a:r>
              <a:rPr lang="zh-CN" altLang="en-US" sz="2000" dirty="0">
                <a:solidFill>
                  <a:srgbClr val="24292E"/>
                </a:solidFill>
                <a:latin typeface="-apple-system"/>
              </a:rPr>
              <a:t>示例</a:t>
            </a:r>
            <a:endParaRPr lang="en-US" altLang="zh-CN" sz="2000" dirty="0">
              <a:solidFill>
                <a:srgbClr val="24292E"/>
              </a:solidFill>
              <a:latin typeface="-apple-system"/>
            </a:endParaRPr>
          </a:p>
        </p:txBody>
      </p:sp>
    </p:spTree>
    <p:extLst>
      <p:ext uri="{BB962C8B-B14F-4D97-AF65-F5344CB8AC3E}">
        <p14:creationId xmlns:p14="http://schemas.microsoft.com/office/powerpoint/2010/main" val="1147478155"/>
      </p:ext>
    </p:extLst>
  </p:cSld>
  <p:clrMapOvr>
    <a:masterClrMapping/>
  </p:clrMapOvr>
  <mc:AlternateContent xmlns:mc="http://schemas.openxmlformats.org/markup-compatibility/2006">
    <mc:Choice xmlns:p14="http://schemas.microsoft.com/office/powerpoint/2010/main" Requires="p14">
      <p:transition p14:dur="10" advTm="37778"/>
    </mc:Choice>
    <mc:Fallback>
      <p:transition advTm="377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第三阶段（图和超图匹配的无监督学习）</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249BB34-F020-4A44-9585-B8E63B7E5B53}"/>
                  </a:ext>
                </a:extLst>
              </p:cNvPr>
              <p:cNvSpPr txBox="1"/>
              <p:nvPr/>
            </p:nvSpPr>
            <p:spPr>
              <a:xfrm>
                <a:off x="642937" y="1461774"/>
                <a:ext cx="10906125" cy="56409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这一章是一个比较完整的实验</a:t>
                </a: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r>
                  <a:rPr lang="zh-CN" altLang="en-US" sz="2000" dirty="0">
                    <a:solidFill>
                      <a:srgbClr val="24292E"/>
                    </a:solidFill>
                    <a:latin typeface="-apple-system"/>
                  </a:rPr>
                  <a:t>理论部分：</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在图匹配问题中，对齐通常指的是两个图的结点和边之间在几何和外观上的一致性。</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一对图像做匹配问题就是求解指示器向量</a:t>
                </a:r>
                <a14:m>
                  <m:oMath xmlns:m="http://schemas.openxmlformats.org/officeDocument/2006/math">
                    <m:r>
                      <a:rPr lang="en-US" altLang="zh-CN" sz="2000" i="1" dirty="0" smtClean="0">
                        <a:solidFill>
                          <a:srgbClr val="24292E"/>
                        </a:solidFill>
                        <a:latin typeface="Cambria Math" panose="02040503050406030204" pitchFamily="18" charset="0"/>
                      </a:rPr>
                      <m:t>𝑥</m:t>
                    </m:r>
                    <m:r>
                      <a:rPr lang="en-US" altLang="zh-CN" sz="2000" i="1" dirty="0" smtClean="0">
                        <a:solidFill>
                          <a:srgbClr val="24292E"/>
                        </a:solidFill>
                        <a:latin typeface="Cambria Math" panose="02040503050406030204" pitchFamily="18" charset="0"/>
                      </a:rPr>
                      <m:t>∗</m:t>
                    </m:r>
                  </m:oMath>
                </a14:m>
                <a:r>
                  <a:rPr lang="en-US" altLang="zh-CN" sz="2000" i="1" dirty="0">
                    <a:solidFill>
                      <a:srgbClr val="24292E"/>
                    </a:solidFill>
                    <a:latin typeface="Cambria Math" panose="02040503050406030204" pitchFamily="18" charset="0"/>
                  </a:rPr>
                  <a:t>,</a:t>
                </a:r>
                <a:r>
                  <a:rPr lang="zh-CN" altLang="en-US" sz="2000" dirty="0">
                    <a:solidFill>
                      <a:srgbClr val="24292E"/>
                    </a:solidFill>
                    <a:latin typeface="-apple-system"/>
                  </a:rPr>
                  <a:t>使它最大化下面的式子</a:t>
                </a:r>
                <a:endParaRPr lang="en-US" altLang="zh-CN" sz="2000" dirty="0">
                  <a:solidFill>
                    <a:srgbClr val="24292E"/>
                  </a:solidFill>
                  <a:latin typeface="-apple-system"/>
                </a:endParaRPr>
              </a:p>
              <a:p>
                <a:pPr lvl="1">
                  <a:lnSpc>
                    <a:spcPct val="150000"/>
                  </a:lnSpc>
                </a:pPr>
                <a14:m>
                  <m:oMathPara xmlns:m="http://schemas.openxmlformats.org/officeDocument/2006/math">
                    <m:oMathParaPr>
                      <m:jc m:val="centerGroup"/>
                    </m:oMathParaPr>
                    <m:oMath xmlns:m="http://schemas.openxmlformats.org/officeDocument/2006/math">
                      <m:r>
                        <a:rPr lang="en-US" altLang="zh-CN" sz="2000" b="0" i="1" smtClean="0">
                          <a:solidFill>
                            <a:srgbClr val="24292E"/>
                          </a:solidFill>
                          <a:latin typeface="Cambria Math" panose="02040503050406030204" pitchFamily="18" charset="0"/>
                        </a:rPr>
                        <m:t>𝑥</m:t>
                      </m:r>
                      <m:r>
                        <a:rPr lang="en-US" altLang="zh-CN" sz="2000" b="0" i="1" smtClean="0">
                          <a:solidFill>
                            <a:srgbClr val="24292E"/>
                          </a:solidFill>
                          <a:latin typeface="Cambria Math" panose="02040503050406030204" pitchFamily="18" charset="0"/>
                        </a:rPr>
                        <m:t>∗=</m:t>
                      </m:r>
                      <m:r>
                        <a:rPr lang="en-US" altLang="zh-CN" sz="2000" b="0" i="1" smtClean="0">
                          <a:solidFill>
                            <a:srgbClr val="24292E"/>
                          </a:solidFill>
                          <a:latin typeface="Cambria Math" panose="02040503050406030204" pitchFamily="18" charset="0"/>
                        </a:rPr>
                        <m:t>𝑎𝑟𝑔𝑚𝑎𝑥</m:t>
                      </m:r>
                      <m:d>
                        <m:dPr>
                          <m:ctrlPr>
                            <a:rPr lang="en-US" altLang="zh-CN" sz="2000" b="0" i="1" smtClean="0">
                              <a:solidFill>
                                <a:srgbClr val="24292E"/>
                              </a:solidFill>
                              <a:latin typeface="Cambria Math" panose="02040503050406030204" pitchFamily="18" charset="0"/>
                            </a:rPr>
                          </m:ctrlPr>
                        </m:dPr>
                        <m:e>
                          <m:sSup>
                            <m:sSupPr>
                              <m:ctrlPr>
                                <a:rPr lang="en-US" altLang="zh-CN" sz="2000" b="0" i="1" smtClean="0">
                                  <a:solidFill>
                                    <a:srgbClr val="24292E"/>
                                  </a:solidFill>
                                  <a:latin typeface="Cambria Math" panose="02040503050406030204" pitchFamily="18" charset="0"/>
                                </a:rPr>
                              </m:ctrlPr>
                            </m:sSupPr>
                            <m:e>
                              <m:r>
                                <a:rPr lang="en-US" altLang="zh-CN" sz="2000" b="0" i="1" smtClean="0">
                                  <a:solidFill>
                                    <a:srgbClr val="24292E"/>
                                  </a:solidFill>
                                  <a:latin typeface="Cambria Math" panose="02040503050406030204" pitchFamily="18" charset="0"/>
                                </a:rPr>
                                <m:t>𝑥</m:t>
                              </m:r>
                            </m:e>
                            <m:sup>
                              <m:r>
                                <a:rPr lang="en-US" altLang="zh-CN" sz="2000" b="0" i="1" smtClean="0">
                                  <a:solidFill>
                                    <a:srgbClr val="24292E"/>
                                  </a:solidFill>
                                  <a:latin typeface="Cambria Math" panose="02040503050406030204" pitchFamily="18" charset="0"/>
                                </a:rPr>
                                <m:t>𝑇</m:t>
                              </m:r>
                            </m:sup>
                          </m:sSup>
                          <m:r>
                            <a:rPr lang="en-US" altLang="zh-CN" sz="2000" b="0" i="1" smtClean="0">
                              <a:solidFill>
                                <a:srgbClr val="24292E"/>
                              </a:solidFill>
                              <a:latin typeface="Cambria Math" panose="02040503050406030204" pitchFamily="18" charset="0"/>
                            </a:rPr>
                            <m:t>𝑀𝑥</m:t>
                          </m:r>
                        </m:e>
                      </m:d>
                      <m:r>
                        <a:rPr lang="en-US" altLang="zh-CN" sz="2000" b="0" i="1" smtClean="0">
                          <a:solidFill>
                            <a:srgbClr val="24292E"/>
                          </a:solidFill>
                          <a:latin typeface="Cambria Math" panose="02040503050406030204" pitchFamily="18" charset="0"/>
                        </a:rPr>
                        <m:t>𝑠</m:t>
                      </m:r>
                      <m:r>
                        <a:rPr lang="en-US" altLang="zh-CN" sz="2000" b="0" i="1" smtClean="0">
                          <a:solidFill>
                            <a:srgbClr val="24292E"/>
                          </a:solidFill>
                          <a:latin typeface="Cambria Math" panose="02040503050406030204" pitchFamily="18" charset="0"/>
                        </a:rPr>
                        <m:t>.</m:t>
                      </m:r>
                      <m:r>
                        <a:rPr lang="en-US" altLang="zh-CN" sz="2000" b="0" i="1" smtClean="0">
                          <a:solidFill>
                            <a:srgbClr val="24292E"/>
                          </a:solidFill>
                          <a:latin typeface="Cambria Math" panose="02040503050406030204" pitchFamily="18" charset="0"/>
                        </a:rPr>
                        <m:t>𝑡</m:t>
                      </m:r>
                      <m:r>
                        <a:rPr lang="en-US" altLang="zh-CN" sz="2000" b="0" i="1" smtClean="0">
                          <a:solidFill>
                            <a:srgbClr val="24292E"/>
                          </a:solidFill>
                          <a:latin typeface="Cambria Math" panose="02040503050406030204" pitchFamily="18" charset="0"/>
                        </a:rPr>
                        <m:t>.</m:t>
                      </m:r>
                      <m:r>
                        <a:rPr lang="en-US" altLang="zh-CN" sz="2000" b="0" i="1" smtClean="0">
                          <a:solidFill>
                            <a:srgbClr val="24292E"/>
                          </a:solidFill>
                          <a:latin typeface="Cambria Math" panose="02040503050406030204" pitchFamily="18" charset="0"/>
                        </a:rPr>
                        <m:t>𝐴𝑥</m:t>
                      </m:r>
                      <m:r>
                        <a:rPr lang="en-US" altLang="zh-CN" sz="2000" b="0" i="1" smtClean="0">
                          <a:solidFill>
                            <a:srgbClr val="24292E"/>
                          </a:solidFill>
                          <a:latin typeface="Cambria Math" panose="02040503050406030204" pitchFamily="18" charset="0"/>
                        </a:rPr>
                        <m:t>=1,</m:t>
                      </m:r>
                      <m:r>
                        <a:rPr lang="en-US" altLang="zh-CN" sz="2000" b="0" i="1" smtClean="0">
                          <a:solidFill>
                            <a:srgbClr val="24292E"/>
                          </a:solidFill>
                          <a:latin typeface="Cambria Math" panose="02040503050406030204" pitchFamily="18" charset="0"/>
                        </a:rPr>
                        <m:t>𝑥</m:t>
                      </m:r>
                      <m:r>
                        <a:rPr lang="en-US" altLang="zh-CN" sz="2000" b="0" i="1" smtClean="0">
                          <a:solidFill>
                            <a:srgbClr val="24292E"/>
                          </a:solidFill>
                          <a:latin typeface="Cambria Math" panose="02040503050406030204" pitchFamily="18" charset="0"/>
                        </a:rPr>
                        <m:t>∊</m:t>
                      </m:r>
                      <m:sSup>
                        <m:sSupPr>
                          <m:ctrlPr>
                            <a:rPr lang="en-US" altLang="zh-CN" sz="2000" b="0" i="1" smtClean="0">
                              <a:solidFill>
                                <a:srgbClr val="24292E"/>
                              </a:solidFill>
                              <a:latin typeface="Cambria Math" panose="02040503050406030204" pitchFamily="18" charset="0"/>
                            </a:rPr>
                          </m:ctrlPr>
                        </m:sSupPr>
                        <m:e>
                          <m:d>
                            <m:dPr>
                              <m:begChr m:val="{"/>
                              <m:endChr m:val="}"/>
                              <m:ctrlPr>
                                <a:rPr lang="en-US" altLang="zh-CN" sz="2000" b="0" i="1" smtClean="0">
                                  <a:solidFill>
                                    <a:srgbClr val="24292E"/>
                                  </a:solidFill>
                                  <a:latin typeface="Cambria Math" panose="02040503050406030204" pitchFamily="18" charset="0"/>
                                </a:rPr>
                              </m:ctrlPr>
                            </m:dPr>
                            <m:e>
                              <m:r>
                                <a:rPr lang="en-US" altLang="zh-CN" sz="2000" b="0" i="1" smtClean="0">
                                  <a:solidFill>
                                    <a:srgbClr val="24292E"/>
                                  </a:solidFill>
                                  <a:latin typeface="Cambria Math" panose="02040503050406030204" pitchFamily="18" charset="0"/>
                                </a:rPr>
                                <m:t>0,1</m:t>
                              </m:r>
                            </m:e>
                          </m:d>
                        </m:e>
                        <m:sup>
                          <m:r>
                            <a:rPr lang="en-US" altLang="zh-CN" sz="2000" b="0" i="1" smtClean="0">
                              <a:solidFill>
                                <a:srgbClr val="24292E"/>
                              </a:solidFill>
                              <a:latin typeface="Cambria Math" panose="02040503050406030204" pitchFamily="18" charset="0"/>
                            </a:rPr>
                            <m:t>𝑛</m:t>
                          </m:r>
                        </m:sup>
                      </m:sSup>
                    </m:oMath>
                  </m:oMathPara>
                </a14:m>
                <a:endParaRPr lang="en-US" altLang="zh-CN" sz="2000" b="0" dirty="0">
                  <a:solidFill>
                    <a:srgbClr val="24292E"/>
                  </a:solidFill>
                  <a:latin typeface="-apple-system"/>
                </a:endParaRPr>
              </a:p>
              <a:p>
                <a:pPr lvl="1">
                  <a:lnSpc>
                    <a:spcPct val="150000"/>
                  </a:lnSpc>
                </a:pPr>
                <a:r>
                  <a:rPr lang="en-US" altLang="zh-CN" sz="2000" dirty="0">
                    <a:solidFill>
                      <a:srgbClr val="24292E"/>
                    </a:solidFill>
                    <a:latin typeface="-apple-system"/>
                  </a:rPr>
                  <a:t>X</a:t>
                </a:r>
                <a:r>
                  <a:rPr lang="zh-CN" altLang="en-US" sz="2000" dirty="0">
                    <a:solidFill>
                      <a:srgbClr val="24292E"/>
                    </a:solidFill>
                    <a:latin typeface="-apple-system"/>
                  </a:rPr>
                  <a:t>为一个二维矩阵，如果特征</a:t>
                </a:r>
                <a14:m>
                  <m:oMath xmlns:m="http://schemas.openxmlformats.org/officeDocument/2006/math">
                    <m:r>
                      <a:rPr lang="en-US" altLang="zh-CN" sz="2000" i="1" dirty="0" smtClean="0">
                        <a:solidFill>
                          <a:srgbClr val="24292E"/>
                        </a:solidFill>
                        <a:latin typeface="Cambria Math" panose="02040503050406030204" pitchFamily="18" charset="0"/>
                      </a:rPr>
                      <m:t>𝑖</m:t>
                    </m:r>
                  </m:oMath>
                </a14:m>
                <a:r>
                  <a:rPr lang="zh-CN" altLang="en-US" sz="2000" dirty="0">
                    <a:solidFill>
                      <a:srgbClr val="24292E"/>
                    </a:solidFill>
                    <a:latin typeface="-apple-system"/>
                  </a:rPr>
                  <a:t>和另一幅图像的特征</a:t>
                </a:r>
                <a14:m>
                  <m:oMath xmlns:m="http://schemas.openxmlformats.org/officeDocument/2006/math">
                    <m:r>
                      <a:rPr lang="en-US" altLang="zh-CN" sz="2000" i="1" dirty="0" smtClean="0">
                        <a:solidFill>
                          <a:srgbClr val="24292E"/>
                        </a:solidFill>
                        <a:latin typeface="Cambria Math" panose="02040503050406030204" pitchFamily="18" charset="0"/>
                      </a:rPr>
                      <m:t>𝑎</m:t>
                    </m:r>
                  </m:oMath>
                </a14:m>
                <a:r>
                  <a:rPr lang="zh-CN" altLang="en-US" sz="2000" dirty="0">
                    <a:solidFill>
                      <a:srgbClr val="24292E"/>
                    </a:solidFill>
                    <a:latin typeface="-apple-system"/>
                  </a:rPr>
                  <a:t>匹配，则</a:t>
                </a:r>
                <a14:m>
                  <m:oMath xmlns:m="http://schemas.openxmlformats.org/officeDocument/2006/math">
                    <m:r>
                      <a:rPr lang="en-US" altLang="zh-CN" sz="2000" i="1" dirty="0" smtClean="0">
                        <a:solidFill>
                          <a:srgbClr val="24292E"/>
                        </a:solidFill>
                        <a:latin typeface="Cambria Math" panose="02040503050406030204" pitchFamily="18" charset="0"/>
                      </a:rPr>
                      <m:t>𝑋</m:t>
                    </m:r>
                    <m:r>
                      <a:rPr lang="en-US" altLang="zh-CN" sz="2000" i="1" dirty="0" smtClean="0">
                        <a:solidFill>
                          <a:srgbClr val="24292E"/>
                        </a:solidFill>
                        <a:latin typeface="Cambria Math" panose="02040503050406030204" pitchFamily="18" charset="0"/>
                      </a:rPr>
                      <m:t>(</m:t>
                    </m:r>
                    <m:r>
                      <a:rPr lang="en-US" altLang="zh-CN" sz="2000" i="1" dirty="0" err="1">
                        <a:solidFill>
                          <a:srgbClr val="24292E"/>
                        </a:solidFill>
                        <a:latin typeface="Cambria Math" panose="02040503050406030204" pitchFamily="18" charset="0"/>
                      </a:rPr>
                      <m:t>𝑖</m:t>
                    </m:r>
                    <m:r>
                      <a:rPr lang="en-US" altLang="zh-CN" sz="2000" i="1" dirty="0" err="1" smtClean="0">
                        <a:solidFill>
                          <a:srgbClr val="24292E"/>
                        </a:solidFill>
                        <a:latin typeface="Cambria Math" panose="02040503050406030204" pitchFamily="18" charset="0"/>
                      </a:rPr>
                      <m:t>,</m:t>
                    </m:r>
                    <m:r>
                      <a:rPr lang="en-US" altLang="zh-CN" sz="2000" i="1" dirty="0" err="1" smtClean="0">
                        <a:solidFill>
                          <a:srgbClr val="24292E"/>
                        </a:solidFill>
                        <a:latin typeface="Cambria Math" panose="02040503050406030204" pitchFamily="18" charset="0"/>
                      </a:rPr>
                      <m:t>𝑎</m:t>
                    </m:r>
                    <m:r>
                      <a:rPr lang="en-US" altLang="zh-CN" sz="2000" i="1" dirty="0" smtClean="0">
                        <a:solidFill>
                          <a:srgbClr val="24292E"/>
                        </a:solidFill>
                        <a:latin typeface="Cambria Math" panose="02040503050406030204" pitchFamily="18" charset="0"/>
                      </a:rPr>
                      <m:t>)</m:t>
                    </m:r>
                  </m:oMath>
                </a14:m>
                <a:r>
                  <a:rPr lang="zh-CN" altLang="en-US" sz="2000" dirty="0">
                    <a:solidFill>
                      <a:srgbClr val="24292E"/>
                    </a:solidFill>
                    <a:latin typeface="-apple-system"/>
                  </a:rPr>
                  <a:t>为</a:t>
                </a:r>
                <a:r>
                  <a:rPr lang="en-US" altLang="zh-CN" sz="2000" dirty="0">
                    <a:solidFill>
                      <a:srgbClr val="24292E"/>
                    </a:solidFill>
                    <a:latin typeface="-apple-system"/>
                  </a:rPr>
                  <a:t>1</a:t>
                </a:r>
                <a:r>
                  <a:rPr lang="zh-CN" altLang="en-US" sz="2000" dirty="0">
                    <a:solidFill>
                      <a:srgbClr val="24292E"/>
                    </a:solidFill>
                    <a:latin typeface="-apple-system"/>
                  </a:rPr>
                  <a:t>，否则为</a:t>
                </a:r>
                <a:r>
                  <a:rPr lang="en-US" altLang="zh-CN" sz="2000" dirty="0">
                    <a:solidFill>
                      <a:srgbClr val="24292E"/>
                    </a:solidFill>
                    <a:latin typeface="-apple-system"/>
                  </a:rPr>
                  <a:t>0</a:t>
                </a:r>
              </a:p>
              <a:p>
                <a:pPr lvl="1">
                  <a:lnSpc>
                    <a:spcPct val="150000"/>
                  </a:lnSpc>
                </a:pPr>
                <a:r>
                  <a:rPr lang="en-US" altLang="zh-CN" sz="2000" b="0" dirty="0">
                    <a:solidFill>
                      <a:srgbClr val="000000"/>
                    </a:solidFill>
                    <a:effectLst/>
                    <a:latin typeface="Consolas" panose="020B0609020204030204" pitchFamily="49" charset="0"/>
                  </a:rPr>
                  <a:t>M</a:t>
                </a:r>
                <a:r>
                  <a:rPr lang="zh-CN" altLang="en-US" sz="2000" b="0" dirty="0">
                    <a:solidFill>
                      <a:srgbClr val="333333"/>
                    </a:solidFill>
                    <a:effectLst/>
                    <a:latin typeface="Consolas" panose="020B0609020204030204" pitchFamily="49" charset="0"/>
                  </a:rPr>
                  <a:t>为一个包含正元素的矩阵，其中包含两两计分函数使</a:t>
                </a:r>
                <a14:m>
                  <m:oMath xmlns:m="http://schemas.openxmlformats.org/officeDocument/2006/math">
                    <m:sSub>
                      <m:sSubPr>
                        <m:ctrlPr>
                          <a:rPr lang="en-US" altLang="zh-CN" sz="2000" b="0" i="1" dirty="0" smtClean="0">
                            <a:solidFill>
                              <a:srgbClr val="000000"/>
                            </a:solidFill>
                            <a:effectLst/>
                            <a:latin typeface="Cambria Math" panose="02040503050406030204" pitchFamily="18" charset="0"/>
                          </a:rPr>
                        </m:ctrlPr>
                      </m:sSubPr>
                      <m:e>
                        <m:r>
                          <a:rPr lang="en-US" altLang="zh-CN" sz="2000" b="0" i="1" dirty="0" smtClean="0">
                            <a:solidFill>
                              <a:srgbClr val="000000"/>
                            </a:solidFill>
                            <a:effectLst/>
                            <a:latin typeface="Cambria Math" panose="02040503050406030204" pitchFamily="18" charset="0"/>
                          </a:rPr>
                          <m:t>𝑀</m:t>
                        </m:r>
                      </m:e>
                      <m:sub>
                        <m:d>
                          <m:dPr>
                            <m:begChr m:val="{"/>
                            <m:endChr m:val="}"/>
                            <m:ctrlPr>
                              <a:rPr lang="en-US" altLang="zh-CN" sz="2000" b="0" i="1" dirty="0" smtClean="0">
                                <a:solidFill>
                                  <a:srgbClr val="000000"/>
                                </a:solidFill>
                                <a:effectLst/>
                                <a:latin typeface="Cambria Math" panose="02040503050406030204" pitchFamily="18" charset="0"/>
                              </a:rPr>
                            </m:ctrlPr>
                          </m:dPr>
                          <m:e>
                            <m:r>
                              <a:rPr lang="en-US" altLang="zh-CN" sz="2000" b="0" i="1" dirty="0" err="1" smtClean="0">
                                <a:solidFill>
                                  <a:srgbClr val="000000"/>
                                </a:solidFill>
                                <a:effectLst/>
                                <a:latin typeface="Cambria Math" panose="02040503050406030204" pitchFamily="18" charset="0"/>
                              </a:rPr>
                              <m:t>𝑖𝑎</m:t>
                            </m:r>
                            <m:r>
                              <a:rPr lang="en-US" altLang="zh-CN" sz="2000" b="0" i="1" dirty="0" smtClean="0">
                                <a:solidFill>
                                  <a:srgbClr val="000000"/>
                                </a:solidFill>
                                <a:effectLst/>
                                <a:latin typeface="Cambria Math" panose="02040503050406030204" pitchFamily="18" charset="0"/>
                              </a:rPr>
                              <m:t>; </m:t>
                            </m:r>
                            <m:r>
                              <a:rPr lang="en-US" altLang="zh-CN" sz="2000" b="0" i="1" dirty="0" err="1" smtClean="0">
                                <a:solidFill>
                                  <a:srgbClr val="000000"/>
                                </a:solidFill>
                                <a:effectLst/>
                                <a:latin typeface="Cambria Math" panose="02040503050406030204" pitchFamily="18" charset="0"/>
                              </a:rPr>
                              <m:t>𝑗𝑏</m:t>
                            </m:r>
                          </m:e>
                        </m:d>
                      </m:sub>
                    </m:sSub>
                  </m:oMath>
                </a14:m>
                <a:r>
                  <a:rPr lang="zh-CN" altLang="en-US" sz="2000" b="0" dirty="0">
                    <a:solidFill>
                      <a:srgbClr val="333333"/>
                    </a:solidFill>
                    <a:effectLst/>
                    <a:latin typeface="Consolas" panose="020B0609020204030204" pitchFamily="49" charset="0"/>
                  </a:rPr>
                  <a:t>度量一对特征</a:t>
                </a:r>
                <a14:m>
                  <m:oMath xmlns:m="http://schemas.openxmlformats.org/officeDocument/2006/math">
                    <m:r>
                      <a:rPr lang="zh-CN" altLang="en-US" sz="2000" i="1" dirty="0" smtClean="0">
                        <a:solidFill>
                          <a:srgbClr val="000000"/>
                        </a:solidFill>
                        <a:latin typeface="Cambria Math" panose="02040503050406030204" pitchFamily="18" charset="0"/>
                      </a:rPr>
                      <m:t>（</m:t>
                    </m:r>
                    <m:r>
                      <a:rPr lang="en-US" altLang="zh-CN" sz="2000" i="1" dirty="0" err="1" smtClean="0">
                        <a:solidFill>
                          <a:srgbClr val="000000"/>
                        </a:solidFill>
                        <a:latin typeface="Cambria Math" panose="02040503050406030204" pitchFamily="18" charset="0"/>
                      </a:rPr>
                      <m:t>𝑖</m:t>
                    </m:r>
                    <m:r>
                      <a:rPr lang="en-US" altLang="zh-CN" sz="2000" i="1" dirty="0" err="1" smtClean="0">
                        <a:solidFill>
                          <a:srgbClr val="000000"/>
                        </a:solidFill>
                        <a:latin typeface="Cambria Math" panose="02040503050406030204" pitchFamily="18" charset="0"/>
                      </a:rPr>
                      <m:t>,</m:t>
                    </m:r>
                    <m:r>
                      <a:rPr lang="en-US" altLang="zh-CN" sz="2000" i="1" dirty="0" err="1" smtClean="0">
                        <a:solidFill>
                          <a:srgbClr val="000000"/>
                        </a:solidFill>
                        <a:latin typeface="Cambria Math" panose="02040503050406030204" pitchFamily="18" charset="0"/>
                      </a:rPr>
                      <m:t>𝑗</m:t>
                    </m:r>
                    <m:r>
                      <a:rPr lang="zh-CN" altLang="en-US" sz="2000" i="1" dirty="0" smtClean="0">
                        <a:solidFill>
                          <a:srgbClr val="000000"/>
                        </a:solidFill>
                        <a:latin typeface="Cambria Math" panose="02040503050406030204" pitchFamily="18" charset="0"/>
                      </a:rPr>
                      <m:t>）</m:t>
                    </m:r>
                  </m:oMath>
                </a14:m>
                <a:r>
                  <a:rPr lang="zh-CN" altLang="en-US" sz="2000" b="0" dirty="0">
                    <a:solidFill>
                      <a:srgbClr val="333333"/>
                    </a:solidFill>
                    <a:effectLst/>
                    <a:latin typeface="Consolas" panose="020B0609020204030204" pitchFamily="49" charset="0"/>
                  </a:rPr>
                  <a:t>与另一幅图像的一对候选匹配</a:t>
                </a:r>
                <a14:m>
                  <m:oMath xmlns:m="http://schemas.openxmlformats.org/officeDocument/2006/math">
                    <m:r>
                      <a:rPr lang="en-US" altLang="zh-CN" sz="2000" b="0" i="1" dirty="0" smtClean="0">
                        <a:solidFill>
                          <a:srgbClr val="000000"/>
                        </a:solidFill>
                        <a:effectLst/>
                        <a:latin typeface="Cambria Math" panose="02040503050406030204" pitchFamily="18" charset="0"/>
                      </a:rPr>
                      <m:t>(</m:t>
                    </m:r>
                    <m:r>
                      <a:rPr lang="en-US" altLang="zh-CN" sz="2000" b="0" i="1" dirty="0" err="1" smtClean="0">
                        <a:solidFill>
                          <a:srgbClr val="000000"/>
                        </a:solidFill>
                        <a:effectLst/>
                        <a:latin typeface="Cambria Math" panose="02040503050406030204" pitchFamily="18" charset="0"/>
                      </a:rPr>
                      <m:t>𝑎</m:t>
                    </m:r>
                    <m:r>
                      <a:rPr lang="en-US" altLang="zh-CN" sz="2000" b="0" i="1" dirty="0" err="1" smtClean="0">
                        <a:solidFill>
                          <a:srgbClr val="000000"/>
                        </a:solidFill>
                        <a:effectLst/>
                        <a:latin typeface="Cambria Math" panose="02040503050406030204" pitchFamily="18" charset="0"/>
                      </a:rPr>
                      <m:t>,</m:t>
                    </m:r>
                    <m:r>
                      <a:rPr lang="en-US" altLang="zh-CN" sz="2000" b="0" i="1" dirty="0" err="1" smtClean="0">
                        <a:solidFill>
                          <a:srgbClr val="000000"/>
                        </a:solidFill>
                        <a:effectLst/>
                        <a:latin typeface="Cambria Math" panose="02040503050406030204" pitchFamily="18" charset="0"/>
                      </a:rPr>
                      <m:t>𝑏</m:t>
                    </m:r>
                    <m:r>
                      <a:rPr lang="en-US" altLang="zh-CN" sz="2000" b="0" i="1" dirty="0" smtClean="0">
                        <a:solidFill>
                          <a:srgbClr val="000000"/>
                        </a:solidFill>
                        <a:effectLst/>
                        <a:latin typeface="Cambria Math" panose="02040503050406030204" pitchFamily="18" charset="0"/>
                      </a:rPr>
                      <m:t>)</m:t>
                    </m:r>
                  </m:oMath>
                </a14:m>
                <a:r>
                  <a:rPr lang="zh-CN" altLang="en-US" sz="2000" b="0" dirty="0">
                    <a:solidFill>
                      <a:srgbClr val="333333"/>
                    </a:solidFill>
                    <a:effectLst/>
                    <a:latin typeface="Consolas" panose="020B0609020204030204" pitchFamily="49" charset="0"/>
                  </a:rPr>
                  <a:t>在几何和外观方面的一致性。</a:t>
                </a:r>
              </a:p>
              <a:p>
                <a:pPr lvl="1">
                  <a:lnSpc>
                    <a:spcPct val="150000"/>
                  </a:lnSpc>
                </a:pPr>
                <a:endParaRPr lang="en-US" altLang="zh-CN" sz="2000" dirty="0">
                  <a:solidFill>
                    <a:srgbClr val="24292E"/>
                  </a:solidFill>
                  <a:latin typeface="-apple-system"/>
                </a:endParaRPr>
              </a:p>
              <a:p>
                <a:pPr lvl="1">
                  <a:lnSpc>
                    <a:spcPct val="150000"/>
                  </a:lnSpc>
                </a:pPr>
                <a:endParaRPr lang="en-US" altLang="zh-CN" sz="2000" b="0" dirty="0">
                  <a:solidFill>
                    <a:srgbClr val="24292E"/>
                  </a:solidFill>
                  <a:latin typeface="-apple-system"/>
                </a:endParaRPr>
              </a:p>
              <a:p>
                <a:pPr marL="742950" lvl="1" indent="-285750">
                  <a:lnSpc>
                    <a:spcPct val="150000"/>
                  </a:lnSpc>
                  <a:buFont typeface="Arial" panose="020B0604020202020204" pitchFamily="34" charset="0"/>
                  <a:buChar char="•"/>
                </a:pPr>
                <a:endParaRPr lang="zh-CN" altLang="en-US" sz="2000" dirty="0">
                  <a:solidFill>
                    <a:srgbClr val="24292E"/>
                  </a:solidFill>
                  <a:latin typeface="-apple-system"/>
                </a:endParaRPr>
              </a:p>
            </p:txBody>
          </p:sp>
        </mc:Choice>
        <mc:Fallback>
          <p:sp>
            <p:nvSpPr>
              <p:cNvPr id="2" name="文本框 1">
                <a:extLst>
                  <a:ext uri="{FF2B5EF4-FFF2-40B4-BE49-F238E27FC236}">
                    <a16:creationId xmlns:a16="http://schemas.microsoft.com/office/drawing/2014/main" id="{9249BB34-F020-4A44-9585-B8E63B7E5B53}"/>
                  </a:ext>
                </a:extLst>
              </p:cNvPr>
              <p:cNvSpPr txBox="1">
                <a:spLocks noRot="1" noChangeAspect="1" noMove="1" noResize="1" noEditPoints="1" noAdjustHandles="1" noChangeArrowheads="1" noChangeShapeType="1" noTextEdit="1"/>
              </p:cNvSpPr>
              <p:nvPr/>
            </p:nvSpPr>
            <p:spPr>
              <a:xfrm>
                <a:off x="642937" y="1461774"/>
                <a:ext cx="10906125" cy="5640968"/>
              </a:xfrm>
              <a:prstGeom prst="rect">
                <a:avLst/>
              </a:prstGeom>
              <a:blipFill>
                <a:blip r:embed="rId3"/>
                <a:stretch>
                  <a:fillRect l="-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6877793"/>
      </p:ext>
    </p:extLst>
  </p:cSld>
  <p:clrMapOvr>
    <a:masterClrMapping/>
  </p:clrMapOvr>
  <mc:AlternateContent xmlns:mc="http://schemas.openxmlformats.org/markup-compatibility/2006">
    <mc:Choice xmlns:p14="http://schemas.microsoft.com/office/powerpoint/2010/main" Requires="p14">
      <p:transition p14:dur="10" advTm="64787"/>
    </mc:Choice>
    <mc:Fallback>
      <p:transition advTm="647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第三阶段（图和超图匹配的无监督学习）</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249BB34-F020-4A44-9585-B8E63B7E5B53}"/>
                  </a:ext>
                </a:extLst>
              </p:cNvPr>
              <p:cNvSpPr txBox="1"/>
              <p:nvPr/>
            </p:nvSpPr>
            <p:spPr>
              <a:xfrm>
                <a:off x="642937" y="1461774"/>
                <a:ext cx="10906125" cy="46598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度量正确性的方法</a:t>
                </a:r>
                <a:endParaRPr lang="en-US" altLang="zh-CN" sz="2000" dirty="0">
                  <a:solidFill>
                    <a:srgbClr val="24292E"/>
                  </a:solidFill>
                  <a:latin typeface="-apple-system"/>
                </a:endParaRPr>
              </a:p>
              <a:p>
                <a:pPr marL="285750" indent="-285750">
                  <a:lnSpc>
                    <a:spcPct val="150000"/>
                  </a:lnSpc>
                  <a:buFont typeface="Arial" panose="020B0604020202020204" pitchFamily="34" charset="0"/>
                  <a:buChar char="•"/>
                </a:pPr>
                <a:endParaRPr lang="en-US" altLang="zh-CN" sz="2000" dirty="0">
                  <a:solidFill>
                    <a:srgbClr val="24292E"/>
                  </a:solidFill>
                  <a:latin typeface="-apple-system"/>
                </a:endParaRPr>
              </a:p>
              <a:p>
                <a:pPr lvl="1">
                  <a:lnSpc>
                    <a:spcPct val="150000"/>
                  </a:lnSpc>
                </a:pPr>
                <a:endParaRPr lang="en-US" altLang="zh-CN" sz="2000" b="0" dirty="0">
                  <a:solidFill>
                    <a:srgbClr val="24292E"/>
                  </a:solidFill>
                  <a:latin typeface="-apple-system"/>
                </a:endParaRPr>
              </a:p>
              <a:p>
                <a:pPr lvl="1">
                  <a:lnSpc>
                    <a:spcPct val="150000"/>
                  </a:lnSpc>
                </a:pPr>
                <a:endParaRPr lang="en-US" altLang="zh-CN" sz="2000" dirty="0">
                  <a:solidFill>
                    <a:srgbClr val="24292E"/>
                  </a:solidFill>
                  <a:latin typeface="-apple-system"/>
                </a:endParaRPr>
              </a:p>
              <a:p>
                <a:pPr lvl="1">
                  <a:lnSpc>
                    <a:spcPct val="150000"/>
                  </a:lnSpc>
                </a:pPr>
                <a:endParaRPr lang="en-US" altLang="zh-CN" sz="2000" dirty="0">
                  <a:solidFill>
                    <a:srgbClr val="24292E"/>
                  </a:solidFill>
                  <a:latin typeface="-apple-system"/>
                </a:endParaRPr>
              </a:p>
              <a:p>
                <a:pPr lvl="1">
                  <a:lnSpc>
                    <a:spcPct val="150000"/>
                  </a:lnSpc>
                </a:pPr>
                <a:endParaRPr lang="en-US" altLang="zh-CN" sz="2000" dirty="0">
                  <a:solidFill>
                    <a:srgbClr val="24292E"/>
                  </a:solidFill>
                  <a:latin typeface="-apple-system"/>
                </a:endParaRPr>
              </a:p>
              <a:p>
                <a:pPr lvl="1">
                  <a:lnSpc>
                    <a:spcPct val="150000"/>
                  </a:lnSpc>
                </a:pPr>
                <a:endParaRPr lang="en-US" altLang="zh-CN" sz="2000" dirty="0">
                  <a:solidFill>
                    <a:srgbClr val="24292E"/>
                  </a:solidFill>
                  <a:latin typeface="-apple-system"/>
                </a:endParaRPr>
              </a:p>
              <a:p>
                <a:pPr lvl="1">
                  <a:lnSpc>
                    <a:spcPct val="150000"/>
                  </a:lnSpc>
                </a:pPr>
                <a14:m>
                  <m:oMath xmlns:m="http://schemas.openxmlformats.org/officeDocument/2006/math">
                    <m:sSub>
                      <m:sSubPr>
                        <m:ctrlPr>
                          <a:rPr lang="en-US" altLang="zh-CN" sz="2000" b="0" i="1" dirty="0" smtClean="0">
                            <a:solidFill>
                              <a:srgbClr val="24292E"/>
                            </a:solidFill>
                            <a:latin typeface="Cambria Math" panose="02040503050406030204" pitchFamily="18" charset="0"/>
                          </a:rPr>
                        </m:ctrlPr>
                      </m:sSubPr>
                      <m:e>
                        <m:r>
                          <m:rPr>
                            <m:sty m:val="p"/>
                          </m:rPr>
                          <a:rPr lang="en-US" altLang="zh-CN" sz="2000" i="1" dirty="0">
                            <a:solidFill>
                              <a:srgbClr val="24292E"/>
                            </a:solidFill>
                            <a:latin typeface="Cambria Math" panose="02040503050406030204" pitchFamily="18" charset="0"/>
                          </a:rPr>
                          <m:t>p</m:t>
                        </m:r>
                      </m:e>
                      <m:sub>
                        <m:r>
                          <a:rPr lang="en-US" altLang="zh-CN" sz="2000" b="0" i="1" dirty="0" smtClean="0">
                            <a:solidFill>
                              <a:srgbClr val="24292E"/>
                            </a:solidFill>
                            <a:latin typeface="Cambria Math" panose="02040503050406030204" pitchFamily="18" charset="0"/>
                          </a:rPr>
                          <m:t>𝑟</m:t>
                        </m:r>
                      </m:sub>
                    </m:sSub>
                  </m:oMath>
                </a14:m>
                <a:r>
                  <a:rPr lang="zh-CN" altLang="en-US" sz="2000" dirty="0">
                    <a:solidFill>
                      <a:srgbClr val="24292E"/>
                    </a:solidFill>
                    <a:latin typeface="-apple-system"/>
                  </a:rPr>
                  <a:t>表示的是训练序列中每个单独的图像对的矩阵</a:t>
                </a:r>
                <a:r>
                  <a:rPr lang="en-US" altLang="zh-CN" sz="2000" dirty="0">
                    <a:solidFill>
                      <a:srgbClr val="24292E"/>
                    </a:solidFill>
                    <a:latin typeface="-apple-system"/>
                  </a:rPr>
                  <a:t>M</a:t>
                </a:r>
                <a:r>
                  <a:rPr lang="zh-CN" altLang="en-US" sz="2000" dirty="0">
                    <a:solidFill>
                      <a:srgbClr val="24292E"/>
                    </a:solidFill>
                    <a:latin typeface="-apple-system"/>
                  </a:rPr>
                  <a:t>中预测正确和预测错误的比值</a:t>
                </a:r>
                <a:endParaRPr lang="en-US" altLang="zh-CN" sz="2000" dirty="0">
                  <a:solidFill>
                    <a:srgbClr val="24292E"/>
                  </a:solidFill>
                  <a:latin typeface="-apple-system"/>
                </a:endParaRPr>
              </a:p>
              <a:p>
                <a:pPr lvl="1">
                  <a:lnSpc>
                    <a:spcPct val="150000"/>
                  </a:lnSpc>
                </a:pPr>
                <a14:m>
                  <m:oMath xmlns:m="http://schemas.openxmlformats.org/officeDocument/2006/math">
                    <m:sSub>
                      <m:sSubPr>
                        <m:ctrlPr>
                          <a:rPr lang="en-US" altLang="zh-CN" sz="2000" b="0" i="1" dirty="0" smtClean="0">
                            <a:solidFill>
                              <a:srgbClr val="24292E"/>
                            </a:solidFill>
                            <a:latin typeface="Cambria Math" panose="02040503050406030204" pitchFamily="18" charset="0"/>
                          </a:rPr>
                        </m:ctrlPr>
                      </m:sSubPr>
                      <m:e>
                        <m:r>
                          <a:rPr lang="en-US" altLang="zh-CN" sz="2000" i="1" dirty="0" smtClean="0">
                            <a:solidFill>
                              <a:srgbClr val="24292E"/>
                            </a:solidFill>
                            <a:latin typeface="Cambria Math" panose="02040503050406030204" pitchFamily="18" charset="0"/>
                          </a:rPr>
                          <m:t>𝑣</m:t>
                        </m:r>
                      </m:e>
                      <m:sub>
                        <m:r>
                          <a:rPr lang="en-US" altLang="zh-CN" sz="2000" b="0" i="1" dirty="0" smtClean="0">
                            <a:solidFill>
                              <a:srgbClr val="24292E"/>
                            </a:solidFill>
                            <a:latin typeface="Cambria Math" panose="02040503050406030204" pitchFamily="18" charset="0"/>
                          </a:rPr>
                          <m:t>𝑟</m:t>
                        </m:r>
                      </m:sub>
                    </m:sSub>
                  </m:oMath>
                </a14:m>
                <a:r>
                  <a:rPr lang="zh-CN" altLang="en-US" sz="2000" dirty="0">
                    <a:solidFill>
                      <a:srgbClr val="24292E"/>
                    </a:solidFill>
                    <a:latin typeface="-apple-system"/>
                  </a:rPr>
                  <a:t>为正确分配和错误分配的比值</a:t>
                </a:r>
                <a:endParaRPr lang="en-US" altLang="zh-CN" sz="2000" dirty="0">
                  <a:solidFill>
                    <a:srgbClr val="24292E"/>
                  </a:solidFill>
                  <a:latin typeface="-apple-system"/>
                </a:endParaRPr>
              </a:p>
              <a:p>
                <a:pPr lvl="1">
                  <a:lnSpc>
                    <a:spcPct val="150000"/>
                  </a:lnSpc>
                </a:pPr>
                <a:r>
                  <a:rPr lang="zh-CN" altLang="en-US" sz="2000" dirty="0">
                    <a:solidFill>
                      <a:srgbClr val="24292E"/>
                    </a:solidFill>
                    <a:latin typeface="-apple-system"/>
                  </a:rPr>
                  <a:t>这两个式子表明：正确分配的可能性比不正确分配的可能性更大的时候，匹配性能越好</a:t>
                </a:r>
                <a:endParaRPr lang="en-US" altLang="zh-CN" sz="2000" dirty="0">
                  <a:solidFill>
                    <a:srgbClr val="24292E"/>
                  </a:solidFill>
                  <a:latin typeface="-apple-system"/>
                </a:endParaRPr>
              </a:p>
            </p:txBody>
          </p:sp>
        </mc:Choice>
        <mc:Fallback>
          <p:sp>
            <p:nvSpPr>
              <p:cNvPr id="2" name="文本框 1">
                <a:extLst>
                  <a:ext uri="{FF2B5EF4-FFF2-40B4-BE49-F238E27FC236}">
                    <a16:creationId xmlns:a16="http://schemas.microsoft.com/office/drawing/2014/main" id="{9249BB34-F020-4A44-9585-B8E63B7E5B53}"/>
                  </a:ext>
                </a:extLst>
              </p:cNvPr>
              <p:cNvSpPr txBox="1">
                <a:spLocks noRot="1" noChangeAspect="1" noMove="1" noResize="1" noEditPoints="1" noAdjustHandles="1" noChangeArrowheads="1" noChangeShapeType="1" noTextEdit="1"/>
              </p:cNvSpPr>
              <p:nvPr/>
            </p:nvSpPr>
            <p:spPr>
              <a:xfrm>
                <a:off x="642937" y="1461774"/>
                <a:ext cx="10906125" cy="4659865"/>
              </a:xfrm>
              <a:prstGeom prst="rect">
                <a:avLst/>
              </a:prstGeom>
              <a:blipFill>
                <a:blip r:embed="rId3"/>
                <a:stretch>
                  <a:fillRect l="-503" b="-130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7D76D69-B08C-45BD-947E-CE89F2C957A9}"/>
              </a:ext>
            </a:extLst>
          </p:cNvPr>
          <p:cNvPicPr>
            <a:picLocks noChangeAspect="1"/>
          </p:cNvPicPr>
          <p:nvPr/>
        </p:nvPicPr>
        <p:blipFill>
          <a:blip r:embed="rId4"/>
          <a:stretch>
            <a:fillRect/>
          </a:stretch>
        </p:blipFill>
        <p:spPr>
          <a:xfrm>
            <a:off x="2192036" y="2178972"/>
            <a:ext cx="7807928" cy="969694"/>
          </a:xfrm>
          <a:prstGeom prst="rect">
            <a:avLst/>
          </a:prstGeom>
        </p:spPr>
      </p:pic>
      <p:pic>
        <p:nvPicPr>
          <p:cNvPr id="6" name="图片 5">
            <a:extLst>
              <a:ext uri="{FF2B5EF4-FFF2-40B4-BE49-F238E27FC236}">
                <a16:creationId xmlns:a16="http://schemas.microsoft.com/office/drawing/2014/main" id="{215DF299-673D-4779-B540-AF1C616B895B}"/>
              </a:ext>
            </a:extLst>
          </p:cNvPr>
          <p:cNvPicPr>
            <a:picLocks noChangeAspect="1"/>
          </p:cNvPicPr>
          <p:nvPr/>
        </p:nvPicPr>
        <p:blipFill>
          <a:blip r:embed="rId5"/>
          <a:stretch>
            <a:fillRect/>
          </a:stretch>
        </p:blipFill>
        <p:spPr>
          <a:xfrm>
            <a:off x="1582435" y="3429000"/>
            <a:ext cx="9027128" cy="1227302"/>
          </a:xfrm>
          <a:prstGeom prst="rect">
            <a:avLst/>
          </a:prstGeom>
        </p:spPr>
      </p:pic>
    </p:spTree>
    <p:extLst>
      <p:ext uri="{BB962C8B-B14F-4D97-AF65-F5344CB8AC3E}">
        <p14:creationId xmlns:p14="http://schemas.microsoft.com/office/powerpoint/2010/main" val="1300637138"/>
      </p:ext>
    </p:extLst>
  </p:cSld>
  <p:clrMapOvr>
    <a:masterClrMapping/>
  </p:clrMapOvr>
  <mc:AlternateContent xmlns:mc="http://schemas.openxmlformats.org/markup-compatibility/2006">
    <mc:Choice xmlns:p14="http://schemas.microsoft.com/office/powerpoint/2010/main" Requires="p14">
      <p:transition p14:dur="10" advTm="92115"/>
    </mc:Choice>
    <mc:Fallback>
      <p:transition advTm="921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第三阶段（图和超图匹配的无监督学习）</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42937" y="1461774"/>
            <a:ext cx="10906125" cy="2352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进行实验</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房屋</a:t>
            </a:r>
            <a:r>
              <a:rPr lang="en-US" altLang="zh-CN" sz="2000" dirty="0">
                <a:solidFill>
                  <a:srgbClr val="24292E"/>
                </a:solidFill>
                <a:latin typeface="-apple-system"/>
              </a:rPr>
              <a:t>110</a:t>
            </a:r>
            <a:r>
              <a:rPr lang="zh-CN" altLang="en-US" sz="2000" dirty="0">
                <a:solidFill>
                  <a:srgbClr val="24292E"/>
                </a:solidFill>
                <a:latin typeface="-apple-system"/>
              </a:rPr>
              <a:t>对图像，酒店</a:t>
            </a:r>
            <a:r>
              <a:rPr lang="en-US" altLang="zh-CN" sz="2000" dirty="0">
                <a:solidFill>
                  <a:srgbClr val="24292E"/>
                </a:solidFill>
                <a:latin typeface="-apple-system"/>
              </a:rPr>
              <a:t>100</a:t>
            </a:r>
            <a:r>
              <a:rPr lang="zh-CN" altLang="en-US" sz="2000" dirty="0">
                <a:solidFill>
                  <a:srgbClr val="24292E"/>
                </a:solidFill>
                <a:latin typeface="-apple-system"/>
              </a:rPr>
              <a:t>对图片，摩托车</a:t>
            </a:r>
            <a:r>
              <a:rPr lang="en-US" altLang="zh-CN" sz="2000" dirty="0">
                <a:solidFill>
                  <a:srgbClr val="24292E"/>
                </a:solidFill>
                <a:latin typeface="-apple-system"/>
              </a:rPr>
              <a:t>100</a:t>
            </a:r>
            <a:r>
              <a:rPr lang="zh-CN" altLang="en-US" sz="2000" dirty="0">
                <a:solidFill>
                  <a:srgbClr val="24292E"/>
                </a:solidFill>
                <a:latin typeface="-apple-system"/>
              </a:rPr>
              <a:t>对图片进行测试和训练</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进行了</a:t>
            </a:r>
            <a:r>
              <a:rPr lang="en-US" altLang="zh-CN" sz="2000" dirty="0">
                <a:solidFill>
                  <a:srgbClr val="24292E"/>
                </a:solidFill>
                <a:latin typeface="-apple-system"/>
              </a:rPr>
              <a:t>70</a:t>
            </a:r>
            <a:r>
              <a:rPr lang="zh-CN" altLang="en-US" sz="2000" dirty="0">
                <a:solidFill>
                  <a:srgbClr val="24292E"/>
                </a:solidFill>
                <a:latin typeface="-apple-system"/>
              </a:rPr>
              <a:t>次实验</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endParaRPr lang="en-US" altLang="zh-CN" sz="2000" dirty="0">
              <a:solidFill>
                <a:srgbClr val="24292E"/>
              </a:solidFill>
              <a:latin typeface="-apple-system"/>
            </a:endParaRPr>
          </a:p>
        </p:txBody>
      </p:sp>
      <p:pic>
        <p:nvPicPr>
          <p:cNvPr id="5" name="图片 4">
            <a:extLst>
              <a:ext uri="{FF2B5EF4-FFF2-40B4-BE49-F238E27FC236}">
                <a16:creationId xmlns:a16="http://schemas.microsoft.com/office/drawing/2014/main" id="{4541DE67-7033-4170-87D3-D8455B384F65}"/>
              </a:ext>
            </a:extLst>
          </p:cNvPr>
          <p:cNvPicPr>
            <a:picLocks noChangeAspect="1"/>
          </p:cNvPicPr>
          <p:nvPr/>
        </p:nvPicPr>
        <p:blipFill>
          <a:blip r:embed="rId3"/>
          <a:stretch>
            <a:fillRect/>
          </a:stretch>
        </p:blipFill>
        <p:spPr>
          <a:xfrm>
            <a:off x="876300" y="3159877"/>
            <a:ext cx="7292578" cy="2891199"/>
          </a:xfrm>
          <a:prstGeom prst="rect">
            <a:avLst/>
          </a:prstGeom>
        </p:spPr>
      </p:pic>
      <p:pic>
        <p:nvPicPr>
          <p:cNvPr id="9" name="图片 8">
            <a:extLst>
              <a:ext uri="{FF2B5EF4-FFF2-40B4-BE49-F238E27FC236}">
                <a16:creationId xmlns:a16="http://schemas.microsoft.com/office/drawing/2014/main" id="{3F59B375-58C3-4B21-BA5F-B4B264C794C3}"/>
              </a:ext>
            </a:extLst>
          </p:cNvPr>
          <p:cNvPicPr>
            <a:picLocks noChangeAspect="1"/>
          </p:cNvPicPr>
          <p:nvPr/>
        </p:nvPicPr>
        <p:blipFill>
          <a:blip r:embed="rId4"/>
          <a:stretch>
            <a:fillRect/>
          </a:stretch>
        </p:blipFill>
        <p:spPr>
          <a:xfrm>
            <a:off x="8465021" y="3429000"/>
            <a:ext cx="2967360" cy="2505771"/>
          </a:xfrm>
          <a:prstGeom prst="rect">
            <a:avLst/>
          </a:prstGeom>
        </p:spPr>
      </p:pic>
    </p:spTree>
    <p:extLst>
      <p:ext uri="{BB962C8B-B14F-4D97-AF65-F5344CB8AC3E}">
        <p14:creationId xmlns:p14="http://schemas.microsoft.com/office/powerpoint/2010/main" val="3192005044"/>
      </p:ext>
    </p:extLst>
  </p:cSld>
  <p:clrMapOvr>
    <a:masterClrMapping/>
  </p:clrMapOvr>
  <mc:AlternateContent xmlns:mc="http://schemas.openxmlformats.org/markup-compatibility/2006">
    <mc:Choice xmlns:p14="http://schemas.microsoft.com/office/powerpoint/2010/main" Requires="p14">
      <p:transition p14:dur="10" advTm="46015"/>
    </mc:Choice>
    <mc:Fallback>
      <p:transition advTm="460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第三阶段（图和超图匹配的无监督学习）</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42937" y="1461774"/>
            <a:ext cx="10906125" cy="2352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人脸匹配（运用</a:t>
            </a:r>
            <a:r>
              <a:rPr lang="en-US" altLang="zh-CN" sz="2000" dirty="0">
                <a:solidFill>
                  <a:srgbClr val="24292E"/>
                </a:solidFill>
                <a:latin typeface="-apple-system"/>
              </a:rPr>
              <a:t>Caltech-4</a:t>
            </a:r>
            <a:r>
              <a:rPr lang="zh-CN" altLang="en-US" sz="2000" dirty="0">
                <a:solidFill>
                  <a:srgbClr val="24292E"/>
                </a:solidFill>
                <a:latin typeface="-apple-system"/>
              </a:rPr>
              <a:t>数据集，进行了</a:t>
            </a:r>
            <a:r>
              <a:rPr lang="en-US" altLang="zh-CN" sz="2000" dirty="0">
                <a:solidFill>
                  <a:srgbClr val="24292E"/>
                </a:solidFill>
                <a:latin typeface="-apple-system"/>
              </a:rPr>
              <a:t>30</a:t>
            </a:r>
            <a:r>
              <a:rPr lang="zh-CN" altLang="en-US" sz="2000" dirty="0">
                <a:solidFill>
                  <a:srgbClr val="24292E"/>
                </a:solidFill>
                <a:latin typeface="-apple-system"/>
              </a:rPr>
              <a:t>次实验）</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取得了比较好的效果</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下图给出了一个具体的特征点选取和匹配过程</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endParaRPr lang="en-US" altLang="zh-CN" sz="2000" dirty="0">
              <a:solidFill>
                <a:srgbClr val="24292E"/>
              </a:solidFill>
              <a:latin typeface="-apple-system"/>
            </a:endParaRPr>
          </a:p>
        </p:txBody>
      </p:sp>
      <p:pic>
        <p:nvPicPr>
          <p:cNvPr id="4" name="图片 3">
            <a:extLst>
              <a:ext uri="{FF2B5EF4-FFF2-40B4-BE49-F238E27FC236}">
                <a16:creationId xmlns:a16="http://schemas.microsoft.com/office/drawing/2014/main" id="{61EFC0CB-F5C3-49BC-911C-86E7CF9804C9}"/>
              </a:ext>
            </a:extLst>
          </p:cNvPr>
          <p:cNvPicPr>
            <a:picLocks noChangeAspect="1"/>
          </p:cNvPicPr>
          <p:nvPr/>
        </p:nvPicPr>
        <p:blipFill>
          <a:blip r:embed="rId3"/>
          <a:stretch>
            <a:fillRect/>
          </a:stretch>
        </p:blipFill>
        <p:spPr>
          <a:xfrm>
            <a:off x="3465095" y="3037921"/>
            <a:ext cx="4732422" cy="3372023"/>
          </a:xfrm>
          <a:prstGeom prst="rect">
            <a:avLst/>
          </a:prstGeom>
        </p:spPr>
      </p:pic>
    </p:spTree>
    <p:extLst>
      <p:ext uri="{BB962C8B-B14F-4D97-AF65-F5344CB8AC3E}">
        <p14:creationId xmlns:p14="http://schemas.microsoft.com/office/powerpoint/2010/main" val="2460384513"/>
      </p:ext>
    </p:extLst>
  </p:cSld>
  <p:clrMapOvr>
    <a:masterClrMapping/>
  </p:clrMapOvr>
  <mc:AlternateContent xmlns:mc="http://schemas.openxmlformats.org/markup-compatibility/2006">
    <mc:Choice xmlns:p14="http://schemas.microsoft.com/office/powerpoint/2010/main" Requires="p14">
      <p:transition p14:dur="10" advTm="37506"/>
    </mc:Choice>
    <mc:Fallback>
      <p:transition advTm="375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第三阶段（图和超图匹配的无监督学习）</a:t>
            </a:r>
          </a:p>
        </p:txBody>
      </p:sp>
      <p:sp>
        <p:nvSpPr>
          <p:cNvPr id="38" name="内容占位符 17"/>
          <p:cNvSpPr txBox="1">
            <a:spLocks/>
          </p:cNvSpPr>
          <p:nvPr/>
        </p:nvSpPr>
        <p:spPr>
          <a:xfrm>
            <a:off x="541610" y="1304925"/>
            <a:ext cx="10774090" cy="40913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9249BB34-F020-4A44-9585-B8E63B7E5B53}"/>
              </a:ext>
            </a:extLst>
          </p:cNvPr>
          <p:cNvSpPr txBox="1"/>
          <p:nvPr/>
        </p:nvSpPr>
        <p:spPr>
          <a:xfrm>
            <a:off x="642937" y="1461774"/>
            <a:ext cx="10906125" cy="2352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24292E"/>
                </a:solidFill>
                <a:latin typeface="-apple-system"/>
              </a:rPr>
              <a:t>超图匹配</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将边的关系拓展到超边上的关系</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同样做了实验</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r>
              <a:rPr lang="zh-CN" altLang="en-US" sz="2000" dirty="0">
                <a:solidFill>
                  <a:srgbClr val="24292E"/>
                </a:solidFill>
                <a:latin typeface="-apple-system"/>
              </a:rPr>
              <a:t>运用无监督学习，达到</a:t>
            </a:r>
            <a:r>
              <a:rPr lang="en-US" altLang="zh-CN" sz="2000" dirty="0">
                <a:solidFill>
                  <a:srgbClr val="24292E"/>
                </a:solidFill>
                <a:latin typeface="-apple-system"/>
              </a:rPr>
              <a:t>97%</a:t>
            </a:r>
            <a:r>
              <a:rPr lang="zh-CN" altLang="en-US" sz="2000" dirty="0">
                <a:solidFill>
                  <a:srgbClr val="24292E"/>
                </a:solidFill>
                <a:latin typeface="-apple-system"/>
              </a:rPr>
              <a:t>的准确率</a:t>
            </a:r>
            <a:endParaRPr lang="en-US" altLang="zh-CN" sz="2000" dirty="0">
              <a:solidFill>
                <a:srgbClr val="24292E"/>
              </a:solidFill>
              <a:latin typeface="-apple-system"/>
            </a:endParaRPr>
          </a:p>
          <a:p>
            <a:pPr marL="742950" lvl="1" indent="-285750">
              <a:lnSpc>
                <a:spcPct val="150000"/>
              </a:lnSpc>
              <a:buFont typeface="Arial" panose="020B0604020202020204" pitchFamily="34" charset="0"/>
              <a:buChar char="•"/>
            </a:pPr>
            <a:endParaRPr lang="en-US" altLang="zh-CN" sz="2000" dirty="0">
              <a:solidFill>
                <a:srgbClr val="24292E"/>
              </a:solidFill>
              <a:latin typeface="-apple-system"/>
            </a:endParaRPr>
          </a:p>
        </p:txBody>
      </p:sp>
    </p:spTree>
    <p:extLst>
      <p:ext uri="{BB962C8B-B14F-4D97-AF65-F5344CB8AC3E}">
        <p14:creationId xmlns:p14="http://schemas.microsoft.com/office/powerpoint/2010/main" val="1621985118"/>
      </p:ext>
    </p:extLst>
  </p:cSld>
  <p:clrMapOvr>
    <a:masterClrMapping/>
  </p:clrMapOvr>
  <mc:AlternateContent xmlns:mc="http://schemas.openxmlformats.org/markup-compatibility/2006">
    <mc:Choice xmlns:p14="http://schemas.microsoft.com/office/powerpoint/2010/main" Requires="p14">
      <p:transition p14:dur="10" advTm="23698"/>
    </mc:Choice>
    <mc:Fallback>
      <p:transition advTm="23698"/>
    </mc:Fallback>
  </mc:AlternateContent>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{0973D30A-63CA-4703-B8FF-CBADE6A78A65}tf10001108_win32</Template>
  <TotalTime>161</TotalTime>
  <Words>861</Words>
  <Application>Microsoft Office PowerPoint</Application>
  <PresentationFormat>宽屏</PresentationFormat>
  <Paragraphs>97</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Microsoft YaHei UI</vt:lpstr>
      <vt:lpstr>宋体</vt:lpstr>
      <vt:lpstr>Arial</vt:lpstr>
      <vt:lpstr>Cambria Math</vt:lpstr>
      <vt:lpstr>Comic Sans MS</vt:lpstr>
      <vt:lpstr>Consolas</vt:lpstr>
      <vt:lpstr>Segoe UI</vt:lpstr>
      <vt:lpstr>欢迎文档</vt:lpstr>
      <vt:lpstr>Task5 AIbooks 项目展示  李逸博</vt:lpstr>
      <vt:lpstr>项目概述</vt:lpstr>
      <vt:lpstr>第一阶段（机器学习概论）</vt:lpstr>
      <vt:lpstr>第二阶段（深度学习概论）</vt:lpstr>
      <vt:lpstr>第三阶段（图和超图匹配的无监督学习）</vt:lpstr>
      <vt:lpstr>第三阶段（图和超图匹配的无监督学习）</vt:lpstr>
      <vt:lpstr>第三阶段（图和超图匹配的无监督学习）</vt:lpstr>
      <vt:lpstr>第三阶段（图和超图匹配的无监督学习）</vt:lpstr>
      <vt:lpstr>第三阶段（图和超图匹配的无监督学习）</vt:lpstr>
      <vt:lpstr>收获体会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设计器可帮助用户表达观点</dc:title>
  <dc:creator>李 逸博</dc:creator>
  <cp:keywords/>
  <cp:lastModifiedBy>李 逸博</cp:lastModifiedBy>
  <cp:revision>33</cp:revision>
  <dcterms:created xsi:type="dcterms:W3CDTF">2020-12-18T04:53:12Z</dcterms:created>
  <dcterms:modified xsi:type="dcterms:W3CDTF">2020-12-18T12:30:58Z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