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3" r:id="rId5"/>
    <p:sldId id="294" r:id="rId6"/>
    <p:sldId id="291" r:id="rId7"/>
    <p:sldId id="292" r:id="rId8"/>
    <p:sldId id="267" r:id="rId9"/>
    <p:sldId id="295" r:id="rId10"/>
    <p:sldId id="297" r:id="rId11"/>
    <p:sldId id="296" r:id="rId12"/>
    <p:sldId id="298" r:id="rId13"/>
    <p:sldId id="264" r:id="rId14"/>
    <p:sldId id="299" r:id="rId15"/>
    <p:sldId id="28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244" autoAdjust="0"/>
  </p:normalViewPr>
  <p:slideViewPr>
    <p:cSldViewPr snapToGrid="0" showGuides="1">
      <p:cViewPr varScale="1">
        <p:scale>
          <a:sx n="65" d="100"/>
          <a:sy n="65" d="100"/>
        </p:scale>
        <p:origin x="130" y="53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4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16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5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1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2020/10/30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160029" y="2077215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Task9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第三次汇报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汇报人：杨宝旭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6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6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6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描述语句转为词向量 </a:t>
            </a:r>
            <a:r>
              <a:rPr lang="en-US" altLang="zh-CN" sz="2800" dirty="0"/>
              <a:t>word embedding layer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891F-D0E3-4987-BFD6-671033D982F1}"/>
              </a:ext>
            </a:extLst>
          </p:cNvPr>
          <p:cNvSpPr txBox="1"/>
          <p:nvPr/>
        </p:nvSpPr>
        <p:spPr>
          <a:xfrm>
            <a:off x="7987684" y="1227252"/>
            <a:ext cx="396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34973-F8D5-4748-86A2-470EEDE0809A}"/>
              </a:ext>
            </a:extLst>
          </p:cNvPr>
          <p:cNvSpPr txBox="1"/>
          <p:nvPr/>
        </p:nvSpPr>
        <p:spPr>
          <a:xfrm>
            <a:off x="2616601" y="380346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构建 </a:t>
            </a:r>
            <a:r>
              <a:rPr lang="en-US" altLang="zh-CN" dirty="0"/>
              <a:t>Tokenizer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CC2BC-E6A5-4E89-8EE3-53D5C938B1FD}"/>
              </a:ext>
            </a:extLst>
          </p:cNvPr>
          <p:cNvSpPr txBox="1"/>
          <p:nvPr/>
        </p:nvSpPr>
        <p:spPr>
          <a:xfrm>
            <a:off x="7321859" y="1895536"/>
            <a:ext cx="3961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Tokenizer</a:t>
            </a:r>
            <a:r>
              <a:rPr lang="zh-CN" altLang="en-US" sz="2000" b="1" dirty="0">
                <a:solidFill>
                  <a:schemeClr val="accent2"/>
                </a:solidFill>
              </a:rPr>
              <a:t>分词将完整的句子分成词语，方便构建</a:t>
            </a:r>
            <a:r>
              <a:rPr lang="en-US" altLang="zh-CN" sz="2000" b="1" dirty="0">
                <a:solidFill>
                  <a:schemeClr val="accent2"/>
                </a:solidFill>
              </a:rPr>
              <a:t>vocabulary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87B23F-329A-49E0-B59A-75BCF684C5E0}"/>
              </a:ext>
            </a:extLst>
          </p:cNvPr>
          <p:cNvSpPr txBox="1"/>
          <p:nvPr/>
        </p:nvSpPr>
        <p:spPr>
          <a:xfrm>
            <a:off x="7412116" y="4510299"/>
            <a:ext cx="4537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Embedding</a:t>
            </a:r>
            <a:r>
              <a:rPr lang="zh-CN" altLang="en-US" sz="2000" b="1" dirty="0">
                <a:solidFill>
                  <a:schemeClr val="accent2"/>
                </a:solidFill>
              </a:rPr>
              <a:t>层将词语列表（向量）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转化成一个唯一对应的数字向量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Dropout</a:t>
            </a:r>
            <a:r>
              <a:rPr lang="zh-CN" altLang="en-US" sz="2000" b="1" dirty="0">
                <a:solidFill>
                  <a:schemeClr val="accent2"/>
                </a:solidFill>
              </a:rPr>
              <a:t>为防止过拟合的神经元失活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66D47C-A51E-46D3-8CB8-AEDA0A03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1" y="4510299"/>
            <a:ext cx="6229350" cy="6286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A497658-B28A-426D-A1DE-F5E5E5DA2A94}"/>
              </a:ext>
            </a:extLst>
          </p:cNvPr>
          <p:cNvSpPr txBox="1"/>
          <p:nvPr/>
        </p:nvSpPr>
        <p:spPr>
          <a:xfrm>
            <a:off x="2252708" y="5291782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Word embedding layer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2E6F0-5A6B-4D23-BF36-701F0A885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21" y="827806"/>
            <a:ext cx="5826967" cy="29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基于</a:t>
            </a:r>
            <a:r>
              <a:rPr lang="en-US" altLang="zh-CN" sz="2800" dirty="0"/>
              <a:t>LSTM </a:t>
            </a:r>
            <a:r>
              <a:rPr lang="zh-CN" altLang="en-US" sz="2800" dirty="0"/>
              <a:t>根据已有信息预测下一个词语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891F-D0E3-4987-BFD6-671033D982F1}"/>
              </a:ext>
            </a:extLst>
          </p:cNvPr>
          <p:cNvSpPr txBox="1"/>
          <p:nvPr/>
        </p:nvSpPr>
        <p:spPr>
          <a:xfrm>
            <a:off x="7987684" y="1227252"/>
            <a:ext cx="39616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RNN</a:t>
            </a:r>
            <a:r>
              <a:rPr lang="zh-CN" altLang="en-US" dirty="0"/>
              <a:t>在研究中被发现不能实现长期记忆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解决了这个问题，可以进行长期记忆（不过在这里作用不明显？）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在这里的作用也是预测词向量的下一个词语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整个模型的思路实际上是根据输入的图片，从中提取出特征，转化成向量，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LSTM</a:t>
            </a:r>
            <a:r>
              <a:rPr lang="zh-CN" altLang="en-US" dirty="0"/>
              <a:t>根据输入的向量，不断预测出词语，且每次预测出的词语，也作为输入参与下一个词语的预测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http://colah.github.io/posts/2015-08-Understanding-LSTMs/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CDCE30-7285-45E3-BF5D-E36AA07B5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5" y="1077758"/>
            <a:ext cx="6226992" cy="2203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9B9635-BB96-4FD8-BFE0-50AA1A07E9C0}"/>
              </a:ext>
            </a:extLst>
          </p:cNvPr>
          <p:cNvSpPr txBox="1"/>
          <p:nvPr/>
        </p:nvSpPr>
        <p:spPr>
          <a:xfrm>
            <a:off x="3022477" y="3244334"/>
            <a:ext cx="236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RNN model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038599-7F06-4D30-BC87-4EC8BE0A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56" y="3900960"/>
            <a:ext cx="6068071" cy="24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基于</a:t>
            </a:r>
            <a:r>
              <a:rPr lang="en-US" altLang="zh-CN" sz="2800" dirty="0"/>
              <a:t>LSTM </a:t>
            </a:r>
            <a:r>
              <a:rPr lang="zh-CN" altLang="en-US" sz="2800" dirty="0"/>
              <a:t>根据已有信息预测下一个词语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F386B6-DD7E-4451-A48C-C6C73B02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7" y="921473"/>
            <a:ext cx="10589578" cy="2623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4B540C-4348-48F4-936C-DC0454ED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7" y="3771000"/>
            <a:ext cx="8677348" cy="2155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367D69-5DF0-4618-A7A8-6A1A5240A24D}"/>
              </a:ext>
            </a:extLst>
          </p:cNvPr>
          <p:cNvSpPr txBox="1"/>
          <p:nvPr/>
        </p:nvSpPr>
        <p:spPr>
          <a:xfrm>
            <a:off x="632887" y="6058795"/>
            <a:ext cx="6318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实际预测出来的是带有概率的多个结果，涉及一个搜索问题，这里用的是</a:t>
            </a:r>
            <a:r>
              <a:rPr lang="en-US" altLang="zh-CN" dirty="0"/>
              <a:t>greedy search </a:t>
            </a:r>
            <a:r>
              <a:rPr lang="zh-CN" altLang="en-US" dirty="0"/>
              <a:t>（主要是代码中的</a:t>
            </a:r>
            <a:r>
              <a:rPr lang="en-US" altLang="zh-CN" dirty="0"/>
              <a:t>argmax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6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结果展示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Background Knowledge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模型效果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891F-D0E3-4987-BFD6-671033D982F1}"/>
              </a:ext>
            </a:extLst>
          </p:cNvPr>
          <p:cNvSpPr txBox="1"/>
          <p:nvPr/>
        </p:nvSpPr>
        <p:spPr>
          <a:xfrm>
            <a:off x="6496171" y="838810"/>
            <a:ext cx="39616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这里展示的是一个训练了很多</a:t>
            </a:r>
            <a:r>
              <a:rPr lang="en-US" altLang="zh-CN" dirty="0"/>
              <a:t>epoch</a:t>
            </a:r>
            <a:r>
              <a:rPr lang="zh-CN" altLang="en-US" dirty="0"/>
              <a:t>的</a:t>
            </a:r>
            <a:r>
              <a:rPr lang="en-US" altLang="zh-CN" dirty="0" err="1"/>
              <a:t>best_model</a:t>
            </a:r>
            <a:r>
              <a:rPr lang="en-US" altLang="zh-CN" dirty="0"/>
              <a:t>(</a:t>
            </a:r>
            <a:r>
              <a:rPr lang="zh-CN" altLang="en-US" dirty="0"/>
              <a:t>一个</a:t>
            </a:r>
            <a:r>
              <a:rPr lang="en-US" altLang="zh-CN" dirty="0"/>
              <a:t>epoch</a:t>
            </a:r>
            <a:r>
              <a:rPr lang="zh-CN" altLang="en-US" dirty="0"/>
              <a:t>大概需要</a:t>
            </a:r>
            <a:r>
              <a:rPr lang="en-US" altLang="zh-CN" dirty="0"/>
              <a:t>5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分钟左右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但是由于训练数据集大小（图片和文字均有限）有限，所以实际上能够被识别出来的物体仅限数据集中多次出现的物体，并且模型预测时，能够预测出来的词语的词汇也受限于所有的文字描述中的词语。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下一步会尝试使用更大规模的数据集，并且尝试一些更为复杂的模型（如增多</a:t>
            </a:r>
            <a:r>
              <a:rPr lang="en-US" altLang="zh-CN" dirty="0"/>
              <a:t>LSTM</a:t>
            </a:r>
            <a:r>
              <a:rPr lang="zh-CN" altLang="en-US" dirty="0"/>
              <a:t>层数，尝试 </a:t>
            </a:r>
            <a:r>
              <a:rPr lang="en-US" altLang="zh-CN" dirty="0"/>
              <a:t>with attention 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（模型本身比较简单，只是初次尝试，这里就也先不讨论</a:t>
            </a:r>
            <a:r>
              <a:rPr lang="en-US" altLang="zh-CN" dirty="0"/>
              <a:t>BLEU</a:t>
            </a:r>
            <a:r>
              <a:rPr lang="zh-CN" altLang="en-US" dirty="0"/>
              <a:t>这些指标的值了）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9FAEC4-6AA5-431E-A81A-6F7B2A1B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6" y="1296020"/>
            <a:ext cx="4531222" cy="4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8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2450" y="2832632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2450" y="2832633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4375" y="2904555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0143" y="29214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30497" y="5100000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30497" y="5100001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02422" y="517192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574094" y="5188849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295683" y="5247349"/>
            <a:ext cx="183615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430496" y="3949919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430495" y="3949918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2502420" y="4021839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2574093" y="40408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295683" y="4097268"/>
            <a:ext cx="1946152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具体模型介绍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081D4CB5-5649-455F-915E-D009F7D0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97" y="2947187"/>
            <a:ext cx="2653985" cy="420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使用数据集、框架等</a:t>
            </a:r>
            <a:endParaRPr lang="en-US" altLang="zh-CN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5" grpId="0" animBg="1" autoUpdateAnimBg="0"/>
      <p:bldP spid="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154867"/>
            <a:chOff x="257174" y="1093495"/>
            <a:chExt cx="5448103" cy="115491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769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C1AD767-FA85-40F5-8193-4B5866B768B9}"/>
              </a:ext>
            </a:extLst>
          </p:cNvPr>
          <p:cNvSpPr txBox="1"/>
          <p:nvPr/>
        </p:nvSpPr>
        <p:spPr bwMode="auto">
          <a:xfrm>
            <a:off x="5196123" y="2833599"/>
            <a:ext cx="5252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数据集、框架等简述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所用数据集、框架等简介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A1F2334-5F0E-4845-A21A-392DD65A0A54}"/>
              </a:ext>
            </a:extLst>
          </p:cNvPr>
          <p:cNvSpPr txBox="1"/>
          <p:nvPr/>
        </p:nvSpPr>
        <p:spPr>
          <a:xfrm>
            <a:off x="529487" y="1159955"/>
            <a:ext cx="6590404" cy="499227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使用数据集：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Flickr8</a:t>
            </a:r>
            <a:r>
              <a:rPr lang="zh-CN" altLang="en-US" sz="2000" b="1" dirty="0">
                <a:solidFill>
                  <a:schemeClr val="accent2"/>
                </a:solidFill>
              </a:rPr>
              <a:t>数据集</a:t>
            </a:r>
            <a:r>
              <a:rPr lang="en-US" altLang="zh-CN" sz="2000" b="1" dirty="0">
                <a:solidFill>
                  <a:schemeClr val="accent2"/>
                </a:solidFill>
              </a:rPr>
              <a:t>(1G)</a:t>
            </a:r>
            <a:r>
              <a:rPr lang="zh-CN" altLang="en-US" sz="2000" b="1" dirty="0">
                <a:solidFill>
                  <a:schemeClr val="accent2"/>
                </a:solidFill>
              </a:rPr>
              <a:t>，</a:t>
            </a:r>
            <a:r>
              <a:rPr lang="en-US" altLang="zh-CN" sz="2000" b="1" dirty="0">
                <a:solidFill>
                  <a:schemeClr val="accent2"/>
                </a:solidFill>
              </a:rPr>
              <a:t>8000</a:t>
            </a:r>
            <a:r>
              <a:rPr lang="zh-CN" altLang="en-US" sz="2000" b="1" dirty="0">
                <a:solidFill>
                  <a:schemeClr val="accent2"/>
                </a:solidFill>
              </a:rPr>
              <a:t>张图片，每个图片有</a:t>
            </a:r>
            <a:r>
              <a:rPr lang="en-US" altLang="zh-CN" sz="2000" b="1" dirty="0">
                <a:solidFill>
                  <a:schemeClr val="accent2"/>
                </a:solidFill>
              </a:rPr>
              <a:t>5</a:t>
            </a:r>
            <a:r>
              <a:rPr lang="zh-CN" altLang="en-US" sz="2000" b="1" dirty="0">
                <a:solidFill>
                  <a:schemeClr val="accent2"/>
                </a:solidFill>
              </a:rPr>
              <a:t>句文本描述。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相比</a:t>
            </a:r>
            <a:r>
              <a:rPr lang="en-US" altLang="zh-CN" sz="2000" b="1" dirty="0">
                <a:solidFill>
                  <a:schemeClr val="accent2"/>
                </a:solidFill>
              </a:rPr>
              <a:t>MSCOCO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</a:rPr>
              <a:t>flickr30</a:t>
            </a:r>
            <a:r>
              <a:rPr lang="zh-CN" altLang="en-US" sz="2000" b="1" dirty="0">
                <a:solidFill>
                  <a:schemeClr val="accent2"/>
                </a:solidFill>
              </a:rPr>
              <a:t>数据量较小，适合用于对模型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进行尝试。（训练时间消耗较少，根据模型不同，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大约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</a:rPr>
              <a:t>或几个小时就能训练完成）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框架：</a:t>
            </a:r>
            <a:r>
              <a:rPr lang="en-US" altLang="zh-CN" sz="2000" b="1" dirty="0" err="1">
                <a:solidFill>
                  <a:schemeClr val="accent2"/>
                </a:solidFill>
              </a:rPr>
              <a:t>keras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采用</a:t>
            </a:r>
            <a:r>
              <a:rPr lang="en-US" altLang="zh-CN" sz="2000" b="1" dirty="0">
                <a:solidFill>
                  <a:schemeClr val="accent2"/>
                </a:solidFill>
              </a:rPr>
              <a:t>TensorFlow</a:t>
            </a:r>
            <a:r>
              <a:rPr lang="zh-CN" altLang="en-US" sz="2000" b="1" dirty="0">
                <a:solidFill>
                  <a:schemeClr val="accent2"/>
                </a:solidFill>
              </a:rPr>
              <a:t>（或</a:t>
            </a:r>
            <a:r>
              <a:rPr lang="en-US" altLang="zh-CN" sz="2000" b="1" dirty="0" err="1">
                <a:solidFill>
                  <a:schemeClr val="accent2"/>
                </a:solidFill>
              </a:rPr>
              <a:t>theano</a:t>
            </a:r>
            <a:r>
              <a:rPr lang="zh-CN" altLang="en-US" sz="2000" b="1" dirty="0">
                <a:solidFill>
                  <a:schemeClr val="accent2"/>
                </a:solidFill>
              </a:rPr>
              <a:t>）作为后端，是一种高层的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API</a:t>
            </a:r>
            <a:r>
              <a:rPr lang="zh-CN" altLang="en-US" sz="2000" b="1" dirty="0">
                <a:solidFill>
                  <a:schemeClr val="accent2"/>
                </a:solidFill>
              </a:rPr>
              <a:t>，内置有各种封装好的函数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</a:rPr>
              <a:t>dense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</a:rPr>
              <a:t>convolution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 err="1">
                <a:solidFill>
                  <a:schemeClr val="accent2"/>
                </a:solidFill>
              </a:rPr>
              <a:t>maxpooling</a:t>
            </a:r>
            <a:r>
              <a:rPr lang="zh-CN" altLang="en-US" sz="2000" b="1" dirty="0">
                <a:solidFill>
                  <a:schemeClr val="accent2"/>
                </a:solidFill>
              </a:rPr>
              <a:t>等），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以及完整的经典模型（如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resnet</a:t>
            </a:r>
            <a:r>
              <a:rPr lang="zh-CN" altLang="en-US" sz="2000" b="1" dirty="0">
                <a:solidFill>
                  <a:schemeClr val="accent2"/>
                </a:solidFill>
              </a:rPr>
              <a:t>等等）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很方便搭建模型。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154867"/>
            <a:chOff x="257174" y="1093495"/>
            <a:chExt cx="5448103" cy="115491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769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C1AD767-FA85-40F5-8193-4B5866B768B9}"/>
              </a:ext>
            </a:extLst>
          </p:cNvPr>
          <p:cNvSpPr txBox="1"/>
          <p:nvPr/>
        </p:nvSpPr>
        <p:spPr bwMode="auto">
          <a:xfrm>
            <a:off x="5196123" y="2833599"/>
            <a:ext cx="5252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模型简介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Encoder-Decoder</a:t>
            </a:r>
            <a:r>
              <a:rPr lang="zh-CN" altLang="en-US" sz="2800" dirty="0"/>
              <a:t>框架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E46C3C-6AC2-425C-A08B-9200A4D8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87817"/>
            <a:ext cx="980526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939326" y="4807258"/>
            <a:ext cx="7429792" cy="207986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整体上还是一个</a:t>
            </a:r>
            <a:r>
              <a:rPr lang="en-US" altLang="zh-CN" sz="2000" b="1" dirty="0">
                <a:solidFill>
                  <a:schemeClr val="accent2"/>
                </a:solidFill>
              </a:rPr>
              <a:t>encoder-decoder</a:t>
            </a:r>
            <a:r>
              <a:rPr lang="zh-CN" altLang="en-US" sz="2000" b="1" dirty="0">
                <a:solidFill>
                  <a:schemeClr val="accent2"/>
                </a:solidFill>
              </a:rPr>
              <a:t>的框架，主要包含四部分：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</a:rPr>
              <a:t>、图像的</a:t>
            </a:r>
            <a:r>
              <a:rPr lang="en-US" altLang="zh-CN" sz="2000" b="1" dirty="0">
                <a:solidFill>
                  <a:schemeClr val="accent2"/>
                </a:solidFill>
              </a:rPr>
              <a:t>encoder</a:t>
            </a:r>
            <a:r>
              <a:rPr lang="zh-CN" altLang="en-US" sz="2000" b="1" dirty="0">
                <a:solidFill>
                  <a:schemeClr val="accent2"/>
                </a:solidFill>
              </a:rPr>
              <a:t>：图片特征提取 这里用</a:t>
            </a:r>
            <a:r>
              <a:rPr lang="en-US" altLang="zh-CN" sz="2000" b="1" dirty="0">
                <a:solidFill>
                  <a:schemeClr val="accent2"/>
                </a:solidFill>
              </a:rPr>
              <a:t>inceptionV3</a:t>
            </a:r>
            <a:r>
              <a:rPr lang="zh-CN" altLang="en-US" sz="2000" b="1" dirty="0">
                <a:solidFill>
                  <a:schemeClr val="accent2"/>
                </a:solidFill>
              </a:rPr>
              <a:t>实现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</a:rPr>
              <a:t>、词向量的</a:t>
            </a:r>
            <a:r>
              <a:rPr lang="en-US" altLang="zh-CN" sz="2000" b="1" dirty="0">
                <a:solidFill>
                  <a:schemeClr val="accent2"/>
                </a:solidFill>
              </a:rPr>
              <a:t>word2vec</a:t>
            </a:r>
            <a:r>
              <a:rPr lang="zh-CN" altLang="en-US" sz="2000" b="1" dirty="0">
                <a:solidFill>
                  <a:schemeClr val="accent2"/>
                </a:solidFill>
              </a:rPr>
              <a:t>：</a:t>
            </a:r>
            <a:r>
              <a:rPr lang="en-US" altLang="zh-CN" sz="2000" b="1" dirty="0">
                <a:solidFill>
                  <a:schemeClr val="accent2"/>
                </a:solidFill>
              </a:rPr>
              <a:t>word embedding layer</a:t>
            </a: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</a:rPr>
              <a:t>decoder :</a:t>
            </a:r>
            <a:r>
              <a:rPr lang="zh-CN" altLang="en-US" sz="2000" b="1" dirty="0">
                <a:solidFill>
                  <a:schemeClr val="accent2"/>
                </a:solidFill>
              </a:rPr>
              <a:t>根据已有图片特征信息和已经预测出的词语向量，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预测下一个词语。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Encoder-Decoder</a:t>
            </a:r>
            <a:r>
              <a:rPr lang="zh-CN" altLang="en-US" sz="2800" dirty="0"/>
              <a:t>框架</a:t>
            </a:r>
          </a:p>
        </p:txBody>
      </p:sp>
      <p:pic>
        <p:nvPicPr>
          <p:cNvPr id="4098" name="Picture 2" descr="giraffes">
            <a:extLst>
              <a:ext uri="{FF2B5EF4-FFF2-40B4-BE49-F238E27FC236}">
                <a16:creationId xmlns:a16="http://schemas.microsoft.com/office/drawing/2014/main" id="{F90402AA-8E63-470C-85F3-C873F63B8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" b="5778"/>
          <a:stretch/>
        </p:blipFill>
        <p:spPr bwMode="auto">
          <a:xfrm>
            <a:off x="717975" y="782403"/>
            <a:ext cx="10556666" cy="49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CF106F-C820-45DB-9E4C-D27EEE9314FC}"/>
              </a:ext>
            </a:extLst>
          </p:cNvPr>
          <p:cNvSpPr/>
          <p:nvPr/>
        </p:nvSpPr>
        <p:spPr>
          <a:xfrm>
            <a:off x="2127382" y="5882148"/>
            <a:ext cx="7429792" cy="686603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整体上还是很像上面的模型，但是</a:t>
            </a:r>
            <a:r>
              <a:rPr lang="en-US" altLang="zh-CN" sz="2000" b="1" dirty="0">
                <a:solidFill>
                  <a:schemeClr val="accent2"/>
                </a:solidFill>
              </a:rPr>
              <a:t>CNN</a:t>
            </a:r>
            <a:r>
              <a:rPr lang="zh-CN" altLang="en-US" sz="2000" b="1" dirty="0">
                <a:solidFill>
                  <a:schemeClr val="accent2"/>
                </a:solidFill>
              </a:rPr>
              <a:t>用</a:t>
            </a:r>
            <a:r>
              <a:rPr lang="en-US" altLang="zh-CN" sz="2000" b="1" dirty="0">
                <a:solidFill>
                  <a:schemeClr val="accent2"/>
                </a:solidFill>
              </a:rPr>
              <a:t>inceptionV3</a:t>
            </a:r>
            <a:r>
              <a:rPr lang="zh-CN" altLang="en-US" sz="2000" b="1" dirty="0">
                <a:solidFill>
                  <a:schemeClr val="accent2"/>
                </a:solidFill>
              </a:rPr>
              <a:t>替换掉了，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LSTM</a:t>
            </a:r>
            <a:r>
              <a:rPr lang="zh-CN" altLang="en-US" sz="2000" b="1" dirty="0">
                <a:solidFill>
                  <a:schemeClr val="accent2"/>
                </a:solidFill>
              </a:rPr>
              <a:t>的层数也没有图中那么多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spcBef>
                <a:spcPct val="0"/>
              </a:spcBef>
              <a:defRPr/>
            </a:pP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提取图像中的特征 </a:t>
            </a:r>
            <a:r>
              <a:rPr lang="en-US" altLang="zh-CN" sz="2800" dirty="0"/>
              <a:t>inceptionV3</a:t>
            </a:r>
            <a:r>
              <a:rPr lang="zh-CN" altLang="en-US" sz="2800" dirty="0"/>
              <a:t>（相当于</a:t>
            </a:r>
            <a:r>
              <a:rPr lang="en-US" altLang="zh-CN" sz="2800" dirty="0"/>
              <a:t>Google</a:t>
            </a:r>
            <a:r>
              <a:rPr lang="zh-CN" altLang="en-US" sz="2800" dirty="0"/>
              <a:t>模型中的</a:t>
            </a:r>
            <a:r>
              <a:rPr lang="en-US" altLang="zh-CN" sz="2800" dirty="0"/>
              <a:t>CNN</a:t>
            </a:r>
            <a:r>
              <a:rPr lang="zh-CN" altLang="en-US" sz="2800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891F-D0E3-4987-BFD6-671033D982F1}"/>
              </a:ext>
            </a:extLst>
          </p:cNvPr>
          <p:cNvSpPr txBox="1"/>
          <p:nvPr/>
        </p:nvSpPr>
        <p:spPr>
          <a:xfrm>
            <a:off x="7987684" y="1227252"/>
            <a:ext cx="3961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一个用来提取图片特征的经典模型</a:t>
            </a:r>
            <a:endParaRPr lang="en-US" altLang="zh-CN" dirty="0"/>
          </a:p>
          <a:p>
            <a:r>
              <a:rPr lang="zh-CN" altLang="en-US" dirty="0"/>
              <a:t>其主要原理就是多层依次进行</a:t>
            </a:r>
            <a:endParaRPr lang="en-US" altLang="zh-CN" dirty="0"/>
          </a:p>
          <a:p>
            <a:r>
              <a:rPr lang="zh-CN" altLang="en-US" dirty="0"/>
              <a:t>卷积和最大值池化的过程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卷积即依靠卷积核（每个卷积核代表一种特征）计算图片中每一片像素矩阵与卷积核进行相应卷积计算，实际上每个卷积核即提取出图片的一种特征。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最大值池化则是起到了减少模型参数的作用。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可以看到左边的图示，经过不断卷积池化，提取出的更多特征。</a:t>
            </a:r>
            <a:r>
              <a:rPr lang="en-US" altLang="zh-CN" dirty="0"/>
              <a:t>Inception</a:t>
            </a:r>
            <a:r>
              <a:rPr lang="zh-CN" altLang="en-US" dirty="0"/>
              <a:t>系列的网络的一个特征就是很深。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199A7-3DB0-4E55-8CA2-AD6266778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7" y="1989017"/>
            <a:ext cx="7350091" cy="273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10675526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识别图像中的物体 </a:t>
            </a:r>
            <a:r>
              <a:rPr lang="en-US" altLang="zh-CN" sz="2800" dirty="0"/>
              <a:t>VGG16</a:t>
            </a:r>
            <a:r>
              <a:rPr lang="zh-CN" altLang="en-US" sz="2800" dirty="0"/>
              <a:t>（相当于</a:t>
            </a:r>
            <a:r>
              <a:rPr lang="en-US" altLang="zh-CN" sz="2800" dirty="0"/>
              <a:t>Google</a:t>
            </a:r>
            <a:r>
              <a:rPr lang="zh-CN" altLang="en-US" sz="2800" dirty="0"/>
              <a:t>模型中的</a:t>
            </a:r>
            <a:r>
              <a:rPr lang="en-US" altLang="zh-CN" sz="2800" dirty="0"/>
              <a:t>CNN</a:t>
            </a:r>
            <a:r>
              <a:rPr lang="zh-CN" altLang="en-US" sz="2800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891F-D0E3-4987-BFD6-671033D982F1}"/>
              </a:ext>
            </a:extLst>
          </p:cNvPr>
          <p:cNvSpPr txBox="1"/>
          <p:nvPr/>
        </p:nvSpPr>
        <p:spPr>
          <a:xfrm>
            <a:off x="335242" y="2186040"/>
            <a:ext cx="93858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这里</a:t>
            </a:r>
            <a:r>
              <a:rPr lang="en-US" altLang="zh-CN" sz="2000" b="1" dirty="0" err="1">
                <a:solidFill>
                  <a:schemeClr val="accent2"/>
                </a:solidFill>
              </a:rPr>
              <a:t>keras</a:t>
            </a:r>
            <a:r>
              <a:rPr lang="zh-CN" altLang="en-US" sz="2000" b="1" dirty="0">
                <a:solidFill>
                  <a:schemeClr val="accent2"/>
                </a:solidFill>
              </a:rPr>
              <a:t>内置了在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imagenet</a:t>
            </a:r>
            <a:r>
              <a:rPr lang="zh-CN" altLang="en-US" sz="2000" b="1" dirty="0">
                <a:solidFill>
                  <a:schemeClr val="accent2"/>
                </a:solidFill>
              </a:rPr>
              <a:t>数据集上训练好的</a:t>
            </a:r>
            <a:r>
              <a:rPr lang="en-US" altLang="zh-CN" sz="2000" b="1" dirty="0">
                <a:solidFill>
                  <a:schemeClr val="accent2"/>
                </a:solidFill>
              </a:rPr>
              <a:t>inceptionV3</a:t>
            </a:r>
            <a:r>
              <a:rPr lang="zh-CN" altLang="en-US" sz="2000" b="1" dirty="0">
                <a:solidFill>
                  <a:schemeClr val="accent2"/>
                </a:solidFill>
              </a:rPr>
              <a:t>模型，且该模型的训练想达到较好的精度，规模也需要比较大，这里直接使用内置的模型，大大减少了我们自己预训练所需要的时间。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（下载训练好的权重需要耗费一定时间）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8A39CA-FFAC-46DE-AAF9-D80F32A1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" y="1214163"/>
            <a:ext cx="9043600" cy="5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326</TotalTime>
  <Words>912</Words>
  <Application>Microsoft Office PowerPoint</Application>
  <PresentationFormat>宽屏</PresentationFormat>
  <Paragraphs>109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微软雅黑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杨 宝</cp:lastModifiedBy>
  <cp:revision>80</cp:revision>
  <dcterms:created xsi:type="dcterms:W3CDTF">2018-11-08T00:18:38Z</dcterms:created>
  <dcterms:modified xsi:type="dcterms:W3CDTF">2020-10-30T08:39:15Z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