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257" r:id="rId5"/>
    <p:sldId id="258" r:id="rId6"/>
    <p:sldId id="259" r:id="rId7"/>
    <p:sldId id="260" r:id="rId8"/>
    <p:sldId id="261" r:id="rId9"/>
    <p:sldId id="262" r:id="rId10"/>
    <p:sldId id="263" r:id="rId11"/>
    <p:sldId id="269" r:id="rId12"/>
    <p:sldId id="265" r:id="rId13"/>
    <p:sldId id="267" r:id="rId14"/>
    <p:sldId id="291" r:id="rId15"/>
    <p:sldId id="292" r:id="rId16"/>
    <p:sldId id="293" r:id="rId17"/>
    <p:sldId id="294" r:id="rId18"/>
    <p:sldId id="295" r:id="rId19"/>
    <p:sldId id="296" r:id="rId20"/>
    <p:sldId id="297" r:id="rId21"/>
    <p:sldId id="298" r:id="rId22"/>
    <p:sldId id="299" r:id="rId23"/>
    <p:sldId id="300" r:id="rId24"/>
    <p:sldId id="272" r:id="rId25"/>
    <p:sldId id="273" r:id="rId26"/>
    <p:sldId id="274" r:id="rId27"/>
    <p:sldId id="275" r:id="rId28"/>
    <p:sldId id="276" r:id="rId29"/>
    <p:sldId id="277" r:id="rId30"/>
    <p:sldId id="278" r:id="rId31"/>
    <p:sldId id="27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3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18.jpeg"/><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8.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1.xml"/><Relationship Id="rId6" Type="http://schemas.openxmlformats.org/officeDocument/2006/relationships/image" Target="../media/image3.svg"/><Relationship Id="rId5" Type="http://schemas.openxmlformats.org/officeDocument/2006/relationships/image" Target="../media/image30.png"/><Relationship Id="rId4" Type="http://schemas.openxmlformats.org/officeDocument/2006/relationships/image" Target="../media/image2.svg"/><Relationship Id="rId3" Type="http://schemas.openxmlformats.org/officeDocument/2006/relationships/image" Target="../media/image29.png"/><Relationship Id="rId2" Type="http://schemas.openxmlformats.org/officeDocument/2006/relationships/image" Target="../media/image1.sv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3.png"/><Relationship Id="rId3" Type="http://schemas.openxmlformats.org/officeDocument/2006/relationships/image" Target="../media/image32.wmf"/><Relationship Id="rId2" Type="http://schemas.openxmlformats.org/officeDocument/2006/relationships/oleObject" Target="../embeddings/oleObject2.bin"/><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9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wmf"/><Relationship Id="rId2" Type="http://schemas.openxmlformats.org/officeDocument/2006/relationships/oleObject" Target="../embeddings/oleObject4.bin"/><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推荐算法</a:t>
            </a:r>
            <a:endParaRPr lang="zh-CN" altLang="en-US"/>
          </a:p>
        </p:txBody>
      </p:sp>
      <p:sp>
        <p:nvSpPr>
          <p:cNvPr id="3" name="副标题 2"/>
          <p:cNvSpPr>
            <a:spLocks noGrp="1"/>
          </p:cNvSpPr>
          <p:nvPr>
            <p:ph type="subTitle" idx="1"/>
            <p:custDataLst>
              <p:tags r:id="rId2"/>
            </p:custDataLst>
          </p:nvPr>
        </p:nvSpPr>
        <p:spPr/>
        <p:txBody>
          <a:bodyPr/>
          <a:lstStyle/>
          <a:p>
            <a:endParaRPr lang="zh-CN" altLang="en-US"/>
          </a:p>
          <a:p>
            <a:r>
              <a:rPr lang="zh-CN" altLang="en-US"/>
              <a:t>第</a:t>
            </a:r>
            <a:r>
              <a:rPr lang="en-US" altLang="zh-CN"/>
              <a:t>18</a:t>
            </a:r>
            <a:r>
              <a:rPr lang="zh-CN" altLang="en-US"/>
              <a:t>组</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a:t>2. Term Frequency - Inverse Document Frequency (TF-IDF)  用TF-IDF基于内容作推荐</a:t>
            </a:r>
            <a:endParaRPr lang="en-US" altLang="zh-CN"/>
          </a:p>
          <a:p>
            <a:pPr marL="0" indent="457200">
              <a:buNone/>
            </a:pPr>
            <a:endParaRPr lang="en-US" altLang="zh-CN"/>
          </a:p>
          <a:p>
            <a:pPr marL="0" indent="457200">
              <a:buNone/>
            </a:pPr>
            <a:r>
              <a:rPr lang="en-US" altLang="zh-CN"/>
              <a:t>该算法用到的是COVID-19 Open Research Dataset中license为cc0的数据，是文本类型的数据，数据量为258。</a:t>
            </a:r>
            <a:endParaRPr lang="en-US" altLang="zh-CN"/>
          </a:p>
          <a:p>
            <a:pPr marL="0" indent="457200">
              <a:buNone/>
            </a:pPr>
            <a:endParaRPr lang="en-US" altLang="zh-CN"/>
          </a:p>
          <a:p>
            <a:pPr marL="0" indent="457200">
              <a:buNone/>
            </a:pPr>
            <a:r>
              <a:rPr lang="en-US" altLang="zh-CN"/>
              <a:t>首先是数据预处理，将数据集中的原始数据转换为dataframe格式，选取cc0中的数据，并提取各文件里的完整文本内容。</a:t>
            </a:r>
            <a:endParaRPr lang="en-US" altLang="zh-CN"/>
          </a:p>
          <a:p>
            <a:pPr marL="0" indent="457200">
              <a:buNone/>
            </a:pPr>
            <a:endParaRPr lang="en-US" altLang="zh-CN"/>
          </a:p>
          <a:p>
            <a:pPr marL="0" indent="457200">
              <a:buNone/>
            </a:pPr>
            <a:r>
              <a:t>然后</a:t>
            </a:r>
            <a:r>
              <a:rPr lang="en-US" altLang="zh-CN"/>
              <a:t>文本分词，去除停用词，创建一个对象调用TfidfRecommende，训练模型，对每一个类型的参考文本返回与它相似度较高的前k个文本。其中，相似度的计算是基于TF-IDF算法，计算词频和逆文档频率，进而计算两篇文章之间的余弦相似值。</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内容占位符 3" descr="1"/>
          <p:cNvPicPr>
            <a:picLocks noChangeAspect="1"/>
          </p:cNvPicPr>
          <p:nvPr>
            <p:ph idx="1"/>
          </p:nvPr>
        </p:nvPicPr>
        <p:blipFill>
          <a:blip r:embed="rId1"/>
          <a:stretch>
            <a:fillRect/>
          </a:stretch>
        </p:blipFill>
        <p:spPr>
          <a:xfrm>
            <a:off x="4583430" y="735965"/>
            <a:ext cx="4356100" cy="4445000"/>
          </a:xfrm>
          <a:prstGeom prst="rect">
            <a:avLst/>
          </a:prstGeom>
        </p:spPr>
      </p:pic>
      <p:sp>
        <p:nvSpPr>
          <p:cNvPr id="5" name="文本框 4"/>
          <p:cNvSpPr txBox="1"/>
          <p:nvPr/>
        </p:nvSpPr>
        <p:spPr>
          <a:xfrm>
            <a:off x="1281430" y="5506085"/>
            <a:ext cx="10471150" cy="645160"/>
          </a:xfrm>
          <a:prstGeom prst="rect">
            <a:avLst/>
          </a:prstGeom>
          <a:noFill/>
        </p:spPr>
        <p:txBody>
          <a:bodyPr wrap="square" rtlCol="0">
            <a:spAutoFit/>
          </a:bodyPr>
          <a:p>
            <a:r>
              <a:rPr lang="en-US" altLang="zh-CN"/>
              <a:t>cord_uld</a:t>
            </a:r>
            <a:r>
              <a:rPr lang="zh-CN" altLang="en-US"/>
              <a:t>是被参考的文章，代表一个兴趣类型，对于每个类型计算出</a:t>
            </a:r>
            <a:r>
              <a:rPr lang="en-US" altLang="zh-CN"/>
              <a:t>5</a:t>
            </a:r>
            <a:r>
              <a:rPr lang="zh-CN" altLang="en-US"/>
              <a:t>个相似度最高的文本，</a:t>
            </a:r>
            <a:r>
              <a:rPr lang="en-US" altLang="zh-CN"/>
              <a:t>rec_score</a:t>
            </a:r>
            <a:r>
              <a:rPr lang="zh-CN" altLang="en-US"/>
              <a:t>是余弦相似值，</a:t>
            </a:r>
            <a:r>
              <a:rPr lang="en-US" altLang="zh-CN"/>
              <a:t>rec_cord_uld</a:t>
            </a:r>
            <a:r>
              <a:rPr lang="zh-CN" altLang="en-US"/>
              <a:t>是经模型推荐的文章。</a:t>
            </a:r>
            <a:endParaRPr lang="zh-CN" altLang="en-US"/>
          </a:p>
        </p:txBody>
      </p:sp>
      <p:sp>
        <p:nvSpPr>
          <p:cNvPr id="6" name="文本框 5"/>
          <p:cNvSpPr txBox="1"/>
          <p:nvPr/>
        </p:nvSpPr>
        <p:spPr>
          <a:xfrm>
            <a:off x="1281430" y="541020"/>
            <a:ext cx="2630170" cy="521970"/>
          </a:xfrm>
          <a:prstGeom prst="rect">
            <a:avLst/>
          </a:prstGeom>
          <a:noFill/>
        </p:spPr>
        <p:txBody>
          <a:bodyPr wrap="square" rtlCol="0">
            <a:spAutoFit/>
          </a:bodyPr>
          <a:p>
            <a:r>
              <a:rPr lang="zh-CN" altLang="en-US" sz="2800"/>
              <a:t>运行结果示例</a:t>
            </a:r>
            <a:endParaRPr lang="zh-CN" altLang="en-US" sz="28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 LightFM/Hybrid Matrix Factorization</a:t>
            </a:r>
            <a:br>
              <a:rPr lang="zh-CN" altLang="en-US"/>
            </a:b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冷启动问题（cold-start issue）也就是没有足够的历史数据，大致有3个类型：</a:t>
            </a:r>
            <a:endParaRPr lang="zh-CN" altLang="en-US"/>
          </a:p>
          <a:p>
            <a:pPr marL="0" indent="0">
              <a:buNone/>
            </a:pPr>
            <a:r>
              <a:rPr lang="zh-CN" altLang="en-US"/>
              <a:t>1. 新平台，比如一个新网上购物平台，只有商品信息，没有用户、购买记录。</a:t>
            </a:r>
            <a:endParaRPr lang="zh-CN" altLang="en-US"/>
          </a:p>
          <a:p>
            <a:pPr marL="0" indent="0">
              <a:buNone/>
            </a:pPr>
            <a:r>
              <a:rPr lang="zh-CN" altLang="en-US"/>
              <a:t>2. 新条目，比如新商品，缺乏访问次数，会导致推荐不准确，且缺少推荐，造成负反馈，导致流行偏见问题(popularity bias)</a:t>
            </a:r>
            <a:endParaRPr lang="zh-CN" altLang="en-US"/>
          </a:p>
          <a:p>
            <a:pPr marL="0" indent="0">
              <a:buNone/>
            </a:pPr>
            <a:r>
              <a:rPr lang="zh-CN" altLang="en-US"/>
              <a:t>3. 新用户，缺乏访问或购买记录</a:t>
            </a:r>
            <a:endParaRPr lang="zh-CN" altLang="en-US"/>
          </a:p>
          <a:p>
            <a:pPr marL="0" indent="0">
              <a:buNone/>
            </a:pPr>
            <a:endParaRPr lang="zh-CN" altLang="en-US"/>
          </a:p>
          <a:p>
            <a:pPr marL="0" indent="0">
              <a:buNone/>
            </a:pPr>
            <a:r>
              <a:rPr lang="zh-CN" altLang="en-US"/>
              <a:t>为了解决这个问题，提出了组合协同过滤和内容推荐这两种推荐方法的混合推荐系统，其中之一是hybrid matrix factorisation模型，它组合了矩阵分解和LightFM包。</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 LightFM/Hybrid Matrix Factorization</a:t>
            </a:r>
            <a:br>
              <a:rPr lang="zh-CN" altLang="en-US"/>
            </a:b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LightFM model:</a:t>
            </a:r>
            <a:endParaRPr lang="zh-CN" altLang="en-US"/>
          </a:p>
          <a:p>
            <a:pPr marL="0" indent="0">
              <a:buNone/>
            </a:pPr>
            <a:r>
              <a:rPr lang="zh-CN" altLang="en-US"/>
              <a:t>U : 用户集</a:t>
            </a:r>
            <a:endParaRPr lang="zh-CN" altLang="en-US"/>
          </a:p>
          <a:p>
            <a:pPr marL="0" indent="0">
              <a:buNone/>
            </a:pPr>
            <a:r>
              <a:rPr lang="zh-CN" altLang="en-US"/>
              <a:t>I : 物品集</a:t>
            </a:r>
            <a:endParaRPr lang="zh-CN" altLang="en-US"/>
          </a:p>
          <a:p>
            <a:pPr marL="0" indent="0">
              <a:buNone/>
            </a:pPr>
            <a:r>
              <a:rPr lang="zh-CN" altLang="en-US"/>
              <a:t>每个用户有一系列用户特征𝑓𝑢⊂𝐹𝑈 ，每个物品有一系列物品特征 𝑓𝑖⊂𝐹𝐼. </a:t>
            </a:r>
            <a:endParaRPr lang="zh-CN" altLang="en-US"/>
          </a:p>
          <a:p>
            <a:pPr marL="0" indent="0">
              <a:buNone/>
            </a:pPr>
            <a:r>
              <a:rPr lang="zh-CN" altLang="en-US"/>
              <a:t>该模型返回二值，评级会归一化为两组。对于显式评级，将用户物品对(𝑢,𝑖)∈𝑈×𝐼分为正集合𝑆+ 和负集合𝑆−；对于隐性的反馈分为被观察的和不被观察的。</a:t>
            </a:r>
            <a:endParaRPr lang="zh-CN" altLang="en-US"/>
          </a:p>
          <a:p>
            <a:pPr marL="0" indent="0">
              <a:buNone/>
            </a:pPr>
            <a:r>
              <a:rPr lang="zh-CN" altLang="en-US"/>
              <a:t>用户u和物品i的embedding为相应特征向量的和：</a:t>
            </a:r>
            <a:endParaRPr lang="zh-CN" altLang="en-US"/>
          </a:p>
          <a:p>
            <a:pPr marL="0" indent="0">
              <a:buNone/>
            </a:pPr>
            <a:endParaRPr lang="zh-CN" altLang="en-US"/>
          </a:p>
          <a:p>
            <a:pPr marL="0" indent="0">
              <a:buNone/>
            </a:pPr>
            <a:endParaRPr lang="zh-CN" altLang="en-US"/>
          </a:p>
          <a:p>
            <a:pPr marL="0" indent="0">
              <a:buNone/>
            </a:pPr>
            <a:r>
              <a:rPr lang="zh-CN" altLang="en-US"/>
              <a:t>用户u和物品i的偏差为相应偏差向量的和：</a:t>
            </a:r>
            <a:endParaRPr lang="zh-CN" altLang="en-US"/>
          </a:p>
        </p:txBody>
      </p:sp>
      <p:pic>
        <p:nvPicPr>
          <p:cNvPr id="4" name="图片 3" descr="44"/>
          <p:cNvPicPr>
            <a:picLocks noChangeAspect="1"/>
          </p:cNvPicPr>
          <p:nvPr/>
        </p:nvPicPr>
        <p:blipFill>
          <a:blip r:embed="rId1"/>
          <a:stretch>
            <a:fillRect/>
          </a:stretch>
        </p:blipFill>
        <p:spPr>
          <a:xfrm>
            <a:off x="5794375" y="4293235"/>
            <a:ext cx="1033145" cy="1073785"/>
          </a:xfrm>
          <a:prstGeom prst="rect">
            <a:avLst/>
          </a:prstGeom>
        </p:spPr>
      </p:pic>
      <p:pic>
        <p:nvPicPr>
          <p:cNvPr id="5" name="图片 4" descr="11"/>
          <p:cNvPicPr>
            <a:picLocks noChangeAspect="1"/>
          </p:cNvPicPr>
          <p:nvPr/>
        </p:nvPicPr>
        <p:blipFill>
          <a:blip r:embed="rId2"/>
          <a:stretch>
            <a:fillRect/>
          </a:stretch>
        </p:blipFill>
        <p:spPr>
          <a:xfrm>
            <a:off x="5940425" y="5470525"/>
            <a:ext cx="955675" cy="111061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 LightFM/Hybrid Matrix Factorization</a:t>
            </a:r>
            <a:br>
              <a:rPr lang="zh-CN" altLang="en-US"/>
            </a:b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每个用户和物品表示为它特征向量的加权线性和。</a:t>
            </a:r>
            <a:endParaRPr lang="zh-CN" altLang="en-US"/>
          </a:p>
          <a:p>
            <a:pPr marL="0" indent="0">
              <a:buNone/>
            </a:pPr>
            <a:r>
              <a:rPr lang="zh-CN" altLang="en-US"/>
              <a:t>预测用户u和物品i：</a:t>
            </a:r>
            <a:endParaRPr lang="zh-CN" altLang="en-US"/>
          </a:p>
          <a:p>
            <a:pPr marL="0" indent="0">
              <a:buNone/>
            </a:pPr>
            <a:r>
              <a:rPr lang="zh-CN" altLang="en-US"/>
              <a:t>sigoid函数是进行归一化，以返回二值。</a:t>
            </a:r>
            <a:endParaRPr lang="zh-CN" altLang="en-US"/>
          </a:p>
          <a:p>
            <a:pPr marL="0" indent="0">
              <a:buNone/>
            </a:pPr>
            <a:endParaRPr lang="zh-CN" altLang="en-US"/>
          </a:p>
          <a:p>
            <a:pPr marL="0" indent="0">
              <a:buNone/>
            </a:pPr>
            <a:r>
              <a:rPr lang="zh-CN" altLang="en-US"/>
              <a:t>用随机梯度下降表示可能性，极大似然进行训模型拟合。可能性的表达式为：</a:t>
            </a:r>
            <a:endParaRPr lang="zh-CN" altLang="en-US"/>
          </a:p>
        </p:txBody>
      </p:sp>
      <p:pic>
        <p:nvPicPr>
          <p:cNvPr id="4" name="图片 3" descr="89"/>
          <p:cNvPicPr>
            <a:picLocks noChangeAspect="1"/>
          </p:cNvPicPr>
          <p:nvPr/>
        </p:nvPicPr>
        <p:blipFill>
          <a:blip r:embed="rId1"/>
          <a:stretch>
            <a:fillRect/>
          </a:stretch>
        </p:blipFill>
        <p:spPr>
          <a:xfrm>
            <a:off x="2778760" y="2143125"/>
            <a:ext cx="2895600" cy="495300"/>
          </a:xfrm>
          <a:prstGeom prst="rect">
            <a:avLst/>
          </a:prstGeom>
        </p:spPr>
      </p:pic>
      <p:pic>
        <p:nvPicPr>
          <p:cNvPr id="5" name="图片 4" descr="98"/>
          <p:cNvPicPr>
            <a:picLocks noChangeAspect="1"/>
          </p:cNvPicPr>
          <p:nvPr/>
        </p:nvPicPr>
        <p:blipFill>
          <a:blip r:embed="rId2"/>
          <a:stretch>
            <a:fillRect/>
          </a:stretch>
        </p:blipFill>
        <p:spPr>
          <a:xfrm>
            <a:off x="3887470" y="4039235"/>
            <a:ext cx="3746500" cy="8890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t>GeoIMC(Geometry Aware Inductive Matrix Completion)</a:t>
            </a:r>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矩阵补全问题：有一个巨大的矩阵，人们只能观测到其中到部分元素，解决如何补全整个矩阵的问题。在推荐系统中，比如电影评分网站上，有很多用户（矩阵的行）给很多电影（矩阵的列）进行打分，但每个用户只会对很少一部分电影评分，那么矩阵中只有一部分值可被观测到，此时我们想预测用户对没有评分的电影的打分，也就是解决一个矩阵补全问题。</a:t>
            </a:r>
            <a:endParaRPr lang="zh-CN" altLang="en-US"/>
          </a:p>
          <a:p>
            <a:pPr marL="0" indent="0">
              <a:buNone/>
            </a:pPr>
            <a:r>
              <a:rPr lang="zh-CN" altLang="en-US"/>
              <a:t>使用数据集MovieLens-100K，设                              分别为用户和电影的特征，            是部分观测到的评分矩阵。GeoIMC将该矩阵建模为如下形式：</a:t>
            </a:r>
            <a:endParaRPr lang="zh-CN" altLang="en-US"/>
          </a:p>
          <a:p>
            <a:pPr marL="0" indent="0">
              <a:buNone/>
            </a:pPr>
            <a:endParaRPr lang="zh-CN" altLang="en-US"/>
          </a:p>
          <a:p>
            <a:pPr marL="0" indent="0">
              <a:buNone/>
            </a:pPr>
            <a:endParaRPr lang="zh-CN" altLang="en-US"/>
          </a:p>
          <a:p>
            <a:pPr marL="0" indent="0">
              <a:buNone/>
            </a:pPr>
            <a:r>
              <a:rPr lang="zh-CN" altLang="en-US"/>
              <a:t>其中                                         分别为正交矩阵、正交矩阵、对称正定矩阵。最优化问题通过Pymanopt解决。</a:t>
            </a:r>
            <a:endParaRPr lang="zh-CN" altLang="en-US"/>
          </a:p>
        </p:txBody>
      </p:sp>
      <p:pic>
        <p:nvPicPr>
          <p:cNvPr id="4" name="图片 3" descr="97"/>
          <p:cNvPicPr>
            <a:picLocks noChangeAspect="1"/>
          </p:cNvPicPr>
          <p:nvPr/>
        </p:nvPicPr>
        <p:blipFill>
          <a:blip r:embed="rId1"/>
          <a:stretch>
            <a:fillRect/>
          </a:stretch>
        </p:blipFill>
        <p:spPr>
          <a:xfrm>
            <a:off x="4210685" y="3094990"/>
            <a:ext cx="2044700" cy="355600"/>
          </a:xfrm>
          <a:prstGeom prst="rect">
            <a:avLst/>
          </a:prstGeom>
        </p:spPr>
      </p:pic>
      <p:pic>
        <p:nvPicPr>
          <p:cNvPr id="5" name="图片 4" descr="96"/>
          <p:cNvPicPr>
            <a:picLocks noChangeAspect="1"/>
          </p:cNvPicPr>
          <p:nvPr/>
        </p:nvPicPr>
        <p:blipFill>
          <a:blip r:embed="rId2"/>
          <a:stretch>
            <a:fillRect/>
          </a:stretch>
        </p:blipFill>
        <p:spPr>
          <a:xfrm>
            <a:off x="9006840" y="3107690"/>
            <a:ext cx="952500" cy="342900"/>
          </a:xfrm>
          <a:prstGeom prst="rect">
            <a:avLst/>
          </a:prstGeom>
        </p:spPr>
      </p:pic>
      <p:pic>
        <p:nvPicPr>
          <p:cNvPr id="6" name="图片 5" descr="94"/>
          <p:cNvPicPr>
            <a:picLocks noChangeAspect="1"/>
          </p:cNvPicPr>
          <p:nvPr/>
        </p:nvPicPr>
        <p:blipFill>
          <a:blip r:embed="rId3"/>
          <a:stretch>
            <a:fillRect/>
          </a:stretch>
        </p:blipFill>
        <p:spPr>
          <a:xfrm>
            <a:off x="1226185" y="4826635"/>
            <a:ext cx="2984500" cy="304800"/>
          </a:xfrm>
          <a:prstGeom prst="rect">
            <a:avLst/>
          </a:prstGeom>
        </p:spPr>
      </p:pic>
      <p:pic>
        <p:nvPicPr>
          <p:cNvPr id="7" name="图片 6" descr="95"/>
          <p:cNvPicPr>
            <a:picLocks noChangeAspect="1"/>
          </p:cNvPicPr>
          <p:nvPr/>
        </p:nvPicPr>
        <p:blipFill>
          <a:blip r:embed="rId4"/>
          <a:stretch>
            <a:fillRect/>
          </a:stretch>
        </p:blipFill>
        <p:spPr>
          <a:xfrm>
            <a:off x="4401185" y="3916045"/>
            <a:ext cx="2429510" cy="445135"/>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526415" y="431800"/>
            <a:ext cx="11618595" cy="864235"/>
          </a:xfrm>
        </p:spPr>
        <p:txBody>
          <a:bodyPr/>
          <a:p>
            <a:br>
              <a:rPr>
                <a:sym typeface="+mn-ea"/>
              </a:rPr>
            </a:br>
            <a:r>
              <a:t>xLearn/Factorization Machine (FM) &amp; Field-Aware FM (FFM)</a:t>
            </a:r>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因子分解机，可处理高度稀疏的数据集，它不仅捕捉到输入的特征，而且关注了特征与特征之间的相互关系 ，所以很强大。和其他传统算法比如SVM相比呈现出较好的泛化能力和表现。</a:t>
            </a:r>
            <a:endParaRPr lang="zh-CN" altLang="en-US"/>
          </a:p>
          <a:p>
            <a:pPr marL="0" indent="0">
              <a:buNone/>
            </a:pPr>
            <a:r>
              <a:rPr lang="zh-CN" altLang="en-US"/>
              <a:t>最新的研究用深度学习方法延伸扩展了基本的FM算法，在几个应用实例中达到了显著的提升。</a:t>
            </a:r>
            <a:endParaRPr lang="zh-CN" altLang="en-US"/>
          </a:p>
          <a:p>
            <a:pPr marL="0" indent="0">
              <a:buNone/>
            </a:pPr>
            <a:endParaRPr lang="zh-CN" altLang="en-US"/>
          </a:p>
          <a:p>
            <a:pPr marL="0" indent="0">
              <a:buNone/>
            </a:pPr>
            <a:r>
              <a:rPr lang="zh-CN" altLang="en-US"/>
              <a:t>用户、物品、特征向量可表示为独热表达，此时传统的算法比如线性回归、SVM可能有以下问题：</a:t>
            </a:r>
            <a:endParaRPr lang="zh-CN" altLang="en-US"/>
          </a:p>
          <a:p>
            <a:pPr marL="0" indent="0">
              <a:buNone/>
            </a:pPr>
            <a:r>
              <a:rPr lang="zh-CN" altLang="en-US"/>
              <a:t>1. 特征向量高度稀疏，因此，很难高效地优化参数拟合模型。</a:t>
            </a:r>
            <a:endParaRPr lang="zh-CN" altLang="en-US"/>
          </a:p>
          <a:p>
            <a:pPr marL="0" indent="0">
              <a:buNone/>
            </a:pPr>
            <a:r>
              <a:rPr lang="zh-CN" altLang="en-US"/>
              <a:t>2. 特征的叉乘也会很稀疏，这样如果用它来刻画特征间的高阶交互，会降低模型的表现。</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p:txBody>
          <a:bodyPr/>
          <a:p>
            <a:pPr marL="0" indent="0">
              <a:buNone/>
            </a:pPr>
            <a:r>
              <a:rPr>
                <a:sym typeface="+mn-ea"/>
              </a:rPr>
              <a:t>FM算法通过分解隐向量解决上述问题，它的大致思想是：</a:t>
            </a:r>
            <a:endParaRPr>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t>其中x是输入的特征向量，y是待预测值，𝑤𝑖是模型参数中的一阶元素，&lt;𝐯𝑖,𝐯𝑗&gt;是二阶相互关系，它是两个隐向量的点积，定义为：</a:t>
            </a: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计算复杂度为O(kn)，这里高阶交互元素中使用分解的向量与使用固定参数相比，可以提高模型的泛化能力和表现。</a:t>
            </a:r>
            <a:endParaRPr lang="zh-CN" altLang="en-US"/>
          </a:p>
          <a:p>
            <a:pPr marL="0" indent="0">
              <a:buNone/>
            </a:pPr>
            <a:endParaRPr lang="zh-CN" altLang="en-US"/>
          </a:p>
          <a:p>
            <a:pPr marL="0" indent="0">
              <a:buNone/>
            </a:pPr>
            <a:endParaRPr lang="zh-CN" altLang="en-US"/>
          </a:p>
        </p:txBody>
      </p:sp>
      <p:pic>
        <p:nvPicPr>
          <p:cNvPr id="4" name="图片 3" descr="12"/>
          <p:cNvPicPr>
            <a:picLocks noChangeAspect="1"/>
          </p:cNvPicPr>
          <p:nvPr/>
        </p:nvPicPr>
        <p:blipFill>
          <a:blip r:embed="rId1"/>
          <a:stretch>
            <a:fillRect/>
          </a:stretch>
        </p:blipFill>
        <p:spPr>
          <a:xfrm>
            <a:off x="3949700" y="1874520"/>
            <a:ext cx="4292600" cy="711200"/>
          </a:xfrm>
          <a:prstGeom prst="rect">
            <a:avLst/>
          </a:prstGeom>
        </p:spPr>
      </p:pic>
      <p:sp>
        <p:nvSpPr>
          <p:cNvPr id="6" name="标题 1"/>
          <p:cNvSpPr>
            <a:spLocks noGrp="1"/>
          </p:cNvSpPr>
          <p:nvPr/>
        </p:nvSpPr>
        <p:spPr>
          <a:xfrm>
            <a:off x="478790" y="175895"/>
            <a:ext cx="11618595" cy="86423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br>
              <a:rPr>
                <a:sym typeface="+mn-ea"/>
              </a:rPr>
            </a:br>
            <a:r>
              <a:t>xLearn/Factorization Machine (FM) &amp; Field-Aware FM (FFM)</a:t>
            </a:r>
          </a:p>
        </p:txBody>
      </p:sp>
      <p:pic>
        <p:nvPicPr>
          <p:cNvPr id="7" name="图片 6" descr="13"/>
          <p:cNvPicPr>
            <a:picLocks noChangeAspect="1"/>
          </p:cNvPicPr>
          <p:nvPr/>
        </p:nvPicPr>
        <p:blipFill>
          <a:blip r:embed="rId2"/>
          <a:stretch>
            <a:fillRect/>
          </a:stretch>
        </p:blipFill>
        <p:spPr>
          <a:xfrm>
            <a:off x="3949700" y="3486150"/>
            <a:ext cx="2476500" cy="66040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内容占位符 2"/>
          <p:cNvSpPr>
            <a:spLocks noGrp="1"/>
          </p:cNvSpPr>
          <p:nvPr>
            <p:ph idx="1"/>
          </p:nvPr>
        </p:nvSpPr>
        <p:spPr/>
        <p:txBody>
          <a:bodyPr/>
          <a:p>
            <a:pPr marL="0" indent="0">
              <a:buNone/>
            </a:pPr>
            <a:r>
              <a:rPr>
                <a:sym typeface="+mn-ea"/>
              </a:rPr>
              <a:t>FFM是FM的一个延伸。直觉上FM中特征共用隐向量来表示不同类别的信息可能并不能很好地泛化相关度，FFM解决了这一问题，它在不同组的特征中使用了不同的分解隐向量，“组”在FFM中表述为'field'。FFM中二阶交互定义为：</a:t>
            </a:r>
            <a:endParaRPr>
              <a:sym typeface="+mn-ea"/>
            </a:endParaRPr>
          </a:p>
          <a:p>
            <a:pPr marL="0" indent="0">
              <a:buNone/>
            </a:pPr>
            <a:endParaRPr>
              <a:sym typeface="+mn-ea"/>
            </a:endParaRPr>
          </a:p>
          <a:p>
            <a:pPr marL="0" indent="0">
              <a:buNone/>
            </a:pPr>
            <a:endParaRPr>
              <a:sym typeface="+mn-ea"/>
            </a:endParaRPr>
          </a:p>
          <a:p>
            <a:pPr marL="0" indent="0">
              <a:buNone/>
            </a:pPr>
            <a:r>
              <a:rPr>
                <a:sym typeface="+mn-ea"/>
              </a:rPr>
              <a:t>时间复杂度提高到了O(k*n^2)，但是FFM中的隐向量只需要在field内计算，所以FFM的k值通常会比FM中的小很多。</a:t>
            </a:r>
            <a:endParaRPr>
              <a:sym typeface="+mn-ea"/>
            </a:endParaRPr>
          </a:p>
          <a:p>
            <a:pPr marL="0" indent="0">
              <a:buNone/>
            </a:pPr>
            <a:endParaRPr>
              <a:sym typeface="+mn-ea"/>
            </a:endParaRPr>
          </a:p>
          <a:p>
            <a:pPr marL="0" indent="0">
              <a:buNone/>
            </a:pPr>
            <a:r>
              <a:rPr>
                <a:sym typeface="+mn-ea"/>
              </a:rPr>
              <a:t>在本实验中，使用xlearn进行实现，它是用C++实现的，带Python接口，在能较高效地计算且不损失模型的有效性。</a:t>
            </a:r>
            <a:endParaRPr>
              <a:sym typeface="+mn-ea"/>
            </a:endParaRPr>
          </a:p>
          <a:p>
            <a:pPr marL="0" indent="0">
              <a:buNone/>
            </a:pPr>
            <a:endParaRPr lang="zh-CN" altLang="en-US"/>
          </a:p>
          <a:p>
            <a:pPr marL="0" indent="0">
              <a:buNone/>
            </a:pPr>
            <a:endParaRPr lang="zh-CN" altLang="en-US"/>
          </a:p>
        </p:txBody>
      </p:sp>
      <p:sp>
        <p:nvSpPr>
          <p:cNvPr id="6" name="标题 1"/>
          <p:cNvSpPr>
            <a:spLocks noGrp="1"/>
          </p:cNvSpPr>
          <p:nvPr/>
        </p:nvSpPr>
        <p:spPr>
          <a:xfrm>
            <a:off x="478790" y="175895"/>
            <a:ext cx="11618595" cy="864235"/>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br>
              <a:rPr>
                <a:sym typeface="+mn-ea"/>
              </a:rPr>
            </a:br>
            <a:r>
              <a:t>xLearn/Factorization Machine (FM) &amp; Field-Aware FM (FFM)</a:t>
            </a:r>
          </a:p>
        </p:txBody>
      </p:sp>
      <p:pic>
        <p:nvPicPr>
          <p:cNvPr id="2" name="图片 1" descr="14"/>
          <p:cNvPicPr>
            <a:picLocks noChangeAspect="1"/>
          </p:cNvPicPr>
          <p:nvPr/>
        </p:nvPicPr>
        <p:blipFill>
          <a:blip r:embed="rId1"/>
          <a:stretch>
            <a:fillRect/>
          </a:stretch>
        </p:blipFill>
        <p:spPr>
          <a:xfrm>
            <a:off x="2937510" y="1993265"/>
            <a:ext cx="4368800" cy="76200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S</a:t>
            </a:r>
            <a:r>
              <a:rPr>
                <a:sym typeface="+mn-ea"/>
              </a:rPr>
              <a:t>equential </a:t>
            </a:r>
            <a:r>
              <a:rPr lang="en-US" altLang="zh-CN">
                <a:sym typeface="+mn-ea"/>
              </a:rPr>
              <a:t>R</a:t>
            </a:r>
            <a:r>
              <a:rPr>
                <a:sym typeface="+mn-ea"/>
              </a:rPr>
              <a:t>ecommendation</a:t>
            </a:r>
            <a:endParaRPr lang="zh-CN" altLang="en-US"/>
          </a:p>
        </p:txBody>
      </p:sp>
      <p:sp>
        <p:nvSpPr>
          <p:cNvPr id="3" name="内容占位符 2"/>
          <p:cNvSpPr>
            <a:spLocks noGrp="1"/>
          </p:cNvSpPr>
          <p:nvPr>
            <p:ph idx="1"/>
          </p:nvPr>
        </p:nvSpPr>
        <p:spPr/>
        <p:txBody>
          <a:bodyPr/>
          <a:p>
            <a:pPr marL="0" indent="0">
              <a:buNone/>
            </a:pPr>
            <a:r>
              <a:rPr lang="zh-CN" altLang="en-US"/>
              <a:t>以下五个模型都采用了序列推荐(sequential recommendation)，通过对用户（user）行为序列，比如购买商品（item）的序列来建模，学到user 兴趣的变化，从而能够对用户在短期内的行为或是下一次的行为进行预测。</a:t>
            </a:r>
            <a:endParaRPr lang="zh-CN" altLang="en-US"/>
          </a:p>
          <a:p>
            <a:pPr marL="0" indent="0">
              <a:buNone/>
            </a:pPr>
            <a:r>
              <a:rPr lang="zh-CN" altLang="en-US"/>
              <a:t>2.1 Attentive Asynchronous Singular Value Decomposition (A2SVD)</a:t>
            </a:r>
            <a:endParaRPr lang="zh-CN" altLang="en-US"/>
          </a:p>
          <a:p>
            <a:pPr marL="0" indent="0">
              <a:buNone/>
            </a:pPr>
            <a:r>
              <a:rPr lang="zh-CN" altLang="en-US"/>
              <a:t>2.2 Convolutional Sequence Embedding Recommendation (Caser)</a:t>
            </a:r>
            <a:endParaRPr lang="zh-CN" altLang="en-US"/>
          </a:p>
          <a:p>
            <a:pPr marL="0" indent="0">
              <a:buNone/>
            </a:pPr>
            <a:r>
              <a:rPr lang="zh-CN" altLang="en-US"/>
              <a:t>2.7 GRU4Rec</a:t>
            </a:r>
            <a:endParaRPr lang="zh-CN" altLang="en-US"/>
          </a:p>
          <a:p>
            <a:pPr marL="0" indent="0">
              <a:buNone/>
            </a:pPr>
            <a:r>
              <a:rPr>
                <a:sym typeface="+mn-ea"/>
              </a:rPr>
              <a:t>2.13 Next Item Recommendation (NextItNet)</a:t>
            </a:r>
            <a:endParaRPr lang="zh-CN" altLang="en-US"/>
          </a:p>
          <a:p>
            <a:pPr marL="0" indent="0">
              <a:buNone/>
            </a:pPr>
            <a:r>
              <a:rPr lang="zh-CN" altLang="en-US"/>
              <a:t>2.15 Short-term and Long-term preference Integrated Recommender (SLi-Rec)</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项目任务</a:t>
            </a:r>
            <a:endParaRPr lang="zh-CN" altLang="en-US"/>
          </a:p>
        </p:txBody>
      </p:sp>
      <p:sp>
        <p:nvSpPr>
          <p:cNvPr id="3" name="内容占位符 2"/>
          <p:cNvSpPr>
            <a:spLocks noGrp="1"/>
          </p:cNvSpPr>
          <p:nvPr>
            <p:ph idx="1"/>
          </p:nvPr>
        </p:nvSpPr>
        <p:spPr/>
        <p:txBody>
          <a:bodyPr/>
          <a:p>
            <a:pPr marL="0" indent="0">
              <a:buNone/>
            </a:pPr>
            <a:r>
              <a:rPr lang="en-US" altLang="zh-CN"/>
              <a:t>1.</a:t>
            </a:r>
            <a:r>
              <a:t>重现提供的所有算法</a:t>
            </a:r>
          </a:p>
          <a:p>
            <a:pPr marL="0" indent="0">
              <a:buNone/>
            </a:pPr>
            <a:r>
              <a:rPr lang="en-US" altLang="zh-CN"/>
              <a:t>	</a:t>
            </a:r>
            <a:r>
              <a:t>推荐算法大致有3类思路：</a:t>
            </a:r>
          </a:p>
          <a:p>
            <a:pPr marL="0" indent="0">
              <a:buNone/>
            </a:pPr>
            <a:r>
              <a:rPr lang="en-US" altLang="zh-CN"/>
              <a:t>	</a:t>
            </a:r>
            <a:r>
              <a:t>1）Collaborative Filtering (协同过滤)，对有相同喜好的用户进行推荐。</a:t>
            </a:r>
          </a:p>
          <a:p>
            <a:pPr marL="0" indent="0">
              <a:buNone/>
            </a:pPr>
            <a:r>
              <a:rPr lang="en-US" altLang="zh-CN"/>
              <a:t>	</a:t>
            </a:r>
            <a:r>
              <a:t>2） Content-Based Filtering (基于内容的推荐)，向用户推荐相似度高的内容。</a:t>
            </a:r>
          </a:p>
          <a:p>
            <a:pPr marL="0" indent="0">
              <a:buNone/>
            </a:pPr>
            <a:r>
              <a:rPr lang="en-US" altLang="zh-CN"/>
              <a:t>	</a:t>
            </a:r>
            <a:r>
              <a:t>3） Hybrid (混合式推荐系统)。</a:t>
            </a:r>
          </a:p>
          <a:p>
            <a:pPr marL="0" indent="0">
              <a:buNone/>
            </a:pPr>
            <a:endParaRPr lang="en-US" altLang="zh-CN"/>
          </a:p>
          <a:p>
            <a:pPr marL="0" indent="0">
              <a:buNone/>
            </a:pPr>
            <a:r>
              <a:rPr lang="en-US" altLang="zh-CN"/>
              <a:t>2.</a:t>
            </a:r>
            <a:r>
              <a:t>在此基础上提出一个改进算法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GRU4Rec</a:t>
            </a:r>
            <a:endParaRPr lang="zh-CN" altLang="en-US"/>
          </a:p>
        </p:txBody>
      </p:sp>
      <p:sp>
        <p:nvSpPr>
          <p:cNvPr id="3" name="内容占位符 2"/>
          <p:cNvSpPr>
            <a:spLocks noGrp="1"/>
          </p:cNvSpPr>
          <p:nvPr>
            <p:ph idx="1"/>
          </p:nvPr>
        </p:nvSpPr>
        <p:spPr/>
        <p:txBody>
          <a:bodyPr/>
          <a:p>
            <a:pPr marL="0" indent="0">
              <a:buNone/>
            </a:pPr>
            <a:r>
              <a:rPr lang="zh-CN" altLang="en-US"/>
              <a:t>使用循环神经网络(recurrent neural network)捕捉用户的长期和短期偏好，在该模型中，使用完整的session行为序列信息，以session为粒度并行mini-batch，极大地加快了RNN-based模型训练。</a:t>
            </a:r>
            <a:endParaRPr lang="zh-CN" altLang="en-US"/>
          </a:p>
          <a:p>
            <a:pPr marL="0" indent="0">
              <a:buNone/>
            </a:pPr>
            <a:endParaRPr lang="zh-CN" altLang="en-US"/>
          </a:p>
          <a:p>
            <a:pPr marL="0" indent="0">
              <a:buNone/>
            </a:pPr>
            <a:endParaRPr lang="zh-CN" altLang="en-US"/>
          </a:p>
        </p:txBody>
      </p:sp>
      <p:pic>
        <p:nvPicPr>
          <p:cNvPr id="4" name="图片 3" descr="15"/>
          <p:cNvPicPr>
            <a:picLocks noChangeAspect="1"/>
          </p:cNvPicPr>
          <p:nvPr/>
        </p:nvPicPr>
        <p:blipFill>
          <a:blip r:embed="rId1"/>
          <a:srcRect l="1032" t="-522" r="903" b="7498"/>
          <a:stretch>
            <a:fillRect/>
          </a:stretch>
        </p:blipFill>
        <p:spPr>
          <a:xfrm rot="16200000">
            <a:off x="470535" y="2829560"/>
            <a:ext cx="4346575" cy="2828290"/>
          </a:xfrm>
          <a:prstGeom prst="rect">
            <a:avLst/>
          </a:prstGeom>
        </p:spPr>
      </p:pic>
      <p:pic>
        <p:nvPicPr>
          <p:cNvPr id="5" name="图片 4" descr="16"/>
          <p:cNvPicPr>
            <a:picLocks noChangeAspect="1"/>
          </p:cNvPicPr>
          <p:nvPr/>
        </p:nvPicPr>
        <p:blipFill>
          <a:blip r:embed="rId2"/>
          <a:srcRect r="2517" b="8642"/>
          <a:stretch>
            <a:fillRect/>
          </a:stretch>
        </p:blipFill>
        <p:spPr>
          <a:xfrm>
            <a:off x="4637405" y="2282190"/>
            <a:ext cx="5780405" cy="338328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Short-term and Long-term preference Integrated Recommender (SLi-Rec)</a:t>
            </a: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本实验中用到的是基于深度学习的SLi_Rec模型，它捕捉了长期的和短期的用户偏好以更精准地进行推荐，它有几个关键性质：</a:t>
            </a:r>
            <a:endParaRPr lang="zh-CN" altLang="en-US"/>
          </a:p>
          <a:p>
            <a:pPr marL="0" indent="0">
              <a:buNone/>
            </a:pPr>
            <a:r>
              <a:rPr lang="zh-CN" altLang="en-US"/>
              <a:t>1. 长期兴趣的建模采用了注意力机制的不对称SVD；</a:t>
            </a:r>
            <a:endParaRPr lang="zh-CN" altLang="en-US"/>
          </a:p>
          <a:p>
            <a:pPr marL="0" indent="0">
              <a:buNone/>
            </a:pPr>
            <a:r>
              <a:rPr lang="zh-CN" altLang="en-US"/>
              <a:t>2. 通过修改LSTM中的门控机制，同时考虑到了时间和语义的不规则性</a:t>
            </a:r>
            <a:endParaRPr lang="zh-CN" altLang="en-US"/>
          </a:p>
          <a:p>
            <a:pPr marL="0" indent="0">
              <a:buNone/>
            </a:pPr>
            <a:r>
              <a:rPr lang="zh-CN" altLang="en-US"/>
              <a:t>3. 使用注意力机制动态地将长期偏好和短期偏好融合在一起。</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Bayesian Personalized Ranking (BPR)</a:t>
            </a:r>
            <a:endParaRPr lang="zh-CN" altLang="en-US"/>
          </a:p>
        </p:txBody>
      </p:sp>
      <p:sp>
        <p:nvSpPr>
          <p:cNvPr id="3" name="内容占位符 2"/>
          <p:cNvSpPr>
            <a:spLocks noGrp="1"/>
          </p:cNvSpPr>
          <p:nvPr>
            <p:ph idx="1"/>
          </p:nvPr>
        </p:nvSpPr>
        <p:spPr/>
        <p:txBody>
          <a:bodyPr/>
          <a:p>
            <a:pPr marL="0" indent="0">
              <a:buNone/>
            </a:pPr>
            <a:r>
              <a:rPr lang="en-US" altLang="zh-CN"/>
              <a:t>BPR</a:t>
            </a:r>
            <a:r>
              <a:t>算法基于隐含用户行为（购买点击等）利用可用的观测值作为正反馈为用户提供项目的推荐列表</a:t>
            </a:r>
          </a:p>
          <a:p>
            <a:pPr marL="0" indent="0">
              <a:buNone/>
            </a:pPr>
            <a:r>
              <a:t>BPR通过优化似然函数             和先验概率p(Θ)，使模型参数Θ的后验概率最大化。</a:t>
            </a:r>
          </a:p>
          <a:p>
            <a:pPr marL="0" indent="0">
              <a:buNone/>
            </a:pPr>
            <a:r>
              <a:t>所有用户的似然联合概率：</a:t>
            </a:r>
          </a:p>
          <a:p>
            <a:pPr marL="0" indent="0">
              <a:buNone/>
            </a:pPr>
          </a:p>
          <a:p>
            <a:pPr marL="0" indent="0">
              <a:buNone/>
            </a:pPr>
            <a:r>
              <a:t>用户偏好项目i而非项目j的个人概率：</a:t>
            </a:r>
          </a:p>
          <a:p>
            <a:pPr marL="0" indent="0">
              <a:buNone/>
            </a:pPr>
            <a:r>
              <a:t>                                      其中</a:t>
            </a:r>
          </a:p>
          <a:p>
            <a:pPr marL="0" indent="0">
              <a:buNone/>
            </a:pPr>
            <a:r>
              <a:t>最大后验估计量的最终目标：</a:t>
            </a:r>
          </a:p>
          <a:p>
            <a:pPr marL="0" indent="0">
              <a:buNone/>
            </a:pPr>
          </a:p>
          <a:p>
            <a:pPr marL="0" indent="0">
              <a:buNone/>
            </a:pPr>
            <a:r>
              <a:t>利用随机梯度下降法优化求解，迭代公式为</a:t>
            </a:r>
          </a:p>
          <a:p>
            <a:pPr marL="0" indent="0">
              <a:buNone/>
            </a:pPr>
          </a:p>
          <a:p>
            <a:pPr marL="0" indent="0">
              <a:buNone/>
            </a:pPr>
          </a:p>
          <a:p>
            <a:pPr marL="0" indent="0">
              <a:buNone/>
            </a:pPr>
          </a:p>
        </p:txBody>
      </p:sp>
      <p:graphicFrame>
        <p:nvGraphicFramePr>
          <p:cNvPr id="8" name="对象 7">
            <a:hlinkClick r:id="" action="ppaction://ole?verb="/>
          </p:cNvPr>
          <p:cNvGraphicFramePr>
            <a:graphicFrameLocks noChangeAspect="1"/>
          </p:cNvGraphicFramePr>
          <p:nvPr/>
        </p:nvGraphicFramePr>
        <p:xfrm>
          <a:off x="3039110" y="1811020"/>
          <a:ext cx="920115" cy="561340"/>
        </p:xfrm>
        <a:graphic>
          <a:graphicData uri="http://schemas.openxmlformats.org/presentationml/2006/ole">
            <mc:AlternateContent xmlns:mc="http://schemas.openxmlformats.org/markup-compatibility/2006">
              <mc:Choice xmlns:v="urn:schemas-microsoft-com:vml" Requires="v">
                <p:oleObj spid="_x0000_s1027" name="" r:id="rId1" imgW="749300" imgH="457200" progId="Equation.KSEE3">
                  <p:embed/>
                </p:oleObj>
              </mc:Choice>
              <mc:Fallback>
                <p:oleObj name="" r:id="rId1" imgW="749300" imgH="457200" progId="Equation.KSEE3">
                  <p:embed/>
                  <p:pic>
                    <p:nvPicPr>
                      <p:cNvPr id="0" name="图片 1026"/>
                      <p:cNvPicPr/>
                      <p:nvPr/>
                    </p:nvPicPr>
                    <p:blipFill>
                      <a:blip r:embed="rId2"/>
                      <a:stretch>
                        <a:fillRect/>
                      </a:stretch>
                    </p:blipFill>
                    <p:spPr>
                      <a:xfrm>
                        <a:off x="3039110" y="1811020"/>
                        <a:ext cx="920115" cy="561340"/>
                      </a:xfrm>
                      <a:prstGeom prst="rect">
                        <a:avLst/>
                      </a:prstGeom>
                    </p:spPr>
                  </p:pic>
                </p:oleObj>
              </mc:Fallback>
            </mc:AlternateContent>
          </a:graphicData>
        </a:graphic>
      </p:graphicFrame>
      <p:pic>
        <p:nvPicPr>
          <p:cNvPr id="9" name="图片 2" descr="1603968088(1)"/>
          <p:cNvPicPr>
            <a:picLocks noChangeAspect="1"/>
          </p:cNvPicPr>
          <p:nvPr/>
        </p:nvPicPr>
        <p:blipFill>
          <a:blip r:embed="rId3"/>
          <a:stretch>
            <a:fillRect/>
          </a:stretch>
        </p:blipFill>
        <p:spPr>
          <a:xfrm>
            <a:off x="894715" y="2616835"/>
            <a:ext cx="2635250" cy="539750"/>
          </a:xfrm>
          <a:prstGeom prst="rect">
            <a:avLst/>
          </a:prstGeom>
        </p:spPr>
      </p:pic>
      <p:pic>
        <p:nvPicPr>
          <p:cNvPr id="10" name="图片 3" descr="1603968179(1)"/>
          <p:cNvPicPr>
            <a:picLocks noChangeAspect="1"/>
          </p:cNvPicPr>
          <p:nvPr/>
        </p:nvPicPr>
        <p:blipFill>
          <a:blip r:embed="rId4"/>
          <a:stretch>
            <a:fillRect/>
          </a:stretch>
        </p:blipFill>
        <p:spPr>
          <a:xfrm>
            <a:off x="894715" y="3500755"/>
            <a:ext cx="2352040" cy="417830"/>
          </a:xfrm>
          <a:prstGeom prst="rect">
            <a:avLst/>
          </a:prstGeom>
        </p:spPr>
      </p:pic>
      <p:pic>
        <p:nvPicPr>
          <p:cNvPr id="11" name="图片 4" descr="1603968217(1)"/>
          <p:cNvPicPr>
            <a:picLocks noChangeAspect="1"/>
          </p:cNvPicPr>
          <p:nvPr/>
        </p:nvPicPr>
        <p:blipFill>
          <a:blip r:embed="rId5"/>
          <a:stretch>
            <a:fillRect/>
          </a:stretch>
        </p:blipFill>
        <p:spPr>
          <a:xfrm>
            <a:off x="4088130" y="3500755"/>
            <a:ext cx="1473200" cy="476250"/>
          </a:xfrm>
          <a:prstGeom prst="rect">
            <a:avLst/>
          </a:prstGeom>
        </p:spPr>
      </p:pic>
      <p:pic>
        <p:nvPicPr>
          <p:cNvPr id="12" name="图片 5" descr="1603968321(1)"/>
          <p:cNvPicPr>
            <a:picLocks noChangeAspect="1"/>
          </p:cNvPicPr>
          <p:nvPr/>
        </p:nvPicPr>
        <p:blipFill>
          <a:blip r:embed="rId6"/>
          <a:stretch>
            <a:fillRect/>
          </a:stretch>
        </p:blipFill>
        <p:spPr>
          <a:xfrm>
            <a:off x="789305" y="4383405"/>
            <a:ext cx="2457450" cy="558800"/>
          </a:xfrm>
          <a:prstGeom prst="rect">
            <a:avLst/>
          </a:prstGeom>
        </p:spPr>
      </p:pic>
      <p:pic>
        <p:nvPicPr>
          <p:cNvPr id="13" name="图片 6" descr="1603968421(1)"/>
          <p:cNvPicPr>
            <a:picLocks noChangeAspect="1"/>
          </p:cNvPicPr>
          <p:nvPr/>
        </p:nvPicPr>
        <p:blipFill>
          <a:blip r:embed="rId7"/>
          <a:stretch>
            <a:fillRect/>
          </a:stretch>
        </p:blipFill>
        <p:spPr>
          <a:xfrm>
            <a:off x="894715" y="5319395"/>
            <a:ext cx="2870200" cy="520700"/>
          </a:xfrm>
          <a:prstGeom prst="rect">
            <a:avLst/>
          </a:prstGeom>
        </p:spPr>
      </p:pic>
    </p:spTree>
    <p:custDataLst>
      <p:tags r:id="rId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LightGBM/Gradient Boosting Tree</a:t>
            </a:r>
            <a:endParaRPr lang="zh-CN" altLang="en-US"/>
          </a:p>
        </p:txBody>
      </p:sp>
      <p:sp>
        <p:nvSpPr>
          <p:cNvPr id="3" name="内容占位符 2"/>
          <p:cNvSpPr>
            <a:spLocks noGrp="1"/>
          </p:cNvSpPr>
          <p:nvPr>
            <p:ph idx="1"/>
          </p:nvPr>
        </p:nvSpPr>
        <p:spPr/>
        <p:txBody>
          <a:bodyPr/>
          <a:p>
            <a:pPr marL="0" indent="0">
              <a:buNone/>
            </a:pPr>
            <a:r>
              <a:rPr lang="zh-CN" altLang="en-US"/>
              <a:t>LightGBM是一个使用基于树的学习算法的梯度提升算法。</a:t>
            </a:r>
            <a:endParaRPr lang="zh-CN" altLang="en-US"/>
          </a:p>
          <a:p>
            <a:pPr marL="0" indent="0">
              <a:buNone/>
            </a:pPr>
            <a:r>
              <a:rPr lang="zh-CN" altLang="en-US"/>
              <a:t>与其他基于树的梯度提升算法相比不同的地方是：</a:t>
            </a:r>
            <a:endParaRPr lang="zh-CN" altLang="en-US"/>
          </a:p>
          <a:p>
            <a:pPr marL="0" indent="0">
              <a:buNone/>
            </a:pPr>
            <a:r>
              <a:t>大多数算法采用按层生长（</a:t>
            </a:r>
            <a:r>
              <a:rPr lang="en-US" altLang="zh-CN"/>
              <a:t>level-wise</a:t>
            </a:r>
            <a:r>
              <a:t>）的决策树生长策略，同时分裂同一层的叶子但不加区分的对待同一层的叶子</a:t>
            </a:r>
          </a:p>
          <a:p>
            <a:pPr marL="0" indent="0">
              <a:buNone/>
            </a:pPr>
            <a:r>
              <a:rPr lang="en-US" altLang="zh-CN"/>
              <a:t>LightGBM</a:t>
            </a:r>
            <a:r>
              <a:rPr lang="zh-CN" altLang="en-US"/>
              <a:t>采用按叶子生长（leaf-wise）的决策树生长策略，每次从当前所有叶子中找到分裂增益最大的叶子然后分裂进行循环，可以得到更好的精度，缺点是可能会长出比较深的决策树产生过拟合因此算法中加入了最大深度限制防止过拟合。</a:t>
            </a:r>
            <a:endParaRPr lang="zh-CN" altLang="en-US"/>
          </a:p>
          <a:p>
            <a:pPr marL="0" indent="0">
              <a:buNone/>
            </a:pPr>
            <a:endParaRPr lang="en-US" altLang="zh-CN"/>
          </a:p>
        </p:txBody>
      </p:sp>
      <p:pic>
        <p:nvPicPr>
          <p:cNvPr id="4" name="图片 3" descr="20171206181555320[1]"/>
          <p:cNvPicPr>
            <a:picLocks noChangeAspect="1"/>
          </p:cNvPicPr>
          <p:nvPr/>
        </p:nvPicPr>
        <p:blipFill>
          <a:blip r:embed="rId1"/>
          <a:stretch>
            <a:fillRect/>
          </a:stretch>
        </p:blipFill>
        <p:spPr>
          <a:xfrm>
            <a:off x="669925" y="4144645"/>
            <a:ext cx="4780280" cy="1893570"/>
          </a:xfrm>
          <a:prstGeom prst="rect">
            <a:avLst/>
          </a:prstGeom>
        </p:spPr>
      </p:pic>
      <p:pic>
        <p:nvPicPr>
          <p:cNvPr id="5" name="图片 4" descr="20171206181618575[1]"/>
          <p:cNvPicPr>
            <a:picLocks noChangeAspect="1"/>
          </p:cNvPicPr>
          <p:nvPr/>
        </p:nvPicPr>
        <p:blipFill>
          <a:blip r:embed="rId2"/>
          <a:stretch>
            <a:fillRect/>
          </a:stretch>
        </p:blipFill>
        <p:spPr>
          <a:xfrm>
            <a:off x="5991225" y="4271645"/>
            <a:ext cx="5932805" cy="206565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925" y="424180"/>
            <a:ext cx="10852150" cy="741045"/>
          </a:xfrm>
        </p:spPr>
        <p:txBody>
          <a:bodyPr/>
          <a:p>
            <a:br>
              <a:rPr>
                <a:sym typeface="+mn-ea"/>
              </a:rPr>
            </a:br>
            <a:r>
              <a:rPr>
                <a:sym typeface="+mn-ea"/>
              </a:rPr>
              <a:t>LightGBM/Gradient Boosting Tree</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另一个优点是直方图算法。</a:t>
            </a:r>
            <a:endParaRPr lang="zh-CN" altLang="en-US"/>
          </a:p>
          <a:p>
            <a:pPr marL="0" indent="0">
              <a:buNone/>
            </a:pPr>
            <a:r>
              <a:rPr lang="zh-CN" altLang="en-US"/>
              <a:t>将连续的浮点特征离散成k个离散值，并构造宽度为k的直方图。然后遍历训练数据，统计每个离散值在直方图中的累计统计量。在进行特征选择时，只需要根据直方图的离散值，遍历寻找最优的分割点。利用直方图算法代替预排序使得计算代价与内存消耗大大降低。</a:t>
            </a:r>
            <a:endParaRPr lang="zh-CN" altLang="en-US"/>
          </a:p>
          <a:p>
            <a:pPr marL="0" indent="0">
              <a:buNone/>
            </a:pPr>
            <a:endParaRPr lang="zh-CN" altLang="en-US"/>
          </a:p>
        </p:txBody>
      </p:sp>
      <p:pic>
        <p:nvPicPr>
          <p:cNvPr id="7" name="图片 2" descr="IMG_256"/>
          <p:cNvPicPr>
            <a:picLocks noChangeAspect="1"/>
          </p:cNvPicPr>
          <p:nvPr/>
        </p:nvPicPr>
        <p:blipFill>
          <a:blip r:embed="rId1"/>
          <a:stretch>
            <a:fillRect/>
          </a:stretch>
        </p:blipFill>
        <p:spPr>
          <a:xfrm>
            <a:off x="3848100" y="3253740"/>
            <a:ext cx="4495800" cy="2813050"/>
          </a:xfrm>
          <a:prstGeom prst="rect">
            <a:avLst/>
          </a:prstGeom>
          <a:noFill/>
          <a:ln w="9525">
            <a:noFill/>
          </a:ln>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Riemannian Low-rank Matrix Completion algorithm </a:t>
            </a:r>
            <a:endParaRPr lang="zh-CN" altLang="en-US"/>
          </a:p>
        </p:txBody>
      </p:sp>
      <p:sp>
        <p:nvSpPr>
          <p:cNvPr id="3" name="内容占位符 2"/>
          <p:cNvSpPr>
            <a:spLocks noGrp="1"/>
          </p:cNvSpPr>
          <p:nvPr>
            <p:ph idx="1"/>
          </p:nvPr>
        </p:nvSpPr>
        <p:spPr/>
        <p:txBody>
          <a:bodyPr/>
          <a:p>
            <a:pPr marL="0" indent="0">
              <a:buNone/>
            </a:pPr>
            <a:r>
              <a:rPr lang="zh-CN" altLang="en-US"/>
              <a:t>黎曼低秩矩阵完备算法（RLRMC）是一种基于矩阵分解的矩阵补全算法。</a:t>
            </a:r>
            <a:endParaRPr lang="zh-CN" altLang="en-US"/>
          </a:p>
          <a:p>
            <a:pPr marL="0" indent="0">
              <a:buNone/>
            </a:pPr>
            <a:r>
              <a:rPr lang="zh-CN" altLang="en-US"/>
              <a:t>RLRMC算法假设评级矩阵M（大小为d×T）部分已知,d为项目的个数，T为用户的个数。M（i,j）处的条目表示第j个用户对第i个项目的评级。矩阵公式为M = LRT,L是d*r的矩阵，R是T*r的矩阵，r是需要提供的秩超参数。通常假设r&lt;&lt;d,T。</a:t>
            </a:r>
            <a:endParaRPr lang="zh-CN" altLang="en-US"/>
          </a:p>
          <a:p>
            <a:pPr marL="0" indent="0">
              <a:buNone/>
            </a:pPr>
            <a:r>
              <a:rPr lang="zh-CN" altLang="en-US"/>
              <a:t>它使用黎曼共轭梯度算法来解决优化问题。共轭梯度算法是介于最速下降法与牛顿法之间的一种方法</a:t>
            </a:r>
            <a:endParaRPr lang="zh-CN" altLang="en-US"/>
          </a:p>
          <a:p>
            <a:pPr marL="0" indent="0">
              <a:buNone/>
            </a:pPr>
            <a:r>
              <a:rPr lang="zh-CN" altLang="en-US"/>
              <a:t>共轭梯度算法的主要迭代思路是：</a:t>
            </a:r>
            <a:endParaRPr lang="zh-CN" altLang="en-US"/>
          </a:p>
          <a:p>
            <a:pPr marL="0" indent="0">
              <a:buNone/>
            </a:pPr>
            <a:r>
              <a:rPr lang="zh-CN" altLang="en-US"/>
              <a:t>设我们要求解下列线性系统 Ax = b,</a:t>
            </a:r>
            <a:endParaRPr lang="zh-CN" altLang="en-US"/>
          </a:p>
          <a:p>
            <a:pPr marL="0" indent="0">
              <a:buNone/>
            </a:pPr>
            <a:r>
              <a:rPr lang="zh-CN" altLang="en-US"/>
              <a:t> </a:t>
            </a:r>
            <a:r>
              <a:rPr lang="en-US" altLang="zh-CN"/>
              <a:t>r</a:t>
            </a:r>
            <a:r>
              <a:rPr lang="en-US" altLang="zh-CN" baseline="-25000"/>
              <a:t>k </a:t>
            </a:r>
            <a:r>
              <a:rPr lang="en-US" altLang="zh-CN"/>
              <a:t>=b-AX</a:t>
            </a:r>
            <a:r>
              <a:rPr lang="en-US" altLang="zh-CN" baseline="-25000"/>
              <a:t>k         </a:t>
            </a:r>
            <a:r>
              <a:rPr lang="en-US" altLang="zh-CN"/>
              <a:t>r</a:t>
            </a:r>
            <a:r>
              <a:rPr lang="en-US" altLang="zh-CN" baseline="-25000"/>
              <a:t>k</a:t>
            </a:r>
            <a:r>
              <a:rPr lang="zh-CN" altLang="en-US"/>
              <a:t>为第k步的残差</a:t>
            </a:r>
            <a:endParaRPr lang="zh-CN" altLang="en-US"/>
          </a:p>
          <a:p>
            <a:pPr marL="0" indent="0">
              <a:buNone/>
            </a:pPr>
            <a:endParaRPr lang="zh-CN" altLang="en-US"/>
          </a:p>
          <a:p>
            <a:pPr marL="0" indent="0">
              <a:buNone/>
            </a:pPr>
            <a:r>
              <a:rPr lang="zh-CN" altLang="en-US"/>
              <a:t>下一个位置的迭代公式为</a:t>
            </a:r>
            <a:endParaRPr lang="zh-CN" altLang="en-US"/>
          </a:p>
          <a:p>
            <a:pPr marL="0" indent="0">
              <a:buNone/>
            </a:pPr>
            <a:r>
              <a:rPr lang="zh-CN" altLang="en-US"/>
              <a:t>其中</a:t>
            </a:r>
            <a:endParaRPr lang="zh-CN" altLang="en-US"/>
          </a:p>
        </p:txBody>
      </p:sp>
      <p:pic>
        <p:nvPicPr>
          <p:cNvPr id="14" name="图片 7" descr="IMG_2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9475" y="4528820"/>
            <a:ext cx="2106930" cy="590550"/>
          </a:xfrm>
          <a:prstGeom prst="rect">
            <a:avLst/>
          </a:prstGeom>
          <a:noFill/>
        </p:spPr>
      </p:pic>
      <p:pic>
        <p:nvPicPr>
          <p:cNvPr id="12" name="图片 5" descr="IMG_25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8840" y="5119370"/>
            <a:ext cx="2456180" cy="273050"/>
          </a:xfrm>
          <a:prstGeom prst="rect">
            <a:avLst/>
          </a:prstGeom>
          <a:noFill/>
        </p:spPr>
      </p:pic>
      <p:pic>
        <p:nvPicPr>
          <p:cNvPr id="13" name="图片 6" descr="IMG_25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1765" y="5507990"/>
            <a:ext cx="3374390" cy="460375"/>
          </a:xfrm>
          <a:prstGeom prst="rect">
            <a:avLst/>
          </a:prstGeom>
          <a:noFill/>
        </p:spPr>
      </p:pic>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Surprise Singular Value Decomposition (SVD)</a:t>
            </a:r>
            <a:endParaRPr lang="zh-CN" altLang="en-US"/>
          </a:p>
        </p:txBody>
      </p:sp>
      <p:sp>
        <p:nvSpPr>
          <p:cNvPr id="3" name="内容占位符 2"/>
          <p:cNvSpPr>
            <a:spLocks noGrp="1"/>
          </p:cNvSpPr>
          <p:nvPr>
            <p:ph idx="1"/>
          </p:nvPr>
        </p:nvSpPr>
        <p:spPr/>
        <p:txBody>
          <a:bodyPr/>
          <a:p>
            <a:pPr marL="0" indent="0">
              <a:buNone/>
            </a:pPr>
            <a:r>
              <a:rPr lang="en-US" altLang="zh-CN"/>
              <a:t>SVD</a:t>
            </a:r>
            <a:r>
              <a:t>算法是一种基于奇异值的矩阵分解算法</a:t>
            </a:r>
          </a:p>
          <a:p>
            <a:pPr marL="0" indent="0">
              <a:buNone/>
            </a:pPr>
            <a:r>
              <a:t>通常算法的评级矩阵为：</a:t>
            </a:r>
          </a:p>
          <a:p>
            <a:pPr marL="0" indent="0">
              <a:buNone/>
            </a:pPr>
          </a:p>
          <a:p>
            <a:pPr marL="0" indent="0">
              <a:buNone/>
            </a:pPr>
            <a:r>
              <a:t>在这个式子中，</a:t>
            </a:r>
          </a:p>
          <a:p>
            <a:pPr marL="0" indent="0">
              <a:buNone/>
            </a:pPr>
            <a:r>
              <a:t>    表示用户u与项目i的预测评级，q</a:t>
            </a:r>
            <a:r>
              <a:rPr baseline="-25000"/>
              <a:t>i</a:t>
            </a:r>
            <a:r>
              <a:rPr baseline="30000"/>
              <a:t>T</a:t>
            </a:r>
            <a:r>
              <a:t>和p</a:t>
            </a:r>
            <a:r>
              <a:rPr baseline="-25000"/>
              <a:t>u</a:t>
            </a:r>
            <a:r>
              <a:t>是项目与用户的潜在因素</a:t>
            </a:r>
          </a:p>
          <a:p>
            <a:pPr marL="0" indent="0">
              <a:buNone/>
            </a:pPr>
            <a:r>
              <a:t>矩阵分解求解公式为：</a:t>
            </a:r>
          </a:p>
          <a:p>
            <a:pPr marL="0" indent="0">
              <a:buNone/>
            </a:pPr>
          </a:p>
          <a:p>
            <a:pPr marL="0" indent="0">
              <a:buNone/>
            </a:pPr>
            <a:r>
              <a:t>  为正则参数</a:t>
            </a:r>
          </a:p>
          <a:p>
            <a:pPr marL="0" indent="0">
              <a:buNone/>
            </a:pPr>
          </a:p>
        </p:txBody>
      </p:sp>
      <p:pic>
        <p:nvPicPr>
          <p:cNvPr id="15" name="图片 15" descr="1604023429(1)"/>
          <p:cNvPicPr>
            <a:picLocks noChangeAspect="1"/>
          </p:cNvPicPr>
          <p:nvPr/>
        </p:nvPicPr>
        <p:blipFill>
          <a:blip r:embed="rId1"/>
          <a:stretch>
            <a:fillRect/>
          </a:stretch>
        </p:blipFill>
        <p:spPr>
          <a:xfrm>
            <a:off x="669925" y="2092325"/>
            <a:ext cx="1452245" cy="487045"/>
          </a:xfrm>
          <a:prstGeom prst="rect">
            <a:avLst/>
          </a:prstGeom>
        </p:spPr>
      </p:pic>
      <p:graphicFrame>
        <p:nvGraphicFramePr>
          <p:cNvPr id="4" name="对象 -2147482615"/>
          <p:cNvGraphicFramePr>
            <a:graphicFrameLocks noChangeAspect="1"/>
          </p:cNvGraphicFramePr>
          <p:nvPr/>
        </p:nvGraphicFramePr>
        <p:xfrm>
          <a:off x="669925" y="3034665"/>
          <a:ext cx="340360" cy="431165"/>
        </p:xfrm>
        <a:graphic>
          <a:graphicData uri="http://schemas.openxmlformats.org/presentationml/2006/ole">
            <mc:AlternateContent xmlns:mc="http://schemas.openxmlformats.org/markup-compatibility/2006">
              <mc:Choice xmlns:v="urn:schemas-microsoft-com:vml" Requires="v">
                <p:oleObj spid="_x0000_s3076" name="" r:id="rId2" imgW="190500" imgH="241300" progId="Equation.KSEE3">
                  <p:embed/>
                </p:oleObj>
              </mc:Choice>
              <mc:Fallback>
                <p:oleObj name="" r:id="rId2" imgW="190500" imgH="241300" progId="Equation.KSEE3">
                  <p:embed/>
                  <p:pic>
                    <p:nvPicPr>
                      <p:cNvPr id="0" name="图片 3075"/>
                      <p:cNvPicPr/>
                      <p:nvPr/>
                    </p:nvPicPr>
                    <p:blipFill>
                      <a:blip r:embed="rId3"/>
                      <a:stretch>
                        <a:fillRect/>
                      </a:stretch>
                    </p:blipFill>
                    <p:spPr>
                      <a:xfrm>
                        <a:off x="669925" y="3034665"/>
                        <a:ext cx="340360" cy="431165"/>
                      </a:xfrm>
                      <a:prstGeom prst="rect">
                        <a:avLst/>
                      </a:prstGeom>
                      <a:noFill/>
                      <a:ln w="38100">
                        <a:noFill/>
                        <a:miter/>
                      </a:ln>
                    </p:spPr>
                  </p:pic>
                </p:oleObj>
              </mc:Fallback>
            </mc:AlternateContent>
          </a:graphicData>
        </a:graphic>
      </p:graphicFrame>
      <p:pic>
        <p:nvPicPr>
          <p:cNvPr id="16" name="图片 16" descr="1604023847(1)"/>
          <p:cNvPicPr>
            <a:picLocks noChangeAspect="1"/>
          </p:cNvPicPr>
          <p:nvPr/>
        </p:nvPicPr>
        <p:blipFill>
          <a:blip r:embed="rId4"/>
          <a:stretch>
            <a:fillRect/>
          </a:stretch>
        </p:blipFill>
        <p:spPr>
          <a:xfrm>
            <a:off x="669925" y="4019550"/>
            <a:ext cx="3302000" cy="406400"/>
          </a:xfrm>
          <a:prstGeom prst="rect">
            <a:avLst/>
          </a:prstGeom>
        </p:spPr>
      </p:pic>
      <p:graphicFrame>
        <p:nvGraphicFramePr>
          <p:cNvPr id="5" name="对象 -2147482613"/>
          <p:cNvGraphicFramePr>
            <a:graphicFrameLocks noChangeAspect="1"/>
          </p:cNvGraphicFramePr>
          <p:nvPr/>
        </p:nvGraphicFramePr>
        <p:xfrm>
          <a:off x="669925" y="4425950"/>
          <a:ext cx="241935" cy="307340"/>
        </p:xfrm>
        <a:graphic>
          <a:graphicData uri="http://schemas.openxmlformats.org/presentationml/2006/ole">
            <mc:AlternateContent xmlns:mc="http://schemas.openxmlformats.org/markup-compatibility/2006">
              <mc:Choice xmlns:v="urn:schemas-microsoft-com:vml" Requires="v">
                <p:oleObj spid="_x0000_s6" name="" r:id="rId5" imgW="139700" imgH="177165" progId="Equation.KSEE3">
                  <p:embed/>
                </p:oleObj>
              </mc:Choice>
              <mc:Fallback>
                <p:oleObj name="" r:id="rId5" imgW="139700" imgH="177165" progId="Equation.KSEE3">
                  <p:embed/>
                  <p:pic>
                    <p:nvPicPr>
                      <p:cNvPr id="0" name="图片 3"/>
                      <p:cNvPicPr/>
                      <p:nvPr/>
                    </p:nvPicPr>
                    <p:blipFill>
                      <a:blip r:embed="rId6"/>
                      <a:stretch>
                        <a:fillRect/>
                      </a:stretch>
                    </p:blipFill>
                    <p:spPr>
                      <a:xfrm>
                        <a:off x="669925" y="4425950"/>
                        <a:ext cx="241935" cy="307340"/>
                      </a:xfrm>
                      <a:prstGeom prst="rect">
                        <a:avLst/>
                      </a:prstGeom>
                      <a:noFill/>
                      <a:ln w="38100">
                        <a:noFill/>
                        <a:miter/>
                      </a:ln>
                    </p:spPr>
                  </p:pic>
                </p:oleObj>
              </mc:Fallback>
            </mc:AlternateContent>
          </a:graphicData>
        </a:graphic>
      </p:graphicFrame>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Surprise</a:t>
            </a:r>
            <a:r>
              <a:rPr lang="en-US" altLang="zh-CN">
                <a:sym typeface="+mn-ea"/>
              </a:rPr>
              <a:t>/</a:t>
            </a:r>
            <a:r>
              <a:rPr>
                <a:sym typeface="+mn-ea"/>
              </a:rPr>
              <a:t>Singular Value Decomposition (SVD)</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SVD算法中引入了两个新变量b</a:t>
            </a:r>
            <a:r>
              <a:rPr lang="zh-CN" altLang="en-US" baseline="-25000"/>
              <a:t>u</a:t>
            </a:r>
            <a:r>
              <a:rPr lang="zh-CN" altLang="en-US"/>
              <a:t>,b</a:t>
            </a:r>
            <a:r>
              <a:rPr lang="zh-CN" altLang="en-US" baseline="-25000"/>
              <a:t>i</a:t>
            </a:r>
            <a:r>
              <a:rPr lang="zh-CN" altLang="en-US"/>
              <a:t>，用来表示用户偏差与项目偏差，旨在捕捉一些评级高于或低于均值的用户与项目。</a:t>
            </a:r>
            <a:endParaRPr lang="zh-CN" altLang="en-US"/>
          </a:p>
          <a:p>
            <a:pPr marL="0" indent="0">
              <a:buNone/>
            </a:pPr>
            <a:r>
              <a:rPr lang="zh-CN" altLang="en-US"/>
              <a:t>因此评级公式更改为：</a:t>
            </a:r>
            <a:endParaRPr lang="zh-CN" altLang="en-US"/>
          </a:p>
          <a:p>
            <a:pPr marL="0" indent="0">
              <a:buNone/>
            </a:pPr>
            <a:endParaRPr lang="zh-CN" altLang="en-US"/>
          </a:p>
          <a:p>
            <a:pPr marL="0" indent="0">
              <a:buNone/>
            </a:pPr>
            <a:r>
              <a:rPr lang="zh-CN" altLang="en-US"/>
              <a:t>   表示数据集中所有评级的均值。</a:t>
            </a:r>
            <a:endParaRPr lang="zh-CN" altLang="en-US"/>
          </a:p>
          <a:p>
            <a:pPr marL="0" indent="0">
              <a:buNone/>
            </a:pPr>
            <a:r>
              <a:rPr lang="zh-CN" altLang="en-US"/>
              <a:t>正则优化问题修改为：</a:t>
            </a:r>
            <a:endParaRPr lang="zh-CN" altLang="en-US"/>
          </a:p>
          <a:p>
            <a:pPr marL="0" indent="0">
              <a:buNone/>
            </a:pPr>
            <a:endParaRPr lang="zh-CN" altLang="en-US"/>
          </a:p>
          <a:p>
            <a:pPr marL="0" indent="0">
              <a:buNone/>
            </a:pPr>
            <a:endParaRPr lang="zh-CN" altLang="en-US"/>
          </a:p>
          <a:p>
            <a:pPr marL="0" indent="0">
              <a:buNone/>
            </a:pPr>
            <a:r>
              <a:rPr lang="zh-CN" altLang="en-US"/>
              <a:t>利用随机梯度下降方法求解：</a:t>
            </a:r>
            <a:endParaRPr lang="zh-CN" altLang="en-US"/>
          </a:p>
          <a:p>
            <a:pPr marL="0" indent="0">
              <a:buNone/>
            </a:pPr>
            <a:r>
              <a:rPr lang="zh-CN" altLang="en-US"/>
              <a:t>                     迭代公式为：</a:t>
            </a:r>
            <a:endParaRPr lang="zh-CN" altLang="en-US"/>
          </a:p>
          <a:p>
            <a:pPr marL="0" indent="0">
              <a:buNone/>
            </a:pPr>
            <a:endParaRPr lang="zh-CN" altLang="en-US"/>
          </a:p>
          <a:p>
            <a:pPr marL="0" indent="0">
              <a:buNone/>
            </a:pPr>
            <a:r>
              <a:rPr lang="zh-CN" altLang="en-US"/>
              <a:t>其中是学习率，eui为模型对(u,i)的误差，</a:t>
            </a:r>
            <a:endParaRPr lang="zh-CN" altLang="en-US"/>
          </a:p>
        </p:txBody>
      </p:sp>
      <p:pic>
        <p:nvPicPr>
          <p:cNvPr id="19" name="图片 19" descr="1604024504(1)"/>
          <p:cNvPicPr>
            <a:picLocks noChangeAspect="1"/>
          </p:cNvPicPr>
          <p:nvPr/>
        </p:nvPicPr>
        <p:blipFill>
          <a:blip r:embed="rId1"/>
          <a:stretch>
            <a:fillRect/>
          </a:stretch>
        </p:blipFill>
        <p:spPr>
          <a:xfrm>
            <a:off x="669925" y="2398395"/>
            <a:ext cx="2553335" cy="581660"/>
          </a:xfrm>
          <a:prstGeom prst="rect">
            <a:avLst/>
          </a:prstGeom>
        </p:spPr>
      </p:pic>
      <p:graphicFrame>
        <p:nvGraphicFramePr>
          <p:cNvPr id="4" name="对象 -2147482612"/>
          <p:cNvGraphicFramePr>
            <a:graphicFrameLocks noChangeAspect="1"/>
          </p:cNvGraphicFramePr>
          <p:nvPr/>
        </p:nvGraphicFramePr>
        <p:xfrm>
          <a:off x="670560" y="2980055"/>
          <a:ext cx="315595" cy="342265"/>
        </p:xfrm>
        <a:graphic>
          <a:graphicData uri="http://schemas.openxmlformats.org/presentationml/2006/ole">
            <mc:AlternateContent xmlns:mc="http://schemas.openxmlformats.org/markup-compatibility/2006">
              <mc:Choice xmlns:v="urn:schemas-microsoft-com:vml" Requires="v">
                <p:oleObj spid="_x0000_s3076" name="" r:id="rId2" imgW="152400" imgH="165100" progId="Equation.KSEE3">
                  <p:embed/>
                </p:oleObj>
              </mc:Choice>
              <mc:Fallback>
                <p:oleObj name="" r:id="rId2" imgW="152400" imgH="165100" progId="Equation.KSEE3">
                  <p:embed/>
                  <p:pic>
                    <p:nvPicPr>
                      <p:cNvPr id="0" name="图片 3075"/>
                      <p:cNvPicPr/>
                      <p:nvPr/>
                    </p:nvPicPr>
                    <p:blipFill>
                      <a:blip r:embed="rId3"/>
                      <a:stretch>
                        <a:fillRect/>
                      </a:stretch>
                    </p:blipFill>
                    <p:spPr>
                      <a:xfrm>
                        <a:off x="670560" y="2980055"/>
                        <a:ext cx="315595" cy="342265"/>
                      </a:xfrm>
                      <a:prstGeom prst="rect">
                        <a:avLst/>
                      </a:prstGeom>
                      <a:noFill/>
                      <a:ln w="38100">
                        <a:noFill/>
                        <a:miter/>
                      </a:ln>
                    </p:spPr>
                  </p:pic>
                </p:oleObj>
              </mc:Fallback>
            </mc:AlternateContent>
          </a:graphicData>
        </a:graphic>
      </p:graphicFrame>
      <p:pic>
        <p:nvPicPr>
          <p:cNvPr id="20" name="图片 20" descr="1604024601(1)"/>
          <p:cNvPicPr>
            <a:picLocks noChangeAspect="1"/>
          </p:cNvPicPr>
          <p:nvPr/>
        </p:nvPicPr>
        <p:blipFill>
          <a:blip r:embed="rId4"/>
          <a:stretch>
            <a:fillRect/>
          </a:stretch>
        </p:blipFill>
        <p:spPr>
          <a:xfrm>
            <a:off x="669925" y="3839210"/>
            <a:ext cx="7060565" cy="693420"/>
          </a:xfrm>
          <a:prstGeom prst="rect">
            <a:avLst/>
          </a:prstGeom>
        </p:spPr>
      </p:pic>
      <p:pic>
        <p:nvPicPr>
          <p:cNvPr id="21" name="图片 21" descr="1604024857(1)"/>
          <p:cNvPicPr>
            <a:picLocks noChangeAspect="1"/>
          </p:cNvPicPr>
          <p:nvPr/>
        </p:nvPicPr>
        <p:blipFill>
          <a:blip r:embed="rId5"/>
          <a:stretch>
            <a:fillRect/>
          </a:stretch>
        </p:blipFill>
        <p:spPr>
          <a:xfrm>
            <a:off x="3693795" y="4532630"/>
            <a:ext cx="2697480" cy="1417955"/>
          </a:xfrm>
          <a:prstGeom prst="rect">
            <a:avLst/>
          </a:prstGeom>
        </p:spPr>
      </p:pic>
      <p:pic>
        <p:nvPicPr>
          <p:cNvPr id="22" name="图片 22" descr="1604025043(1)"/>
          <p:cNvPicPr>
            <a:picLocks noChangeAspect="1"/>
          </p:cNvPicPr>
          <p:nvPr/>
        </p:nvPicPr>
        <p:blipFill>
          <a:blip r:embed="rId6"/>
          <a:stretch>
            <a:fillRect/>
          </a:stretch>
        </p:blipFill>
        <p:spPr>
          <a:xfrm>
            <a:off x="5062855" y="6062345"/>
            <a:ext cx="3997960" cy="386715"/>
          </a:xfrm>
          <a:prstGeom prst="rect">
            <a:avLst/>
          </a:prstGeom>
        </p:spPr>
      </p:pic>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Vowpal Wabbit </a:t>
            </a:r>
            <a:endParaRPr lang="zh-CN" altLang="en-US"/>
          </a:p>
        </p:txBody>
      </p:sp>
      <p:sp>
        <p:nvSpPr>
          <p:cNvPr id="3" name="内容占位符 2"/>
          <p:cNvSpPr>
            <a:spLocks noGrp="1"/>
          </p:cNvSpPr>
          <p:nvPr>
            <p:ph idx="1"/>
          </p:nvPr>
        </p:nvSpPr>
        <p:spPr/>
        <p:txBody>
          <a:bodyPr/>
          <a:p>
            <a:pPr marL="0" indent="0">
              <a:buNone/>
            </a:pPr>
            <a:r>
              <a:rPr lang="en-US" altLang="zh-CN"/>
              <a:t>VW(vovpal-Wabbit)是一个快速的在线机器学习库，</a:t>
            </a:r>
            <a:r>
              <a:t>可以</a:t>
            </a:r>
            <a:r>
              <a:rPr lang="en-US" altLang="zh-CN"/>
              <a:t>实现了与推荐相关的几个算法。</a:t>
            </a:r>
            <a:endParaRPr lang="en-US" altLang="zh-CN"/>
          </a:p>
          <a:p>
            <a:pPr marL="0" indent="0">
              <a:buNone/>
            </a:pPr>
            <a:r>
              <a:rPr lang="en-US" altLang="zh-CN"/>
              <a:t>VW采用在线学习的方式，优化方法通常采用随机梯度下降法，主要优势是运行速度非常快，可以支持超大数据集的分布式训练场景。通过离线探索各种算法，在大量历史数据基础上训练一个高度精确的模型，然后将该模型运用到实际中，实时生成快速预测。</a:t>
            </a:r>
            <a:endParaRPr lang="en-US" altLang="zh-CN"/>
          </a:p>
          <a:p>
            <a:pPr marL="0" indent="0">
              <a:buNone/>
            </a:pPr>
            <a:r>
              <a:t>支持回归模型</a:t>
            </a:r>
          </a:p>
          <a:p>
            <a:pPr marL="0" indent="0">
              <a:buNone/>
            </a:pPr>
            <a:r>
              <a:rPr lang="en-US" altLang="zh-CN"/>
              <a:t>1.实现具有交互特征的线性回归</a:t>
            </a:r>
            <a:r>
              <a:t>，使用二次命令行参数并指定应组合的名称空间：‘-q ui’根据每个名称空间的第一个字母组合用户和项目名称空间。</a:t>
            </a:r>
          </a:p>
          <a:p>
            <a:pPr marL="0" indent="0">
              <a:buNone/>
            </a:pPr>
            <a:r>
              <a:rPr lang="en-US" altLang="zh-CN"/>
              <a:t>2.实现多项式回归</a:t>
            </a:r>
            <a:r>
              <a:t>。基本的多类logistic回归可以使用‘--oaa N’选项指定的One-over-All方法来完成，其中N是类的数量。</a:t>
            </a:r>
          </a:p>
          <a:p>
            <a:pPr marL="0" indent="0">
              <a:buNone/>
            </a:pPr>
            <a:r>
              <a:rPr lang="en-US" altLang="zh-CN"/>
              <a:t>3.</a:t>
            </a:r>
            <a:r>
              <a:t>实现逻辑回归。调整输入数据为二进制结果，为了进行逻辑回归，loss_函数参数更改为“logistic”，目标标签切换到[0，1]。另外，确保在预测期间设置“-link logistic”，以将logit输出转换回概率值。</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Vowpal Wabbit </a:t>
            </a:r>
            <a:br>
              <a:rPr lang="zh-CN" altLang="en-US"/>
            </a:b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除回归模型外还支持两种不同方式的矩阵分解：</a:t>
            </a:r>
            <a:endParaRPr lang="zh-CN" altLang="en-US"/>
          </a:p>
          <a:p>
            <a:pPr marL="0" indent="0">
              <a:buNone/>
            </a:pPr>
            <a:endParaRPr lang="zh-CN" altLang="en-US"/>
          </a:p>
          <a:p>
            <a:pPr marL="0" indent="0">
              <a:buNone/>
            </a:pPr>
            <a:r>
              <a:rPr lang="zh-CN" altLang="en-US"/>
              <a:t>1.svd算法（基于奇异值分解），使用“-rank”命令行参数调用的</a:t>
            </a:r>
            <a:endParaRPr lang="zh-CN" altLang="en-US"/>
          </a:p>
          <a:p>
            <a:pPr marL="0" indent="0">
              <a:buNone/>
            </a:pPr>
            <a:r>
              <a:rPr lang="zh-CN" altLang="en-US"/>
              <a:t>2.基于因式分解机的矩阵分解，使用“-lrq”命令行参数调用的</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根据运行环境进行算法的分类</a:t>
            </a:r>
            <a:endParaRPr lang="zh-CN" altLang="en-US"/>
          </a:p>
        </p:txBody>
      </p:sp>
      <p:graphicFrame>
        <p:nvGraphicFramePr>
          <p:cNvPr id="4" name="内容占位符 3"/>
          <p:cNvGraphicFramePr/>
          <p:nvPr>
            <p:ph idx="1"/>
            <p:custDataLst>
              <p:tags r:id="rId1"/>
            </p:custDataLst>
          </p:nvPr>
        </p:nvGraphicFramePr>
        <p:xfrm>
          <a:off x="513037" y="1426175"/>
          <a:ext cx="10864850" cy="4413250"/>
        </p:xfrm>
        <a:graphic>
          <a:graphicData uri="http://schemas.openxmlformats.org/drawingml/2006/table">
            <a:tbl>
              <a:tblPr firstRow="1" bandRow="1">
                <a:tableStyleId>{5C22544A-7EE6-4342-B048-85BDC9FD1C3A}</a:tableStyleId>
              </a:tblPr>
              <a:tblGrid>
                <a:gridCol w="1445260"/>
                <a:gridCol w="9419590"/>
              </a:tblGrid>
              <a:tr h="388620">
                <a:tc>
                  <a:txBody>
                    <a:bodyPr/>
                    <a:p>
                      <a:pPr>
                        <a:buNone/>
                      </a:pPr>
                      <a:endParaRPr lang="zh-CN" altLang="en-US"/>
                    </a:p>
                  </a:txBody>
                  <a:tcPr/>
                </a:tc>
                <a:tc>
                  <a:txBody>
                    <a:bodyPr/>
                    <a:p>
                      <a:pPr>
                        <a:buNone/>
                      </a:pPr>
                      <a:r>
                        <a:rPr lang="zh-CN" altLang="en-US"/>
                        <a:t>Python CPU</a:t>
                      </a:r>
                      <a:endParaRPr lang="zh-CN" altLang="en-US"/>
                    </a:p>
                  </a:txBody>
                  <a:tcPr/>
                </a:tc>
              </a:tr>
              <a:tr h="401955">
                <a:tc>
                  <a:txBody>
                    <a:bodyPr/>
                    <a:p>
                      <a:pPr>
                        <a:buNone/>
                      </a:pPr>
                      <a:r>
                        <a:rPr lang="en-US" altLang="zh-CN"/>
                        <a:t>1.1</a:t>
                      </a:r>
                      <a:endParaRPr lang="en-US" altLang="zh-CN"/>
                    </a:p>
                  </a:txBody>
                  <a:tcPr/>
                </a:tc>
                <a:tc>
                  <a:txBody>
                    <a:bodyPr/>
                    <a:p>
                      <a:pPr>
                        <a:buNone/>
                      </a:pPr>
                      <a:r>
                        <a:rPr lang="zh-CN" altLang="en-US"/>
                        <a:t>Cornac/Bayesian Personalized Ranking (BPR)</a:t>
                      </a:r>
                      <a:endParaRPr lang="zh-CN" altLang="en-US"/>
                    </a:p>
                  </a:txBody>
                  <a:tcPr/>
                </a:tc>
              </a:tr>
              <a:tr h="402590">
                <a:tc>
                  <a:txBody>
                    <a:bodyPr/>
                    <a:p>
                      <a:pPr>
                        <a:buNone/>
                      </a:pPr>
                      <a:r>
                        <a:rPr lang="en-US" altLang="zh-CN"/>
                        <a:t>1.2</a:t>
                      </a:r>
                      <a:endParaRPr lang="en-US" altLang="zh-CN"/>
                    </a:p>
                  </a:txBody>
                  <a:tcPr/>
                </a:tc>
                <a:tc>
                  <a:txBody>
                    <a:bodyPr/>
                    <a:p>
                      <a:pPr>
                        <a:buNone/>
                      </a:pPr>
                      <a:r>
                        <a:rPr lang="zh-CN" altLang="en-US"/>
                        <a:t>LightFM/Hybrid Matrix Factorization</a:t>
                      </a:r>
                      <a:endParaRPr lang="zh-CN" altLang="en-US"/>
                    </a:p>
                  </a:txBody>
                  <a:tcPr/>
                </a:tc>
              </a:tr>
              <a:tr h="402590">
                <a:tc>
                  <a:txBody>
                    <a:bodyPr/>
                    <a:p>
                      <a:pPr>
                        <a:buNone/>
                      </a:pPr>
                      <a:r>
                        <a:rPr lang="en-US" altLang="zh-CN"/>
                        <a:t>1.3</a:t>
                      </a:r>
                      <a:endParaRPr lang="en-US" altLang="zh-CN"/>
                    </a:p>
                  </a:txBody>
                  <a:tcPr/>
                </a:tc>
                <a:tc>
                  <a:txBody>
                    <a:bodyPr/>
                    <a:p>
                      <a:pPr>
                        <a:buNone/>
                      </a:pPr>
                      <a:r>
                        <a:rPr lang="zh-CN" altLang="en-US"/>
                        <a:t>LightGBM/Gradient Boosting Tree</a:t>
                      </a:r>
                      <a:endParaRPr lang="zh-CN" altLang="en-US"/>
                    </a:p>
                  </a:txBody>
                  <a:tcPr/>
                </a:tc>
              </a:tr>
              <a:tr h="402590">
                <a:tc>
                  <a:txBody>
                    <a:bodyPr/>
                    <a:p>
                      <a:pPr>
                        <a:buNone/>
                      </a:pPr>
                      <a:r>
                        <a:rPr lang="en-US" altLang="zh-CN"/>
                        <a:t>1.4</a:t>
                      </a:r>
                      <a:endParaRPr lang="en-US" altLang="zh-CN"/>
                    </a:p>
                  </a:txBody>
                  <a:tcPr/>
                </a:tc>
                <a:tc>
                  <a:txBody>
                    <a:bodyPr/>
                    <a:p>
                      <a:pPr>
                        <a:buNone/>
                      </a:pPr>
                      <a:r>
                        <a:rPr lang="zh-CN" altLang="en-US"/>
                        <a:t>GeoIMC</a:t>
                      </a:r>
                      <a:endParaRPr lang="zh-CN" altLang="en-US"/>
                    </a:p>
                  </a:txBody>
                  <a:tcPr/>
                </a:tc>
              </a:tr>
              <a:tr h="402590">
                <a:tc>
                  <a:txBody>
                    <a:bodyPr/>
                    <a:p>
                      <a:pPr>
                        <a:buNone/>
                      </a:pPr>
                      <a:r>
                        <a:rPr lang="en-US" altLang="zh-CN"/>
                        <a:t>1.5</a:t>
                      </a:r>
                      <a:endParaRPr lang="en-US" altLang="zh-CN"/>
                    </a:p>
                  </a:txBody>
                  <a:tcPr/>
                </a:tc>
                <a:tc>
                  <a:txBody>
                    <a:bodyPr/>
                    <a:p>
                      <a:pPr>
                        <a:buNone/>
                      </a:pPr>
                      <a:r>
                        <a:rPr lang="zh-CN" altLang="en-US"/>
                        <a:t>Riemannian Low-rank Matrix Completion (RLRMC)</a:t>
                      </a:r>
                      <a:endParaRPr lang="zh-CN" altLang="en-US"/>
                    </a:p>
                  </a:txBody>
                  <a:tcPr/>
                </a:tc>
              </a:tr>
              <a:tr h="402590">
                <a:tc>
                  <a:txBody>
                    <a:bodyPr/>
                    <a:p>
                      <a:pPr>
                        <a:buNone/>
                      </a:pPr>
                      <a:r>
                        <a:rPr lang="en-US" altLang="zh-CN"/>
                        <a:t>1.6</a:t>
                      </a:r>
                      <a:endParaRPr lang="en-US" altLang="zh-CN"/>
                    </a:p>
                  </a:txBody>
                  <a:tcPr/>
                </a:tc>
                <a:tc>
                  <a:txBody>
                    <a:bodyPr/>
                    <a:p>
                      <a:pPr>
                        <a:buNone/>
                      </a:pPr>
                      <a:r>
                        <a:rPr lang="zh-CN" altLang="en-US"/>
                        <a:t>Simple Algorithm for Recommendation (SAR)</a:t>
                      </a:r>
                      <a:endParaRPr lang="zh-CN" altLang="en-US"/>
                    </a:p>
                  </a:txBody>
                  <a:tcPr/>
                </a:tc>
              </a:tr>
              <a:tr h="401955">
                <a:tc>
                  <a:txBody>
                    <a:bodyPr/>
                    <a:p>
                      <a:pPr>
                        <a:buNone/>
                      </a:pPr>
                      <a:r>
                        <a:rPr lang="en-US" altLang="zh-CN"/>
                        <a:t>1.7</a:t>
                      </a:r>
                      <a:endParaRPr lang="en-US" altLang="zh-CN"/>
                    </a:p>
                  </a:txBody>
                  <a:tcPr/>
                </a:tc>
                <a:tc>
                  <a:txBody>
                    <a:bodyPr/>
                    <a:p>
                      <a:pPr>
                        <a:buNone/>
                      </a:pPr>
                      <a:r>
                        <a:rPr lang="zh-CN" altLang="en-US"/>
                        <a:t>Surprise/Singular Value Decomposition (SVD)</a:t>
                      </a:r>
                      <a:endParaRPr lang="zh-CN" altLang="en-US"/>
                    </a:p>
                  </a:txBody>
                  <a:tcPr/>
                </a:tc>
              </a:tr>
              <a:tr h="402590">
                <a:tc>
                  <a:txBody>
                    <a:bodyPr/>
                    <a:p>
                      <a:pPr>
                        <a:buNone/>
                      </a:pPr>
                      <a:r>
                        <a:rPr lang="en-US" altLang="zh-CN"/>
                        <a:t>1.8</a:t>
                      </a:r>
                      <a:endParaRPr lang="en-US" altLang="zh-CN"/>
                    </a:p>
                  </a:txBody>
                  <a:tcPr/>
                </a:tc>
                <a:tc>
                  <a:txBody>
                    <a:bodyPr/>
                    <a:p>
                      <a:pPr>
                        <a:buNone/>
                      </a:pPr>
                      <a:r>
                        <a:rPr lang="zh-CN" altLang="en-US"/>
                        <a:t>Term Frequency - Inverse Document Frequency (TF-IDF)</a:t>
                      </a:r>
                      <a:endParaRPr lang="zh-CN" altLang="en-US"/>
                    </a:p>
                  </a:txBody>
                  <a:tcPr/>
                </a:tc>
              </a:tr>
              <a:tr h="402590">
                <a:tc>
                  <a:txBody>
                    <a:bodyPr/>
                    <a:p>
                      <a:pPr>
                        <a:buNone/>
                      </a:pPr>
                      <a:r>
                        <a:rPr lang="en-US" altLang="zh-CN"/>
                        <a:t>1.9</a:t>
                      </a:r>
                      <a:endParaRPr lang="en-US" altLang="zh-CN"/>
                    </a:p>
                  </a:txBody>
                  <a:tcPr/>
                </a:tc>
                <a:tc>
                  <a:txBody>
                    <a:bodyPr/>
                    <a:p>
                      <a:pPr>
                        <a:buNone/>
                      </a:pPr>
                      <a:r>
                        <a:rPr lang="zh-CN" altLang="en-US"/>
                        <a:t>Vowpal Wabbit (VW)</a:t>
                      </a:r>
                      <a:endParaRPr lang="zh-CN" altLang="en-US"/>
                    </a:p>
                  </a:txBody>
                  <a:tcPr/>
                </a:tc>
              </a:tr>
              <a:tr h="402590">
                <a:tc>
                  <a:txBody>
                    <a:bodyPr/>
                    <a:p>
                      <a:pPr>
                        <a:buNone/>
                      </a:pPr>
                      <a:r>
                        <a:rPr lang="en-US" altLang="zh-CN"/>
                        <a:t>1.10</a:t>
                      </a:r>
                      <a:endParaRPr lang="en-US" altLang="zh-CN"/>
                    </a:p>
                  </a:txBody>
                  <a:tcPr/>
                </a:tc>
                <a:tc>
                  <a:txBody>
                    <a:bodyPr/>
                    <a:p>
                      <a:pPr>
                        <a:buNone/>
                      </a:pPr>
                      <a:r>
                        <a:rPr lang="zh-CN" altLang="en-US"/>
                        <a:t>xLearn/Factorization Machine (FM) &amp; Field-Aware FM (FFM)</a:t>
                      </a:r>
                      <a:endParaRPr lang="zh-CN" altLang="en-US"/>
                    </a:p>
                  </a:txBody>
                  <a:tcPr/>
                </a:tc>
              </a:tr>
            </a:tbl>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882" y="639010"/>
            <a:ext cx="10852237" cy="648000"/>
          </a:xfrm>
        </p:spPr>
        <p:txBody>
          <a:bodyPr/>
          <a:p>
            <a:r>
              <a:rPr>
                <a:sym typeface="+mn-ea"/>
              </a:rPr>
              <a:t>根据运行环境进行算法的分类</a:t>
            </a:r>
            <a:br>
              <a:rPr lang="zh-CN" altLang="en-US"/>
            </a:br>
            <a:endParaRPr lang="zh-CN" altLang="en-US"/>
          </a:p>
        </p:txBody>
      </p:sp>
      <p:graphicFrame>
        <p:nvGraphicFramePr>
          <p:cNvPr id="4" name="内容占位符 3"/>
          <p:cNvGraphicFramePr/>
          <p:nvPr>
            <p:ph idx="1"/>
            <p:custDataLst>
              <p:tags r:id="rId1"/>
            </p:custDataLst>
          </p:nvPr>
        </p:nvGraphicFramePr>
        <p:xfrm>
          <a:off x="564472" y="1426175"/>
          <a:ext cx="10852150" cy="3429000"/>
        </p:xfrm>
        <a:graphic>
          <a:graphicData uri="http://schemas.openxmlformats.org/drawingml/2006/table">
            <a:tbl>
              <a:tblPr firstRow="1" bandRow="1">
                <a:tableStyleId>{5C22544A-7EE6-4342-B048-85BDC9FD1C3A}</a:tableStyleId>
              </a:tblPr>
              <a:tblGrid>
                <a:gridCol w="5426075"/>
                <a:gridCol w="5426075"/>
              </a:tblGrid>
              <a:tr h="381000">
                <a:tc gridSpan="2">
                  <a:txBody>
                    <a:bodyPr/>
                    <a:p>
                      <a:pPr algn="ctr">
                        <a:buNone/>
                      </a:pPr>
                      <a:r>
                        <a:rPr lang="zh-CN" altLang="en-US"/>
                        <a:t>Python CPU/Python GPU</a:t>
                      </a:r>
                      <a:endParaRPr lang="zh-CN" altLang="en-US"/>
                    </a:p>
                  </a:txBody>
                  <a:tcPr/>
                </a:tc>
                <a:tc hMerge="1">
                  <a:tcPr/>
                </a:tc>
              </a:tr>
              <a:tr h="381000">
                <a:tc>
                  <a:txBody>
                    <a:bodyPr/>
                    <a:p>
                      <a:pPr>
                        <a:buNone/>
                      </a:pPr>
                      <a:r>
                        <a:rPr lang="zh-CN" altLang="en-US"/>
                        <a:t>Attentive Asynchronous Singular Value Decomposition (A2SVD)</a:t>
                      </a:r>
                      <a:endParaRPr lang="zh-CN" altLang="en-US"/>
                    </a:p>
                  </a:txBody>
                  <a:tcPr/>
                </a:tc>
                <a:tc>
                  <a:txBody>
                    <a:bodyPr/>
                    <a:p>
                      <a:pPr>
                        <a:buNone/>
                      </a:pPr>
                      <a:r>
                        <a:rPr lang="zh-CN" altLang="en-US"/>
                        <a:t>Neural Recommendation with Attentive Multi-View Learning (NAML)</a:t>
                      </a:r>
                      <a:endParaRPr lang="zh-CN" altLang="en-US"/>
                    </a:p>
                  </a:txBody>
                  <a:tcPr/>
                </a:tc>
              </a:tr>
              <a:tr h="381000">
                <a:tc>
                  <a:txBody>
                    <a:bodyPr/>
                    <a:p>
                      <a:pPr>
                        <a:buNone/>
                      </a:pPr>
                      <a:r>
                        <a:rPr lang="zh-CN" altLang="en-US"/>
                        <a:t>Convolutional Sequence Embedding Recommendation (Caser)</a:t>
                      </a:r>
                      <a:endParaRPr lang="zh-CN" altLang="en-US"/>
                    </a:p>
                  </a:txBody>
                  <a:tcPr/>
                </a:tc>
                <a:tc>
                  <a:txBody>
                    <a:bodyPr/>
                    <a:p>
                      <a:pPr>
                        <a:buNone/>
                      </a:pPr>
                      <a:r>
                        <a:rPr lang="zh-CN" altLang="en-US"/>
                        <a:t>Neural Collaborative Filtering (NCF)</a:t>
                      </a:r>
                      <a:endParaRPr lang="zh-CN" altLang="en-US"/>
                    </a:p>
                  </a:txBody>
                  <a:tcPr/>
                </a:tc>
              </a:tr>
              <a:tr h="381000">
                <a:tc>
                  <a:txBody>
                    <a:bodyPr/>
                    <a:p>
                      <a:pPr>
                        <a:buNone/>
                      </a:pPr>
                      <a:r>
                        <a:rPr lang="zh-CN" altLang="en-US"/>
                        <a:t>Deep Knowledge-Aware Network (DKN)</a:t>
                      </a:r>
                      <a:endParaRPr lang="zh-CN" altLang="en-US"/>
                    </a:p>
                  </a:txBody>
                  <a:tcPr/>
                </a:tc>
                <a:tc>
                  <a:txBody>
                    <a:bodyPr/>
                    <a:p>
                      <a:pPr>
                        <a:buNone/>
                      </a:pPr>
                      <a:r>
                        <a:rPr lang="zh-CN" altLang="en-US"/>
                        <a:t>Neural Recommendation with Personalized Attention (NPA)</a:t>
                      </a:r>
                      <a:endParaRPr lang="zh-CN" altLang="en-US"/>
                    </a:p>
                  </a:txBody>
                  <a:tcPr/>
                </a:tc>
              </a:tr>
              <a:tr h="381000">
                <a:tc>
                  <a:txBody>
                    <a:bodyPr/>
                    <a:p>
                      <a:pPr>
                        <a:buNone/>
                      </a:pPr>
                      <a:r>
                        <a:rPr lang="zh-CN" altLang="en-US"/>
                        <a:t>Extreme Deep Factorization Machine (xDeepFM)</a:t>
                      </a:r>
                      <a:endParaRPr lang="zh-CN" altLang="en-US"/>
                    </a:p>
                  </a:txBody>
                  <a:tcPr/>
                </a:tc>
                <a:tc>
                  <a:txBody>
                    <a:bodyPr/>
                    <a:p>
                      <a:pPr>
                        <a:buNone/>
                      </a:pPr>
                      <a:r>
                        <a:rPr lang="zh-CN" altLang="en-US"/>
                        <a:t>Neural Recommendation with Multi-Head Self-Attention (NRMS)</a:t>
                      </a:r>
                      <a:endParaRPr lang="zh-CN" altLang="en-US"/>
                    </a:p>
                  </a:txBody>
                  <a:tcPr/>
                </a:tc>
              </a:tr>
              <a:tr h="381000">
                <a:tc>
                  <a:txBody>
                    <a:bodyPr/>
                    <a:p>
                      <a:pPr>
                        <a:buNone/>
                      </a:pPr>
                      <a:r>
                        <a:rPr lang="zh-CN" altLang="en-US"/>
                        <a:t>FastAI Embedding Dot Bias (FAST)</a:t>
                      </a:r>
                      <a:endParaRPr lang="zh-CN" altLang="en-US"/>
                    </a:p>
                  </a:txBody>
                  <a:tcPr/>
                </a:tc>
                <a:tc>
                  <a:txBody>
                    <a:bodyPr/>
                    <a:p>
                      <a:pPr>
                        <a:buNone/>
                      </a:pPr>
                      <a:r>
                        <a:rPr lang="zh-CN" altLang="en-US"/>
                        <a:t>Next Item Recommendation (NextItNet)</a:t>
                      </a:r>
                      <a:endParaRPr lang="zh-CN" altLang="en-US"/>
                    </a:p>
                  </a:txBody>
                  <a:tcPr/>
                </a:tc>
              </a:tr>
              <a:tr h="381000">
                <a:tc>
                  <a:txBody>
                    <a:bodyPr/>
                    <a:p>
                      <a:pPr>
                        <a:buNone/>
                      </a:pPr>
                      <a:r>
                        <a:rPr lang="zh-CN" altLang="en-US"/>
                        <a:t>LightGCN</a:t>
                      </a:r>
                      <a:endParaRPr lang="zh-CN" altLang="en-US"/>
                    </a:p>
                  </a:txBody>
                  <a:tcPr/>
                </a:tc>
                <a:tc>
                  <a:txBody>
                    <a:bodyPr/>
                    <a:p>
                      <a:pPr>
                        <a:buNone/>
                      </a:pPr>
                      <a:r>
                        <a:rPr lang="zh-CN" altLang="en-US"/>
                        <a:t>Restricted Boltzmann Machines (RBM)</a:t>
                      </a:r>
                      <a:endParaRPr lang="zh-CN" altLang="en-US"/>
                    </a:p>
                  </a:txBody>
                  <a:tcPr/>
                </a:tc>
              </a:tr>
              <a:tr h="381000">
                <a:tc>
                  <a:txBody>
                    <a:bodyPr/>
                    <a:p>
                      <a:pPr>
                        <a:buNone/>
                      </a:pPr>
                      <a:r>
                        <a:rPr lang="zh-CN" altLang="en-US"/>
                        <a:t>GRU4Rec</a:t>
                      </a:r>
                      <a:endParaRPr lang="zh-CN" altLang="en-US"/>
                    </a:p>
                  </a:txBody>
                  <a:tcPr/>
                </a:tc>
                <a:tc>
                  <a:txBody>
                    <a:bodyPr/>
                    <a:p>
                      <a:pPr>
                        <a:buNone/>
                      </a:pPr>
                      <a:r>
                        <a:rPr lang="zh-CN" altLang="en-US"/>
                        <a:t>Short-term and Long-term preference Integrated Recommender (SLi-Rec)</a:t>
                      </a:r>
                      <a:endParaRPr lang="zh-CN" altLang="en-US"/>
                    </a:p>
                  </a:txBody>
                  <a:tcPr/>
                </a:tc>
              </a:tr>
              <a:tr h="381000">
                <a:tc>
                  <a:txBody>
                    <a:bodyPr/>
                    <a:p>
                      <a:pPr>
                        <a:buNone/>
                      </a:pPr>
                      <a:r>
                        <a:rPr lang="zh-CN" altLang="en-US"/>
                        <a:t>Neural Recommendation with Long- and Short-term User Representations (LSTUR)</a:t>
                      </a:r>
                      <a:endParaRPr lang="zh-CN" altLang="en-US"/>
                    </a:p>
                  </a:txBody>
                  <a:tcPr/>
                </a:tc>
                <a:tc>
                  <a:txBody>
                    <a:bodyPr/>
                    <a:p>
                      <a:pPr>
                        <a:buNone/>
                      </a:pPr>
                      <a:r>
                        <a:rPr lang="zh-CN" altLang="en-US"/>
                        <a:t>Wide and Deep</a:t>
                      </a:r>
                      <a:endParaRPr lang="zh-CN" altLang="en-US"/>
                    </a:p>
                  </a:txBody>
                  <a:tcPr/>
                </a:tc>
              </a:tr>
            </a:tbl>
          </a:graphicData>
        </a:graphic>
      </p:graphicFrame>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882" y="731720"/>
            <a:ext cx="10852237" cy="648000"/>
          </a:xfrm>
        </p:spPr>
        <p:txBody>
          <a:bodyPr/>
          <a:p>
            <a:r>
              <a:rPr>
                <a:sym typeface="+mn-ea"/>
              </a:rPr>
              <a:t>根据运行环境进行算法的分类</a:t>
            </a:r>
            <a:br>
              <a:rPr lang="zh-CN" altLang="en-US"/>
            </a:br>
            <a:endParaRPr lang="zh-CN" altLang="en-US"/>
          </a:p>
        </p:txBody>
      </p:sp>
      <p:graphicFrame>
        <p:nvGraphicFramePr>
          <p:cNvPr id="4" name="内容占位符 3"/>
          <p:cNvGraphicFramePr/>
          <p:nvPr>
            <p:ph idx="1"/>
            <p:custDataLst>
              <p:tags r:id="rId1"/>
            </p:custDataLst>
          </p:nvPr>
        </p:nvGraphicFramePr>
        <p:xfrm>
          <a:off x="1720215" y="1782445"/>
          <a:ext cx="7521575" cy="2188845"/>
        </p:xfrm>
        <a:graphic>
          <a:graphicData uri="http://schemas.openxmlformats.org/drawingml/2006/table">
            <a:tbl>
              <a:tblPr firstRow="1" bandRow="1">
                <a:tableStyleId>{5C22544A-7EE6-4342-B048-85BDC9FD1C3A}</a:tableStyleId>
              </a:tblPr>
              <a:tblGrid>
                <a:gridCol w="1071245"/>
                <a:gridCol w="6450330"/>
              </a:tblGrid>
              <a:tr h="729615">
                <a:tc gridSpan="2">
                  <a:txBody>
                    <a:bodyPr/>
                    <a:p>
                      <a:pPr algn="ctr">
                        <a:buNone/>
                      </a:pPr>
                      <a:r>
                        <a:rPr lang="zh-CN" altLang="en-US"/>
                        <a:t>PySpark</a:t>
                      </a:r>
                      <a:endParaRPr lang="zh-CN" altLang="en-US"/>
                    </a:p>
                  </a:txBody>
                  <a:tcPr/>
                </a:tc>
                <a:tc hMerge="1">
                  <a:tcPr/>
                </a:tc>
              </a:tr>
              <a:tr h="729615">
                <a:tc>
                  <a:txBody>
                    <a:bodyPr/>
                    <a:p>
                      <a:pPr>
                        <a:buNone/>
                      </a:pPr>
                      <a:r>
                        <a:rPr lang="en-US" altLang="zh-CN"/>
                        <a:t>3.1</a:t>
                      </a:r>
                      <a:endParaRPr lang="en-US" altLang="zh-CN"/>
                    </a:p>
                  </a:txBody>
                  <a:tcPr/>
                </a:tc>
                <a:tc>
                  <a:txBody>
                    <a:bodyPr/>
                    <a:p>
                      <a:pPr>
                        <a:buNone/>
                      </a:pPr>
                      <a:r>
                        <a:rPr lang="zh-CN" altLang="en-US"/>
                        <a:t>Alternating Least Squares (ALS)</a:t>
                      </a:r>
                      <a:endParaRPr lang="zh-CN" altLang="en-US"/>
                    </a:p>
                  </a:txBody>
                  <a:tcPr/>
                </a:tc>
              </a:tr>
              <a:tr h="729615">
                <a:tc>
                  <a:txBody>
                    <a:bodyPr/>
                    <a:p>
                      <a:pPr>
                        <a:buNone/>
                      </a:pPr>
                      <a:r>
                        <a:rPr lang="en-US" altLang="zh-CN"/>
                        <a:t>3.2</a:t>
                      </a:r>
                      <a:endParaRPr lang="en-US" altLang="zh-CN"/>
                    </a:p>
                  </a:txBody>
                  <a:tcPr/>
                </a:tc>
                <a:tc>
                  <a:txBody>
                    <a:bodyPr/>
                    <a:p>
                      <a:pPr>
                        <a:buNone/>
                      </a:pPr>
                      <a:r>
                        <a:rPr lang="zh-CN" altLang="en-US"/>
                        <a:t>LightGBM/Gradient Boosting Tree</a:t>
                      </a:r>
                      <a:endParaRPr lang="zh-CN" altLang="en-US"/>
                    </a:p>
                  </a:txBody>
                  <a:tcPr/>
                </a:tc>
              </a:tr>
            </a:tbl>
          </a:graphicData>
        </a:graphic>
      </p:graphicFrame>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搭建</a:t>
            </a:r>
            <a:r>
              <a:rPr lang="en-US" altLang="zh-CN"/>
              <a:t>local cpu</a:t>
            </a:r>
            <a:r>
              <a:t>环境</a:t>
            </a:r>
          </a:p>
        </p:txBody>
      </p:sp>
      <p:sp>
        <p:nvSpPr>
          <p:cNvPr id="3" name="内容占位符 2"/>
          <p:cNvSpPr>
            <a:spLocks noGrp="1"/>
          </p:cNvSpPr>
          <p:nvPr>
            <p:ph idx="1"/>
          </p:nvPr>
        </p:nvSpPr>
        <p:spPr/>
        <p:txBody>
          <a:bodyPr/>
          <a:p>
            <a:r>
              <a:rPr lang="en-US" altLang="zh-CN"/>
              <a:t>1.</a:t>
            </a:r>
            <a:r>
              <a:t>更新</a:t>
            </a:r>
            <a:r>
              <a:rPr lang="en-US" altLang="zh-CN"/>
              <a:t>Anaconda</a:t>
            </a:r>
            <a:r>
              <a:t>与 package manager Conda </a:t>
            </a:r>
          </a:p>
          <a:p>
            <a:pPr marL="0" indent="0" algn="l">
              <a:buNone/>
            </a:pPr>
            <a:r>
              <a:t>   conda update conda -n root</a:t>
            </a:r>
          </a:p>
          <a:p>
            <a:pPr marL="0" indent="0" algn="l">
              <a:buNone/>
            </a:pPr>
            <a:r>
              <a:t>   conda update anaconda        # use 'conda install anaconda' if the package is not installed</a:t>
            </a:r>
          </a:p>
          <a:p>
            <a:r>
              <a:rPr lang="en-US" altLang="zh-CN"/>
              <a:t>2.</a:t>
            </a:r>
            <a:r>
              <a:t>克隆存储库</a:t>
            </a:r>
          </a:p>
          <a:p>
            <a:pPr marL="0" indent="0">
              <a:buNone/>
            </a:pPr>
            <a:r>
              <a:t>   git clone https://github.com/Microsoft/Recommenders</a:t>
            </a:r>
          </a:p>
          <a:p>
            <a:pPr marL="228600" lvl="0" indent="-228600">
              <a:buFont typeface="Arial" panose="020B0604020202090204" pitchFamily="34" charset="0"/>
              <a:buChar char="•"/>
            </a:pPr>
            <a:r>
              <a:rPr lang="en-US" altLang="zh-CN">
                <a:solidFill>
                  <a:schemeClr val="tx1">
                    <a:lumMod val="75000"/>
                    <a:lumOff val="25000"/>
                  </a:schemeClr>
                </a:solidFill>
              </a:rPr>
              <a:t>3.</a:t>
            </a:r>
            <a:r>
              <a:rPr>
                <a:solidFill>
                  <a:schemeClr val="tx1">
                    <a:lumMod val="75000"/>
                    <a:lumOff val="25000"/>
                  </a:schemeClr>
                </a:solidFill>
              </a:rPr>
              <a:t>创建一个</a:t>
            </a:r>
            <a:r>
              <a:rPr lang="en-US" altLang="zh-CN">
                <a:solidFill>
                  <a:schemeClr val="tx1">
                    <a:lumMod val="75000"/>
                    <a:lumOff val="25000"/>
                  </a:schemeClr>
                </a:solidFill>
              </a:rPr>
              <a:t>python cpu</a:t>
            </a:r>
            <a:r>
              <a:rPr>
                <a:solidFill>
                  <a:schemeClr val="tx1">
                    <a:lumMod val="75000"/>
                    <a:lumOff val="25000"/>
                  </a:schemeClr>
                </a:solidFill>
              </a:rPr>
              <a:t>环境</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cd Recommenders</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python tools/generate_conda_file.py</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conda env create -f reco_base.yaml</a:t>
            </a:r>
            <a:endParaRPr>
              <a:solidFill>
                <a:schemeClr val="tx1">
                  <a:lumMod val="75000"/>
                  <a:lumOff val="25000"/>
                </a:schemeClr>
              </a:solidFill>
            </a:endParaRPr>
          </a:p>
          <a:p>
            <a:pPr marL="228600" lvl="0" indent="-228600">
              <a:buFont typeface="Arial" panose="020B0604020202090204" pitchFamily="34" charset="0"/>
              <a:buChar char="•"/>
            </a:pPr>
            <a:r>
              <a:rPr>
                <a:solidFill>
                  <a:schemeClr val="tx1">
                    <a:lumMod val="75000"/>
                    <a:lumOff val="25000"/>
                  </a:schemeClr>
                </a:solidFill>
              </a:rPr>
              <a:t>激活创建的环境并设置</a:t>
            </a:r>
            <a:r>
              <a:rPr lang="en-US" altLang="zh-CN">
                <a:solidFill>
                  <a:schemeClr val="tx1">
                    <a:lumMod val="75000"/>
                    <a:lumOff val="25000"/>
                  </a:schemeClr>
                </a:solidFill>
              </a:rPr>
              <a:t>jupyter</a:t>
            </a:r>
            <a:r>
              <a:rPr>
                <a:solidFill>
                  <a:schemeClr val="tx1">
                    <a:lumMod val="75000"/>
                    <a:lumOff val="25000"/>
                  </a:schemeClr>
                </a:solidFill>
              </a:rPr>
              <a:t>内核</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conda activate reco_base</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python -m ipykernel install --user --name reco_base --display-name "Python (reco)"</a:t>
            </a:r>
            <a:endParaRPr>
              <a:solidFill>
                <a:schemeClr val="tx1">
                  <a:lumMod val="75000"/>
                  <a:lumOff val="25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算法介绍</a:t>
            </a:r>
            <a:endParaRPr lang="zh-CN" altLang="en-US"/>
          </a:p>
        </p:txBody>
      </p:sp>
      <p:sp>
        <p:nvSpPr>
          <p:cNvPr id="3" name="内容占位符 2"/>
          <p:cNvSpPr>
            <a:spLocks noGrp="1"/>
          </p:cNvSpPr>
          <p:nvPr>
            <p:ph idx="1"/>
          </p:nvPr>
        </p:nvSpPr>
        <p:spPr/>
        <p:txBody>
          <a:bodyPr/>
          <a:p>
            <a:pPr marL="0" indent="0">
              <a:buNone/>
            </a:pPr>
            <a:r>
              <a:rPr lang="en-US" altLang="zh-CN">
                <a:sym typeface="+mn-ea"/>
              </a:rPr>
              <a:t>1. </a:t>
            </a:r>
            <a:r>
              <a:rPr>
                <a:sym typeface="+mn-ea"/>
              </a:rPr>
              <a:t>Simple Algorithm for Recommendation (SAR) 简单推荐算法</a:t>
            </a:r>
            <a:endParaRPr lang="zh-CN" altLang="en-US"/>
          </a:p>
          <a:p>
            <a:pPr marL="0" indent="0">
              <a:buNone/>
            </a:pPr>
            <a:r>
              <a:t>基于项与项的相似性矩阵以及用户与项的亲和度矩阵实现个性化推荐</a:t>
            </a:r>
            <a:endParaRPr lang="en-US" altLang="zh-CN"/>
          </a:p>
          <a:p>
            <a:pPr marL="0" lvl="0" indent="0">
              <a:buNone/>
            </a:pPr>
            <a:endParaRPr>
              <a:solidFill>
                <a:schemeClr val="tx1">
                  <a:lumMod val="75000"/>
                  <a:lumOff val="25000"/>
                </a:schemeClr>
              </a:solidFill>
            </a:endParaRPr>
          </a:p>
          <a:p>
            <a:pPr marL="0" lvl="0" indent="0">
              <a:buNone/>
            </a:pPr>
            <a:endParaRPr>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2194560" y="2219960"/>
            <a:ext cx="7802880" cy="41173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t>项与项根据共现能力的相似度矩阵</a:t>
            </a:r>
          </a:p>
          <a:p>
            <a:pPr marL="0" indent="0">
              <a:buNone/>
            </a:pPr>
            <a:r>
              <a:t>可以根据Jaccard</a:t>
            </a:r>
            <a:r>
              <a:rPr lang="en-US" altLang="zh-CN"/>
              <a:t>(</a:t>
            </a:r>
            <a:r>
              <a:t>中和</a:t>
            </a:r>
            <a:r>
              <a:rPr lang="en-US" altLang="zh-CN"/>
              <a:t>)</a:t>
            </a:r>
            <a:r>
              <a:t>, lif</a:t>
            </a:r>
            <a:r>
              <a:rPr lang="en-US" altLang="zh-CN"/>
              <a:t>t(</a:t>
            </a:r>
            <a:r>
              <a:t>小众</a:t>
            </a:r>
            <a:r>
              <a:rPr lang="en-US" altLang="zh-CN"/>
              <a:t>)</a:t>
            </a:r>
            <a:r>
              <a:t>和counts</a:t>
            </a:r>
            <a:r>
              <a:rPr lang="en-US" altLang="zh-CN"/>
              <a:t>(</a:t>
            </a:r>
            <a:r>
              <a:t>值最高</a:t>
            </a:r>
            <a:r>
              <a:rPr lang="en-US" altLang="zh-CN"/>
              <a:t>)</a:t>
            </a:r>
            <a:r>
              <a:t>缩放矩阵</a:t>
            </a:r>
          </a:p>
          <a:p>
            <a:pPr marL="0" indent="0">
              <a:buNone/>
            </a:pPr>
          </a:p>
          <a:p>
            <a:pPr marL="0" indent="0">
              <a:buNone/>
            </a:pPr>
          </a:p>
          <a:p>
            <a:pPr marL="0" indent="0">
              <a:buNone/>
            </a:pPr>
          </a:p>
          <a:p>
            <a:pPr marL="0" indent="0">
              <a:buNone/>
            </a:pPr>
          </a:p>
          <a:p>
            <a:pPr marL="0" indent="0">
              <a:buNone/>
            </a:pPr>
            <a:endParaRPr>
              <a:sym typeface="+mn-ea"/>
            </a:endParaRPr>
          </a:p>
          <a:p>
            <a:pPr marL="0" indent="0">
              <a:buNone/>
            </a:pPr>
            <a:r>
              <a:rPr>
                <a:sym typeface="+mn-ea"/>
              </a:rPr>
              <a:t>用户与项的亲和度矩阵</a:t>
            </a:r>
            <a:endParaRPr>
              <a:sym typeface="+mn-ea"/>
            </a:endParaRPr>
          </a:p>
          <a:p>
            <a:pPr marL="0" indent="0">
              <a:buNone/>
            </a:pPr>
            <a:r>
              <a:rPr>
                <a:sym typeface="+mn-ea"/>
              </a:rPr>
              <a:t>影响因素：权重与时间</a:t>
            </a:r>
            <a:endParaRPr>
              <a:sym typeface="+mn-ea"/>
            </a:endParaRPr>
          </a:p>
          <a:p>
            <a:pPr marL="0" indent="0">
              <a:buNone/>
            </a:pPr>
          </a:p>
        </p:txBody>
      </p:sp>
      <p:pic>
        <p:nvPicPr>
          <p:cNvPr id="4" name="图片 3"/>
          <p:cNvPicPr>
            <a:picLocks noChangeAspect="1"/>
          </p:cNvPicPr>
          <p:nvPr/>
        </p:nvPicPr>
        <p:blipFill>
          <a:blip r:embed="rId1"/>
          <a:stretch>
            <a:fillRect/>
          </a:stretch>
        </p:blipFill>
        <p:spPr>
          <a:xfrm>
            <a:off x="669925" y="2167890"/>
            <a:ext cx="9161780" cy="1978660"/>
          </a:xfrm>
          <a:prstGeom prst="rect">
            <a:avLst/>
          </a:prstGeom>
        </p:spPr>
      </p:pic>
      <p:pic>
        <p:nvPicPr>
          <p:cNvPr id="5" name="图片 4"/>
          <p:cNvPicPr>
            <a:picLocks noChangeAspect="1"/>
          </p:cNvPicPr>
          <p:nvPr/>
        </p:nvPicPr>
        <p:blipFill>
          <a:blip r:embed="rId2"/>
          <a:stretch>
            <a:fillRect/>
          </a:stretch>
        </p:blipFill>
        <p:spPr>
          <a:xfrm>
            <a:off x="990600" y="5442585"/>
            <a:ext cx="2489835" cy="89471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a:t>运行结果示例</a:t>
            </a:r>
            <a:endParaRPr lang="zh-CN" altLang="en-US"/>
          </a:p>
        </p:txBody>
      </p:sp>
      <p:pic>
        <p:nvPicPr>
          <p:cNvPr id="4" name="内容占位符 3" descr="2"/>
          <p:cNvPicPr>
            <a:picLocks noChangeAspect="1"/>
          </p:cNvPicPr>
          <p:nvPr>
            <p:ph idx="1"/>
          </p:nvPr>
        </p:nvPicPr>
        <p:blipFill>
          <a:blip r:embed="rId1"/>
          <a:stretch>
            <a:fillRect/>
          </a:stretch>
        </p:blipFill>
        <p:spPr>
          <a:xfrm>
            <a:off x="3455670" y="1439545"/>
            <a:ext cx="5922010" cy="3090545"/>
          </a:xfrm>
          <a:prstGeom prst="rect">
            <a:avLst/>
          </a:prstGeom>
        </p:spPr>
      </p:pic>
      <p:sp>
        <p:nvSpPr>
          <p:cNvPr id="5" name="文本框 4"/>
          <p:cNvSpPr txBox="1"/>
          <p:nvPr/>
        </p:nvSpPr>
        <p:spPr>
          <a:xfrm>
            <a:off x="1404620" y="5165090"/>
            <a:ext cx="9773285" cy="460375"/>
          </a:xfrm>
          <a:prstGeom prst="rect">
            <a:avLst/>
          </a:prstGeom>
          <a:noFill/>
        </p:spPr>
        <p:txBody>
          <a:bodyPr wrap="square" rtlCol="0">
            <a:spAutoFit/>
          </a:bodyPr>
          <a:p>
            <a:r>
              <a:rPr lang="zh-CN" altLang="en-US" sz="2400"/>
              <a:t>对于</a:t>
            </a:r>
            <a:r>
              <a:rPr lang="en-US" altLang="zh-CN" sz="2400"/>
              <a:t>ID</a:t>
            </a:r>
            <a:r>
              <a:rPr lang="zh-CN" altLang="en-US" sz="2400"/>
              <a:t>为</a:t>
            </a:r>
            <a:r>
              <a:rPr lang="en-US" altLang="zh-CN" sz="2400"/>
              <a:t>876</a:t>
            </a:r>
            <a:r>
              <a:rPr lang="zh-CN" altLang="en-US" sz="2400"/>
              <a:t>的用户，经模型计算推荐出</a:t>
            </a:r>
            <a:r>
              <a:rPr lang="en-US" altLang="zh-CN" sz="2400"/>
              <a:t>rating</a:t>
            </a:r>
            <a:r>
              <a:rPr lang="zh-CN" altLang="en-US" sz="2400"/>
              <a:t>评估值最高的</a:t>
            </a:r>
            <a:r>
              <a:rPr lang="zh-CN" altLang="en-US" sz="2400">
                <a:sym typeface="+mn-ea"/>
              </a:rPr>
              <a:t>前</a:t>
            </a:r>
            <a:r>
              <a:rPr lang="en-US" altLang="zh-CN" sz="2400">
                <a:sym typeface="+mn-ea"/>
              </a:rPr>
              <a:t>5</a:t>
            </a:r>
            <a:r>
              <a:rPr lang="zh-CN" altLang="en-US" sz="2400">
                <a:sym typeface="+mn-ea"/>
              </a:rPr>
              <a:t>个商品。</a:t>
            </a:r>
            <a:endParaRPr lang="zh-CN" altLang="en-US" sz="24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UNIT_TABLE_BEAUTIFY" val="smartTable{712ce2f5-d7b9-4ac6-adde-381a4ead8a53}"/>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UNIT_TABLE_BEAUTIFY" val="smartTable{2683c9e4-f8fa-40fd-a591-8fa281330cba}"/>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7b6b3bcb-4e42-463e-8e98-a1aa571bc48d}"/>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6935</Words>
  <Application>WPS 演示</Application>
  <PresentationFormat>宽屏</PresentationFormat>
  <Paragraphs>338</Paragraphs>
  <Slides>29</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47" baseType="lpstr">
      <vt:lpstr>Arial</vt:lpstr>
      <vt:lpstr>方正书宋_GBK</vt:lpstr>
      <vt:lpstr>Wingdings</vt:lpstr>
      <vt:lpstr>微软雅黑</vt:lpstr>
      <vt:lpstr>汉仪旗黑KW</vt:lpstr>
      <vt:lpstr>宋体</vt:lpstr>
      <vt:lpstr>Arial Unicode MS</vt:lpstr>
      <vt:lpstr>微软雅黑</vt:lpstr>
      <vt:lpstr>汉仪书宋二KW</vt:lpstr>
      <vt:lpstr>BatangChe</vt:lpstr>
      <vt:lpstr>苹方-简</vt:lpstr>
      <vt:lpstr>Cambria</vt:lpstr>
      <vt:lpstr>宋体-简</vt:lpstr>
      <vt:lpstr>Office 主题​​</vt:lpstr>
      <vt:lpstr>Equation.KSEE3</vt:lpstr>
      <vt:lpstr>Equation.KSEE3</vt:lpstr>
      <vt:lpstr>Equation.KSEE3</vt:lpstr>
      <vt:lpstr>Equation.KSEE3</vt:lpstr>
      <vt:lpstr>推荐算法</vt:lpstr>
      <vt:lpstr>项目任务</vt:lpstr>
      <vt:lpstr>根据运行环境进行算法的分类</vt:lpstr>
      <vt:lpstr>根据运行环境进行算法的分类 </vt:lpstr>
      <vt:lpstr>根据运行环境进行算法的分类 </vt:lpstr>
      <vt:lpstr>搭建local cpu环境</vt:lpstr>
      <vt:lpstr>算法介绍</vt:lpstr>
      <vt:lpstr>PowerPoint 演示文稿</vt:lpstr>
      <vt:lpstr>运行结果示例</vt:lpstr>
      <vt:lpstr>PowerPoint 演示文稿</vt:lpstr>
      <vt:lpstr>PowerPoint 演示文稿</vt:lpstr>
      <vt:lpstr>  LightFM/Hybrid Matrix Factorization </vt:lpstr>
      <vt:lpstr>  LightFM/Hybrid Matrix Factorization </vt:lpstr>
      <vt:lpstr>  LightFM/Hybrid Matrix Factorization </vt:lpstr>
      <vt:lpstr> GeoIMC(Geometry Aware Inductive Matrix Completion)</vt:lpstr>
      <vt:lpstr> xLearn/Factorization Machine (FM) &amp; Field-Aware FM (FFM)</vt:lpstr>
      <vt:lpstr>PowerPoint 演示文稿</vt:lpstr>
      <vt:lpstr>PowerPoint 演示文稿</vt:lpstr>
      <vt:lpstr>Sequential Recommendation</vt:lpstr>
      <vt:lpstr>GRU4Rec</vt:lpstr>
      <vt:lpstr>Short-term and Long-term preference Integrated Recommender (SLi-Rec)</vt:lpstr>
      <vt:lpstr>Bayesian Personalized Ranking (BPR)</vt:lpstr>
      <vt:lpstr>LightGBM/Gradient Boosting Tree</vt:lpstr>
      <vt:lpstr> LightGBM/Gradient Boosting Tree </vt:lpstr>
      <vt:lpstr>Riemannian Low-rank Matrix Completion algorithm </vt:lpstr>
      <vt:lpstr>Surprise Singular Value Decomposition (SVD)</vt:lpstr>
      <vt:lpstr> Surprise Singular Value Decomposition (SVD) </vt:lpstr>
      <vt:lpstr>Vowpal Wabbit </vt:lpstr>
      <vt:lpstr> Vowpal Wabbit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danyuwang</cp:lastModifiedBy>
  <cp:revision>36</cp:revision>
  <dcterms:created xsi:type="dcterms:W3CDTF">2020-10-30T09:14:08Z</dcterms:created>
  <dcterms:modified xsi:type="dcterms:W3CDTF">2020-10-30T09:14:08Z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