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88" r:id="rId6"/>
    <p:sldId id="290" r:id="rId7"/>
    <p:sldId id="294" r:id="rId8"/>
    <p:sldId id="291" r:id="rId9"/>
    <p:sldId id="295" r:id="rId10"/>
    <p:sldId id="264" r:id="rId11"/>
    <p:sldId id="292" r:id="rId12"/>
    <p:sldId id="296" r:id="rId13"/>
    <p:sldId id="265" r:id="rId14"/>
    <p:sldId id="276" r:id="rId15"/>
    <p:sldId id="287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等线" panose="02010600030101010101" pitchFamily="2" charset="-122"/>
      <p:regular r:id="rId22"/>
      <p:bold r:id="rId23"/>
    </p:embeddedFont>
    <p:embeddedFont>
      <p:font typeface="微软雅黑" panose="020B0503020204020204" pitchFamily="34" charset="-122"/>
      <p:regular r:id="rId24"/>
      <p:bold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">
          <p15:clr>
            <a:srgbClr val="A4A3A4"/>
          </p15:clr>
        </p15:guide>
        <p15:guide id="2" orient="horz" pos="4190">
          <p15:clr>
            <a:srgbClr val="A4A3A4"/>
          </p15:clr>
        </p15:guide>
        <p15:guide id="3" orient="horz" pos="561">
          <p15:clr>
            <a:srgbClr val="A4A3A4"/>
          </p15:clr>
        </p15:guide>
        <p15:guide id="4" orient="horz" pos="691">
          <p15:clr>
            <a:srgbClr val="A4A3A4"/>
          </p15:clr>
        </p15:guide>
        <p15:guide id="5" orient="horz" pos="4017">
          <p15:clr>
            <a:srgbClr val="A4A3A4"/>
          </p15:clr>
        </p15:guide>
        <p15:guide id="6" orient="horz" pos="3888">
          <p15:clr>
            <a:srgbClr val="A4A3A4"/>
          </p15:clr>
        </p15:guide>
        <p15:guide id="7" pos="230">
          <p15:clr>
            <a:srgbClr val="A4A3A4"/>
          </p15:clr>
        </p15:guide>
        <p15:guide id="8" pos="7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6" autoAdjust="0"/>
    <p:restoredTop sz="94618" autoAdjust="0"/>
  </p:normalViewPr>
  <p:slideViewPr>
    <p:cSldViewPr snapToGrid="0" showGuides="1">
      <p:cViewPr varScale="1">
        <p:scale>
          <a:sx n="67" d="100"/>
          <a:sy n="67" d="100"/>
        </p:scale>
        <p:origin x="38" y="77"/>
      </p:cViewPr>
      <p:guideLst>
        <p:guide orient="horz" pos="129"/>
        <p:guide orient="horz" pos="4190"/>
        <p:guide orient="horz" pos="561"/>
        <p:guide orient="horz" pos="691"/>
        <p:guide orient="horz" pos="4017"/>
        <p:guide orient="horz" pos="3888"/>
        <p:guide pos="230"/>
        <p:guide pos="74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012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8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771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692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302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32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7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2020/12/17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" y="776798"/>
            <a:ext cx="5070060" cy="545449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extBox 13"/>
          <p:cNvSpPr txBox="1"/>
          <p:nvPr/>
        </p:nvSpPr>
        <p:spPr>
          <a:xfrm>
            <a:off x="4511305" y="2050901"/>
            <a:ext cx="8323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Task9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项目进展汇报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1654" y="3173880"/>
            <a:ext cx="5863771" cy="57767"/>
            <a:chOff x="5280505" y="3963496"/>
            <a:chExt cx="5863771" cy="57767"/>
          </a:xfrm>
          <a:solidFill>
            <a:schemeClr val="tx1"/>
          </a:solidFill>
        </p:grpSpPr>
        <p:sp>
          <p:nvSpPr>
            <p:cNvPr id="6" name="任意多边形 16"/>
            <p:cNvSpPr/>
            <p:nvPr/>
          </p:nvSpPr>
          <p:spPr>
            <a:xfrm>
              <a:off x="5280505" y="3992380"/>
              <a:ext cx="5863771" cy="0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114580" y="345141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第二小组：杨宝旭、罗迪</a:t>
            </a: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782456" y="4205439"/>
            <a:ext cx="412709" cy="333006"/>
            <a:chOff x="0" y="0"/>
            <a:chExt cx="1088225" cy="869861"/>
          </a:xfrm>
          <a:solidFill>
            <a:schemeClr val="tx1"/>
          </a:solidFill>
        </p:grpSpPr>
        <p:sp>
          <p:nvSpPr>
            <p:cNvPr id="10" name="Freeform 17"/>
            <p:cNvSpPr>
              <a:spLocks noEditPoints="1" noChangeArrowheads="1"/>
            </p:cNvSpPr>
            <p:nvPr/>
          </p:nvSpPr>
          <p:spPr bwMode="auto">
            <a:xfrm>
              <a:off x="0" y="237562"/>
              <a:ext cx="824268" cy="632299"/>
            </a:xfrm>
            <a:custGeom>
              <a:avLst/>
              <a:gdLst>
                <a:gd name="T0" fmla="*/ 274 w 291"/>
                <a:gd name="T1" fmla="*/ 0 h 223"/>
                <a:gd name="T2" fmla="*/ 17 w 291"/>
                <a:gd name="T3" fmla="*/ 0 h 223"/>
                <a:gd name="T4" fmla="*/ 0 w 291"/>
                <a:gd name="T5" fmla="*/ 16 h 223"/>
                <a:gd name="T6" fmla="*/ 0 w 291"/>
                <a:gd name="T7" fmla="*/ 207 h 223"/>
                <a:gd name="T8" fmla="*/ 17 w 291"/>
                <a:gd name="T9" fmla="*/ 223 h 223"/>
                <a:gd name="T10" fmla="*/ 274 w 291"/>
                <a:gd name="T11" fmla="*/ 223 h 223"/>
                <a:gd name="T12" fmla="*/ 291 w 291"/>
                <a:gd name="T13" fmla="*/ 207 h 223"/>
                <a:gd name="T14" fmla="*/ 291 w 291"/>
                <a:gd name="T15" fmla="*/ 16 h 223"/>
                <a:gd name="T16" fmla="*/ 274 w 291"/>
                <a:gd name="T17" fmla="*/ 0 h 223"/>
                <a:gd name="T18" fmla="*/ 270 w 291"/>
                <a:gd name="T19" fmla="*/ 193 h 223"/>
                <a:gd name="T20" fmla="*/ 256 w 291"/>
                <a:gd name="T21" fmla="*/ 207 h 223"/>
                <a:gd name="T22" fmla="*/ 35 w 291"/>
                <a:gd name="T23" fmla="*/ 207 h 223"/>
                <a:gd name="T24" fmla="*/ 21 w 291"/>
                <a:gd name="T25" fmla="*/ 193 h 223"/>
                <a:gd name="T26" fmla="*/ 21 w 291"/>
                <a:gd name="T27" fmla="*/ 30 h 223"/>
                <a:gd name="T28" fmla="*/ 35 w 291"/>
                <a:gd name="T29" fmla="*/ 16 h 223"/>
                <a:gd name="T30" fmla="*/ 256 w 291"/>
                <a:gd name="T31" fmla="*/ 16 h 223"/>
                <a:gd name="T32" fmla="*/ 270 w 291"/>
                <a:gd name="T33" fmla="*/ 30 h 223"/>
                <a:gd name="T34" fmla="*/ 270 w 291"/>
                <a:gd name="T35" fmla="*/ 193 h 2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"/>
                <a:gd name="T55" fmla="*/ 0 h 223"/>
                <a:gd name="T56" fmla="*/ 291 w 291"/>
                <a:gd name="T57" fmla="*/ 223 h 2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" h="223">
                  <a:moveTo>
                    <a:pt x="2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8" y="223"/>
                    <a:pt x="17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1" y="215"/>
                    <a:pt x="291" y="207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7"/>
                    <a:pt x="283" y="0"/>
                    <a:pt x="274" y="0"/>
                  </a:cubicBezTo>
                  <a:moveTo>
                    <a:pt x="270" y="193"/>
                  </a:moveTo>
                  <a:cubicBezTo>
                    <a:pt x="270" y="201"/>
                    <a:pt x="264" y="207"/>
                    <a:pt x="25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27" y="207"/>
                    <a:pt x="21" y="201"/>
                    <a:pt x="21" y="19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2"/>
                    <a:pt x="27" y="16"/>
                    <a:pt x="35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4" y="16"/>
                    <a:pt x="270" y="22"/>
                    <a:pt x="270" y="30"/>
                  </a:cubicBezTo>
                  <a:lnTo>
                    <a:pt x="27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137978" y="110382"/>
              <a:ext cx="821868" cy="632299"/>
            </a:xfrm>
            <a:custGeom>
              <a:avLst/>
              <a:gdLst>
                <a:gd name="T0" fmla="*/ 274 w 290"/>
                <a:gd name="T1" fmla="*/ 0 h 223"/>
                <a:gd name="T2" fmla="*/ 16 w 290"/>
                <a:gd name="T3" fmla="*/ 0 h 223"/>
                <a:gd name="T4" fmla="*/ 0 w 290"/>
                <a:gd name="T5" fmla="*/ 16 h 223"/>
                <a:gd name="T6" fmla="*/ 0 w 290"/>
                <a:gd name="T7" fmla="*/ 25 h 223"/>
                <a:gd name="T8" fmla="*/ 249 w 290"/>
                <a:gd name="T9" fmla="*/ 25 h 223"/>
                <a:gd name="T10" fmla="*/ 265 w 290"/>
                <a:gd name="T11" fmla="*/ 42 h 223"/>
                <a:gd name="T12" fmla="*/ 265 w 290"/>
                <a:gd name="T13" fmla="*/ 223 h 223"/>
                <a:gd name="T14" fmla="*/ 274 w 290"/>
                <a:gd name="T15" fmla="*/ 223 h 223"/>
                <a:gd name="T16" fmla="*/ 290 w 290"/>
                <a:gd name="T17" fmla="*/ 207 h 223"/>
                <a:gd name="T18" fmla="*/ 290 w 290"/>
                <a:gd name="T19" fmla="*/ 16 h 223"/>
                <a:gd name="T20" fmla="*/ 274 w 290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3"/>
                <a:gd name="T35" fmla="*/ 290 w 290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3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3"/>
                    <a:pt x="265" y="42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0" y="216"/>
                    <a:pt x="290" y="207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266357" y="0"/>
              <a:ext cx="821868" cy="628699"/>
            </a:xfrm>
            <a:custGeom>
              <a:avLst/>
              <a:gdLst>
                <a:gd name="T0" fmla="*/ 274 w 290"/>
                <a:gd name="T1" fmla="*/ 0 h 222"/>
                <a:gd name="T2" fmla="*/ 16 w 290"/>
                <a:gd name="T3" fmla="*/ 0 h 222"/>
                <a:gd name="T4" fmla="*/ 0 w 290"/>
                <a:gd name="T5" fmla="*/ 16 h 222"/>
                <a:gd name="T6" fmla="*/ 0 w 290"/>
                <a:gd name="T7" fmla="*/ 25 h 222"/>
                <a:gd name="T8" fmla="*/ 249 w 290"/>
                <a:gd name="T9" fmla="*/ 25 h 222"/>
                <a:gd name="T10" fmla="*/ 265 w 290"/>
                <a:gd name="T11" fmla="*/ 41 h 222"/>
                <a:gd name="T12" fmla="*/ 265 w 290"/>
                <a:gd name="T13" fmla="*/ 222 h 222"/>
                <a:gd name="T14" fmla="*/ 274 w 290"/>
                <a:gd name="T15" fmla="*/ 222 h 222"/>
                <a:gd name="T16" fmla="*/ 290 w 290"/>
                <a:gd name="T17" fmla="*/ 206 h 222"/>
                <a:gd name="T18" fmla="*/ 290 w 290"/>
                <a:gd name="T19" fmla="*/ 16 h 222"/>
                <a:gd name="T20" fmla="*/ 274 w 290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2"/>
                <a:gd name="T35" fmla="*/ 290 w 290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2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2"/>
                    <a:pt x="265" y="41"/>
                  </a:cubicBezTo>
                  <a:cubicBezTo>
                    <a:pt x="265" y="222"/>
                    <a:pt x="265" y="222"/>
                    <a:pt x="265" y="222"/>
                  </a:cubicBezTo>
                  <a:cubicBezTo>
                    <a:pt x="274" y="222"/>
                    <a:pt x="274" y="222"/>
                    <a:pt x="274" y="222"/>
                  </a:cubicBezTo>
                  <a:cubicBezTo>
                    <a:pt x="283" y="222"/>
                    <a:pt x="290" y="215"/>
                    <a:pt x="290" y="206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110382" y="422332"/>
              <a:ext cx="569909" cy="353943"/>
            </a:xfrm>
            <a:custGeom>
              <a:avLst/>
              <a:gdLst>
                <a:gd name="T0" fmla="*/ 71 w 201"/>
                <a:gd name="T1" fmla="*/ 5 h 125"/>
                <a:gd name="T2" fmla="*/ 11 w 201"/>
                <a:gd name="T3" fmla="*/ 109 h 125"/>
                <a:gd name="T4" fmla="*/ 11 w 201"/>
                <a:gd name="T5" fmla="*/ 124 h 125"/>
                <a:gd name="T6" fmla="*/ 192 w 201"/>
                <a:gd name="T7" fmla="*/ 124 h 125"/>
                <a:gd name="T8" fmla="*/ 192 w 201"/>
                <a:gd name="T9" fmla="*/ 108 h 125"/>
                <a:gd name="T10" fmla="*/ 151 w 201"/>
                <a:gd name="T11" fmla="*/ 47 h 125"/>
                <a:gd name="T12" fmla="*/ 117 w 201"/>
                <a:gd name="T13" fmla="*/ 86 h 125"/>
                <a:gd name="T14" fmla="*/ 110 w 201"/>
                <a:gd name="T15" fmla="*/ 81 h 125"/>
                <a:gd name="T16" fmla="*/ 122 w 201"/>
                <a:gd name="T17" fmla="*/ 65 h 125"/>
                <a:gd name="T18" fmla="*/ 81 w 201"/>
                <a:gd name="T19" fmla="*/ 5 h 125"/>
                <a:gd name="T20" fmla="*/ 71 w 201"/>
                <a:gd name="T21" fmla="*/ 5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25"/>
                <a:gd name="T35" fmla="*/ 201 w 201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25">
                  <a:moveTo>
                    <a:pt x="71" y="5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0" y="124"/>
                    <a:pt x="11" y="124"/>
                  </a:cubicBezTo>
                  <a:cubicBezTo>
                    <a:pt x="25" y="125"/>
                    <a:pt x="192" y="124"/>
                    <a:pt x="192" y="124"/>
                  </a:cubicBezTo>
                  <a:cubicBezTo>
                    <a:pt x="192" y="124"/>
                    <a:pt x="201" y="121"/>
                    <a:pt x="192" y="108"/>
                  </a:cubicBezTo>
                  <a:cubicBezTo>
                    <a:pt x="182" y="94"/>
                    <a:pt x="158" y="46"/>
                    <a:pt x="151" y="47"/>
                  </a:cubicBezTo>
                  <a:cubicBezTo>
                    <a:pt x="144" y="47"/>
                    <a:pt x="120" y="83"/>
                    <a:pt x="117" y="86"/>
                  </a:cubicBezTo>
                  <a:cubicBezTo>
                    <a:pt x="115" y="89"/>
                    <a:pt x="108" y="84"/>
                    <a:pt x="110" y="81"/>
                  </a:cubicBezTo>
                  <a:cubicBezTo>
                    <a:pt x="116" y="74"/>
                    <a:pt x="122" y="65"/>
                    <a:pt x="122" y="65"/>
                  </a:cubicBezTo>
                  <a:cubicBezTo>
                    <a:pt x="122" y="65"/>
                    <a:pt x="84" y="9"/>
                    <a:pt x="81" y="5"/>
                  </a:cubicBezTo>
                  <a:cubicBezTo>
                    <a:pt x="78" y="0"/>
                    <a:pt x="73" y="1"/>
                    <a:pt x="7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63909" y="331147"/>
              <a:ext cx="101984" cy="99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9791433" y="4205439"/>
            <a:ext cx="329894" cy="333006"/>
            <a:chOff x="0" y="0"/>
            <a:chExt cx="881859" cy="881859"/>
          </a:xfrm>
          <a:solidFill>
            <a:schemeClr val="tx1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473972" y="4205439"/>
            <a:ext cx="397959" cy="333006"/>
            <a:chOff x="0" y="0"/>
            <a:chExt cx="961046" cy="796672"/>
          </a:xfrm>
          <a:solidFill>
            <a:schemeClr val="tx1"/>
          </a:solidFill>
        </p:grpSpPr>
        <p:sp>
          <p:nvSpPr>
            <p:cNvPr id="19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961046" cy="796672"/>
            </a:xfrm>
            <a:custGeom>
              <a:avLst/>
              <a:gdLst>
                <a:gd name="T0" fmla="*/ 321 w 339"/>
                <a:gd name="T1" fmla="*/ 0 h 281"/>
                <a:gd name="T2" fmla="*/ 18 w 339"/>
                <a:gd name="T3" fmla="*/ 0 h 281"/>
                <a:gd name="T4" fmla="*/ 0 w 339"/>
                <a:gd name="T5" fmla="*/ 18 h 281"/>
                <a:gd name="T6" fmla="*/ 0 w 339"/>
                <a:gd name="T7" fmla="*/ 263 h 281"/>
                <a:gd name="T8" fmla="*/ 18 w 339"/>
                <a:gd name="T9" fmla="*/ 281 h 281"/>
                <a:gd name="T10" fmla="*/ 321 w 339"/>
                <a:gd name="T11" fmla="*/ 281 h 281"/>
                <a:gd name="T12" fmla="*/ 339 w 339"/>
                <a:gd name="T13" fmla="*/ 263 h 281"/>
                <a:gd name="T14" fmla="*/ 339 w 339"/>
                <a:gd name="T15" fmla="*/ 18 h 281"/>
                <a:gd name="T16" fmla="*/ 321 w 339"/>
                <a:gd name="T17" fmla="*/ 0 h 281"/>
                <a:gd name="T18" fmla="*/ 316 w 339"/>
                <a:gd name="T19" fmla="*/ 246 h 281"/>
                <a:gd name="T20" fmla="*/ 301 w 339"/>
                <a:gd name="T21" fmla="*/ 262 h 281"/>
                <a:gd name="T22" fmla="*/ 38 w 339"/>
                <a:gd name="T23" fmla="*/ 262 h 281"/>
                <a:gd name="T24" fmla="*/ 23 w 339"/>
                <a:gd name="T25" fmla="*/ 246 h 281"/>
                <a:gd name="T26" fmla="*/ 23 w 339"/>
                <a:gd name="T27" fmla="*/ 35 h 281"/>
                <a:gd name="T28" fmla="*/ 38 w 339"/>
                <a:gd name="T29" fmla="*/ 19 h 281"/>
                <a:gd name="T30" fmla="*/ 301 w 339"/>
                <a:gd name="T31" fmla="*/ 19 h 281"/>
                <a:gd name="T32" fmla="*/ 316 w 339"/>
                <a:gd name="T33" fmla="*/ 35 h 281"/>
                <a:gd name="T34" fmla="*/ 316 w 339"/>
                <a:gd name="T35" fmla="*/ 246 h 2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9"/>
                <a:gd name="T55" fmla="*/ 0 h 281"/>
                <a:gd name="T56" fmla="*/ 339 w 339"/>
                <a:gd name="T57" fmla="*/ 281 h 2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9" h="281">
                  <a:moveTo>
                    <a:pt x="3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3"/>
                    <a:pt x="8" y="281"/>
                    <a:pt x="18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31" y="281"/>
                    <a:pt x="339" y="273"/>
                    <a:pt x="339" y="263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8"/>
                    <a:pt x="331" y="0"/>
                    <a:pt x="321" y="0"/>
                  </a:cubicBezTo>
                  <a:moveTo>
                    <a:pt x="316" y="246"/>
                  </a:moveTo>
                  <a:cubicBezTo>
                    <a:pt x="316" y="255"/>
                    <a:pt x="309" y="262"/>
                    <a:pt x="301" y="262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0" y="262"/>
                    <a:pt x="23" y="255"/>
                    <a:pt x="23" y="2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6"/>
                    <a:pt x="30" y="19"/>
                    <a:pt x="38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9" y="19"/>
                    <a:pt x="316" y="26"/>
                    <a:pt x="316" y="35"/>
                  </a:cubicBezTo>
                  <a:lnTo>
                    <a:pt x="316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Freeform 25"/>
            <p:cNvSpPr>
              <a:spLocks noChangeArrowheads="1"/>
            </p:cNvSpPr>
            <p:nvPr/>
          </p:nvSpPr>
          <p:spPr bwMode="auto">
            <a:xfrm>
              <a:off x="176371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1" name="Freeform 26"/>
            <p:cNvSpPr>
              <a:spLocks noChangeArrowheads="1"/>
            </p:cNvSpPr>
            <p:nvPr/>
          </p:nvSpPr>
          <p:spPr bwMode="auto">
            <a:xfrm>
              <a:off x="176371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2" name="Freeform 27"/>
            <p:cNvSpPr>
              <a:spLocks noChangeArrowheads="1"/>
            </p:cNvSpPr>
            <p:nvPr/>
          </p:nvSpPr>
          <p:spPr bwMode="auto">
            <a:xfrm>
              <a:off x="346744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3" name="Freeform 28"/>
            <p:cNvSpPr>
              <a:spLocks noChangeArrowheads="1"/>
            </p:cNvSpPr>
            <p:nvPr/>
          </p:nvSpPr>
          <p:spPr bwMode="auto">
            <a:xfrm>
              <a:off x="346744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4" name="Freeform 29"/>
            <p:cNvSpPr>
              <a:spLocks noChangeArrowheads="1"/>
            </p:cNvSpPr>
            <p:nvPr/>
          </p:nvSpPr>
          <p:spPr bwMode="auto">
            <a:xfrm>
              <a:off x="346744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5" name="Freeform 30"/>
            <p:cNvSpPr>
              <a:spLocks noChangeArrowheads="1"/>
            </p:cNvSpPr>
            <p:nvPr/>
          </p:nvSpPr>
          <p:spPr bwMode="auto">
            <a:xfrm>
              <a:off x="519516" y="116382"/>
              <a:ext cx="83987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Freeform 31"/>
            <p:cNvSpPr>
              <a:spLocks noChangeArrowheads="1"/>
            </p:cNvSpPr>
            <p:nvPr/>
          </p:nvSpPr>
          <p:spPr bwMode="auto">
            <a:xfrm>
              <a:off x="519516" y="274756"/>
              <a:ext cx="83987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7" name="Freeform 32"/>
            <p:cNvSpPr>
              <a:spLocks noChangeArrowheads="1"/>
            </p:cNvSpPr>
            <p:nvPr/>
          </p:nvSpPr>
          <p:spPr bwMode="auto">
            <a:xfrm>
              <a:off x="688689" y="116382"/>
              <a:ext cx="85186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" name="Freeform 33"/>
            <p:cNvSpPr>
              <a:spLocks noChangeArrowheads="1"/>
            </p:cNvSpPr>
            <p:nvPr/>
          </p:nvSpPr>
          <p:spPr bwMode="auto">
            <a:xfrm>
              <a:off x="688689" y="274756"/>
              <a:ext cx="85186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9" name="Freeform 34"/>
            <p:cNvSpPr>
              <a:spLocks noChangeArrowheads="1"/>
            </p:cNvSpPr>
            <p:nvPr/>
          </p:nvSpPr>
          <p:spPr bwMode="auto">
            <a:xfrm>
              <a:off x="176371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30" name="Freeform 84"/>
          <p:cNvSpPr>
            <a:spLocks noChangeAspect="1" noEditPoints="1" noChangeArrowheads="1"/>
          </p:cNvSpPr>
          <p:nvPr/>
        </p:nvSpPr>
        <p:spPr bwMode="auto">
          <a:xfrm>
            <a:off x="7169827" y="4205438"/>
            <a:ext cx="333822" cy="333006"/>
          </a:xfrm>
          <a:custGeom>
            <a:avLst/>
            <a:gdLst>
              <a:gd name="T0" fmla="*/ 170 w 170"/>
              <a:gd name="T1" fmla="*/ 0 h 168"/>
              <a:gd name="T2" fmla="*/ 162 w 170"/>
              <a:gd name="T3" fmla="*/ 16 h 168"/>
              <a:gd name="T4" fmla="*/ 170 w 170"/>
              <a:gd name="T5" fmla="*/ 103 h 168"/>
              <a:gd name="T6" fmla="*/ 93 w 170"/>
              <a:gd name="T7" fmla="*/ 119 h 168"/>
              <a:gd name="T8" fmla="*/ 128 w 170"/>
              <a:gd name="T9" fmla="*/ 152 h 168"/>
              <a:gd name="T10" fmla="*/ 42 w 170"/>
              <a:gd name="T11" fmla="*/ 168 h 168"/>
              <a:gd name="T12" fmla="*/ 77 w 170"/>
              <a:gd name="T13" fmla="*/ 152 h 168"/>
              <a:gd name="T14" fmla="*/ 0 w 170"/>
              <a:gd name="T15" fmla="*/ 119 h 168"/>
              <a:gd name="T16" fmla="*/ 6 w 170"/>
              <a:gd name="T17" fmla="*/ 103 h 168"/>
              <a:gd name="T18" fmla="*/ 0 w 170"/>
              <a:gd name="T19" fmla="*/ 16 h 168"/>
              <a:gd name="T20" fmla="*/ 0 w 170"/>
              <a:gd name="T21" fmla="*/ 0 h 168"/>
              <a:gd name="T22" fmla="*/ 122 w 170"/>
              <a:gd name="T23" fmla="*/ 40 h 168"/>
              <a:gd name="T24" fmla="*/ 115 w 170"/>
              <a:gd name="T25" fmla="*/ 44 h 168"/>
              <a:gd name="T26" fmla="*/ 75 w 170"/>
              <a:gd name="T27" fmla="*/ 52 h 168"/>
              <a:gd name="T28" fmla="*/ 73 w 170"/>
              <a:gd name="T29" fmla="*/ 50 h 168"/>
              <a:gd name="T30" fmla="*/ 50 w 170"/>
              <a:gd name="T31" fmla="*/ 67 h 168"/>
              <a:gd name="T32" fmla="*/ 85 w 170"/>
              <a:gd name="T33" fmla="*/ 65 h 168"/>
              <a:gd name="T34" fmla="*/ 89 w 170"/>
              <a:gd name="T35" fmla="*/ 67 h 168"/>
              <a:gd name="T36" fmla="*/ 120 w 170"/>
              <a:gd name="T37" fmla="*/ 52 h 168"/>
              <a:gd name="T38" fmla="*/ 128 w 170"/>
              <a:gd name="T39" fmla="*/ 40 h 168"/>
              <a:gd name="T40" fmla="*/ 113 w 170"/>
              <a:gd name="T41" fmla="*/ 58 h 168"/>
              <a:gd name="T42" fmla="*/ 122 w 170"/>
              <a:gd name="T43" fmla="*/ 85 h 168"/>
              <a:gd name="T44" fmla="*/ 113 w 170"/>
              <a:gd name="T45" fmla="*/ 58 h 168"/>
              <a:gd name="T46" fmla="*/ 101 w 170"/>
              <a:gd name="T47" fmla="*/ 67 h 168"/>
              <a:gd name="T48" fmla="*/ 109 w 170"/>
              <a:gd name="T49" fmla="*/ 85 h 168"/>
              <a:gd name="T50" fmla="*/ 101 w 170"/>
              <a:gd name="T51" fmla="*/ 67 h 168"/>
              <a:gd name="T52" fmla="*/ 87 w 170"/>
              <a:gd name="T53" fmla="*/ 77 h 168"/>
              <a:gd name="T54" fmla="*/ 95 w 170"/>
              <a:gd name="T55" fmla="*/ 85 h 168"/>
              <a:gd name="T56" fmla="*/ 87 w 170"/>
              <a:gd name="T57" fmla="*/ 77 h 168"/>
              <a:gd name="T58" fmla="*/ 75 w 170"/>
              <a:gd name="T59" fmla="*/ 69 h 168"/>
              <a:gd name="T60" fmla="*/ 83 w 170"/>
              <a:gd name="T61" fmla="*/ 85 h 168"/>
              <a:gd name="T62" fmla="*/ 75 w 170"/>
              <a:gd name="T63" fmla="*/ 69 h 168"/>
              <a:gd name="T64" fmla="*/ 63 w 170"/>
              <a:gd name="T65" fmla="*/ 69 h 168"/>
              <a:gd name="T66" fmla="*/ 71 w 170"/>
              <a:gd name="T67" fmla="*/ 85 h 168"/>
              <a:gd name="T68" fmla="*/ 63 w 170"/>
              <a:gd name="T69" fmla="*/ 69 h 168"/>
              <a:gd name="T70" fmla="*/ 48 w 170"/>
              <a:gd name="T71" fmla="*/ 73 h 168"/>
              <a:gd name="T72" fmla="*/ 56 w 170"/>
              <a:gd name="T73" fmla="*/ 85 h 168"/>
              <a:gd name="T74" fmla="*/ 48 w 170"/>
              <a:gd name="T75" fmla="*/ 73 h 168"/>
              <a:gd name="T76" fmla="*/ 146 w 170"/>
              <a:gd name="T77" fmla="*/ 18 h 168"/>
              <a:gd name="T78" fmla="*/ 24 w 170"/>
              <a:gd name="T79" fmla="*/ 101 h 168"/>
              <a:gd name="T80" fmla="*/ 146 w 170"/>
              <a:gd name="T81" fmla="*/ 1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0"/>
              <a:gd name="T124" fmla="*/ 0 h 168"/>
              <a:gd name="T125" fmla="*/ 170 w 170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0" h="168">
                <a:moveTo>
                  <a:pt x="0" y="0"/>
                </a:moveTo>
                <a:lnTo>
                  <a:pt x="170" y="0"/>
                </a:lnTo>
                <a:lnTo>
                  <a:pt x="170" y="16"/>
                </a:lnTo>
                <a:lnTo>
                  <a:pt x="162" y="16"/>
                </a:lnTo>
                <a:lnTo>
                  <a:pt x="162" y="103"/>
                </a:lnTo>
                <a:lnTo>
                  <a:pt x="170" y="103"/>
                </a:lnTo>
                <a:lnTo>
                  <a:pt x="170" y="119"/>
                </a:lnTo>
                <a:lnTo>
                  <a:pt x="93" y="119"/>
                </a:lnTo>
                <a:lnTo>
                  <a:pt x="93" y="152"/>
                </a:lnTo>
                <a:lnTo>
                  <a:pt x="128" y="152"/>
                </a:lnTo>
                <a:lnTo>
                  <a:pt x="128" y="168"/>
                </a:lnTo>
                <a:lnTo>
                  <a:pt x="42" y="168"/>
                </a:lnTo>
                <a:lnTo>
                  <a:pt x="42" y="152"/>
                </a:lnTo>
                <a:lnTo>
                  <a:pt x="77" y="152"/>
                </a:lnTo>
                <a:lnTo>
                  <a:pt x="77" y="119"/>
                </a:lnTo>
                <a:lnTo>
                  <a:pt x="0" y="119"/>
                </a:lnTo>
                <a:lnTo>
                  <a:pt x="0" y="103"/>
                </a:lnTo>
                <a:lnTo>
                  <a:pt x="6" y="103"/>
                </a:lnTo>
                <a:lnTo>
                  <a:pt x="6" y="16"/>
                </a:lnTo>
                <a:lnTo>
                  <a:pt x="0" y="1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8" y="40"/>
                </a:moveTo>
                <a:lnTo>
                  <a:pt x="122" y="40"/>
                </a:lnTo>
                <a:lnTo>
                  <a:pt x="113" y="40"/>
                </a:lnTo>
                <a:lnTo>
                  <a:pt x="115" y="44"/>
                </a:lnTo>
                <a:lnTo>
                  <a:pt x="87" y="61"/>
                </a:lnTo>
                <a:lnTo>
                  <a:pt x="75" y="52"/>
                </a:lnTo>
                <a:lnTo>
                  <a:pt x="75" y="50"/>
                </a:lnTo>
                <a:lnTo>
                  <a:pt x="73" y="50"/>
                </a:lnTo>
                <a:lnTo>
                  <a:pt x="48" y="61"/>
                </a:lnTo>
                <a:lnTo>
                  <a:pt x="50" y="67"/>
                </a:lnTo>
                <a:lnTo>
                  <a:pt x="73" y="56"/>
                </a:lnTo>
                <a:lnTo>
                  <a:pt x="85" y="65"/>
                </a:lnTo>
                <a:lnTo>
                  <a:pt x="87" y="67"/>
                </a:lnTo>
                <a:lnTo>
                  <a:pt x="89" y="67"/>
                </a:lnTo>
                <a:lnTo>
                  <a:pt x="117" y="48"/>
                </a:lnTo>
                <a:lnTo>
                  <a:pt x="120" y="52"/>
                </a:lnTo>
                <a:lnTo>
                  <a:pt x="124" y="46"/>
                </a:lnTo>
                <a:lnTo>
                  <a:pt x="128" y="40"/>
                </a:lnTo>
                <a:lnTo>
                  <a:pt x="128" y="40"/>
                </a:lnTo>
                <a:close/>
                <a:moveTo>
                  <a:pt x="113" y="58"/>
                </a:moveTo>
                <a:lnTo>
                  <a:pt x="113" y="85"/>
                </a:lnTo>
                <a:lnTo>
                  <a:pt x="122" y="85"/>
                </a:lnTo>
                <a:lnTo>
                  <a:pt x="122" y="58"/>
                </a:lnTo>
                <a:lnTo>
                  <a:pt x="113" y="58"/>
                </a:lnTo>
                <a:lnTo>
                  <a:pt x="113" y="58"/>
                </a:lnTo>
                <a:close/>
                <a:moveTo>
                  <a:pt x="101" y="67"/>
                </a:moveTo>
                <a:lnTo>
                  <a:pt x="101" y="85"/>
                </a:lnTo>
                <a:lnTo>
                  <a:pt x="109" y="85"/>
                </a:lnTo>
                <a:lnTo>
                  <a:pt x="109" y="67"/>
                </a:lnTo>
                <a:lnTo>
                  <a:pt x="101" y="67"/>
                </a:lnTo>
                <a:lnTo>
                  <a:pt x="101" y="67"/>
                </a:lnTo>
                <a:close/>
                <a:moveTo>
                  <a:pt x="87" y="77"/>
                </a:moveTo>
                <a:lnTo>
                  <a:pt x="87" y="85"/>
                </a:lnTo>
                <a:lnTo>
                  <a:pt x="95" y="85"/>
                </a:lnTo>
                <a:lnTo>
                  <a:pt x="95" y="77"/>
                </a:lnTo>
                <a:lnTo>
                  <a:pt x="87" y="77"/>
                </a:lnTo>
                <a:lnTo>
                  <a:pt x="87" y="77"/>
                </a:lnTo>
                <a:close/>
                <a:moveTo>
                  <a:pt x="75" y="69"/>
                </a:moveTo>
                <a:lnTo>
                  <a:pt x="75" y="85"/>
                </a:lnTo>
                <a:lnTo>
                  <a:pt x="83" y="85"/>
                </a:lnTo>
                <a:lnTo>
                  <a:pt x="83" y="69"/>
                </a:lnTo>
                <a:lnTo>
                  <a:pt x="75" y="69"/>
                </a:lnTo>
                <a:lnTo>
                  <a:pt x="75" y="69"/>
                </a:lnTo>
                <a:close/>
                <a:moveTo>
                  <a:pt x="63" y="69"/>
                </a:moveTo>
                <a:lnTo>
                  <a:pt x="63" y="85"/>
                </a:lnTo>
                <a:lnTo>
                  <a:pt x="71" y="85"/>
                </a:lnTo>
                <a:lnTo>
                  <a:pt x="71" y="69"/>
                </a:lnTo>
                <a:lnTo>
                  <a:pt x="63" y="69"/>
                </a:lnTo>
                <a:lnTo>
                  <a:pt x="63" y="69"/>
                </a:lnTo>
                <a:close/>
                <a:moveTo>
                  <a:pt x="48" y="73"/>
                </a:moveTo>
                <a:lnTo>
                  <a:pt x="48" y="85"/>
                </a:lnTo>
                <a:lnTo>
                  <a:pt x="56" y="85"/>
                </a:lnTo>
                <a:lnTo>
                  <a:pt x="56" y="73"/>
                </a:lnTo>
                <a:lnTo>
                  <a:pt x="48" y="73"/>
                </a:lnTo>
                <a:lnTo>
                  <a:pt x="48" y="73"/>
                </a:lnTo>
                <a:close/>
                <a:moveTo>
                  <a:pt x="146" y="18"/>
                </a:moveTo>
                <a:lnTo>
                  <a:pt x="24" y="18"/>
                </a:lnTo>
                <a:lnTo>
                  <a:pt x="24" y="101"/>
                </a:lnTo>
                <a:lnTo>
                  <a:pt x="146" y="101"/>
                </a:lnTo>
                <a:lnTo>
                  <a:pt x="146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9087303" y="4205437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" name="TextBox 84"/>
          <p:cNvSpPr txBox="1"/>
          <p:nvPr/>
        </p:nvSpPr>
        <p:spPr>
          <a:xfrm>
            <a:off x="6908794" y="4881983"/>
            <a:ext cx="372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汇报人：杨宝旭      日期：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1400" b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开心到停不下来的歌 You Don't Know Me (feat. Brodie Barclay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712075" y="-13589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0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  <p:bldLst>
      <p:bldP spid="4" grpId="0"/>
      <p:bldP spid="8" grpId="0" build="p"/>
      <p:bldP spid="30" grpId="0" animBg="1"/>
      <p:bldP spid="31" grpId="0" animBg="1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7397431" cy="1112837"/>
            <a:chOff x="277329" y="1093495"/>
            <a:chExt cx="5924842" cy="111288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924842" cy="7694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Story teller</a:t>
              </a: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（基于图像序列）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Background Knowledge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410730" y="1656871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-7146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800" dirty="0"/>
              <a:t>Story teller</a:t>
            </a:r>
            <a:r>
              <a:rPr lang="zh-CN" altLang="en-US" sz="2800" dirty="0"/>
              <a:t>模型结构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917C32-A160-48A0-8ED2-691C97D4E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21" y="695491"/>
            <a:ext cx="11013758" cy="50549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28EFE87-C6EB-4E43-B174-9E2F7502ABD0}"/>
              </a:ext>
            </a:extLst>
          </p:cNvPr>
          <p:cNvSpPr/>
          <p:nvPr/>
        </p:nvSpPr>
        <p:spPr>
          <a:xfrm>
            <a:off x="2868305" y="5554814"/>
            <a:ext cx="6455389" cy="971716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2"/>
                </a:solidFill>
              </a:rPr>
              <a:t>这个结构效果其实并不是很好。。。</a:t>
            </a:r>
          </a:p>
        </p:txBody>
      </p:sp>
    </p:spTree>
    <p:extLst>
      <p:ext uri="{BB962C8B-B14F-4D97-AF65-F5344CB8AC3E}">
        <p14:creationId xmlns:p14="http://schemas.microsoft.com/office/powerpoint/2010/main" val="329349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-7146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800" dirty="0"/>
              <a:t>Story teller</a:t>
            </a:r>
            <a:r>
              <a:rPr lang="zh-CN" altLang="en-US" sz="2800" dirty="0"/>
              <a:t>模型结构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8EFE87-C6EB-4E43-B174-9E2F7502ABD0}"/>
              </a:ext>
            </a:extLst>
          </p:cNvPr>
          <p:cNvSpPr/>
          <p:nvPr/>
        </p:nvSpPr>
        <p:spPr>
          <a:xfrm>
            <a:off x="2868305" y="5554814"/>
            <a:ext cx="6455389" cy="971716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2"/>
                </a:solidFill>
              </a:rPr>
              <a:t>这个结构效果其实并不是很好。。。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0E7970-CC1C-4FA3-802C-A383807B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08" y="1087088"/>
            <a:ext cx="9681210" cy="543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8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1112837"/>
            <a:chOff x="277329" y="1093495"/>
            <a:chExt cx="5427948" cy="111288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未来规划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Model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400029" y="1684364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千图PPT彼岸天：ID 8661124库_组合 25"/>
          <p:cNvGrpSpPr/>
          <p:nvPr>
            <p:custDataLst>
              <p:tags r:id="rId1"/>
            </p:custDataLst>
          </p:nvPr>
        </p:nvGrpSpPr>
        <p:grpSpPr>
          <a:xfrm>
            <a:off x="6249016" y="3826024"/>
            <a:ext cx="3686329" cy="1134127"/>
            <a:chOff x="6249016" y="3465004"/>
            <a:chExt cx="3686329" cy="1134127"/>
          </a:xfrm>
        </p:grpSpPr>
        <p:sp>
          <p:nvSpPr>
            <p:cNvPr id="6" name="Teardrop 4"/>
            <p:cNvSpPr/>
            <p:nvPr/>
          </p:nvSpPr>
          <p:spPr>
            <a:xfrm flipH="1">
              <a:off x="6249016" y="3465004"/>
              <a:ext cx="1134127" cy="1134127"/>
            </a:xfrm>
            <a:prstGeom prst="teardrop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1" name="TextBox 26"/>
            <p:cNvSpPr txBox="1"/>
            <p:nvPr/>
          </p:nvSpPr>
          <p:spPr bwMode="auto">
            <a:xfrm>
              <a:off x="7788188" y="3629281"/>
              <a:ext cx="2147157" cy="969850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l" latinLnBrk="0"/>
              <a:r>
                <a:rPr lang="zh-CN" altLang="en-US" b="1" dirty="0">
                  <a:solidFill>
                    <a:schemeClr val="tx2"/>
                  </a:solidFill>
                </a:rPr>
                <a:t>基于图像字幕的拓展衍生</a:t>
              </a:r>
              <a:endParaRPr lang="en-US" altLang="zh-CN" b="1" dirty="0">
                <a:solidFill>
                  <a:schemeClr val="tx2"/>
                </a:solidFill>
              </a:endParaRPr>
            </a:p>
            <a:p>
              <a:pPr algn="l" latinLnBrk="0"/>
              <a:r>
                <a:rPr lang="zh-CN" altLang="en-US" dirty="0">
                  <a:solidFill>
                    <a:schemeClr val="tx2"/>
                  </a:solidFill>
                </a:rPr>
                <a:t>在写故事上可能会思考一些新结构</a:t>
              </a:r>
              <a:endParaRPr lang="en-US" altLang="zh-CN" dirty="0">
                <a:solidFill>
                  <a:schemeClr val="tx2"/>
                </a:solidFill>
              </a:endParaRPr>
            </a:p>
            <a:p>
              <a:pPr algn="l" latinLnBrk="0"/>
              <a:r>
                <a:rPr lang="zh-CN" altLang="en-US" dirty="0">
                  <a:solidFill>
                    <a:schemeClr val="tx2"/>
                  </a:solidFill>
                </a:rPr>
                <a:t>另一个方向是对输出内容做一些拓展</a:t>
              </a:r>
              <a:endParaRPr lang="en-US" altLang="zh-CN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: Shape 35"/>
            <p:cNvSpPr/>
            <p:nvPr/>
          </p:nvSpPr>
          <p:spPr bwMode="auto">
            <a:xfrm>
              <a:off x="6519572" y="3692089"/>
              <a:ext cx="593013" cy="593013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5" name="千图PPT彼岸天：ID 8661124库_组合 24"/>
          <p:cNvGrpSpPr/>
          <p:nvPr>
            <p:custDataLst>
              <p:tags r:id="rId2"/>
            </p:custDataLst>
          </p:nvPr>
        </p:nvGrpSpPr>
        <p:grpSpPr>
          <a:xfrm>
            <a:off x="6249015" y="2203884"/>
            <a:ext cx="3686330" cy="1336650"/>
            <a:chOff x="6249015" y="1840324"/>
            <a:chExt cx="3686330" cy="1336650"/>
          </a:xfrm>
        </p:grpSpPr>
        <p:sp>
          <p:nvSpPr>
            <p:cNvPr id="7" name="Teardrop 5"/>
            <p:cNvSpPr/>
            <p:nvPr/>
          </p:nvSpPr>
          <p:spPr>
            <a:xfrm flipH="1" flipV="1">
              <a:off x="6249015" y="1840324"/>
              <a:ext cx="1336650" cy="133665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TextBox 24"/>
            <p:cNvSpPr txBox="1"/>
            <p:nvPr/>
          </p:nvSpPr>
          <p:spPr bwMode="auto">
            <a:xfrm>
              <a:off x="7788188" y="2168859"/>
              <a:ext cx="2147157" cy="1008113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l" latinLnBrk="0"/>
              <a:r>
                <a:rPr lang="zh-CN" altLang="en-US" b="1" dirty="0">
                  <a:solidFill>
                    <a:schemeClr val="accent1"/>
                  </a:solidFill>
                </a:rPr>
                <a:t>尝试更大的训练集和测试集</a:t>
              </a:r>
              <a:endParaRPr lang="en-US" altLang="zh-CN" b="1" dirty="0">
                <a:solidFill>
                  <a:schemeClr val="accent1"/>
                </a:solidFill>
              </a:endParaRPr>
            </a:p>
            <a:p>
              <a:pPr algn="l" latinLnBrk="0"/>
              <a:r>
                <a:rPr lang="zh-CN" altLang="en-US" dirty="0">
                  <a:solidFill>
                    <a:schemeClr val="accent1"/>
                  </a:solidFill>
                  <a:effectLst/>
                </a:rPr>
                <a:t>限于模型训练的时间，没有</a:t>
              </a:r>
              <a:endParaRPr lang="en-US" altLang="zh-CN" dirty="0">
                <a:solidFill>
                  <a:schemeClr val="accent1"/>
                </a:solidFill>
                <a:effectLst/>
              </a:endParaRPr>
            </a:p>
            <a:p>
              <a:pPr algn="l" latinLnBrk="0"/>
              <a:r>
                <a:rPr lang="zh-CN" altLang="en-US" dirty="0">
                  <a:solidFill>
                    <a:schemeClr val="accent1"/>
                  </a:solidFill>
                </a:rPr>
                <a:t>在完整的数据集上训练模型</a:t>
              </a:r>
              <a:endParaRPr lang="zh-CN" altLang="en-US" dirty="0"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14" name="Freeform: Shape 37"/>
            <p:cNvSpPr/>
            <p:nvPr/>
          </p:nvSpPr>
          <p:spPr bwMode="auto">
            <a:xfrm>
              <a:off x="6645367" y="2229344"/>
              <a:ext cx="601721" cy="601721"/>
            </a:xfrm>
            <a:custGeom>
              <a:avLst/>
              <a:gdLst>
                <a:gd name="T0" fmla="*/ 74 w 236"/>
                <a:gd name="T1" fmla="*/ 160 h 236"/>
                <a:gd name="T2" fmla="*/ 93 w 236"/>
                <a:gd name="T3" fmla="*/ 160 h 236"/>
                <a:gd name="T4" fmla="*/ 93 w 236"/>
                <a:gd name="T5" fmla="*/ 103 h 236"/>
                <a:gd name="T6" fmla="*/ 74 w 236"/>
                <a:gd name="T7" fmla="*/ 103 h 236"/>
                <a:gd name="T8" fmla="*/ 74 w 236"/>
                <a:gd name="T9" fmla="*/ 160 h 236"/>
                <a:gd name="T10" fmla="*/ 140 w 236"/>
                <a:gd name="T11" fmla="*/ 102 h 236"/>
                <a:gd name="T12" fmla="*/ 122 w 236"/>
                <a:gd name="T13" fmla="*/ 111 h 236"/>
                <a:gd name="T14" fmla="*/ 122 w 236"/>
                <a:gd name="T15" fmla="*/ 103 h 236"/>
                <a:gd name="T16" fmla="*/ 103 w 236"/>
                <a:gd name="T17" fmla="*/ 103 h 236"/>
                <a:gd name="T18" fmla="*/ 103 w 236"/>
                <a:gd name="T19" fmla="*/ 160 h 236"/>
                <a:gd name="T20" fmla="*/ 122 w 236"/>
                <a:gd name="T21" fmla="*/ 160 h 236"/>
                <a:gd name="T22" fmla="*/ 122 w 236"/>
                <a:gd name="T23" fmla="*/ 128 h 236"/>
                <a:gd name="T24" fmla="*/ 123 w 236"/>
                <a:gd name="T25" fmla="*/ 124 h 236"/>
                <a:gd name="T26" fmla="*/ 133 w 236"/>
                <a:gd name="T27" fmla="*/ 117 h 236"/>
                <a:gd name="T28" fmla="*/ 142 w 236"/>
                <a:gd name="T29" fmla="*/ 130 h 236"/>
                <a:gd name="T30" fmla="*/ 142 w 236"/>
                <a:gd name="T31" fmla="*/ 160 h 236"/>
                <a:gd name="T32" fmla="*/ 161 w 236"/>
                <a:gd name="T33" fmla="*/ 160 h 236"/>
                <a:gd name="T34" fmla="*/ 161 w 236"/>
                <a:gd name="T35" fmla="*/ 160 h 236"/>
                <a:gd name="T36" fmla="*/ 161 w 236"/>
                <a:gd name="T37" fmla="*/ 127 h 236"/>
                <a:gd name="T38" fmla="*/ 140 w 236"/>
                <a:gd name="T39" fmla="*/ 102 h 236"/>
                <a:gd name="T40" fmla="*/ 122 w 236"/>
                <a:gd name="T41" fmla="*/ 111 h 236"/>
                <a:gd name="T42" fmla="*/ 122 w 236"/>
                <a:gd name="T43" fmla="*/ 111 h 236"/>
                <a:gd name="T44" fmla="*/ 122 w 236"/>
                <a:gd name="T45" fmla="*/ 111 h 236"/>
                <a:gd name="T46" fmla="*/ 83 w 236"/>
                <a:gd name="T47" fmla="*/ 75 h 236"/>
                <a:gd name="T48" fmla="*/ 73 w 236"/>
                <a:gd name="T49" fmla="*/ 85 h 236"/>
                <a:gd name="T50" fmla="*/ 83 w 236"/>
                <a:gd name="T51" fmla="*/ 95 h 236"/>
                <a:gd name="T52" fmla="*/ 83 w 236"/>
                <a:gd name="T53" fmla="*/ 95 h 236"/>
                <a:gd name="T54" fmla="*/ 94 w 236"/>
                <a:gd name="T55" fmla="*/ 85 h 236"/>
                <a:gd name="T56" fmla="*/ 83 w 236"/>
                <a:gd name="T57" fmla="*/ 75 h 236"/>
                <a:gd name="T58" fmla="*/ 118 w 236"/>
                <a:gd name="T59" fmla="*/ 0 h 236"/>
                <a:gd name="T60" fmla="*/ 0 w 236"/>
                <a:gd name="T61" fmla="*/ 118 h 236"/>
                <a:gd name="T62" fmla="*/ 118 w 236"/>
                <a:gd name="T63" fmla="*/ 236 h 236"/>
                <a:gd name="T64" fmla="*/ 236 w 236"/>
                <a:gd name="T65" fmla="*/ 118 h 236"/>
                <a:gd name="T66" fmla="*/ 118 w 236"/>
                <a:gd name="T67" fmla="*/ 0 h 236"/>
                <a:gd name="T68" fmla="*/ 181 w 236"/>
                <a:gd name="T69" fmla="*/ 172 h 236"/>
                <a:gd name="T70" fmla="*/ 171 w 236"/>
                <a:gd name="T71" fmla="*/ 181 h 236"/>
                <a:gd name="T72" fmla="*/ 64 w 236"/>
                <a:gd name="T73" fmla="*/ 181 h 236"/>
                <a:gd name="T74" fmla="*/ 55 w 236"/>
                <a:gd name="T75" fmla="*/ 172 h 236"/>
                <a:gd name="T76" fmla="*/ 55 w 236"/>
                <a:gd name="T77" fmla="*/ 63 h 236"/>
                <a:gd name="T78" fmla="*/ 64 w 236"/>
                <a:gd name="T79" fmla="*/ 54 h 236"/>
                <a:gd name="T80" fmla="*/ 171 w 236"/>
                <a:gd name="T81" fmla="*/ 54 h 236"/>
                <a:gd name="T82" fmla="*/ 181 w 236"/>
                <a:gd name="T83" fmla="*/ 63 h 236"/>
                <a:gd name="T84" fmla="*/ 181 w 236"/>
                <a:gd name="T85" fmla="*/ 17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" h="236">
                  <a:moveTo>
                    <a:pt x="74" y="160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74" y="103"/>
                    <a:pt x="74" y="103"/>
                    <a:pt x="74" y="103"/>
                  </a:cubicBezTo>
                  <a:lnTo>
                    <a:pt x="74" y="160"/>
                  </a:lnTo>
                  <a:close/>
                  <a:moveTo>
                    <a:pt x="140" y="102"/>
                  </a:moveTo>
                  <a:cubicBezTo>
                    <a:pt x="129" y="102"/>
                    <a:pt x="125" y="107"/>
                    <a:pt x="122" y="111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104" y="108"/>
                    <a:pt x="103" y="160"/>
                    <a:pt x="103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2" y="127"/>
                    <a:pt x="123" y="125"/>
                    <a:pt x="123" y="124"/>
                  </a:cubicBezTo>
                  <a:cubicBezTo>
                    <a:pt x="124" y="120"/>
                    <a:pt x="128" y="117"/>
                    <a:pt x="133" y="117"/>
                  </a:cubicBezTo>
                  <a:cubicBezTo>
                    <a:pt x="140" y="117"/>
                    <a:pt x="142" y="122"/>
                    <a:pt x="142" y="13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1" y="110"/>
                    <a:pt x="152" y="102"/>
                    <a:pt x="140" y="102"/>
                  </a:cubicBezTo>
                  <a:close/>
                  <a:moveTo>
                    <a:pt x="122" y="111"/>
                  </a:moveTo>
                  <a:cubicBezTo>
                    <a:pt x="122" y="111"/>
                    <a:pt x="122" y="111"/>
                    <a:pt x="122" y="111"/>
                  </a:cubicBezTo>
                  <a:cubicBezTo>
                    <a:pt x="122" y="111"/>
                    <a:pt x="122" y="111"/>
                    <a:pt x="122" y="111"/>
                  </a:cubicBezTo>
                  <a:close/>
                  <a:moveTo>
                    <a:pt x="83" y="75"/>
                  </a:moveTo>
                  <a:cubicBezTo>
                    <a:pt x="77" y="75"/>
                    <a:pt x="73" y="80"/>
                    <a:pt x="73" y="85"/>
                  </a:cubicBezTo>
                  <a:cubicBezTo>
                    <a:pt x="73" y="91"/>
                    <a:pt x="77" y="95"/>
                    <a:pt x="83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0" y="95"/>
                    <a:pt x="94" y="91"/>
                    <a:pt x="94" y="85"/>
                  </a:cubicBezTo>
                  <a:cubicBezTo>
                    <a:pt x="94" y="80"/>
                    <a:pt x="90" y="75"/>
                    <a:pt x="83" y="75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1" y="172"/>
                  </a:moveTo>
                  <a:cubicBezTo>
                    <a:pt x="181" y="177"/>
                    <a:pt x="176" y="181"/>
                    <a:pt x="171" y="181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59" y="181"/>
                    <a:pt x="55" y="177"/>
                    <a:pt x="55" y="17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58"/>
                    <a:pt x="59" y="54"/>
                    <a:pt x="64" y="5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6" y="54"/>
                    <a:pt x="181" y="58"/>
                    <a:pt x="181" y="63"/>
                  </a:cubicBezTo>
                  <a:cubicBezTo>
                    <a:pt x="181" y="172"/>
                    <a:pt x="181" y="172"/>
                    <a:pt x="181" y="1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千图PPT彼岸天：ID 8661124库_组合 1"/>
          <p:cNvGrpSpPr/>
          <p:nvPr>
            <p:custDataLst>
              <p:tags r:id="rId3"/>
            </p:custDataLst>
          </p:nvPr>
        </p:nvGrpSpPr>
        <p:grpSpPr>
          <a:xfrm>
            <a:off x="1966673" y="2027106"/>
            <a:ext cx="4003314" cy="1513427"/>
            <a:chOff x="1966673" y="1663546"/>
            <a:chExt cx="4003314" cy="1513427"/>
          </a:xfrm>
        </p:grpSpPr>
        <p:sp>
          <p:nvSpPr>
            <p:cNvPr id="5" name="Teardrop 3"/>
            <p:cNvSpPr/>
            <p:nvPr/>
          </p:nvSpPr>
          <p:spPr>
            <a:xfrm flipV="1">
              <a:off x="4417764" y="1663546"/>
              <a:ext cx="1552223" cy="1513427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" name="Freeform: Shape 36"/>
            <p:cNvSpPr/>
            <p:nvPr/>
          </p:nvSpPr>
          <p:spPr bwMode="auto">
            <a:xfrm>
              <a:off x="4836007" y="2016087"/>
              <a:ext cx="853718" cy="901005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TextBox 38"/>
            <p:cNvSpPr txBox="1"/>
            <p:nvPr/>
          </p:nvSpPr>
          <p:spPr bwMode="auto">
            <a:xfrm>
              <a:off x="1966673" y="2003333"/>
              <a:ext cx="2147157" cy="1010631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r" latinLnBrk="0"/>
              <a:r>
                <a:rPr lang="zh-CN" altLang="en-US" b="1" dirty="0">
                  <a:solidFill>
                    <a:schemeClr val="accent2"/>
                  </a:solidFill>
                </a:rPr>
                <a:t>在引入</a:t>
              </a:r>
              <a:r>
                <a:rPr lang="en-US" altLang="zh-CN" b="1" dirty="0">
                  <a:solidFill>
                    <a:schemeClr val="accent2"/>
                  </a:solidFill>
                </a:rPr>
                <a:t>attention</a:t>
              </a:r>
              <a:r>
                <a:rPr lang="zh-CN" altLang="en-US" b="1" dirty="0">
                  <a:solidFill>
                    <a:schemeClr val="accent2"/>
                  </a:solidFill>
                </a:rPr>
                <a:t>的基础上</a:t>
              </a:r>
              <a:endParaRPr lang="en-US" altLang="zh-CN" b="1" dirty="0">
                <a:solidFill>
                  <a:schemeClr val="accent2"/>
                </a:solidFill>
              </a:endParaRPr>
            </a:p>
            <a:p>
              <a:pPr algn="r" latinLnBrk="0"/>
              <a:r>
                <a:rPr lang="zh-CN" altLang="en-US" dirty="0">
                  <a:solidFill>
                    <a:schemeClr val="accent2"/>
                  </a:solidFill>
                </a:rPr>
                <a:t>再调试一下模型的精度</a:t>
              </a:r>
              <a:endParaRPr lang="en-US" altLang="zh-CN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7" name="千图PPT彼岸天：ID 8661124库_组合 26"/>
          <p:cNvGrpSpPr/>
          <p:nvPr>
            <p:custDataLst>
              <p:tags r:id="rId4"/>
            </p:custDataLst>
          </p:nvPr>
        </p:nvGrpSpPr>
        <p:grpSpPr>
          <a:xfrm>
            <a:off x="2193650" y="3826024"/>
            <a:ext cx="3776337" cy="1350151"/>
            <a:chOff x="2193650" y="3465004"/>
            <a:chExt cx="3776337" cy="1350151"/>
          </a:xfrm>
        </p:grpSpPr>
        <p:sp>
          <p:nvSpPr>
            <p:cNvPr id="4" name="Teardrop 2"/>
            <p:cNvSpPr/>
            <p:nvPr/>
          </p:nvSpPr>
          <p:spPr>
            <a:xfrm>
              <a:off x="4619836" y="3465004"/>
              <a:ext cx="1350151" cy="1350151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34"/>
            <p:cNvSpPr/>
            <p:nvPr/>
          </p:nvSpPr>
          <p:spPr bwMode="auto">
            <a:xfrm>
              <a:off x="4961112" y="3774724"/>
              <a:ext cx="667597" cy="667597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TextBox 40"/>
            <p:cNvSpPr txBox="1"/>
            <p:nvPr/>
          </p:nvSpPr>
          <p:spPr bwMode="auto">
            <a:xfrm>
              <a:off x="2193650" y="3837087"/>
              <a:ext cx="2147157" cy="94391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r" latinLnBrk="0"/>
              <a:r>
                <a:rPr lang="zh-CN" altLang="en-US" b="1" dirty="0">
                  <a:solidFill>
                    <a:schemeClr val="accent3"/>
                  </a:solidFill>
                  <a:effectLst/>
                </a:rPr>
                <a:t>最近发现</a:t>
              </a:r>
              <a:r>
                <a:rPr lang="en-US" altLang="zh-CN" b="1" dirty="0">
                  <a:solidFill>
                    <a:schemeClr val="accent3"/>
                  </a:solidFill>
                  <a:effectLst/>
                </a:rPr>
                <a:t>Flickr</a:t>
              </a:r>
              <a:r>
                <a:rPr lang="zh-CN" altLang="en-US" b="1" dirty="0">
                  <a:solidFill>
                    <a:schemeClr val="accent3"/>
                  </a:solidFill>
                  <a:effectLst/>
                </a:rPr>
                <a:t>数据集中文版</a:t>
              </a:r>
              <a:endParaRPr lang="en-US" altLang="zh-CN" b="1" dirty="0">
                <a:solidFill>
                  <a:schemeClr val="accent3"/>
                </a:solidFill>
                <a:effectLst/>
              </a:endParaRPr>
            </a:p>
            <a:p>
              <a:pPr algn="r" latinLnBrk="0"/>
              <a:r>
                <a:rPr lang="zh-CN" altLang="en-US" dirty="0">
                  <a:solidFill>
                    <a:schemeClr val="accent3"/>
                  </a:solidFill>
                  <a:effectLst/>
                </a:rPr>
                <a:t>会进一步尝试迁移为对中文版的训练</a:t>
              </a:r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接下来方向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" y="776798"/>
            <a:ext cx="5070060" cy="545449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extBox 13"/>
          <p:cNvSpPr txBox="1"/>
          <p:nvPr/>
        </p:nvSpPr>
        <p:spPr>
          <a:xfrm>
            <a:off x="4845134" y="2062774"/>
            <a:ext cx="8323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6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1654" y="3173880"/>
            <a:ext cx="5863771" cy="57767"/>
            <a:chOff x="5280505" y="3963496"/>
            <a:chExt cx="5863771" cy="57767"/>
          </a:xfrm>
          <a:solidFill>
            <a:schemeClr val="tx1"/>
          </a:solidFill>
        </p:grpSpPr>
        <p:sp>
          <p:nvSpPr>
            <p:cNvPr id="6" name="任意多边形 16"/>
            <p:cNvSpPr/>
            <p:nvPr/>
          </p:nvSpPr>
          <p:spPr>
            <a:xfrm>
              <a:off x="5280505" y="3992380"/>
              <a:ext cx="5863771" cy="0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114580" y="345141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第二小组：杨宝旭、罗迪</a:t>
            </a: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782456" y="4205439"/>
            <a:ext cx="412709" cy="333006"/>
            <a:chOff x="0" y="0"/>
            <a:chExt cx="1088225" cy="869861"/>
          </a:xfrm>
          <a:solidFill>
            <a:schemeClr val="tx1"/>
          </a:solidFill>
        </p:grpSpPr>
        <p:sp>
          <p:nvSpPr>
            <p:cNvPr id="10" name="Freeform 17"/>
            <p:cNvSpPr>
              <a:spLocks noEditPoints="1" noChangeArrowheads="1"/>
            </p:cNvSpPr>
            <p:nvPr/>
          </p:nvSpPr>
          <p:spPr bwMode="auto">
            <a:xfrm>
              <a:off x="0" y="237562"/>
              <a:ext cx="824268" cy="632299"/>
            </a:xfrm>
            <a:custGeom>
              <a:avLst/>
              <a:gdLst>
                <a:gd name="T0" fmla="*/ 274 w 291"/>
                <a:gd name="T1" fmla="*/ 0 h 223"/>
                <a:gd name="T2" fmla="*/ 17 w 291"/>
                <a:gd name="T3" fmla="*/ 0 h 223"/>
                <a:gd name="T4" fmla="*/ 0 w 291"/>
                <a:gd name="T5" fmla="*/ 16 h 223"/>
                <a:gd name="T6" fmla="*/ 0 w 291"/>
                <a:gd name="T7" fmla="*/ 207 h 223"/>
                <a:gd name="T8" fmla="*/ 17 w 291"/>
                <a:gd name="T9" fmla="*/ 223 h 223"/>
                <a:gd name="T10" fmla="*/ 274 w 291"/>
                <a:gd name="T11" fmla="*/ 223 h 223"/>
                <a:gd name="T12" fmla="*/ 291 w 291"/>
                <a:gd name="T13" fmla="*/ 207 h 223"/>
                <a:gd name="T14" fmla="*/ 291 w 291"/>
                <a:gd name="T15" fmla="*/ 16 h 223"/>
                <a:gd name="T16" fmla="*/ 274 w 291"/>
                <a:gd name="T17" fmla="*/ 0 h 223"/>
                <a:gd name="T18" fmla="*/ 270 w 291"/>
                <a:gd name="T19" fmla="*/ 193 h 223"/>
                <a:gd name="T20" fmla="*/ 256 w 291"/>
                <a:gd name="T21" fmla="*/ 207 h 223"/>
                <a:gd name="T22" fmla="*/ 35 w 291"/>
                <a:gd name="T23" fmla="*/ 207 h 223"/>
                <a:gd name="T24" fmla="*/ 21 w 291"/>
                <a:gd name="T25" fmla="*/ 193 h 223"/>
                <a:gd name="T26" fmla="*/ 21 w 291"/>
                <a:gd name="T27" fmla="*/ 30 h 223"/>
                <a:gd name="T28" fmla="*/ 35 w 291"/>
                <a:gd name="T29" fmla="*/ 16 h 223"/>
                <a:gd name="T30" fmla="*/ 256 w 291"/>
                <a:gd name="T31" fmla="*/ 16 h 223"/>
                <a:gd name="T32" fmla="*/ 270 w 291"/>
                <a:gd name="T33" fmla="*/ 30 h 223"/>
                <a:gd name="T34" fmla="*/ 270 w 291"/>
                <a:gd name="T35" fmla="*/ 193 h 2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"/>
                <a:gd name="T55" fmla="*/ 0 h 223"/>
                <a:gd name="T56" fmla="*/ 291 w 291"/>
                <a:gd name="T57" fmla="*/ 223 h 2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" h="223">
                  <a:moveTo>
                    <a:pt x="2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8" y="223"/>
                    <a:pt x="17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1" y="215"/>
                    <a:pt x="291" y="207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7"/>
                    <a:pt x="283" y="0"/>
                    <a:pt x="274" y="0"/>
                  </a:cubicBezTo>
                  <a:moveTo>
                    <a:pt x="270" y="193"/>
                  </a:moveTo>
                  <a:cubicBezTo>
                    <a:pt x="270" y="201"/>
                    <a:pt x="264" y="207"/>
                    <a:pt x="25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27" y="207"/>
                    <a:pt x="21" y="201"/>
                    <a:pt x="21" y="19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2"/>
                    <a:pt x="27" y="16"/>
                    <a:pt x="35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4" y="16"/>
                    <a:pt x="270" y="22"/>
                    <a:pt x="270" y="30"/>
                  </a:cubicBezTo>
                  <a:lnTo>
                    <a:pt x="27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137978" y="110382"/>
              <a:ext cx="821868" cy="632299"/>
            </a:xfrm>
            <a:custGeom>
              <a:avLst/>
              <a:gdLst>
                <a:gd name="T0" fmla="*/ 274 w 290"/>
                <a:gd name="T1" fmla="*/ 0 h 223"/>
                <a:gd name="T2" fmla="*/ 16 w 290"/>
                <a:gd name="T3" fmla="*/ 0 h 223"/>
                <a:gd name="T4" fmla="*/ 0 w 290"/>
                <a:gd name="T5" fmla="*/ 16 h 223"/>
                <a:gd name="T6" fmla="*/ 0 w 290"/>
                <a:gd name="T7" fmla="*/ 25 h 223"/>
                <a:gd name="T8" fmla="*/ 249 w 290"/>
                <a:gd name="T9" fmla="*/ 25 h 223"/>
                <a:gd name="T10" fmla="*/ 265 w 290"/>
                <a:gd name="T11" fmla="*/ 42 h 223"/>
                <a:gd name="T12" fmla="*/ 265 w 290"/>
                <a:gd name="T13" fmla="*/ 223 h 223"/>
                <a:gd name="T14" fmla="*/ 274 w 290"/>
                <a:gd name="T15" fmla="*/ 223 h 223"/>
                <a:gd name="T16" fmla="*/ 290 w 290"/>
                <a:gd name="T17" fmla="*/ 207 h 223"/>
                <a:gd name="T18" fmla="*/ 290 w 290"/>
                <a:gd name="T19" fmla="*/ 16 h 223"/>
                <a:gd name="T20" fmla="*/ 274 w 290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3"/>
                <a:gd name="T35" fmla="*/ 290 w 290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3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3"/>
                    <a:pt x="265" y="42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0" y="216"/>
                    <a:pt x="290" y="207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266357" y="0"/>
              <a:ext cx="821868" cy="628699"/>
            </a:xfrm>
            <a:custGeom>
              <a:avLst/>
              <a:gdLst>
                <a:gd name="T0" fmla="*/ 274 w 290"/>
                <a:gd name="T1" fmla="*/ 0 h 222"/>
                <a:gd name="T2" fmla="*/ 16 w 290"/>
                <a:gd name="T3" fmla="*/ 0 h 222"/>
                <a:gd name="T4" fmla="*/ 0 w 290"/>
                <a:gd name="T5" fmla="*/ 16 h 222"/>
                <a:gd name="T6" fmla="*/ 0 w 290"/>
                <a:gd name="T7" fmla="*/ 25 h 222"/>
                <a:gd name="T8" fmla="*/ 249 w 290"/>
                <a:gd name="T9" fmla="*/ 25 h 222"/>
                <a:gd name="T10" fmla="*/ 265 w 290"/>
                <a:gd name="T11" fmla="*/ 41 h 222"/>
                <a:gd name="T12" fmla="*/ 265 w 290"/>
                <a:gd name="T13" fmla="*/ 222 h 222"/>
                <a:gd name="T14" fmla="*/ 274 w 290"/>
                <a:gd name="T15" fmla="*/ 222 h 222"/>
                <a:gd name="T16" fmla="*/ 290 w 290"/>
                <a:gd name="T17" fmla="*/ 206 h 222"/>
                <a:gd name="T18" fmla="*/ 290 w 290"/>
                <a:gd name="T19" fmla="*/ 16 h 222"/>
                <a:gd name="T20" fmla="*/ 274 w 290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2"/>
                <a:gd name="T35" fmla="*/ 290 w 290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2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2"/>
                    <a:pt x="265" y="41"/>
                  </a:cubicBezTo>
                  <a:cubicBezTo>
                    <a:pt x="265" y="222"/>
                    <a:pt x="265" y="222"/>
                    <a:pt x="265" y="222"/>
                  </a:cubicBezTo>
                  <a:cubicBezTo>
                    <a:pt x="274" y="222"/>
                    <a:pt x="274" y="222"/>
                    <a:pt x="274" y="222"/>
                  </a:cubicBezTo>
                  <a:cubicBezTo>
                    <a:pt x="283" y="222"/>
                    <a:pt x="290" y="215"/>
                    <a:pt x="290" y="206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110382" y="422332"/>
              <a:ext cx="569909" cy="353943"/>
            </a:xfrm>
            <a:custGeom>
              <a:avLst/>
              <a:gdLst>
                <a:gd name="T0" fmla="*/ 71 w 201"/>
                <a:gd name="T1" fmla="*/ 5 h 125"/>
                <a:gd name="T2" fmla="*/ 11 w 201"/>
                <a:gd name="T3" fmla="*/ 109 h 125"/>
                <a:gd name="T4" fmla="*/ 11 w 201"/>
                <a:gd name="T5" fmla="*/ 124 h 125"/>
                <a:gd name="T6" fmla="*/ 192 w 201"/>
                <a:gd name="T7" fmla="*/ 124 h 125"/>
                <a:gd name="T8" fmla="*/ 192 w 201"/>
                <a:gd name="T9" fmla="*/ 108 h 125"/>
                <a:gd name="T10" fmla="*/ 151 w 201"/>
                <a:gd name="T11" fmla="*/ 47 h 125"/>
                <a:gd name="T12" fmla="*/ 117 w 201"/>
                <a:gd name="T13" fmla="*/ 86 h 125"/>
                <a:gd name="T14" fmla="*/ 110 w 201"/>
                <a:gd name="T15" fmla="*/ 81 h 125"/>
                <a:gd name="T16" fmla="*/ 122 w 201"/>
                <a:gd name="T17" fmla="*/ 65 h 125"/>
                <a:gd name="T18" fmla="*/ 81 w 201"/>
                <a:gd name="T19" fmla="*/ 5 h 125"/>
                <a:gd name="T20" fmla="*/ 71 w 201"/>
                <a:gd name="T21" fmla="*/ 5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25"/>
                <a:gd name="T35" fmla="*/ 201 w 201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25">
                  <a:moveTo>
                    <a:pt x="71" y="5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0" y="124"/>
                    <a:pt x="11" y="124"/>
                  </a:cubicBezTo>
                  <a:cubicBezTo>
                    <a:pt x="25" y="125"/>
                    <a:pt x="192" y="124"/>
                    <a:pt x="192" y="124"/>
                  </a:cubicBezTo>
                  <a:cubicBezTo>
                    <a:pt x="192" y="124"/>
                    <a:pt x="201" y="121"/>
                    <a:pt x="192" y="108"/>
                  </a:cubicBezTo>
                  <a:cubicBezTo>
                    <a:pt x="182" y="94"/>
                    <a:pt x="158" y="46"/>
                    <a:pt x="151" y="47"/>
                  </a:cubicBezTo>
                  <a:cubicBezTo>
                    <a:pt x="144" y="47"/>
                    <a:pt x="120" y="83"/>
                    <a:pt x="117" y="86"/>
                  </a:cubicBezTo>
                  <a:cubicBezTo>
                    <a:pt x="115" y="89"/>
                    <a:pt x="108" y="84"/>
                    <a:pt x="110" y="81"/>
                  </a:cubicBezTo>
                  <a:cubicBezTo>
                    <a:pt x="116" y="74"/>
                    <a:pt x="122" y="65"/>
                    <a:pt x="122" y="65"/>
                  </a:cubicBezTo>
                  <a:cubicBezTo>
                    <a:pt x="122" y="65"/>
                    <a:pt x="84" y="9"/>
                    <a:pt x="81" y="5"/>
                  </a:cubicBezTo>
                  <a:cubicBezTo>
                    <a:pt x="78" y="0"/>
                    <a:pt x="73" y="1"/>
                    <a:pt x="7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63909" y="331147"/>
              <a:ext cx="101984" cy="99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9791433" y="4205439"/>
            <a:ext cx="329894" cy="333006"/>
            <a:chOff x="0" y="0"/>
            <a:chExt cx="881859" cy="881859"/>
          </a:xfrm>
          <a:solidFill>
            <a:schemeClr val="tx1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473972" y="4205439"/>
            <a:ext cx="397959" cy="333006"/>
            <a:chOff x="0" y="0"/>
            <a:chExt cx="961046" cy="796672"/>
          </a:xfrm>
          <a:solidFill>
            <a:schemeClr val="tx1"/>
          </a:solidFill>
        </p:grpSpPr>
        <p:sp>
          <p:nvSpPr>
            <p:cNvPr id="19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961046" cy="796672"/>
            </a:xfrm>
            <a:custGeom>
              <a:avLst/>
              <a:gdLst>
                <a:gd name="T0" fmla="*/ 321 w 339"/>
                <a:gd name="T1" fmla="*/ 0 h 281"/>
                <a:gd name="T2" fmla="*/ 18 w 339"/>
                <a:gd name="T3" fmla="*/ 0 h 281"/>
                <a:gd name="T4" fmla="*/ 0 w 339"/>
                <a:gd name="T5" fmla="*/ 18 h 281"/>
                <a:gd name="T6" fmla="*/ 0 w 339"/>
                <a:gd name="T7" fmla="*/ 263 h 281"/>
                <a:gd name="T8" fmla="*/ 18 w 339"/>
                <a:gd name="T9" fmla="*/ 281 h 281"/>
                <a:gd name="T10" fmla="*/ 321 w 339"/>
                <a:gd name="T11" fmla="*/ 281 h 281"/>
                <a:gd name="T12" fmla="*/ 339 w 339"/>
                <a:gd name="T13" fmla="*/ 263 h 281"/>
                <a:gd name="T14" fmla="*/ 339 w 339"/>
                <a:gd name="T15" fmla="*/ 18 h 281"/>
                <a:gd name="T16" fmla="*/ 321 w 339"/>
                <a:gd name="T17" fmla="*/ 0 h 281"/>
                <a:gd name="T18" fmla="*/ 316 w 339"/>
                <a:gd name="T19" fmla="*/ 246 h 281"/>
                <a:gd name="T20" fmla="*/ 301 w 339"/>
                <a:gd name="T21" fmla="*/ 262 h 281"/>
                <a:gd name="T22" fmla="*/ 38 w 339"/>
                <a:gd name="T23" fmla="*/ 262 h 281"/>
                <a:gd name="T24" fmla="*/ 23 w 339"/>
                <a:gd name="T25" fmla="*/ 246 h 281"/>
                <a:gd name="T26" fmla="*/ 23 w 339"/>
                <a:gd name="T27" fmla="*/ 35 h 281"/>
                <a:gd name="T28" fmla="*/ 38 w 339"/>
                <a:gd name="T29" fmla="*/ 19 h 281"/>
                <a:gd name="T30" fmla="*/ 301 w 339"/>
                <a:gd name="T31" fmla="*/ 19 h 281"/>
                <a:gd name="T32" fmla="*/ 316 w 339"/>
                <a:gd name="T33" fmla="*/ 35 h 281"/>
                <a:gd name="T34" fmla="*/ 316 w 339"/>
                <a:gd name="T35" fmla="*/ 246 h 2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9"/>
                <a:gd name="T55" fmla="*/ 0 h 281"/>
                <a:gd name="T56" fmla="*/ 339 w 339"/>
                <a:gd name="T57" fmla="*/ 281 h 2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9" h="281">
                  <a:moveTo>
                    <a:pt x="3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3"/>
                    <a:pt x="8" y="281"/>
                    <a:pt x="18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31" y="281"/>
                    <a:pt x="339" y="273"/>
                    <a:pt x="339" y="263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8"/>
                    <a:pt x="331" y="0"/>
                    <a:pt x="321" y="0"/>
                  </a:cubicBezTo>
                  <a:moveTo>
                    <a:pt x="316" y="246"/>
                  </a:moveTo>
                  <a:cubicBezTo>
                    <a:pt x="316" y="255"/>
                    <a:pt x="309" y="262"/>
                    <a:pt x="301" y="262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0" y="262"/>
                    <a:pt x="23" y="255"/>
                    <a:pt x="23" y="2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6"/>
                    <a:pt x="30" y="19"/>
                    <a:pt x="38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9" y="19"/>
                    <a:pt x="316" y="26"/>
                    <a:pt x="316" y="35"/>
                  </a:cubicBezTo>
                  <a:lnTo>
                    <a:pt x="316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Freeform 25"/>
            <p:cNvSpPr>
              <a:spLocks noChangeArrowheads="1"/>
            </p:cNvSpPr>
            <p:nvPr/>
          </p:nvSpPr>
          <p:spPr bwMode="auto">
            <a:xfrm>
              <a:off x="176371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1" name="Freeform 26"/>
            <p:cNvSpPr>
              <a:spLocks noChangeArrowheads="1"/>
            </p:cNvSpPr>
            <p:nvPr/>
          </p:nvSpPr>
          <p:spPr bwMode="auto">
            <a:xfrm>
              <a:off x="176371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2" name="Freeform 27"/>
            <p:cNvSpPr>
              <a:spLocks noChangeArrowheads="1"/>
            </p:cNvSpPr>
            <p:nvPr/>
          </p:nvSpPr>
          <p:spPr bwMode="auto">
            <a:xfrm>
              <a:off x="346744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3" name="Freeform 28"/>
            <p:cNvSpPr>
              <a:spLocks noChangeArrowheads="1"/>
            </p:cNvSpPr>
            <p:nvPr/>
          </p:nvSpPr>
          <p:spPr bwMode="auto">
            <a:xfrm>
              <a:off x="346744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4" name="Freeform 29"/>
            <p:cNvSpPr>
              <a:spLocks noChangeArrowheads="1"/>
            </p:cNvSpPr>
            <p:nvPr/>
          </p:nvSpPr>
          <p:spPr bwMode="auto">
            <a:xfrm>
              <a:off x="346744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5" name="Freeform 30"/>
            <p:cNvSpPr>
              <a:spLocks noChangeArrowheads="1"/>
            </p:cNvSpPr>
            <p:nvPr/>
          </p:nvSpPr>
          <p:spPr bwMode="auto">
            <a:xfrm>
              <a:off x="519516" y="116382"/>
              <a:ext cx="83987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Freeform 31"/>
            <p:cNvSpPr>
              <a:spLocks noChangeArrowheads="1"/>
            </p:cNvSpPr>
            <p:nvPr/>
          </p:nvSpPr>
          <p:spPr bwMode="auto">
            <a:xfrm>
              <a:off x="519516" y="274756"/>
              <a:ext cx="83987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7" name="Freeform 32"/>
            <p:cNvSpPr>
              <a:spLocks noChangeArrowheads="1"/>
            </p:cNvSpPr>
            <p:nvPr/>
          </p:nvSpPr>
          <p:spPr bwMode="auto">
            <a:xfrm>
              <a:off x="688689" y="116382"/>
              <a:ext cx="85186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" name="Freeform 33"/>
            <p:cNvSpPr>
              <a:spLocks noChangeArrowheads="1"/>
            </p:cNvSpPr>
            <p:nvPr/>
          </p:nvSpPr>
          <p:spPr bwMode="auto">
            <a:xfrm>
              <a:off x="688689" y="274756"/>
              <a:ext cx="85186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9" name="Freeform 34"/>
            <p:cNvSpPr>
              <a:spLocks noChangeArrowheads="1"/>
            </p:cNvSpPr>
            <p:nvPr/>
          </p:nvSpPr>
          <p:spPr bwMode="auto">
            <a:xfrm>
              <a:off x="176371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30" name="Freeform 84"/>
          <p:cNvSpPr>
            <a:spLocks noChangeAspect="1" noEditPoints="1" noChangeArrowheads="1"/>
          </p:cNvSpPr>
          <p:nvPr/>
        </p:nvSpPr>
        <p:spPr bwMode="auto">
          <a:xfrm>
            <a:off x="7169827" y="4205438"/>
            <a:ext cx="333822" cy="333006"/>
          </a:xfrm>
          <a:custGeom>
            <a:avLst/>
            <a:gdLst>
              <a:gd name="T0" fmla="*/ 170 w 170"/>
              <a:gd name="T1" fmla="*/ 0 h 168"/>
              <a:gd name="T2" fmla="*/ 162 w 170"/>
              <a:gd name="T3" fmla="*/ 16 h 168"/>
              <a:gd name="T4" fmla="*/ 170 w 170"/>
              <a:gd name="T5" fmla="*/ 103 h 168"/>
              <a:gd name="T6" fmla="*/ 93 w 170"/>
              <a:gd name="T7" fmla="*/ 119 h 168"/>
              <a:gd name="T8" fmla="*/ 128 w 170"/>
              <a:gd name="T9" fmla="*/ 152 h 168"/>
              <a:gd name="T10" fmla="*/ 42 w 170"/>
              <a:gd name="T11" fmla="*/ 168 h 168"/>
              <a:gd name="T12" fmla="*/ 77 w 170"/>
              <a:gd name="T13" fmla="*/ 152 h 168"/>
              <a:gd name="T14" fmla="*/ 0 w 170"/>
              <a:gd name="T15" fmla="*/ 119 h 168"/>
              <a:gd name="T16" fmla="*/ 6 w 170"/>
              <a:gd name="T17" fmla="*/ 103 h 168"/>
              <a:gd name="T18" fmla="*/ 0 w 170"/>
              <a:gd name="T19" fmla="*/ 16 h 168"/>
              <a:gd name="T20" fmla="*/ 0 w 170"/>
              <a:gd name="T21" fmla="*/ 0 h 168"/>
              <a:gd name="T22" fmla="*/ 122 w 170"/>
              <a:gd name="T23" fmla="*/ 40 h 168"/>
              <a:gd name="T24" fmla="*/ 115 w 170"/>
              <a:gd name="T25" fmla="*/ 44 h 168"/>
              <a:gd name="T26" fmla="*/ 75 w 170"/>
              <a:gd name="T27" fmla="*/ 52 h 168"/>
              <a:gd name="T28" fmla="*/ 73 w 170"/>
              <a:gd name="T29" fmla="*/ 50 h 168"/>
              <a:gd name="T30" fmla="*/ 50 w 170"/>
              <a:gd name="T31" fmla="*/ 67 h 168"/>
              <a:gd name="T32" fmla="*/ 85 w 170"/>
              <a:gd name="T33" fmla="*/ 65 h 168"/>
              <a:gd name="T34" fmla="*/ 89 w 170"/>
              <a:gd name="T35" fmla="*/ 67 h 168"/>
              <a:gd name="T36" fmla="*/ 120 w 170"/>
              <a:gd name="T37" fmla="*/ 52 h 168"/>
              <a:gd name="T38" fmla="*/ 128 w 170"/>
              <a:gd name="T39" fmla="*/ 40 h 168"/>
              <a:gd name="T40" fmla="*/ 113 w 170"/>
              <a:gd name="T41" fmla="*/ 58 h 168"/>
              <a:gd name="T42" fmla="*/ 122 w 170"/>
              <a:gd name="T43" fmla="*/ 85 h 168"/>
              <a:gd name="T44" fmla="*/ 113 w 170"/>
              <a:gd name="T45" fmla="*/ 58 h 168"/>
              <a:gd name="T46" fmla="*/ 101 w 170"/>
              <a:gd name="T47" fmla="*/ 67 h 168"/>
              <a:gd name="T48" fmla="*/ 109 w 170"/>
              <a:gd name="T49" fmla="*/ 85 h 168"/>
              <a:gd name="T50" fmla="*/ 101 w 170"/>
              <a:gd name="T51" fmla="*/ 67 h 168"/>
              <a:gd name="T52" fmla="*/ 87 w 170"/>
              <a:gd name="T53" fmla="*/ 77 h 168"/>
              <a:gd name="T54" fmla="*/ 95 w 170"/>
              <a:gd name="T55" fmla="*/ 85 h 168"/>
              <a:gd name="T56" fmla="*/ 87 w 170"/>
              <a:gd name="T57" fmla="*/ 77 h 168"/>
              <a:gd name="T58" fmla="*/ 75 w 170"/>
              <a:gd name="T59" fmla="*/ 69 h 168"/>
              <a:gd name="T60" fmla="*/ 83 w 170"/>
              <a:gd name="T61" fmla="*/ 85 h 168"/>
              <a:gd name="T62" fmla="*/ 75 w 170"/>
              <a:gd name="T63" fmla="*/ 69 h 168"/>
              <a:gd name="T64" fmla="*/ 63 w 170"/>
              <a:gd name="T65" fmla="*/ 69 h 168"/>
              <a:gd name="T66" fmla="*/ 71 w 170"/>
              <a:gd name="T67" fmla="*/ 85 h 168"/>
              <a:gd name="T68" fmla="*/ 63 w 170"/>
              <a:gd name="T69" fmla="*/ 69 h 168"/>
              <a:gd name="T70" fmla="*/ 48 w 170"/>
              <a:gd name="T71" fmla="*/ 73 h 168"/>
              <a:gd name="T72" fmla="*/ 56 w 170"/>
              <a:gd name="T73" fmla="*/ 85 h 168"/>
              <a:gd name="T74" fmla="*/ 48 w 170"/>
              <a:gd name="T75" fmla="*/ 73 h 168"/>
              <a:gd name="T76" fmla="*/ 146 w 170"/>
              <a:gd name="T77" fmla="*/ 18 h 168"/>
              <a:gd name="T78" fmla="*/ 24 w 170"/>
              <a:gd name="T79" fmla="*/ 101 h 168"/>
              <a:gd name="T80" fmla="*/ 146 w 170"/>
              <a:gd name="T81" fmla="*/ 1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0"/>
              <a:gd name="T124" fmla="*/ 0 h 168"/>
              <a:gd name="T125" fmla="*/ 170 w 170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0" h="168">
                <a:moveTo>
                  <a:pt x="0" y="0"/>
                </a:moveTo>
                <a:lnTo>
                  <a:pt x="170" y="0"/>
                </a:lnTo>
                <a:lnTo>
                  <a:pt x="170" y="16"/>
                </a:lnTo>
                <a:lnTo>
                  <a:pt x="162" y="16"/>
                </a:lnTo>
                <a:lnTo>
                  <a:pt x="162" y="103"/>
                </a:lnTo>
                <a:lnTo>
                  <a:pt x="170" y="103"/>
                </a:lnTo>
                <a:lnTo>
                  <a:pt x="170" y="119"/>
                </a:lnTo>
                <a:lnTo>
                  <a:pt x="93" y="119"/>
                </a:lnTo>
                <a:lnTo>
                  <a:pt x="93" y="152"/>
                </a:lnTo>
                <a:lnTo>
                  <a:pt x="128" y="152"/>
                </a:lnTo>
                <a:lnTo>
                  <a:pt x="128" y="168"/>
                </a:lnTo>
                <a:lnTo>
                  <a:pt x="42" y="168"/>
                </a:lnTo>
                <a:lnTo>
                  <a:pt x="42" y="152"/>
                </a:lnTo>
                <a:lnTo>
                  <a:pt x="77" y="152"/>
                </a:lnTo>
                <a:lnTo>
                  <a:pt x="77" y="119"/>
                </a:lnTo>
                <a:lnTo>
                  <a:pt x="0" y="119"/>
                </a:lnTo>
                <a:lnTo>
                  <a:pt x="0" y="103"/>
                </a:lnTo>
                <a:lnTo>
                  <a:pt x="6" y="103"/>
                </a:lnTo>
                <a:lnTo>
                  <a:pt x="6" y="16"/>
                </a:lnTo>
                <a:lnTo>
                  <a:pt x="0" y="1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8" y="40"/>
                </a:moveTo>
                <a:lnTo>
                  <a:pt x="122" y="40"/>
                </a:lnTo>
                <a:lnTo>
                  <a:pt x="113" y="40"/>
                </a:lnTo>
                <a:lnTo>
                  <a:pt x="115" y="44"/>
                </a:lnTo>
                <a:lnTo>
                  <a:pt x="87" y="61"/>
                </a:lnTo>
                <a:lnTo>
                  <a:pt x="75" y="52"/>
                </a:lnTo>
                <a:lnTo>
                  <a:pt x="75" y="50"/>
                </a:lnTo>
                <a:lnTo>
                  <a:pt x="73" y="50"/>
                </a:lnTo>
                <a:lnTo>
                  <a:pt x="48" y="61"/>
                </a:lnTo>
                <a:lnTo>
                  <a:pt x="50" y="67"/>
                </a:lnTo>
                <a:lnTo>
                  <a:pt x="73" y="56"/>
                </a:lnTo>
                <a:lnTo>
                  <a:pt x="85" y="65"/>
                </a:lnTo>
                <a:lnTo>
                  <a:pt x="87" y="67"/>
                </a:lnTo>
                <a:lnTo>
                  <a:pt x="89" y="67"/>
                </a:lnTo>
                <a:lnTo>
                  <a:pt x="117" y="48"/>
                </a:lnTo>
                <a:lnTo>
                  <a:pt x="120" y="52"/>
                </a:lnTo>
                <a:lnTo>
                  <a:pt x="124" y="46"/>
                </a:lnTo>
                <a:lnTo>
                  <a:pt x="128" y="40"/>
                </a:lnTo>
                <a:lnTo>
                  <a:pt x="128" y="40"/>
                </a:lnTo>
                <a:close/>
                <a:moveTo>
                  <a:pt x="113" y="58"/>
                </a:moveTo>
                <a:lnTo>
                  <a:pt x="113" y="85"/>
                </a:lnTo>
                <a:lnTo>
                  <a:pt x="122" y="85"/>
                </a:lnTo>
                <a:lnTo>
                  <a:pt x="122" y="58"/>
                </a:lnTo>
                <a:lnTo>
                  <a:pt x="113" y="58"/>
                </a:lnTo>
                <a:lnTo>
                  <a:pt x="113" y="58"/>
                </a:lnTo>
                <a:close/>
                <a:moveTo>
                  <a:pt x="101" y="67"/>
                </a:moveTo>
                <a:lnTo>
                  <a:pt x="101" y="85"/>
                </a:lnTo>
                <a:lnTo>
                  <a:pt x="109" y="85"/>
                </a:lnTo>
                <a:lnTo>
                  <a:pt x="109" y="67"/>
                </a:lnTo>
                <a:lnTo>
                  <a:pt x="101" y="67"/>
                </a:lnTo>
                <a:lnTo>
                  <a:pt x="101" y="67"/>
                </a:lnTo>
                <a:close/>
                <a:moveTo>
                  <a:pt x="87" y="77"/>
                </a:moveTo>
                <a:lnTo>
                  <a:pt x="87" y="85"/>
                </a:lnTo>
                <a:lnTo>
                  <a:pt x="95" y="85"/>
                </a:lnTo>
                <a:lnTo>
                  <a:pt x="95" y="77"/>
                </a:lnTo>
                <a:lnTo>
                  <a:pt x="87" y="77"/>
                </a:lnTo>
                <a:lnTo>
                  <a:pt x="87" y="77"/>
                </a:lnTo>
                <a:close/>
                <a:moveTo>
                  <a:pt x="75" y="69"/>
                </a:moveTo>
                <a:lnTo>
                  <a:pt x="75" y="85"/>
                </a:lnTo>
                <a:lnTo>
                  <a:pt x="83" y="85"/>
                </a:lnTo>
                <a:lnTo>
                  <a:pt x="83" y="69"/>
                </a:lnTo>
                <a:lnTo>
                  <a:pt x="75" y="69"/>
                </a:lnTo>
                <a:lnTo>
                  <a:pt x="75" y="69"/>
                </a:lnTo>
                <a:close/>
                <a:moveTo>
                  <a:pt x="63" y="69"/>
                </a:moveTo>
                <a:lnTo>
                  <a:pt x="63" y="85"/>
                </a:lnTo>
                <a:lnTo>
                  <a:pt x="71" y="85"/>
                </a:lnTo>
                <a:lnTo>
                  <a:pt x="71" y="69"/>
                </a:lnTo>
                <a:lnTo>
                  <a:pt x="63" y="69"/>
                </a:lnTo>
                <a:lnTo>
                  <a:pt x="63" y="69"/>
                </a:lnTo>
                <a:close/>
                <a:moveTo>
                  <a:pt x="48" y="73"/>
                </a:moveTo>
                <a:lnTo>
                  <a:pt x="48" y="85"/>
                </a:lnTo>
                <a:lnTo>
                  <a:pt x="56" y="85"/>
                </a:lnTo>
                <a:lnTo>
                  <a:pt x="56" y="73"/>
                </a:lnTo>
                <a:lnTo>
                  <a:pt x="48" y="73"/>
                </a:lnTo>
                <a:lnTo>
                  <a:pt x="48" y="73"/>
                </a:lnTo>
                <a:close/>
                <a:moveTo>
                  <a:pt x="146" y="18"/>
                </a:moveTo>
                <a:lnTo>
                  <a:pt x="24" y="18"/>
                </a:lnTo>
                <a:lnTo>
                  <a:pt x="24" y="101"/>
                </a:lnTo>
                <a:lnTo>
                  <a:pt x="146" y="101"/>
                </a:lnTo>
                <a:lnTo>
                  <a:pt x="146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9150738" y="4205437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" name="TextBox 84"/>
          <p:cNvSpPr txBox="1"/>
          <p:nvPr/>
        </p:nvSpPr>
        <p:spPr>
          <a:xfrm>
            <a:off x="6908794" y="4881983"/>
            <a:ext cx="3610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汇报人：杨宝旭      日期：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8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8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8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  <p:bldP spid="30" grpId="0" animBg="1"/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cxnSpLocks noChangeShapeType="1"/>
          </p:cNvCxnSpPr>
          <p:nvPr/>
        </p:nvCxnSpPr>
        <p:spPr bwMode="auto">
          <a:xfrm>
            <a:off x="538563" y="2433326"/>
            <a:ext cx="110476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ffectLst/>
        </p:spPr>
      </p:cxn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496508" y="1581855"/>
            <a:ext cx="1559580" cy="748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4265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141350" y="1761447"/>
            <a:ext cx="1882892" cy="4613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763" y="1570259"/>
            <a:ext cx="534802" cy="53480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432450" y="2832632"/>
            <a:ext cx="723330" cy="721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432450" y="2832633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504375" y="2904555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2610143" y="2921480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3295682" y="2976558"/>
            <a:ext cx="3528027" cy="4208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Attention </a:t>
            </a: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介绍及实现展示</a:t>
            </a: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2430497" y="5100000"/>
            <a:ext cx="723330" cy="721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2430497" y="5100001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2502422" y="5171923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2574094" y="5188849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3295683" y="5247349"/>
            <a:ext cx="1836151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后续规划</a:t>
            </a:r>
          </a:p>
        </p:txBody>
      </p:sp>
      <p:sp>
        <p:nvSpPr>
          <p:cNvPr id="16" name="AutoShape 3"/>
          <p:cNvSpPr>
            <a:spLocks noChangeAspect="1" noChangeArrowheads="1" noTextEdit="1"/>
          </p:cNvSpPr>
          <p:nvPr/>
        </p:nvSpPr>
        <p:spPr bwMode="auto">
          <a:xfrm>
            <a:off x="2430496" y="3949919"/>
            <a:ext cx="723330" cy="7214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2430495" y="3949918"/>
            <a:ext cx="731025" cy="729103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2502420" y="4021839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2574093" y="4040880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3295682" y="4097268"/>
            <a:ext cx="3173697" cy="4208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一个延伸：</a:t>
            </a:r>
            <a:r>
              <a: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Story teller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16407" y="2314882"/>
            <a:ext cx="534802" cy="14392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50"/>
                            </p:stCondLst>
                            <p:childTnLst>
                              <p:par>
                                <p:cTn id="34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850"/>
                            </p:stCondLst>
                            <p:childTnLst>
                              <p:par>
                                <p:cTn id="59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350"/>
                            </p:stCondLst>
                            <p:childTnLst>
                              <p:par>
                                <p:cTn id="84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0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35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 autoUpdateAnimBg="0"/>
      <p:bldP spid="6" grpId="0" animBg="1"/>
      <p:bldP spid="7" grpId="0" animBg="1" autoUpdateAnimBg="0"/>
      <p:bldP spid="8" grpId="0" animBg="1" autoUpdateAnimBg="0"/>
      <p:bldP spid="9" grpId="0" autoUpdateAnimBg="0"/>
      <p:bldP spid="10" grpId="0" autoUpdateAnimBg="0"/>
      <p:bldP spid="11" grpId="0" animBg="1"/>
      <p:bldP spid="12" grpId="0" animBg="1" autoUpdateAnimBg="0"/>
      <p:bldP spid="13" grpId="0" animBg="1" autoUpdateAnimBg="0"/>
      <p:bldP spid="14" grpId="0" autoUpdateAnimBg="0"/>
      <p:bldP spid="15" grpId="0" autoUpdateAnimBg="0"/>
      <p:bldP spid="16" grpId="0" animBg="1"/>
      <p:bldP spid="17" grpId="0" animBg="1" autoUpdateAnimBg="0"/>
      <p:bldP spid="18" grpId="0" animBg="1" autoUpdateAnimBg="0"/>
      <p:bldP spid="19" grpId="0" autoUpdateAnimBg="0"/>
      <p:bldP spid="20" grpId="0" autoUpdateAnimBg="0"/>
      <p:bldP spid="2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10273" y="2443163"/>
            <a:ext cx="6802202" cy="1154867"/>
            <a:chOff x="257174" y="1093495"/>
            <a:chExt cx="5448103" cy="115491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57174" y="1478937"/>
              <a:ext cx="5141865" cy="7694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Image To Text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394711" y="1649043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4C1AD767-FA85-40F5-8193-4B5866B768B9}"/>
              </a:ext>
            </a:extLst>
          </p:cNvPr>
          <p:cNvSpPr txBox="1"/>
          <p:nvPr/>
        </p:nvSpPr>
        <p:spPr bwMode="auto">
          <a:xfrm>
            <a:off x="5196122" y="2833599"/>
            <a:ext cx="44279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Attention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机制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spatial</a:t>
            </a:r>
            <a:r>
              <a:rPr lang="zh-CN" altLang="en-US" sz="2800" dirty="0"/>
              <a:t>）</a:t>
            </a:r>
            <a:r>
              <a:rPr lang="en-US" altLang="zh-CN" sz="2800" dirty="0"/>
              <a:t> attention</a:t>
            </a:r>
            <a:r>
              <a:rPr lang="zh-CN" altLang="en-US" sz="2800" dirty="0"/>
              <a:t>的架构</a:t>
            </a:r>
          </a:p>
        </p:txBody>
      </p:sp>
      <p:pic>
        <p:nvPicPr>
          <p:cNvPr id="1026" name="Picture 2" descr="640?">
            <a:extLst>
              <a:ext uri="{FF2B5EF4-FFF2-40B4-BE49-F238E27FC236}">
                <a16:creationId xmlns:a16="http://schemas.microsoft.com/office/drawing/2014/main" id="{E4ED98EE-2DAE-4EF2-80B3-562DC9941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4" y="962390"/>
            <a:ext cx="6363652" cy="546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CBC39EC3-FD1E-4BCB-96E7-9C4FDCDD2FF6}"/>
              </a:ext>
            </a:extLst>
          </p:cNvPr>
          <p:cNvSpPr txBox="1"/>
          <p:nvPr/>
        </p:nvSpPr>
        <p:spPr>
          <a:xfrm>
            <a:off x="6954304" y="1200416"/>
            <a:ext cx="3515575" cy="4915588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r>
              <a:rPr lang="zh-CN" altLang="en-US" sz="2600" b="1" dirty="0">
                <a:solidFill>
                  <a:schemeClr val="accent2">
                    <a:lumMod val="100000"/>
                  </a:schemeClr>
                </a:solidFill>
              </a:rPr>
              <a:t>以前的模型的问题在于每次输入的图像的</a:t>
            </a:r>
            <a:r>
              <a:rPr lang="en-US" altLang="zh-CN" sz="2600" b="1" dirty="0">
                <a:solidFill>
                  <a:schemeClr val="accent2">
                    <a:lumMod val="100000"/>
                  </a:schemeClr>
                </a:solidFill>
              </a:rPr>
              <a:t>features</a:t>
            </a:r>
            <a:r>
              <a:rPr lang="zh-CN" altLang="en-US" sz="2600" b="1" dirty="0">
                <a:solidFill>
                  <a:schemeClr val="accent2">
                    <a:lumMod val="100000"/>
                  </a:schemeClr>
                </a:solidFill>
              </a:rPr>
              <a:t>向量实际上是不变的。</a:t>
            </a:r>
            <a:endParaRPr lang="en-US" altLang="zh-CN" sz="2600" b="1" dirty="0">
              <a:solidFill>
                <a:schemeClr val="accent2">
                  <a:lumMod val="100000"/>
                </a:schemeClr>
              </a:solidFill>
            </a:endParaRPr>
          </a:p>
          <a:p>
            <a:endParaRPr lang="en-US" altLang="zh-CN" sz="2600" b="1" dirty="0">
              <a:solidFill>
                <a:schemeClr val="accent2">
                  <a:lumMod val="100000"/>
                </a:schemeClr>
              </a:solidFill>
            </a:endParaRPr>
          </a:p>
          <a:p>
            <a:r>
              <a:rPr lang="zh-CN" altLang="en-US" sz="2600" b="1" dirty="0">
                <a:solidFill>
                  <a:schemeClr val="accent2">
                    <a:lumMod val="100000"/>
                  </a:schemeClr>
                </a:solidFill>
              </a:rPr>
              <a:t>而</a:t>
            </a:r>
            <a:r>
              <a:rPr lang="en-US" altLang="zh-CN" sz="2600" b="1" dirty="0">
                <a:solidFill>
                  <a:schemeClr val="accent2">
                    <a:lumMod val="100000"/>
                  </a:schemeClr>
                </a:solidFill>
              </a:rPr>
              <a:t>attention</a:t>
            </a:r>
            <a:r>
              <a:rPr lang="zh-CN" altLang="en-US" sz="2600" b="1" dirty="0">
                <a:solidFill>
                  <a:schemeClr val="accent2">
                    <a:lumMod val="100000"/>
                  </a:schemeClr>
                </a:solidFill>
              </a:rPr>
              <a:t>机制的创新之处就在于考虑每次输入的不同的上文信息（即已经预测出的前面的词语的向量</a:t>
            </a:r>
            <a:r>
              <a:rPr lang="en-US" altLang="zh-CN" sz="2600" b="1" dirty="0">
                <a:solidFill>
                  <a:schemeClr val="accent2">
                    <a:lumMod val="100000"/>
                  </a:schemeClr>
                </a:solidFill>
              </a:rPr>
              <a:t>h</a:t>
            </a:r>
            <a:r>
              <a:rPr lang="zh-CN" altLang="en-US" sz="2600" b="1" dirty="0">
                <a:solidFill>
                  <a:schemeClr val="accent2">
                    <a:lumMod val="100000"/>
                  </a:schemeClr>
                </a:solidFill>
              </a:rPr>
              <a:t>），对图像信息加权计算出不同的输入</a:t>
            </a:r>
            <a:r>
              <a:rPr lang="en-US" altLang="zh-CN" sz="2600" b="1" dirty="0">
                <a:solidFill>
                  <a:schemeClr val="accent2">
                    <a:lumMod val="100000"/>
                  </a:schemeClr>
                </a:solidFill>
              </a:rPr>
              <a:t>z</a:t>
            </a:r>
            <a:r>
              <a:rPr lang="zh-CN" altLang="en-US" sz="2600" b="1" dirty="0">
                <a:solidFill>
                  <a:schemeClr val="accent2">
                    <a:lumMod val="100000"/>
                  </a:schemeClr>
                </a:solidFill>
              </a:rPr>
              <a:t>。</a:t>
            </a:r>
            <a:endParaRPr lang="en-US" altLang="zh-CN" sz="2600" b="1" dirty="0">
              <a:solidFill>
                <a:schemeClr val="accent2">
                  <a:lumMod val="100000"/>
                </a:schemeClr>
              </a:solidFill>
            </a:endParaRPr>
          </a:p>
          <a:p>
            <a:pPr algn="ctr"/>
            <a:endParaRPr lang="zh-CN" altLang="en-US" sz="1600" b="1" dirty="0">
              <a:solidFill>
                <a:schemeClr val="accent2">
                  <a:lumMod val="10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 txBox="1"/>
          <p:nvPr userDrawn="1"/>
        </p:nvSpPr>
        <p:spPr>
          <a:xfrm>
            <a:off x="1158408" y="152874"/>
            <a:ext cx="5896932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800" dirty="0"/>
              <a:t>Attention</a:t>
            </a:r>
            <a:r>
              <a:rPr lang="zh-CN" altLang="en-US" sz="2800" dirty="0"/>
              <a:t>机制的计算和实现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48ACE53-F21B-407A-86CD-2AE56618C588}"/>
              </a:ext>
            </a:extLst>
          </p:cNvPr>
          <p:cNvSpPr txBox="1"/>
          <p:nvPr/>
        </p:nvSpPr>
        <p:spPr>
          <a:xfrm>
            <a:off x="608648" y="1038344"/>
            <a:ext cx="6109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100000"/>
                  </a:schemeClr>
                </a:solidFill>
              </a:rPr>
              <a:t>对图像信息加权计算出不同的输入</a:t>
            </a:r>
            <a:r>
              <a:rPr lang="en-US" altLang="zh-CN" sz="2400" b="1" dirty="0">
                <a:solidFill>
                  <a:schemeClr val="accent2">
                    <a:lumMod val="100000"/>
                  </a:schemeClr>
                </a:solidFill>
              </a:rPr>
              <a:t>z</a:t>
            </a:r>
            <a:r>
              <a:rPr lang="zh-CN" altLang="en-US" sz="2400" b="1" dirty="0">
                <a:solidFill>
                  <a:schemeClr val="accent2">
                    <a:lumMod val="100000"/>
                  </a:schemeClr>
                </a:solidFill>
              </a:rPr>
              <a:t>。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91159E-599B-43B2-8718-C90AD8129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23" y="1500009"/>
            <a:ext cx="3169187" cy="787717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F9091215-CD09-40D1-9903-BD34B560CDC2}"/>
              </a:ext>
            </a:extLst>
          </p:cNvPr>
          <p:cNvSpPr txBox="1"/>
          <p:nvPr/>
        </p:nvSpPr>
        <p:spPr>
          <a:xfrm>
            <a:off x="608648" y="2436614"/>
            <a:ext cx="9221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100000"/>
                  </a:schemeClr>
                </a:solidFill>
              </a:rPr>
              <a:t>加权其实有两种方式，这里先放一放，我们先谈一谈权重怎么计算</a:t>
            </a:r>
            <a:endParaRPr lang="zh-CN" altLang="en-US" sz="2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286EBD6-D0B1-4605-B027-F01D11B12DEC}"/>
              </a:ext>
            </a:extLst>
          </p:cNvPr>
          <p:cNvSpPr txBox="1"/>
          <p:nvPr/>
        </p:nvSpPr>
        <p:spPr>
          <a:xfrm>
            <a:off x="4469130" y="3511332"/>
            <a:ext cx="6629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100000"/>
                  </a:schemeClr>
                </a:solidFill>
              </a:rPr>
              <a:t>因为需要满足输入序列的各个区域的权重是加和为</a:t>
            </a:r>
            <a:r>
              <a:rPr lang="en-US" altLang="zh-CN" sz="2400" b="1" dirty="0">
                <a:solidFill>
                  <a:schemeClr val="accent2">
                    <a:lumMod val="100000"/>
                  </a:schemeClr>
                </a:solidFill>
              </a:rPr>
              <a:t>1</a:t>
            </a:r>
            <a:r>
              <a:rPr lang="zh-CN" altLang="en-US" sz="2400" b="1" dirty="0">
                <a:solidFill>
                  <a:schemeClr val="accent2">
                    <a:lumMod val="100000"/>
                  </a:schemeClr>
                </a:solidFill>
              </a:rPr>
              <a:t>的，所以我们使用</a:t>
            </a:r>
            <a:r>
              <a:rPr lang="en-US" altLang="zh-CN" sz="2400" b="1" dirty="0" err="1">
                <a:solidFill>
                  <a:schemeClr val="accent2">
                    <a:lumMod val="100000"/>
                  </a:schemeClr>
                </a:solidFill>
              </a:rPr>
              <a:t>Softmax</a:t>
            </a:r>
            <a:r>
              <a:rPr lang="zh-CN" altLang="en-US" sz="2400" b="1" dirty="0">
                <a:solidFill>
                  <a:schemeClr val="accent2">
                    <a:lumMod val="100000"/>
                  </a:schemeClr>
                </a:solidFill>
              </a:rPr>
              <a:t>来实现这一点（即最外层套上</a:t>
            </a:r>
            <a:r>
              <a:rPr lang="en-US" altLang="zh-CN" sz="2400" b="1" dirty="0" err="1">
                <a:solidFill>
                  <a:schemeClr val="accent2">
                    <a:lumMod val="100000"/>
                  </a:schemeClr>
                </a:solidFill>
              </a:rPr>
              <a:t>softmax</a:t>
            </a:r>
            <a:r>
              <a:rPr lang="zh-CN" altLang="en-US" sz="2400" b="1" dirty="0">
                <a:solidFill>
                  <a:schemeClr val="accent2">
                    <a:lumMod val="100000"/>
                  </a:schemeClr>
                </a:solidFill>
              </a:rPr>
              <a:t>）。至于</a:t>
            </a:r>
            <a:r>
              <a:rPr lang="en-US" altLang="zh-CN" sz="2400" b="1" dirty="0" err="1">
                <a:solidFill>
                  <a:schemeClr val="accent2">
                    <a:lumMod val="100000"/>
                  </a:schemeClr>
                </a:solidFill>
              </a:rPr>
              <a:t>Softmax</a:t>
            </a:r>
            <a:r>
              <a:rPr lang="zh-CN" altLang="en-US" sz="2400" b="1" dirty="0">
                <a:solidFill>
                  <a:schemeClr val="accent2">
                    <a:lumMod val="100000"/>
                  </a:schemeClr>
                </a:solidFill>
              </a:rPr>
              <a:t>需要输入的信息，则如上所讲，需要包含两个方面：一个是被计算的区域 </a:t>
            </a:r>
            <a:r>
              <a:rPr lang="en-US" altLang="zh-CN" sz="2400" b="1" dirty="0">
                <a:solidFill>
                  <a:schemeClr val="accent2">
                    <a:lumMod val="100000"/>
                  </a:schemeClr>
                </a:solidFill>
              </a:rPr>
              <a:t>ai </a:t>
            </a:r>
            <a:r>
              <a:rPr lang="zh-CN" altLang="en-US" sz="2400" b="1" dirty="0">
                <a:solidFill>
                  <a:schemeClr val="accent2">
                    <a:lumMod val="100000"/>
                  </a:schemeClr>
                </a:solidFill>
              </a:rPr>
              <a:t>，另一个就是上一时刻 </a:t>
            </a:r>
            <a:r>
              <a:rPr lang="en-US" altLang="zh-CN" sz="2400" b="1" dirty="0">
                <a:solidFill>
                  <a:schemeClr val="accent2">
                    <a:lumMod val="100000"/>
                  </a:schemeClr>
                </a:solidFill>
              </a:rPr>
              <a:t>t-1 </a:t>
            </a:r>
            <a:r>
              <a:rPr lang="zh-CN" altLang="en-US" sz="2400" b="1" dirty="0">
                <a:solidFill>
                  <a:schemeClr val="accent2">
                    <a:lumMod val="100000"/>
                  </a:schemeClr>
                </a:solidFill>
              </a:rPr>
              <a:t>的信息 </a:t>
            </a:r>
            <a:r>
              <a:rPr lang="en-US" altLang="zh-CN" sz="2400" b="1" dirty="0">
                <a:solidFill>
                  <a:schemeClr val="accent2">
                    <a:lumMod val="100000"/>
                  </a:schemeClr>
                </a:solidFill>
              </a:rPr>
              <a:t>ht−1 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984077-82A0-49EE-9E17-DA651C89C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35" y="3676424"/>
            <a:ext cx="4143375" cy="7048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2459098-27BC-4A4F-BE4C-C60AA5746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97" y="4804315"/>
            <a:ext cx="29908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代码实现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616AF9-7C80-4762-8C96-8ED223273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" y="1164263"/>
            <a:ext cx="4875904" cy="9867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6A3C35-5259-423A-BD51-57BE11BAA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" y="2437447"/>
            <a:ext cx="8971346" cy="35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5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 txBox="1"/>
          <p:nvPr userDrawn="1"/>
        </p:nvSpPr>
        <p:spPr>
          <a:xfrm>
            <a:off x="1158408" y="152874"/>
            <a:ext cx="5896932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800" dirty="0"/>
              <a:t>Attention</a:t>
            </a:r>
            <a:r>
              <a:rPr lang="zh-CN" altLang="en-US" sz="2800" dirty="0"/>
              <a:t>机制的计算和实现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48ACE53-F21B-407A-86CD-2AE56618C588}"/>
              </a:ext>
            </a:extLst>
          </p:cNvPr>
          <p:cNvSpPr txBox="1"/>
          <p:nvPr/>
        </p:nvSpPr>
        <p:spPr>
          <a:xfrm>
            <a:off x="608648" y="1038344"/>
            <a:ext cx="7540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100000"/>
                  </a:schemeClr>
                </a:solidFill>
              </a:rPr>
              <a:t>计算出了权重</a:t>
            </a:r>
            <a:r>
              <a:rPr lang="en-US" altLang="zh-CN" sz="2400" b="1" dirty="0">
                <a:solidFill>
                  <a:schemeClr val="accent2">
                    <a:lumMod val="100000"/>
                  </a:schemeClr>
                </a:solidFill>
              </a:rPr>
              <a:t>α</a:t>
            </a:r>
            <a:r>
              <a:rPr lang="zh-CN" altLang="en-US" sz="2400" b="1" dirty="0">
                <a:solidFill>
                  <a:schemeClr val="accent2">
                    <a:lumMod val="100000"/>
                  </a:schemeClr>
                </a:solidFill>
              </a:rPr>
              <a:t>我们再思考一下怎么加权计算出</a:t>
            </a:r>
            <a:r>
              <a:rPr lang="en-US" altLang="zh-CN" sz="2400" b="1" dirty="0">
                <a:solidFill>
                  <a:schemeClr val="accent2">
                    <a:lumMod val="100000"/>
                  </a:schemeClr>
                </a:solidFill>
              </a:rPr>
              <a:t>z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91159E-599B-43B2-8718-C90AD8129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23" y="1500009"/>
            <a:ext cx="3169187" cy="78771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AC71EE9-2B01-4ACA-9F28-5CD2EC8224A7}"/>
              </a:ext>
            </a:extLst>
          </p:cNvPr>
          <p:cNvSpPr txBox="1"/>
          <p:nvPr/>
        </p:nvSpPr>
        <p:spPr>
          <a:xfrm>
            <a:off x="6167610" y="2420927"/>
            <a:ext cx="7540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100000"/>
                  </a:schemeClr>
                </a:solidFill>
              </a:rPr>
              <a:t>Soft attention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9B1582-DDA9-4A32-9642-98AD005F7B58}"/>
              </a:ext>
            </a:extLst>
          </p:cNvPr>
          <p:cNvSpPr txBox="1"/>
          <p:nvPr/>
        </p:nvSpPr>
        <p:spPr>
          <a:xfrm>
            <a:off x="336403" y="2420927"/>
            <a:ext cx="3996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100000"/>
                  </a:schemeClr>
                </a:solidFill>
              </a:rPr>
              <a:t>Hard attention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C2992A-B3A9-4C7F-9BAA-18FE2CAA7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92" y="3521230"/>
            <a:ext cx="4300118" cy="17598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DD5143-6311-44DC-8334-0BC26CA47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060" y="3333095"/>
            <a:ext cx="2880360" cy="16459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36C224-7F22-493B-B37F-948299A90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3310" y="5281124"/>
            <a:ext cx="7321806" cy="96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9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800" dirty="0"/>
              <a:t>Hard vs Soft</a:t>
            </a:r>
            <a:endParaRPr lang="zh-CN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45FEE4-20A1-48D6-84CF-B036E95FD331}"/>
              </a:ext>
            </a:extLst>
          </p:cNvPr>
          <p:cNvSpPr/>
          <p:nvPr/>
        </p:nvSpPr>
        <p:spPr>
          <a:xfrm>
            <a:off x="2868305" y="4857584"/>
            <a:ext cx="6455389" cy="971716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2"/>
                </a:solidFill>
              </a:rPr>
              <a:t>一些实验表明</a:t>
            </a:r>
            <a:r>
              <a:rPr lang="en-US" altLang="zh-CN" sz="2000" b="1" dirty="0">
                <a:solidFill>
                  <a:schemeClr val="accent2"/>
                </a:solidFill>
              </a:rPr>
              <a:t>hard</a:t>
            </a:r>
            <a:r>
              <a:rPr lang="zh-CN" altLang="en-US" sz="2000" b="1" dirty="0">
                <a:solidFill>
                  <a:schemeClr val="accent2"/>
                </a:solidFill>
              </a:rPr>
              <a:t>效果</a:t>
            </a:r>
            <a:r>
              <a:rPr lang="zh-CN" altLang="en-US" sz="2000" b="1">
                <a:solidFill>
                  <a:schemeClr val="accent2"/>
                </a:solidFill>
              </a:rPr>
              <a:t>可能更好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047542-CD73-4D23-BF48-EC5D51E31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59" y="1655445"/>
            <a:ext cx="10287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24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7436952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800" dirty="0"/>
              <a:t>Adaptive and channel wise attention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952B3B-3F93-453A-9320-9A26CA75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8" y="1878234"/>
            <a:ext cx="5225625" cy="18742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5EC14A-A418-4DCD-8041-5903E86CB603}"/>
              </a:ext>
            </a:extLst>
          </p:cNvPr>
          <p:cNvSpPr txBox="1"/>
          <p:nvPr/>
        </p:nvSpPr>
        <p:spPr>
          <a:xfrm>
            <a:off x="505778" y="871364"/>
            <a:ext cx="92211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100000"/>
                  </a:schemeClr>
                </a:solidFill>
              </a:rPr>
              <a:t>adaptive attention</a:t>
            </a:r>
            <a:r>
              <a:rPr lang="zh-CN" altLang="en-US" sz="2400" b="1" dirty="0">
                <a:solidFill>
                  <a:schemeClr val="accent2">
                    <a:lumMod val="100000"/>
                  </a:schemeClr>
                </a:solidFill>
              </a:rPr>
              <a:t>主要进一步考虑了不同</a:t>
            </a:r>
            <a:r>
              <a:rPr lang="en-US" altLang="zh-CN" sz="2400" b="1" dirty="0">
                <a:solidFill>
                  <a:schemeClr val="accent2">
                    <a:lumMod val="100000"/>
                  </a:schemeClr>
                </a:solidFill>
              </a:rPr>
              <a:t>step</a:t>
            </a:r>
            <a:r>
              <a:rPr lang="zh-CN" altLang="en-US" sz="2400" b="1" dirty="0">
                <a:solidFill>
                  <a:schemeClr val="accent2">
                    <a:lumMod val="100000"/>
                  </a:schemeClr>
                </a:solidFill>
              </a:rPr>
              <a:t>对图像和文本（隐藏）信息的关注不同侧重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A4190D-2851-4999-BAFD-0969907203AF}"/>
              </a:ext>
            </a:extLst>
          </p:cNvPr>
          <p:cNvSpPr txBox="1"/>
          <p:nvPr/>
        </p:nvSpPr>
        <p:spPr>
          <a:xfrm>
            <a:off x="505778" y="3928343"/>
            <a:ext cx="92211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100000"/>
                  </a:schemeClr>
                </a:solidFill>
              </a:rPr>
              <a:t>Channel wise attention</a:t>
            </a:r>
            <a:r>
              <a:rPr lang="zh-CN" altLang="en-US" sz="2400" b="1" dirty="0">
                <a:solidFill>
                  <a:schemeClr val="accent2">
                    <a:lumMod val="100000"/>
                  </a:schemeClr>
                </a:solidFill>
              </a:rPr>
              <a:t>机制学习的是多层</a:t>
            </a:r>
            <a:r>
              <a:rPr lang="en-US" altLang="zh-CN" sz="2400" b="1" dirty="0">
                <a:solidFill>
                  <a:schemeClr val="accent2">
                    <a:lumMod val="100000"/>
                  </a:schemeClr>
                </a:solidFill>
              </a:rPr>
              <a:t>3D-feature map</a:t>
            </a:r>
            <a:r>
              <a:rPr lang="zh-CN" altLang="en-US" sz="2400" b="1" dirty="0">
                <a:solidFill>
                  <a:schemeClr val="accent2">
                    <a:lumMod val="100000"/>
                  </a:schemeClr>
                </a:solidFill>
              </a:rPr>
              <a:t>中的每一个</a:t>
            </a:r>
            <a:r>
              <a:rPr lang="en-US" altLang="zh-CN" sz="2400" b="1" dirty="0">
                <a:solidFill>
                  <a:schemeClr val="accent2">
                    <a:lumMod val="100000"/>
                  </a:schemeClr>
                </a:solidFill>
              </a:rPr>
              <a:t>feature</a:t>
            </a:r>
            <a:r>
              <a:rPr lang="zh-CN" altLang="en-US" sz="2400" b="1" dirty="0">
                <a:solidFill>
                  <a:schemeClr val="accent2">
                    <a:lumMod val="100000"/>
                  </a:schemeClr>
                </a:solidFill>
              </a:rPr>
              <a:t>与</a:t>
            </a:r>
            <a:r>
              <a:rPr lang="en-US" altLang="zh-CN" sz="2400" b="1" dirty="0">
                <a:solidFill>
                  <a:schemeClr val="accent2">
                    <a:lumMod val="100000"/>
                  </a:schemeClr>
                </a:solidFill>
              </a:rPr>
              <a:t>hidden state</a:t>
            </a:r>
            <a:r>
              <a:rPr lang="zh-CN" altLang="en-US" sz="2400" b="1" dirty="0">
                <a:solidFill>
                  <a:schemeClr val="accent2">
                    <a:lumMod val="100000"/>
                  </a:schemeClr>
                </a:solidFill>
              </a:rPr>
              <a:t>之间的联系，也就是在</a:t>
            </a:r>
            <a:r>
              <a:rPr lang="en-US" altLang="zh-CN" sz="2400" b="1" dirty="0">
                <a:solidFill>
                  <a:schemeClr val="accent2">
                    <a:lumMod val="100000"/>
                  </a:schemeClr>
                </a:solidFill>
              </a:rPr>
              <a:t>CNN</a:t>
            </a:r>
            <a:r>
              <a:rPr lang="zh-CN" altLang="en-US" sz="2400" b="1" dirty="0">
                <a:solidFill>
                  <a:schemeClr val="accent2">
                    <a:lumMod val="100000"/>
                  </a:schemeClr>
                </a:solidFill>
              </a:rPr>
              <a:t>中引入</a:t>
            </a:r>
            <a:r>
              <a:rPr lang="en-US" altLang="zh-CN" sz="2400" b="1" dirty="0">
                <a:solidFill>
                  <a:schemeClr val="accent2">
                    <a:lumMod val="100000"/>
                  </a:schemeClr>
                </a:solidFill>
              </a:rPr>
              <a:t>attention</a:t>
            </a:r>
            <a:r>
              <a:rPr lang="zh-CN" altLang="en-US" sz="2400" b="1" dirty="0">
                <a:solidFill>
                  <a:schemeClr val="accent2">
                    <a:lumMod val="100000"/>
                  </a:schemeClr>
                </a:solidFill>
              </a:rPr>
              <a:t>，而不是单单使用</a:t>
            </a:r>
            <a:r>
              <a:rPr lang="en-US" altLang="zh-CN" sz="2400" b="1" dirty="0">
                <a:solidFill>
                  <a:schemeClr val="accent2">
                    <a:lumMod val="100000"/>
                  </a:schemeClr>
                </a:solidFill>
              </a:rPr>
              <a:t>CNN</a:t>
            </a:r>
            <a:r>
              <a:rPr lang="zh-CN" altLang="en-US" sz="2400" b="1" dirty="0">
                <a:solidFill>
                  <a:schemeClr val="accent2">
                    <a:lumMod val="100000"/>
                  </a:schemeClr>
                </a:solidFill>
              </a:rPr>
              <a:t>部分的输出。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B0B260-210F-4A5A-9D25-6616C3076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78" y="5222579"/>
            <a:ext cx="4374833" cy="9821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48933B-0E87-4D0B-86B9-17EC073F7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304545"/>
            <a:ext cx="4196063" cy="8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夏雨家 https://xnwe.taobao.com/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8F9C"/>
      </a:accent1>
      <a:accent2>
        <a:srgbClr val="2A566E"/>
      </a:accent2>
      <a:accent3>
        <a:srgbClr val="D71D49"/>
      </a:accent3>
      <a:accent4>
        <a:srgbClr val="268F9C"/>
      </a:accent4>
      <a:accent5>
        <a:srgbClr val="2A566E"/>
      </a:accent5>
      <a:accent6>
        <a:srgbClr val="D71D49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135</TotalTime>
  <Words>544</Words>
  <Application>Microsoft Office PowerPoint</Application>
  <PresentationFormat>宽屏</PresentationFormat>
  <Paragraphs>73</Paragraphs>
  <Slides>15</Slides>
  <Notes>15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微软雅黑</vt:lpstr>
      <vt:lpstr>Calibri</vt:lpstr>
      <vt:lpstr>等线</vt:lpstr>
      <vt:lpstr>Arial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演示文稿3</dc:title>
  <dc:creator>柚子设计</dc:creator>
  <cp:keywords>MC-PPT模板</cp:keywords>
  <cp:lastModifiedBy>杨 宝</cp:lastModifiedBy>
  <cp:revision>79</cp:revision>
  <dcterms:created xsi:type="dcterms:W3CDTF">2018-11-08T00:18:38Z</dcterms:created>
  <dcterms:modified xsi:type="dcterms:W3CDTF">2020-12-17T14:23:50Z</dcterms:modified>
  <cp:category>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