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88" r:id="rId5"/>
    <p:sldId id="264" r:id="rId6"/>
    <p:sldId id="267" r:id="rId7"/>
    <p:sldId id="290" r:id="rId8"/>
    <p:sldId id="265" r:id="rId9"/>
    <p:sldId id="291" r:id="rId10"/>
    <p:sldId id="292" r:id="rId11"/>
    <p:sldId id="293" r:id="rId12"/>
    <p:sldId id="287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等线" panose="02010600030101010101" pitchFamily="2" charset="-122"/>
      <p:regular r:id="rId19"/>
      <p:bold r:id="rId20"/>
    </p:embeddedFont>
    <p:embeddedFont>
      <p:font typeface="微软雅黑" panose="020B0503020204020204" pitchFamily="34" charset="-122"/>
      <p:regular r:id="rId21"/>
      <p:bold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">
          <p15:clr>
            <a:srgbClr val="A4A3A4"/>
          </p15:clr>
        </p15:guide>
        <p15:guide id="2" orient="horz" pos="4190">
          <p15:clr>
            <a:srgbClr val="A4A3A4"/>
          </p15:clr>
        </p15:guide>
        <p15:guide id="3" orient="horz" pos="561">
          <p15:clr>
            <a:srgbClr val="A4A3A4"/>
          </p15:clr>
        </p15:guide>
        <p15:guide id="4" orient="horz" pos="691">
          <p15:clr>
            <a:srgbClr val="A4A3A4"/>
          </p15:clr>
        </p15:guide>
        <p15:guide id="5" orient="horz" pos="4017">
          <p15:clr>
            <a:srgbClr val="A4A3A4"/>
          </p15:clr>
        </p15:guide>
        <p15:guide id="6" orient="horz" pos="3888">
          <p15:clr>
            <a:srgbClr val="A4A3A4"/>
          </p15:clr>
        </p15:guide>
        <p15:guide id="7" pos="230">
          <p15:clr>
            <a:srgbClr val="A4A3A4"/>
          </p15:clr>
        </p15:guide>
        <p15:guide id="8" pos="74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F7FCFE"/>
    <a:srgbClr val="FFFFFC"/>
    <a:srgbClr val="FFFFFF"/>
    <a:srgbClr val="E6E6E6"/>
    <a:srgbClr val="44B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6" autoAdjust="0"/>
    <p:restoredTop sz="94618" autoAdjust="0"/>
  </p:normalViewPr>
  <p:slideViewPr>
    <p:cSldViewPr snapToGrid="0" showGuides="1">
      <p:cViewPr varScale="1">
        <p:scale>
          <a:sx n="67" d="100"/>
          <a:sy n="67" d="100"/>
        </p:scale>
        <p:origin x="656" y="52"/>
      </p:cViewPr>
      <p:guideLst>
        <p:guide orient="horz" pos="129"/>
        <p:guide orient="horz" pos="4190"/>
        <p:guide orient="horz" pos="561"/>
        <p:guide orient="horz" pos="691"/>
        <p:guide orient="horz" pos="4017"/>
        <p:guide orient="horz" pos="3888"/>
        <p:guide pos="230"/>
        <p:guide pos="74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修改；完成后关闭编辑母版即可。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012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751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修改；完成后关闭编辑母版即可。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771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692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32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ripple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80F42DC0-2E3F-F440-A3AA-64F0AA1F84F2}" type="datetime1">
              <a:rPr lang="zh-CN" altLang="en-US"/>
              <a:t>2020/10/16</a:t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C5FC99A0-26D8-5E4B-82FB-70809BCEE9F6}" type="slidenum">
              <a:rPr lang="zh-CN" altLang="en-US"/>
              <a:t>‹#›</a:t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doors dir="vert"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flip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>
      <p:transition spd="slow" advClick="0" advTm="50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2" y="776798"/>
            <a:ext cx="5070060" cy="5454498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4" name="TextBox 13"/>
          <p:cNvSpPr txBox="1"/>
          <p:nvPr/>
        </p:nvSpPr>
        <p:spPr>
          <a:xfrm>
            <a:off x="4511305" y="2050901"/>
            <a:ext cx="8323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Task9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项目进展汇报</a:t>
            </a:r>
            <a:endParaRPr lang="en-US" altLang="zh-CN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61654" y="3173880"/>
            <a:ext cx="5863771" cy="57767"/>
            <a:chOff x="5280505" y="3963496"/>
            <a:chExt cx="5863771" cy="57767"/>
          </a:xfrm>
          <a:solidFill>
            <a:schemeClr val="tx1"/>
          </a:solidFill>
        </p:grpSpPr>
        <p:sp>
          <p:nvSpPr>
            <p:cNvPr id="6" name="任意多边形 16"/>
            <p:cNvSpPr/>
            <p:nvPr/>
          </p:nvSpPr>
          <p:spPr>
            <a:xfrm>
              <a:off x="5280505" y="3992380"/>
              <a:ext cx="5863771" cy="0"/>
            </a:xfrm>
            <a:custGeom>
              <a:avLst/>
              <a:gdLst>
                <a:gd name="connsiteX0" fmla="*/ 0 w 5863771"/>
                <a:gd name="connsiteY0" fmla="*/ 0 h 0"/>
                <a:gd name="connsiteX1" fmla="*/ 58057 w 5863771"/>
                <a:gd name="connsiteY1" fmla="*/ 0 h 0"/>
                <a:gd name="connsiteX2" fmla="*/ 5863771 w 5863771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3771">
                  <a:moveTo>
                    <a:pt x="0" y="0"/>
                  </a:moveTo>
                  <a:lnTo>
                    <a:pt x="58057" y="0"/>
                  </a:lnTo>
                  <a:lnTo>
                    <a:pt x="5863771" y="0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圆角矩形 17"/>
            <p:cNvSpPr/>
            <p:nvPr/>
          </p:nvSpPr>
          <p:spPr>
            <a:xfrm>
              <a:off x="7456740" y="3963496"/>
              <a:ext cx="1511300" cy="5776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114580" y="3451418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第二小组：杨宝旭、罗迪</a:t>
            </a: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7782456" y="4205439"/>
            <a:ext cx="412709" cy="333006"/>
            <a:chOff x="0" y="0"/>
            <a:chExt cx="1088225" cy="869861"/>
          </a:xfrm>
          <a:solidFill>
            <a:schemeClr val="tx1"/>
          </a:solidFill>
        </p:grpSpPr>
        <p:sp>
          <p:nvSpPr>
            <p:cNvPr id="10" name="Freeform 17"/>
            <p:cNvSpPr>
              <a:spLocks noEditPoints="1" noChangeArrowheads="1"/>
            </p:cNvSpPr>
            <p:nvPr/>
          </p:nvSpPr>
          <p:spPr bwMode="auto">
            <a:xfrm>
              <a:off x="0" y="237562"/>
              <a:ext cx="824268" cy="632299"/>
            </a:xfrm>
            <a:custGeom>
              <a:avLst/>
              <a:gdLst>
                <a:gd name="T0" fmla="*/ 274 w 291"/>
                <a:gd name="T1" fmla="*/ 0 h 223"/>
                <a:gd name="T2" fmla="*/ 17 w 291"/>
                <a:gd name="T3" fmla="*/ 0 h 223"/>
                <a:gd name="T4" fmla="*/ 0 w 291"/>
                <a:gd name="T5" fmla="*/ 16 h 223"/>
                <a:gd name="T6" fmla="*/ 0 w 291"/>
                <a:gd name="T7" fmla="*/ 207 h 223"/>
                <a:gd name="T8" fmla="*/ 17 w 291"/>
                <a:gd name="T9" fmla="*/ 223 h 223"/>
                <a:gd name="T10" fmla="*/ 274 w 291"/>
                <a:gd name="T11" fmla="*/ 223 h 223"/>
                <a:gd name="T12" fmla="*/ 291 w 291"/>
                <a:gd name="T13" fmla="*/ 207 h 223"/>
                <a:gd name="T14" fmla="*/ 291 w 291"/>
                <a:gd name="T15" fmla="*/ 16 h 223"/>
                <a:gd name="T16" fmla="*/ 274 w 291"/>
                <a:gd name="T17" fmla="*/ 0 h 223"/>
                <a:gd name="T18" fmla="*/ 270 w 291"/>
                <a:gd name="T19" fmla="*/ 193 h 223"/>
                <a:gd name="T20" fmla="*/ 256 w 291"/>
                <a:gd name="T21" fmla="*/ 207 h 223"/>
                <a:gd name="T22" fmla="*/ 35 w 291"/>
                <a:gd name="T23" fmla="*/ 207 h 223"/>
                <a:gd name="T24" fmla="*/ 21 w 291"/>
                <a:gd name="T25" fmla="*/ 193 h 223"/>
                <a:gd name="T26" fmla="*/ 21 w 291"/>
                <a:gd name="T27" fmla="*/ 30 h 223"/>
                <a:gd name="T28" fmla="*/ 35 w 291"/>
                <a:gd name="T29" fmla="*/ 16 h 223"/>
                <a:gd name="T30" fmla="*/ 256 w 291"/>
                <a:gd name="T31" fmla="*/ 16 h 223"/>
                <a:gd name="T32" fmla="*/ 270 w 291"/>
                <a:gd name="T33" fmla="*/ 30 h 223"/>
                <a:gd name="T34" fmla="*/ 270 w 291"/>
                <a:gd name="T35" fmla="*/ 193 h 2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1"/>
                <a:gd name="T55" fmla="*/ 0 h 223"/>
                <a:gd name="T56" fmla="*/ 291 w 291"/>
                <a:gd name="T57" fmla="*/ 223 h 22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1" h="223">
                  <a:moveTo>
                    <a:pt x="27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15"/>
                    <a:pt x="8" y="223"/>
                    <a:pt x="17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1" y="215"/>
                    <a:pt x="291" y="207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1" y="7"/>
                    <a:pt x="283" y="0"/>
                    <a:pt x="274" y="0"/>
                  </a:cubicBezTo>
                  <a:moveTo>
                    <a:pt x="270" y="193"/>
                  </a:moveTo>
                  <a:cubicBezTo>
                    <a:pt x="270" y="201"/>
                    <a:pt x="264" y="207"/>
                    <a:pt x="256" y="207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27" y="207"/>
                    <a:pt x="21" y="201"/>
                    <a:pt x="21" y="19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2"/>
                    <a:pt x="27" y="16"/>
                    <a:pt x="35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4" y="16"/>
                    <a:pt x="270" y="22"/>
                    <a:pt x="270" y="30"/>
                  </a:cubicBezTo>
                  <a:lnTo>
                    <a:pt x="270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1" name="Freeform 18"/>
            <p:cNvSpPr>
              <a:spLocks noChangeArrowheads="1"/>
            </p:cNvSpPr>
            <p:nvPr/>
          </p:nvSpPr>
          <p:spPr bwMode="auto">
            <a:xfrm>
              <a:off x="137978" y="110382"/>
              <a:ext cx="821868" cy="632299"/>
            </a:xfrm>
            <a:custGeom>
              <a:avLst/>
              <a:gdLst>
                <a:gd name="T0" fmla="*/ 274 w 290"/>
                <a:gd name="T1" fmla="*/ 0 h 223"/>
                <a:gd name="T2" fmla="*/ 16 w 290"/>
                <a:gd name="T3" fmla="*/ 0 h 223"/>
                <a:gd name="T4" fmla="*/ 0 w 290"/>
                <a:gd name="T5" fmla="*/ 16 h 223"/>
                <a:gd name="T6" fmla="*/ 0 w 290"/>
                <a:gd name="T7" fmla="*/ 25 h 223"/>
                <a:gd name="T8" fmla="*/ 249 w 290"/>
                <a:gd name="T9" fmla="*/ 25 h 223"/>
                <a:gd name="T10" fmla="*/ 265 w 290"/>
                <a:gd name="T11" fmla="*/ 42 h 223"/>
                <a:gd name="T12" fmla="*/ 265 w 290"/>
                <a:gd name="T13" fmla="*/ 223 h 223"/>
                <a:gd name="T14" fmla="*/ 274 w 290"/>
                <a:gd name="T15" fmla="*/ 223 h 223"/>
                <a:gd name="T16" fmla="*/ 290 w 290"/>
                <a:gd name="T17" fmla="*/ 207 h 223"/>
                <a:gd name="T18" fmla="*/ 290 w 290"/>
                <a:gd name="T19" fmla="*/ 16 h 223"/>
                <a:gd name="T20" fmla="*/ 274 w 290"/>
                <a:gd name="T21" fmla="*/ 0 h 2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3"/>
                <a:gd name="T35" fmla="*/ 290 w 290"/>
                <a:gd name="T36" fmla="*/ 223 h 2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3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3"/>
                    <a:pt x="265" y="42"/>
                  </a:cubicBezTo>
                  <a:cubicBezTo>
                    <a:pt x="265" y="223"/>
                    <a:pt x="265" y="223"/>
                    <a:pt x="265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0" y="216"/>
                    <a:pt x="290" y="207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2" name="Freeform 19"/>
            <p:cNvSpPr>
              <a:spLocks noChangeArrowheads="1"/>
            </p:cNvSpPr>
            <p:nvPr/>
          </p:nvSpPr>
          <p:spPr bwMode="auto">
            <a:xfrm>
              <a:off x="266357" y="0"/>
              <a:ext cx="821868" cy="628699"/>
            </a:xfrm>
            <a:custGeom>
              <a:avLst/>
              <a:gdLst>
                <a:gd name="T0" fmla="*/ 274 w 290"/>
                <a:gd name="T1" fmla="*/ 0 h 222"/>
                <a:gd name="T2" fmla="*/ 16 w 290"/>
                <a:gd name="T3" fmla="*/ 0 h 222"/>
                <a:gd name="T4" fmla="*/ 0 w 290"/>
                <a:gd name="T5" fmla="*/ 16 h 222"/>
                <a:gd name="T6" fmla="*/ 0 w 290"/>
                <a:gd name="T7" fmla="*/ 25 h 222"/>
                <a:gd name="T8" fmla="*/ 249 w 290"/>
                <a:gd name="T9" fmla="*/ 25 h 222"/>
                <a:gd name="T10" fmla="*/ 265 w 290"/>
                <a:gd name="T11" fmla="*/ 41 h 222"/>
                <a:gd name="T12" fmla="*/ 265 w 290"/>
                <a:gd name="T13" fmla="*/ 222 h 222"/>
                <a:gd name="T14" fmla="*/ 274 w 290"/>
                <a:gd name="T15" fmla="*/ 222 h 222"/>
                <a:gd name="T16" fmla="*/ 290 w 290"/>
                <a:gd name="T17" fmla="*/ 206 h 222"/>
                <a:gd name="T18" fmla="*/ 290 w 290"/>
                <a:gd name="T19" fmla="*/ 16 h 222"/>
                <a:gd name="T20" fmla="*/ 274 w 290"/>
                <a:gd name="T21" fmla="*/ 0 h 2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2"/>
                <a:gd name="T35" fmla="*/ 290 w 290"/>
                <a:gd name="T36" fmla="*/ 222 h 2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2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2"/>
                    <a:pt x="265" y="41"/>
                  </a:cubicBezTo>
                  <a:cubicBezTo>
                    <a:pt x="265" y="222"/>
                    <a:pt x="265" y="222"/>
                    <a:pt x="265" y="222"/>
                  </a:cubicBezTo>
                  <a:cubicBezTo>
                    <a:pt x="274" y="222"/>
                    <a:pt x="274" y="222"/>
                    <a:pt x="274" y="222"/>
                  </a:cubicBezTo>
                  <a:cubicBezTo>
                    <a:pt x="283" y="222"/>
                    <a:pt x="290" y="215"/>
                    <a:pt x="290" y="206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3" name="Freeform 20"/>
            <p:cNvSpPr>
              <a:spLocks noChangeArrowheads="1"/>
            </p:cNvSpPr>
            <p:nvPr/>
          </p:nvSpPr>
          <p:spPr bwMode="auto">
            <a:xfrm>
              <a:off x="110382" y="422332"/>
              <a:ext cx="569909" cy="353943"/>
            </a:xfrm>
            <a:custGeom>
              <a:avLst/>
              <a:gdLst>
                <a:gd name="T0" fmla="*/ 71 w 201"/>
                <a:gd name="T1" fmla="*/ 5 h 125"/>
                <a:gd name="T2" fmla="*/ 11 w 201"/>
                <a:gd name="T3" fmla="*/ 109 h 125"/>
                <a:gd name="T4" fmla="*/ 11 w 201"/>
                <a:gd name="T5" fmla="*/ 124 h 125"/>
                <a:gd name="T6" fmla="*/ 192 w 201"/>
                <a:gd name="T7" fmla="*/ 124 h 125"/>
                <a:gd name="T8" fmla="*/ 192 w 201"/>
                <a:gd name="T9" fmla="*/ 108 h 125"/>
                <a:gd name="T10" fmla="*/ 151 w 201"/>
                <a:gd name="T11" fmla="*/ 47 h 125"/>
                <a:gd name="T12" fmla="*/ 117 w 201"/>
                <a:gd name="T13" fmla="*/ 86 h 125"/>
                <a:gd name="T14" fmla="*/ 110 w 201"/>
                <a:gd name="T15" fmla="*/ 81 h 125"/>
                <a:gd name="T16" fmla="*/ 122 w 201"/>
                <a:gd name="T17" fmla="*/ 65 h 125"/>
                <a:gd name="T18" fmla="*/ 81 w 201"/>
                <a:gd name="T19" fmla="*/ 5 h 125"/>
                <a:gd name="T20" fmla="*/ 71 w 201"/>
                <a:gd name="T21" fmla="*/ 5 h 1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25"/>
                <a:gd name="T35" fmla="*/ 201 w 201"/>
                <a:gd name="T36" fmla="*/ 125 h 1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25">
                  <a:moveTo>
                    <a:pt x="71" y="5"/>
                  </a:moveTo>
                  <a:cubicBezTo>
                    <a:pt x="11" y="109"/>
                    <a:pt x="11" y="109"/>
                    <a:pt x="11" y="109"/>
                  </a:cubicBezTo>
                  <a:cubicBezTo>
                    <a:pt x="11" y="109"/>
                    <a:pt x="0" y="124"/>
                    <a:pt x="11" y="124"/>
                  </a:cubicBezTo>
                  <a:cubicBezTo>
                    <a:pt x="25" y="125"/>
                    <a:pt x="192" y="124"/>
                    <a:pt x="192" y="124"/>
                  </a:cubicBezTo>
                  <a:cubicBezTo>
                    <a:pt x="192" y="124"/>
                    <a:pt x="201" y="121"/>
                    <a:pt x="192" y="108"/>
                  </a:cubicBezTo>
                  <a:cubicBezTo>
                    <a:pt x="182" y="94"/>
                    <a:pt x="158" y="46"/>
                    <a:pt x="151" y="47"/>
                  </a:cubicBezTo>
                  <a:cubicBezTo>
                    <a:pt x="144" y="47"/>
                    <a:pt x="120" y="83"/>
                    <a:pt x="117" y="86"/>
                  </a:cubicBezTo>
                  <a:cubicBezTo>
                    <a:pt x="115" y="89"/>
                    <a:pt x="108" y="84"/>
                    <a:pt x="110" y="81"/>
                  </a:cubicBezTo>
                  <a:cubicBezTo>
                    <a:pt x="116" y="74"/>
                    <a:pt x="122" y="65"/>
                    <a:pt x="122" y="65"/>
                  </a:cubicBezTo>
                  <a:cubicBezTo>
                    <a:pt x="122" y="65"/>
                    <a:pt x="84" y="9"/>
                    <a:pt x="81" y="5"/>
                  </a:cubicBezTo>
                  <a:cubicBezTo>
                    <a:pt x="78" y="0"/>
                    <a:pt x="73" y="1"/>
                    <a:pt x="7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563909" y="331147"/>
              <a:ext cx="101984" cy="995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9791433" y="4205439"/>
            <a:ext cx="329894" cy="333006"/>
            <a:chOff x="0" y="0"/>
            <a:chExt cx="881859" cy="881859"/>
          </a:xfrm>
          <a:solidFill>
            <a:schemeClr val="tx1"/>
          </a:solidFill>
        </p:grpSpPr>
        <p:sp>
          <p:nvSpPr>
            <p:cNvPr id="16" name="Freeform 22"/>
            <p:cNvSpPr>
              <a:spLocks noEditPoints="1" noChangeArrowheads="1"/>
            </p:cNvSpPr>
            <p:nvPr/>
          </p:nvSpPr>
          <p:spPr bwMode="auto">
            <a:xfrm>
              <a:off x="0" y="0"/>
              <a:ext cx="881859" cy="881859"/>
            </a:xfrm>
            <a:custGeom>
              <a:avLst/>
              <a:gdLst>
                <a:gd name="T0" fmla="*/ 155 w 311"/>
                <a:gd name="T1" fmla="*/ 0 h 311"/>
                <a:gd name="T2" fmla="*/ 0 w 311"/>
                <a:gd name="T3" fmla="*/ 155 h 311"/>
                <a:gd name="T4" fmla="*/ 155 w 311"/>
                <a:gd name="T5" fmla="*/ 311 h 311"/>
                <a:gd name="T6" fmla="*/ 311 w 311"/>
                <a:gd name="T7" fmla="*/ 155 h 311"/>
                <a:gd name="T8" fmla="*/ 155 w 311"/>
                <a:gd name="T9" fmla="*/ 0 h 311"/>
                <a:gd name="T10" fmla="*/ 155 w 311"/>
                <a:gd name="T11" fmla="*/ 289 h 311"/>
                <a:gd name="T12" fmla="*/ 21 w 311"/>
                <a:gd name="T13" fmla="*/ 155 h 311"/>
                <a:gd name="T14" fmla="*/ 155 w 311"/>
                <a:gd name="T15" fmla="*/ 21 h 311"/>
                <a:gd name="T16" fmla="*/ 289 w 311"/>
                <a:gd name="T17" fmla="*/ 155 h 311"/>
                <a:gd name="T18" fmla="*/ 155 w 311"/>
                <a:gd name="T19" fmla="*/ 289 h 3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1"/>
                <a:gd name="T31" fmla="*/ 0 h 311"/>
                <a:gd name="T32" fmla="*/ 311 w 311"/>
                <a:gd name="T33" fmla="*/ 311 h 3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1" h="311">
                  <a:moveTo>
                    <a:pt x="155" y="0"/>
                  </a:moveTo>
                  <a:cubicBezTo>
                    <a:pt x="70" y="0"/>
                    <a:pt x="0" y="69"/>
                    <a:pt x="0" y="155"/>
                  </a:cubicBezTo>
                  <a:cubicBezTo>
                    <a:pt x="0" y="241"/>
                    <a:pt x="70" y="311"/>
                    <a:pt x="155" y="311"/>
                  </a:cubicBezTo>
                  <a:cubicBezTo>
                    <a:pt x="241" y="311"/>
                    <a:pt x="311" y="241"/>
                    <a:pt x="311" y="155"/>
                  </a:cubicBezTo>
                  <a:cubicBezTo>
                    <a:pt x="311" y="69"/>
                    <a:pt x="241" y="0"/>
                    <a:pt x="155" y="0"/>
                  </a:cubicBezTo>
                  <a:moveTo>
                    <a:pt x="155" y="289"/>
                  </a:moveTo>
                  <a:cubicBezTo>
                    <a:pt x="81" y="289"/>
                    <a:pt x="21" y="229"/>
                    <a:pt x="21" y="155"/>
                  </a:cubicBezTo>
                  <a:cubicBezTo>
                    <a:pt x="21" y="81"/>
                    <a:pt x="81" y="21"/>
                    <a:pt x="155" y="21"/>
                  </a:cubicBezTo>
                  <a:cubicBezTo>
                    <a:pt x="229" y="21"/>
                    <a:pt x="289" y="81"/>
                    <a:pt x="289" y="155"/>
                  </a:cubicBezTo>
                  <a:cubicBezTo>
                    <a:pt x="289" y="229"/>
                    <a:pt x="229" y="289"/>
                    <a:pt x="155" y="2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7" name="Freeform 23"/>
            <p:cNvSpPr>
              <a:spLocks noChangeArrowheads="1"/>
            </p:cNvSpPr>
            <p:nvPr/>
          </p:nvSpPr>
          <p:spPr bwMode="auto">
            <a:xfrm>
              <a:off x="235162" y="70789"/>
              <a:ext cx="430731" cy="428331"/>
            </a:xfrm>
            <a:custGeom>
              <a:avLst/>
              <a:gdLst>
                <a:gd name="T0" fmla="*/ 145 w 152"/>
                <a:gd name="T1" fmla="*/ 53 h 151"/>
                <a:gd name="T2" fmla="*/ 144 w 152"/>
                <a:gd name="T3" fmla="*/ 52 h 151"/>
                <a:gd name="T4" fmla="*/ 125 w 152"/>
                <a:gd name="T5" fmla="*/ 52 h 151"/>
                <a:gd name="T6" fmla="*/ 77 w 152"/>
                <a:gd name="T7" fmla="*/ 106 h 151"/>
                <a:gd name="T8" fmla="*/ 31 w 152"/>
                <a:gd name="T9" fmla="*/ 12 h 151"/>
                <a:gd name="T10" fmla="*/ 11 w 152"/>
                <a:gd name="T11" fmla="*/ 4 h 151"/>
                <a:gd name="T12" fmla="*/ 10 w 152"/>
                <a:gd name="T13" fmla="*/ 4 h 151"/>
                <a:gd name="T14" fmla="*/ 4 w 152"/>
                <a:gd name="T15" fmla="*/ 25 h 151"/>
                <a:gd name="T16" fmla="*/ 60 w 152"/>
                <a:gd name="T17" fmla="*/ 140 h 151"/>
                <a:gd name="T18" fmla="*/ 79 w 152"/>
                <a:gd name="T19" fmla="*/ 148 h 151"/>
                <a:gd name="T20" fmla="*/ 79 w 152"/>
                <a:gd name="T21" fmla="*/ 148 h 151"/>
                <a:gd name="T22" fmla="*/ 80 w 152"/>
                <a:gd name="T23" fmla="*/ 148 h 151"/>
                <a:gd name="T24" fmla="*/ 81 w 152"/>
                <a:gd name="T25" fmla="*/ 147 h 151"/>
                <a:gd name="T26" fmla="*/ 87 w 152"/>
                <a:gd name="T27" fmla="*/ 141 h 151"/>
                <a:gd name="T28" fmla="*/ 148 w 152"/>
                <a:gd name="T29" fmla="*/ 72 h 151"/>
                <a:gd name="T30" fmla="*/ 145 w 152"/>
                <a:gd name="T31" fmla="*/ 53 h 15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151"/>
                <a:gd name="T50" fmla="*/ 152 w 152"/>
                <a:gd name="T51" fmla="*/ 151 h 15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151">
                  <a:moveTo>
                    <a:pt x="145" y="53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8" y="47"/>
                    <a:pt x="129" y="47"/>
                    <a:pt x="125" y="52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7" y="4"/>
                    <a:pt x="18" y="0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3" y="8"/>
                    <a:pt x="0" y="17"/>
                    <a:pt x="4" y="25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63" y="148"/>
                    <a:pt x="72" y="151"/>
                    <a:pt x="79" y="1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8"/>
                    <a:pt x="80" y="148"/>
                    <a:pt x="80" y="148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84" y="146"/>
                    <a:pt x="86" y="144"/>
                    <a:pt x="87" y="141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52" y="67"/>
                    <a:pt x="151" y="59"/>
                    <a:pt x="145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8473972" y="4205439"/>
            <a:ext cx="397959" cy="333006"/>
            <a:chOff x="0" y="0"/>
            <a:chExt cx="961046" cy="796672"/>
          </a:xfrm>
          <a:solidFill>
            <a:schemeClr val="tx1"/>
          </a:solidFill>
        </p:grpSpPr>
        <p:sp>
          <p:nvSpPr>
            <p:cNvPr id="19" name="Freeform 24"/>
            <p:cNvSpPr>
              <a:spLocks noEditPoints="1" noChangeArrowheads="1"/>
            </p:cNvSpPr>
            <p:nvPr/>
          </p:nvSpPr>
          <p:spPr bwMode="auto">
            <a:xfrm>
              <a:off x="0" y="0"/>
              <a:ext cx="961046" cy="796672"/>
            </a:xfrm>
            <a:custGeom>
              <a:avLst/>
              <a:gdLst>
                <a:gd name="T0" fmla="*/ 321 w 339"/>
                <a:gd name="T1" fmla="*/ 0 h 281"/>
                <a:gd name="T2" fmla="*/ 18 w 339"/>
                <a:gd name="T3" fmla="*/ 0 h 281"/>
                <a:gd name="T4" fmla="*/ 0 w 339"/>
                <a:gd name="T5" fmla="*/ 18 h 281"/>
                <a:gd name="T6" fmla="*/ 0 w 339"/>
                <a:gd name="T7" fmla="*/ 263 h 281"/>
                <a:gd name="T8" fmla="*/ 18 w 339"/>
                <a:gd name="T9" fmla="*/ 281 h 281"/>
                <a:gd name="T10" fmla="*/ 321 w 339"/>
                <a:gd name="T11" fmla="*/ 281 h 281"/>
                <a:gd name="T12" fmla="*/ 339 w 339"/>
                <a:gd name="T13" fmla="*/ 263 h 281"/>
                <a:gd name="T14" fmla="*/ 339 w 339"/>
                <a:gd name="T15" fmla="*/ 18 h 281"/>
                <a:gd name="T16" fmla="*/ 321 w 339"/>
                <a:gd name="T17" fmla="*/ 0 h 281"/>
                <a:gd name="T18" fmla="*/ 316 w 339"/>
                <a:gd name="T19" fmla="*/ 246 h 281"/>
                <a:gd name="T20" fmla="*/ 301 w 339"/>
                <a:gd name="T21" fmla="*/ 262 h 281"/>
                <a:gd name="T22" fmla="*/ 38 w 339"/>
                <a:gd name="T23" fmla="*/ 262 h 281"/>
                <a:gd name="T24" fmla="*/ 23 w 339"/>
                <a:gd name="T25" fmla="*/ 246 h 281"/>
                <a:gd name="T26" fmla="*/ 23 w 339"/>
                <a:gd name="T27" fmla="*/ 35 h 281"/>
                <a:gd name="T28" fmla="*/ 38 w 339"/>
                <a:gd name="T29" fmla="*/ 19 h 281"/>
                <a:gd name="T30" fmla="*/ 301 w 339"/>
                <a:gd name="T31" fmla="*/ 19 h 281"/>
                <a:gd name="T32" fmla="*/ 316 w 339"/>
                <a:gd name="T33" fmla="*/ 35 h 281"/>
                <a:gd name="T34" fmla="*/ 316 w 339"/>
                <a:gd name="T35" fmla="*/ 246 h 2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9"/>
                <a:gd name="T55" fmla="*/ 0 h 281"/>
                <a:gd name="T56" fmla="*/ 339 w 339"/>
                <a:gd name="T57" fmla="*/ 281 h 2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9" h="281">
                  <a:moveTo>
                    <a:pt x="32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3"/>
                    <a:pt x="8" y="281"/>
                    <a:pt x="18" y="281"/>
                  </a:cubicBezTo>
                  <a:cubicBezTo>
                    <a:pt x="321" y="281"/>
                    <a:pt x="321" y="281"/>
                    <a:pt x="321" y="281"/>
                  </a:cubicBezTo>
                  <a:cubicBezTo>
                    <a:pt x="331" y="281"/>
                    <a:pt x="339" y="273"/>
                    <a:pt x="339" y="263"/>
                  </a:cubicBezTo>
                  <a:cubicBezTo>
                    <a:pt x="339" y="18"/>
                    <a:pt x="339" y="18"/>
                    <a:pt x="339" y="18"/>
                  </a:cubicBezTo>
                  <a:cubicBezTo>
                    <a:pt x="339" y="8"/>
                    <a:pt x="331" y="0"/>
                    <a:pt x="321" y="0"/>
                  </a:cubicBezTo>
                  <a:moveTo>
                    <a:pt x="316" y="246"/>
                  </a:moveTo>
                  <a:cubicBezTo>
                    <a:pt x="316" y="255"/>
                    <a:pt x="309" y="262"/>
                    <a:pt x="301" y="262"/>
                  </a:cubicBezTo>
                  <a:cubicBezTo>
                    <a:pt x="38" y="262"/>
                    <a:pt x="38" y="262"/>
                    <a:pt x="38" y="262"/>
                  </a:cubicBezTo>
                  <a:cubicBezTo>
                    <a:pt x="30" y="262"/>
                    <a:pt x="23" y="255"/>
                    <a:pt x="23" y="24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26"/>
                    <a:pt x="30" y="19"/>
                    <a:pt x="38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9" y="19"/>
                    <a:pt x="316" y="26"/>
                    <a:pt x="316" y="35"/>
                  </a:cubicBezTo>
                  <a:lnTo>
                    <a:pt x="316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0" name="Freeform 25"/>
            <p:cNvSpPr>
              <a:spLocks noChangeArrowheads="1"/>
            </p:cNvSpPr>
            <p:nvPr/>
          </p:nvSpPr>
          <p:spPr bwMode="auto">
            <a:xfrm>
              <a:off x="176371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1" name="Freeform 26"/>
            <p:cNvSpPr>
              <a:spLocks noChangeArrowheads="1"/>
            </p:cNvSpPr>
            <p:nvPr/>
          </p:nvSpPr>
          <p:spPr bwMode="auto">
            <a:xfrm>
              <a:off x="176371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2" name="Freeform 27"/>
            <p:cNvSpPr>
              <a:spLocks noChangeArrowheads="1"/>
            </p:cNvSpPr>
            <p:nvPr/>
          </p:nvSpPr>
          <p:spPr bwMode="auto">
            <a:xfrm>
              <a:off x="346744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3" name="Freeform 28"/>
            <p:cNvSpPr>
              <a:spLocks noChangeArrowheads="1"/>
            </p:cNvSpPr>
            <p:nvPr/>
          </p:nvSpPr>
          <p:spPr bwMode="auto">
            <a:xfrm>
              <a:off x="346744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4" name="Freeform 29"/>
            <p:cNvSpPr>
              <a:spLocks noChangeArrowheads="1"/>
            </p:cNvSpPr>
            <p:nvPr/>
          </p:nvSpPr>
          <p:spPr bwMode="auto">
            <a:xfrm>
              <a:off x="346744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5" name="Freeform 30"/>
            <p:cNvSpPr>
              <a:spLocks noChangeArrowheads="1"/>
            </p:cNvSpPr>
            <p:nvPr/>
          </p:nvSpPr>
          <p:spPr bwMode="auto">
            <a:xfrm>
              <a:off x="519516" y="116382"/>
              <a:ext cx="83987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" name="Freeform 31"/>
            <p:cNvSpPr>
              <a:spLocks noChangeArrowheads="1"/>
            </p:cNvSpPr>
            <p:nvPr/>
          </p:nvSpPr>
          <p:spPr bwMode="auto">
            <a:xfrm>
              <a:off x="519516" y="274756"/>
              <a:ext cx="83987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7" name="Freeform 32"/>
            <p:cNvSpPr>
              <a:spLocks noChangeArrowheads="1"/>
            </p:cNvSpPr>
            <p:nvPr/>
          </p:nvSpPr>
          <p:spPr bwMode="auto">
            <a:xfrm>
              <a:off x="688689" y="116382"/>
              <a:ext cx="85186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" name="Freeform 33"/>
            <p:cNvSpPr>
              <a:spLocks noChangeArrowheads="1"/>
            </p:cNvSpPr>
            <p:nvPr/>
          </p:nvSpPr>
          <p:spPr bwMode="auto">
            <a:xfrm>
              <a:off x="688689" y="274756"/>
              <a:ext cx="85186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9" name="Freeform 34"/>
            <p:cNvSpPr>
              <a:spLocks noChangeArrowheads="1"/>
            </p:cNvSpPr>
            <p:nvPr/>
          </p:nvSpPr>
          <p:spPr bwMode="auto">
            <a:xfrm>
              <a:off x="176371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30" name="Freeform 84"/>
          <p:cNvSpPr>
            <a:spLocks noChangeAspect="1" noEditPoints="1" noChangeArrowheads="1"/>
          </p:cNvSpPr>
          <p:nvPr/>
        </p:nvSpPr>
        <p:spPr bwMode="auto">
          <a:xfrm>
            <a:off x="7169827" y="4205438"/>
            <a:ext cx="333822" cy="333006"/>
          </a:xfrm>
          <a:custGeom>
            <a:avLst/>
            <a:gdLst>
              <a:gd name="T0" fmla="*/ 170 w 170"/>
              <a:gd name="T1" fmla="*/ 0 h 168"/>
              <a:gd name="T2" fmla="*/ 162 w 170"/>
              <a:gd name="T3" fmla="*/ 16 h 168"/>
              <a:gd name="T4" fmla="*/ 170 w 170"/>
              <a:gd name="T5" fmla="*/ 103 h 168"/>
              <a:gd name="T6" fmla="*/ 93 w 170"/>
              <a:gd name="T7" fmla="*/ 119 h 168"/>
              <a:gd name="T8" fmla="*/ 128 w 170"/>
              <a:gd name="T9" fmla="*/ 152 h 168"/>
              <a:gd name="T10" fmla="*/ 42 w 170"/>
              <a:gd name="T11" fmla="*/ 168 h 168"/>
              <a:gd name="T12" fmla="*/ 77 w 170"/>
              <a:gd name="T13" fmla="*/ 152 h 168"/>
              <a:gd name="T14" fmla="*/ 0 w 170"/>
              <a:gd name="T15" fmla="*/ 119 h 168"/>
              <a:gd name="T16" fmla="*/ 6 w 170"/>
              <a:gd name="T17" fmla="*/ 103 h 168"/>
              <a:gd name="T18" fmla="*/ 0 w 170"/>
              <a:gd name="T19" fmla="*/ 16 h 168"/>
              <a:gd name="T20" fmla="*/ 0 w 170"/>
              <a:gd name="T21" fmla="*/ 0 h 168"/>
              <a:gd name="T22" fmla="*/ 122 w 170"/>
              <a:gd name="T23" fmla="*/ 40 h 168"/>
              <a:gd name="T24" fmla="*/ 115 w 170"/>
              <a:gd name="T25" fmla="*/ 44 h 168"/>
              <a:gd name="T26" fmla="*/ 75 w 170"/>
              <a:gd name="T27" fmla="*/ 52 h 168"/>
              <a:gd name="T28" fmla="*/ 73 w 170"/>
              <a:gd name="T29" fmla="*/ 50 h 168"/>
              <a:gd name="T30" fmla="*/ 50 w 170"/>
              <a:gd name="T31" fmla="*/ 67 h 168"/>
              <a:gd name="T32" fmla="*/ 85 w 170"/>
              <a:gd name="T33" fmla="*/ 65 h 168"/>
              <a:gd name="T34" fmla="*/ 89 w 170"/>
              <a:gd name="T35" fmla="*/ 67 h 168"/>
              <a:gd name="T36" fmla="*/ 120 w 170"/>
              <a:gd name="T37" fmla="*/ 52 h 168"/>
              <a:gd name="T38" fmla="*/ 128 w 170"/>
              <a:gd name="T39" fmla="*/ 40 h 168"/>
              <a:gd name="T40" fmla="*/ 113 w 170"/>
              <a:gd name="T41" fmla="*/ 58 h 168"/>
              <a:gd name="T42" fmla="*/ 122 w 170"/>
              <a:gd name="T43" fmla="*/ 85 h 168"/>
              <a:gd name="T44" fmla="*/ 113 w 170"/>
              <a:gd name="T45" fmla="*/ 58 h 168"/>
              <a:gd name="T46" fmla="*/ 101 w 170"/>
              <a:gd name="T47" fmla="*/ 67 h 168"/>
              <a:gd name="T48" fmla="*/ 109 w 170"/>
              <a:gd name="T49" fmla="*/ 85 h 168"/>
              <a:gd name="T50" fmla="*/ 101 w 170"/>
              <a:gd name="T51" fmla="*/ 67 h 168"/>
              <a:gd name="T52" fmla="*/ 87 w 170"/>
              <a:gd name="T53" fmla="*/ 77 h 168"/>
              <a:gd name="T54" fmla="*/ 95 w 170"/>
              <a:gd name="T55" fmla="*/ 85 h 168"/>
              <a:gd name="T56" fmla="*/ 87 w 170"/>
              <a:gd name="T57" fmla="*/ 77 h 168"/>
              <a:gd name="T58" fmla="*/ 75 w 170"/>
              <a:gd name="T59" fmla="*/ 69 h 168"/>
              <a:gd name="T60" fmla="*/ 83 w 170"/>
              <a:gd name="T61" fmla="*/ 85 h 168"/>
              <a:gd name="T62" fmla="*/ 75 w 170"/>
              <a:gd name="T63" fmla="*/ 69 h 168"/>
              <a:gd name="T64" fmla="*/ 63 w 170"/>
              <a:gd name="T65" fmla="*/ 69 h 168"/>
              <a:gd name="T66" fmla="*/ 71 w 170"/>
              <a:gd name="T67" fmla="*/ 85 h 168"/>
              <a:gd name="T68" fmla="*/ 63 w 170"/>
              <a:gd name="T69" fmla="*/ 69 h 168"/>
              <a:gd name="T70" fmla="*/ 48 w 170"/>
              <a:gd name="T71" fmla="*/ 73 h 168"/>
              <a:gd name="T72" fmla="*/ 56 w 170"/>
              <a:gd name="T73" fmla="*/ 85 h 168"/>
              <a:gd name="T74" fmla="*/ 48 w 170"/>
              <a:gd name="T75" fmla="*/ 73 h 168"/>
              <a:gd name="T76" fmla="*/ 146 w 170"/>
              <a:gd name="T77" fmla="*/ 18 h 168"/>
              <a:gd name="T78" fmla="*/ 24 w 170"/>
              <a:gd name="T79" fmla="*/ 101 h 168"/>
              <a:gd name="T80" fmla="*/ 146 w 170"/>
              <a:gd name="T81" fmla="*/ 18 h 1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0"/>
              <a:gd name="T124" fmla="*/ 0 h 168"/>
              <a:gd name="T125" fmla="*/ 170 w 170"/>
              <a:gd name="T126" fmla="*/ 168 h 16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0" h="168">
                <a:moveTo>
                  <a:pt x="0" y="0"/>
                </a:moveTo>
                <a:lnTo>
                  <a:pt x="170" y="0"/>
                </a:lnTo>
                <a:lnTo>
                  <a:pt x="170" y="16"/>
                </a:lnTo>
                <a:lnTo>
                  <a:pt x="162" y="16"/>
                </a:lnTo>
                <a:lnTo>
                  <a:pt x="162" y="103"/>
                </a:lnTo>
                <a:lnTo>
                  <a:pt x="170" y="103"/>
                </a:lnTo>
                <a:lnTo>
                  <a:pt x="170" y="119"/>
                </a:lnTo>
                <a:lnTo>
                  <a:pt x="93" y="119"/>
                </a:lnTo>
                <a:lnTo>
                  <a:pt x="93" y="152"/>
                </a:lnTo>
                <a:lnTo>
                  <a:pt x="128" y="152"/>
                </a:lnTo>
                <a:lnTo>
                  <a:pt x="128" y="168"/>
                </a:lnTo>
                <a:lnTo>
                  <a:pt x="42" y="168"/>
                </a:lnTo>
                <a:lnTo>
                  <a:pt x="42" y="152"/>
                </a:lnTo>
                <a:lnTo>
                  <a:pt x="77" y="152"/>
                </a:lnTo>
                <a:lnTo>
                  <a:pt x="77" y="119"/>
                </a:lnTo>
                <a:lnTo>
                  <a:pt x="0" y="119"/>
                </a:lnTo>
                <a:lnTo>
                  <a:pt x="0" y="103"/>
                </a:lnTo>
                <a:lnTo>
                  <a:pt x="6" y="103"/>
                </a:lnTo>
                <a:lnTo>
                  <a:pt x="6" y="16"/>
                </a:lnTo>
                <a:lnTo>
                  <a:pt x="0" y="16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128" y="40"/>
                </a:moveTo>
                <a:lnTo>
                  <a:pt x="122" y="40"/>
                </a:lnTo>
                <a:lnTo>
                  <a:pt x="113" y="40"/>
                </a:lnTo>
                <a:lnTo>
                  <a:pt x="115" y="44"/>
                </a:lnTo>
                <a:lnTo>
                  <a:pt x="87" y="61"/>
                </a:lnTo>
                <a:lnTo>
                  <a:pt x="75" y="52"/>
                </a:lnTo>
                <a:lnTo>
                  <a:pt x="75" y="50"/>
                </a:lnTo>
                <a:lnTo>
                  <a:pt x="73" y="50"/>
                </a:lnTo>
                <a:lnTo>
                  <a:pt x="48" y="61"/>
                </a:lnTo>
                <a:lnTo>
                  <a:pt x="50" y="67"/>
                </a:lnTo>
                <a:lnTo>
                  <a:pt x="73" y="56"/>
                </a:lnTo>
                <a:lnTo>
                  <a:pt x="85" y="65"/>
                </a:lnTo>
                <a:lnTo>
                  <a:pt x="87" y="67"/>
                </a:lnTo>
                <a:lnTo>
                  <a:pt x="89" y="67"/>
                </a:lnTo>
                <a:lnTo>
                  <a:pt x="117" y="48"/>
                </a:lnTo>
                <a:lnTo>
                  <a:pt x="120" y="52"/>
                </a:lnTo>
                <a:lnTo>
                  <a:pt x="124" y="46"/>
                </a:lnTo>
                <a:lnTo>
                  <a:pt x="128" y="40"/>
                </a:lnTo>
                <a:lnTo>
                  <a:pt x="128" y="40"/>
                </a:lnTo>
                <a:close/>
                <a:moveTo>
                  <a:pt x="113" y="58"/>
                </a:moveTo>
                <a:lnTo>
                  <a:pt x="113" y="85"/>
                </a:lnTo>
                <a:lnTo>
                  <a:pt x="122" y="85"/>
                </a:lnTo>
                <a:lnTo>
                  <a:pt x="122" y="58"/>
                </a:lnTo>
                <a:lnTo>
                  <a:pt x="113" y="58"/>
                </a:lnTo>
                <a:lnTo>
                  <a:pt x="113" y="58"/>
                </a:lnTo>
                <a:close/>
                <a:moveTo>
                  <a:pt x="101" y="67"/>
                </a:moveTo>
                <a:lnTo>
                  <a:pt x="101" y="85"/>
                </a:lnTo>
                <a:lnTo>
                  <a:pt x="109" y="85"/>
                </a:lnTo>
                <a:lnTo>
                  <a:pt x="109" y="67"/>
                </a:lnTo>
                <a:lnTo>
                  <a:pt x="101" y="67"/>
                </a:lnTo>
                <a:lnTo>
                  <a:pt x="101" y="67"/>
                </a:lnTo>
                <a:close/>
                <a:moveTo>
                  <a:pt x="87" y="77"/>
                </a:moveTo>
                <a:lnTo>
                  <a:pt x="87" y="85"/>
                </a:lnTo>
                <a:lnTo>
                  <a:pt x="95" y="85"/>
                </a:lnTo>
                <a:lnTo>
                  <a:pt x="95" y="77"/>
                </a:lnTo>
                <a:lnTo>
                  <a:pt x="87" y="77"/>
                </a:lnTo>
                <a:lnTo>
                  <a:pt x="87" y="77"/>
                </a:lnTo>
                <a:close/>
                <a:moveTo>
                  <a:pt x="75" y="69"/>
                </a:moveTo>
                <a:lnTo>
                  <a:pt x="75" y="85"/>
                </a:lnTo>
                <a:lnTo>
                  <a:pt x="83" y="85"/>
                </a:lnTo>
                <a:lnTo>
                  <a:pt x="83" y="69"/>
                </a:lnTo>
                <a:lnTo>
                  <a:pt x="75" y="69"/>
                </a:lnTo>
                <a:lnTo>
                  <a:pt x="75" y="69"/>
                </a:lnTo>
                <a:close/>
                <a:moveTo>
                  <a:pt x="63" y="69"/>
                </a:moveTo>
                <a:lnTo>
                  <a:pt x="63" y="85"/>
                </a:lnTo>
                <a:lnTo>
                  <a:pt x="71" y="85"/>
                </a:lnTo>
                <a:lnTo>
                  <a:pt x="71" y="69"/>
                </a:lnTo>
                <a:lnTo>
                  <a:pt x="63" y="69"/>
                </a:lnTo>
                <a:lnTo>
                  <a:pt x="63" y="69"/>
                </a:lnTo>
                <a:close/>
                <a:moveTo>
                  <a:pt x="48" y="73"/>
                </a:moveTo>
                <a:lnTo>
                  <a:pt x="48" y="85"/>
                </a:lnTo>
                <a:lnTo>
                  <a:pt x="56" y="85"/>
                </a:lnTo>
                <a:lnTo>
                  <a:pt x="56" y="73"/>
                </a:lnTo>
                <a:lnTo>
                  <a:pt x="48" y="73"/>
                </a:lnTo>
                <a:lnTo>
                  <a:pt x="48" y="73"/>
                </a:lnTo>
                <a:close/>
                <a:moveTo>
                  <a:pt x="146" y="18"/>
                </a:moveTo>
                <a:lnTo>
                  <a:pt x="24" y="18"/>
                </a:lnTo>
                <a:lnTo>
                  <a:pt x="24" y="101"/>
                </a:lnTo>
                <a:lnTo>
                  <a:pt x="146" y="101"/>
                </a:lnTo>
                <a:lnTo>
                  <a:pt x="146" y="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Freeform 9"/>
          <p:cNvSpPr>
            <a:spLocks noChangeAspect="1" noEditPoints="1" noChangeArrowheads="1"/>
          </p:cNvSpPr>
          <p:nvPr/>
        </p:nvSpPr>
        <p:spPr bwMode="auto">
          <a:xfrm>
            <a:off x="9150738" y="4205437"/>
            <a:ext cx="361886" cy="333007"/>
          </a:xfrm>
          <a:custGeom>
            <a:avLst/>
            <a:gdLst>
              <a:gd name="T0" fmla="*/ 141 w 181"/>
              <a:gd name="T1" fmla="*/ 0 h 165"/>
              <a:gd name="T2" fmla="*/ 149 w 181"/>
              <a:gd name="T3" fmla="*/ 8 h 165"/>
              <a:gd name="T4" fmla="*/ 134 w 181"/>
              <a:gd name="T5" fmla="*/ 47 h 165"/>
              <a:gd name="T6" fmla="*/ 33 w 181"/>
              <a:gd name="T7" fmla="*/ 14 h 165"/>
              <a:gd name="T8" fmla="*/ 39 w 181"/>
              <a:gd name="T9" fmla="*/ 20 h 165"/>
              <a:gd name="T10" fmla="*/ 51 w 181"/>
              <a:gd name="T11" fmla="*/ 31 h 165"/>
              <a:gd name="T12" fmla="*/ 33 w 181"/>
              <a:gd name="T13" fmla="*/ 39 h 165"/>
              <a:gd name="T14" fmla="*/ 39 w 181"/>
              <a:gd name="T15" fmla="*/ 45 h 165"/>
              <a:gd name="T16" fmla="*/ 51 w 181"/>
              <a:gd name="T17" fmla="*/ 55 h 165"/>
              <a:gd name="T18" fmla="*/ 33 w 181"/>
              <a:gd name="T19" fmla="*/ 63 h 165"/>
              <a:gd name="T20" fmla="*/ 39 w 181"/>
              <a:gd name="T21" fmla="*/ 67 h 165"/>
              <a:gd name="T22" fmla="*/ 51 w 181"/>
              <a:gd name="T23" fmla="*/ 77 h 165"/>
              <a:gd name="T24" fmla="*/ 33 w 181"/>
              <a:gd name="T25" fmla="*/ 86 h 165"/>
              <a:gd name="T26" fmla="*/ 39 w 181"/>
              <a:gd name="T27" fmla="*/ 90 h 165"/>
              <a:gd name="T28" fmla="*/ 51 w 181"/>
              <a:gd name="T29" fmla="*/ 100 h 165"/>
              <a:gd name="T30" fmla="*/ 33 w 181"/>
              <a:gd name="T31" fmla="*/ 110 h 165"/>
              <a:gd name="T32" fmla="*/ 39 w 181"/>
              <a:gd name="T33" fmla="*/ 116 h 165"/>
              <a:gd name="T34" fmla="*/ 51 w 181"/>
              <a:gd name="T35" fmla="*/ 126 h 165"/>
              <a:gd name="T36" fmla="*/ 33 w 181"/>
              <a:gd name="T37" fmla="*/ 134 h 165"/>
              <a:gd name="T38" fmla="*/ 33 w 181"/>
              <a:gd name="T39" fmla="*/ 151 h 165"/>
              <a:gd name="T40" fmla="*/ 134 w 181"/>
              <a:gd name="T41" fmla="*/ 118 h 165"/>
              <a:gd name="T42" fmla="*/ 149 w 181"/>
              <a:gd name="T43" fmla="*/ 157 h 165"/>
              <a:gd name="T44" fmla="*/ 141 w 181"/>
              <a:gd name="T45" fmla="*/ 165 h 165"/>
              <a:gd name="T46" fmla="*/ 19 w 181"/>
              <a:gd name="T47" fmla="*/ 165 h 165"/>
              <a:gd name="T48" fmla="*/ 19 w 181"/>
              <a:gd name="T49" fmla="*/ 146 h 165"/>
              <a:gd name="T50" fmla="*/ 0 w 181"/>
              <a:gd name="T51" fmla="*/ 132 h 165"/>
              <a:gd name="T52" fmla="*/ 19 w 181"/>
              <a:gd name="T53" fmla="*/ 120 h 165"/>
              <a:gd name="T54" fmla="*/ 0 w 181"/>
              <a:gd name="T55" fmla="*/ 108 h 165"/>
              <a:gd name="T56" fmla="*/ 19 w 181"/>
              <a:gd name="T57" fmla="*/ 98 h 165"/>
              <a:gd name="T58" fmla="*/ 0 w 181"/>
              <a:gd name="T59" fmla="*/ 83 h 165"/>
              <a:gd name="T60" fmla="*/ 19 w 181"/>
              <a:gd name="T61" fmla="*/ 75 h 165"/>
              <a:gd name="T62" fmla="*/ 0 w 181"/>
              <a:gd name="T63" fmla="*/ 61 h 165"/>
              <a:gd name="T64" fmla="*/ 19 w 181"/>
              <a:gd name="T65" fmla="*/ 51 h 165"/>
              <a:gd name="T66" fmla="*/ 0 w 181"/>
              <a:gd name="T67" fmla="*/ 39 h 165"/>
              <a:gd name="T68" fmla="*/ 19 w 181"/>
              <a:gd name="T69" fmla="*/ 8 h 165"/>
              <a:gd name="T70" fmla="*/ 27 w 181"/>
              <a:gd name="T71" fmla="*/ 0 h 165"/>
              <a:gd name="T72" fmla="*/ 63 w 181"/>
              <a:gd name="T73" fmla="*/ 79 h 165"/>
              <a:gd name="T74" fmla="*/ 84 w 181"/>
              <a:gd name="T75" fmla="*/ 88 h 165"/>
              <a:gd name="T76" fmla="*/ 63 w 181"/>
              <a:gd name="T77" fmla="*/ 79 h 165"/>
              <a:gd name="T78" fmla="*/ 63 w 181"/>
              <a:gd name="T79" fmla="*/ 61 h 165"/>
              <a:gd name="T80" fmla="*/ 100 w 181"/>
              <a:gd name="T81" fmla="*/ 69 h 165"/>
              <a:gd name="T82" fmla="*/ 63 w 181"/>
              <a:gd name="T83" fmla="*/ 61 h 165"/>
              <a:gd name="T84" fmla="*/ 63 w 181"/>
              <a:gd name="T85" fmla="*/ 45 h 165"/>
              <a:gd name="T86" fmla="*/ 116 w 181"/>
              <a:gd name="T87" fmla="*/ 53 h 165"/>
              <a:gd name="T88" fmla="*/ 63 w 181"/>
              <a:gd name="T89" fmla="*/ 45 h 165"/>
              <a:gd name="T90" fmla="*/ 63 w 181"/>
              <a:gd name="T91" fmla="*/ 29 h 165"/>
              <a:gd name="T92" fmla="*/ 116 w 181"/>
              <a:gd name="T93" fmla="*/ 35 h 165"/>
              <a:gd name="T94" fmla="*/ 63 w 181"/>
              <a:gd name="T95" fmla="*/ 29 h 165"/>
              <a:gd name="T96" fmla="*/ 84 w 181"/>
              <a:gd name="T97" fmla="*/ 130 h 165"/>
              <a:gd name="T98" fmla="*/ 106 w 181"/>
              <a:gd name="T99" fmla="*/ 130 h 165"/>
              <a:gd name="T100" fmla="*/ 86 w 181"/>
              <a:gd name="T101" fmla="*/ 108 h 165"/>
              <a:gd name="T102" fmla="*/ 84 w 181"/>
              <a:gd name="T103" fmla="*/ 130 h 165"/>
              <a:gd name="T104" fmla="*/ 161 w 181"/>
              <a:gd name="T105" fmla="*/ 37 h 165"/>
              <a:gd name="T106" fmla="*/ 116 w 181"/>
              <a:gd name="T107" fmla="*/ 120 h 165"/>
              <a:gd name="T108" fmla="*/ 161 w 181"/>
              <a:gd name="T109" fmla="*/ 37 h 16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81"/>
              <a:gd name="T166" fmla="*/ 0 h 165"/>
              <a:gd name="T167" fmla="*/ 181 w 181"/>
              <a:gd name="T168" fmla="*/ 165 h 16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81" h="165">
                <a:moveTo>
                  <a:pt x="27" y="0"/>
                </a:moveTo>
                <a:lnTo>
                  <a:pt x="141" y="0"/>
                </a:lnTo>
                <a:lnTo>
                  <a:pt x="149" y="0"/>
                </a:lnTo>
                <a:lnTo>
                  <a:pt x="149" y="8"/>
                </a:lnTo>
                <a:lnTo>
                  <a:pt x="149" y="35"/>
                </a:lnTo>
                <a:lnTo>
                  <a:pt x="134" y="47"/>
                </a:lnTo>
                <a:lnTo>
                  <a:pt x="134" y="14"/>
                </a:lnTo>
                <a:lnTo>
                  <a:pt x="33" y="14"/>
                </a:lnTo>
                <a:lnTo>
                  <a:pt x="33" y="25"/>
                </a:lnTo>
                <a:lnTo>
                  <a:pt x="39" y="20"/>
                </a:lnTo>
                <a:lnTo>
                  <a:pt x="47" y="18"/>
                </a:lnTo>
                <a:lnTo>
                  <a:pt x="51" y="31"/>
                </a:lnTo>
                <a:lnTo>
                  <a:pt x="45" y="35"/>
                </a:lnTo>
                <a:lnTo>
                  <a:pt x="33" y="39"/>
                </a:lnTo>
                <a:lnTo>
                  <a:pt x="33" y="47"/>
                </a:lnTo>
                <a:lnTo>
                  <a:pt x="39" y="45"/>
                </a:lnTo>
                <a:lnTo>
                  <a:pt x="47" y="41"/>
                </a:lnTo>
                <a:lnTo>
                  <a:pt x="51" y="55"/>
                </a:lnTo>
                <a:lnTo>
                  <a:pt x="45" y="57"/>
                </a:lnTo>
                <a:lnTo>
                  <a:pt x="33" y="63"/>
                </a:lnTo>
                <a:lnTo>
                  <a:pt x="33" y="71"/>
                </a:lnTo>
                <a:lnTo>
                  <a:pt x="39" y="67"/>
                </a:lnTo>
                <a:lnTo>
                  <a:pt x="47" y="65"/>
                </a:lnTo>
                <a:lnTo>
                  <a:pt x="51" y="77"/>
                </a:lnTo>
                <a:lnTo>
                  <a:pt x="45" y="81"/>
                </a:lnTo>
                <a:lnTo>
                  <a:pt x="33" y="86"/>
                </a:lnTo>
                <a:lnTo>
                  <a:pt x="33" y="94"/>
                </a:lnTo>
                <a:lnTo>
                  <a:pt x="39" y="90"/>
                </a:lnTo>
                <a:lnTo>
                  <a:pt x="47" y="88"/>
                </a:lnTo>
                <a:lnTo>
                  <a:pt x="51" y="100"/>
                </a:lnTo>
                <a:lnTo>
                  <a:pt x="45" y="104"/>
                </a:lnTo>
                <a:lnTo>
                  <a:pt x="33" y="110"/>
                </a:lnTo>
                <a:lnTo>
                  <a:pt x="33" y="118"/>
                </a:lnTo>
                <a:lnTo>
                  <a:pt x="39" y="116"/>
                </a:lnTo>
                <a:lnTo>
                  <a:pt x="47" y="112"/>
                </a:lnTo>
                <a:lnTo>
                  <a:pt x="51" y="126"/>
                </a:lnTo>
                <a:lnTo>
                  <a:pt x="45" y="128"/>
                </a:lnTo>
                <a:lnTo>
                  <a:pt x="33" y="134"/>
                </a:lnTo>
                <a:lnTo>
                  <a:pt x="33" y="146"/>
                </a:lnTo>
                <a:lnTo>
                  <a:pt x="33" y="151"/>
                </a:lnTo>
                <a:lnTo>
                  <a:pt x="134" y="151"/>
                </a:lnTo>
                <a:lnTo>
                  <a:pt x="134" y="118"/>
                </a:lnTo>
                <a:lnTo>
                  <a:pt x="149" y="106"/>
                </a:lnTo>
                <a:lnTo>
                  <a:pt x="149" y="157"/>
                </a:lnTo>
                <a:lnTo>
                  <a:pt x="149" y="165"/>
                </a:lnTo>
                <a:lnTo>
                  <a:pt x="141" y="165"/>
                </a:lnTo>
                <a:lnTo>
                  <a:pt x="27" y="165"/>
                </a:lnTo>
                <a:lnTo>
                  <a:pt x="19" y="165"/>
                </a:lnTo>
                <a:lnTo>
                  <a:pt x="19" y="157"/>
                </a:lnTo>
                <a:lnTo>
                  <a:pt x="19" y="146"/>
                </a:lnTo>
                <a:lnTo>
                  <a:pt x="4" y="146"/>
                </a:lnTo>
                <a:lnTo>
                  <a:pt x="0" y="132"/>
                </a:lnTo>
                <a:lnTo>
                  <a:pt x="19" y="124"/>
                </a:lnTo>
                <a:lnTo>
                  <a:pt x="19" y="120"/>
                </a:lnTo>
                <a:lnTo>
                  <a:pt x="4" y="120"/>
                </a:lnTo>
                <a:lnTo>
                  <a:pt x="0" y="108"/>
                </a:lnTo>
                <a:lnTo>
                  <a:pt x="19" y="100"/>
                </a:lnTo>
                <a:lnTo>
                  <a:pt x="19" y="98"/>
                </a:lnTo>
                <a:lnTo>
                  <a:pt x="4" y="98"/>
                </a:lnTo>
                <a:lnTo>
                  <a:pt x="0" y="83"/>
                </a:lnTo>
                <a:lnTo>
                  <a:pt x="19" y="77"/>
                </a:lnTo>
                <a:lnTo>
                  <a:pt x="19" y="75"/>
                </a:lnTo>
                <a:lnTo>
                  <a:pt x="4" y="75"/>
                </a:lnTo>
                <a:lnTo>
                  <a:pt x="0" y="61"/>
                </a:lnTo>
                <a:lnTo>
                  <a:pt x="19" y="53"/>
                </a:lnTo>
                <a:lnTo>
                  <a:pt x="19" y="51"/>
                </a:lnTo>
                <a:lnTo>
                  <a:pt x="4" y="51"/>
                </a:lnTo>
                <a:lnTo>
                  <a:pt x="0" y="39"/>
                </a:lnTo>
                <a:lnTo>
                  <a:pt x="19" y="31"/>
                </a:lnTo>
                <a:lnTo>
                  <a:pt x="19" y="8"/>
                </a:lnTo>
                <a:lnTo>
                  <a:pt x="19" y="0"/>
                </a:lnTo>
                <a:lnTo>
                  <a:pt x="27" y="0"/>
                </a:lnTo>
                <a:lnTo>
                  <a:pt x="27" y="0"/>
                </a:lnTo>
                <a:close/>
                <a:moveTo>
                  <a:pt x="63" y="79"/>
                </a:moveTo>
                <a:lnTo>
                  <a:pt x="63" y="88"/>
                </a:lnTo>
                <a:lnTo>
                  <a:pt x="84" y="88"/>
                </a:lnTo>
                <a:lnTo>
                  <a:pt x="84" y="79"/>
                </a:lnTo>
                <a:lnTo>
                  <a:pt x="63" y="79"/>
                </a:lnTo>
                <a:lnTo>
                  <a:pt x="63" y="79"/>
                </a:lnTo>
                <a:close/>
                <a:moveTo>
                  <a:pt x="63" y="61"/>
                </a:moveTo>
                <a:lnTo>
                  <a:pt x="63" y="69"/>
                </a:lnTo>
                <a:lnTo>
                  <a:pt x="100" y="69"/>
                </a:lnTo>
                <a:lnTo>
                  <a:pt x="100" y="61"/>
                </a:lnTo>
                <a:lnTo>
                  <a:pt x="63" y="61"/>
                </a:lnTo>
                <a:lnTo>
                  <a:pt x="63" y="61"/>
                </a:lnTo>
                <a:close/>
                <a:moveTo>
                  <a:pt x="63" y="45"/>
                </a:moveTo>
                <a:lnTo>
                  <a:pt x="63" y="53"/>
                </a:lnTo>
                <a:lnTo>
                  <a:pt x="116" y="53"/>
                </a:lnTo>
                <a:lnTo>
                  <a:pt x="116" y="45"/>
                </a:lnTo>
                <a:lnTo>
                  <a:pt x="63" y="45"/>
                </a:lnTo>
                <a:lnTo>
                  <a:pt x="63" y="45"/>
                </a:lnTo>
                <a:close/>
                <a:moveTo>
                  <a:pt x="63" y="29"/>
                </a:moveTo>
                <a:lnTo>
                  <a:pt x="63" y="35"/>
                </a:lnTo>
                <a:lnTo>
                  <a:pt x="116" y="35"/>
                </a:lnTo>
                <a:lnTo>
                  <a:pt x="116" y="29"/>
                </a:lnTo>
                <a:lnTo>
                  <a:pt x="63" y="29"/>
                </a:lnTo>
                <a:lnTo>
                  <a:pt x="63" y="29"/>
                </a:lnTo>
                <a:close/>
                <a:moveTo>
                  <a:pt x="84" y="130"/>
                </a:moveTo>
                <a:lnTo>
                  <a:pt x="96" y="130"/>
                </a:lnTo>
                <a:lnTo>
                  <a:pt x="106" y="130"/>
                </a:lnTo>
                <a:lnTo>
                  <a:pt x="96" y="118"/>
                </a:lnTo>
                <a:lnTo>
                  <a:pt x="86" y="108"/>
                </a:lnTo>
                <a:lnTo>
                  <a:pt x="86" y="120"/>
                </a:lnTo>
                <a:lnTo>
                  <a:pt x="84" y="130"/>
                </a:lnTo>
                <a:lnTo>
                  <a:pt x="84" y="130"/>
                </a:lnTo>
                <a:close/>
                <a:moveTo>
                  <a:pt x="161" y="37"/>
                </a:moveTo>
                <a:lnTo>
                  <a:pt x="96" y="100"/>
                </a:lnTo>
                <a:lnTo>
                  <a:pt x="116" y="120"/>
                </a:lnTo>
                <a:lnTo>
                  <a:pt x="181" y="57"/>
                </a:lnTo>
                <a:lnTo>
                  <a:pt x="161" y="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" name="TextBox 84"/>
          <p:cNvSpPr txBox="1"/>
          <p:nvPr/>
        </p:nvSpPr>
        <p:spPr>
          <a:xfrm>
            <a:off x="6908794" y="4881983"/>
            <a:ext cx="3541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汇报人：罗迪      日期：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pic>
        <p:nvPicPr>
          <p:cNvPr id="33" name="开心到停不下来的歌 You Don't Know Me (feat. Brodie Barclay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712075" y="-13589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ripple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0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</p:childTnLst>
        </p:cTn>
      </p:par>
    </p:tnLst>
    <p:bldLst>
      <p:bldP spid="4" grpId="0"/>
      <p:bldP spid="8" grpId="0" build="p"/>
      <p:bldP spid="30" grpId="0" animBg="1"/>
      <p:bldP spid="31" grpId="0" animBg="1"/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800" dirty="0"/>
              <a:t>Encoder-Decoder</a:t>
            </a:r>
            <a:r>
              <a:rPr lang="zh-CN" altLang="en-US" sz="2800" dirty="0"/>
              <a:t>框架</a:t>
            </a:r>
          </a:p>
        </p:txBody>
      </p:sp>
      <p:pic>
        <p:nvPicPr>
          <p:cNvPr id="4098" name="Picture 2" descr="giraffes">
            <a:extLst>
              <a:ext uri="{FF2B5EF4-FFF2-40B4-BE49-F238E27FC236}">
                <a16:creationId xmlns:a16="http://schemas.microsoft.com/office/drawing/2014/main" id="{F90402AA-8E63-470C-85F3-C873F63B84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2" b="5778"/>
          <a:stretch/>
        </p:blipFill>
        <p:spPr bwMode="auto">
          <a:xfrm>
            <a:off x="445864" y="1001240"/>
            <a:ext cx="11300271" cy="526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A825509-57E1-4E97-BC6C-F61FBAD0D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55" y="5587981"/>
            <a:ext cx="4702971" cy="12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95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800" dirty="0"/>
              <a:t>MSCOCO</a:t>
            </a:r>
            <a:r>
              <a:rPr lang="zh-CN" altLang="en-US" sz="2800" dirty="0"/>
              <a:t>数据集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C528FA-CB0F-4E3B-A159-2E9DEDFB0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1766855"/>
            <a:ext cx="6182720" cy="3819590"/>
          </a:xfrm>
          <a:prstGeom prst="rect">
            <a:avLst/>
          </a:prstGeom>
        </p:spPr>
      </p:pic>
      <p:sp>
        <p:nvSpPr>
          <p:cNvPr id="4" name="TextBox 11">
            <a:extLst>
              <a:ext uri="{FF2B5EF4-FFF2-40B4-BE49-F238E27FC236}">
                <a16:creationId xmlns:a16="http://schemas.microsoft.com/office/drawing/2014/main" id="{0A1F2334-5F0E-4845-A21A-392DD65A0A54}"/>
              </a:ext>
            </a:extLst>
          </p:cNvPr>
          <p:cNvSpPr txBox="1"/>
          <p:nvPr/>
        </p:nvSpPr>
        <p:spPr>
          <a:xfrm>
            <a:off x="7427436" y="1941190"/>
            <a:ext cx="4250214" cy="405956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</a:rPr>
              <a:t>Microsoft</a:t>
            </a:r>
            <a:r>
              <a:rPr lang="zh-CN" altLang="en-US" sz="2000" b="1" dirty="0">
                <a:solidFill>
                  <a:schemeClr val="accent2"/>
                </a:solidFill>
              </a:rPr>
              <a:t>的</a:t>
            </a:r>
            <a:r>
              <a:rPr lang="en-US" altLang="zh-CN" sz="2000" b="1" dirty="0">
                <a:solidFill>
                  <a:schemeClr val="accent2"/>
                </a:solidFill>
              </a:rPr>
              <a:t>COCO</a:t>
            </a:r>
            <a:r>
              <a:rPr lang="zh-CN" altLang="en-US" sz="2000" b="1" dirty="0">
                <a:solidFill>
                  <a:schemeClr val="accent2"/>
                </a:solidFill>
              </a:rPr>
              <a:t>数据集中有约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r>
              <a:rPr lang="en-US" altLang="zh-CN" sz="2000" b="1" dirty="0">
                <a:solidFill>
                  <a:schemeClr val="accent2"/>
                </a:solidFill>
              </a:rPr>
              <a:t>33</a:t>
            </a:r>
            <a:r>
              <a:rPr lang="zh-CN" altLang="en-US" sz="2000" b="1" dirty="0">
                <a:solidFill>
                  <a:schemeClr val="accent2"/>
                </a:solidFill>
              </a:rPr>
              <a:t>万张图像，每张图像人工地标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r>
              <a:rPr lang="zh-CN" altLang="en-US" sz="2000" b="1" dirty="0">
                <a:solidFill>
                  <a:schemeClr val="accent2"/>
                </a:solidFill>
              </a:rPr>
              <a:t>注了至少五句图像描述，标注语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r>
              <a:rPr lang="zh-CN" altLang="en-US" sz="2000" b="1" dirty="0">
                <a:solidFill>
                  <a:schemeClr val="accent2"/>
                </a:solidFill>
              </a:rPr>
              <a:t>句总共超过了</a:t>
            </a:r>
            <a:r>
              <a:rPr lang="en-US" altLang="zh-CN" sz="2000" b="1" dirty="0">
                <a:solidFill>
                  <a:schemeClr val="accent2"/>
                </a:solidFill>
              </a:rPr>
              <a:t>150</a:t>
            </a:r>
            <a:r>
              <a:rPr lang="zh-CN" altLang="en-US" sz="2000" b="1" dirty="0">
                <a:solidFill>
                  <a:schemeClr val="accent2"/>
                </a:solidFill>
              </a:rPr>
              <a:t>万句。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endParaRPr lang="en-US" altLang="zh-CN" sz="2000" b="1" dirty="0">
              <a:solidFill>
                <a:schemeClr val="accent2"/>
              </a:solidFill>
            </a:endParaRPr>
          </a:p>
          <a:p>
            <a:r>
              <a:rPr lang="zh-CN" altLang="en-US" sz="2000" b="1" dirty="0">
                <a:solidFill>
                  <a:schemeClr val="accent2"/>
                </a:solidFill>
              </a:rPr>
              <a:t>另一个方面，官方搭建了一个专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r>
              <a:rPr lang="zh-CN" altLang="en-US" sz="2000" b="1" dirty="0">
                <a:solidFill>
                  <a:schemeClr val="accent2"/>
                </a:solidFill>
              </a:rPr>
              <a:t>门用于评价的服务器，实现了主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r>
              <a:rPr lang="zh-CN" altLang="en-US" sz="2000" b="1" dirty="0">
                <a:solidFill>
                  <a:schemeClr val="accent2"/>
                </a:solidFill>
              </a:rPr>
              <a:t>流的各种评价标准（</a:t>
            </a:r>
            <a:r>
              <a:rPr lang="en-US" altLang="zh-CN" sz="2000" b="1" dirty="0">
                <a:solidFill>
                  <a:schemeClr val="accent2"/>
                </a:solidFill>
              </a:rPr>
              <a:t>BLEU</a:t>
            </a:r>
            <a:r>
              <a:rPr lang="zh-CN" altLang="en-US" sz="2000" b="1" dirty="0">
                <a:solidFill>
                  <a:schemeClr val="accent2"/>
                </a:solidFill>
              </a:rPr>
              <a:t>、</a:t>
            </a:r>
            <a:r>
              <a:rPr lang="en-US" altLang="zh-CN" sz="2000" b="1" dirty="0">
                <a:solidFill>
                  <a:schemeClr val="accent2"/>
                </a:solidFill>
              </a:rPr>
              <a:t>ME</a:t>
            </a:r>
          </a:p>
          <a:p>
            <a:r>
              <a:rPr lang="en-US" altLang="zh-CN" sz="2000" b="1" dirty="0">
                <a:solidFill>
                  <a:schemeClr val="accent2"/>
                </a:solidFill>
              </a:rPr>
              <a:t>TEOR</a:t>
            </a:r>
            <a:r>
              <a:rPr lang="zh-CN" altLang="en-US" sz="2000" b="1" dirty="0">
                <a:solidFill>
                  <a:schemeClr val="accent2"/>
                </a:solidFill>
              </a:rPr>
              <a:t>、</a:t>
            </a:r>
            <a:r>
              <a:rPr lang="en-US" altLang="zh-CN" sz="2000" b="1" dirty="0" err="1">
                <a:solidFill>
                  <a:schemeClr val="accent2"/>
                </a:solidFill>
              </a:rPr>
              <a:t>CIDEr</a:t>
            </a:r>
            <a:r>
              <a:rPr lang="zh-CN" altLang="en-US" sz="2000" b="1" dirty="0">
                <a:solidFill>
                  <a:schemeClr val="accent2"/>
                </a:solidFill>
              </a:rPr>
              <a:t>），上传生成的图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r>
              <a:rPr lang="zh-CN" altLang="en-US" sz="2000" b="1" dirty="0">
                <a:solidFill>
                  <a:schemeClr val="accent2"/>
                </a:solidFill>
              </a:rPr>
              <a:t>像标注语句，服务器自动给出各种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r>
              <a:rPr lang="zh-CN" altLang="en-US" sz="2000" b="1" dirty="0">
                <a:solidFill>
                  <a:schemeClr val="accent2"/>
                </a:solidFill>
              </a:rPr>
              <a:t>评价标准的得分。</a:t>
            </a:r>
            <a:endParaRPr lang="en-US" altLang="zh-CN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762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2" y="776798"/>
            <a:ext cx="5070060" cy="5454498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4" name="TextBox 13"/>
          <p:cNvSpPr txBox="1"/>
          <p:nvPr/>
        </p:nvSpPr>
        <p:spPr>
          <a:xfrm>
            <a:off x="4845134" y="2062774"/>
            <a:ext cx="8323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6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altLang="zh-CN" sz="6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61654" y="3173880"/>
            <a:ext cx="5863771" cy="57767"/>
            <a:chOff x="5280505" y="3963496"/>
            <a:chExt cx="5863771" cy="57767"/>
          </a:xfrm>
          <a:solidFill>
            <a:schemeClr val="tx1"/>
          </a:solidFill>
        </p:grpSpPr>
        <p:sp>
          <p:nvSpPr>
            <p:cNvPr id="6" name="任意多边形 16"/>
            <p:cNvSpPr/>
            <p:nvPr/>
          </p:nvSpPr>
          <p:spPr>
            <a:xfrm>
              <a:off x="5280505" y="3992380"/>
              <a:ext cx="5863771" cy="0"/>
            </a:xfrm>
            <a:custGeom>
              <a:avLst/>
              <a:gdLst>
                <a:gd name="connsiteX0" fmla="*/ 0 w 5863771"/>
                <a:gd name="connsiteY0" fmla="*/ 0 h 0"/>
                <a:gd name="connsiteX1" fmla="*/ 58057 w 5863771"/>
                <a:gd name="connsiteY1" fmla="*/ 0 h 0"/>
                <a:gd name="connsiteX2" fmla="*/ 5863771 w 5863771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3771">
                  <a:moveTo>
                    <a:pt x="0" y="0"/>
                  </a:moveTo>
                  <a:lnTo>
                    <a:pt x="58057" y="0"/>
                  </a:lnTo>
                  <a:lnTo>
                    <a:pt x="5863771" y="0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圆角矩形 17"/>
            <p:cNvSpPr/>
            <p:nvPr/>
          </p:nvSpPr>
          <p:spPr>
            <a:xfrm>
              <a:off x="7456740" y="3963496"/>
              <a:ext cx="1511300" cy="5776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114580" y="3451418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第二小组：杨宝旭、罗迪</a:t>
            </a: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7782456" y="4205439"/>
            <a:ext cx="412709" cy="333006"/>
            <a:chOff x="0" y="0"/>
            <a:chExt cx="1088225" cy="869861"/>
          </a:xfrm>
          <a:solidFill>
            <a:schemeClr val="tx1"/>
          </a:solidFill>
        </p:grpSpPr>
        <p:sp>
          <p:nvSpPr>
            <p:cNvPr id="10" name="Freeform 17"/>
            <p:cNvSpPr>
              <a:spLocks noEditPoints="1" noChangeArrowheads="1"/>
            </p:cNvSpPr>
            <p:nvPr/>
          </p:nvSpPr>
          <p:spPr bwMode="auto">
            <a:xfrm>
              <a:off x="0" y="237562"/>
              <a:ext cx="824268" cy="632299"/>
            </a:xfrm>
            <a:custGeom>
              <a:avLst/>
              <a:gdLst>
                <a:gd name="T0" fmla="*/ 274 w 291"/>
                <a:gd name="T1" fmla="*/ 0 h 223"/>
                <a:gd name="T2" fmla="*/ 17 w 291"/>
                <a:gd name="T3" fmla="*/ 0 h 223"/>
                <a:gd name="T4" fmla="*/ 0 w 291"/>
                <a:gd name="T5" fmla="*/ 16 h 223"/>
                <a:gd name="T6" fmla="*/ 0 w 291"/>
                <a:gd name="T7" fmla="*/ 207 h 223"/>
                <a:gd name="T8" fmla="*/ 17 w 291"/>
                <a:gd name="T9" fmla="*/ 223 h 223"/>
                <a:gd name="T10" fmla="*/ 274 w 291"/>
                <a:gd name="T11" fmla="*/ 223 h 223"/>
                <a:gd name="T12" fmla="*/ 291 w 291"/>
                <a:gd name="T13" fmla="*/ 207 h 223"/>
                <a:gd name="T14" fmla="*/ 291 w 291"/>
                <a:gd name="T15" fmla="*/ 16 h 223"/>
                <a:gd name="T16" fmla="*/ 274 w 291"/>
                <a:gd name="T17" fmla="*/ 0 h 223"/>
                <a:gd name="T18" fmla="*/ 270 w 291"/>
                <a:gd name="T19" fmla="*/ 193 h 223"/>
                <a:gd name="T20" fmla="*/ 256 w 291"/>
                <a:gd name="T21" fmla="*/ 207 h 223"/>
                <a:gd name="T22" fmla="*/ 35 w 291"/>
                <a:gd name="T23" fmla="*/ 207 h 223"/>
                <a:gd name="T24" fmla="*/ 21 w 291"/>
                <a:gd name="T25" fmla="*/ 193 h 223"/>
                <a:gd name="T26" fmla="*/ 21 w 291"/>
                <a:gd name="T27" fmla="*/ 30 h 223"/>
                <a:gd name="T28" fmla="*/ 35 w 291"/>
                <a:gd name="T29" fmla="*/ 16 h 223"/>
                <a:gd name="T30" fmla="*/ 256 w 291"/>
                <a:gd name="T31" fmla="*/ 16 h 223"/>
                <a:gd name="T32" fmla="*/ 270 w 291"/>
                <a:gd name="T33" fmla="*/ 30 h 223"/>
                <a:gd name="T34" fmla="*/ 270 w 291"/>
                <a:gd name="T35" fmla="*/ 193 h 2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1"/>
                <a:gd name="T55" fmla="*/ 0 h 223"/>
                <a:gd name="T56" fmla="*/ 291 w 291"/>
                <a:gd name="T57" fmla="*/ 223 h 22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1" h="223">
                  <a:moveTo>
                    <a:pt x="27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15"/>
                    <a:pt x="8" y="223"/>
                    <a:pt x="17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1" y="215"/>
                    <a:pt x="291" y="207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1" y="7"/>
                    <a:pt x="283" y="0"/>
                    <a:pt x="274" y="0"/>
                  </a:cubicBezTo>
                  <a:moveTo>
                    <a:pt x="270" y="193"/>
                  </a:moveTo>
                  <a:cubicBezTo>
                    <a:pt x="270" y="201"/>
                    <a:pt x="264" y="207"/>
                    <a:pt x="256" y="207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27" y="207"/>
                    <a:pt x="21" y="201"/>
                    <a:pt x="21" y="19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2"/>
                    <a:pt x="27" y="16"/>
                    <a:pt x="35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4" y="16"/>
                    <a:pt x="270" y="22"/>
                    <a:pt x="270" y="30"/>
                  </a:cubicBezTo>
                  <a:lnTo>
                    <a:pt x="270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1" name="Freeform 18"/>
            <p:cNvSpPr>
              <a:spLocks noChangeArrowheads="1"/>
            </p:cNvSpPr>
            <p:nvPr/>
          </p:nvSpPr>
          <p:spPr bwMode="auto">
            <a:xfrm>
              <a:off x="137978" y="110382"/>
              <a:ext cx="821868" cy="632299"/>
            </a:xfrm>
            <a:custGeom>
              <a:avLst/>
              <a:gdLst>
                <a:gd name="T0" fmla="*/ 274 w 290"/>
                <a:gd name="T1" fmla="*/ 0 h 223"/>
                <a:gd name="T2" fmla="*/ 16 w 290"/>
                <a:gd name="T3" fmla="*/ 0 h 223"/>
                <a:gd name="T4" fmla="*/ 0 w 290"/>
                <a:gd name="T5" fmla="*/ 16 h 223"/>
                <a:gd name="T6" fmla="*/ 0 w 290"/>
                <a:gd name="T7" fmla="*/ 25 h 223"/>
                <a:gd name="T8" fmla="*/ 249 w 290"/>
                <a:gd name="T9" fmla="*/ 25 h 223"/>
                <a:gd name="T10" fmla="*/ 265 w 290"/>
                <a:gd name="T11" fmla="*/ 42 h 223"/>
                <a:gd name="T12" fmla="*/ 265 w 290"/>
                <a:gd name="T13" fmla="*/ 223 h 223"/>
                <a:gd name="T14" fmla="*/ 274 w 290"/>
                <a:gd name="T15" fmla="*/ 223 h 223"/>
                <a:gd name="T16" fmla="*/ 290 w 290"/>
                <a:gd name="T17" fmla="*/ 207 h 223"/>
                <a:gd name="T18" fmla="*/ 290 w 290"/>
                <a:gd name="T19" fmla="*/ 16 h 223"/>
                <a:gd name="T20" fmla="*/ 274 w 290"/>
                <a:gd name="T21" fmla="*/ 0 h 2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3"/>
                <a:gd name="T35" fmla="*/ 290 w 290"/>
                <a:gd name="T36" fmla="*/ 223 h 2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3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3"/>
                    <a:pt x="265" y="42"/>
                  </a:cubicBezTo>
                  <a:cubicBezTo>
                    <a:pt x="265" y="223"/>
                    <a:pt x="265" y="223"/>
                    <a:pt x="265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0" y="216"/>
                    <a:pt x="290" y="207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2" name="Freeform 19"/>
            <p:cNvSpPr>
              <a:spLocks noChangeArrowheads="1"/>
            </p:cNvSpPr>
            <p:nvPr/>
          </p:nvSpPr>
          <p:spPr bwMode="auto">
            <a:xfrm>
              <a:off x="266357" y="0"/>
              <a:ext cx="821868" cy="628699"/>
            </a:xfrm>
            <a:custGeom>
              <a:avLst/>
              <a:gdLst>
                <a:gd name="T0" fmla="*/ 274 w 290"/>
                <a:gd name="T1" fmla="*/ 0 h 222"/>
                <a:gd name="T2" fmla="*/ 16 w 290"/>
                <a:gd name="T3" fmla="*/ 0 h 222"/>
                <a:gd name="T4" fmla="*/ 0 w 290"/>
                <a:gd name="T5" fmla="*/ 16 h 222"/>
                <a:gd name="T6" fmla="*/ 0 w 290"/>
                <a:gd name="T7" fmla="*/ 25 h 222"/>
                <a:gd name="T8" fmla="*/ 249 w 290"/>
                <a:gd name="T9" fmla="*/ 25 h 222"/>
                <a:gd name="T10" fmla="*/ 265 w 290"/>
                <a:gd name="T11" fmla="*/ 41 h 222"/>
                <a:gd name="T12" fmla="*/ 265 w 290"/>
                <a:gd name="T13" fmla="*/ 222 h 222"/>
                <a:gd name="T14" fmla="*/ 274 w 290"/>
                <a:gd name="T15" fmla="*/ 222 h 222"/>
                <a:gd name="T16" fmla="*/ 290 w 290"/>
                <a:gd name="T17" fmla="*/ 206 h 222"/>
                <a:gd name="T18" fmla="*/ 290 w 290"/>
                <a:gd name="T19" fmla="*/ 16 h 222"/>
                <a:gd name="T20" fmla="*/ 274 w 290"/>
                <a:gd name="T21" fmla="*/ 0 h 2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2"/>
                <a:gd name="T35" fmla="*/ 290 w 290"/>
                <a:gd name="T36" fmla="*/ 222 h 2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2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2"/>
                    <a:pt x="265" y="41"/>
                  </a:cubicBezTo>
                  <a:cubicBezTo>
                    <a:pt x="265" y="222"/>
                    <a:pt x="265" y="222"/>
                    <a:pt x="265" y="222"/>
                  </a:cubicBezTo>
                  <a:cubicBezTo>
                    <a:pt x="274" y="222"/>
                    <a:pt x="274" y="222"/>
                    <a:pt x="274" y="222"/>
                  </a:cubicBezTo>
                  <a:cubicBezTo>
                    <a:pt x="283" y="222"/>
                    <a:pt x="290" y="215"/>
                    <a:pt x="290" y="206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3" name="Freeform 20"/>
            <p:cNvSpPr>
              <a:spLocks noChangeArrowheads="1"/>
            </p:cNvSpPr>
            <p:nvPr/>
          </p:nvSpPr>
          <p:spPr bwMode="auto">
            <a:xfrm>
              <a:off x="110382" y="422332"/>
              <a:ext cx="569909" cy="353943"/>
            </a:xfrm>
            <a:custGeom>
              <a:avLst/>
              <a:gdLst>
                <a:gd name="T0" fmla="*/ 71 w 201"/>
                <a:gd name="T1" fmla="*/ 5 h 125"/>
                <a:gd name="T2" fmla="*/ 11 w 201"/>
                <a:gd name="T3" fmla="*/ 109 h 125"/>
                <a:gd name="T4" fmla="*/ 11 w 201"/>
                <a:gd name="T5" fmla="*/ 124 h 125"/>
                <a:gd name="T6" fmla="*/ 192 w 201"/>
                <a:gd name="T7" fmla="*/ 124 h 125"/>
                <a:gd name="T8" fmla="*/ 192 w 201"/>
                <a:gd name="T9" fmla="*/ 108 h 125"/>
                <a:gd name="T10" fmla="*/ 151 w 201"/>
                <a:gd name="T11" fmla="*/ 47 h 125"/>
                <a:gd name="T12" fmla="*/ 117 w 201"/>
                <a:gd name="T13" fmla="*/ 86 h 125"/>
                <a:gd name="T14" fmla="*/ 110 w 201"/>
                <a:gd name="T15" fmla="*/ 81 h 125"/>
                <a:gd name="T16" fmla="*/ 122 w 201"/>
                <a:gd name="T17" fmla="*/ 65 h 125"/>
                <a:gd name="T18" fmla="*/ 81 w 201"/>
                <a:gd name="T19" fmla="*/ 5 h 125"/>
                <a:gd name="T20" fmla="*/ 71 w 201"/>
                <a:gd name="T21" fmla="*/ 5 h 1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25"/>
                <a:gd name="T35" fmla="*/ 201 w 201"/>
                <a:gd name="T36" fmla="*/ 125 h 1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25">
                  <a:moveTo>
                    <a:pt x="71" y="5"/>
                  </a:moveTo>
                  <a:cubicBezTo>
                    <a:pt x="11" y="109"/>
                    <a:pt x="11" y="109"/>
                    <a:pt x="11" y="109"/>
                  </a:cubicBezTo>
                  <a:cubicBezTo>
                    <a:pt x="11" y="109"/>
                    <a:pt x="0" y="124"/>
                    <a:pt x="11" y="124"/>
                  </a:cubicBezTo>
                  <a:cubicBezTo>
                    <a:pt x="25" y="125"/>
                    <a:pt x="192" y="124"/>
                    <a:pt x="192" y="124"/>
                  </a:cubicBezTo>
                  <a:cubicBezTo>
                    <a:pt x="192" y="124"/>
                    <a:pt x="201" y="121"/>
                    <a:pt x="192" y="108"/>
                  </a:cubicBezTo>
                  <a:cubicBezTo>
                    <a:pt x="182" y="94"/>
                    <a:pt x="158" y="46"/>
                    <a:pt x="151" y="47"/>
                  </a:cubicBezTo>
                  <a:cubicBezTo>
                    <a:pt x="144" y="47"/>
                    <a:pt x="120" y="83"/>
                    <a:pt x="117" y="86"/>
                  </a:cubicBezTo>
                  <a:cubicBezTo>
                    <a:pt x="115" y="89"/>
                    <a:pt x="108" y="84"/>
                    <a:pt x="110" y="81"/>
                  </a:cubicBezTo>
                  <a:cubicBezTo>
                    <a:pt x="116" y="74"/>
                    <a:pt x="122" y="65"/>
                    <a:pt x="122" y="65"/>
                  </a:cubicBezTo>
                  <a:cubicBezTo>
                    <a:pt x="122" y="65"/>
                    <a:pt x="84" y="9"/>
                    <a:pt x="81" y="5"/>
                  </a:cubicBezTo>
                  <a:cubicBezTo>
                    <a:pt x="78" y="0"/>
                    <a:pt x="73" y="1"/>
                    <a:pt x="7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563909" y="331147"/>
              <a:ext cx="101984" cy="995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9791433" y="4205439"/>
            <a:ext cx="329894" cy="333006"/>
            <a:chOff x="0" y="0"/>
            <a:chExt cx="881859" cy="881859"/>
          </a:xfrm>
          <a:solidFill>
            <a:schemeClr val="tx1"/>
          </a:solidFill>
        </p:grpSpPr>
        <p:sp>
          <p:nvSpPr>
            <p:cNvPr id="16" name="Freeform 22"/>
            <p:cNvSpPr>
              <a:spLocks noEditPoints="1" noChangeArrowheads="1"/>
            </p:cNvSpPr>
            <p:nvPr/>
          </p:nvSpPr>
          <p:spPr bwMode="auto">
            <a:xfrm>
              <a:off x="0" y="0"/>
              <a:ext cx="881859" cy="881859"/>
            </a:xfrm>
            <a:custGeom>
              <a:avLst/>
              <a:gdLst>
                <a:gd name="T0" fmla="*/ 155 w 311"/>
                <a:gd name="T1" fmla="*/ 0 h 311"/>
                <a:gd name="T2" fmla="*/ 0 w 311"/>
                <a:gd name="T3" fmla="*/ 155 h 311"/>
                <a:gd name="T4" fmla="*/ 155 w 311"/>
                <a:gd name="T5" fmla="*/ 311 h 311"/>
                <a:gd name="T6" fmla="*/ 311 w 311"/>
                <a:gd name="T7" fmla="*/ 155 h 311"/>
                <a:gd name="T8" fmla="*/ 155 w 311"/>
                <a:gd name="T9" fmla="*/ 0 h 311"/>
                <a:gd name="T10" fmla="*/ 155 w 311"/>
                <a:gd name="T11" fmla="*/ 289 h 311"/>
                <a:gd name="T12" fmla="*/ 21 w 311"/>
                <a:gd name="T13" fmla="*/ 155 h 311"/>
                <a:gd name="T14" fmla="*/ 155 w 311"/>
                <a:gd name="T15" fmla="*/ 21 h 311"/>
                <a:gd name="T16" fmla="*/ 289 w 311"/>
                <a:gd name="T17" fmla="*/ 155 h 311"/>
                <a:gd name="T18" fmla="*/ 155 w 311"/>
                <a:gd name="T19" fmla="*/ 289 h 3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1"/>
                <a:gd name="T31" fmla="*/ 0 h 311"/>
                <a:gd name="T32" fmla="*/ 311 w 311"/>
                <a:gd name="T33" fmla="*/ 311 h 3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1" h="311">
                  <a:moveTo>
                    <a:pt x="155" y="0"/>
                  </a:moveTo>
                  <a:cubicBezTo>
                    <a:pt x="70" y="0"/>
                    <a:pt x="0" y="69"/>
                    <a:pt x="0" y="155"/>
                  </a:cubicBezTo>
                  <a:cubicBezTo>
                    <a:pt x="0" y="241"/>
                    <a:pt x="70" y="311"/>
                    <a:pt x="155" y="311"/>
                  </a:cubicBezTo>
                  <a:cubicBezTo>
                    <a:pt x="241" y="311"/>
                    <a:pt x="311" y="241"/>
                    <a:pt x="311" y="155"/>
                  </a:cubicBezTo>
                  <a:cubicBezTo>
                    <a:pt x="311" y="69"/>
                    <a:pt x="241" y="0"/>
                    <a:pt x="155" y="0"/>
                  </a:cubicBezTo>
                  <a:moveTo>
                    <a:pt x="155" y="289"/>
                  </a:moveTo>
                  <a:cubicBezTo>
                    <a:pt x="81" y="289"/>
                    <a:pt x="21" y="229"/>
                    <a:pt x="21" y="155"/>
                  </a:cubicBezTo>
                  <a:cubicBezTo>
                    <a:pt x="21" y="81"/>
                    <a:pt x="81" y="21"/>
                    <a:pt x="155" y="21"/>
                  </a:cubicBezTo>
                  <a:cubicBezTo>
                    <a:pt x="229" y="21"/>
                    <a:pt x="289" y="81"/>
                    <a:pt x="289" y="155"/>
                  </a:cubicBezTo>
                  <a:cubicBezTo>
                    <a:pt x="289" y="229"/>
                    <a:pt x="229" y="289"/>
                    <a:pt x="155" y="2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7" name="Freeform 23"/>
            <p:cNvSpPr>
              <a:spLocks noChangeArrowheads="1"/>
            </p:cNvSpPr>
            <p:nvPr/>
          </p:nvSpPr>
          <p:spPr bwMode="auto">
            <a:xfrm>
              <a:off x="235162" y="70789"/>
              <a:ext cx="430731" cy="428331"/>
            </a:xfrm>
            <a:custGeom>
              <a:avLst/>
              <a:gdLst>
                <a:gd name="T0" fmla="*/ 145 w 152"/>
                <a:gd name="T1" fmla="*/ 53 h 151"/>
                <a:gd name="T2" fmla="*/ 144 w 152"/>
                <a:gd name="T3" fmla="*/ 52 h 151"/>
                <a:gd name="T4" fmla="*/ 125 w 152"/>
                <a:gd name="T5" fmla="*/ 52 h 151"/>
                <a:gd name="T6" fmla="*/ 77 w 152"/>
                <a:gd name="T7" fmla="*/ 106 h 151"/>
                <a:gd name="T8" fmla="*/ 31 w 152"/>
                <a:gd name="T9" fmla="*/ 12 h 151"/>
                <a:gd name="T10" fmla="*/ 11 w 152"/>
                <a:gd name="T11" fmla="*/ 4 h 151"/>
                <a:gd name="T12" fmla="*/ 10 w 152"/>
                <a:gd name="T13" fmla="*/ 4 h 151"/>
                <a:gd name="T14" fmla="*/ 4 w 152"/>
                <a:gd name="T15" fmla="*/ 25 h 151"/>
                <a:gd name="T16" fmla="*/ 60 w 152"/>
                <a:gd name="T17" fmla="*/ 140 h 151"/>
                <a:gd name="T18" fmla="*/ 79 w 152"/>
                <a:gd name="T19" fmla="*/ 148 h 151"/>
                <a:gd name="T20" fmla="*/ 79 w 152"/>
                <a:gd name="T21" fmla="*/ 148 h 151"/>
                <a:gd name="T22" fmla="*/ 80 w 152"/>
                <a:gd name="T23" fmla="*/ 148 h 151"/>
                <a:gd name="T24" fmla="*/ 81 w 152"/>
                <a:gd name="T25" fmla="*/ 147 h 151"/>
                <a:gd name="T26" fmla="*/ 87 w 152"/>
                <a:gd name="T27" fmla="*/ 141 h 151"/>
                <a:gd name="T28" fmla="*/ 148 w 152"/>
                <a:gd name="T29" fmla="*/ 72 h 151"/>
                <a:gd name="T30" fmla="*/ 145 w 152"/>
                <a:gd name="T31" fmla="*/ 53 h 15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151"/>
                <a:gd name="T50" fmla="*/ 152 w 152"/>
                <a:gd name="T51" fmla="*/ 151 h 15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151">
                  <a:moveTo>
                    <a:pt x="145" y="53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8" y="47"/>
                    <a:pt x="129" y="47"/>
                    <a:pt x="125" y="52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7" y="4"/>
                    <a:pt x="18" y="0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3" y="8"/>
                    <a:pt x="0" y="17"/>
                    <a:pt x="4" y="25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63" y="148"/>
                    <a:pt x="72" y="151"/>
                    <a:pt x="79" y="1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8"/>
                    <a:pt x="80" y="148"/>
                    <a:pt x="80" y="148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84" y="146"/>
                    <a:pt x="86" y="144"/>
                    <a:pt x="87" y="141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52" y="67"/>
                    <a:pt x="151" y="59"/>
                    <a:pt x="145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8473972" y="4205439"/>
            <a:ext cx="397959" cy="333006"/>
            <a:chOff x="0" y="0"/>
            <a:chExt cx="961046" cy="796672"/>
          </a:xfrm>
          <a:solidFill>
            <a:schemeClr val="tx1"/>
          </a:solidFill>
        </p:grpSpPr>
        <p:sp>
          <p:nvSpPr>
            <p:cNvPr id="19" name="Freeform 24"/>
            <p:cNvSpPr>
              <a:spLocks noEditPoints="1" noChangeArrowheads="1"/>
            </p:cNvSpPr>
            <p:nvPr/>
          </p:nvSpPr>
          <p:spPr bwMode="auto">
            <a:xfrm>
              <a:off x="0" y="0"/>
              <a:ext cx="961046" cy="796672"/>
            </a:xfrm>
            <a:custGeom>
              <a:avLst/>
              <a:gdLst>
                <a:gd name="T0" fmla="*/ 321 w 339"/>
                <a:gd name="T1" fmla="*/ 0 h 281"/>
                <a:gd name="T2" fmla="*/ 18 w 339"/>
                <a:gd name="T3" fmla="*/ 0 h 281"/>
                <a:gd name="T4" fmla="*/ 0 w 339"/>
                <a:gd name="T5" fmla="*/ 18 h 281"/>
                <a:gd name="T6" fmla="*/ 0 w 339"/>
                <a:gd name="T7" fmla="*/ 263 h 281"/>
                <a:gd name="T8" fmla="*/ 18 w 339"/>
                <a:gd name="T9" fmla="*/ 281 h 281"/>
                <a:gd name="T10" fmla="*/ 321 w 339"/>
                <a:gd name="T11" fmla="*/ 281 h 281"/>
                <a:gd name="T12" fmla="*/ 339 w 339"/>
                <a:gd name="T13" fmla="*/ 263 h 281"/>
                <a:gd name="T14" fmla="*/ 339 w 339"/>
                <a:gd name="T15" fmla="*/ 18 h 281"/>
                <a:gd name="T16" fmla="*/ 321 w 339"/>
                <a:gd name="T17" fmla="*/ 0 h 281"/>
                <a:gd name="T18" fmla="*/ 316 w 339"/>
                <a:gd name="T19" fmla="*/ 246 h 281"/>
                <a:gd name="T20" fmla="*/ 301 w 339"/>
                <a:gd name="T21" fmla="*/ 262 h 281"/>
                <a:gd name="T22" fmla="*/ 38 w 339"/>
                <a:gd name="T23" fmla="*/ 262 h 281"/>
                <a:gd name="T24" fmla="*/ 23 w 339"/>
                <a:gd name="T25" fmla="*/ 246 h 281"/>
                <a:gd name="T26" fmla="*/ 23 w 339"/>
                <a:gd name="T27" fmla="*/ 35 h 281"/>
                <a:gd name="T28" fmla="*/ 38 w 339"/>
                <a:gd name="T29" fmla="*/ 19 h 281"/>
                <a:gd name="T30" fmla="*/ 301 w 339"/>
                <a:gd name="T31" fmla="*/ 19 h 281"/>
                <a:gd name="T32" fmla="*/ 316 w 339"/>
                <a:gd name="T33" fmla="*/ 35 h 281"/>
                <a:gd name="T34" fmla="*/ 316 w 339"/>
                <a:gd name="T35" fmla="*/ 246 h 2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9"/>
                <a:gd name="T55" fmla="*/ 0 h 281"/>
                <a:gd name="T56" fmla="*/ 339 w 339"/>
                <a:gd name="T57" fmla="*/ 281 h 2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9" h="281">
                  <a:moveTo>
                    <a:pt x="32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3"/>
                    <a:pt x="8" y="281"/>
                    <a:pt x="18" y="281"/>
                  </a:cubicBezTo>
                  <a:cubicBezTo>
                    <a:pt x="321" y="281"/>
                    <a:pt x="321" y="281"/>
                    <a:pt x="321" y="281"/>
                  </a:cubicBezTo>
                  <a:cubicBezTo>
                    <a:pt x="331" y="281"/>
                    <a:pt x="339" y="273"/>
                    <a:pt x="339" y="263"/>
                  </a:cubicBezTo>
                  <a:cubicBezTo>
                    <a:pt x="339" y="18"/>
                    <a:pt x="339" y="18"/>
                    <a:pt x="339" y="18"/>
                  </a:cubicBezTo>
                  <a:cubicBezTo>
                    <a:pt x="339" y="8"/>
                    <a:pt x="331" y="0"/>
                    <a:pt x="321" y="0"/>
                  </a:cubicBezTo>
                  <a:moveTo>
                    <a:pt x="316" y="246"/>
                  </a:moveTo>
                  <a:cubicBezTo>
                    <a:pt x="316" y="255"/>
                    <a:pt x="309" y="262"/>
                    <a:pt x="301" y="262"/>
                  </a:cubicBezTo>
                  <a:cubicBezTo>
                    <a:pt x="38" y="262"/>
                    <a:pt x="38" y="262"/>
                    <a:pt x="38" y="262"/>
                  </a:cubicBezTo>
                  <a:cubicBezTo>
                    <a:pt x="30" y="262"/>
                    <a:pt x="23" y="255"/>
                    <a:pt x="23" y="24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26"/>
                    <a:pt x="30" y="19"/>
                    <a:pt x="38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9" y="19"/>
                    <a:pt x="316" y="26"/>
                    <a:pt x="316" y="35"/>
                  </a:cubicBezTo>
                  <a:lnTo>
                    <a:pt x="316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0" name="Freeform 25"/>
            <p:cNvSpPr>
              <a:spLocks noChangeArrowheads="1"/>
            </p:cNvSpPr>
            <p:nvPr/>
          </p:nvSpPr>
          <p:spPr bwMode="auto">
            <a:xfrm>
              <a:off x="176371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1" name="Freeform 26"/>
            <p:cNvSpPr>
              <a:spLocks noChangeArrowheads="1"/>
            </p:cNvSpPr>
            <p:nvPr/>
          </p:nvSpPr>
          <p:spPr bwMode="auto">
            <a:xfrm>
              <a:off x="176371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2" name="Freeform 27"/>
            <p:cNvSpPr>
              <a:spLocks noChangeArrowheads="1"/>
            </p:cNvSpPr>
            <p:nvPr/>
          </p:nvSpPr>
          <p:spPr bwMode="auto">
            <a:xfrm>
              <a:off x="346744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3" name="Freeform 28"/>
            <p:cNvSpPr>
              <a:spLocks noChangeArrowheads="1"/>
            </p:cNvSpPr>
            <p:nvPr/>
          </p:nvSpPr>
          <p:spPr bwMode="auto">
            <a:xfrm>
              <a:off x="346744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4" name="Freeform 29"/>
            <p:cNvSpPr>
              <a:spLocks noChangeArrowheads="1"/>
            </p:cNvSpPr>
            <p:nvPr/>
          </p:nvSpPr>
          <p:spPr bwMode="auto">
            <a:xfrm>
              <a:off x="346744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5" name="Freeform 30"/>
            <p:cNvSpPr>
              <a:spLocks noChangeArrowheads="1"/>
            </p:cNvSpPr>
            <p:nvPr/>
          </p:nvSpPr>
          <p:spPr bwMode="auto">
            <a:xfrm>
              <a:off x="519516" y="116382"/>
              <a:ext cx="83987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" name="Freeform 31"/>
            <p:cNvSpPr>
              <a:spLocks noChangeArrowheads="1"/>
            </p:cNvSpPr>
            <p:nvPr/>
          </p:nvSpPr>
          <p:spPr bwMode="auto">
            <a:xfrm>
              <a:off x="519516" y="274756"/>
              <a:ext cx="83987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7" name="Freeform 32"/>
            <p:cNvSpPr>
              <a:spLocks noChangeArrowheads="1"/>
            </p:cNvSpPr>
            <p:nvPr/>
          </p:nvSpPr>
          <p:spPr bwMode="auto">
            <a:xfrm>
              <a:off x="688689" y="116382"/>
              <a:ext cx="85186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" name="Freeform 33"/>
            <p:cNvSpPr>
              <a:spLocks noChangeArrowheads="1"/>
            </p:cNvSpPr>
            <p:nvPr/>
          </p:nvSpPr>
          <p:spPr bwMode="auto">
            <a:xfrm>
              <a:off x="688689" y="274756"/>
              <a:ext cx="85186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9" name="Freeform 34"/>
            <p:cNvSpPr>
              <a:spLocks noChangeArrowheads="1"/>
            </p:cNvSpPr>
            <p:nvPr/>
          </p:nvSpPr>
          <p:spPr bwMode="auto">
            <a:xfrm>
              <a:off x="176371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30" name="Freeform 84"/>
          <p:cNvSpPr>
            <a:spLocks noChangeAspect="1" noEditPoints="1" noChangeArrowheads="1"/>
          </p:cNvSpPr>
          <p:nvPr/>
        </p:nvSpPr>
        <p:spPr bwMode="auto">
          <a:xfrm>
            <a:off x="7169827" y="4205438"/>
            <a:ext cx="333822" cy="333006"/>
          </a:xfrm>
          <a:custGeom>
            <a:avLst/>
            <a:gdLst>
              <a:gd name="T0" fmla="*/ 170 w 170"/>
              <a:gd name="T1" fmla="*/ 0 h 168"/>
              <a:gd name="T2" fmla="*/ 162 w 170"/>
              <a:gd name="T3" fmla="*/ 16 h 168"/>
              <a:gd name="T4" fmla="*/ 170 w 170"/>
              <a:gd name="T5" fmla="*/ 103 h 168"/>
              <a:gd name="T6" fmla="*/ 93 w 170"/>
              <a:gd name="T7" fmla="*/ 119 h 168"/>
              <a:gd name="T8" fmla="*/ 128 w 170"/>
              <a:gd name="T9" fmla="*/ 152 h 168"/>
              <a:gd name="T10" fmla="*/ 42 w 170"/>
              <a:gd name="T11" fmla="*/ 168 h 168"/>
              <a:gd name="T12" fmla="*/ 77 w 170"/>
              <a:gd name="T13" fmla="*/ 152 h 168"/>
              <a:gd name="T14" fmla="*/ 0 w 170"/>
              <a:gd name="T15" fmla="*/ 119 h 168"/>
              <a:gd name="T16" fmla="*/ 6 w 170"/>
              <a:gd name="T17" fmla="*/ 103 h 168"/>
              <a:gd name="T18" fmla="*/ 0 w 170"/>
              <a:gd name="T19" fmla="*/ 16 h 168"/>
              <a:gd name="T20" fmla="*/ 0 w 170"/>
              <a:gd name="T21" fmla="*/ 0 h 168"/>
              <a:gd name="T22" fmla="*/ 122 w 170"/>
              <a:gd name="T23" fmla="*/ 40 h 168"/>
              <a:gd name="T24" fmla="*/ 115 w 170"/>
              <a:gd name="T25" fmla="*/ 44 h 168"/>
              <a:gd name="T26" fmla="*/ 75 w 170"/>
              <a:gd name="T27" fmla="*/ 52 h 168"/>
              <a:gd name="T28" fmla="*/ 73 w 170"/>
              <a:gd name="T29" fmla="*/ 50 h 168"/>
              <a:gd name="T30" fmla="*/ 50 w 170"/>
              <a:gd name="T31" fmla="*/ 67 h 168"/>
              <a:gd name="T32" fmla="*/ 85 w 170"/>
              <a:gd name="T33" fmla="*/ 65 h 168"/>
              <a:gd name="T34" fmla="*/ 89 w 170"/>
              <a:gd name="T35" fmla="*/ 67 h 168"/>
              <a:gd name="T36" fmla="*/ 120 w 170"/>
              <a:gd name="T37" fmla="*/ 52 h 168"/>
              <a:gd name="T38" fmla="*/ 128 w 170"/>
              <a:gd name="T39" fmla="*/ 40 h 168"/>
              <a:gd name="T40" fmla="*/ 113 w 170"/>
              <a:gd name="T41" fmla="*/ 58 h 168"/>
              <a:gd name="T42" fmla="*/ 122 w 170"/>
              <a:gd name="T43" fmla="*/ 85 h 168"/>
              <a:gd name="T44" fmla="*/ 113 w 170"/>
              <a:gd name="T45" fmla="*/ 58 h 168"/>
              <a:gd name="T46" fmla="*/ 101 w 170"/>
              <a:gd name="T47" fmla="*/ 67 h 168"/>
              <a:gd name="T48" fmla="*/ 109 w 170"/>
              <a:gd name="T49" fmla="*/ 85 h 168"/>
              <a:gd name="T50" fmla="*/ 101 w 170"/>
              <a:gd name="T51" fmla="*/ 67 h 168"/>
              <a:gd name="T52" fmla="*/ 87 w 170"/>
              <a:gd name="T53" fmla="*/ 77 h 168"/>
              <a:gd name="T54" fmla="*/ 95 w 170"/>
              <a:gd name="T55" fmla="*/ 85 h 168"/>
              <a:gd name="T56" fmla="*/ 87 w 170"/>
              <a:gd name="T57" fmla="*/ 77 h 168"/>
              <a:gd name="T58" fmla="*/ 75 w 170"/>
              <a:gd name="T59" fmla="*/ 69 h 168"/>
              <a:gd name="T60" fmla="*/ 83 w 170"/>
              <a:gd name="T61" fmla="*/ 85 h 168"/>
              <a:gd name="T62" fmla="*/ 75 w 170"/>
              <a:gd name="T63" fmla="*/ 69 h 168"/>
              <a:gd name="T64" fmla="*/ 63 w 170"/>
              <a:gd name="T65" fmla="*/ 69 h 168"/>
              <a:gd name="T66" fmla="*/ 71 w 170"/>
              <a:gd name="T67" fmla="*/ 85 h 168"/>
              <a:gd name="T68" fmla="*/ 63 w 170"/>
              <a:gd name="T69" fmla="*/ 69 h 168"/>
              <a:gd name="T70" fmla="*/ 48 w 170"/>
              <a:gd name="T71" fmla="*/ 73 h 168"/>
              <a:gd name="T72" fmla="*/ 56 w 170"/>
              <a:gd name="T73" fmla="*/ 85 h 168"/>
              <a:gd name="T74" fmla="*/ 48 w 170"/>
              <a:gd name="T75" fmla="*/ 73 h 168"/>
              <a:gd name="T76" fmla="*/ 146 w 170"/>
              <a:gd name="T77" fmla="*/ 18 h 168"/>
              <a:gd name="T78" fmla="*/ 24 w 170"/>
              <a:gd name="T79" fmla="*/ 101 h 168"/>
              <a:gd name="T80" fmla="*/ 146 w 170"/>
              <a:gd name="T81" fmla="*/ 18 h 1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0"/>
              <a:gd name="T124" fmla="*/ 0 h 168"/>
              <a:gd name="T125" fmla="*/ 170 w 170"/>
              <a:gd name="T126" fmla="*/ 168 h 16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0" h="168">
                <a:moveTo>
                  <a:pt x="0" y="0"/>
                </a:moveTo>
                <a:lnTo>
                  <a:pt x="170" y="0"/>
                </a:lnTo>
                <a:lnTo>
                  <a:pt x="170" y="16"/>
                </a:lnTo>
                <a:lnTo>
                  <a:pt x="162" y="16"/>
                </a:lnTo>
                <a:lnTo>
                  <a:pt x="162" y="103"/>
                </a:lnTo>
                <a:lnTo>
                  <a:pt x="170" y="103"/>
                </a:lnTo>
                <a:lnTo>
                  <a:pt x="170" y="119"/>
                </a:lnTo>
                <a:lnTo>
                  <a:pt x="93" y="119"/>
                </a:lnTo>
                <a:lnTo>
                  <a:pt x="93" y="152"/>
                </a:lnTo>
                <a:lnTo>
                  <a:pt x="128" y="152"/>
                </a:lnTo>
                <a:lnTo>
                  <a:pt x="128" y="168"/>
                </a:lnTo>
                <a:lnTo>
                  <a:pt x="42" y="168"/>
                </a:lnTo>
                <a:lnTo>
                  <a:pt x="42" y="152"/>
                </a:lnTo>
                <a:lnTo>
                  <a:pt x="77" y="152"/>
                </a:lnTo>
                <a:lnTo>
                  <a:pt x="77" y="119"/>
                </a:lnTo>
                <a:lnTo>
                  <a:pt x="0" y="119"/>
                </a:lnTo>
                <a:lnTo>
                  <a:pt x="0" y="103"/>
                </a:lnTo>
                <a:lnTo>
                  <a:pt x="6" y="103"/>
                </a:lnTo>
                <a:lnTo>
                  <a:pt x="6" y="16"/>
                </a:lnTo>
                <a:lnTo>
                  <a:pt x="0" y="16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128" y="40"/>
                </a:moveTo>
                <a:lnTo>
                  <a:pt x="122" y="40"/>
                </a:lnTo>
                <a:lnTo>
                  <a:pt x="113" y="40"/>
                </a:lnTo>
                <a:lnTo>
                  <a:pt x="115" y="44"/>
                </a:lnTo>
                <a:lnTo>
                  <a:pt x="87" y="61"/>
                </a:lnTo>
                <a:lnTo>
                  <a:pt x="75" y="52"/>
                </a:lnTo>
                <a:lnTo>
                  <a:pt x="75" y="50"/>
                </a:lnTo>
                <a:lnTo>
                  <a:pt x="73" y="50"/>
                </a:lnTo>
                <a:lnTo>
                  <a:pt x="48" y="61"/>
                </a:lnTo>
                <a:lnTo>
                  <a:pt x="50" y="67"/>
                </a:lnTo>
                <a:lnTo>
                  <a:pt x="73" y="56"/>
                </a:lnTo>
                <a:lnTo>
                  <a:pt x="85" y="65"/>
                </a:lnTo>
                <a:lnTo>
                  <a:pt x="87" y="67"/>
                </a:lnTo>
                <a:lnTo>
                  <a:pt x="89" y="67"/>
                </a:lnTo>
                <a:lnTo>
                  <a:pt x="117" y="48"/>
                </a:lnTo>
                <a:lnTo>
                  <a:pt x="120" y="52"/>
                </a:lnTo>
                <a:lnTo>
                  <a:pt x="124" y="46"/>
                </a:lnTo>
                <a:lnTo>
                  <a:pt x="128" y="40"/>
                </a:lnTo>
                <a:lnTo>
                  <a:pt x="128" y="40"/>
                </a:lnTo>
                <a:close/>
                <a:moveTo>
                  <a:pt x="113" y="58"/>
                </a:moveTo>
                <a:lnTo>
                  <a:pt x="113" y="85"/>
                </a:lnTo>
                <a:lnTo>
                  <a:pt x="122" y="85"/>
                </a:lnTo>
                <a:lnTo>
                  <a:pt x="122" y="58"/>
                </a:lnTo>
                <a:lnTo>
                  <a:pt x="113" y="58"/>
                </a:lnTo>
                <a:lnTo>
                  <a:pt x="113" y="58"/>
                </a:lnTo>
                <a:close/>
                <a:moveTo>
                  <a:pt x="101" y="67"/>
                </a:moveTo>
                <a:lnTo>
                  <a:pt x="101" y="85"/>
                </a:lnTo>
                <a:lnTo>
                  <a:pt x="109" y="85"/>
                </a:lnTo>
                <a:lnTo>
                  <a:pt x="109" y="67"/>
                </a:lnTo>
                <a:lnTo>
                  <a:pt x="101" y="67"/>
                </a:lnTo>
                <a:lnTo>
                  <a:pt x="101" y="67"/>
                </a:lnTo>
                <a:close/>
                <a:moveTo>
                  <a:pt x="87" y="77"/>
                </a:moveTo>
                <a:lnTo>
                  <a:pt x="87" y="85"/>
                </a:lnTo>
                <a:lnTo>
                  <a:pt x="95" y="85"/>
                </a:lnTo>
                <a:lnTo>
                  <a:pt x="95" y="77"/>
                </a:lnTo>
                <a:lnTo>
                  <a:pt x="87" y="77"/>
                </a:lnTo>
                <a:lnTo>
                  <a:pt x="87" y="77"/>
                </a:lnTo>
                <a:close/>
                <a:moveTo>
                  <a:pt x="75" y="69"/>
                </a:moveTo>
                <a:lnTo>
                  <a:pt x="75" y="85"/>
                </a:lnTo>
                <a:lnTo>
                  <a:pt x="83" y="85"/>
                </a:lnTo>
                <a:lnTo>
                  <a:pt x="83" y="69"/>
                </a:lnTo>
                <a:lnTo>
                  <a:pt x="75" y="69"/>
                </a:lnTo>
                <a:lnTo>
                  <a:pt x="75" y="69"/>
                </a:lnTo>
                <a:close/>
                <a:moveTo>
                  <a:pt x="63" y="69"/>
                </a:moveTo>
                <a:lnTo>
                  <a:pt x="63" y="85"/>
                </a:lnTo>
                <a:lnTo>
                  <a:pt x="71" y="85"/>
                </a:lnTo>
                <a:lnTo>
                  <a:pt x="71" y="69"/>
                </a:lnTo>
                <a:lnTo>
                  <a:pt x="63" y="69"/>
                </a:lnTo>
                <a:lnTo>
                  <a:pt x="63" y="69"/>
                </a:lnTo>
                <a:close/>
                <a:moveTo>
                  <a:pt x="48" y="73"/>
                </a:moveTo>
                <a:lnTo>
                  <a:pt x="48" y="85"/>
                </a:lnTo>
                <a:lnTo>
                  <a:pt x="56" y="85"/>
                </a:lnTo>
                <a:lnTo>
                  <a:pt x="56" y="73"/>
                </a:lnTo>
                <a:lnTo>
                  <a:pt x="48" y="73"/>
                </a:lnTo>
                <a:lnTo>
                  <a:pt x="48" y="73"/>
                </a:lnTo>
                <a:close/>
                <a:moveTo>
                  <a:pt x="146" y="18"/>
                </a:moveTo>
                <a:lnTo>
                  <a:pt x="24" y="18"/>
                </a:lnTo>
                <a:lnTo>
                  <a:pt x="24" y="101"/>
                </a:lnTo>
                <a:lnTo>
                  <a:pt x="146" y="101"/>
                </a:lnTo>
                <a:lnTo>
                  <a:pt x="146" y="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Freeform 9"/>
          <p:cNvSpPr>
            <a:spLocks noChangeAspect="1" noEditPoints="1" noChangeArrowheads="1"/>
          </p:cNvSpPr>
          <p:nvPr/>
        </p:nvSpPr>
        <p:spPr bwMode="auto">
          <a:xfrm>
            <a:off x="9150738" y="4205437"/>
            <a:ext cx="361886" cy="333007"/>
          </a:xfrm>
          <a:custGeom>
            <a:avLst/>
            <a:gdLst>
              <a:gd name="T0" fmla="*/ 141 w 181"/>
              <a:gd name="T1" fmla="*/ 0 h 165"/>
              <a:gd name="T2" fmla="*/ 149 w 181"/>
              <a:gd name="T3" fmla="*/ 8 h 165"/>
              <a:gd name="T4" fmla="*/ 134 w 181"/>
              <a:gd name="T5" fmla="*/ 47 h 165"/>
              <a:gd name="T6" fmla="*/ 33 w 181"/>
              <a:gd name="T7" fmla="*/ 14 h 165"/>
              <a:gd name="T8" fmla="*/ 39 w 181"/>
              <a:gd name="T9" fmla="*/ 20 h 165"/>
              <a:gd name="T10" fmla="*/ 51 w 181"/>
              <a:gd name="T11" fmla="*/ 31 h 165"/>
              <a:gd name="T12" fmla="*/ 33 w 181"/>
              <a:gd name="T13" fmla="*/ 39 h 165"/>
              <a:gd name="T14" fmla="*/ 39 w 181"/>
              <a:gd name="T15" fmla="*/ 45 h 165"/>
              <a:gd name="T16" fmla="*/ 51 w 181"/>
              <a:gd name="T17" fmla="*/ 55 h 165"/>
              <a:gd name="T18" fmla="*/ 33 w 181"/>
              <a:gd name="T19" fmla="*/ 63 h 165"/>
              <a:gd name="T20" fmla="*/ 39 w 181"/>
              <a:gd name="T21" fmla="*/ 67 h 165"/>
              <a:gd name="T22" fmla="*/ 51 w 181"/>
              <a:gd name="T23" fmla="*/ 77 h 165"/>
              <a:gd name="T24" fmla="*/ 33 w 181"/>
              <a:gd name="T25" fmla="*/ 86 h 165"/>
              <a:gd name="T26" fmla="*/ 39 w 181"/>
              <a:gd name="T27" fmla="*/ 90 h 165"/>
              <a:gd name="T28" fmla="*/ 51 w 181"/>
              <a:gd name="T29" fmla="*/ 100 h 165"/>
              <a:gd name="T30" fmla="*/ 33 w 181"/>
              <a:gd name="T31" fmla="*/ 110 h 165"/>
              <a:gd name="T32" fmla="*/ 39 w 181"/>
              <a:gd name="T33" fmla="*/ 116 h 165"/>
              <a:gd name="T34" fmla="*/ 51 w 181"/>
              <a:gd name="T35" fmla="*/ 126 h 165"/>
              <a:gd name="T36" fmla="*/ 33 w 181"/>
              <a:gd name="T37" fmla="*/ 134 h 165"/>
              <a:gd name="T38" fmla="*/ 33 w 181"/>
              <a:gd name="T39" fmla="*/ 151 h 165"/>
              <a:gd name="T40" fmla="*/ 134 w 181"/>
              <a:gd name="T41" fmla="*/ 118 h 165"/>
              <a:gd name="T42" fmla="*/ 149 w 181"/>
              <a:gd name="T43" fmla="*/ 157 h 165"/>
              <a:gd name="T44" fmla="*/ 141 w 181"/>
              <a:gd name="T45" fmla="*/ 165 h 165"/>
              <a:gd name="T46" fmla="*/ 19 w 181"/>
              <a:gd name="T47" fmla="*/ 165 h 165"/>
              <a:gd name="T48" fmla="*/ 19 w 181"/>
              <a:gd name="T49" fmla="*/ 146 h 165"/>
              <a:gd name="T50" fmla="*/ 0 w 181"/>
              <a:gd name="T51" fmla="*/ 132 h 165"/>
              <a:gd name="T52" fmla="*/ 19 w 181"/>
              <a:gd name="T53" fmla="*/ 120 h 165"/>
              <a:gd name="T54" fmla="*/ 0 w 181"/>
              <a:gd name="T55" fmla="*/ 108 h 165"/>
              <a:gd name="T56" fmla="*/ 19 w 181"/>
              <a:gd name="T57" fmla="*/ 98 h 165"/>
              <a:gd name="T58" fmla="*/ 0 w 181"/>
              <a:gd name="T59" fmla="*/ 83 h 165"/>
              <a:gd name="T60" fmla="*/ 19 w 181"/>
              <a:gd name="T61" fmla="*/ 75 h 165"/>
              <a:gd name="T62" fmla="*/ 0 w 181"/>
              <a:gd name="T63" fmla="*/ 61 h 165"/>
              <a:gd name="T64" fmla="*/ 19 w 181"/>
              <a:gd name="T65" fmla="*/ 51 h 165"/>
              <a:gd name="T66" fmla="*/ 0 w 181"/>
              <a:gd name="T67" fmla="*/ 39 h 165"/>
              <a:gd name="T68" fmla="*/ 19 w 181"/>
              <a:gd name="T69" fmla="*/ 8 h 165"/>
              <a:gd name="T70" fmla="*/ 27 w 181"/>
              <a:gd name="T71" fmla="*/ 0 h 165"/>
              <a:gd name="T72" fmla="*/ 63 w 181"/>
              <a:gd name="T73" fmla="*/ 79 h 165"/>
              <a:gd name="T74" fmla="*/ 84 w 181"/>
              <a:gd name="T75" fmla="*/ 88 h 165"/>
              <a:gd name="T76" fmla="*/ 63 w 181"/>
              <a:gd name="T77" fmla="*/ 79 h 165"/>
              <a:gd name="T78" fmla="*/ 63 w 181"/>
              <a:gd name="T79" fmla="*/ 61 h 165"/>
              <a:gd name="T80" fmla="*/ 100 w 181"/>
              <a:gd name="T81" fmla="*/ 69 h 165"/>
              <a:gd name="T82" fmla="*/ 63 w 181"/>
              <a:gd name="T83" fmla="*/ 61 h 165"/>
              <a:gd name="T84" fmla="*/ 63 w 181"/>
              <a:gd name="T85" fmla="*/ 45 h 165"/>
              <a:gd name="T86" fmla="*/ 116 w 181"/>
              <a:gd name="T87" fmla="*/ 53 h 165"/>
              <a:gd name="T88" fmla="*/ 63 w 181"/>
              <a:gd name="T89" fmla="*/ 45 h 165"/>
              <a:gd name="T90" fmla="*/ 63 w 181"/>
              <a:gd name="T91" fmla="*/ 29 h 165"/>
              <a:gd name="T92" fmla="*/ 116 w 181"/>
              <a:gd name="T93" fmla="*/ 35 h 165"/>
              <a:gd name="T94" fmla="*/ 63 w 181"/>
              <a:gd name="T95" fmla="*/ 29 h 165"/>
              <a:gd name="T96" fmla="*/ 84 w 181"/>
              <a:gd name="T97" fmla="*/ 130 h 165"/>
              <a:gd name="T98" fmla="*/ 106 w 181"/>
              <a:gd name="T99" fmla="*/ 130 h 165"/>
              <a:gd name="T100" fmla="*/ 86 w 181"/>
              <a:gd name="T101" fmla="*/ 108 h 165"/>
              <a:gd name="T102" fmla="*/ 84 w 181"/>
              <a:gd name="T103" fmla="*/ 130 h 165"/>
              <a:gd name="T104" fmla="*/ 161 w 181"/>
              <a:gd name="T105" fmla="*/ 37 h 165"/>
              <a:gd name="T106" fmla="*/ 116 w 181"/>
              <a:gd name="T107" fmla="*/ 120 h 165"/>
              <a:gd name="T108" fmla="*/ 161 w 181"/>
              <a:gd name="T109" fmla="*/ 37 h 16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81"/>
              <a:gd name="T166" fmla="*/ 0 h 165"/>
              <a:gd name="T167" fmla="*/ 181 w 181"/>
              <a:gd name="T168" fmla="*/ 165 h 16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81" h="165">
                <a:moveTo>
                  <a:pt x="27" y="0"/>
                </a:moveTo>
                <a:lnTo>
                  <a:pt x="141" y="0"/>
                </a:lnTo>
                <a:lnTo>
                  <a:pt x="149" y="0"/>
                </a:lnTo>
                <a:lnTo>
                  <a:pt x="149" y="8"/>
                </a:lnTo>
                <a:lnTo>
                  <a:pt x="149" y="35"/>
                </a:lnTo>
                <a:lnTo>
                  <a:pt x="134" y="47"/>
                </a:lnTo>
                <a:lnTo>
                  <a:pt x="134" y="14"/>
                </a:lnTo>
                <a:lnTo>
                  <a:pt x="33" y="14"/>
                </a:lnTo>
                <a:lnTo>
                  <a:pt x="33" y="25"/>
                </a:lnTo>
                <a:lnTo>
                  <a:pt x="39" y="20"/>
                </a:lnTo>
                <a:lnTo>
                  <a:pt x="47" y="18"/>
                </a:lnTo>
                <a:lnTo>
                  <a:pt x="51" y="31"/>
                </a:lnTo>
                <a:lnTo>
                  <a:pt x="45" y="35"/>
                </a:lnTo>
                <a:lnTo>
                  <a:pt x="33" y="39"/>
                </a:lnTo>
                <a:lnTo>
                  <a:pt x="33" y="47"/>
                </a:lnTo>
                <a:lnTo>
                  <a:pt x="39" y="45"/>
                </a:lnTo>
                <a:lnTo>
                  <a:pt x="47" y="41"/>
                </a:lnTo>
                <a:lnTo>
                  <a:pt x="51" y="55"/>
                </a:lnTo>
                <a:lnTo>
                  <a:pt x="45" y="57"/>
                </a:lnTo>
                <a:lnTo>
                  <a:pt x="33" y="63"/>
                </a:lnTo>
                <a:lnTo>
                  <a:pt x="33" y="71"/>
                </a:lnTo>
                <a:lnTo>
                  <a:pt x="39" y="67"/>
                </a:lnTo>
                <a:lnTo>
                  <a:pt x="47" y="65"/>
                </a:lnTo>
                <a:lnTo>
                  <a:pt x="51" y="77"/>
                </a:lnTo>
                <a:lnTo>
                  <a:pt x="45" y="81"/>
                </a:lnTo>
                <a:lnTo>
                  <a:pt x="33" y="86"/>
                </a:lnTo>
                <a:lnTo>
                  <a:pt x="33" y="94"/>
                </a:lnTo>
                <a:lnTo>
                  <a:pt x="39" y="90"/>
                </a:lnTo>
                <a:lnTo>
                  <a:pt x="47" y="88"/>
                </a:lnTo>
                <a:lnTo>
                  <a:pt x="51" y="100"/>
                </a:lnTo>
                <a:lnTo>
                  <a:pt x="45" y="104"/>
                </a:lnTo>
                <a:lnTo>
                  <a:pt x="33" y="110"/>
                </a:lnTo>
                <a:lnTo>
                  <a:pt x="33" y="118"/>
                </a:lnTo>
                <a:lnTo>
                  <a:pt x="39" y="116"/>
                </a:lnTo>
                <a:lnTo>
                  <a:pt x="47" y="112"/>
                </a:lnTo>
                <a:lnTo>
                  <a:pt x="51" y="126"/>
                </a:lnTo>
                <a:lnTo>
                  <a:pt x="45" y="128"/>
                </a:lnTo>
                <a:lnTo>
                  <a:pt x="33" y="134"/>
                </a:lnTo>
                <a:lnTo>
                  <a:pt x="33" y="146"/>
                </a:lnTo>
                <a:lnTo>
                  <a:pt x="33" y="151"/>
                </a:lnTo>
                <a:lnTo>
                  <a:pt x="134" y="151"/>
                </a:lnTo>
                <a:lnTo>
                  <a:pt x="134" y="118"/>
                </a:lnTo>
                <a:lnTo>
                  <a:pt x="149" y="106"/>
                </a:lnTo>
                <a:lnTo>
                  <a:pt x="149" y="157"/>
                </a:lnTo>
                <a:lnTo>
                  <a:pt x="149" y="165"/>
                </a:lnTo>
                <a:lnTo>
                  <a:pt x="141" y="165"/>
                </a:lnTo>
                <a:lnTo>
                  <a:pt x="27" y="165"/>
                </a:lnTo>
                <a:lnTo>
                  <a:pt x="19" y="165"/>
                </a:lnTo>
                <a:lnTo>
                  <a:pt x="19" y="157"/>
                </a:lnTo>
                <a:lnTo>
                  <a:pt x="19" y="146"/>
                </a:lnTo>
                <a:lnTo>
                  <a:pt x="4" y="146"/>
                </a:lnTo>
                <a:lnTo>
                  <a:pt x="0" y="132"/>
                </a:lnTo>
                <a:lnTo>
                  <a:pt x="19" y="124"/>
                </a:lnTo>
                <a:lnTo>
                  <a:pt x="19" y="120"/>
                </a:lnTo>
                <a:lnTo>
                  <a:pt x="4" y="120"/>
                </a:lnTo>
                <a:lnTo>
                  <a:pt x="0" y="108"/>
                </a:lnTo>
                <a:lnTo>
                  <a:pt x="19" y="100"/>
                </a:lnTo>
                <a:lnTo>
                  <a:pt x="19" y="98"/>
                </a:lnTo>
                <a:lnTo>
                  <a:pt x="4" y="98"/>
                </a:lnTo>
                <a:lnTo>
                  <a:pt x="0" y="83"/>
                </a:lnTo>
                <a:lnTo>
                  <a:pt x="19" y="77"/>
                </a:lnTo>
                <a:lnTo>
                  <a:pt x="19" y="75"/>
                </a:lnTo>
                <a:lnTo>
                  <a:pt x="4" y="75"/>
                </a:lnTo>
                <a:lnTo>
                  <a:pt x="0" y="61"/>
                </a:lnTo>
                <a:lnTo>
                  <a:pt x="19" y="53"/>
                </a:lnTo>
                <a:lnTo>
                  <a:pt x="19" y="51"/>
                </a:lnTo>
                <a:lnTo>
                  <a:pt x="4" y="51"/>
                </a:lnTo>
                <a:lnTo>
                  <a:pt x="0" y="39"/>
                </a:lnTo>
                <a:lnTo>
                  <a:pt x="19" y="31"/>
                </a:lnTo>
                <a:lnTo>
                  <a:pt x="19" y="8"/>
                </a:lnTo>
                <a:lnTo>
                  <a:pt x="19" y="0"/>
                </a:lnTo>
                <a:lnTo>
                  <a:pt x="27" y="0"/>
                </a:lnTo>
                <a:lnTo>
                  <a:pt x="27" y="0"/>
                </a:lnTo>
                <a:close/>
                <a:moveTo>
                  <a:pt x="63" y="79"/>
                </a:moveTo>
                <a:lnTo>
                  <a:pt x="63" y="88"/>
                </a:lnTo>
                <a:lnTo>
                  <a:pt x="84" y="88"/>
                </a:lnTo>
                <a:lnTo>
                  <a:pt x="84" y="79"/>
                </a:lnTo>
                <a:lnTo>
                  <a:pt x="63" y="79"/>
                </a:lnTo>
                <a:lnTo>
                  <a:pt x="63" y="79"/>
                </a:lnTo>
                <a:close/>
                <a:moveTo>
                  <a:pt x="63" y="61"/>
                </a:moveTo>
                <a:lnTo>
                  <a:pt x="63" y="69"/>
                </a:lnTo>
                <a:lnTo>
                  <a:pt x="100" y="69"/>
                </a:lnTo>
                <a:lnTo>
                  <a:pt x="100" y="61"/>
                </a:lnTo>
                <a:lnTo>
                  <a:pt x="63" y="61"/>
                </a:lnTo>
                <a:lnTo>
                  <a:pt x="63" y="61"/>
                </a:lnTo>
                <a:close/>
                <a:moveTo>
                  <a:pt x="63" y="45"/>
                </a:moveTo>
                <a:lnTo>
                  <a:pt x="63" y="53"/>
                </a:lnTo>
                <a:lnTo>
                  <a:pt x="116" y="53"/>
                </a:lnTo>
                <a:lnTo>
                  <a:pt x="116" y="45"/>
                </a:lnTo>
                <a:lnTo>
                  <a:pt x="63" y="45"/>
                </a:lnTo>
                <a:lnTo>
                  <a:pt x="63" y="45"/>
                </a:lnTo>
                <a:close/>
                <a:moveTo>
                  <a:pt x="63" y="29"/>
                </a:moveTo>
                <a:lnTo>
                  <a:pt x="63" y="35"/>
                </a:lnTo>
                <a:lnTo>
                  <a:pt x="116" y="35"/>
                </a:lnTo>
                <a:lnTo>
                  <a:pt x="116" y="29"/>
                </a:lnTo>
                <a:lnTo>
                  <a:pt x="63" y="29"/>
                </a:lnTo>
                <a:lnTo>
                  <a:pt x="63" y="29"/>
                </a:lnTo>
                <a:close/>
                <a:moveTo>
                  <a:pt x="84" y="130"/>
                </a:moveTo>
                <a:lnTo>
                  <a:pt x="96" y="130"/>
                </a:lnTo>
                <a:lnTo>
                  <a:pt x="106" y="130"/>
                </a:lnTo>
                <a:lnTo>
                  <a:pt x="96" y="118"/>
                </a:lnTo>
                <a:lnTo>
                  <a:pt x="86" y="108"/>
                </a:lnTo>
                <a:lnTo>
                  <a:pt x="86" y="120"/>
                </a:lnTo>
                <a:lnTo>
                  <a:pt x="84" y="130"/>
                </a:lnTo>
                <a:lnTo>
                  <a:pt x="84" y="130"/>
                </a:lnTo>
                <a:close/>
                <a:moveTo>
                  <a:pt x="161" y="37"/>
                </a:moveTo>
                <a:lnTo>
                  <a:pt x="96" y="100"/>
                </a:lnTo>
                <a:lnTo>
                  <a:pt x="116" y="120"/>
                </a:lnTo>
                <a:lnTo>
                  <a:pt x="181" y="57"/>
                </a:lnTo>
                <a:lnTo>
                  <a:pt x="161" y="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" name="TextBox 84"/>
          <p:cNvSpPr txBox="1"/>
          <p:nvPr/>
        </p:nvSpPr>
        <p:spPr>
          <a:xfrm>
            <a:off x="6908794" y="4881983"/>
            <a:ext cx="3541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汇报人：罗迪      日期：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ripple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8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80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8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uild="p"/>
      <p:bldP spid="30" grpId="0" animBg="1"/>
      <p:bldP spid="31" grpId="0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cxnSpLocks noChangeShapeType="1"/>
          </p:cNvCxnSpPr>
          <p:nvPr/>
        </p:nvCxnSpPr>
        <p:spPr bwMode="auto">
          <a:xfrm>
            <a:off x="538563" y="2433326"/>
            <a:ext cx="11047638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  <a:effectLst/>
        </p:spPr>
      </p:cxn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2496508" y="1581855"/>
            <a:ext cx="1559580" cy="7485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4265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141350" y="1761447"/>
            <a:ext cx="1882892" cy="4613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Contents</a:t>
            </a:r>
            <a:endParaRPr lang="zh-CN" altLang="en-US" sz="2400" b="1" dirty="0">
              <a:solidFill>
                <a:schemeClr val="accent2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763" y="1570259"/>
            <a:ext cx="534802" cy="53480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2432450" y="2832632"/>
            <a:ext cx="723330" cy="721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432450" y="2832633"/>
            <a:ext cx="731025" cy="729102"/>
          </a:xfrm>
          <a:prstGeom prst="ellipse">
            <a:avLst/>
          </a:prstGeom>
          <a:solidFill>
            <a:schemeClr val="bg2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504375" y="2904555"/>
            <a:ext cx="602133" cy="60020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2610143" y="2921480"/>
            <a:ext cx="443287" cy="584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3295683" y="2976558"/>
            <a:ext cx="1948106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项目内容概述</a:t>
            </a:r>
          </a:p>
        </p:txBody>
      </p:sp>
      <p:sp>
        <p:nvSpPr>
          <p:cNvPr id="11" name="AutoShape 3"/>
          <p:cNvSpPr>
            <a:spLocks noChangeAspect="1" noChangeArrowheads="1" noTextEdit="1"/>
          </p:cNvSpPr>
          <p:nvPr/>
        </p:nvSpPr>
        <p:spPr bwMode="auto">
          <a:xfrm>
            <a:off x="2430497" y="5100000"/>
            <a:ext cx="723330" cy="721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2430497" y="5100001"/>
            <a:ext cx="731025" cy="729102"/>
          </a:xfrm>
          <a:prstGeom prst="ellipse">
            <a:avLst/>
          </a:prstGeom>
          <a:solidFill>
            <a:schemeClr val="bg2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2502422" y="5171923"/>
            <a:ext cx="602133" cy="60020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14" name="TextBox 19"/>
          <p:cNvSpPr txBox="1">
            <a:spLocks noChangeArrowheads="1"/>
          </p:cNvSpPr>
          <p:nvPr/>
        </p:nvSpPr>
        <p:spPr bwMode="auto">
          <a:xfrm>
            <a:off x="2574094" y="5188849"/>
            <a:ext cx="443287" cy="584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20"/>
          <p:cNvSpPr txBox="1">
            <a:spLocks noChangeArrowheads="1"/>
          </p:cNvSpPr>
          <p:nvPr/>
        </p:nvSpPr>
        <p:spPr bwMode="auto">
          <a:xfrm>
            <a:off x="3295683" y="5247349"/>
            <a:ext cx="1836151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模型设计</a:t>
            </a:r>
          </a:p>
        </p:txBody>
      </p:sp>
      <p:sp>
        <p:nvSpPr>
          <p:cNvPr id="16" name="AutoShape 3"/>
          <p:cNvSpPr>
            <a:spLocks noChangeAspect="1" noChangeArrowheads="1" noTextEdit="1"/>
          </p:cNvSpPr>
          <p:nvPr/>
        </p:nvSpPr>
        <p:spPr bwMode="auto">
          <a:xfrm>
            <a:off x="2430496" y="3949919"/>
            <a:ext cx="723330" cy="7214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2430495" y="3949918"/>
            <a:ext cx="731025" cy="729103"/>
          </a:xfrm>
          <a:prstGeom prst="ellipse">
            <a:avLst/>
          </a:prstGeom>
          <a:solidFill>
            <a:schemeClr val="bg2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2502420" y="4021839"/>
            <a:ext cx="602133" cy="60020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2574093" y="4040880"/>
            <a:ext cx="443287" cy="584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3295683" y="4097268"/>
            <a:ext cx="1946152" cy="420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相关理论知识</a:t>
            </a: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516407" y="2314882"/>
            <a:ext cx="534802" cy="14392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/>
          <a:lstStyle/>
          <a:p>
            <a:pPr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doors dir="vert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50"/>
                            </p:stCondLst>
                            <p:childTnLst>
                              <p:par>
                                <p:cTn id="34" presetID="5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3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850"/>
                            </p:stCondLst>
                            <p:childTnLst>
                              <p:par>
                                <p:cTn id="59" presetID="5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5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350"/>
                            </p:stCondLst>
                            <p:childTnLst>
                              <p:par>
                                <p:cTn id="84" presetID="5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9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0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35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nimBg="1" autoUpdateAnimBg="0"/>
      <p:bldP spid="6" grpId="0" animBg="1"/>
      <p:bldP spid="7" grpId="0" animBg="1" autoUpdateAnimBg="0"/>
      <p:bldP spid="8" grpId="0" animBg="1" autoUpdateAnimBg="0"/>
      <p:bldP spid="9" grpId="0" autoUpdateAnimBg="0"/>
      <p:bldP spid="10" grpId="0" autoUpdateAnimBg="0"/>
      <p:bldP spid="11" grpId="0" animBg="1"/>
      <p:bldP spid="12" grpId="0" animBg="1" autoUpdateAnimBg="0"/>
      <p:bldP spid="13" grpId="0" animBg="1" autoUpdateAnimBg="0"/>
      <p:bldP spid="14" grpId="0" autoUpdateAnimBg="0"/>
      <p:bldP spid="15" grpId="0" autoUpdateAnimBg="0"/>
      <p:bldP spid="16" grpId="0" animBg="1"/>
      <p:bldP spid="17" grpId="0" animBg="1" autoUpdateAnimBg="0"/>
      <p:bldP spid="18" grpId="0" animBg="1" autoUpdateAnimBg="0"/>
      <p:bldP spid="19" grpId="0" autoUpdateAnimBg="0"/>
      <p:bldP spid="20" grpId="0" autoUpdateAnimBg="0"/>
      <p:bldP spid="2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110273" y="2443163"/>
            <a:ext cx="6802202" cy="1831975"/>
            <a:chOff x="257174" y="1093495"/>
            <a:chExt cx="5448103" cy="1832055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57174" y="1478937"/>
              <a:ext cx="5141865" cy="14466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基于自然语言的静态图像</a:t>
              </a:r>
              <a:endPara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字幕生成问题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Image To Text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0"/>
          <p:cNvGrpSpPr/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19" name="椭圆 18"/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文本框 6"/>
            <p:cNvSpPr txBox="1">
              <a:spLocks noChangeArrowheads="1"/>
            </p:cNvSpPr>
            <p:nvPr/>
          </p:nvSpPr>
          <p:spPr bwMode="auto">
            <a:xfrm>
              <a:off x="1394711" y="1649043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4C1AD767-FA85-40F5-8193-4B5866B768B9}"/>
              </a:ext>
            </a:extLst>
          </p:cNvPr>
          <p:cNvSpPr txBox="1"/>
          <p:nvPr/>
        </p:nvSpPr>
        <p:spPr bwMode="auto">
          <a:xfrm>
            <a:off x="5196123" y="2833599"/>
            <a:ext cx="25177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看图说话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1401096" y="1515351"/>
            <a:ext cx="2714756" cy="1161174"/>
            <a:chOff x="772446" y="2367921"/>
            <a:chExt cx="2714756" cy="1161174"/>
          </a:xfrm>
        </p:grpSpPr>
        <p:sp>
          <p:nvSpPr>
            <p:cNvPr id="26" name="Freeform: Shape 5"/>
            <p:cNvSpPr/>
            <p:nvPr/>
          </p:nvSpPr>
          <p:spPr>
            <a:xfrm>
              <a:off x="772446" y="2367921"/>
              <a:ext cx="2714756" cy="1161174"/>
            </a:xfrm>
            <a:custGeom>
              <a:avLst/>
              <a:gdLst>
                <a:gd name="connsiteX0" fmla="*/ 0 w 1674206"/>
                <a:gd name="connsiteY0" fmla="*/ 0 h 775493"/>
                <a:gd name="connsiteX1" fmla="*/ 1240155 w 1674206"/>
                <a:gd name="connsiteY1" fmla="*/ 0 h 775493"/>
                <a:gd name="connsiteX2" fmla="*/ 1674206 w 1674206"/>
                <a:gd name="connsiteY2" fmla="*/ 387747 h 775493"/>
                <a:gd name="connsiteX3" fmla="*/ 1240155 w 1674206"/>
                <a:gd name="connsiteY3" fmla="*/ 775493 h 775493"/>
                <a:gd name="connsiteX4" fmla="*/ 0 w 1674206"/>
                <a:gd name="connsiteY4" fmla="*/ 775493 h 775493"/>
                <a:gd name="connsiteX5" fmla="*/ 434051 w 1674206"/>
                <a:gd name="connsiteY5" fmla="*/ 387747 h 7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206" h="775493">
                  <a:moveTo>
                    <a:pt x="0" y="0"/>
                  </a:moveTo>
                  <a:lnTo>
                    <a:pt x="1240155" y="0"/>
                  </a:lnTo>
                  <a:lnTo>
                    <a:pt x="1674206" y="387747"/>
                  </a:lnTo>
                  <a:lnTo>
                    <a:pt x="1240155" y="775493"/>
                  </a:lnTo>
                  <a:lnTo>
                    <a:pt x="0" y="775493"/>
                  </a:lnTo>
                  <a:lnTo>
                    <a:pt x="434051" y="3877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tIns="0" rIns="25200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</a:rPr>
                <a:t>   识别图像中的物体</a:t>
              </a:r>
            </a:p>
          </p:txBody>
        </p:sp>
        <p:sp>
          <p:nvSpPr>
            <p:cNvPr id="27" name="Oval 6"/>
            <p:cNvSpPr/>
            <p:nvPr/>
          </p:nvSpPr>
          <p:spPr>
            <a:xfrm>
              <a:off x="778770" y="2582953"/>
              <a:ext cx="682491" cy="68489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b="1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5" name="千图PPT彼岸天：ID 8661124库_组合 4"/>
          <p:cNvGrpSpPr/>
          <p:nvPr>
            <p:custDataLst>
              <p:tags r:id="rId2"/>
            </p:custDataLst>
          </p:nvPr>
        </p:nvGrpSpPr>
        <p:grpSpPr>
          <a:xfrm>
            <a:off x="4513521" y="1515351"/>
            <a:ext cx="3192204" cy="1161174"/>
            <a:chOff x="3462085" y="2367921"/>
            <a:chExt cx="2529966" cy="1161174"/>
          </a:xfrm>
        </p:grpSpPr>
        <p:sp>
          <p:nvSpPr>
            <p:cNvPr id="24" name="Freeform: Shape 7"/>
            <p:cNvSpPr/>
            <p:nvPr/>
          </p:nvSpPr>
          <p:spPr>
            <a:xfrm>
              <a:off x="3487202" y="2367921"/>
              <a:ext cx="2504849" cy="1161174"/>
            </a:xfrm>
            <a:custGeom>
              <a:avLst/>
              <a:gdLst>
                <a:gd name="connsiteX0" fmla="*/ 0 w 1674206"/>
                <a:gd name="connsiteY0" fmla="*/ 0 h 775493"/>
                <a:gd name="connsiteX1" fmla="*/ 1240155 w 1674206"/>
                <a:gd name="connsiteY1" fmla="*/ 0 h 775493"/>
                <a:gd name="connsiteX2" fmla="*/ 1674206 w 1674206"/>
                <a:gd name="connsiteY2" fmla="*/ 387747 h 775493"/>
                <a:gd name="connsiteX3" fmla="*/ 1240155 w 1674206"/>
                <a:gd name="connsiteY3" fmla="*/ 775493 h 775493"/>
                <a:gd name="connsiteX4" fmla="*/ 0 w 1674206"/>
                <a:gd name="connsiteY4" fmla="*/ 775493 h 775493"/>
                <a:gd name="connsiteX5" fmla="*/ 434051 w 1674206"/>
                <a:gd name="connsiteY5" fmla="*/ 387747 h 7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206" h="775493">
                  <a:moveTo>
                    <a:pt x="0" y="0"/>
                  </a:moveTo>
                  <a:lnTo>
                    <a:pt x="1240155" y="0"/>
                  </a:lnTo>
                  <a:lnTo>
                    <a:pt x="1674206" y="387747"/>
                  </a:lnTo>
                  <a:lnTo>
                    <a:pt x="1240155" y="775493"/>
                  </a:lnTo>
                  <a:lnTo>
                    <a:pt x="0" y="775493"/>
                  </a:lnTo>
                  <a:lnTo>
                    <a:pt x="434051" y="3877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tIns="0" rIns="25200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</a:rPr>
                <a:t>     理解物体中的相互关系</a:t>
              </a:r>
            </a:p>
          </p:txBody>
        </p:sp>
        <p:sp>
          <p:nvSpPr>
            <p:cNvPr id="25" name="Oval 8"/>
            <p:cNvSpPr/>
            <p:nvPr/>
          </p:nvSpPr>
          <p:spPr>
            <a:xfrm>
              <a:off x="3462085" y="2582953"/>
              <a:ext cx="682491" cy="68489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b="1">
                  <a:solidFill>
                    <a:schemeClr val="bg1"/>
                  </a:solidFill>
                </a:rPr>
                <a:t>02</a:t>
              </a:r>
            </a:p>
          </p:txBody>
        </p:sp>
      </p:grpSp>
      <p:grpSp>
        <p:nvGrpSpPr>
          <p:cNvPr id="6" name="千图PPT彼岸天：ID 8661124库_组合 14"/>
          <p:cNvGrpSpPr/>
          <p:nvPr>
            <p:custDataLst>
              <p:tags r:id="rId3"/>
            </p:custDataLst>
          </p:nvPr>
        </p:nvGrpSpPr>
        <p:grpSpPr>
          <a:xfrm>
            <a:off x="8135086" y="1515351"/>
            <a:ext cx="3160512" cy="1161174"/>
            <a:chOff x="6174836" y="2367921"/>
            <a:chExt cx="2529965" cy="1161174"/>
          </a:xfrm>
        </p:grpSpPr>
        <p:sp>
          <p:nvSpPr>
            <p:cNvPr id="22" name="Freeform: Shape 9"/>
            <p:cNvSpPr/>
            <p:nvPr/>
          </p:nvSpPr>
          <p:spPr>
            <a:xfrm>
              <a:off x="6199953" y="2367921"/>
              <a:ext cx="2504848" cy="1161174"/>
            </a:xfrm>
            <a:custGeom>
              <a:avLst/>
              <a:gdLst>
                <a:gd name="connsiteX0" fmla="*/ 0 w 1674206"/>
                <a:gd name="connsiteY0" fmla="*/ 0 h 775493"/>
                <a:gd name="connsiteX1" fmla="*/ 1240155 w 1674206"/>
                <a:gd name="connsiteY1" fmla="*/ 0 h 775493"/>
                <a:gd name="connsiteX2" fmla="*/ 1674206 w 1674206"/>
                <a:gd name="connsiteY2" fmla="*/ 387747 h 775493"/>
                <a:gd name="connsiteX3" fmla="*/ 1240155 w 1674206"/>
                <a:gd name="connsiteY3" fmla="*/ 775493 h 775493"/>
                <a:gd name="connsiteX4" fmla="*/ 0 w 1674206"/>
                <a:gd name="connsiteY4" fmla="*/ 775493 h 775493"/>
                <a:gd name="connsiteX5" fmla="*/ 434051 w 1674206"/>
                <a:gd name="connsiteY5" fmla="*/ 387747 h 7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206" h="775493">
                  <a:moveTo>
                    <a:pt x="0" y="0"/>
                  </a:moveTo>
                  <a:lnTo>
                    <a:pt x="1240155" y="0"/>
                  </a:lnTo>
                  <a:lnTo>
                    <a:pt x="1674206" y="387747"/>
                  </a:lnTo>
                  <a:lnTo>
                    <a:pt x="1240155" y="775493"/>
                  </a:lnTo>
                  <a:lnTo>
                    <a:pt x="0" y="775493"/>
                  </a:lnTo>
                  <a:lnTo>
                    <a:pt x="434051" y="38774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tIns="0" rIns="25200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</a:rPr>
                <a:t>     用合理的语言表达出来</a:t>
              </a:r>
            </a:p>
          </p:txBody>
        </p:sp>
        <p:sp>
          <p:nvSpPr>
            <p:cNvPr id="23" name="Oval 10"/>
            <p:cNvSpPr/>
            <p:nvPr/>
          </p:nvSpPr>
          <p:spPr>
            <a:xfrm>
              <a:off x="6174836" y="2582953"/>
              <a:ext cx="682491" cy="68489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b="1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2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800" dirty="0"/>
              <a:t>Image Caption</a:t>
            </a:r>
            <a:endParaRPr lang="zh-CN" altLang="en-US" sz="2800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CB150C5E-7970-4570-B67F-B87E4E6D8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847" y="3581067"/>
            <a:ext cx="3594153" cy="2567252"/>
          </a:xfrm>
          <a:prstGeom prst="rect">
            <a:avLst/>
          </a:prstGeom>
        </p:spPr>
      </p:pic>
      <p:sp>
        <p:nvSpPr>
          <p:cNvPr id="30" name="TextBox 22">
            <a:extLst>
              <a:ext uri="{FF2B5EF4-FFF2-40B4-BE49-F238E27FC236}">
                <a16:creationId xmlns:a16="http://schemas.microsoft.com/office/drawing/2014/main" id="{F6CD8A7F-58E7-464D-98DB-7F7DAACD6632}"/>
              </a:ext>
            </a:extLst>
          </p:cNvPr>
          <p:cNvSpPr txBox="1"/>
          <p:nvPr/>
        </p:nvSpPr>
        <p:spPr>
          <a:xfrm>
            <a:off x="4772640" y="3926480"/>
            <a:ext cx="2432414" cy="1876425"/>
          </a:xfrm>
          <a:prstGeom prst="rect">
            <a:avLst/>
          </a:prstGeom>
          <a:noFill/>
        </p:spPr>
        <p:txBody>
          <a:bodyPr wrap="square" lIns="0" tIns="0" rIns="0" bIns="0">
            <a:normAutofit lnSpcReduction="10000"/>
          </a:bodyPr>
          <a:lstStyle/>
          <a:p>
            <a:pPr algn="ctr"/>
            <a:r>
              <a:rPr lang="zh-CN" altLang="en-US" sz="2600" b="1" dirty="0">
                <a:solidFill>
                  <a:schemeClr val="accent2">
                    <a:lumMod val="100000"/>
                  </a:schemeClr>
                </a:solidFill>
              </a:rPr>
              <a:t> </a:t>
            </a:r>
            <a:r>
              <a:rPr lang="en-US" altLang="zh-CN" sz="2600" b="1" dirty="0">
                <a:solidFill>
                  <a:schemeClr val="accent2">
                    <a:lumMod val="100000"/>
                  </a:schemeClr>
                </a:solidFill>
              </a:rPr>
              <a:t>Person</a:t>
            </a:r>
          </a:p>
          <a:p>
            <a:pPr algn="ctr"/>
            <a:endParaRPr lang="en-US" altLang="zh-CN" sz="2600" b="1" dirty="0">
              <a:solidFill>
                <a:schemeClr val="accent2">
                  <a:lumMod val="100000"/>
                </a:schemeClr>
              </a:solidFill>
            </a:endParaRPr>
          </a:p>
          <a:p>
            <a:pPr algn="ctr"/>
            <a:r>
              <a:rPr lang="en-US" altLang="zh-CN" sz="2600" b="1" dirty="0">
                <a:solidFill>
                  <a:schemeClr val="accent2">
                    <a:lumMod val="100000"/>
                  </a:schemeClr>
                </a:solidFill>
              </a:rPr>
              <a:t>Motorcycle</a:t>
            </a:r>
          </a:p>
          <a:p>
            <a:pPr algn="ctr"/>
            <a:endParaRPr lang="en-US" altLang="zh-CN" sz="2600" b="1" dirty="0">
              <a:solidFill>
                <a:schemeClr val="accent2">
                  <a:lumMod val="100000"/>
                </a:schemeClr>
              </a:solidFill>
            </a:endParaRPr>
          </a:p>
          <a:p>
            <a:pPr algn="ctr"/>
            <a:r>
              <a:rPr lang="en-US" altLang="zh-CN" sz="2600" b="1" dirty="0">
                <a:solidFill>
                  <a:schemeClr val="accent2">
                    <a:lumMod val="100000"/>
                  </a:schemeClr>
                </a:solidFill>
              </a:rPr>
              <a:t>Dirt Road</a:t>
            </a:r>
          </a:p>
          <a:p>
            <a:pPr algn="ctr"/>
            <a:endParaRPr lang="zh-CN" altLang="en-US" sz="1600" b="1" dirty="0">
              <a:solidFill>
                <a:schemeClr val="accent2">
                  <a:lumMod val="100000"/>
                </a:schemeClr>
              </a:solidFill>
            </a:endParaRPr>
          </a:p>
        </p:txBody>
      </p:sp>
      <p:sp>
        <p:nvSpPr>
          <p:cNvPr id="33" name="箭头: 右弧形 32">
            <a:extLst>
              <a:ext uri="{FF2B5EF4-FFF2-40B4-BE49-F238E27FC236}">
                <a16:creationId xmlns:a16="http://schemas.microsoft.com/office/drawing/2014/main" id="{2DB7FC8D-5B84-4EB5-85D8-89A5FE66A840}"/>
              </a:ext>
            </a:extLst>
          </p:cNvPr>
          <p:cNvSpPr/>
          <p:nvPr/>
        </p:nvSpPr>
        <p:spPr>
          <a:xfrm>
            <a:off x="7055340" y="4181475"/>
            <a:ext cx="628650" cy="704850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0C3B6FC-D506-45C5-86AA-F4BCD7938239}"/>
              </a:ext>
            </a:extLst>
          </p:cNvPr>
          <p:cNvSpPr/>
          <p:nvPr/>
        </p:nvSpPr>
        <p:spPr>
          <a:xfrm>
            <a:off x="7731721" y="4371307"/>
            <a:ext cx="852589" cy="295943"/>
          </a:xfrm>
          <a:prstGeom prst="rect">
            <a:avLst/>
          </a:prstGeom>
        </p:spPr>
        <p:txBody>
          <a:bodyPr wrap="none" lIns="0" tIns="0" rIns="0" bIns="0" anchor="ctr" anchorCtr="1">
            <a:normAutofit/>
          </a:bodyPr>
          <a:lstStyle/>
          <a:p>
            <a:pPr lvl="0" algn="ctr" defTabSz="913765"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accent1"/>
                </a:solidFill>
              </a:rPr>
              <a:t>Ride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6" name="箭头: 右弧形 35">
            <a:extLst>
              <a:ext uri="{FF2B5EF4-FFF2-40B4-BE49-F238E27FC236}">
                <a16:creationId xmlns:a16="http://schemas.microsoft.com/office/drawing/2014/main" id="{BE1BF187-7F59-4E90-B7BB-5924D6205A48}"/>
              </a:ext>
            </a:extLst>
          </p:cNvPr>
          <p:cNvSpPr/>
          <p:nvPr/>
        </p:nvSpPr>
        <p:spPr>
          <a:xfrm>
            <a:off x="7055340" y="5076825"/>
            <a:ext cx="628650" cy="561975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DE01E28-EDCF-4162-97FF-79685F0BEA79}"/>
              </a:ext>
            </a:extLst>
          </p:cNvPr>
          <p:cNvSpPr/>
          <p:nvPr/>
        </p:nvSpPr>
        <p:spPr>
          <a:xfrm>
            <a:off x="7683990" y="5194677"/>
            <a:ext cx="852589" cy="295943"/>
          </a:xfrm>
          <a:prstGeom prst="rect">
            <a:avLst/>
          </a:prstGeom>
        </p:spPr>
        <p:txBody>
          <a:bodyPr wrap="none" lIns="0" tIns="0" rIns="0" bIns="0" anchor="ctr" anchorCtr="1">
            <a:normAutofit/>
          </a:bodyPr>
          <a:lstStyle/>
          <a:p>
            <a:pPr lvl="0" algn="ctr" defTabSz="913765"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accent1"/>
                </a:solidFill>
              </a:rPr>
              <a:t>On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40E77593-5A04-46C6-9087-EF88BD75A656}"/>
              </a:ext>
            </a:extLst>
          </p:cNvPr>
          <p:cNvSpPr txBox="1"/>
          <p:nvPr/>
        </p:nvSpPr>
        <p:spPr>
          <a:xfrm>
            <a:off x="9320315" y="4252226"/>
            <a:ext cx="2432414" cy="1268198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/>
            <a:r>
              <a:rPr lang="zh-CN" altLang="en-US" sz="2600" b="1" dirty="0">
                <a:solidFill>
                  <a:schemeClr val="accent2">
                    <a:lumMod val="100000"/>
                  </a:schemeClr>
                </a:solidFill>
              </a:rPr>
              <a:t> </a:t>
            </a:r>
            <a:r>
              <a:rPr lang="en-US" altLang="zh-CN" sz="2600" b="1" dirty="0">
                <a:solidFill>
                  <a:schemeClr val="accent2">
                    <a:lumMod val="100000"/>
                  </a:schemeClr>
                </a:solidFill>
              </a:rPr>
              <a:t>A person rides a motorcycle on a dirt road.</a:t>
            </a:r>
          </a:p>
          <a:p>
            <a:pPr algn="ctr"/>
            <a:endParaRPr lang="zh-CN" altLang="en-US" sz="1600" b="1" dirty="0">
              <a:solidFill>
                <a:schemeClr val="accent2">
                  <a:lumMod val="100000"/>
                </a:schemeClr>
              </a:solidFill>
            </a:endParaRP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AE650289-FE26-4F0A-A764-5CE8D25124DB}"/>
              </a:ext>
            </a:extLst>
          </p:cNvPr>
          <p:cNvSpPr/>
          <p:nvPr/>
        </p:nvSpPr>
        <p:spPr>
          <a:xfrm>
            <a:off x="4381500" y="4733925"/>
            <a:ext cx="545505" cy="3429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616D621B-36DC-45EF-880C-C203247AAE6B}"/>
              </a:ext>
            </a:extLst>
          </p:cNvPr>
          <p:cNvSpPr/>
          <p:nvPr/>
        </p:nvSpPr>
        <p:spPr>
          <a:xfrm>
            <a:off x="8584310" y="4733925"/>
            <a:ext cx="545505" cy="3429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074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flip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3" grpId="0" animBg="1"/>
      <p:bldP spid="35" grpId="0"/>
      <p:bldP spid="36" grpId="0" animBg="1"/>
      <p:bldP spid="38" grpId="0"/>
      <p:bldP spid="40" grpId="0"/>
      <p:bldP spid="41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135438" y="2443163"/>
            <a:ext cx="6777037" cy="1112837"/>
            <a:chOff x="277329" y="1093495"/>
            <a:chExt cx="5427948" cy="1112885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相关理论知识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Background Knowledge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0"/>
          <p:cNvGrpSpPr/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19" name="椭圆 18"/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文本框 6"/>
            <p:cNvSpPr txBox="1">
              <a:spLocks noChangeArrowheads="1"/>
            </p:cNvSpPr>
            <p:nvPr/>
          </p:nvSpPr>
          <p:spPr bwMode="auto">
            <a:xfrm>
              <a:off x="1410730" y="1656871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卷积神经网络 </a:t>
            </a:r>
            <a:r>
              <a:rPr lang="en-US" altLang="zh-CN" sz="2800" dirty="0"/>
              <a:t>CNN</a:t>
            </a:r>
            <a:endParaRPr lang="zh-CN" altLang="en-US" sz="28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D55F3A4-686E-4BEF-B934-E7126DE27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" b="9016"/>
          <a:stretch/>
        </p:blipFill>
        <p:spPr bwMode="auto">
          <a:xfrm>
            <a:off x="528856" y="1257300"/>
            <a:ext cx="10765138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循环神经网络 </a:t>
            </a:r>
            <a:r>
              <a:rPr lang="en-US" altLang="zh-CN" sz="2800" dirty="0"/>
              <a:t>RNN</a:t>
            </a:r>
            <a:endParaRPr lang="zh-CN" altLang="en-US" sz="28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0F39E1C-449E-42C5-A38F-1CF9085BC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408" y="1504950"/>
            <a:ext cx="10239578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标题 4">
            <a:extLst>
              <a:ext uri="{FF2B5EF4-FFF2-40B4-BE49-F238E27FC236}">
                <a16:creationId xmlns:a16="http://schemas.microsoft.com/office/drawing/2014/main" id="{89BB9806-08E8-4AFA-BAEC-6995D11E37C8}"/>
              </a:ext>
            </a:extLst>
          </p:cNvPr>
          <p:cNvSpPr txBox="1"/>
          <p:nvPr/>
        </p:nvSpPr>
        <p:spPr>
          <a:xfrm>
            <a:off x="4044483" y="577262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800" dirty="0"/>
              <a:t>Long Short Term Memory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42054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4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135438" y="2443163"/>
            <a:ext cx="6777037" cy="1112837"/>
            <a:chOff x="277329" y="1093495"/>
            <a:chExt cx="5427948" cy="1112885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模型设计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Model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0"/>
          <p:cNvGrpSpPr/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19" name="椭圆 18"/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文本框 6"/>
            <p:cNvSpPr txBox="1">
              <a:spLocks noChangeArrowheads="1"/>
            </p:cNvSpPr>
            <p:nvPr/>
          </p:nvSpPr>
          <p:spPr bwMode="auto">
            <a:xfrm>
              <a:off x="1400029" y="1684364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800" dirty="0"/>
              <a:t>Encoder-Decoder</a:t>
            </a:r>
            <a:r>
              <a:rPr lang="zh-CN" altLang="en-US" sz="2800" dirty="0"/>
              <a:t>框架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9E46C3C-6AC2-425C-A08B-9200A4D86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314450"/>
            <a:ext cx="9805266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245FEE4-20A1-48D6-84CF-B036E95FD331}"/>
              </a:ext>
            </a:extLst>
          </p:cNvPr>
          <p:cNvSpPr/>
          <p:nvPr/>
        </p:nvSpPr>
        <p:spPr>
          <a:xfrm>
            <a:off x="2868305" y="4857584"/>
            <a:ext cx="6455389" cy="971716"/>
          </a:xfrm>
          <a:prstGeom prst="rect">
            <a:avLst/>
          </a:prstGeom>
        </p:spPr>
        <p:txBody>
          <a:bodyPr wrap="none" lIns="0" tIns="0" rIns="0" bIns="0" anchor="ctr" anchorCtr="1">
            <a:normAutofit/>
          </a:bodyPr>
          <a:lstStyle/>
          <a:p>
            <a:pPr lvl="0" defTabSz="913765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accent2"/>
                </a:solidFill>
              </a:rPr>
              <a:t>把图像也当作一种语言输入，通过编码</a:t>
            </a:r>
            <a:r>
              <a:rPr lang="en-US" altLang="zh-CN" sz="2000" b="1" dirty="0">
                <a:solidFill>
                  <a:schemeClr val="accent2"/>
                </a:solidFill>
              </a:rPr>
              <a:t>-</a:t>
            </a:r>
            <a:r>
              <a:rPr lang="zh-CN" altLang="en-US" sz="2000" b="1" dirty="0">
                <a:solidFill>
                  <a:schemeClr val="accent2"/>
                </a:solidFill>
              </a:rPr>
              <a:t>解码，让机器将其“翻译”为真正的语言</a:t>
            </a:r>
          </a:p>
        </p:txBody>
      </p:sp>
    </p:spTree>
    <p:extLst>
      <p:ext uri="{BB962C8B-B14F-4D97-AF65-F5344CB8AC3E}">
        <p14:creationId xmlns:p14="http://schemas.microsoft.com/office/powerpoint/2010/main" val="977246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夏雨家 https://xnwe.taobao.com/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68F9C"/>
      </a:accent1>
      <a:accent2>
        <a:srgbClr val="2A566E"/>
      </a:accent2>
      <a:accent3>
        <a:srgbClr val="D71D49"/>
      </a:accent3>
      <a:accent4>
        <a:srgbClr val="268F9C"/>
      </a:accent4>
      <a:accent5>
        <a:srgbClr val="2A566E"/>
      </a:accent5>
      <a:accent6>
        <a:srgbClr val="D71D49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0</TotalTime>
  <Words>328</Words>
  <Application>Microsoft Office PowerPoint</Application>
  <PresentationFormat>宽屏</PresentationFormat>
  <Paragraphs>72</Paragraphs>
  <Slides>12</Slides>
  <Notes>12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</vt:lpstr>
      <vt:lpstr>Calibri</vt:lpstr>
      <vt:lpstr>微软雅黑</vt:lpstr>
      <vt:lpstr>等线</vt:lpstr>
      <vt:lpstr>夏雨家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演示文稿3</dc:title>
  <dc:creator>柚子设计</dc:creator>
  <cp:keywords>MC-PPT模板</cp:keywords>
  <cp:lastModifiedBy>罗 迪</cp:lastModifiedBy>
  <cp:revision>34</cp:revision>
  <dcterms:created xsi:type="dcterms:W3CDTF">2018-11-08T00:18:38Z</dcterms:created>
  <dcterms:modified xsi:type="dcterms:W3CDTF">2020-10-16T09:45:43Z</dcterms:modified>
  <cp:category>模板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