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72" r:id="rId2"/>
    <p:sldId id="273" r:id="rId3"/>
    <p:sldId id="274" r:id="rId4"/>
    <p:sldId id="275" r:id="rId5"/>
    <p:sldId id="276" r:id="rId6"/>
    <p:sldId id="277" r:id="rId7"/>
    <p:sldId id="279" r:id="rId8"/>
    <p:sldId id="278" r:id="rId9"/>
    <p:sldId id="281" r:id="rId10"/>
    <p:sldId id="280" r:id="rId11"/>
    <p:sldId id="282" r:id="rId12"/>
    <p:sldId id="284" r:id="rId13"/>
    <p:sldId id="285"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1/9/2022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1/9/2022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1/9/2022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1/9/2022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1/9/2022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1/9/2022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1/9/2022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ppvizer.com/operations/project-management/mondaycom#presentation" TargetMode="External"/><Relationship Id="rId2" Type="http://schemas.openxmlformats.org/officeDocument/2006/relationships/hyperlink" Target="http://www.umsl.edu/~sauterv/analysis/488_f02_papers/CASE.html" TargetMode="External"/><Relationship Id="rId1" Type="http://schemas.openxmlformats.org/officeDocument/2006/relationships/slideLayout" Target="../slideLayouts/slideLayout2.xml"/><Relationship Id="rId5" Type="http://schemas.openxmlformats.org/officeDocument/2006/relationships/hyperlink" Target="https://support.monday.com/hc/en-us/articles/115005311969-How-Can-I-Manage-My-Budget-with-monday-com-" TargetMode="External"/><Relationship Id="rId4" Type="http://schemas.openxmlformats.org/officeDocument/2006/relationships/hyperlink" Target="https://support.monday.com/hc/en-us/articles/115005310945-What-is-monday-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CASE TOOLS </a:t>
            </a:r>
          </a:p>
        </p:txBody>
      </p:sp>
      <p:sp>
        <p:nvSpPr>
          <p:cNvPr id="5" name="Subtitle 4"/>
          <p:cNvSpPr>
            <a:spLocks noGrp="1"/>
          </p:cNvSpPr>
          <p:nvPr>
            <p:ph type="subTitle" idx="1"/>
          </p:nvPr>
        </p:nvSpPr>
        <p:spPr>
          <a:xfrm>
            <a:off x="711200" y="3200400"/>
            <a:ext cx="10472928" cy="1752600"/>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CASE tools are computer-based products that help developers implement one or more phases of the Software Lifecycle (SDLC) and help us eliminate planning, development, design, and implementation problems.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29DA-4544-4C2B-8A0F-F6F8B3F6CC7B}"/>
              </a:ext>
            </a:extLst>
          </p:cNvPr>
          <p:cNvSpPr>
            <a:spLocks noGrp="1"/>
          </p:cNvSpPr>
          <p:nvPr>
            <p:ph type="title"/>
          </p:nvPr>
        </p:nvSpPr>
        <p:spPr>
          <a:xfrm>
            <a:off x="609600" y="704088"/>
            <a:ext cx="10972800" cy="1143000"/>
          </a:xfrm>
        </p:spPr>
        <p:txBody>
          <a:bodyPr anchor="b">
            <a:normAutofit/>
          </a:bodyPr>
          <a:lstStyle/>
          <a:p>
            <a:r>
              <a:rPr lang="en-US" dirty="0"/>
              <a:t>Monday.com feature:</a:t>
            </a:r>
          </a:p>
        </p:txBody>
      </p:sp>
      <p:sp>
        <p:nvSpPr>
          <p:cNvPr id="4" name="Text Placeholder 3">
            <a:extLst>
              <a:ext uri="{FF2B5EF4-FFF2-40B4-BE49-F238E27FC236}">
                <a16:creationId xmlns:a16="http://schemas.microsoft.com/office/drawing/2014/main" id="{26B76337-25FC-436A-8560-F0C1C96FE984}"/>
              </a:ext>
            </a:extLst>
          </p:cNvPr>
          <p:cNvSpPr>
            <a:spLocks noGrp="1"/>
          </p:cNvSpPr>
          <p:nvPr>
            <p:ph sz="half" idx="1"/>
          </p:nvPr>
        </p:nvSpPr>
        <p:spPr>
          <a:xfrm>
            <a:off x="609600" y="1920085"/>
            <a:ext cx="5384800" cy="4434840"/>
          </a:xfrm>
        </p:spPr>
        <p:txBody>
          <a:bodyPr>
            <a:normAutofit/>
          </a:bodyPr>
          <a:lstStyle/>
          <a:p>
            <a:r>
              <a:rPr lang="en-US">
                <a:effectLst/>
              </a:rPr>
              <a:t>Easy communication and collaboration.</a:t>
            </a:r>
            <a:endParaRPr lang="en-US" dirty="0"/>
          </a:p>
        </p:txBody>
      </p:sp>
      <p:pic>
        <p:nvPicPr>
          <p:cNvPr id="5" name="Picture Placeholder 4">
            <a:extLst>
              <a:ext uri="{FF2B5EF4-FFF2-40B4-BE49-F238E27FC236}">
                <a16:creationId xmlns:a16="http://schemas.microsoft.com/office/drawing/2014/main" id="{C97139F0-8EA6-43FC-A7A6-B91CED7691A6}"/>
              </a:ext>
            </a:extLst>
          </p:cNvPr>
          <p:cNvPicPr>
            <a:picLocks noGrp="1" noChangeAspect="1"/>
          </p:cNvPicPr>
          <p:nvPr>
            <p:ph sz="half" idx="2"/>
          </p:nvPr>
        </p:nvPicPr>
        <p:blipFill rotWithShape="1">
          <a:blip r:embed="rId2"/>
          <a:srcRect r="-4" b="527"/>
          <a:stretch/>
        </p:blipFill>
        <p:spPr>
          <a:xfrm>
            <a:off x="6197600" y="1920085"/>
            <a:ext cx="5384800" cy="4434840"/>
          </a:xfrm>
          <a:prstGeom prst="rect">
            <a:avLst/>
          </a:prstGeom>
          <a:noFill/>
        </p:spPr>
      </p:pic>
    </p:spTree>
    <p:extLst>
      <p:ext uri="{BB962C8B-B14F-4D97-AF65-F5344CB8AC3E}">
        <p14:creationId xmlns:p14="http://schemas.microsoft.com/office/powerpoint/2010/main" val="238540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CC039-C225-4B4A-A4E1-8DB1A688812A}"/>
              </a:ext>
            </a:extLst>
          </p:cNvPr>
          <p:cNvSpPr>
            <a:spLocks noGrp="1"/>
          </p:cNvSpPr>
          <p:nvPr>
            <p:ph type="title"/>
          </p:nvPr>
        </p:nvSpPr>
        <p:spPr/>
        <p:txBody>
          <a:bodyPr>
            <a:normAutofit fontScale="90000"/>
          </a:bodyPr>
          <a:lstStyle/>
          <a:p>
            <a:r>
              <a:rPr lang="en-US" dirty="0"/>
              <a:t>How to improve software quality assurance:</a:t>
            </a:r>
          </a:p>
        </p:txBody>
      </p:sp>
      <p:sp>
        <p:nvSpPr>
          <p:cNvPr id="3" name="Content Placeholder 2">
            <a:extLst>
              <a:ext uri="{FF2B5EF4-FFF2-40B4-BE49-F238E27FC236}">
                <a16:creationId xmlns:a16="http://schemas.microsoft.com/office/drawing/2014/main" id="{203B63C3-4E0B-44E1-AA7E-EC021EF2D5DC}"/>
              </a:ext>
            </a:extLst>
          </p:cNvPr>
          <p:cNvSpPr>
            <a:spLocks noGrp="1"/>
          </p:cNvSpPr>
          <p:nvPr>
            <p:ph sz="quarter" idx="2"/>
          </p:nvPr>
        </p:nvSpPr>
        <p:spPr/>
        <p:txBody>
          <a:bodyPr/>
          <a:lstStyle/>
          <a:p>
            <a:pPr marL="514350" indent="-514350">
              <a:buFont typeface="+mj-lt"/>
              <a:buAutoNum type="arabicPeriod"/>
            </a:pPr>
            <a:r>
              <a:rPr lang="en-US" dirty="0"/>
              <a:t>Bug reporting.</a:t>
            </a:r>
          </a:p>
          <a:p>
            <a:pPr marL="0" indent="0">
              <a:buNone/>
            </a:pPr>
            <a:r>
              <a:rPr lang="en-US" dirty="0"/>
              <a:t> </a:t>
            </a:r>
          </a:p>
        </p:txBody>
      </p:sp>
      <p:sp>
        <p:nvSpPr>
          <p:cNvPr id="12" name="Content Placeholder 11">
            <a:extLst>
              <a:ext uri="{FF2B5EF4-FFF2-40B4-BE49-F238E27FC236}">
                <a16:creationId xmlns:a16="http://schemas.microsoft.com/office/drawing/2014/main" id="{CE9FC66E-AB04-4E6D-805C-5E109729A66E}"/>
              </a:ext>
            </a:extLst>
          </p:cNvPr>
          <p:cNvSpPr>
            <a:spLocks noGrp="1"/>
          </p:cNvSpPr>
          <p:nvPr>
            <p:ph sz="quarter" idx="4"/>
          </p:nvPr>
        </p:nvSpPr>
        <p:spPr/>
        <p:txBody>
          <a:bodyPr/>
          <a:lstStyle/>
          <a:p>
            <a:pPr marL="0" indent="0">
              <a:buNone/>
            </a:pPr>
            <a:r>
              <a:rPr lang="en-US" dirty="0">
                <a:solidFill>
                  <a:schemeClr val="accent1">
                    <a:lumMod val="75000"/>
                  </a:schemeClr>
                </a:solidFill>
              </a:rPr>
              <a:t>2.  </a:t>
            </a:r>
            <a:r>
              <a:rPr lang="en-US" dirty="0"/>
              <a:t>Risk register </a:t>
            </a:r>
          </a:p>
        </p:txBody>
      </p:sp>
      <p:pic>
        <p:nvPicPr>
          <p:cNvPr id="9" name="Picture 8">
            <a:extLst>
              <a:ext uri="{FF2B5EF4-FFF2-40B4-BE49-F238E27FC236}">
                <a16:creationId xmlns:a16="http://schemas.microsoft.com/office/drawing/2014/main" id="{0722A3AC-4D62-4335-B429-FC952CB06D3D}"/>
              </a:ext>
            </a:extLst>
          </p:cNvPr>
          <p:cNvPicPr>
            <a:picLocks noChangeAspect="1"/>
          </p:cNvPicPr>
          <p:nvPr/>
        </p:nvPicPr>
        <p:blipFill>
          <a:blip r:embed="rId2"/>
          <a:stretch>
            <a:fillRect/>
          </a:stretch>
        </p:blipFill>
        <p:spPr>
          <a:xfrm>
            <a:off x="398585" y="3219450"/>
            <a:ext cx="5697557" cy="2515525"/>
          </a:xfrm>
          <a:prstGeom prst="rect">
            <a:avLst/>
          </a:prstGeom>
        </p:spPr>
      </p:pic>
      <p:pic>
        <p:nvPicPr>
          <p:cNvPr id="14" name="Picture 13">
            <a:extLst>
              <a:ext uri="{FF2B5EF4-FFF2-40B4-BE49-F238E27FC236}">
                <a16:creationId xmlns:a16="http://schemas.microsoft.com/office/drawing/2014/main" id="{B963437E-849A-4601-9630-7AEB238C3B16}"/>
              </a:ext>
            </a:extLst>
          </p:cNvPr>
          <p:cNvPicPr>
            <a:picLocks noChangeAspect="1"/>
          </p:cNvPicPr>
          <p:nvPr/>
        </p:nvPicPr>
        <p:blipFill>
          <a:blip r:embed="rId3"/>
          <a:stretch>
            <a:fillRect/>
          </a:stretch>
        </p:blipFill>
        <p:spPr>
          <a:xfrm>
            <a:off x="6207531" y="3068528"/>
            <a:ext cx="4761391" cy="2838739"/>
          </a:xfrm>
          <a:prstGeom prst="rect">
            <a:avLst/>
          </a:prstGeom>
        </p:spPr>
      </p:pic>
    </p:spTree>
    <p:extLst>
      <p:ext uri="{BB962C8B-B14F-4D97-AF65-F5344CB8AC3E}">
        <p14:creationId xmlns:p14="http://schemas.microsoft.com/office/powerpoint/2010/main" val="128387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1F01-F57C-4CE2-8150-632390F32F2B}"/>
              </a:ext>
            </a:extLst>
          </p:cNvPr>
          <p:cNvSpPr>
            <a:spLocks noGrp="1"/>
          </p:cNvSpPr>
          <p:nvPr>
            <p:ph type="title"/>
          </p:nvPr>
        </p:nvSpPr>
        <p:spPr/>
        <p:txBody>
          <a:bodyPr>
            <a:normAutofit fontScale="90000"/>
          </a:bodyPr>
          <a:lstStyle/>
          <a:p>
            <a:r>
              <a:rPr lang="en-US" dirty="0"/>
              <a:t>How to improve software quality assurance:</a:t>
            </a:r>
          </a:p>
        </p:txBody>
      </p:sp>
      <p:sp>
        <p:nvSpPr>
          <p:cNvPr id="3" name="Content Placeholder 2">
            <a:extLst>
              <a:ext uri="{FF2B5EF4-FFF2-40B4-BE49-F238E27FC236}">
                <a16:creationId xmlns:a16="http://schemas.microsoft.com/office/drawing/2014/main" id="{8156C248-B9F8-46A3-97FD-9078387D4F81}"/>
              </a:ext>
            </a:extLst>
          </p:cNvPr>
          <p:cNvSpPr>
            <a:spLocks noGrp="1"/>
          </p:cNvSpPr>
          <p:nvPr>
            <p:ph idx="1"/>
          </p:nvPr>
        </p:nvSpPr>
        <p:spPr/>
        <p:txBody>
          <a:bodyPr/>
          <a:lstStyle/>
          <a:p>
            <a:pPr marL="0" indent="0">
              <a:buNone/>
            </a:pPr>
            <a:r>
              <a:rPr lang="en-US" dirty="0">
                <a:solidFill>
                  <a:schemeClr val="accent1">
                    <a:lumMod val="75000"/>
                  </a:schemeClr>
                </a:solidFill>
              </a:rPr>
              <a:t>3. </a:t>
            </a:r>
            <a:r>
              <a:rPr lang="en-US" dirty="0"/>
              <a:t>Shift Left planning.</a:t>
            </a:r>
          </a:p>
          <a:p>
            <a:pPr marL="0" indent="0">
              <a:buNone/>
            </a:pPr>
            <a:endParaRPr lang="en-US" dirty="0"/>
          </a:p>
        </p:txBody>
      </p:sp>
      <p:pic>
        <p:nvPicPr>
          <p:cNvPr id="5" name="Picture 4">
            <a:extLst>
              <a:ext uri="{FF2B5EF4-FFF2-40B4-BE49-F238E27FC236}">
                <a16:creationId xmlns:a16="http://schemas.microsoft.com/office/drawing/2014/main" id="{64D6F261-8213-4F1B-9FD8-1C69989A6D28}"/>
              </a:ext>
            </a:extLst>
          </p:cNvPr>
          <p:cNvPicPr>
            <a:picLocks noChangeAspect="1"/>
          </p:cNvPicPr>
          <p:nvPr/>
        </p:nvPicPr>
        <p:blipFill>
          <a:blip r:embed="rId2"/>
          <a:stretch>
            <a:fillRect/>
          </a:stretch>
        </p:blipFill>
        <p:spPr>
          <a:xfrm>
            <a:off x="4172376" y="2625524"/>
            <a:ext cx="6378493" cy="3787468"/>
          </a:xfrm>
          <a:prstGeom prst="rect">
            <a:avLst/>
          </a:prstGeom>
        </p:spPr>
      </p:pic>
    </p:spTree>
    <p:extLst>
      <p:ext uri="{BB962C8B-B14F-4D97-AF65-F5344CB8AC3E}">
        <p14:creationId xmlns:p14="http://schemas.microsoft.com/office/powerpoint/2010/main" val="10590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EFD74-D59B-4EA7-B1E3-CB41BF5F5C7A}"/>
              </a:ext>
            </a:extLst>
          </p:cNvPr>
          <p:cNvSpPr>
            <a:spLocks noGrp="1"/>
          </p:cNvSpPr>
          <p:nvPr>
            <p:ph type="title"/>
          </p:nvPr>
        </p:nvSpPr>
        <p:spPr/>
        <p:txBody>
          <a:bodyPr>
            <a:normAutofit/>
          </a:bodyPr>
          <a:lstStyle/>
          <a:p>
            <a:r>
              <a:rPr lang="en-US" sz="2400" b="1" dirty="0"/>
              <a:t>How Monday tools contribute to the maintenance Timelines for the development process and keeping up with budgets (progress monitoring)?</a:t>
            </a:r>
          </a:p>
        </p:txBody>
      </p:sp>
      <p:sp>
        <p:nvSpPr>
          <p:cNvPr id="3" name="Content Placeholder 2">
            <a:extLst>
              <a:ext uri="{FF2B5EF4-FFF2-40B4-BE49-F238E27FC236}">
                <a16:creationId xmlns:a16="http://schemas.microsoft.com/office/drawing/2014/main" id="{AC024BDA-E568-4704-89E5-2601FF79F411}"/>
              </a:ext>
            </a:extLst>
          </p:cNvPr>
          <p:cNvSpPr>
            <a:spLocks noGrp="1"/>
          </p:cNvSpPr>
          <p:nvPr>
            <p:ph idx="1"/>
          </p:nvPr>
        </p:nvSpPr>
        <p:spPr/>
        <p:txBody>
          <a:bodyPr>
            <a:normAutofit lnSpcReduction="10000"/>
          </a:bodyPr>
          <a:lstStyle/>
          <a:p>
            <a:r>
              <a:rPr lang="en-US" dirty="0"/>
              <a:t>This will give us the total project budget at the bottom of the column.</a:t>
            </a:r>
          </a:p>
          <a:p>
            <a:r>
              <a:rPr lang="en-US" dirty="0"/>
              <a:t>But what about the amount of money we've actually spent on each task? To track this, we can add another Numbers Column where we can input all the money actually spent. </a:t>
            </a:r>
          </a:p>
          <a:p>
            <a:r>
              <a:rPr lang="en-US" dirty="0"/>
              <a:t>Check if you're within budget.</a:t>
            </a:r>
          </a:p>
          <a:p>
            <a:r>
              <a:rPr lang="en-US" b="0" i="0" dirty="0">
                <a:solidFill>
                  <a:srgbClr val="212529"/>
                </a:solidFill>
                <a:effectLst/>
                <a:latin typeface="SofiaPro"/>
              </a:rPr>
              <a:t>Know how much budget is left.</a:t>
            </a:r>
          </a:p>
          <a:p>
            <a:r>
              <a:rPr lang="en-US" dirty="0"/>
              <a:t>Highlight important data.</a:t>
            </a:r>
          </a:p>
          <a:p>
            <a:r>
              <a:rPr lang="en-US" dirty="0"/>
              <a:t>View your budget breakdown.</a:t>
            </a:r>
          </a:p>
          <a:p>
            <a:r>
              <a:rPr lang="en-US" dirty="0"/>
              <a:t>Automate your workflow.</a:t>
            </a:r>
          </a:p>
          <a:p>
            <a:r>
              <a:rPr lang="en-US" dirty="0"/>
              <a:t>Track your progress with a dashboard.</a:t>
            </a:r>
          </a:p>
          <a:p>
            <a:pPr marL="0" indent="0">
              <a:buNone/>
            </a:pPr>
            <a:endParaRPr lang="en-US" dirty="0"/>
          </a:p>
        </p:txBody>
      </p:sp>
      <p:sp>
        <p:nvSpPr>
          <p:cNvPr id="5" name="TextBox 4">
            <a:extLst>
              <a:ext uri="{FF2B5EF4-FFF2-40B4-BE49-F238E27FC236}">
                <a16:creationId xmlns:a16="http://schemas.microsoft.com/office/drawing/2014/main" id="{80872B3D-A0D4-41E1-B031-FDD1248107DE}"/>
              </a:ext>
            </a:extLst>
          </p:cNvPr>
          <p:cNvSpPr txBox="1"/>
          <p:nvPr/>
        </p:nvSpPr>
        <p:spPr>
          <a:xfrm>
            <a:off x="8253274" y="5553747"/>
            <a:ext cx="3864746" cy="1200329"/>
          </a:xfrm>
          <a:prstGeom prst="rect">
            <a:avLst/>
          </a:prstGeom>
          <a:noFill/>
          <a:ln>
            <a:solidFill>
              <a:schemeClr val="bg2"/>
            </a:solidFill>
          </a:ln>
        </p:spPr>
        <p:txBody>
          <a:bodyPr wrap="square">
            <a:spAutoFit/>
          </a:bodyPr>
          <a:lstStyle/>
          <a:p>
            <a:r>
              <a:rPr lang="en-US" dirty="0"/>
              <a:t>https://support.monday.com/hc/en-us/articles/115005311969-How-Can-I-Manage-My-Budget-with-monday-com-</a:t>
            </a:r>
          </a:p>
        </p:txBody>
      </p:sp>
    </p:spTree>
    <p:extLst>
      <p:ext uri="{BB962C8B-B14F-4D97-AF65-F5344CB8AC3E}">
        <p14:creationId xmlns:p14="http://schemas.microsoft.com/office/powerpoint/2010/main" val="45193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B053-4C29-4FB9-AC6F-71211B678C7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81AFDAEA-18CA-43B6-8B22-CF54FDF71F35}"/>
              </a:ext>
            </a:extLst>
          </p:cNvPr>
          <p:cNvSpPr>
            <a:spLocks noGrp="1"/>
          </p:cNvSpPr>
          <p:nvPr>
            <p:ph idx="1"/>
          </p:nvPr>
        </p:nvSpPr>
        <p:spPr/>
        <p:txBody>
          <a:bodyPr/>
          <a:lstStyle/>
          <a:p>
            <a:r>
              <a:rPr lang="en-US" sz="1800" b="1"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2"/>
              </a:rPr>
              <a:t>http://www.umsl.edu/~sauterv/analysis/488_f02_papers/CASE.html</a:t>
            </a:r>
            <a:r>
              <a:rPr lang="en-US" sz="1800" b="1" dirty="0">
                <a:effectLst/>
                <a:latin typeface="Times New Roman" panose="02020603050405020304" pitchFamily="18" charset="0"/>
                <a:ea typeface="Calibri" panose="020F0502020204030204" pitchFamily="34" charset="0"/>
                <a:cs typeface="Arial" panose="020B0604020202020204" pitchFamily="34" charset="0"/>
              </a:rPr>
              <a:t>.</a:t>
            </a:r>
          </a:p>
          <a:p>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https://www.appvizer.com/operations/project-management/mondaycom#presentation</a:t>
            </a:r>
            <a:r>
              <a:rPr lang="en-US" sz="1800" dirty="0">
                <a:effectLst/>
                <a:latin typeface="Calibri" panose="020F0502020204030204" pitchFamily="34" charset="0"/>
                <a:ea typeface="Calibri" panose="020F0502020204030204" pitchFamily="34" charset="0"/>
                <a:cs typeface="Arial" panose="020B0604020202020204" pitchFamily="34" charset="0"/>
              </a:rPr>
              <a:t>.</a:t>
            </a:r>
          </a:p>
          <a:p>
            <a:r>
              <a:rPr lang="en-US" sz="1800" b="1" u="sng"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https://support.monday.com/hc/en-us/articles/115005310945-What-is-monday-com-</a:t>
            </a:r>
            <a:endParaRPr lang="en-US" sz="1800" b="1" u="sng" dirty="0">
              <a:solidFill>
                <a:srgbClr val="0563C1"/>
              </a:solidFill>
              <a:latin typeface="Times New Roman" panose="02020603050405020304" pitchFamily="18" charset="0"/>
              <a:ea typeface="Calibri" panose="020F0502020204030204" pitchFamily="34" charset="0"/>
              <a:cs typeface="Arial" panose="020B0604020202020204" pitchFamily="34" charset="0"/>
            </a:endParaRPr>
          </a:p>
          <a:p>
            <a:r>
              <a:rPr lang="en-US" sz="1800" b="1" u="sng" dirty="0">
                <a:solidFill>
                  <a:schemeClr val="accent1"/>
                </a:solidFill>
                <a:effectLst/>
                <a:latin typeface="Times New Roman" panose="02020603050405020304" pitchFamily="18"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https://support.monday.com/hc/en-us/articles/115005311969-How-Can-I-Manage-My-Budget-with-monday-com-</a:t>
            </a:r>
            <a:r>
              <a:rPr lang="en-US" sz="1800" b="1" dirty="0">
                <a:solidFill>
                  <a:schemeClr val="accent1"/>
                </a:solidFill>
                <a:effectLst/>
                <a:latin typeface="Times New Roman" panose="02020603050405020304" pitchFamily="18" charset="0"/>
                <a:ea typeface="Calibri" panose="020F0502020204030204" pitchFamily="34" charset="0"/>
                <a:cs typeface="Arial" panose="020B0604020202020204" pitchFamily="34" charset="0"/>
              </a:rPr>
              <a:t>.</a:t>
            </a:r>
            <a:endParaRPr lang="en-US" sz="1800" dirty="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74638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وظائف شاغرة لدى جامعة البترا">
            <a:extLst>
              <a:ext uri="{FF2B5EF4-FFF2-40B4-BE49-F238E27FC236}">
                <a16:creationId xmlns:a16="http://schemas.microsoft.com/office/drawing/2014/main" id="{9AB9460D-3476-4A12-98C9-50425057F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 y="1437640"/>
            <a:ext cx="4556760" cy="45567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6D9565FC-4831-44F0-8FF1-19215636D4F2}"/>
              </a:ext>
            </a:extLst>
          </p:cNvPr>
          <p:cNvGraphicFramePr>
            <a:graphicFrameLocks noGrp="1"/>
          </p:cNvGraphicFramePr>
          <p:nvPr>
            <p:extLst>
              <p:ext uri="{D42A27DB-BD31-4B8C-83A1-F6EECF244321}">
                <p14:modId xmlns:p14="http://schemas.microsoft.com/office/powerpoint/2010/main" val="1814916054"/>
              </p:ext>
            </p:extLst>
          </p:nvPr>
        </p:nvGraphicFramePr>
        <p:xfrm>
          <a:off x="5770880" y="2974340"/>
          <a:ext cx="5506720" cy="1483360"/>
        </p:xfrm>
        <a:graphic>
          <a:graphicData uri="http://schemas.openxmlformats.org/drawingml/2006/table">
            <a:tbl>
              <a:tblPr firstRow="1" bandRow="1">
                <a:tableStyleId>{8799B23B-EC83-4686-B30A-512413B5E67A}</a:tableStyleId>
              </a:tblPr>
              <a:tblGrid>
                <a:gridCol w="2753360">
                  <a:extLst>
                    <a:ext uri="{9D8B030D-6E8A-4147-A177-3AD203B41FA5}">
                      <a16:colId xmlns:a16="http://schemas.microsoft.com/office/drawing/2014/main" val="2330738644"/>
                    </a:ext>
                  </a:extLst>
                </a:gridCol>
                <a:gridCol w="2753360">
                  <a:extLst>
                    <a:ext uri="{9D8B030D-6E8A-4147-A177-3AD203B41FA5}">
                      <a16:colId xmlns:a16="http://schemas.microsoft.com/office/drawing/2014/main" val="724656204"/>
                    </a:ext>
                  </a:extLst>
                </a:gridCol>
              </a:tblGrid>
              <a:tr h="370840">
                <a:tc>
                  <a:txBody>
                    <a:bodyPr/>
                    <a:lstStyle/>
                    <a:p>
                      <a:r>
                        <a:rPr lang="en-US" dirty="0"/>
                        <a:t>Student Name</a:t>
                      </a:r>
                    </a:p>
                  </a:txBody>
                  <a:tcPr/>
                </a:tc>
                <a:tc>
                  <a:txBody>
                    <a:bodyPr/>
                    <a:lstStyle/>
                    <a:p>
                      <a:r>
                        <a:rPr lang="en-US" dirty="0"/>
                        <a:t>ID</a:t>
                      </a:r>
                    </a:p>
                  </a:txBody>
                  <a:tcPr/>
                </a:tc>
                <a:extLst>
                  <a:ext uri="{0D108BD9-81ED-4DB2-BD59-A6C34878D82A}">
                    <a16:rowId xmlns:a16="http://schemas.microsoft.com/office/drawing/2014/main" val="1457059531"/>
                  </a:ext>
                </a:extLst>
              </a:tr>
              <a:tr h="370840">
                <a:tc>
                  <a:txBody>
                    <a:bodyPr/>
                    <a:lstStyle/>
                    <a:p>
                      <a:r>
                        <a:rPr lang="en-US" dirty="0"/>
                        <a:t>Alaa Nassar</a:t>
                      </a:r>
                    </a:p>
                  </a:txBody>
                  <a:tcPr/>
                </a:tc>
                <a:tc>
                  <a:txBody>
                    <a:bodyPr/>
                    <a:lstStyle/>
                    <a:p>
                      <a:r>
                        <a:rPr lang="en-US" dirty="0"/>
                        <a:t>201820292</a:t>
                      </a:r>
                    </a:p>
                  </a:txBody>
                  <a:tcPr/>
                </a:tc>
                <a:extLst>
                  <a:ext uri="{0D108BD9-81ED-4DB2-BD59-A6C34878D82A}">
                    <a16:rowId xmlns:a16="http://schemas.microsoft.com/office/drawing/2014/main" val="2818883795"/>
                  </a:ext>
                </a:extLst>
              </a:tr>
              <a:tr h="370840">
                <a:tc>
                  <a:txBody>
                    <a:bodyPr/>
                    <a:lstStyle/>
                    <a:p>
                      <a:r>
                        <a:rPr lang="en-US" dirty="0"/>
                        <a:t>Ahmad Nassar </a:t>
                      </a:r>
                    </a:p>
                  </a:txBody>
                  <a:tcPr/>
                </a:tc>
                <a:tc>
                  <a:txBody>
                    <a:bodyPr/>
                    <a:lstStyle/>
                    <a:p>
                      <a:r>
                        <a:rPr lang="en-US" dirty="0"/>
                        <a:t>201610100</a:t>
                      </a:r>
                    </a:p>
                  </a:txBody>
                  <a:tcPr/>
                </a:tc>
                <a:extLst>
                  <a:ext uri="{0D108BD9-81ED-4DB2-BD59-A6C34878D82A}">
                    <a16:rowId xmlns:a16="http://schemas.microsoft.com/office/drawing/2014/main" val="2993482412"/>
                  </a:ext>
                </a:extLst>
              </a:tr>
              <a:tr h="370840">
                <a:tc>
                  <a:txBody>
                    <a:bodyPr/>
                    <a:lstStyle/>
                    <a:p>
                      <a:r>
                        <a:rPr lang="en-US" dirty="0"/>
                        <a:t>Sara Jaber</a:t>
                      </a:r>
                    </a:p>
                  </a:txBody>
                  <a:tcPr/>
                </a:tc>
                <a:tc>
                  <a:txBody>
                    <a:bodyPr/>
                    <a:lstStyle/>
                    <a:p>
                      <a:r>
                        <a:rPr lang="en-US" dirty="0"/>
                        <a:t>201811013</a:t>
                      </a:r>
                    </a:p>
                  </a:txBody>
                  <a:tcPr/>
                </a:tc>
                <a:extLst>
                  <a:ext uri="{0D108BD9-81ED-4DB2-BD59-A6C34878D82A}">
                    <a16:rowId xmlns:a16="http://schemas.microsoft.com/office/drawing/2014/main" val="3957111192"/>
                  </a:ext>
                </a:extLst>
              </a:tr>
            </a:tbl>
          </a:graphicData>
        </a:graphic>
      </p:graphicFrame>
      <p:sp>
        <p:nvSpPr>
          <p:cNvPr id="10" name="TextBox 9">
            <a:extLst>
              <a:ext uri="{FF2B5EF4-FFF2-40B4-BE49-F238E27FC236}">
                <a16:creationId xmlns:a16="http://schemas.microsoft.com/office/drawing/2014/main" id="{A54A55D0-731E-46C2-8E14-C7E8CA892984}"/>
              </a:ext>
            </a:extLst>
          </p:cNvPr>
          <p:cNvSpPr txBox="1"/>
          <p:nvPr/>
        </p:nvSpPr>
        <p:spPr>
          <a:xfrm>
            <a:off x="7912100" y="6295628"/>
            <a:ext cx="2308860" cy="369332"/>
          </a:xfrm>
          <a:prstGeom prst="rect">
            <a:avLst/>
          </a:prstGeom>
          <a:noFill/>
          <a:ln>
            <a:solidFill>
              <a:schemeClr val="bg2"/>
            </a:solidFill>
          </a:ln>
        </p:spPr>
        <p:txBody>
          <a:bodyPr wrap="square">
            <a:spAutoFit/>
          </a:bodyPr>
          <a:lstStyle/>
          <a:p>
            <a:r>
              <a:rPr lang="en-US" dirty="0"/>
              <a:t>Dr. Ahmad Shubita </a:t>
            </a:r>
          </a:p>
        </p:txBody>
      </p:sp>
    </p:spTree>
    <p:extLst>
      <p:ext uri="{BB962C8B-B14F-4D97-AF65-F5344CB8AC3E}">
        <p14:creationId xmlns:p14="http://schemas.microsoft.com/office/powerpoint/2010/main" val="36876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04088"/>
            <a:ext cx="10972800" cy="1143000"/>
          </a:xfrm>
        </p:spPr>
        <p:txBody>
          <a:bodyPr anchor="b">
            <a:normAutofit/>
          </a:bodyPr>
          <a:lstStyle/>
          <a:p>
            <a:pPr>
              <a:lnSpc>
                <a:spcPct val="90000"/>
              </a:lnSpc>
            </a:pPr>
            <a:r>
              <a:rPr lang="en-US" sz="3500" b="1" dirty="0">
                <a:effectLst/>
              </a:rPr>
              <a:t>The contribution of CASE tools to software quality?</a:t>
            </a:r>
            <a:br>
              <a:rPr lang="en-US" sz="3500" dirty="0">
                <a:effectLst/>
              </a:rPr>
            </a:br>
            <a:endParaRPr lang="en-US" sz="3500" dirty="0"/>
          </a:p>
        </p:txBody>
      </p:sp>
      <p:sp>
        <p:nvSpPr>
          <p:cNvPr id="2" name="Content Placeholder 1"/>
          <p:cNvSpPr>
            <a:spLocks noGrp="1"/>
          </p:cNvSpPr>
          <p:nvPr>
            <p:ph sz="half" idx="1"/>
          </p:nvPr>
        </p:nvSpPr>
        <p:spPr>
          <a:xfrm>
            <a:off x="609600" y="1920085"/>
            <a:ext cx="5384800" cy="4434840"/>
          </a:xfrm>
        </p:spPr>
        <p:txBody>
          <a:bodyPr>
            <a:normAutofit/>
          </a:bodyPr>
          <a:lstStyle/>
          <a:p>
            <a:r>
              <a:rPr lang="en-US" dirty="0">
                <a:effectLst/>
              </a:rPr>
              <a:t>Many organizations use quality tools to help monitor and manage quality initiatives. There are several different types of tools that can be used, and these tools are used when there is a problem that needs solving.</a:t>
            </a:r>
          </a:p>
          <a:p>
            <a:pPr marL="0" indent="0">
              <a:buNone/>
            </a:pPr>
            <a:endParaRPr lang="en-US" dirty="0"/>
          </a:p>
        </p:txBody>
      </p:sp>
      <p:pic>
        <p:nvPicPr>
          <p:cNvPr id="7" name="Picture 6">
            <a:extLst>
              <a:ext uri="{FF2B5EF4-FFF2-40B4-BE49-F238E27FC236}">
                <a16:creationId xmlns:a16="http://schemas.microsoft.com/office/drawing/2014/main" id="{65BF5A29-4B37-48E2-AB06-10D7CDE51994}"/>
              </a:ext>
            </a:extLst>
          </p:cNvPr>
          <p:cNvPicPr>
            <a:picLocks noChangeAspect="1"/>
          </p:cNvPicPr>
          <p:nvPr/>
        </p:nvPicPr>
        <p:blipFill>
          <a:blip r:embed="rId2"/>
          <a:stretch>
            <a:fillRect/>
          </a:stretch>
        </p:blipFill>
        <p:spPr>
          <a:xfrm>
            <a:off x="6197600" y="2575913"/>
            <a:ext cx="5384800" cy="3123183"/>
          </a:xfrm>
          <a:prstGeom prst="rect">
            <a:avLst/>
          </a:prstGeom>
          <a:noFill/>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04087"/>
            <a:ext cx="10972800" cy="1897069"/>
          </a:xfrm>
        </p:spPr>
        <p:txBody>
          <a:bodyPr>
            <a:normAutofit fontScale="90000"/>
          </a:bodyPr>
          <a:lstStyle/>
          <a:p>
            <a:br>
              <a:rPr lang="en-US" b="1" dirty="0">
                <a:effectLst/>
                <a:latin typeface="Times New Roman" panose="02020603050405020304" pitchFamily="18" charset="0"/>
                <a:ea typeface="Calibri" panose="020F0502020204030204" pitchFamily="34" charset="0"/>
                <a:cs typeface="Arial" panose="020B0604020202020204" pitchFamily="34" charset="0"/>
              </a:rPr>
            </a:br>
            <a:br>
              <a:rPr lang="en-US" b="1" dirty="0">
                <a:effectLst/>
                <a:latin typeface="Times New Roman" panose="02020603050405020304" pitchFamily="18" charset="0"/>
                <a:ea typeface="Calibri" panose="020F0502020204030204" pitchFamily="34" charset="0"/>
                <a:cs typeface="Arial" panose="020B0604020202020204" pitchFamily="34" charset="0"/>
              </a:rPr>
            </a:br>
            <a:br>
              <a:rPr lang="en-US" b="1" dirty="0">
                <a:effectLst/>
                <a:latin typeface="Times New Roman" panose="02020603050405020304" pitchFamily="18" charset="0"/>
                <a:ea typeface="Calibri" panose="020F0502020204030204" pitchFamily="34" charset="0"/>
                <a:cs typeface="Arial" panose="020B0604020202020204" pitchFamily="34" charset="0"/>
              </a:rPr>
            </a:br>
            <a:br>
              <a:rPr lang="en-US" b="1" dirty="0">
                <a:effectLst/>
                <a:latin typeface="Times New Roman" panose="02020603050405020304" pitchFamily="18" charset="0"/>
                <a:ea typeface="Calibri" panose="020F0502020204030204" pitchFamily="34" charset="0"/>
                <a:cs typeface="Arial" panose="020B0604020202020204" pitchFamily="34" charset="0"/>
              </a:rPr>
            </a:br>
            <a:r>
              <a:rPr lang="en-US" b="1" dirty="0">
                <a:effectLst/>
                <a:latin typeface="Times New Roman" panose="02020603050405020304" pitchFamily="18" charset="0"/>
                <a:ea typeface="Calibri" panose="020F0502020204030204" pitchFamily="34" charset="0"/>
                <a:cs typeface="Arial" panose="020B0604020202020204" pitchFamily="34" charset="0"/>
              </a:rPr>
              <a:t>    </a:t>
            </a:r>
            <a:br>
              <a:rPr lang="en-US" b="1" dirty="0">
                <a:effectLst/>
                <a:latin typeface="Times New Roman" panose="02020603050405020304" pitchFamily="18" charset="0"/>
                <a:ea typeface="Calibri" panose="020F0502020204030204" pitchFamily="34" charset="0"/>
                <a:cs typeface="Arial" panose="020B0604020202020204" pitchFamily="34" charset="0"/>
              </a:rPr>
            </a:br>
            <a:br>
              <a:rPr lang="en-US" b="1" dirty="0">
                <a:effectLst/>
                <a:latin typeface="Times New Roman" panose="02020603050405020304" pitchFamily="18" charset="0"/>
                <a:ea typeface="Calibri" panose="020F0502020204030204" pitchFamily="34" charset="0"/>
                <a:cs typeface="Arial" panose="020B0604020202020204" pitchFamily="34" charset="0"/>
              </a:rPr>
            </a:br>
            <a:r>
              <a:rPr lang="en-US" b="1" dirty="0">
                <a:effectLst/>
                <a:latin typeface="Times New Roman" panose="02020603050405020304" pitchFamily="18" charset="0"/>
                <a:ea typeface="Calibri" panose="020F0502020204030204" pitchFamily="34" charset="0"/>
                <a:cs typeface="Arial" panose="020B0604020202020204" pitchFamily="34" charset="0"/>
              </a:rPr>
              <a:t>Monday.com:</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2" name="Content Placeholder 1"/>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monday.com is a Work Operating System (Work OS) that powers teams to run projects and workflows with confidence. It’s a simple, but intuitive, Work OS for teams to shape workflows, adjust to shifting needs, create transparency, connect collaboratively, and stop doing manual grunt work.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4" name="Picture 3" descr="Logo&#10;&#10;Description automatically generated">
            <a:extLst>
              <a:ext uri="{FF2B5EF4-FFF2-40B4-BE49-F238E27FC236}">
                <a16:creationId xmlns:a16="http://schemas.microsoft.com/office/drawing/2014/main" id="{81145C6A-65A2-40E6-95DF-D00A3CA0B8AF}"/>
              </a:ext>
            </a:extLst>
          </p:cNvPr>
          <p:cNvPicPr>
            <a:picLocks noChangeAspect="1"/>
          </p:cNvPicPr>
          <p:nvPr/>
        </p:nvPicPr>
        <p:blipFill>
          <a:blip r:embed="rId2"/>
          <a:stretch>
            <a:fillRect/>
          </a:stretch>
        </p:blipFill>
        <p:spPr>
          <a:xfrm>
            <a:off x="3271458" y="3738611"/>
            <a:ext cx="6652784" cy="1827688"/>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10972800" cy="1313688"/>
          </a:xfrm>
        </p:spPr>
        <p:txBody>
          <a:bodyPr>
            <a:normAutofit fontScale="90000"/>
          </a:bodyPr>
          <a:lstStyle/>
          <a:p>
            <a:r>
              <a:rPr lang="en-US" dirty="0"/>
              <a:t>You can also use Monday.com software for:</a:t>
            </a:r>
          </a:p>
        </p:txBody>
      </p:sp>
      <p:sp>
        <p:nvSpPr>
          <p:cNvPr id="2" name="Content Placeholder 1"/>
          <p:cNvSpPr>
            <a:spLocks noGrp="1"/>
          </p:cNvSpPr>
          <p:nvPr>
            <p:ph idx="1"/>
          </p:nvPr>
        </p:nvSpPr>
        <p:spPr/>
        <p:txBody>
          <a:bodyPr>
            <a:normAutofit/>
          </a:bodyPr>
          <a:lstStyle/>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Sales pipelines</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Marketing campaigns</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Recruitment processes</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Video production planning</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Tasks management</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Progress tracking</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Product roadmaps</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Business processes</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Design planning</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Bug tracking</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Event management</a:t>
            </a:r>
          </a:p>
          <a:p>
            <a:pPr marL="0" marR="0" lvl="0" indent="0" rtl="0">
              <a:lnSpc>
                <a:spcPct val="107000"/>
              </a:lnSpc>
              <a:spcBef>
                <a:spcPts val="0"/>
              </a:spcBef>
              <a:spcAft>
                <a:spcPts val="0"/>
              </a:spcAft>
              <a:buSzPts val="1000"/>
              <a:buNone/>
              <a:tabLst>
                <a:tab pos="457200" algn="l"/>
              </a:tabLst>
            </a:pPr>
            <a:r>
              <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rPr>
              <a:t>•	Construction planning</a:t>
            </a:r>
          </a:p>
          <a:p>
            <a:pPr marL="0" marR="0" lvl="0" indent="0" rtl="0">
              <a:lnSpc>
                <a:spcPct val="107000"/>
              </a:lnSpc>
              <a:spcBef>
                <a:spcPts val="0"/>
              </a:spcBef>
              <a:spcAft>
                <a:spcPts val="0"/>
              </a:spcAft>
              <a:buSzPts val="1000"/>
              <a:buNone/>
              <a:tabLst>
                <a:tab pos="457200" algn="l"/>
              </a:tabLst>
            </a:pPr>
            <a:endParaRPr lang="en-US" sz="18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Note:</a:t>
            </a:r>
          </a:p>
        </p:txBody>
      </p:sp>
      <p:sp>
        <p:nvSpPr>
          <p:cNvPr id="2" name="Content Placeholder 1"/>
          <p:cNvSpPr>
            <a:spLocks noGrp="1"/>
          </p:cNvSpPr>
          <p:nvPr>
            <p:ph idx="1"/>
          </p:nvPr>
        </p:nvSpPr>
        <p:spPr/>
        <p:txBody>
          <a:bodyPr/>
          <a:lstStyle/>
          <a:p>
            <a:r>
              <a:rPr lang="en-US" dirty="0"/>
              <a:t>More than 80,000 teams in diverse industries around the world rely on monday.com, from big companies like Wix and The Discovery Channel to small businesses just getting started.</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can I do on Monday.com:</a:t>
            </a:r>
          </a:p>
        </p:txBody>
      </p:sp>
      <p:sp>
        <p:nvSpPr>
          <p:cNvPr id="2" name="Content Placeholder 1"/>
          <p:cNvSpPr>
            <a:spLocks noGrp="1"/>
          </p:cNvSpPr>
          <p:nvPr>
            <p:ph idx="1"/>
          </p:nvPr>
        </p:nvSpPr>
        <p:spPr/>
        <p:txBody>
          <a:bodyPr/>
          <a:lstStyle/>
          <a:p>
            <a:r>
              <a:rPr lang="en-US" dirty="0"/>
              <a:t>you can build your workflows in any way that works for you and your team. This is one of the main reasons why so many teams across industries and oceans have embraced this platform.</a:t>
            </a:r>
          </a:p>
          <a:p>
            <a:r>
              <a:rPr lang="en-US" dirty="0"/>
              <a:t>You can also add team members to your boards and delegate work to be done by assigning one or more team members to each item.</a:t>
            </a:r>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800" y="1176997"/>
            <a:ext cx="2950464" cy="1582621"/>
          </a:xfrm>
        </p:spPr>
        <p:txBody>
          <a:bodyPr anchor="b">
            <a:normAutofit/>
          </a:bodyPr>
          <a:lstStyle/>
          <a:p>
            <a:r>
              <a:rPr lang="en-US" dirty="0"/>
              <a:t>Monday.com feature:</a:t>
            </a:r>
          </a:p>
        </p:txBody>
      </p:sp>
      <p:pic>
        <p:nvPicPr>
          <p:cNvPr id="4" name="Picture 3" descr="Graphical user interface, application&#10;&#10;Description automatically generated">
            <a:extLst>
              <a:ext uri="{FF2B5EF4-FFF2-40B4-BE49-F238E27FC236}">
                <a16:creationId xmlns:a16="http://schemas.microsoft.com/office/drawing/2014/main" id="{8D65E8EB-C64F-42A8-8470-FD88ADC9434E}"/>
              </a:ext>
            </a:extLst>
          </p:cNvPr>
          <p:cNvPicPr>
            <a:picLocks noChangeAspect="1"/>
          </p:cNvPicPr>
          <p:nvPr/>
        </p:nvPicPr>
        <p:blipFill>
          <a:blip r:embed="rId2"/>
          <a:stretch>
            <a:fillRect/>
          </a:stretch>
        </p:blipFill>
        <p:spPr>
          <a:xfrm rot="420000">
            <a:off x="4647724" y="1458103"/>
            <a:ext cx="6156960" cy="3432504"/>
          </a:xfrm>
          <a:prstGeom prst="rect">
            <a:avLst/>
          </a:prstGeom>
          <a:noFill/>
          <a:ln w="3000" cap="rnd">
            <a:solidFill>
              <a:srgbClr val="C0C0C0"/>
            </a:solidFill>
            <a:round/>
          </a:ln>
          <a:effectLst/>
        </p:spPr>
      </p:pic>
      <p:sp>
        <p:nvSpPr>
          <p:cNvPr id="2" name="Content Placeholder 1"/>
          <p:cNvSpPr>
            <a:spLocks noGrp="1"/>
          </p:cNvSpPr>
          <p:nvPr>
            <p:ph type="body" sz="half" idx="2"/>
          </p:nvPr>
        </p:nvSpPr>
        <p:spPr>
          <a:xfrm>
            <a:off x="812800" y="2828785"/>
            <a:ext cx="2946400" cy="2179320"/>
          </a:xfrm>
        </p:spPr>
        <p:txBody>
          <a:bodyPr anchor="t">
            <a:normAutofit/>
          </a:bodyPr>
          <a:lstStyle/>
          <a:p>
            <a:r>
              <a:rPr lang="en-US" dirty="0">
                <a:effectLst/>
              </a:rPr>
              <a:t>Time Tracking.</a:t>
            </a:r>
          </a:p>
          <a:p>
            <a:pPr marL="0" indent="0">
              <a:buNone/>
            </a:pPr>
            <a:endParaRPr lang="en-US" dirty="0">
              <a:effectLst/>
            </a:endParaRPr>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800" y="1176997"/>
            <a:ext cx="2950464" cy="1582621"/>
          </a:xfrm>
        </p:spPr>
        <p:txBody>
          <a:bodyPr anchor="b">
            <a:normAutofit/>
          </a:bodyPr>
          <a:lstStyle/>
          <a:p>
            <a:r>
              <a:rPr lang="en-US" dirty="0"/>
              <a:t>Monday.com feature:</a:t>
            </a:r>
          </a:p>
        </p:txBody>
      </p:sp>
      <p:pic>
        <p:nvPicPr>
          <p:cNvPr id="4" name="Picture 3">
            <a:extLst>
              <a:ext uri="{FF2B5EF4-FFF2-40B4-BE49-F238E27FC236}">
                <a16:creationId xmlns:a16="http://schemas.microsoft.com/office/drawing/2014/main" id="{9955D549-9640-49BD-B95D-068F97814982}"/>
              </a:ext>
            </a:extLst>
          </p:cNvPr>
          <p:cNvPicPr>
            <a:picLocks noChangeAspect="1"/>
          </p:cNvPicPr>
          <p:nvPr/>
        </p:nvPicPr>
        <p:blipFill>
          <a:blip r:embed="rId2"/>
          <a:stretch>
            <a:fillRect/>
          </a:stretch>
        </p:blipFill>
        <p:spPr>
          <a:xfrm rot="420000">
            <a:off x="4647724" y="1772464"/>
            <a:ext cx="6156960" cy="2786025"/>
          </a:xfrm>
          <a:prstGeom prst="rect">
            <a:avLst/>
          </a:prstGeom>
          <a:noFill/>
          <a:ln w="3000" cap="rnd">
            <a:solidFill>
              <a:srgbClr val="C0C0C0"/>
            </a:solidFill>
            <a:round/>
          </a:ln>
          <a:effectLst/>
        </p:spPr>
      </p:pic>
      <p:sp>
        <p:nvSpPr>
          <p:cNvPr id="2" name="Content Placeholder 1"/>
          <p:cNvSpPr>
            <a:spLocks noGrp="1"/>
          </p:cNvSpPr>
          <p:nvPr>
            <p:ph type="body" sz="half" idx="2"/>
          </p:nvPr>
        </p:nvSpPr>
        <p:spPr>
          <a:xfrm>
            <a:off x="812800" y="2828785"/>
            <a:ext cx="2946400" cy="2179320"/>
          </a:xfrm>
        </p:spPr>
        <p:txBody>
          <a:bodyPr anchor="t">
            <a:normAutofit/>
          </a:bodyPr>
          <a:lstStyle/>
          <a:p>
            <a:r>
              <a:rPr lang="en-US" dirty="0"/>
              <a:t>Dashboards</a:t>
            </a:r>
          </a:p>
          <a:p>
            <a:pPr marL="0" indent="0">
              <a:buNone/>
            </a:pPr>
            <a:endParaRPr lang="en-US" dirty="0"/>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D4AD-D133-4B74-AE24-36185DC970A9}"/>
              </a:ext>
            </a:extLst>
          </p:cNvPr>
          <p:cNvSpPr>
            <a:spLocks noGrp="1"/>
          </p:cNvSpPr>
          <p:nvPr>
            <p:ph type="title"/>
          </p:nvPr>
        </p:nvSpPr>
        <p:spPr>
          <a:xfrm>
            <a:off x="812800" y="1176997"/>
            <a:ext cx="2950464" cy="1582621"/>
          </a:xfrm>
        </p:spPr>
        <p:txBody>
          <a:bodyPr anchor="b">
            <a:normAutofit/>
          </a:bodyPr>
          <a:lstStyle/>
          <a:p>
            <a:r>
              <a:rPr lang="en-US" dirty="0"/>
              <a:t>Monday.com feature:</a:t>
            </a:r>
          </a:p>
        </p:txBody>
      </p:sp>
      <p:pic>
        <p:nvPicPr>
          <p:cNvPr id="7" name="Picture Placeholder 6">
            <a:extLst>
              <a:ext uri="{FF2B5EF4-FFF2-40B4-BE49-F238E27FC236}">
                <a16:creationId xmlns:a16="http://schemas.microsoft.com/office/drawing/2014/main" id="{2CB9D51E-4687-40BB-96C2-FAEC8F407EC9}"/>
              </a:ext>
            </a:extLst>
          </p:cNvPr>
          <p:cNvPicPr>
            <a:picLocks noGrp="1" noChangeAspect="1"/>
          </p:cNvPicPr>
          <p:nvPr>
            <p:ph type="pic" idx="1"/>
          </p:nvPr>
        </p:nvPicPr>
        <p:blipFill rotWithShape="1">
          <a:blip r:embed="rId2"/>
          <a:srcRect l="8504" r="8505" b="1"/>
          <a:stretch/>
        </p:blipFill>
        <p:spPr>
          <a:xfrm rot="420000">
            <a:off x="4647724" y="1199517"/>
            <a:ext cx="6156960" cy="3931920"/>
          </a:xfrm>
          <a:prstGeom prst="rect">
            <a:avLst/>
          </a:prstGeom>
          <a:noFill/>
        </p:spPr>
      </p:pic>
      <p:sp>
        <p:nvSpPr>
          <p:cNvPr id="4" name="Text Placeholder 3">
            <a:extLst>
              <a:ext uri="{FF2B5EF4-FFF2-40B4-BE49-F238E27FC236}">
                <a16:creationId xmlns:a16="http://schemas.microsoft.com/office/drawing/2014/main" id="{C05FD1AA-B0CC-4C0B-86F3-283DA27F8095}"/>
              </a:ext>
            </a:extLst>
          </p:cNvPr>
          <p:cNvSpPr>
            <a:spLocks noGrp="1"/>
          </p:cNvSpPr>
          <p:nvPr>
            <p:ph type="body" sz="half" idx="2"/>
          </p:nvPr>
        </p:nvSpPr>
        <p:spPr>
          <a:xfrm>
            <a:off x="812800" y="2828785"/>
            <a:ext cx="2946400" cy="2179320"/>
          </a:xfrm>
        </p:spPr>
        <p:txBody>
          <a:bodyPr anchor="t">
            <a:normAutofit/>
          </a:bodyPr>
          <a:lstStyle/>
          <a:p>
            <a:r>
              <a:rPr lang="en-US" dirty="0"/>
              <a:t>Integrations</a:t>
            </a:r>
          </a:p>
        </p:txBody>
      </p:sp>
    </p:spTree>
    <p:extLst>
      <p:ext uri="{BB962C8B-B14F-4D97-AF65-F5344CB8AC3E}">
        <p14:creationId xmlns:p14="http://schemas.microsoft.com/office/powerpoint/2010/main" val="219129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2926</TotalTime>
  <Words>581</Words>
  <Application>Microsoft Office PowerPoint</Application>
  <PresentationFormat>Widescreen</PresentationFormat>
  <Paragraphs>63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Century Gothic</vt:lpstr>
      <vt:lpstr>Palatino Linotype</vt:lpstr>
      <vt:lpstr>SofiaPro</vt:lpstr>
      <vt:lpstr>Times New Roman</vt:lpstr>
      <vt:lpstr>Wingdings 2</vt:lpstr>
      <vt:lpstr>Presentation on brainstorming</vt:lpstr>
      <vt:lpstr>CASE TOOLS </vt:lpstr>
      <vt:lpstr>The contribution of CASE tools to software quality? </vt:lpstr>
      <vt:lpstr>          Monday.com: </vt:lpstr>
      <vt:lpstr>You can also use Monday.com software for:</vt:lpstr>
      <vt:lpstr>Note:</vt:lpstr>
      <vt:lpstr>What can I do on Monday.com:</vt:lpstr>
      <vt:lpstr>Monday.com feature:</vt:lpstr>
      <vt:lpstr>Monday.com feature:</vt:lpstr>
      <vt:lpstr>Monday.com feature:</vt:lpstr>
      <vt:lpstr>Monday.com feature:</vt:lpstr>
      <vt:lpstr>How to improve software quality assurance:</vt:lpstr>
      <vt:lpstr>How to improve software quality assurance:</vt:lpstr>
      <vt:lpstr>How Monday tools contribute to the maintenance Timelines for the development process and keeping up with budgets (progress monitoring)?</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TOOLS </dc:title>
  <dc:creator>Alaa Nassar</dc:creator>
  <cp:lastModifiedBy>Alaa Nassar</cp:lastModifiedBy>
  <cp:revision>3</cp:revision>
  <dcterms:created xsi:type="dcterms:W3CDTF">2022-01-08T15:54:21Z</dcterms:created>
  <dcterms:modified xsi:type="dcterms:W3CDTF">2022-01-11T17:12:29Z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