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361" r:id="rId4"/>
    <p:sldId id="275" r:id="rId5"/>
    <p:sldId id="329" r:id="rId6"/>
    <p:sldId id="319" r:id="rId7"/>
    <p:sldId id="337" r:id="rId8"/>
    <p:sldId id="338" r:id="rId9"/>
    <p:sldId id="346" r:id="rId10"/>
    <p:sldId id="360" r:id="rId11"/>
    <p:sldId id="271" r:id="rId12"/>
    <p:sldId id="362" r:id="rId13"/>
    <p:sldId id="363" r:id="rId14"/>
    <p:sldId id="320" r:id="rId15"/>
    <p:sldId id="339" r:id="rId16"/>
    <p:sldId id="340" r:id="rId17"/>
    <p:sldId id="383" r:id="rId18"/>
    <p:sldId id="384" r:id="rId19"/>
    <p:sldId id="285" r:id="rId20"/>
    <p:sldId id="341" r:id="rId21"/>
    <p:sldId id="342" r:id="rId22"/>
    <p:sldId id="345" r:id="rId23"/>
    <p:sldId id="257" r:id="rId24"/>
    <p:sldId id="327" r:id="rId25"/>
    <p:sldId id="343" r:id="rId26"/>
    <p:sldId id="344" r:id="rId27"/>
    <p:sldId id="394" r:id="rId28"/>
    <p:sldId id="395" r:id="rId29"/>
    <p:sldId id="322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A149"/>
    <a:srgbClr val="FF0066"/>
    <a:srgbClr val="008000"/>
    <a:srgbClr val="3039E8"/>
    <a:srgbClr val="003300"/>
    <a:srgbClr val="45516B"/>
    <a:srgbClr val="4D009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3"/>
    <p:restoredTop sz="94585"/>
  </p:normalViewPr>
  <p:slideViewPr>
    <p:cSldViewPr showGuides="1">
      <p:cViewPr varScale="1">
        <p:scale>
          <a:sx n="84" d="100"/>
          <a:sy n="84" d="100"/>
        </p:scale>
        <p:origin x="-1284" y="-78"/>
      </p:cViewPr>
      <p:guideLst>
        <p:guide orient="horz" pos="2118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123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>
          <a:xfrm>
            <a:off x="26988" y="1341438"/>
            <a:ext cx="9009062" cy="1052512"/>
            <a:chOff x="0" y="1536"/>
            <a:chExt cx="5675" cy="663"/>
          </a:xfrm>
        </p:grpSpPr>
        <p:grpSp>
          <p:nvGrpSpPr>
            <p:cNvPr id="36872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873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D29A73-9BD4-4C47-913D-D75589AE770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341438"/>
            <a:ext cx="3810000" cy="4791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791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341438"/>
            <a:ext cx="3810000" cy="4791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341438"/>
            <a:ext cx="3810000" cy="2319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13175"/>
            <a:ext cx="3810000" cy="2319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009A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842" name="Group 17"/>
          <p:cNvGrpSpPr/>
          <p:nvPr/>
        </p:nvGrpSpPr>
        <p:grpSpPr>
          <a:xfrm>
            <a:off x="179388" y="115888"/>
            <a:ext cx="8542337" cy="1052512"/>
            <a:chOff x="80" y="255"/>
            <a:chExt cx="5381" cy="663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ltGray">
            <a:xfrm>
              <a:off x="263" y="323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" name="Rectangle 3"/>
            <p:cNvSpPr>
              <a:spLocks noChangeArrowheads="1"/>
            </p:cNvSpPr>
            <p:nvPr/>
          </p:nvSpPr>
          <p:spPr bwMode="ltGray">
            <a:xfrm>
              <a:off x="504" y="323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ltGray">
            <a:xfrm>
              <a:off x="341" y="589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ltGray">
            <a:xfrm>
              <a:off x="574" y="58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ltGray">
            <a:xfrm>
              <a:off x="80" y="54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gray">
            <a:xfrm>
              <a:off x="480" y="255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gray">
            <a:xfrm>
              <a:off x="279" y="75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84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844" name="Rectangle 10"/>
          <p:cNvSpPr>
            <a:spLocks noGrp="1"/>
          </p:cNvSpPr>
          <p:nvPr>
            <p:ph type="body" idx="1"/>
          </p:nvPr>
        </p:nvSpPr>
        <p:spPr>
          <a:xfrm>
            <a:off x="1182688" y="1341438"/>
            <a:ext cx="7772400" cy="4791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243638"/>
            <a:ext cx="3240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solidFill>
                  <a:srgbClr val="45516B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Application of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ESSTIXThirteen" pitchFamily="2" charset="0"/>
                <a:ea typeface="宋体" panose="02010600030101010101" pitchFamily="2" charset="-122"/>
                <a:cs typeface="+mn-cs"/>
              </a:rPr>
              <a:t>Matlab Language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ESSTIXThirtee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3638"/>
            <a:ext cx="2070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rgbClr val="45516B"/>
                </a:solidFill>
              </a:defRPr>
            </a:lvl1pPr>
          </a:lstStyle>
          <a:p>
            <a:pPr lvl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gray">
          <a:xfrm>
            <a:off x="658813" y="62372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rgbClr val="4D009A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17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22.bin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ctrTitle"/>
          </p:nvPr>
        </p:nvSpPr>
        <p:spPr>
          <a:xfrm>
            <a:off x="1055370" y="1419860"/>
            <a:ext cx="7740650" cy="1555115"/>
          </a:xfrm>
        </p:spPr>
        <p:txBody>
          <a:bodyPr vert="horz" wrap="square" lIns="91440" tIns="45720" rIns="91440" bIns="45720" anchor="b"/>
          <a:p>
            <a:pPr eaLnBrk="1" hangingPunct="1"/>
            <a:br>
              <a:rPr lang="en-US" altLang="zh-CN" sz="4800" dirty="0">
                <a:solidFill>
                  <a:srgbClr val="4D009A"/>
                </a:solidFill>
                <a:latin typeface="+mj-lt"/>
                <a:ea typeface="+mj-ea"/>
                <a:cs typeface="+mj-cs"/>
              </a:rPr>
            </a:br>
            <a:r>
              <a:rPr lang="en-US" altLang="zh-CN" sz="5600" b="1" dirty="0">
                <a:solidFill>
                  <a:srgbClr val="4D009A"/>
                </a:solidFill>
                <a:latin typeface="Batang" pitchFamily="18" charset="-127"/>
                <a:ea typeface="Batang" pitchFamily="18" charset="-127"/>
                <a:cs typeface="+mj-cs"/>
              </a:rPr>
              <a:t>M</a:t>
            </a:r>
            <a:r>
              <a:rPr lang="en-US" altLang="zh-CN" sz="4800" b="1" dirty="0">
                <a:solidFill>
                  <a:srgbClr val="4D009A"/>
                </a:solidFill>
                <a:latin typeface="Batang" pitchFamily="18" charset="-127"/>
                <a:ea typeface="Batang" pitchFamily="18" charset="-127"/>
                <a:cs typeface="+mj-cs"/>
              </a:rPr>
              <a:t>ATLAB</a:t>
            </a:r>
            <a:r>
              <a:rPr lang="en-US" altLang="zh-CN" sz="4800" dirty="0">
                <a:solidFill>
                  <a:srgbClr val="4D009A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zh-CN" sz="4800" dirty="0">
                <a:solidFill>
                  <a:srgbClr val="4D009A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dirty="0">
                <a:solidFill>
                  <a:srgbClr val="4D009A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4800" b="1" dirty="0">
                <a:solidFill>
                  <a:srgbClr val="4D009A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Statistics toolbox</a:t>
            </a:r>
            <a:br>
              <a:rPr lang="en-US" altLang="zh-CN" sz="4800" b="1" dirty="0">
                <a:solidFill>
                  <a:srgbClr val="4D009A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r>
              <a:rPr lang="en-US" altLang="zh-CN" sz="4800" b="1" dirty="0">
                <a:solidFill>
                  <a:srgbClr val="4D009A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             </a:t>
            </a:r>
            <a:r>
              <a:rPr lang="zh-CN" altLang="en-US" b="1" dirty="0">
                <a:solidFill>
                  <a:srgbClr val="4D009A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统计工具箱</a:t>
            </a:r>
            <a:endParaRPr lang="zh-CN" altLang="en-US" b="1" dirty="0">
              <a:solidFill>
                <a:srgbClr val="4D009A"/>
              </a:solidFill>
              <a:latin typeface="Comic Sans MS" panose="030F0702030302020204" charset="0"/>
              <a:ea typeface="+mj-ea"/>
              <a:cs typeface="Comic Sans MS" panose="030F0702030302020204" charset="0"/>
            </a:endParaRPr>
          </a:p>
        </p:txBody>
      </p:sp>
      <p:pic>
        <p:nvPicPr>
          <p:cNvPr id="37891" name="Picture 9" descr="MATLAB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053" y="2461578"/>
            <a:ext cx="2986087" cy="324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Text Box 10"/>
          <p:cNvSpPr txBox="1"/>
          <p:nvPr/>
        </p:nvSpPr>
        <p:spPr>
          <a:xfrm>
            <a:off x="4745355" y="5115560"/>
            <a:ext cx="3735705" cy="1038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speaker</a:t>
            </a:r>
            <a:r>
              <a:rPr lang="zh-CN" altLang="en-US" sz="28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：傅梦婷</a:t>
            </a:r>
            <a:endParaRPr lang="zh-CN" altLang="en-US" sz="28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7893" name="Rectangle 11"/>
          <p:cNvSpPr/>
          <p:nvPr/>
        </p:nvSpPr>
        <p:spPr>
          <a:xfrm>
            <a:off x="0" y="6048375"/>
            <a:ext cx="9144000" cy="836613"/>
          </a:xfrm>
          <a:prstGeom prst="rect">
            <a:avLst/>
          </a:prstGeom>
          <a:gradFill rotWithShape="0">
            <a:gsLst>
              <a:gs pos="0">
                <a:srgbClr val="8B8BFF">
                  <a:alpha val="74001"/>
                </a:srgbClr>
              </a:gs>
              <a:gs pos="100000">
                <a:srgbClr val="0000FF">
                  <a:alpha val="79999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  <a:latin typeface="Monotype Corsiva" pitchFamily="66" charset="0"/>
              </a:rPr>
              <a:t>                       Application of Matlab Language</a:t>
            </a:r>
            <a:endParaRPr lang="en-US" altLang="zh-CN" sz="28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198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3186" name="Rectangle 2"/>
          <p:cNvSpPr/>
          <p:nvPr/>
        </p:nvSpPr>
        <p:spPr>
          <a:xfrm>
            <a:off x="1624648" y="353378"/>
            <a:ext cx="6740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Polynomial regression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多项式回归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1050925"/>
            <a:ext cx="4716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（一）Unary polynomial regression</a:t>
            </a:r>
            <a:endParaRPr lang="zh-CN" altLang="en-US" sz="20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                                   一元多项式回归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6045" y="1208405"/>
          <a:ext cx="386588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57400" imgH="241300" progId="Equation.KSEE3">
                  <p:embed/>
                </p:oleObj>
              </mc:Choice>
              <mc:Fallback>
                <p:oleObj name="" r:id="rId1" imgW="2057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6045" y="1208405"/>
                        <a:ext cx="3865880" cy="4533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33705" y="1309370"/>
            <a:ext cx="2444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1.regression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280" y="1819275"/>
            <a:ext cx="7997190" cy="205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）确定多项式系数的命令：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[p,S]=polyfit(x,y,m)</a:t>
            </a:r>
            <a:endParaRPr lang="en-US" altLang="zh-CN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en-US" altLang="zh-CN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的系数；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是一个矩阵，用来估计预测误差。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）一元多项式回归命令：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polytool(x,y,m)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6015" y="2099945"/>
          <a:ext cx="387159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171700" imgH="228600" progId="Equation.KSEE3">
                  <p:embed/>
                </p:oleObj>
              </mc:Choice>
              <mc:Fallback>
                <p:oleObj name="" r:id="rId3" imgW="2171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015" y="2099945"/>
                        <a:ext cx="387159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5690" y="2551430"/>
          <a:ext cx="739140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771900" imgH="241300" progId="Equation.KSEE3">
                  <p:embed/>
                </p:oleObj>
              </mc:Choice>
              <mc:Fallback>
                <p:oleObj name="" r:id="rId5" imgW="37719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690" y="2551430"/>
                        <a:ext cx="739140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3705" y="3766820"/>
            <a:ext cx="8618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2.Prediction and predict error estimation</a:t>
            </a:r>
            <a:endParaRPr lang="en-US" altLang="zh-CN" sz="20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280" y="4177030"/>
            <a:ext cx="7997190" cy="1985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Y=polyval(p,x)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polyfit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所得的回归多项式在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处的预测值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[Y,DELTA]=polyconf(p,x,S,alpha)</a:t>
            </a:r>
            <a:endParaRPr lang="en-US" altLang="zh-CN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求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polyfit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所得的回归多项式在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处的预测值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及预测值的显著性为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Comic Sans MS" panose="030F0702030302020204" charset="0"/>
              </a:rPr>
              <a:t>1-alpha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的置信区间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±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DELTA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cs typeface="Comic Sans MS" panose="030F0702030302020204" charset="0"/>
              </a:rPr>
              <a:t>alpha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缺省时为</a:t>
            </a:r>
            <a:r>
              <a:rPr lang="en-US" altLang="zh-CN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0.5</a:t>
            </a:r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2" grpId="0"/>
      <p:bldP spid="20" grpId="0"/>
      <p:bldP spid="5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790" y="311150"/>
            <a:ext cx="232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Example 2</a:t>
            </a:r>
            <a:endParaRPr lang="en-US" altLang="zh-CN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62050" y="1663700"/>
          <a:ext cx="7242175" cy="203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/>
                <a:gridCol w="871855"/>
                <a:gridCol w="817880"/>
                <a:gridCol w="801370"/>
                <a:gridCol w="974090"/>
                <a:gridCol w="938530"/>
                <a:gridCol w="1045210"/>
                <a:gridCol w="957580"/>
              </a:tblGrid>
              <a:tr h="347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 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7/30</a:t>
                      </a:r>
                      <a:endParaRPr lang="en-US" altLang="zh-CN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(cm)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11.86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15.67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33.71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41.93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51.13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 gridSpan="8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  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13/30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14/30</a:t>
                      </a:r>
                      <a:endParaRPr lang="en-US" altLang="zh-CN"/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(cm)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61.49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72.90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99.08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113.77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129.54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146.48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62050" y="894715"/>
            <a:ext cx="6266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观测物体降落的距离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与时间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t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的关系，得到数据如下表，求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关于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t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的回归方程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2370" y="1235710"/>
          <a:ext cx="192532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03200" progId="Equation.KSEE3">
                  <p:embed/>
                </p:oleObj>
              </mc:Choice>
              <mc:Fallback>
                <p:oleObj name="" r:id="rId1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2370" y="1235710"/>
                        <a:ext cx="192532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6230" y="3634105"/>
            <a:ext cx="442531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直接作二次多项式回归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  <a:sym typeface="+mn-ea"/>
              </a:rPr>
              <a:t>Input data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" y="4537710"/>
            <a:ext cx="9085580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588135"/>
            <a:ext cx="3296920" cy="14503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3270" y="1127760"/>
            <a:ext cx="168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en-US" alt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result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955" y="1231900"/>
            <a:ext cx="442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得回归模型为：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1005" y="1692275"/>
          <a:ext cx="438721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145665" imgH="203200" progId="Equation.KSEE3">
                  <p:embed/>
                </p:oleObj>
              </mc:Choice>
              <mc:Fallback>
                <p:oleObj name="" r:id="rId2" imgW="2145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1005" y="1692275"/>
                        <a:ext cx="438721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0720" y="3038475"/>
            <a:ext cx="442531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en-US" altLang="zh-CN" sz="2200" b="1">
                <a:latin typeface="Comic Sans MS" panose="030F0702030302020204" charset="0"/>
                <a:cs typeface="Comic Sans MS" panose="030F0702030302020204" charset="0"/>
                <a:sym typeface="+mn-ea"/>
              </a:rPr>
              <a:t>Forecasting and mapping</a:t>
            </a:r>
            <a:endParaRPr lang="zh-CN" altLang="en-US" sz="2200" b="1">
              <a:latin typeface="Comic Sans MS" panose="030F0702030302020204" charset="0"/>
              <a:ea typeface="楷体" panose="02010609060101010101" charset="-122"/>
              <a:cs typeface="Comic Sans MS" panose="030F0702030302020204" charset="0"/>
            </a:endParaRPr>
          </a:p>
          <a:p>
            <a:pPr>
              <a:buNone/>
            </a:pPr>
            <a:r>
              <a:rPr lang="zh-CN" altLang="en-US" sz="22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2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Input</a:t>
            </a:r>
            <a:r>
              <a:rPr lang="zh-CN" altLang="en-US" sz="22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 descr="7"/>
          <p:cNvPicPr>
            <a:picLocks noChangeAspect="1"/>
          </p:cNvPicPr>
          <p:nvPr/>
        </p:nvPicPr>
        <p:blipFill>
          <a:blip r:embed="rId4"/>
          <a:srcRect l="6757"/>
          <a:stretch>
            <a:fillRect/>
          </a:stretch>
        </p:blipFill>
        <p:spPr>
          <a:xfrm>
            <a:off x="664845" y="4045585"/>
            <a:ext cx="3566160" cy="775970"/>
          </a:xfrm>
          <a:prstGeom prst="rect">
            <a:avLst/>
          </a:prstGeom>
        </p:spPr>
      </p:pic>
      <p:pic>
        <p:nvPicPr>
          <p:cNvPr id="8" name="图片 7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3038475"/>
            <a:ext cx="4036695" cy="305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301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43015" name="Picture 9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14350"/>
            <a:ext cx="5334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92505" y="400050"/>
            <a:ext cx="7954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（二）Multivariate binomial regression </a:t>
            </a:r>
            <a:r>
              <a:rPr lang="zh-CN" altLang="en-US" sz="2000" b="1">
                <a:solidFill>
                  <a:srgbClr val="FF0000"/>
                </a:solidFill>
              </a:rPr>
              <a:t>多元二项式回归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7050" y="207899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7050" y="207899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14170" y="1127125"/>
            <a:ext cx="568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/>
              <a:t>命令：</a:t>
            </a:r>
            <a:r>
              <a:rPr lang="en-US" altLang="zh-CN" sz="2400" b="1">
                <a:latin typeface="宋体" panose="02010600030101010101" pitchFamily="2" charset="-122"/>
              </a:rPr>
              <a:t>rstool(x, y, 'model', alpha)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44265" y="1587500"/>
            <a:ext cx="43243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6012180" y="1557020"/>
            <a:ext cx="64833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4788535" y="1557020"/>
            <a:ext cx="72009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肘形连接符 8"/>
          <p:cNvCxnSpPr/>
          <p:nvPr/>
        </p:nvCxnSpPr>
        <p:spPr>
          <a:xfrm rot="5400000">
            <a:off x="3237230" y="1591945"/>
            <a:ext cx="574040" cy="564515"/>
          </a:xfrm>
          <a:prstGeom prst="bentConnector3">
            <a:avLst>
              <a:gd name="adj1" fmla="val 5005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箭头连接符 9"/>
          <p:cNvCxnSpPr/>
          <p:nvPr/>
        </p:nvCxnSpPr>
        <p:spPr>
          <a:xfrm flipV="1">
            <a:off x="4159885" y="1577340"/>
            <a:ext cx="110490" cy="5670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5220335" y="1557020"/>
            <a:ext cx="143510" cy="21602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肘形连接符 11"/>
          <p:cNvCxnSpPr/>
          <p:nvPr/>
        </p:nvCxnSpPr>
        <p:spPr>
          <a:xfrm rot="5400000" flipV="1">
            <a:off x="6299835" y="1556385"/>
            <a:ext cx="433070" cy="431800"/>
          </a:xfrm>
          <a:prstGeom prst="bentConnector3">
            <a:avLst>
              <a:gd name="adj1" fmla="val 5014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2258695" y="2144395"/>
            <a:ext cx="1224280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nxm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矩阵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44265" y="2144395"/>
            <a:ext cx="1530985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000" b="1"/>
              <a:t>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维列向量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330835" y="2901315"/>
            <a:ext cx="8492490" cy="3169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由下列</a:t>
            </a: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个模型中选择</a:t>
            </a: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个（用字符串输入，缺省时为线性模型）：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linear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（线性）：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purequadratic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（纯二次）：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interaction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（交叉）：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quadratic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（完全二次）：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195" y="3717290"/>
          <a:ext cx="327787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511300" imgH="228600" progId="Equation.KSEE3">
                  <p:embed/>
                </p:oleObj>
              </mc:Choice>
              <mc:Fallback>
                <p:oleObj name="" r:id="rId4" imgW="1511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6195" y="3717290"/>
                        <a:ext cx="327787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3948" y="4010025"/>
          <a:ext cx="4591685" cy="95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2145665" imgH="444500" progId="Equation.KSEE3">
                  <p:embed/>
                </p:oleObj>
              </mc:Choice>
              <mc:Fallback>
                <p:oleObj name="" r:id="rId6" imgW="2145665" imgH="444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3948" y="4010025"/>
                        <a:ext cx="4591685" cy="95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2310" y="4842193"/>
          <a:ext cx="517906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8" imgW="2387600" imgH="355600" progId="Equation.KSEE3">
                  <p:embed/>
                </p:oleObj>
              </mc:Choice>
              <mc:Fallback>
                <p:oleObj name="" r:id="rId8" imgW="2387600" imgH="355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2310" y="4842193"/>
                        <a:ext cx="5179060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265" y="5472430"/>
          <a:ext cx="517906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0" imgW="2387600" imgH="355600" progId="Equation.KSEE3">
                  <p:embed/>
                </p:oleObj>
              </mc:Choice>
              <mc:Fallback>
                <p:oleObj name="" r:id="rId10" imgW="2387600" imgH="355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44265" y="5472430"/>
                        <a:ext cx="517906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094095" y="1959610"/>
            <a:ext cx="2098040" cy="768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/>
              <a:t>     </a:t>
            </a:r>
            <a:r>
              <a:rPr 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显著性水平</a:t>
            </a:r>
            <a:endParaRPr 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r>
              <a:rPr 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（缺省时为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0.05</a:t>
            </a:r>
            <a:r>
              <a:rPr 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bldLvl="0" animBg="1"/>
      <p:bldP spid="17" grpId="0" bldLvl="0" animBg="1"/>
      <p:bldP spid="19" grpId="0" bldLvl="0" animBg="1"/>
      <p:bldP spid="2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790" y="311150"/>
            <a:ext cx="232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Example 3</a:t>
            </a:r>
            <a:endParaRPr lang="en-US" altLang="zh-CN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2050" y="894715"/>
            <a:ext cx="6266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设某商品的需求量与消费者的平均收入、商品价格的统计数据如下，建立回归模型，预测平均收入为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1000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、价格为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时的商品需求量。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01955" y="2093595"/>
          <a:ext cx="854519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1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需求量        </a:t>
                      </a:r>
                      <a:r>
                        <a:rPr lang="en-US" altLang="zh-CN"/>
                        <a:t>100       75       80     70      50       65       90     100     110      60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收入          </a:t>
                      </a:r>
                      <a:r>
                        <a:rPr lang="en-US" altLang="zh-CN"/>
                        <a:t>1000      600   1200    500    300      400    1300   1100    1300    300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价格            </a:t>
                      </a:r>
                      <a:r>
                        <a:rPr lang="en-US" altLang="zh-CN"/>
                        <a:t>5           7        6        6       8          7         5        4         3        9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67790" y="3199130"/>
            <a:ext cx="62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选择纯二次型，即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2735" y="3197860"/>
          <a:ext cx="415353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71700" imgH="241300" progId="Equation.KSEE3">
                  <p:embed/>
                </p:oleObj>
              </mc:Choice>
              <mc:Fallback>
                <p:oleObj name="" r:id="rId1" imgW="2171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2735" y="3197860"/>
                        <a:ext cx="415353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01955" y="3618865"/>
            <a:ext cx="442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  <a:sym typeface="+mn-ea"/>
              </a:rPr>
              <a:t>Input data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4079240"/>
            <a:ext cx="7146925" cy="2164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550670"/>
            <a:ext cx="7750175" cy="4291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310" y="1090295"/>
            <a:ext cx="442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2.result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2050" y="501015"/>
            <a:ext cx="79984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将上述图片中，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左边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图形下方方框中的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“800”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改成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1000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，右边图形下方的方框中仍输入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6.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则画面左边的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“Predicted Y”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下方的数据由原来的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“86.3791”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变为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88.4791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，即预测出平均收入为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1000.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价格为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时的商品需求量为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88.4791.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947545"/>
            <a:ext cx="8013700" cy="429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0000" y="438150"/>
            <a:ext cx="620903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在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MATLAB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工作区中输入命令：</a:t>
            </a:r>
            <a:r>
              <a:rPr lang="en-US" alt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beta,rmse</a:t>
            </a:r>
            <a:endParaRPr lang="en-US" altLang="zh-CN" sz="2400" b="1">
              <a:latin typeface="Comic Sans MS" panose="030F0702030302020204" charset="0"/>
              <a:ea typeface="楷体" panose="02010609060101010101" charset="-122"/>
              <a:cs typeface="Comic Sans MS" panose="030F0702030302020204" charset="0"/>
            </a:endParaRPr>
          </a:p>
          <a:p>
            <a:pPr>
              <a:buNone/>
            </a:pPr>
            <a:r>
              <a:rPr lang="en-US" alt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result:</a:t>
            </a:r>
            <a:endParaRPr lang="en-US" altLang="zh-CN" sz="2400" b="1">
              <a:latin typeface="Comic Sans MS" panose="030F0702030302020204" charset="0"/>
              <a:ea typeface="楷体" panose="02010609060101010101" charset="-122"/>
              <a:cs typeface="Comic Sans MS" panose="030F0702030302020204" charset="0"/>
            </a:endParaRPr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341755"/>
            <a:ext cx="2773045" cy="4756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4950" y="2926715"/>
            <a:ext cx="4902200" cy="2087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故回归模型为：</a:t>
            </a:r>
            <a:endParaRPr lang="zh-CN" altLang="en-US" sz="2400" b="1"/>
          </a:p>
          <a:p>
            <a:pPr>
              <a:buNone/>
            </a:pPr>
            <a:r>
              <a:rPr lang="en-US" altLang="zh-CN" sz="2300">
                <a:latin typeface="宋体" panose="02010600030101010101" pitchFamily="2" charset="-122"/>
              </a:rPr>
              <a:t>y=110.5313+0.1464x</a:t>
            </a:r>
            <a:r>
              <a:rPr lang="en-US" altLang="zh-CN" sz="2300" baseline="-25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1</a:t>
            </a:r>
            <a:r>
              <a:rPr lang="en-US" altLang="zh-CN" sz="2300">
                <a:latin typeface="宋体" panose="02010600030101010101" pitchFamily="2" charset="-122"/>
              </a:rPr>
              <a:t>-26.5790x</a:t>
            </a:r>
            <a:r>
              <a:rPr lang="en-US" altLang="zh-CN" sz="2300" baseline="-25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2</a:t>
            </a:r>
            <a:endParaRPr lang="en-US" altLang="zh-CN" sz="23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300">
                <a:latin typeface="宋体" panose="02010600030101010101" pitchFamily="2" charset="-122"/>
                <a:sym typeface="+mn-ea"/>
              </a:rPr>
              <a:t>  -</a:t>
            </a:r>
            <a:r>
              <a:rPr lang="en-US" altLang="zh-CN" sz="2300">
                <a:latin typeface="宋体" panose="02010600030101010101" pitchFamily="2" charset="-122"/>
              </a:rPr>
              <a:t>0.0001x</a:t>
            </a:r>
            <a:r>
              <a:rPr lang="en-US" altLang="zh-CN" sz="2300" baseline="-25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1</a:t>
            </a:r>
            <a:r>
              <a:rPr lang="en-US" altLang="zh-CN" sz="2300" baseline="30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2</a:t>
            </a:r>
            <a:r>
              <a:rPr lang="en-US" altLang="zh-CN" sz="2300">
                <a:latin typeface="宋体" panose="02010600030101010101" pitchFamily="2" charset="-122"/>
              </a:rPr>
              <a:t>+1.8475x</a:t>
            </a:r>
            <a:r>
              <a:rPr lang="en-US" altLang="zh-CN" sz="2300" baseline="-25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2</a:t>
            </a:r>
            <a:r>
              <a:rPr lang="en-US" altLang="zh-CN" sz="2300" baseline="3000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2</a:t>
            </a:r>
            <a:endParaRPr lang="en-US" altLang="zh-CN" sz="2300" b="1" baseline="30000">
              <a:solidFill>
                <a:schemeClr val="tx1"/>
              </a:solidFill>
              <a:uFillTx/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300" b="1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剩余标准差为</a:t>
            </a:r>
            <a:r>
              <a:rPr lang="en-US" altLang="zh-CN" sz="2300" b="1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4.5362</a:t>
            </a:r>
            <a:r>
              <a:rPr lang="zh-CN" altLang="en-US" sz="2300" b="1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，说明此回归模型的显著性较好。</a:t>
            </a:r>
            <a:endParaRPr lang="zh-CN" altLang="en-US" sz="2300" b="1">
              <a:solidFill>
                <a:schemeClr val="tx1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403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44039" name="Picture 5" descr="MATLAB e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808" y="4950460"/>
            <a:ext cx="2520950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6" name="Rectangle 2"/>
          <p:cNvSpPr/>
          <p:nvPr/>
        </p:nvSpPr>
        <p:spPr>
          <a:xfrm>
            <a:off x="1475423" y="300673"/>
            <a:ext cx="65919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Nonlinear regression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非线性回归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705" y="1007745"/>
            <a:ext cx="2491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regression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05" y="4079875"/>
            <a:ext cx="772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Prediction and predict error estimation：</a:t>
            </a:r>
            <a:endParaRPr lang="zh-CN" altLang="en-US" sz="2800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405" y="1372870"/>
            <a:ext cx="799719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）确定回归系数的命令：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[beta,r,J]=nlinfit(x,y,'model',beta0)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700" y="3619500"/>
            <a:ext cx="84264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）非线性回归命令：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nlintool(x,y,'model',beta0,alpha)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33705" y="4601845"/>
            <a:ext cx="7131685" cy="164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[Y,DELTA]=nlpredci('model',x,beta,r,J)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nlinfit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lintool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所得的回归函数在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处的预测值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及预测值的显著性水平为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1-alpha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的置信区间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±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DELT.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14" idx="0"/>
          </p:cNvCxnSpPr>
          <p:nvPr/>
        </p:nvCxnSpPr>
        <p:spPr>
          <a:xfrm flipV="1">
            <a:off x="2409190" y="2204720"/>
            <a:ext cx="146685" cy="28003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V="1">
            <a:off x="2843530" y="2276475"/>
            <a:ext cx="0" cy="86423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4372610" y="2276475"/>
            <a:ext cx="5067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6370320" y="2204720"/>
            <a:ext cx="64960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1780540" y="2204720"/>
            <a:ext cx="5067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肘形连接符 11"/>
          <p:cNvCxnSpPr/>
          <p:nvPr/>
        </p:nvCxnSpPr>
        <p:spPr>
          <a:xfrm rot="5400000">
            <a:off x="1426845" y="2265680"/>
            <a:ext cx="635635" cy="537845"/>
          </a:xfrm>
          <a:prstGeom prst="bentConnector3">
            <a:avLst>
              <a:gd name="adj1" fmla="val 5005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700405" y="2852420"/>
            <a:ext cx="1163320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b="1"/>
              <a:t>估计出的回归系数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2077720" y="2484755"/>
            <a:ext cx="66230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b="1"/>
              <a:t>残差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2077720" y="3129280"/>
            <a:ext cx="133604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>
              <a:buNone/>
            </a:pPr>
            <a:r>
              <a:rPr lang="en-US" altLang="zh-CN" b="1">
                <a:latin typeface="宋体" panose="02010600030101010101" pitchFamily="2" charset="-122"/>
                <a:cs typeface="宋体" panose="02010600030101010101" pitchFamily="2" charset="-122"/>
              </a:rPr>
              <a:t>Jacobi</a:t>
            </a:r>
            <a:r>
              <a:rPr lang="zh-CN" altLang="en-US" b="1">
                <a:latin typeface="宋体" panose="02010600030101010101" pitchFamily="2" charset="-122"/>
                <a:cs typeface="宋体" panose="02010600030101010101" pitchFamily="2" charset="-122"/>
              </a:rPr>
              <a:t>矩阵</a:t>
            </a:r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507990" y="1557020"/>
            <a:ext cx="71755" cy="35941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4907915" y="946150"/>
            <a:ext cx="196913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b="1"/>
              <a:t>事先用</a:t>
            </a:r>
            <a:r>
              <a:rPr lang="en-US" altLang="zh-CN" b="1"/>
              <a:t>M</a:t>
            </a:r>
            <a:r>
              <a:rPr lang="zh-CN" altLang="en-US" b="1"/>
              <a:t>文件定义的非线性函数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7019925" y="2852420"/>
            <a:ext cx="1327150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b="1"/>
              <a:t>回归系数的初值</a:t>
            </a:r>
            <a:endParaRPr lang="zh-CN" altLang="en-US" b="1"/>
          </a:p>
        </p:txBody>
      </p:sp>
      <p:cxnSp>
        <p:nvCxnSpPr>
          <p:cNvPr id="21" name="肘形连接符 20"/>
          <p:cNvCxnSpPr/>
          <p:nvPr/>
        </p:nvCxnSpPr>
        <p:spPr>
          <a:xfrm rot="5400000" flipV="1">
            <a:off x="6843395" y="2244090"/>
            <a:ext cx="642620" cy="575310"/>
          </a:xfrm>
          <a:prstGeom prst="bentConnector3">
            <a:avLst>
              <a:gd name="adj1" fmla="val 5009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3657600" y="2713990"/>
            <a:ext cx="3118485" cy="922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b="1"/>
              <a:t>输入数据的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x,y</a:t>
            </a:r>
            <a:r>
              <a:rPr lang="zh-CN" altLang="en-US" b="1"/>
              <a:t>分别为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nxm</a:t>
            </a:r>
            <a:r>
              <a:rPr lang="zh-CN" altLang="en-US" b="1"/>
              <a:t>矩阵和</a:t>
            </a:r>
            <a:r>
              <a:rPr lang="en-US" altLang="zh-CN" b="1"/>
              <a:t>n</a:t>
            </a:r>
            <a:r>
              <a:rPr lang="zh-CN" altLang="en-US" b="1"/>
              <a:t>维列向量，对一元非线性回归，</a:t>
            </a:r>
            <a:r>
              <a:rPr lang="en-US" altLang="zh-CN" b="1"/>
              <a:t>x</a:t>
            </a:r>
            <a:r>
              <a:rPr lang="zh-CN" altLang="en-US" b="1"/>
              <a:t>为</a:t>
            </a:r>
            <a:r>
              <a:rPr lang="en-US" altLang="zh-CN" b="1"/>
              <a:t>n</a:t>
            </a:r>
            <a:r>
              <a:rPr lang="zh-CN" altLang="en-US" b="1"/>
              <a:t>维列向量</a:t>
            </a:r>
            <a:r>
              <a:rPr lang="en-US" altLang="zh-CN" b="1"/>
              <a:t>.</a:t>
            </a:r>
            <a:endParaRPr lang="en-US" altLang="zh-CN" b="1"/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4643755" y="2276475"/>
            <a:ext cx="15240" cy="4311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20" grpId="0"/>
      <p:bldP spid="5" grpId="0"/>
      <p:bldP spid="13" grpId="0" animBg="1"/>
      <p:bldP spid="14" grpId="0" animBg="1"/>
      <p:bldP spid="15" grpId="0" animBg="1"/>
      <p:bldP spid="22" grpId="0" bldLvl="0" animBg="1"/>
      <p:bldP spid="18" grpId="0" animBg="1"/>
      <p:bldP spid="19" grpId="0" animBg="1"/>
      <p:bldP spid="4" grpId="0"/>
      <p:bldP spid="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790" y="311150"/>
            <a:ext cx="232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Example 4</a:t>
            </a:r>
            <a:endParaRPr lang="en-US" altLang="zh-CN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795" y="1006475"/>
            <a:ext cx="799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财政收入预测问题：财政收入与国民收入、工业总产值、农业总产值、总人口、就业人口、固定资产投资等因素有关。已有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1952-1981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年的原始数据，试构造预测模型。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795" y="2458085"/>
            <a:ext cx="7998460" cy="208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解 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设国民收入、工业总产值、农业总产值、总人口、就业人口、固定资产投资分别为                   ，财政收入为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，设变量之间的关系为：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使用非线性回归方法求解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5673" y="2818130"/>
          <a:ext cx="260985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35100" imgH="228600" progId="Equation.KSEE3">
                  <p:embed/>
                </p:oleObj>
              </mc:Choice>
              <mc:Fallback>
                <p:oleObj name="" r:id="rId1" imgW="143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5673" y="2818130"/>
                        <a:ext cx="260985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5210" y="3233420"/>
          <a:ext cx="376745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133600" imgH="228600" progId="Equation.KSEE3">
                  <p:embed/>
                </p:oleObj>
              </mc:Choice>
              <mc:Fallback>
                <p:oleObj name="" r:id="rId3" imgW="2133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5210" y="3233420"/>
                        <a:ext cx="376745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6" name="Rectangle 2"/>
          <p:cNvSpPr/>
          <p:nvPr/>
        </p:nvSpPr>
        <p:spPr>
          <a:xfrm>
            <a:off x="1619568" y="218758"/>
            <a:ext cx="75311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Type of regression model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回归模型的类型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385" y="1024890"/>
            <a:ext cx="2728595" cy="903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Regression model </a:t>
            </a:r>
            <a:endParaRPr lang="zh-CN" altLang="en-US" sz="2400" b="1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    回归模型</a:t>
            </a:r>
            <a:endParaRPr lang="en-US" altLang="zh-CN" sz="24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9050" y="2841625"/>
            <a:ext cx="3282315" cy="903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One yuan regression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/>
              <a:t>        一元回归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206615" y="4803140"/>
            <a:ext cx="1775460" cy="1273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  <a:sym typeface="+mn-ea"/>
              </a:rPr>
              <a:t>Nonlinear regression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>
                <a:sym typeface="+mn-ea"/>
              </a:rPr>
              <a:t>非线性回归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5094605" y="4803140"/>
            <a:ext cx="1711325" cy="1273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  <a:sym typeface="+mn-ea"/>
              </a:rPr>
              <a:t>Linear regression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>
                <a:sym typeface="+mn-ea"/>
              </a:rPr>
              <a:t>线性回归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2782570" y="4803140"/>
            <a:ext cx="1788795" cy="1273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Nonlinear regression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/>
              <a:t>非线性回归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765810" y="4803140"/>
            <a:ext cx="1713230" cy="1273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Linear regression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/>
              <a:t>线性回归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5431155" y="2802255"/>
            <a:ext cx="3056255" cy="903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Multiple Regression</a:t>
            </a:r>
            <a:endParaRPr lang="zh-CN" altLang="en-US" sz="2700" b="1"/>
          </a:p>
          <a:p>
            <a:pPr>
              <a:buNone/>
            </a:pPr>
            <a:r>
              <a:rPr lang="zh-CN" altLang="en-US" sz="2400" b="1"/>
              <a:t>          多元回归</a:t>
            </a:r>
            <a:endParaRPr lang="zh-CN" altLang="en-US" sz="2400" b="1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619885" y="4297680"/>
            <a:ext cx="5080" cy="5054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/>
          <p:nvPr/>
        </p:nvCxnSpPr>
        <p:spPr>
          <a:xfrm flipH="1">
            <a:off x="2699385" y="2296795"/>
            <a:ext cx="24765" cy="5556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H="1">
            <a:off x="7956550" y="4297680"/>
            <a:ext cx="5080" cy="5054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/>
          <p:nvPr/>
        </p:nvCxnSpPr>
        <p:spPr>
          <a:xfrm flipH="1">
            <a:off x="5791200" y="4297680"/>
            <a:ext cx="5080" cy="5054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 flipH="1">
            <a:off x="3630930" y="4297680"/>
            <a:ext cx="5080" cy="5054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/>
        </p:nvCxnSpPr>
        <p:spPr>
          <a:xfrm flipH="1">
            <a:off x="6924040" y="2296795"/>
            <a:ext cx="5080" cy="5054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/>
          <p:nvPr/>
        </p:nvCxnSpPr>
        <p:spPr>
          <a:xfrm>
            <a:off x="2700020" y="2296795"/>
            <a:ext cx="42481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5791200" y="4297680"/>
            <a:ext cx="216027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1619885" y="4297680"/>
            <a:ext cx="201612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2699385" y="3716655"/>
            <a:ext cx="11430" cy="5810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>
            <a:off x="6948170" y="3745230"/>
            <a:ext cx="21590" cy="5524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6" idx="2"/>
          </p:cNvCxnSpPr>
          <p:nvPr/>
        </p:nvCxnSpPr>
        <p:spPr>
          <a:xfrm flipH="1">
            <a:off x="4571365" y="1928495"/>
            <a:ext cx="635" cy="3765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文本框 26"/>
          <p:cNvSpPr txBox="1"/>
          <p:nvPr/>
        </p:nvSpPr>
        <p:spPr>
          <a:xfrm>
            <a:off x="433705" y="1946910"/>
            <a:ext cx="277368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/>
              <a:t>One</a:t>
            </a:r>
            <a:r>
              <a:rPr lang="zh-CN" altLang="en-US"/>
              <a:t> independent variable</a:t>
            </a:r>
            <a:endParaRPr lang="zh-CN" altLang="en-US"/>
          </a:p>
          <a:p>
            <a:pPr>
              <a:buNone/>
            </a:pPr>
            <a:r>
              <a:rPr lang="zh-CN" altLang="en-US"/>
              <a:t>       一个自变量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126480" y="1670050"/>
            <a:ext cx="302450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/>
              <a:t>Two or more independent variables</a:t>
            </a:r>
            <a:endParaRPr lang="zh-CN" altLang="en-US"/>
          </a:p>
          <a:p>
            <a:pPr>
              <a:buNone/>
            </a:pPr>
            <a:r>
              <a:rPr lang="zh-CN" altLang="en-US"/>
              <a:t>两个及 两个以上自变量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6" grpId="0" bldLvl="0" animBg="1"/>
      <p:bldP spid="27" grpId="0"/>
      <p:bldP spid="7" grpId="0" bldLvl="0" animBg="1"/>
      <p:bldP spid="28" grpId="0"/>
      <p:bldP spid="12" grpId="0" bldLvl="0" animBg="1"/>
      <p:bldP spid="11" grpId="0" bldLvl="0" animBg="1"/>
      <p:bldP spid="10" grpId="0" bldLvl="0" animBg="1"/>
      <p:bldP spid="9" grpId="0" bldLvl="0" animBg="1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2050" y="143510"/>
            <a:ext cx="7998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1.Create an M file model.m for the regression model as follows 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对回归模型建立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model.m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如下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1052195"/>
            <a:ext cx="5140960" cy="519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192530"/>
            <a:ext cx="8373745" cy="32124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2050" y="403225"/>
            <a:ext cx="799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2</a:t>
            </a: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The main program is as follows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685" y="4404995"/>
            <a:ext cx="7998460" cy="161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result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：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betafit=    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 0.5243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-0.0294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-0.6304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 0.0112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-0.0230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         0.3658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2145" y="5842635"/>
            <a:ext cx="95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即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6535" y="5842635"/>
          <a:ext cx="746633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4254500" imgH="228600" progId="Equation.KSEE3">
                  <p:embed/>
                </p:oleObj>
              </mc:Choice>
              <mc:Fallback>
                <p:oleObj name="" r:id="rId2" imgW="4254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6535" y="5842635"/>
                        <a:ext cx="746633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505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3186" name="Rectangle 2"/>
          <p:cNvSpPr/>
          <p:nvPr/>
        </p:nvSpPr>
        <p:spPr>
          <a:xfrm>
            <a:off x="2267268" y="282893"/>
            <a:ext cx="59893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Stepwise regression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逐步回归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540" y="1240790"/>
            <a:ext cx="693610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command of the stepwise regression：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宋体" panose="02010600030101010101" pitchFamily="2" charset="-122"/>
              </a:rPr>
              <a:t>stepwise=(x,y,inmodel,alpha)</a:t>
            </a:r>
            <a:endParaRPr lang="en-US" altLang="zh-CN" sz="26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3648710"/>
            <a:ext cx="8376920" cy="2454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/>
              <a:t>    </a:t>
            </a:r>
            <a:r>
              <a:rPr lang="en-US" altLang="zh-CN" sz="2400"/>
              <a:t> </a:t>
            </a:r>
            <a:r>
              <a:rPr lang="zh-CN" altLang="en-US" sz="2400"/>
              <a:t>运行</a:t>
            </a:r>
            <a:r>
              <a:rPr lang="en-US" altLang="zh-CN" sz="2400"/>
              <a:t>stepwise</a:t>
            </a:r>
            <a:r>
              <a:rPr lang="zh-CN" altLang="en-US" sz="2400"/>
              <a:t>命令时产生三个图形窗口：</a:t>
            </a:r>
            <a:endParaRPr lang="zh-CN" altLang="en-US" sz="2400"/>
          </a:p>
          <a:p>
            <a:pPr>
              <a:buNone/>
            </a:pPr>
            <a:r>
              <a:rPr lang="en-US" altLang="zh-CN" sz="2400"/>
              <a:t>       Stepwise plot, Stepwise Table, Stepwise History.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在</a:t>
            </a:r>
            <a:r>
              <a:rPr lang="en-US" altLang="zh-CN" sz="2400">
                <a:sym typeface="+mn-ea"/>
              </a:rPr>
              <a:t>Stepwise plot </a:t>
            </a:r>
            <a:r>
              <a:rPr lang="zh-CN" altLang="en-US" sz="2400">
                <a:sym typeface="+mn-ea"/>
              </a:rPr>
              <a:t>窗口，显示出各项的回归系数及其置信区间。</a:t>
            </a:r>
            <a:r>
              <a:rPr lang="en-US" altLang="zh-CN" sz="2400">
                <a:sym typeface="+mn-ea"/>
              </a:rPr>
              <a:t>Stepwise Table </a:t>
            </a:r>
            <a:r>
              <a:rPr lang="zh-CN" altLang="en-US" sz="2400">
                <a:sym typeface="+mn-ea"/>
              </a:rPr>
              <a:t>窗口中列出了一个统计表，包括回归系数及其置信区间，以及模型的统计量剩余标准差（</a:t>
            </a:r>
            <a:r>
              <a:rPr lang="en-US" altLang="zh-CN" sz="2400">
                <a:sym typeface="+mn-ea"/>
              </a:rPr>
              <a:t>RMSE</a:t>
            </a:r>
            <a:r>
              <a:rPr lang="zh-CN" altLang="en-US" sz="2400">
                <a:sym typeface="+mn-ea"/>
              </a:rPr>
              <a:t>）、相关系数（</a:t>
            </a:r>
            <a:r>
              <a:rPr lang="en-US" altLang="zh-CN" sz="2400">
                <a:sym typeface="+mn-ea"/>
              </a:rPr>
              <a:t>R-square</a:t>
            </a:r>
            <a:r>
              <a:rPr lang="zh-CN" altLang="en-US" sz="2400">
                <a:sym typeface="+mn-ea"/>
              </a:rPr>
              <a:t>）、</a:t>
            </a:r>
            <a:r>
              <a:rPr lang="en-US" altLang="zh-CN"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值、与</a:t>
            </a:r>
            <a:r>
              <a:rPr lang="en-US" altLang="zh-CN"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对应的概率</a:t>
            </a:r>
            <a:r>
              <a:rPr lang="en-US" altLang="zh-CN" sz="2400">
                <a:sym typeface="+mn-ea"/>
              </a:rPr>
              <a:t>P.</a:t>
            </a:r>
            <a:endParaRPr lang="en-US" altLang="zh-CN" sz="2400"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95830" y="2060575"/>
            <a:ext cx="1727835" cy="5759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>
            <a:stCxn id="11" idx="0"/>
          </p:cNvCxnSpPr>
          <p:nvPr/>
        </p:nvCxnSpPr>
        <p:spPr>
          <a:xfrm flipV="1">
            <a:off x="3995420" y="2132965"/>
            <a:ext cx="216535" cy="6680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4499610" y="2060575"/>
            <a:ext cx="100838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肘形连接符 7"/>
          <p:cNvCxnSpPr/>
          <p:nvPr/>
        </p:nvCxnSpPr>
        <p:spPr>
          <a:xfrm>
            <a:off x="4859655" y="2060575"/>
            <a:ext cx="648335" cy="504190"/>
          </a:xfrm>
          <a:prstGeom prst="bentConnector3">
            <a:avLst>
              <a:gd name="adj1" fmla="val 5004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H="1">
            <a:off x="6299835" y="1412875"/>
            <a:ext cx="144145" cy="3600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1162050" y="2646680"/>
            <a:ext cx="1654810" cy="706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/>
              <a:t>自变量数据，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nxn</a:t>
            </a:r>
            <a:r>
              <a:rPr lang="zh-CN" altLang="en-US" sz="2000" b="1"/>
              <a:t>阶矩阵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3130550" y="2800985"/>
            <a:ext cx="1729105" cy="706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因变量数据，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nx1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阶矩阵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6710" y="2493010"/>
            <a:ext cx="3439160" cy="101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/>
              <a:t>矩阵的列数的指标，给出初始模型中包括的子集（缺省时设定为全部自变量）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5426710" y="1014095"/>
            <a:ext cx="3536315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显著性水平（缺省时为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0.05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5" grpId="0"/>
      <p:bldP spid="10" grpId="0" bldLvl="0" animBg="1"/>
      <p:bldP spid="11" grpId="0" bldLvl="0" animBg="1"/>
      <p:bldP spid="12" grpId="0" animBg="1"/>
      <p:bldP spid="13" grpId="0" bldLvl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608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790" y="311150"/>
            <a:ext cx="232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Example 5</a:t>
            </a:r>
            <a:endParaRPr lang="en-US" altLang="zh-CN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795" y="1006475"/>
            <a:ext cx="799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水泥凝固时放出的热量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与水泥中的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种化学成分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x1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x2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x3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x4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有关，今测得一组数据如下，试用逐步回归确定一个线性模型。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8420" y="2205355"/>
          <a:ext cx="902652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641350"/>
                <a:gridCol w="635000"/>
                <a:gridCol w="767080"/>
                <a:gridCol w="657860"/>
                <a:gridCol w="659765"/>
                <a:gridCol w="774700"/>
                <a:gridCol w="668655"/>
                <a:gridCol w="541020"/>
                <a:gridCol w="645160"/>
                <a:gridCol w="584200"/>
                <a:gridCol w="664210"/>
                <a:gridCol w="686435"/>
                <a:gridCol w="6286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74.3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87.6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109.2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115.9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83.8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113.3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109.4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2050" y="403225"/>
            <a:ext cx="799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1.Input data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 descr="15"/>
          <p:cNvPicPr>
            <a:picLocks noChangeAspect="1"/>
          </p:cNvPicPr>
          <p:nvPr/>
        </p:nvPicPr>
        <p:blipFill>
          <a:blip r:embed="rId1"/>
          <a:srcRect l="-359" t="178" r="359" b="13840"/>
          <a:stretch>
            <a:fillRect/>
          </a:stretch>
        </p:blipFill>
        <p:spPr>
          <a:xfrm>
            <a:off x="349250" y="1145540"/>
            <a:ext cx="8597900" cy="217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845" y="3323590"/>
            <a:ext cx="799846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2</a:t>
            </a:r>
            <a:r>
              <a:rPr lang="en-US" sz="2400" b="1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Stepwise regression</a:t>
            </a:r>
            <a:endParaRPr 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）先在初始模型中取全部自变量：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             stepwise(x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y)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     得图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Stepwise Plot 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和表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Stepwise Table 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233805"/>
            <a:ext cx="3304540" cy="2828290"/>
          </a:xfrm>
          <a:prstGeom prst="rect">
            <a:avLst/>
          </a:prstGeom>
        </p:spPr>
      </p:pic>
      <p:pic>
        <p:nvPicPr>
          <p:cNvPr id="4" name="图片 3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3493770"/>
            <a:ext cx="5371465" cy="2333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6095" y="1038860"/>
            <a:ext cx="3890010" cy="2454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Stepwise Plot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中，四条直线都是虚线，说明模型的显著性不好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Stepwise Table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中看出变量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x4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的显著性最差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9050" y="1504950"/>
            <a:ext cx="4975860" cy="2528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移去变量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x3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x4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后模型具有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显著性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sz="240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sz="2400">
                <a:latin typeface="宋体" panose="02010600030101010101" pitchFamily="2" charset="-122"/>
                <a:cs typeface="宋体" panose="02010600030101010101" pitchFamily="2" charset="-122"/>
              </a:rPr>
              <a:t>  虽然剩余标准差（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RMSE</a:t>
            </a:r>
            <a:r>
              <a:rPr lang="zh-CN" sz="2400">
                <a:latin typeface="宋体" panose="02010600030101010101" pitchFamily="2" charset="-122"/>
                <a:cs typeface="宋体" panose="02010600030101010101" pitchFamily="2" charset="-122"/>
              </a:rPr>
              <a:t>）没有太大的变化，但是统计量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的值明显增大，因此新的回归模型更好。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1443355"/>
            <a:ext cx="3094990" cy="2590165"/>
          </a:xfrm>
          <a:prstGeom prst="rect">
            <a:avLst/>
          </a:prstGeom>
        </p:spPr>
      </p:pic>
      <p:pic>
        <p:nvPicPr>
          <p:cNvPr id="7" name="图片 6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4215130"/>
            <a:ext cx="5085715" cy="2190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2050" y="382905"/>
            <a:ext cx="7370445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在图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Stepwise Plot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中点击直线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和直线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，移去变量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x3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x4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0820" y="2717800"/>
            <a:ext cx="7028180" cy="223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得结果：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b=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            52.5773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            1.4683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            0.6623</a:t>
            </a:r>
            <a:endParaRPr lang="en-US" alt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故最终模型为：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y=52.5773+1.4683x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cs typeface="宋体" panose="02010600030101010101" pitchFamily="2" charset="-122"/>
              </a:rPr>
              <a:t>+0.6623x</a:t>
            </a:r>
            <a:r>
              <a:rPr lang="en-US" altLang="zh-CN" sz="2400" baseline="-25000"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9370" y="382270"/>
            <a:ext cx="7370445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(3)</a:t>
            </a:r>
            <a:r>
              <a:rPr 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对变量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y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en-US" altLang="zh-CN" sz="28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en-US" altLang="zh-CN" sz="28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作线性回归：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en-US" altLang="zh-CN" sz="2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X=[ones(13,1) x1 x2];</a:t>
            </a:r>
            <a:endParaRPr lang="en-US" altLang="zh-CN" sz="2800">
              <a:latin typeface="宋体" panose="02010600030101010101" pitchFamily="2" charset="-122"/>
              <a:cs typeface="楷体" panose="02010609060101010101" charset="-122"/>
            </a:endParaRPr>
          </a:p>
          <a:p>
            <a:pPr>
              <a:buNone/>
            </a:pPr>
            <a:r>
              <a:rPr lang="en-US" altLang="zh-CN" sz="2800">
                <a:latin typeface="宋体" panose="02010600030101010101" pitchFamily="2" charset="-122"/>
              </a:rPr>
              <a:t>   b=regress(y,x);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pic>
        <p:nvPicPr>
          <p:cNvPr id="44039" name="Picture 5" descr="MATLAB e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808" y="4950460"/>
            <a:ext cx="2520950" cy="151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710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47110" name="Picture 3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14350"/>
            <a:ext cx="5334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2" name="Rectangle 6"/>
          <p:cNvSpPr/>
          <p:nvPr/>
        </p:nvSpPr>
        <p:spPr>
          <a:xfrm>
            <a:off x="2289175" y="2483485"/>
            <a:ext cx="577469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200000"/>
              </a:spcBef>
              <a:buNone/>
            </a:pPr>
            <a:r>
              <a:rPr lang="en-US" altLang="zh-CN" sz="6000" b="1" u="sng" dirty="0">
                <a:solidFill>
                  <a:schemeClr val="tx2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</a:rPr>
              <a:t>Thank  you!</a:t>
            </a:r>
            <a:endParaRPr lang="en-US" altLang="zh-CN" sz="6000" b="1" u="sng" dirty="0">
              <a:solidFill>
                <a:schemeClr val="tx2"/>
              </a:solidFill>
              <a:latin typeface="Comic Sans MS" panose="030F0702030302020204" charset="0"/>
              <a:ea typeface="华文楷体" pitchFamily="2" charset="-122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charRg st="0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2">
                                            <p:txEl>
                                              <p:charRg st="0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891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xfrm>
            <a:off x="911860" y="1341755"/>
            <a:ext cx="8043545" cy="463486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6600CC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  <a:sym typeface="+mn-ea"/>
              </a:rPr>
              <a:t>Multiple linear regression </a:t>
            </a:r>
            <a:r>
              <a:rPr lang="zh-CN" altLang="en-US" sz="2400" b="1" dirty="0">
                <a:solidFill>
                  <a:srgbClr val="6600CC"/>
                </a:solidFill>
                <a:ea typeface="华文楷体" pitchFamily="2" charset="-122"/>
              </a:rPr>
              <a:t>多元线性回归</a:t>
            </a:r>
            <a:r>
              <a:rPr lang="zh-CN" altLang="en-US" sz="2400" b="1" dirty="0">
                <a:solidFill>
                  <a:srgbClr val="6600CC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</a:rPr>
              <a:t> </a:t>
            </a:r>
            <a:endParaRPr lang="zh-CN" altLang="en-US" sz="2400" dirty="0">
              <a:solidFill>
                <a:srgbClr val="6600CC"/>
              </a:solidFill>
              <a:latin typeface="Comic Sans MS" panose="030F0702030302020204" charset="0"/>
              <a:ea typeface="华文楷体" pitchFamily="2" charset="-122"/>
              <a:cs typeface="Comic Sans MS" panose="030F070203030202020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6600CC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  <a:sym typeface="+mn-ea"/>
              </a:rPr>
              <a:t>Polynomial regression </a:t>
            </a:r>
            <a:r>
              <a:rPr lang="zh-CN" altLang="en-US" sz="2400" b="1" dirty="0">
                <a:solidFill>
                  <a:srgbClr val="6600CC"/>
                </a:solidFill>
                <a:ea typeface="华文楷体" pitchFamily="2" charset="-122"/>
              </a:rPr>
              <a:t>多项式回归</a:t>
            </a:r>
            <a:r>
              <a:rPr lang="zh-CN" altLang="en-US" b="1" dirty="0">
                <a:solidFill>
                  <a:srgbClr val="6600CC"/>
                </a:solidFill>
                <a:ea typeface="华文楷体" pitchFamily="2" charset="-122"/>
              </a:rPr>
              <a:t>   </a:t>
            </a:r>
            <a:endParaRPr lang="zh-CN" altLang="en-US" sz="2800" b="1" dirty="0">
              <a:solidFill>
                <a:srgbClr val="6600CC"/>
              </a:solidFill>
              <a:latin typeface="Comic Sans MS" panose="030F0702030302020204" charset="0"/>
              <a:ea typeface="华文楷体" pitchFamily="2" charset="-122"/>
              <a:cs typeface="Comic Sans MS" panose="030F070203030202020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6600CC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  <a:sym typeface="+mn-ea"/>
              </a:rPr>
              <a:t>Nonlinear regression </a:t>
            </a:r>
            <a:r>
              <a:rPr lang="zh-CN" altLang="en-US" sz="2400" b="1" dirty="0">
                <a:solidFill>
                  <a:srgbClr val="6600CC"/>
                </a:solidFill>
                <a:ea typeface="华文楷体" pitchFamily="2" charset="-122"/>
              </a:rPr>
              <a:t>非线性回归</a:t>
            </a:r>
            <a:r>
              <a:rPr lang="zh-CN" altLang="en-US" b="1" dirty="0">
                <a:solidFill>
                  <a:srgbClr val="6600CC"/>
                </a:solidFill>
                <a:ea typeface="华文楷体" pitchFamily="2" charset="-122"/>
              </a:rPr>
              <a:t>   </a:t>
            </a:r>
            <a:endParaRPr lang="zh-CN" altLang="en-US" sz="2400" b="1" dirty="0">
              <a:solidFill>
                <a:srgbClr val="6600CC"/>
              </a:solidFill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6600CC"/>
                </a:solidFill>
                <a:latin typeface="Comic Sans MS" panose="030F0702030302020204" charset="0"/>
                <a:ea typeface="华文楷体" pitchFamily="2" charset="-122"/>
                <a:cs typeface="Comic Sans MS" panose="030F0702030302020204" charset="0"/>
                <a:sym typeface="+mn-ea"/>
              </a:rPr>
              <a:t>Stepwise regression </a:t>
            </a:r>
            <a:r>
              <a:rPr lang="zh-CN" altLang="en-US" sz="2400" b="1" dirty="0">
                <a:solidFill>
                  <a:srgbClr val="6600CC"/>
                </a:solidFill>
                <a:ea typeface="华文楷体" pitchFamily="2" charset="-122"/>
              </a:rPr>
              <a:t>逐步回归</a:t>
            </a:r>
            <a:r>
              <a:rPr lang="zh-CN" altLang="en-US" b="1" dirty="0">
                <a:solidFill>
                  <a:srgbClr val="6600CC"/>
                </a:solidFill>
                <a:ea typeface="华文楷体" pitchFamily="2" charset="-122"/>
              </a:rPr>
              <a:t>  </a:t>
            </a:r>
            <a:endParaRPr lang="zh-CN" altLang="en-US" sz="2400" b="1" dirty="0">
              <a:solidFill>
                <a:srgbClr val="6600CC"/>
              </a:solidFill>
              <a:ea typeface="华文楷体" pitchFamily="2" charset="-122"/>
            </a:endParaRPr>
          </a:p>
        </p:txBody>
      </p:sp>
      <p:pic>
        <p:nvPicPr>
          <p:cNvPr id="38918" name="Picture 4" descr="MATLAB e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0" y="5083493"/>
            <a:ext cx="1944688" cy="1160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11860" y="184150"/>
            <a:ext cx="748030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600">
                <a:solidFill>
                  <a:srgbClr val="7030A0"/>
                </a:solidFill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  <a:sym typeface="+mn-ea"/>
              </a:rPr>
              <a:t>Regression Analysis Command in the Statistics Toolbox</a:t>
            </a:r>
            <a:endParaRPr lang="zh-CN" altLang="en-US" sz="4400">
              <a:solidFill>
                <a:srgbClr val="7030A0"/>
              </a:solidFill>
              <a:latin typeface="Comic Sans MS" panose="030F0702030302020204" charset="0"/>
              <a:ea typeface="楷体" panose="02010609060101010101" charset="-122"/>
              <a:cs typeface="Comic Sans MS" panose="030F0702030302020204" charset="0"/>
            </a:endParaRPr>
          </a:p>
          <a:p>
            <a:pPr algn="ctr">
              <a:buNone/>
            </a:pPr>
            <a:r>
              <a:rPr lang="zh-CN" altLang="en-US" sz="32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统计工具箱中的回归分析命令</a:t>
            </a:r>
            <a:endParaRPr lang="zh-CN" altLang="en-US" sz="32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993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3186" name="Rectangle 2"/>
          <p:cNvSpPr/>
          <p:nvPr/>
        </p:nvSpPr>
        <p:spPr>
          <a:xfrm>
            <a:off x="1465263" y="345123"/>
            <a:ext cx="769874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Multiple linear regression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多元线性回归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9943" name="Picture 4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14350"/>
            <a:ext cx="533400" cy="476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5035" y="1058545"/>
          <a:ext cx="4773295" cy="76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98600" imgH="241300" progId="Equation.KSEE3">
                  <p:embed/>
                </p:oleObj>
              </mc:Choice>
              <mc:Fallback>
                <p:oleObj name="" r:id="rId2" imgW="1498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035" y="1058545"/>
                        <a:ext cx="4773295" cy="76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4415" y="2493645"/>
          <a:ext cx="321881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117600" imgH="203200" progId="Equation.KSEE3">
                  <p:embed/>
                </p:oleObj>
              </mc:Choice>
              <mc:Fallback>
                <p:oleObj name="" r:id="rId4" imgW="1117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4415" y="2493645"/>
                        <a:ext cx="3218815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47545" y="3614420"/>
            <a:ext cx="1119505" cy="169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9795" y="3699510"/>
            <a:ext cx="1191260" cy="1694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6630" y="3726815"/>
            <a:ext cx="2995930" cy="1738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endCxn id="6" idx="0"/>
          </p:cNvCxnSpPr>
          <p:nvPr/>
        </p:nvCxnSpPr>
        <p:spPr>
          <a:xfrm rot="5400000">
            <a:off x="3940810" y="3173730"/>
            <a:ext cx="620395" cy="431165"/>
          </a:xfrm>
          <a:prstGeom prst="bentConnector3">
            <a:avLst>
              <a:gd name="adj1" fmla="val 5005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>
            <a:stCxn id="5" idx="0"/>
            <a:endCxn id="5" idx="0"/>
          </p:cNvCxnSpPr>
          <p:nvPr/>
        </p:nvCxnSpPr>
        <p:spPr>
          <a:xfrm>
            <a:off x="2507615" y="3614420"/>
            <a:ext cx="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4977130" y="3078480"/>
            <a:ext cx="385445" cy="57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4279900" y="3079115"/>
            <a:ext cx="5067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flipV="1">
            <a:off x="2305050" y="2956560"/>
            <a:ext cx="339090" cy="120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flipH="1">
            <a:off x="5146675" y="3084830"/>
            <a:ext cx="14605" cy="64198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 flipH="1">
            <a:off x="2459355" y="2968625"/>
            <a:ext cx="14605" cy="64198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文本框 19"/>
          <p:cNvSpPr txBox="1"/>
          <p:nvPr/>
        </p:nvSpPr>
        <p:spPr>
          <a:xfrm>
            <a:off x="331470" y="1602105"/>
            <a:ext cx="88328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1.Determine the point estimate of the regression coefficient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确定回归系数的点估计值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3683000"/>
          <a:ext cx="960755" cy="162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571500" imgH="1016000" progId="Equation.KSEE3">
                  <p:embed/>
                </p:oleObj>
              </mc:Choice>
              <mc:Fallback>
                <p:oleObj name="" r:id="rId6" imgW="571500" imgH="1016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3900" y="3683000"/>
                        <a:ext cx="960755" cy="162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5200" y="3798570"/>
          <a:ext cx="1061085" cy="159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558800" imgH="939800" progId="Equation.KSEE3">
                  <p:embed/>
                </p:oleObj>
              </mc:Choice>
              <mc:Fallback>
                <p:oleObj name="" r:id="rId8" imgW="558800" imgH="939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3798570"/>
                        <a:ext cx="1061085" cy="159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6630" y="3771265"/>
          <a:ext cx="3023870" cy="169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1676400" imgH="939800" progId="Equation.KSEE3">
                  <p:embed/>
                </p:oleObj>
              </mc:Choice>
              <mc:Fallback>
                <p:oleObj name="" r:id="rId10" imgW="1676400" imgH="939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6630" y="3771265"/>
                        <a:ext cx="3023870" cy="169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993900" y="5393690"/>
            <a:ext cx="529971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For linear regression, take p=1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对一元线性回归，取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p=1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即可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20" grpId="0"/>
      <p:bldP spid="5" grpId="0" bldLvl="0" animBg="1"/>
      <p:bldP spid="6" grpId="0" bldLvl="0" animBg="1"/>
      <p:bldP spid="7" grpId="0" bldLvl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096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3348038" y="6243638"/>
            <a:ext cx="3240087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45516B"/>
                </a:solidFill>
              </a:rPr>
              <a:t>Application of </a:t>
            </a:r>
            <a:r>
              <a:rPr lang="en-US" altLang="zh-CN" sz="1400" dirty="0">
                <a:solidFill>
                  <a:srgbClr val="45516B"/>
                </a:solidFill>
                <a:latin typeface="ESSTIXThirteen" pitchFamily="2" charset="0"/>
              </a:rPr>
              <a:t>Matlab Language</a:t>
            </a:r>
            <a:endParaRPr lang="en-US" altLang="zh-CN" sz="1400" dirty="0">
              <a:solidFill>
                <a:srgbClr val="45516B"/>
              </a:solidFill>
              <a:latin typeface="ESSTIXThirteen" pitchFamily="2" charset="0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40966" name="Picture 4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14350"/>
            <a:ext cx="5334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1083310" y="82550"/>
            <a:ext cx="77698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Find the point estimate and interval estimate of the regression coefficient and test the regression model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求回归系数的点估计和区间估计，并检验回归模型</a:t>
            </a:r>
            <a:endParaRPr lang="zh-CN" altLang="en-US" sz="2000" b="1">
              <a:solidFill>
                <a:schemeClr val="tx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7290" y="1606550"/>
          <a:ext cx="696023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40000" imgH="203200" progId="Equation.KSEE3">
                  <p:embed/>
                </p:oleObj>
              </mc:Choice>
              <mc:Fallback>
                <p:oleObj name="" r:id="rId2" imgW="2540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7290" y="1606550"/>
                        <a:ext cx="6960235" cy="5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肘形连接符 7"/>
          <p:cNvCxnSpPr/>
          <p:nvPr/>
        </p:nvCxnSpPr>
        <p:spPr>
          <a:xfrm rot="5400000">
            <a:off x="1116965" y="2346960"/>
            <a:ext cx="1005205" cy="575945"/>
          </a:xfrm>
          <a:prstGeom prst="bentConnector3">
            <a:avLst>
              <a:gd name="adj1" fmla="val 5003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1633220" y="2132965"/>
            <a:ext cx="5067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1143000" y="2996565"/>
            <a:ext cx="490220" cy="2388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none" rtlCol="0">
            <a:spAutoFit/>
          </a:bodyPr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回归分析的区间估计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67585" y="2132965"/>
            <a:ext cx="144145" cy="5759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2094230" y="2708910"/>
            <a:ext cx="490220" cy="661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残差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131820" y="2060575"/>
            <a:ext cx="20955" cy="6178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2897505" y="2606675"/>
            <a:ext cx="490220" cy="1158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置信区间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 flipV="1">
            <a:off x="3924300" y="2132965"/>
            <a:ext cx="863600" cy="863600"/>
          </a:xfrm>
          <a:prstGeom prst="bentConnector3">
            <a:avLst>
              <a:gd name="adj1" fmla="val 50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3645535" y="2132965"/>
            <a:ext cx="5067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3505200" y="2678430"/>
            <a:ext cx="3371850" cy="101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用于检验回归模型的统计量，有三个数值：相关系数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r²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值、与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对应的概率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7740650" y="2132330"/>
            <a:ext cx="503555" cy="503555"/>
          </a:xfrm>
          <a:prstGeom prst="bentConnector3">
            <a:avLst>
              <a:gd name="adj1" fmla="val 5006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>
            <a:off x="7092315" y="2132965"/>
            <a:ext cx="87820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7865110" y="2635885"/>
            <a:ext cx="859790" cy="2014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p>
            <a:pPr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显著性水平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（缺省时为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0.05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0225" y="3836670"/>
            <a:ext cx="5976620" cy="1383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20570" y="3836670"/>
            <a:ext cx="5535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相关系数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r²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越接近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，说明回归方程越显著；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时拒绝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</a:t>
            </a:r>
            <a:r>
              <a:rPr lang="en-US" altLang="zh-CN" sz="2000" b="1" baseline="-250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越大，说明回归方程越显著；与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对应的概率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p&lt;α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时拒绝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</a:t>
            </a:r>
            <a:r>
              <a:rPr lang="en-US" altLang="zh-CN" sz="2000" b="1" baseline="-250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，回归模型成立。</a:t>
            </a:r>
            <a:endParaRPr lang="zh-CN" altLang="en-US" sz="2000" b="1" baseline="-2500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5810" y="4149090"/>
          <a:ext cx="221234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257300" imgH="228600" progId="Equation.KSEE3">
                  <p:embed/>
                </p:oleObj>
              </mc:Choice>
              <mc:Fallback>
                <p:oleObj name="" r:id="rId4" imgW="1257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5810" y="4149090"/>
                        <a:ext cx="2212340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4788535" y="3693160"/>
            <a:ext cx="0" cy="1441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文本框 26"/>
          <p:cNvSpPr txBox="1"/>
          <p:nvPr/>
        </p:nvSpPr>
        <p:spPr>
          <a:xfrm>
            <a:off x="685800" y="5290820"/>
            <a:ext cx="8261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3.Draw residuals and their confidence intervals 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画出残差及其置信区间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    </a:t>
            </a:r>
            <a:r>
              <a:rPr lang="en-US" altLang="zh-CN" sz="2800" b="1">
                <a:latin typeface="宋体" panose="02010600030101010101" pitchFamily="2" charset="-122"/>
                <a:cs typeface="Comic Sans MS" panose="030F0702030302020204" charset="0"/>
              </a:rPr>
              <a:t>rcoplot(r,rint)</a:t>
            </a:r>
            <a:endParaRPr lang="en-US" altLang="zh-CN" sz="2800" b="1">
              <a:latin typeface="宋体" panose="02010600030101010101" pitchFamily="2" charset="-122"/>
              <a:cs typeface="Comic Sans MS" panose="030F070203030202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 bldLvl="0" animBg="1"/>
      <p:bldP spid="7" grpId="0" animBg="1"/>
      <p:bldP spid="10" grpId="0" bldLvl="0" animBg="1"/>
      <p:bldP spid="14" grpId="0" bldLvl="0" animBg="1"/>
      <p:bldP spid="18" grpId="0" bldLvl="0" animBg="1"/>
      <p:bldP spid="22" grpId="0"/>
      <p:bldP spid="21" grpId="0" bldLvl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rcRect r="236" b="24747"/>
          <a:stretch>
            <a:fillRect/>
          </a:stretch>
        </p:blipFill>
        <p:spPr>
          <a:xfrm>
            <a:off x="843915" y="4260215"/>
            <a:ext cx="6448425" cy="127254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" y="1768475"/>
            <a:ext cx="8989060" cy="1420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7270" y="3494405"/>
            <a:ext cx="7602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 b="1"/>
              <a:t>2.</a:t>
            </a:r>
            <a:r>
              <a:rPr lang="en-US" sz="2400" b="1">
                <a:latin typeface="Comic Sans MS" panose="030F0702030302020204" charset="0"/>
                <a:cs typeface="Comic Sans MS" panose="030F0702030302020204" charset="0"/>
              </a:rPr>
              <a:t>Regression analysis and testing </a:t>
            </a:r>
            <a:r>
              <a:rPr lang="zh-CN" altLang="en-US" sz="2400" b="1"/>
              <a:t>回归分析及检验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017270" y="1082675"/>
            <a:ext cx="2378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/>
              <a:t>1</a:t>
            </a:r>
            <a:r>
              <a:rPr lang="en-US" altLang="zh-CN" sz="2400" b="1"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zh-CN" altLang="en-US" sz="2400" b="1">
                <a:latin typeface="Comic Sans MS" panose="030F0702030302020204" charset="0"/>
                <a:cs typeface="Comic Sans MS" panose="030F0702030302020204" charset="0"/>
              </a:rPr>
              <a:t>Input data</a:t>
            </a:r>
            <a:endParaRPr lang="zh-CN" altLang="en-US" sz="24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790" y="311150"/>
            <a:ext cx="232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Example 1</a:t>
            </a:r>
            <a:endParaRPr lang="en-US" altLang="zh-CN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15" y="4509770"/>
          <a:ext cx="8980805" cy="154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56100" imgH="749300" progId="Equation.KSEE3">
                  <p:embed/>
                </p:oleObj>
              </mc:Choice>
              <mc:Fallback>
                <p:oleObj name="" r:id="rId1" imgW="43561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15" y="4509770"/>
                        <a:ext cx="8980805" cy="154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1384300"/>
            <a:ext cx="6344285" cy="312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3030" y="923925"/>
            <a:ext cx="177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>
                <a:latin typeface="Comic Sans MS" panose="030F0702030302020204" charset="0"/>
                <a:cs typeface="Comic Sans MS" panose="030F0702030302020204" charset="0"/>
              </a:rPr>
              <a:t>result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rcRect b="3403"/>
          <a:stretch>
            <a:fillRect/>
          </a:stretch>
        </p:blipFill>
        <p:spPr>
          <a:xfrm>
            <a:off x="3603625" y="1753235"/>
            <a:ext cx="5426075" cy="4321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2415" y="1082675"/>
            <a:ext cx="3331845" cy="5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/>
              <a:t>3.</a:t>
            </a:r>
            <a:r>
              <a:rPr lang="en-US" altLang="zh-CN" sz="2400" b="1">
                <a:latin typeface="Comic Sans MS" panose="030F0702030302020204" charset="0"/>
                <a:cs typeface="Comic Sans MS" panose="030F0702030302020204" charset="0"/>
              </a:rPr>
              <a:t>Residual analysis</a:t>
            </a:r>
            <a:endParaRPr lang="en-US" altLang="zh-CN" sz="2400" b="1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None/>
            </a:pPr>
            <a:r>
              <a:rPr lang="zh-CN" altLang="en-US" sz="2400" b="1"/>
              <a:t>残差分析，做残差图：</a:t>
            </a:r>
            <a:endParaRPr lang="zh-CN" altLang="en-US" sz="2400" b="1"/>
          </a:p>
          <a:p>
            <a:pPr>
              <a:buNone/>
            </a:pPr>
            <a:r>
              <a:rPr lang="en-US" altLang="zh-CN" sz="2400" b="1"/>
              <a:t>     </a:t>
            </a:r>
            <a:r>
              <a:rPr lang="en-US" altLang="zh-CN" sz="2400">
                <a:latin typeface="宋体" panose="02010600030101010101" pitchFamily="2" charset="-122"/>
              </a:rPr>
              <a:t>rcoplot(r,rint)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</a:rPr>
              <a:t>从残差图可以看出，除第二个数据外，其余数据的残差离零点均较近，且残差的置信区间均包含零点，这说明回归模型</a:t>
            </a:r>
            <a:endParaRPr lang="zh-CN" altLang="en-US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</a:rPr>
              <a:t>y=-16.073+0.7194x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</a:rPr>
              <a:t>能较好的符合原始数据，而第二个数据可视为异常点。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fld id="{CD8A5D8B-5E43-43AE-A6C4-BBEC83DD1FA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5516B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5516B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335" y="1132205"/>
            <a:ext cx="4898390" cy="223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1"/>
              <a:t>4.</a:t>
            </a:r>
            <a:r>
              <a:rPr lang="en-US" altLang="zh-CN" sz="2400" b="1">
                <a:latin typeface="Comic Sans MS" panose="030F0702030302020204" charset="0"/>
                <a:cs typeface="Comic Sans MS" panose="030F0702030302020204" charset="0"/>
              </a:rPr>
              <a:t>Forecasting and mapping</a:t>
            </a:r>
            <a:endParaRPr lang="en-US" altLang="zh-CN" sz="2400" b="1"/>
          </a:p>
          <a:p>
            <a:pPr>
              <a:buNone/>
            </a:pPr>
            <a:r>
              <a:rPr lang="en-US" altLang="zh-CN" sz="2400" b="1"/>
              <a:t>           </a:t>
            </a:r>
            <a:r>
              <a:rPr lang="zh-CN" altLang="en-US" sz="2400" b="1"/>
              <a:t>预测及作图</a:t>
            </a:r>
            <a:endParaRPr lang="zh-CN" altLang="en-US" sz="2400" b="1"/>
          </a:p>
          <a:p>
            <a:pPr>
              <a:buNone/>
            </a:pPr>
            <a:r>
              <a:rPr lang="en-US" altLang="zh-CN" sz="2400" b="1"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Input</a:t>
            </a:r>
            <a:r>
              <a:rPr lang="en-US" altLang="zh-CN" sz="2400" b="1">
                <a:latin typeface="宋体" panose="02010600030101010101" pitchFamily="2" charset="-122"/>
              </a:rPr>
              <a:t>: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</a:rPr>
              <a:t>z=b(1)+b(2)*x;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</a:rPr>
              <a:t>plot(x,Y,'k+',x,z,'r');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2125980"/>
            <a:ext cx="4996815" cy="3804920"/>
          </a:xfrm>
          <a:prstGeom prst="rect">
            <a:avLst/>
          </a:prstGeom>
        </p:spPr>
      </p:pic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AutoNum type="arabicPeriod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AutoNum type="arabicPeriod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5212</Words>
  <Application>WPS 演示</Application>
  <PresentationFormat>全屏显示(4:3)</PresentationFormat>
  <Paragraphs>624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28</vt:i4>
      </vt:variant>
    </vt:vector>
  </HeadingPairs>
  <TitlesOfParts>
    <vt:vector size="70" baseType="lpstr">
      <vt:lpstr>Arial</vt:lpstr>
      <vt:lpstr>宋体</vt:lpstr>
      <vt:lpstr>Wingdings</vt:lpstr>
      <vt:lpstr>Tahoma</vt:lpstr>
      <vt:lpstr>ESSTIXThirteen</vt:lpstr>
      <vt:lpstr>Batang</vt:lpstr>
      <vt:lpstr>Comic Sans MS</vt:lpstr>
      <vt:lpstr>华文行楷</vt:lpstr>
      <vt:lpstr>Monotype Corsiva</vt:lpstr>
      <vt:lpstr>华文楷体</vt:lpstr>
      <vt:lpstr>楷体</vt:lpstr>
      <vt:lpstr>Times New Roman</vt:lpstr>
      <vt:lpstr>楷体_GB2312</vt:lpstr>
      <vt:lpstr>Constantia</vt:lpstr>
      <vt:lpstr>微软雅黑</vt:lpstr>
      <vt:lpstr>Segoe Print</vt:lpstr>
      <vt:lpstr>Arial Unicode MS</vt:lpstr>
      <vt:lpstr>仿宋</vt:lpstr>
      <vt:lpstr>新宋体</vt:lpstr>
      <vt:lpstr>Blends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MATLAB            Statistical toolbox              统计工具箱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MATLAB Language </dc:title>
  <dc:creator>MC SYSTEM</dc:creator>
  <cp:lastModifiedBy>Administrator</cp:lastModifiedBy>
  <cp:revision>419</cp:revision>
  <dcterms:created xsi:type="dcterms:W3CDTF">2006-01-12T07:31:00Z</dcterms:created>
  <dcterms:modified xsi:type="dcterms:W3CDTF">2018-12-19T07:08:49Z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