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6" r:id="rId4"/>
    <p:sldId id="260" r:id="rId5"/>
    <p:sldId id="295" r:id="rId6"/>
    <p:sldId id="29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44" d="100"/>
          <a:sy n="144" d="100"/>
        </p:scale>
        <p:origin x="94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529512" y="2709902"/>
            <a:ext cx="111329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>
                <a:solidFill>
                  <a:srgbClr val="655D5B"/>
                </a:solidFill>
              </a:rPr>
              <a:t>Monocular depth estimation</a:t>
            </a:r>
            <a:endParaRPr lang="ko-KR" altLang="en-US" sz="6600" dirty="0">
              <a:solidFill>
                <a:srgbClr val="655D5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5147663" y="3817898"/>
            <a:ext cx="189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554F4D"/>
                </a:solidFill>
              </a:rPr>
              <a:t>201820894 </a:t>
            </a:r>
            <a:r>
              <a:rPr lang="ko-KR" altLang="en-US" sz="1600">
                <a:solidFill>
                  <a:srgbClr val="554F4D"/>
                </a:solidFill>
              </a:rPr>
              <a:t>유원균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2208022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1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3901" y="2254189"/>
            <a:ext cx="374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554F4D"/>
                </a:solidFill>
              </a:rPr>
              <a:t>Model Architecture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360039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dirty="0">
                <a:solidFill>
                  <a:srgbClr val="554F4D"/>
                </a:solidFill>
              </a:rPr>
              <a:t>2</a:t>
            </a:r>
            <a:endParaRPr lang="ko-KR" altLang="en-US" sz="40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3901" y="3646557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solidFill>
                  <a:srgbClr val="554F4D"/>
                </a:solidFill>
              </a:rPr>
              <a:t>Q&amp;A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FC2F39-B0D1-4A81-A89A-8084234251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11714C2-2339-4FFD-BDDD-E0583E02D8EA}"/>
              </a:ext>
            </a:extLst>
          </p:cNvPr>
          <p:cNvGrpSpPr/>
          <p:nvPr/>
        </p:nvGrpSpPr>
        <p:grpSpPr>
          <a:xfrm>
            <a:off x="787400" y="1702669"/>
            <a:ext cx="2160000" cy="2806331"/>
            <a:chOff x="787400" y="1702669"/>
            <a:chExt cx="2160000" cy="280633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254D85-09D9-4499-BE1A-401A65408CB4}"/>
                </a:ext>
              </a:extLst>
            </p:cNvPr>
            <p:cNvSpPr/>
            <p:nvPr/>
          </p:nvSpPr>
          <p:spPr>
            <a:xfrm>
              <a:off x="787400" y="2349000"/>
              <a:ext cx="2160000" cy="2160000"/>
            </a:xfrm>
            <a:prstGeom prst="rect">
              <a:avLst/>
            </a:prstGeom>
            <a:solidFill>
              <a:srgbClr val="E2C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EE42FF-434C-448E-84C4-8410B780A032}"/>
                </a:ext>
              </a:extLst>
            </p:cNvPr>
            <p:cNvSpPr txBox="1"/>
            <p:nvPr/>
          </p:nvSpPr>
          <p:spPr>
            <a:xfrm>
              <a:off x="811301" y="2951946"/>
              <a:ext cx="213609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rgbClr val="554F4D"/>
                  </a:solidFill>
                </a:rPr>
                <a:t>Model </a:t>
              </a:r>
            </a:p>
            <a:p>
              <a:pPr algn="ctr"/>
              <a:r>
                <a:rPr lang="en-US" altLang="ko-KR" sz="2800">
                  <a:solidFill>
                    <a:srgbClr val="554F4D"/>
                  </a:solidFill>
                </a:rPr>
                <a:t>Architecture</a:t>
              </a:r>
              <a:endParaRPr lang="ko-KR" altLang="en-US" sz="2800" dirty="0">
                <a:solidFill>
                  <a:srgbClr val="554F4D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CAFA94-2B03-48EB-9265-F34BDB3D7C9D}"/>
                </a:ext>
              </a:extLst>
            </p:cNvPr>
            <p:cNvSpPr txBox="1"/>
            <p:nvPr/>
          </p:nvSpPr>
          <p:spPr>
            <a:xfrm>
              <a:off x="1107416" y="1702669"/>
              <a:ext cx="1519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554F4D"/>
                  </a:solidFill>
                </a:rPr>
                <a:t>Part 1.</a:t>
              </a:r>
              <a:endParaRPr lang="ko-KR" altLang="en-US" sz="3600" dirty="0">
                <a:solidFill>
                  <a:srgbClr val="554F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660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172510-7EC7-3755-BDA5-35D91AFE2838}"/>
              </a:ext>
            </a:extLst>
          </p:cNvPr>
          <p:cNvSpPr/>
          <p:nvPr/>
        </p:nvSpPr>
        <p:spPr>
          <a:xfrm>
            <a:off x="3633052" y="437211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89A3-8153-E2B8-425E-E9D747DE470D}"/>
              </a:ext>
            </a:extLst>
          </p:cNvPr>
          <p:cNvSpPr txBox="1"/>
          <p:nvPr/>
        </p:nvSpPr>
        <p:spPr>
          <a:xfrm>
            <a:off x="4949400" y="1935146"/>
            <a:ext cx="6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69853-670F-AE82-2CD9-3E7F8430051E}"/>
              </a:ext>
            </a:extLst>
          </p:cNvPr>
          <p:cNvSpPr txBox="1"/>
          <p:nvPr/>
        </p:nvSpPr>
        <p:spPr>
          <a:xfrm>
            <a:off x="1365507" y="1937205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t-1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00E77-109E-C59F-E95E-7B9852E49E33}"/>
              </a:ext>
            </a:extLst>
          </p:cNvPr>
          <p:cNvSpPr txBox="1"/>
          <p:nvPr/>
        </p:nvSpPr>
        <p:spPr>
          <a:xfrm>
            <a:off x="8204072" y="1935146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t+1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4DD05E-7D70-E53B-E40D-053E45C0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2" y="637817"/>
            <a:ext cx="3123688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F9F454-8F71-6951-B505-3B61BADBF1B8}"/>
              </a:ext>
            </a:extLst>
          </p:cNvPr>
          <p:cNvSpPr/>
          <p:nvPr/>
        </p:nvSpPr>
        <p:spPr>
          <a:xfrm>
            <a:off x="213769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F36DF-1ED5-C559-9BE5-61DE9017ADC2}"/>
              </a:ext>
            </a:extLst>
          </p:cNvPr>
          <p:cNvSpPr/>
          <p:nvPr/>
        </p:nvSpPr>
        <p:spPr>
          <a:xfrm>
            <a:off x="7052334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98E354-6937-78EC-3D01-2AC4E49D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9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70D587-B3C1-B76E-FB4D-8CCCE292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33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057F686-7F01-5FC7-AEE2-5C470F4AA840}"/>
              </a:ext>
            </a:extLst>
          </p:cNvPr>
          <p:cNvSpPr/>
          <p:nvPr/>
        </p:nvSpPr>
        <p:spPr>
          <a:xfrm>
            <a:off x="5194895" y="2242159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5E1ED7-7E82-8DEE-8C1B-1AF752722438}"/>
              </a:ext>
            </a:extLst>
          </p:cNvPr>
          <p:cNvSpPr/>
          <p:nvPr/>
        </p:nvSpPr>
        <p:spPr>
          <a:xfrm>
            <a:off x="4219210" y="2450399"/>
            <a:ext cx="2148214" cy="43261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8FEDA3-D0D4-937B-DD86-AC7EAD81E093}"/>
              </a:ext>
            </a:extLst>
          </p:cNvPr>
          <p:cNvSpPr/>
          <p:nvPr/>
        </p:nvSpPr>
        <p:spPr>
          <a:xfrm>
            <a:off x="4475995" y="2491389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1. Depth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Encoder-Decoder</a:t>
            </a:r>
            <a:endParaRPr lang="ko-KR" altLang="en-US" sz="1200">
              <a:solidFill>
                <a:srgbClr val="554F4D"/>
              </a:solidFill>
            </a:endParaRPr>
          </a:p>
        </p:txBody>
      </p:sp>
      <p:sp>
        <p:nvSpPr>
          <p:cNvPr id="28" name="순서도: 대조 27">
            <a:extLst>
              <a:ext uri="{FF2B5EF4-FFF2-40B4-BE49-F238E27FC236}">
                <a16:creationId xmlns:a16="http://schemas.microsoft.com/office/drawing/2014/main" id="{1A40DA0A-0A22-CB68-44D1-1B7B240CF232}"/>
              </a:ext>
            </a:extLst>
          </p:cNvPr>
          <p:cNvSpPr/>
          <p:nvPr/>
        </p:nvSpPr>
        <p:spPr>
          <a:xfrm>
            <a:off x="4551151" y="3239601"/>
            <a:ext cx="1484334" cy="1559491"/>
          </a:xfrm>
          <a:prstGeom prst="flowChartCollat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93145C3-5B72-A1BD-CDA8-9C3EDC081E8E}"/>
              </a:ext>
            </a:extLst>
          </p:cNvPr>
          <p:cNvSpPr/>
          <p:nvPr/>
        </p:nvSpPr>
        <p:spPr>
          <a:xfrm>
            <a:off x="4490636" y="4930615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2. Disparity output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Sigmoid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8F6A94-4103-3531-0465-695665C4289F}"/>
              </a:ext>
            </a:extLst>
          </p:cNvPr>
          <p:cNvSpPr txBox="1"/>
          <p:nvPr/>
        </p:nvSpPr>
        <p:spPr>
          <a:xfrm>
            <a:off x="4853341" y="3368432"/>
            <a:ext cx="84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Resnet-18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1EBB50A-F748-8906-5DE6-51F5C06F219C}"/>
                  </a:ext>
                </a:extLst>
              </p:cNvPr>
              <p:cNvSpPr/>
              <p:nvPr/>
            </p:nvSpPr>
            <p:spPr>
              <a:xfrm>
                <a:off x="4490636" y="5804100"/>
                <a:ext cx="1605364" cy="61668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200">
                    <a:solidFill>
                      <a:srgbClr val="554F4D"/>
                    </a:solidFill>
                  </a:rPr>
                  <a:t>3. Depth prediction</a:t>
                </a:r>
              </a:p>
              <a:p>
                <a:pPr algn="l"/>
                <a:r>
                  <a:rPr lang="en-US" altLang="ko-KR" sz="1200">
                    <a:solidFill>
                      <a:srgbClr val="554F4D"/>
                    </a:solidFill>
                  </a:rPr>
                  <a:t>: D=1/(a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554F4D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srgbClr val="554F4D"/>
                    </a:solidFill>
                  </a:rPr>
                  <a:t>+b)</a:t>
                </a:r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1EBB50A-F748-8906-5DE6-51F5C06F2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36" y="5804100"/>
                <a:ext cx="1605364" cy="616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572C745C-A84A-B8F0-F2E8-5C17B960DCE5}"/>
              </a:ext>
            </a:extLst>
          </p:cNvPr>
          <p:cNvSpPr/>
          <p:nvPr/>
        </p:nvSpPr>
        <p:spPr>
          <a:xfrm>
            <a:off x="5205635" y="5600395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515BDE-2F4A-0266-3B75-B21085DCB4F3}"/>
              </a:ext>
            </a:extLst>
          </p:cNvPr>
          <p:cNvSpPr txBox="1"/>
          <p:nvPr/>
        </p:nvSpPr>
        <p:spPr>
          <a:xfrm>
            <a:off x="4873694" y="4304534"/>
            <a:ext cx="84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554F4D"/>
                </a:solidFill>
              </a:rPr>
              <a:t>Depth Decoder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6862D-D3E4-7137-9DAE-02D1EA49C56A}"/>
              </a:ext>
            </a:extLst>
          </p:cNvPr>
          <p:cNvSpPr txBox="1"/>
          <p:nvPr/>
        </p:nvSpPr>
        <p:spPr>
          <a:xfrm>
            <a:off x="4652951" y="6498154"/>
            <a:ext cx="128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Depth network</a:t>
            </a:r>
            <a:endParaRPr lang="ko-KR" altLang="en-US" sz="12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7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A62C3B-A4F2-1060-E078-851E977C9AE9}"/>
              </a:ext>
            </a:extLst>
          </p:cNvPr>
          <p:cNvSpPr/>
          <p:nvPr/>
        </p:nvSpPr>
        <p:spPr>
          <a:xfrm>
            <a:off x="701503" y="2438946"/>
            <a:ext cx="2148214" cy="43261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8CC06-B7CE-DF71-A2F9-15D5C39E2612}"/>
              </a:ext>
            </a:extLst>
          </p:cNvPr>
          <p:cNvSpPr/>
          <p:nvPr/>
        </p:nvSpPr>
        <p:spPr>
          <a:xfrm>
            <a:off x="4219210" y="2450399"/>
            <a:ext cx="2148214" cy="43261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172510-7EC7-3755-BDA5-35D91AFE2838}"/>
              </a:ext>
            </a:extLst>
          </p:cNvPr>
          <p:cNvSpPr/>
          <p:nvPr/>
        </p:nvSpPr>
        <p:spPr>
          <a:xfrm>
            <a:off x="3633052" y="437211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89A3-8153-E2B8-425E-E9D747DE470D}"/>
              </a:ext>
            </a:extLst>
          </p:cNvPr>
          <p:cNvSpPr txBox="1"/>
          <p:nvPr/>
        </p:nvSpPr>
        <p:spPr>
          <a:xfrm>
            <a:off x="4949400" y="1935146"/>
            <a:ext cx="6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69853-670F-AE82-2CD9-3E7F8430051E}"/>
              </a:ext>
            </a:extLst>
          </p:cNvPr>
          <p:cNvSpPr txBox="1"/>
          <p:nvPr/>
        </p:nvSpPr>
        <p:spPr>
          <a:xfrm>
            <a:off x="1365507" y="1937205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t-1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00E77-109E-C59F-E95E-7B9852E49E33}"/>
              </a:ext>
            </a:extLst>
          </p:cNvPr>
          <p:cNvSpPr txBox="1"/>
          <p:nvPr/>
        </p:nvSpPr>
        <p:spPr>
          <a:xfrm>
            <a:off x="8204072" y="1935146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t+1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4DD05E-7D70-E53B-E40D-053E45C0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2" y="637817"/>
            <a:ext cx="3123688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F9F454-8F71-6951-B505-3B61BADBF1B8}"/>
              </a:ext>
            </a:extLst>
          </p:cNvPr>
          <p:cNvSpPr/>
          <p:nvPr/>
        </p:nvSpPr>
        <p:spPr>
          <a:xfrm>
            <a:off x="213769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F36DF-1ED5-C559-9BE5-61DE9017ADC2}"/>
              </a:ext>
            </a:extLst>
          </p:cNvPr>
          <p:cNvSpPr/>
          <p:nvPr/>
        </p:nvSpPr>
        <p:spPr>
          <a:xfrm>
            <a:off x="7052334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98E354-6937-78EC-3D01-2AC4E49D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9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70D587-B3C1-B76E-FB4D-8CCCE292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33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EF2C13-4638-CDE5-1CC8-2E5AAA93C907}"/>
              </a:ext>
            </a:extLst>
          </p:cNvPr>
          <p:cNvSpPr/>
          <p:nvPr/>
        </p:nvSpPr>
        <p:spPr>
          <a:xfrm>
            <a:off x="4475995" y="2491389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1. Depth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Encoder-Decoder</a:t>
            </a:r>
            <a:endParaRPr lang="ko-KR" altLang="en-US" sz="1200">
              <a:solidFill>
                <a:srgbClr val="554F4D"/>
              </a:solidFill>
            </a:endParaRPr>
          </a:p>
        </p:txBody>
      </p:sp>
      <p:sp>
        <p:nvSpPr>
          <p:cNvPr id="19" name="순서도: 대조 18">
            <a:extLst>
              <a:ext uri="{FF2B5EF4-FFF2-40B4-BE49-F238E27FC236}">
                <a16:creationId xmlns:a16="http://schemas.microsoft.com/office/drawing/2014/main" id="{CE604776-C302-3565-3E8F-8AF610CD39D0}"/>
              </a:ext>
            </a:extLst>
          </p:cNvPr>
          <p:cNvSpPr/>
          <p:nvPr/>
        </p:nvSpPr>
        <p:spPr>
          <a:xfrm>
            <a:off x="4551151" y="3239601"/>
            <a:ext cx="1484334" cy="1559491"/>
          </a:xfrm>
          <a:prstGeom prst="flowChartCollat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8CE802-C8EF-463B-9D67-07F2535BADFA}"/>
              </a:ext>
            </a:extLst>
          </p:cNvPr>
          <p:cNvSpPr/>
          <p:nvPr/>
        </p:nvSpPr>
        <p:spPr>
          <a:xfrm>
            <a:off x="4490636" y="4930615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2. Disparity output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Sigmoid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D09CC6-F0DF-D1EA-A0B5-D9A0040647B5}"/>
              </a:ext>
            </a:extLst>
          </p:cNvPr>
          <p:cNvSpPr txBox="1"/>
          <p:nvPr/>
        </p:nvSpPr>
        <p:spPr>
          <a:xfrm>
            <a:off x="4853341" y="3368432"/>
            <a:ext cx="84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Resnet-18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057F686-7F01-5FC7-AEE2-5C470F4AA840}"/>
              </a:ext>
            </a:extLst>
          </p:cNvPr>
          <p:cNvSpPr/>
          <p:nvPr/>
        </p:nvSpPr>
        <p:spPr>
          <a:xfrm>
            <a:off x="5194895" y="2242159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ADDCE49-9ED6-B2D1-B248-604B331B0F74}"/>
                  </a:ext>
                </a:extLst>
              </p:cNvPr>
              <p:cNvSpPr/>
              <p:nvPr/>
            </p:nvSpPr>
            <p:spPr>
              <a:xfrm>
                <a:off x="4490636" y="5804100"/>
                <a:ext cx="1605364" cy="616689"/>
              </a:xfrm>
              <a:prstGeom prst="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ko-KR" sz="1200">
                    <a:solidFill>
                      <a:srgbClr val="554F4D"/>
                    </a:solidFill>
                  </a:rPr>
                  <a:t>3. Depth prediction</a:t>
                </a:r>
              </a:p>
              <a:p>
                <a:pPr algn="l"/>
                <a:r>
                  <a:rPr lang="en-US" altLang="ko-KR" sz="1200">
                    <a:solidFill>
                      <a:srgbClr val="554F4D"/>
                    </a:solidFill>
                  </a:rPr>
                  <a:t>: D=1/(a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rgbClr val="554F4D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200">
                    <a:solidFill>
                      <a:srgbClr val="554F4D"/>
                    </a:solidFill>
                  </a:rPr>
                  <a:t>+b)</a:t>
                </a: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ADDCE49-9ED6-B2D1-B248-604B331B0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636" y="5804100"/>
                <a:ext cx="1605364" cy="616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BED56CA-FFEA-7520-FFB5-6A9DD8BCC938}"/>
              </a:ext>
            </a:extLst>
          </p:cNvPr>
          <p:cNvSpPr/>
          <p:nvPr/>
        </p:nvSpPr>
        <p:spPr>
          <a:xfrm>
            <a:off x="5205635" y="5600395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3CF5A-05A0-A7F3-A8F8-BD97036099EE}"/>
              </a:ext>
            </a:extLst>
          </p:cNvPr>
          <p:cNvSpPr txBox="1"/>
          <p:nvPr/>
        </p:nvSpPr>
        <p:spPr>
          <a:xfrm>
            <a:off x="4873694" y="4304534"/>
            <a:ext cx="84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554F4D"/>
                </a:solidFill>
              </a:rPr>
              <a:t>Depth Decoder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0974EA-9EA8-45A7-4730-9B78081E0B0B}"/>
              </a:ext>
            </a:extLst>
          </p:cNvPr>
          <p:cNvSpPr txBox="1"/>
          <p:nvPr/>
        </p:nvSpPr>
        <p:spPr>
          <a:xfrm>
            <a:off x="4652951" y="6498154"/>
            <a:ext cx="128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Depth network</a:t>
            </a:r>
            <a:endParaRPr lang="ko-KR" altLang="en-US" sz="1200" dirty="0">
              <a:solidFill>
                <a:srgbClr val="554F4D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B16965E-6448-B336-6DEC-E2557406B39E}"/>
              </a:ext>
            </a:extLst>
          </p:cNvPr>
          <p:cNvSpPr/>
          <p:nvPr/>
        </p:nvSpPr>
        <p:spPr>
          <a:xfrm>
            <a:off x="1687927" y="2235986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9ECF88-C37D-AF6F-8DA4-28A8AB7F546C}"/>
              </a:ext>
            </a:extLst>
          </p:cNvPr>
          <p:cNvSpPr/>
          <p:nvPr/>
        </p:nvSpPr>
        <p:spPr>
          <a:xfrm rot="5400000">
            <a:off x="3453679" y="679115"/>
            <a:ext cx="175365" cy="28160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C79CA-9C1D-D64B-FFCF-6F923918262A}"/>
              </a:ext>
            </a:extLst>
          </p:cNvPr>
          <p:cNvSpPr/>
          <p:nvPr/>
        </p:nvSpPr>
        <p:spPr>
          <a:xfrm>
            <a:off x="972929" y="2539145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1. Pose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Encoder-Decoder</a:t>
            </a:r>
            <a:endParaRPr lang="ko-KR" altLang="en-US" sz="1200">
              <a:solidFill>
                <a:srgbClr val="554F4D"/>
              </a:solidFill>
            </a:endParaRPr>
          </a:p>
        </p:txBody>
      </p:sp>
      <p:sp>
        <p:nvSpPr>
          <p:cNvPr id="7" name="순서도: 대조 6">
            <a:extLst>
              <a:ext uri="{FF2B5EF4-FFF2-40B4-BE49-F238E27FC236}">
                <a16:creationId xmlns:a16="http://schemas.microsoft.com/office/drawing/2014/main" id="{23FC448D-BC52-492C-001B-7358E13B981A}"/>
              </a:ext>
            </a:extLst>
          </p:cNvPr>
          <p:cNvSpPr/>
          <p:nvPr/>
        </p:nvSpPr>
        <p:spPr>
          <a:xfrm>
            <a:off x="1033444" y="3271533"/>
            <a:ext cx="1484334" cy="1559491"/>
          </a:xfrm>
          <a:prstGeom prst="flowChartCollat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588FF-20AD-364B-B0D8-140BC8236C74}"/>
              </a:ext>
            </a:extLst>
          </p:cNvPr>
          <p:cNvSpPr txBox="1"/>
          <p:nvPr/>
        </p:nvSpPr>
        <p:spPr>
          <a:xfrm>
            <a:off x="1354698" y="3389338"/>
            <a:ext cx="84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Resnet-18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2647-26E1-8761-33B6-C5DDAFC544F8}"/>
              </a:ext>
            </a:extLst>
          </p:cNvPr>
          <p:cNvSpPr txBox="1"/>
          <p:nvPr/>
        </p:nvSpPr>
        <p:spPr>
          <a:xfrm>
            <a:off x="1354698" y="4304534"/>
            <a:ext cx="84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554F4D"/>
                </a:solidFill>
              </a:rPr>
              <a:t>Pose</a:t>
            </a:r>
          </a:p>
          <a:p>
            <a:pPr algn="ctr"/>
            <a:r>
              <a:rPr lang="en-US" altLang="ko-KR" sz="1100">
                <a:solidFill>
                  <a:srgbClr val="554F4D"/>
                </a:solidFill>
              </a:rPr>
              <a:t>Decoder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72E872-0401-F128-CD31-297231D5D661}"/>
              </a:ext>
            </a:extLst>
          </p:cNvPr>
          <p:cNvSpPr/>
          <p:nvPr/>
        </p:nvSpPr>
        <p:spPr>
          <a:xfrm>
            <a:off x="972929" y="4924006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2. Axisangle, Translation output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5804A4C6-9686-9C82-F9C5-D46DD319DBE4}"/>
              </a:ext>
            </a:extLst>
          </p:cNvPr>
          <p:cNvSpPr/>
          <p:nvPr/>
        </p:nvSpPr>
        <p:spPr>
          <a:xfrm>
            <a:off x="1600244" y="5641262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337067-CF99-096C-9FB6-E2BDCEDB2994}"/>
              </a:ext>
            </a:extLst>
          </p:cNvPr>
          <p:cNvSpPr/>
          <p:nvPr/>
        </p:nvSpPr>
        <p:spPr>
          <a:xfrm>
            <a:off x="972927" y="5895143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3. Rotation, Translation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9639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5172510-7EC7-3755-BDA5-35D91AFE2838}"/>
              </a:ext>
            </a:extLst>
          </p:cNvPr>
          <p:cNvSpPr/>
          <p:nvPr/>
        </p:nvSpPr>
        <p:spPr>
          <a:xfrm>
            <a:off x="3633052" y="437211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F89A3-8153-E2B8-425E-E9D747DE470D}"/>
              </a:ext>
            </a:extLst>
          </p:cNvPr>
          <p:cNvSpPr txBox="1"/>
          <p:nvPr/>
        </p:nvSpPr>
        <p:spPr>
          <a:xfrm>
            <a:off x="4949400" y="1935146"/>
            <a:ext cx="6497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69853-670F-AE82-2CD9-3E7F8430051E}"/>
              </a:ext>
            </a:extLst>
          </p:cNvPr>
          <p:cNvSpPr txBox="1"/>
          <p:nvPr/>
        </p:nvSpPr>
        <p:spPr>
          <a:xfrm>
            <a:off x="1365507" y="1937205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t-1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D00E77-109E-C59F-E95E-7B9852E49E33}"/>
              </a:ext>
            </a:extLst>
          </p:cNvPr>
          <p:cNvSpPr txBox="1"/>
          <p:nvPr/>
        </p:nvSpPr>
        <p:spPr>
          <a:xfrm>
            <a:off x="8204072" y="1935146"/>
            <a:ext cx="820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t+1 frame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04DD05E-7D70-E53B-E40D-053E45C0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52" y="637817"/>
            <a:ext cx="3123688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F9F454-8F71-6951-B505-3B61BADBF1B8}"/>
              </a:ext>
            </a:extLst>
          </p:cNvPr>
          <p:cNvSpPr/>
          <p:nvPr/>
        </p:nvSpPr>
        <p:spPr>
          <a:xfrm>
            <a:off x="213769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F36DF-1ED5-C559-9BE5-61DE9017ADC2}"/>
              </a:ext>
            </a:extLst>
          </p:cNvPr>
          <p:cNvSpPr/>
          <p:nvPr/>
        </p:nvSpPr>
        <p:spPr>
          <a:xfrm>
            <a:off x="7052334" y="437210"/>
            <a:ext cx="3123689" cy="1338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98E354-6937-78EC-3D01-2AC4E49D0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69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70D587-B3C1-B76E-FB4D-8CCCE292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33" y="637817"/>
            <a:ext cx="3123689" cy="94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49ECF88-C37D-AF6F-8DA4-28A8AB7F546C}"/>
              </a:ext>
            </a:extLst>
          </p:cNvPr>
          <p:cNvSpPr/>
          <p:nvPr/>
        </p:nvSpPr>
        <p:spPr>
          <a:xfrm rot="5400000">
            <a:off x="3453679" y="679115"/>
            <a:ext cx="175365" cy="28160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6C79CA-9C1D-D64B-FFCF-6F923918262A}"/>
              </a:ext>
            </a:extLst>
          </p:cNvPr>
          <p:cNvSpPr/>
          <p:nvPr/>
        </p:nvSpPr>
        <p:spPr>
          <a:xfrm>
            <a:off x="972929" y="2539145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1. Pose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Encoder-Decoder</a:t>
            </a:r>
            <a:endParaRPr lang="ko-KR" altLang="en-US" sz="1200">
              <a:solidFill>
                <a:srgbClr val="554F4D"/>
              </a:solidFill>
            </a:endParaRPr>
          </a:p>
        </p:txBody>
      </p:sp>
      <p:sp>
        <p:nvSpPr>
          <p:cNvPr id="7" name="순서도: 대조 6">
            <a:extLst>
              <a:ext uri="{FF2B5EF4-FFF2-40B4-BE49-F238E27FC236}">
                <a16:creationId xmlns:a16="http://schemas.microsoft.com/office/drawing/2014/main" id="{23FC448D-BC52-492C-001B-7358E13B981A}"/>
              </a:ext>
            </a:extLst>
          </p:cNvPr>
          <p:cNvSpPr/>
          <p:nvPr/>
        </p:nvSpPr>
        <p:spPr>
          <a:xfrm>
            <a:off x="1033444" y="3271533"/>
            <a:ext cx="1484334" cy="1559491"/>
          </a:xfrm>
          <a:prstGeom prst="flowChartCollat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588FF-20AD-364B-B0D8-140BC8236C74}"/>
              </a:ext>
            </a:extLst>
          </p:cNvPr>
          <p:cNvSpPr txBox="1"/>
          <p:nvPr/>
        </p:nvSpPr>
        <p:spPr>
          <a:xfrm>
            <a:off x="1354698" y="3389338"/>
            <a:ext cx="84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Resnet-18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2647-26E1-8761-33B6-C5DDAFC544F8}"/>
              </a:ext>
            </a:extLst>
          </p:cNvPr>
          <p:cNvSpPr txBox="1"/>
          <p:nvPr/>
        </p:nvSpPr>
        <p:spPr>
          <a:xfrm>
            <a:off x="1354698" y="4304534"/>
            <a:ext cx="84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554F4D"/>
                </a:solidFill>
              </a:rPr>
              <a:t>Pose</a:t>
            </a:r>
          </a:p>
          <a:p>
            <a:pPr algn="ctr"/>
            <a:r>
              <a:rPr lang="en-US" altLang="ko-KR" sz="1100">
                <a:solidFill>
                  <a:srgbClr val="554F4D"/>
                </a:solidFill>
              </a:rPr>
              <a:t>Decoder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72E872-0401-F128-CD31-297231D5D661}"/>
              </a:ext>
            </a:extLst>
          </p:cNvPr>
          <p:cNvSpPr/>
          <p:nvPr/>
        </p:nvSpPr>
        <p:spPr>
          <a:xfrm>
            <a:off x="972929" y="4924006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2. Axisangle, Rotation output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899473-27FD-FD35-0831-EC2F33101CE2}"/>
              </a:ext>
            </a:extLst>
          </p:cNvPr>
          <p:cNvSpPr/>
          <p:nvPr/>
        </p:nvSpPr>
        <p:spPr>
          <a:xfrm>
            <a:off x="701503" y="2438946"/>
            <a:ext cx="2148214" cy="432618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85AA02-67D0-EA65-A9F5-784ECC6AA6E3}"/>
              </a:ext>
            </a:extLst>
          </p:cNvPr>
          <p:cNvSpPr/>
          <p:nvPr/>
        </p:nvSpPr>
        <p:spPr>
          <a:xfrm>
            <a:off x="972929" y="2539145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1. Pose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Encoder-Decoder</a:t>
            </a:r>
            <a:endParaRPr lang="ko-KR" altLang="en-US" sz="1200">
              <a:solidFill>
                <a:srgbClr val="554F4D"/>
              </a:solidFill>
            </a:endParaRPr>
          </a:p>
        </p:txBody>
      </p:sp>
      <p:sp>
        <p:nvSpPr>
          <p:cNvPr id="27" name="순서도: 대조 26">
            <a:extLst>
              <a:ext uri="{FF2B5EF4-FFF2-40B4-BE49-F238E27FC236}">
                <a16:creationId xmlns:a16="http://schemas.microsoft.com/office/drawing/2014/main" id="{0F3386EC-D559-B133-20C2-3E608E79C98D}"/>
              </a:ext>
            </a:extLst>
          </p:cNvPr>
          <p:cNvSpPr/>
          <p:nvPr/>
        </p:nvSpPr>
        <p:spPr>
          <a:xfrm>
            <a:off x="1033444" y="3271533"/>
            <a:ext cx="1484334" cy="1559491"/>
          </a:xfrm>
          <a:prstGeom prst="flowChartCollate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B2395B-BE82-755E-3B8A-15DAFD18974E}"/>
              </a:ext>
            </a:extLst>
          </p:cNvPr>
          <p:cNvSpPr txBox="1"/>
          <p:nvPr/>
        </p:nvSpPr>
        <p:spPr>
          <a:xfrm>
            <a:off x="1354698" y="3389338"/>
            <a:ext cx="841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solidFill>
                  <a:srgbClr val="554F4D"/>
                </a:solidFill>
              </a:rPr>
              <a:t>Resnet-18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0CDC8-50E8-8919-B447-963C58F3A0C8}"/>
              </a:ext>
            </a:extLst>
          </p:cNvPr>
          <p:cNvSpPr txBox="1"/>
          <p:nvPr/>
        </p:nvSpPr>
        <p:spPr>
          <a:xfrm>
            <a:off x="1354698" y="4304534"/>
            <a:ext cx="841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rgbClr val="554F4D"/>
                </a:solidFill>
              </a:rPr>
              <a:t>Pose</a:t>
            </a:r>
          </a:p>
          <a:p>
            <a:pPr algn="ctr"/>
            <a:r>
              <a:rPr lang="en-US" altLang="ko-KR" sz="1100">
                <a:solidFill>
                  <a:srgbClr val="554F4D"/>
                </a:solidFill>
              </a:rPr>
              <a:t>Decoder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FF2816-6659-00E7-640C-CBE4414A9B86}"/>
              </a:ext>
            </a:extLst>
          </p:cNvPr>
          <p:cNvSpPr/>
          <p:nvPr/>
        </p:nvSpPr>
        <p:spPr>
          <a:xfrm>
            <a:off x="972929" y="4924006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2. Axisangle, Translation output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5394A196-9F0D-A440-8B06-F52D70BDFF9F}"/>
              </a:ext>
            </a:extLst>
          </p:cNvPr>
          <p:cNvSpPr/>
          <p:nvPr/>
        </p:nvSpPr>
        <p:spPr>
          <a:xfrm>
            <a:off x="1600244" y="5641262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053FD1-5BA1-5848-CF0C-46E4BBAEAB56}"/>
              </a:ext>
            </a:extLst>
          </p:cNvPr>
          <p:cNvSpPr/>
          <p:nvPr/>
        </p:nvSpPr>
        <p:spPr>
          <a:xfrm>
            <a:off x="972927" y="5895143"/>
            <a:ext cx="1605364" cy="6166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3. Rotation, Translation matrix(R|t)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6604FD33-52FF-AFC6-27E8-C5C9154DD7A3}"/>
              </a:ext>
            </a:extLst>
          </p:cNvPr>
          <p:cNvSpPr/>
          <p:nvPr/>
        </p:nvSpPr>
        <p:spPr>
          <a:xfrm>
            <a:off x="1687927" y="2235986"/>
            <a:ext cx="175365" cy="162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82BBDE3-E233-B1D5-E320-C1D2A188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629" y="2438946"/>
            <a:ext cx="1720910" cy="1066051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BF27C5A-4CA9-C855-706D-108E554707DE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2578291" y="2971972"/>
            <a:ext cx="1894338" cy="323151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6B47A42-9BAE-11E5-B30F-8B06F175EA13}"/>
              </a:ext>
            </a:extLst>
          </p:cNvPr>
          <p:cNvSpPr/>
          <p:nvPr/>
        </p:nvSpPr>
        <p:spPr>
          <a:xfrm>
            <a:off x="4455079" y="3650948"/>
            <a:ext cx="1952252" cy="65118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>
                <a:solidFill>
                  <a:srgbClr val="554F4D"/>
                </a:solidFill>
              </a:rPr>
              <a:t>4. Predict pose network</a:t>
            </a:r>
          </a:p>
          <a:p>
            <a:pPr algn="l"/>
            <a:r>
              <a:rPr lang="en-US" altLang="ko-KR" sz="1200">
                <a:solidFill>
                  <a:srgbClr val="554F4D"/>
                </a:solidFill>
              </a:rPr>
              <a:t>: By grid search</a:t>
            </a:r>
          </a:p>
        </p:txBody>
      </p:sp>
    </p:spTree>
    <p:extLst>
      <p:ext uri="{BB962C8B-B14F-4D97-AF65-F5344CB8AC3E}">
        <p14:creationId xmlns:p14="http://schemas.microsoft.com/office/powerpoint/2010/main" val="1013990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180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이롭게 바탕체 Medium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유 원균</cp:lastModifiedBy>
  <cp:revision>30</cp:revision>
  <dcterms:created xsi:type="dcterms:W3CDTF">2020-05-03T01:37:17Z</dcterms:created>
  <dcterms:modified xsi:type="dcterms:W3CDTF">2022-10-11T17:18:11Z</dcterms:modified>
</cp:coreProperties>
</file>