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EB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80" y="53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971A62A-1F9C-43DB-85E0-FAF8E065B882}" type="datetimeFigureOut">
              <a:rPr lang="zh-CN" altLang="en-US" smtClean="0"/>
              <a:t>2019/9/23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C74FF9-CE3F-48F5-BFE2-213BB4D4FEC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971A62A-1F9C-43DB-85E0-FAF8E065B882}" type="datetimeFigureOut">
              <a:rPr lang="zh-CN" altLang="en-US" smtClean="0"/>
              <a:t>2019/9/23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C74FF9-CE3F-48F5-BFE2-213BB4D4FEC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971A62A-1F9C-43DB-85E0-FAF8E065B882}" type="datetimeFigureOut">
              <a:rPr lang="zh-CN" altLang="en-US" smtClean="0"/>
              <a:t>2019/9/23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C74FF9-CE3F-48F5-BFE2-213BB4D4FEC0}"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971A62A-1F9C-43DB-85E0-FAF8E065B882}" type="datetimeFigureOut">
              <a:rPr lang="zh-CN" altLang="en-US" smtClean="0"/>
              <a:t>2019/9/23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C74FF9-CE3F-48F5-BFE2-213BB4D4FEC0}"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971A62A-1F9C-43DB-85E0-FAF8E065B882}" type="datetimeFigureOut">
              <a:rPr lang="zh-CN" altLang="en-US" smtClean="0"/>
              <a:t>2019/9/23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C74FF9-CE3F-48F5-BFE2-213BB4D4FEC0}"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971A62A-1F9C-43DB-85E0-FAF8E065B882}" type="datetimeFigureOut">
              <a:rPr lang="zh-CN" altLang="en-US" smtClean="0"/>
              <a:t>2019/9/23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C74FF9-CE3F-48F5-BFE2-213BB4D4FEC0}"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971A62A-1F9C-43DB-85E0-FAF8E065B882}" type="datetimeFigureOut">
              <a:rPr lang="zh-CN" altLang="en-US" smtClean="0"/>
              <a:t>2019/9/23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C74FF9-CE3F-48F5-BFE2-213BB4D4FEC0}"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971A62A-1F9C-43DB-85E0-FAF8E065B882}" type="datetimeFigureOut">
              <a:rPr lang="zh-CN" altLang="en-US" smtClean="0"/>
              <a:t>2019/9/23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C74FF9-CE3F-48F5-BFE2-213BB4D4FEC0}"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971A62A-1F9C-43DB-85E0-FAF8E065B882}" type="datetimeFigureOut">
              <a:rPr lang="zh-CN" altLang="en-US" smtClean="0"/>
              <a:t>2019/9/23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C74FF9-CE3F-48F5-BFE2-213BB4D4FEC0}"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971A62A-1F9C-43DB-85E0-FAF8E065B882}" type="datetimeFigureOut">
              <a:rPr lang="zh-CN" altLang="en-US" smtClean="0"/>
              <a:t>2019/9/23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C74FF9-CE3F-48F5-BFE2-213BB4D4FEC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971A62A-1F9C-43DB-85E0-FAF8E065B882}" type="datetimeFigureOut">
              <a:rPr lang="zh-CN" altLang="en-US" smtClean="0"/>
              <a:t>2019/9/23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C74FF9-CE3F-48F5-BFE2-213BB4D4FEC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71A62A-1F9C-43DB-85E0-FAF8E065B882}" type="datetimeFigureOut">
              <a:rPr lang="zh-CN" altLang="en-US" smtClean="0"/>
              <a:t>2019/9/23</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BC74FF9-CE3F-48F5-BFE2-213BB4D4FEC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E6521CB-4EF3-4288-818A-8152DD29A39B}"/>
              </a:ext>
            </a:extLst>
          </p:cNvPr>
          <p:cNvSpPr txBox="1"/>
          <p:nvPr/>
        </p:nvSpPr>
        <p:spPr>
          <a:xfrm>
            <a:off x="3491880" y="1779662"/>
            <a:ext cx="5639934" cy="1584176"/>
          </a:xfrm>
          <a:prstGeom prst="rect">
            <a:avLst/>
          </a:prstGeom>
          <a:solidFill>
            <a:schemeClr val="tx1"/>
          </a:solidFill>
        </p:spPr>
        <p:txBody>
          <a:bodyPr wrap="square" rtlCol="0">
            <a:spAutoFit/>
          </a:bodyPr>
          <a:lstStyle/>
          <a:p>
            <a:endParaRPr lang="zh-CN" altLang="en-US" dirty="0"/>
          </a:p>
        </p:txBody>
      </p:sp>
      <p:pic>
        <p:nvPicPr>
          <p:cNvPr id="3074" name="Picture 2">
            <a:extLst>
              <a:ext uri="{FF2B5EF4-FFF2-40B4-BE49-F238E27FC236}">
                <a16:creationId xmlns:a16="http://schemas.microsoft.com/office/drawing/2014/main" id="{3D5CBC93-B70A-488F-8F2C-CCEB067EC3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854"/>
            <a:ext cx="9131815" cy="5136646"/>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ctrTitle"/>
          </p:nvPr>
        </p:nvSpPr>
        <p:spPr>
          <a:xfrm>
            <a:off x="3635896" y="1597819"/>
            <a:ext cx="5508104" cy="1622003"/>
          </a:xfrm>
          <a:noFill/>
        </p:spPr>
        <p:txBody>
          <a:bodyPr>
            <a:scene3d>
              <a:camera prst="orthographicFront"/>
              <a:lightRig rig="threePt" dir="t"/>
            </a:scene3d>
            <a:sp3d>
              <a:bevelT w="31750"/>
            </a:sp3d>
          </a:bodyPr>
          <a:lstStyle/>
          <a:p>
            <a:r>
              <a:rPr lang="zh-CN" altLang="en-US" b="1" dirty="0">
                <a:effectLst>
                  <a:glow rad="50800">
                    <a:schemeClr val="bg1">
                      <a:lumMod val="75000"/>
                    </a:schemeClr>
                  </a:glow>
                  <a:outerShdw blurRad="50800" dist="101600" dir="5400000" algn="ctr" rotWithShape="0">
                    <a:srgbClr val="000000">
                      <a:alpha val="43137"/>
                    </a:srgbClr>
                  </a:outerShdw>
                </a:effectLst>
                <a:latin typeface="微软雅黑" panose="020B0503020204020204" pitchFamily="34" charset="-122"/>
                <a:ea typeface="微软雅黑" panose="020B0503020204020204" pitchFamily="34" charset="-122"/>
              </a:rPr>
              <a:t>伊核协议</a:t>
            </a:r>
          </a:p>
        </p:txBody>
      </p:sp>
      <p:sp>
        <p:nvSpPr>
          <p:cNvPr id="3" name="副标题 2"/>
          <p:cNvSpPr>
            <a:spLocks noGrp="1"/>
          </p:cNvSpPr>
          <p:nvPr>
            <p:ph type="subTitle" idx="1"/>
          </p:nvPr>
        </p:nvSpPr>
        <p:spPr>
          <a:xfrm>
            <a:off x="6939526" y="3238735"/>
            <a:ext cx="2192288" cy="325859"/>
          </a:xfrm>
        </p:spPr>
        <p:txBody>
          <a:bodyPr>
            <a:normAutofit/>
          </a:bodyPr>
          <a:lstStyle/>
          <a:p>
            <a:r>
              <a:rPr lang="en-US" altLang="zh-CN" sz="1400" b="1" dirty="0">
                <a:solidFill>
                  <a:schemeClr val="tx1"/>
                </a:solidFill>
                <a:latin typeface="微软雅黑" panose="020B0503020204020204" pitchFamily="34" charset="-122"/>
                <a:ea typeface="微软雅黑" panose="020B0503020204020204" pitchFamily="34" charset="-122"/>
              </a:rPr>
              <a:t>20190928 </a:t>
            </a:r>
            <a:r>
              <a:rPr lang="zh-CN" altLang="en-US" sz="1400" b="1" dirty="0">
                <a:solidFill>
                  <a:schemeClr val="tx1"/>
                </a:solidFill>
                <a:latin typeface="微软雅黑" panose="020B0503020204020204" pitchFamily="34" charset="-122"/>
                <a:ea typeface="微软雅黑" panose="020B0503020204020204" pitchFamily="34" charset="-122"/>
              </a:rPr>
              <a:t>施乐存</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5b0988e595225.cdn.sohucs.com/images/20180902/5afc9db396284e35a3a035883cf4b242.jpeg"/>
          <p:cNvPicPr>
            <a:picLocks noChangeAspect="1" noChangeArrowheads="1"/>
          </p:cNvPicPr>
          <p:nvPr/>
        </p:nvPicPr>
        <p:blipFill>
          <a:blip r:embed="rId2" cstate="print"/>
          <a:srcRect/>
          <a:stretch>
            <a:fillRect/>
          </a:stretch>
        </p:blipFill>
        <p:spPr bwMode="auto">
          <a:xfrm>
            <a:off x="395536" y="1203598"/>
            <a:ext cx="4608512" cy="3031318"/>
          </a:xfrm>
          <a:prstGeom prst="rect">
            <a:avLst/>
          </a:prstGeom>
          <a:noFill/>
        </p:spPr>
      </p:pic>
      <p:sp>
        <p:nvSpPr>
          <p:cNvPr id="5" name="TextBox 4"/>
          <p:cNvSpPr txBox="1"/>
          <p:nvPr/>
        </p:nvSpPr>
        <p:spPr>
          <a:xfrm>
            <a:off x="395536" y="4443958"/>
            <a:ext cx="4680520" cy="430887"/>
          </a:xfrm>
          <a:prstGeom prst="rect">
            <a:avLst/>
          </a:prstGeom>
          <a:noFill/>
        </p:spPr>
        <p:txBody>
          <a:bodyPr wrap="square" rtlCol="0">
            <a:spAutoFit/>
          </a:bodyPr>
          <a:lstStyle/>
          <a:p>
            <a:r>
              <a:rPr lang="en-US" altLang="zh-CN" sz="1100" dirty="0">
                <a:solidFill>
                  <a:schemeClr val="bg1">
                    <a:lumMod val="50000"/>
                  </a:schemeClr>
                </a:solidFill>
                <a:latin typeface="微软雅黑" pitchFamily="34" charset="-122"/>
                <a:ea typeface="微软雅黑" pitchFamily="34" charset="-122"/>
              </a:rPr>
              <a:t>1945</a:t>
            </a:r>
            <a:r>
              <a:rPr lang="zh-CN" altLang="en-US" sz="1100" dirty="0">
                <a:solidFill>
                  <a:schemeClr val="bg1">
                    <a:lumMod val="50000"/>
                  </a:schemeClr>
                </a:solidFill>
                <a:latin typeface="微软雅黑" pitchFamily="34" charset="-122"/>
                <a:ea typeface="微软雅黑" pitchFamily="34" charset="-122"/>
              </a:rPr>
              <a:t>年</a:t>
            </a:r>
            <a:r>
              <a:rPr lang="en-US" altLang="zh-CN" sz="1100" dirty="0">
                <a:solidFill>
                  <a:schemeClr val="bg1">
                    <a:lumMod val="50000"/>
                  </a:schemeClr>
                </a:solidFill>
                <a:latin typeface="微软雅黑" pitchFamily="34" charset="-122"/>
                <a:ea typeface="微软雅黑" pitchFamily="34" charset="-122"/>
              </a:rPr>
              <a:t>8</a:t>
            </a:r>
            <a:r>
              <a:rPr lang="zh-CN" altLang="en-US" sz="1100" dirty="0">
                <a:solidFill>
                  <a:schemeClr val="bg1">
                    <a:lumMod val="50000"/>
                  </a:schemeClr>
                </a:solidFill>
                <a:latin typeface="微软雅黑" pitchFamily="34" charset="-122"/>
                <a:ea typeface="微软雅黑" pitchFamily="34" charset="-122"/>
              </a:rPr>
              <a:t>月</a:t>
            </a:r>
            <a:r>
              <a:rPr lang="en-US" altLang="zh-CN" sz="1100" dirty="0">
                <a:solidFill>
                  <a:schemeClr val="bg1">
                    <a:lumMod val="50000"/>
                  </a:schemeClr>
                </a:solidFill>
                <a:latin typeface="微软雅黑" pitchFamily="34" charset="-122"/>
                <a:ea typeface="微软雅黑" pitchFamily="34" charset="-122"/>
              </a:rPr>
              <a:t>6</a:t>
            </a:r>
            <a:r>
              <a:rPr lang="zh-CN" altLang="en-US" sz="1100" dirty="0">
                <a:solidFill>
                  <a:schemeClr val="bg1">
                    <a:lumMod val="50000"/>
                  </a:schemeClr>
                </a:solidFill>
                <a:latin typeface="微软雅黑" pitchFamily="34" charset="-122"/>
                <a:ea typeface="微软雅黑" pitchFamily="34" charset="-122"/>
              </a:rPr>
              <a:t>日和</a:t>
            </a:r>
            <a:r>
              <a:rPr lang="en-US" altLang="zh-CN" sz="1100" dirty="0">
                <a:solidFill>
                  <a:schemeClr val="bg1">
                    <a:lumMod val="50000"/>
                  </a:schemeClr>
                </a:solidFill>
                <a:latin typeface="微软雅黑" pitchFamily="34" charset="-122"/>
                <a:ea typeface="微软雅黑" pitchFamily="34" charset="-122"/>
              </a:rPr>
              <a:t>9</a:t>
            </a:r>
            <a:r>
              <a:rPr lang="zh-CN" altLang="en-US" sz="1100" dirty="0">
                <a:solidFill>
                  <a:schemeClr val="bg1">
                    <a:lumMod val="50000"/>
                  </a:schemeClr>
                </a:solidFill>
                <a:latin typeface="微软雅黑" pitchFamily="34" charset="-122"/>
                <a:ea typeface="微软雅黑" pitchFamily="34" charset="-122"/>
              </a:rPr>
              <a:t>日，美国先后在日本广岛和长崎投下</a:t>
            </a:r>
            <a:r>
              <a:rPr lang="en-US" altLang="zh-CN" sz="1100" dirty="0">
                <a:solidFill>
                  <a:schemeClr val="bg1">
                    <a:lumMod val="50000"/>
                  </a:schemeClr>
                </a:solidFill>
                <a:latin typeface="微软雅黑" pitchFamily="34" charset="-122"/>
                <a:ea typeface="微软雅黑" pitchFamily="34" charset="-122"/>
              </a:rPr>
              <a:t>2</a:t>
            </a:r>
            <a:r>
              <a:rPr lang="zh-CN" altLang="en-US" sz="1100" dirty="0">
                <a:solidFill>
                  <a:schemeClr val="bg1">
                    <a:lumMod val="50000"/>
                  </a:schemeClr>
                </a:solidFill>
                <a:latin typeface="微软雅黑" pitchFamily="34" charset="-122"/>
                <a:ea typeface="微软雅黑" pitchFamily="34" charset="-122"/>
              </a:rPr>
              <a:t>颗原子弹，共造成</a:t>
            </a:r>
            <a:r>
              <a:rPr lang="en-US" altLang="zh-CN" sz="1100" dirty="0">
                <a:solidFill>
                  <a:schemeClr val="bg1">
                    <a:lumMod val="50000"/>
                  </a:schemeClr>
                </a:solidFill>
                <a:latin typeface="微软雅黑" pitchFamily="34" charset="-122"/>
                <a:ea typeface="微软雅黑" pitchFamily="34" charset="-122"/>
              </a:rPr>
              <a:t>16</a:t>
            </a:r>
            <a:r>
              <a:rPr lang="zh-CN" altLang="en-US" sz="1100" dirty="0">
                <a:solidFill>
                  <a:schemeClr val="bg1">
                    <a:lumMod val="50000"/>
                  </a:schemeClr>
                </a:solidFill>
                <a:latin typeface="微软雅黑" pitchFamily="34" charset="-122"/>
                <a:ea typeface="微软雅黑" pitchFamily="34" charset="-122"/>
              </a:rPr>
              <a:t>万人当场死亡。图为广岛被炸后的场景。</a:t>
            </a:r>
          </a:p>
        </p:txBody>
      </p:sp>
      <p:sp>
        <p:nvSpPr>
          <p:cNvPr id="6" name="矩形 5"/>
          <p:cNvSpPr/>
          <p:nvPr/>
        </p:nvSpPr>
        <p:spPr>
          <a:xfrm>
            <a:off x="5292080" y="1060743"/>
            <a:ext cx="3528392" cy="3416320"/>
          </a:xfrm>
          <a:prstGeom prst="rect">
            <a:avLst/>
          </a:prstGeom>
        </p:spPr>
        <p:txBody>
          <a:bodyPr wrap="square">
            <a:spAutoFit/>
          </a:bodyPr>
          <a:lstStyle/>
          <a:p>
            <a:pPr>
              <a:lnSpc>
                <a:spcPct val="150000"/>
              </a:lnSpc>
            </a:pPr>
            <a:r>
              <a:rPr lang="en-US" altLang="zh-CN" sz="1600" dirty="0">
                <a:latin typeface="微软雅黑" pitchFamily="34" charset="-122"/>
                <a:ea typeface="微软雅黑" pitchFamily="34" charset="-122"/>
              </a:rPr>
              <a:t>      1945</a:t>
            </a:r>
            <a:r>
              <a:rPr lang="zh-CN" altLang="en-US" sz="1600" dirty="0">
                <a:latin typeface="微软雅黑" pitchFamily="34" charset="-122"/>
                <a:ea typeface="微软雅黑" pitchFamily="34" charset="-122"/>
              </a:rPr>
              <a:t>年，第二次世界大战快结束的时候，美国向日本投掷了</a:t>
            </a:r>
            <a:r>
              <a:rPr lang="en-US" altLang="zh-CN" sz="1600" dirty="0">
                <a:latin typeface="微软雅黑" pitchFamily="34" charset="-122"/>
                <a:ea typeface="微软雅黑" pitchFamily="34" charset="-122"/>
              </a:rPr>
              <a:t>2</a:t>
            </a:r>
            <a:r>
              <a:rPr lang="zh-CN" altLang="en-US" sz="1600" dirty="0">
                <a:latin typeface="微软雅黑" pitchFamily="34" charset="-122"/>
                <a:ea typeface="微软雅黑" pitchFamily="34" charset="-122"/>
              </a:rPr>
              <a:t>枚原子弹，它的威力震惊了世界，从此，核技术开始成为人们关注的焦点。</a:t>
            </a:r>
          </a:p>
          <a:p>
            <a:pPr>
              <a:lnSpc>
                <a:spcPct val="150000"/>
              </a:lnSpc>
            </a:pPr>
            <a:r>
              <a:rPr lang="zh-CN" altLang="en-US" sz="1600" dirty="0">
                <a:latin typeface="微软雅黑" pitchFamily="34" charset="-122"/>
                <a:ea typeface="微软雅黑" pitchFamily="34" charset="-122"/>
              </a:rPr>
              <a:t>      此后，联合国安理会</a:t>
            </a:r>
            <a:r>
              <a:rPr lang="en-US" altLang="zh-CN" sz="1600" dirty="0">
                <a:latin typeface="微软雅黑" pitchFamily="34" charset="-122"/>
                <a:ea typeface="微软雅黑" pitchFamily="34" charset="-122"/>
              </a:rPr>
              <a:t>5</a:t>
            </a:r>
            <a:r>
              <a:rPr lang="zh-CN" altLang="en-US" sz="1600" dirty="0">
                <a:latin typeface="微软雅黑" pitchFamily="34" charset="-122"/>
                <a:ea typeface="微软雅黑" pitchFamily="34" charset="-122"/>
              </a:rPr>
              <a:t>大常任理事国中其他</a:t>
            </a:r>
            <a:r>
              <a:rPr lang="en-US" altLang="zh-CN" sz="1600" dirty="0">
                <a:latin typeface="微软雅黑" pitchFamily="34" charset="-122"/>
                <a:ea typeface="微软雅黑" pitchFamily="34" charset="-122"/>
              </a:rPr>
              <a:t>4</a:t>
            </a:r>
            <a:r>
              <a:rPr lang="zh-CN" altLang="en-US" sz="1600" dirty="0">
                <a:latin typeface="微软雅黑" pitchFamily="34" charset="-122"/>
                <a:ea typeface="微软雅黑" pitchFamily="34" charset="-122"/>
              </a:rPr>
              <a:t>国，苏联、英国、法国、中国先后完成了核武器的研制工作。拥有核武器成为大国的象征，许多中小国家也开始投入研究。</a:t>
            </a:r>
          </a:p>
        </p:txBody>
      </p:sp>
      <p:sp>
        <p:nvSpPr>
          <p:cNvPr id="7" name="矩形 6"/>
          <p:cNvSpPr/>
          <p:nvPr/>
        </p:nvSpPr>
        <p:spPr>
          <a:xfrm>
            <a:off x="3275856" y="339502"/>
            <a:ext cx="2646878" cy="461665"/>
          </a:xfrm>
          <a:prstGeom prst="rect">
            <a:avLst/>
          </a:prstGeom>
        </p:spPr>
        <p:txBody>
          <a:bodyPr wrap="none">
            <a:spAutoFit/>
          </a:bodyPr>
          <a:lstStyle/>
          <a:p>
            <a:r>
              <a:rPr lang="zh-CN" altLang="en-US" sz="2400" b="1" dirty="0">
                <a:latin typeface="微软雅黑" pitchFamily="34" charset="-122"/>
                <a:ea typeface="微软雅黑" pitchFamily="34" charset="-122"/>
              </a:rPr>
              <a:t>核技术应用的出现</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400" b="1" dirty="0">
                <a:latin typeface="微软雅黑" pitchFamily="34" charset="-122"/>
                <a:ea typeface="微软雅黑" pitchFamily="34" charset="-122"/>
              </a:rPr>
              <a:t>伊朗核研究的开始</a:t>
            </a:r>
          </a:p>
        </p:txBody>
      </p:sp>
      <p:sp>
        <p:nvSpPr>
          <p:cNvPr id="4" name="矩形 3"/>
          <p:cNvSpPr/>
          <p:nvPr/>
        </p:nvSpPr>
        <p:spPr>
          <a:xfrm>
            <a:off x="4355976" y="1275606"/>
            <a:ext cx="4536504" cy="2634183"/>
          </a:xfrm>
          <a:prstGeom prst="rect">
            <a:avLst/>
          </a:prstGeom>
        </p:spPr>
        <p:txBody>
          <a:bodyPr wrap="square">
            <a:spAutoFit/>
          </a:bodyPr>
          <a:lstStyle/>
          <a:p>
            <a:pPr>
              <a:lnSpc>
                <a:spcPct val="150000"/>
              </a:lnSpc>
            </a:pPr>
            <a:r>
              <a:rPr lang="zh-CN" altLang="en-US" sz="1600" dirty="0">
                <a:latin typeface="微软雅黑" pitchFamily="34" charset="-122"/>
                <a:ea typeface="微软雅黑" pitchFamily="34" charset="-122"/>
              </a:rPr>
              <a:t>二战以后，美苏两大阵营处于冷战状态，美国对于地处中东敏感地区的伊朗亲西方政权巴列维王朝，采取了拉拢政策。</a:t>
            </a:r>
            <a:endParaRPr lang="en-US" altLang="zh-CN" sz="1600" dirty="0">
              <a:latin typeface="微软雅黑" pitchFamily="34" charset="-122"/>
              <a:ea typeface="微软雅黑" pitchFamily="34" charset="-122"/>
            </a:endParaRPr>
          </a:p>
          <a:p>
            <a:pPr>
              <a:lnSpc>
                <a:spcPct val="150000"/>
              </a:lnSpc>
            </a:pPr>
            <a:r>
              <a:rPr lang="en-US" altLang="zh-CN" sz="1600" dirty="0">
                <a:latin typeface="微软雅黑" pitchFamily="34" charset="-122"/>
                <a:ea typeface="微软雅黑" pitchFamily="34" charset="-122"/>
              </a:rPr>
              <a:t>1957</a:t>
            </a:r>
            <a:r>
              <a:rPr lang="zh-CN" altLang="en-US" sz="1600" dirty="0">
                <a:latin typeface="微软雅黑" pitchFamily="34" charset="-122"/>
                <a:ea typeface="微软雅黑" pitchFamily="34" charset="-122"/>
              </a:rPr>
              <a:t>年，美伊签署了民用核技术合作协议。美国人还为伊朗提供首个研究用反应堆，美国还为该反应堆提供燃料</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武器级别的浓缩铀。</a:t>
            </a:r>
            <a:endParaRPr lang="en-US" altLang="zh-CN" sz="1600" dirty="0">
              <a:latin typeface="微软雅黑" pitchFamily="34" charset="-122"/>
              <a:ea typeface="微软雅黑" pitchFamily="34" charset="-122"/>
            </a:endParaRPr>
          </a:p>
          <a:p>
            <a:pPr>
              <a:lnSpc>
                <a:spcPct val="150000"/>
              </a:lnSpc>
            </a:pPr>
            <a:r>
              <a:rPr lang="en-US" altLang="zh-CN" sz="1600" dirty="0">
                <a:latin typeface="微软雅黑" pitchFamily="34" charset="-122"/>
                <a:ea typeface="微软雅黑" pitchFamily="34" charset="-122"/>
              </a:rPr>
              <a:t>70</a:t>
            </a:r>
            <a:r>
              <a:rPr lang="zh-CN" altLang="en-US" sz="1600" dirty="0">
                <a:latin typeface="微软雅黑" pitchFamily="34" charset="-122"/>
                <a:ea typeface="微软雅黑" pitchFamily="34" charset="-122"/>
              </a:rPr>
              <a:t>年代，伊朗派遣很多留学生到美国学习核技术。</a:t>
            </a:r>
          </a:p>
        </p:txBody>
      </p:sp>
      <p:pic>
        <p:nvPicPr>
          <p:cNvPr id="15362" name="Picture 2" descr="https://timgsa.baidu.com/timg?image&amp;quality=80&amp;size=b9999_10000&amp;sec=1569228148064&amp;di=a0297239211269a9af9637e74e5a34a5&amp;imgtype=0&amp;src=http%3A%2F%2Fb1-q.mafengwo.net%2Fs11%2FM00%2FF6%2F76%2FwKgBEFrmyRmABSNwAAHmOADX5E095.jpeg%3FimageView2%2F2%2Fw%2F600%2Fh%2F600%2Fq%2F90"/>
          <p:cNvPicPr>
            <a:picLocks noChangeAspect="1" noChangeArrowheads="1"/>
          </p:cNvPicPr>
          <p:nvPr/>
        </p:nvPicPr>
        <p:blipFill>
          <a:blip r:embed="rId2" cstate="print"/>
          <a:srcRect/>
          <a:stretch>
            <a:fillRect/>
          </a:stretch>
        </p:blipFill>
        <p:spPr bwMode="auto">
          <a:xfrm>
            <a:off x="426035" y="1347614"/>
            <a:ext cx="3557317" cy="2448272"/>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400" b="1" dirty="0">
                <a:latin typeface="微软雅黑" panose="020B0503020204020204" pitchFamily="34" charset="-122"/>
                <a:ea typeface="微软雅黑" panose="020B0503020204020204" pitchFamily="34" charset="-122"/>
              </a:rPr>
              <a:t>伊核问题浮出水面</a:t>
            </a:r>
          </a:p>
        </p:txBody>
      </p:sp>
      <p:sp>
        <p:nvSpPr>
          <p:cNvPr id="4" name="矩形 3"/>
          <p:cNvSpPr/>
          <p:nvPr/>
        </p:nvSpPr>
        <p:spPr>
          <a:xfrm>
            <a:off x="3222104" y="1347614"/>
            <a:ext cx="5310336" cy="3003515"/>
          </a:xfrm>
          <a:prstGeom prst="rect">
            <a:avLst/>
          </a:prstGeom>
        </p:spPr>
        <p:txBody>
          <a:bodyPr wrap="square">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1979</a:t>
            </a:r>
            <a:r>
              <a:rPr lang="zh-CN" altLang="en-US" sz="1600" dirty="0">
                <a:latin typeface="微软雅黑" panose="020B0503020204020204" pitchFamily="34" charset="-122"/>
                <a:ea typeface="微软雅黑" panose="020B0503020204020204" pitchFamily="34" charset="-122"/>
              </a:rPr>
              <a:t>年伊朗爆发“伊斯兰革命”，亲西方的巴列维王朝被推翻，伊朗进入反美阶段。 </a:t>
            </a:r>
            <a:r>
              <a:rPr lang="en-US" altLang="zh-CN" sz="1600" dirty="0">
                <a:latin typeface="微软雅黑" panose="020B0503020204020204" pitchFamily="34" charset="-122"/>
                <a:ea typeface="微软雅黑" panose="020B0503020204020204" pitchFamily="34" charset="-122"/>
              </a:rPr>
              <a:t>1980</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7</a:t>
            </a:r>
            <a:r>
              <a:rPr lang="zh-CN" altLang="en-US" sz="1600" dirty="0">
                <a:latin typeface="微软雅黑" panose="020B0503020204020204" pitchFamily="34" charset="-122"/>
                <a:ea typeface="微软雅黑" panose="020B0503020204020204" pitchFamily="34" charset="-122"/>
              </a:rPr>
              <a:t>日，美国与伊朗断绝外交关系，两国至今仍未恢复外交关系。</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美国开始指责伊朗以“和平利用核能”为借口秘密发展核武器。</a:t>
            </a:r>
            <a:r>
              <a:rPr lang="en-US" altLang="zh-CN" sz="1600" dirty="0">
                <a:latin typeface="微软雅黑" panose="020B0503020204020204" pitchFamily="34" charset="-122"/>
                <a:ea typeface="微软雅黑" panose="020B0503020204020204" pitchFamily="34" charset="-122"/>
              </a:rPr>
              <a:t>2003</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月，伊朗宣布发现并提炼出铀后，其核计划立即遭到美国的“严重质疑”，并引起国际社会的极大关注，伊核问题浮出水面。伊朗也被美国为首的西方国家列为长期制裁对象。导致伊朗经济困难。</a:t>
            </a:r>
          </a:p>
        </p:txBody>
      </p:sp>
      <p:pic>
        <p:nvPicPr>
          <p:cNvPr id="19458" name="Picture 2" descr="霍梅尼"/>
          <p:cNvPicPr>
            <a:picLocks noChangeAspect="1" noChangeArrowheads="1"/>
          </p:cNvPicPr>
          <p:nvPr/>
        </p:nvPicPr>
        <p:blipFill>
          <a:blip r:embed="rId2" cstate="print"/>
          <a:srcRect/>
          <a:stretch>
            <a:fillRect/>
          </a:stretch>
        </p:blipFill>
        <p:spPr bwMode="auto">
          <a:xfrm>
            <a:off x="611560" y="1419622"/>
            <a:ext cx="1656184" cy="2190698"/>
          </a:xfrm>
          <a:prstGeom prst="rect">
            <a:avLst/>
          </a:prstGeom>
          <a:noFill/>
        </p:spPr>
      </p:pic>
      <p:sp>
        <p:nvSpPr>
          <p:cNvPr id="3" name="文本框 2">
            <a:extLst>
              <a:ext uri="{FF2B5EF4-FFF2-40B4-BE49-F238E27FC236}">
                <a16:creationId xmlns:a16="http://schemas.microsoft.com/office/drawing/2014/main" id="{2B12B576-AD55-439A-8B0F-088A0ECB161C}"/>
              </a:ext>
            </a:extLst>
          </p:cNvPr>
          <p:cNvSpPr txBox="1"/>
          <p:nvPr/>
        </p:nvSpPr>
        <p:spPr>
          <a:xfrm>
            <a:off x="611560" y="3828214"/>
            <a:ext cx="1728192" cy="646331"/>
          </a:xfrm>
          <a:prstGeom prst="rect">
            <a:avLst/>
          </a:prstGeom>
          <a:noFill/>
        </p:spPr>
        <p:txBody>
          <a:bodyPr wrap="square" rtlCol="0">
            <a:spAutoFit/>
          </a:body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伊朗宗教领袖霍梅尼是伊斯兰革命的政治与精神领袖</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400" b="1" dirty="0">
                <a:latin typeface="微软雅黑" panose="020B0503020204020204" pitchFamily="34" charset="-122"/>
                <a:ea typeface="微软雅黑" panose="020B0503020204020204" pitchFamily="34" charset="-122"/>
              </a:rPr>
              <a:t>联合国制裁协议</a:t>
            </a:r>
          </a:p>
        </p:txBody>
      </p:sp>
      <p:sp>
        <p:nvSpPr>
          <p:cNvPr id="4" name="矩形 3"/>
          <p:cNvSpPr/>
          <p:nvPr/>
        </p:nvSpPr>
        <p:spPr>
          <a:xfrm>
            <a:off x="3995936" y="1439324"/>
            <a:ext cx="4446240" cy="2634183"/>
          </a:xfrm>
          <a:prstGeom prst="rect">
            <a:avLst/>
          </a:prstGeom>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由于伊朗对美、俄、中、英、法、德六国经多次磋商于</a:t>
            </a:r>
            <a:r>
              <a:rPr lang="en-US" altLang="zh-CN" sz="1600" dirty="0">
                <a:latin typeface="微软雅黑" panose="020B0503020204020204" pitchFamily="34" charset="-122"/>
                <a:ea typeface="微软雅黑" panose="020B0503020204020204" pitchFamily="34" charset="-122"/>
              </a:rPr>
              <a:t>2006</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6</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日提出的“六国方案”反应消极，</a:t>
            </a:r>
            <a:r>
              <a:rPr lang="en-US" altLang="zh-CN" sz="1600" dirty="0">
                <a:latin typeface="微软雅黑" panose="020B0503020204020204" pitchFamily="34" charset="-122"/>
                <a:ea typeface="微软雅黑" panose="020B0503020204020204" pitchFamily="34" charset="-122"/>
              </a:rPr>
              <a:t>2006</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7</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31</a:t>
            </a:r>
            <a:r>
              <a:rPr lang="zh-CN" altLang="en-US" sz="1600" dirty="0">
                <a:latin typeface="微软雅黑" panose="020B0503020204020204" pitchFamily="34" charset="-122"/>
                <a:ea typeface="微软雅黑" panose="020B0503020204020204" pitchFamily="34" charset="-122"/>
              </a:rPr>
              <a:t>日，安理会通过第</a:t>
            </a:r>
            <a:r>
              <a:rPr lang="en-US" altLang="zh-CN" sz="1600" dirty="0">
                <a:latin typeface="微软雅黑" panose="020B0503020204020204" pitchFamily="34" charset="-122"/>
                <a:ea typeface="微软雅黑" panose="020B0503020204020204" pitchFamily="34" charset="-122"/>
              </a:rPr>
              <a:t>1696</a:t>
            </a:r>
            <a:r>
              <a:rPr lang="zh-CN" altLang="en-US" sz="1600" dirty="0">
                <a:latin typeface="微软雅黑" panose="020B0503020204020204" pitchFamily="34" charset="-122"/>
                <a:ea typeface="微软雅黑" panose="020B0503020204020204" pitchFamily="34" charset="-122"/>
              </a:rPr>
              <a:t>号决议，要求伊朗在</a:t>
            </a:r>
            <a:r>
              <a:rPr lang="en-US" altLang="zh-CN" sz="1600" dirty="0">
                <a:latin typeface="微软雅黑" panose="020B0503020204020204" pitchFamily="34" charset="-122"/>
                <a:ea typeface="微软雅黑" panose="020B0503020204020204" pitchFamily="34" charset="-122"/>
              </a:rPr>
              <a:t>8</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31</a:t>
            </a:r>
            <a:r>
              <a:rPr lang="zh-CN" altLang="en-US" sz="1600" dirty="0">
                <a:latin typeface="微软雅黑" panose="020B0503020204020204" pitchFamily="34" charset="-122"/>
                <a:ea typeface="微软雅黑" panose="020B0503020204020204" pitchFamily="34" charset="-122"/>
              </a:rPr>
              <a:t>日之前暂停所有与铀浓缩相关的活动。此后，由于伊朗拒绝停止铀浓缩活动，安理会在美国等西方国家的推动下先后通过多份针对伊朗的制裁决议。</a:t>
            </a:r>
          </a:p>
        </p:txBody>
      </p:sp>
      <p:pic>
        <p:nvPicPr>
          <p:cNvPr id="2052" name="Picture 4">
            <a:extLst>
              <a:ext uri="{FF2B5EF4-FFF2-40B4-BE49-F238E27FC236}">
                <a16:creationId xmlns:a16="http://schemas.microsoft.com/office/drawing/2014/main" id="{337E6790-666A-402F-9F83-5F08C9F184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439323"/>
            <a:ext cx="3736430" cy="26341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400" b="1" dirty="0">
                <a:latin typeface="微软雅黑" panose="020B0503020204020204" pitchFamily="34" charset="-122"/>
                <a:ea typeface="微软雅黑" panose="020B0503020204020204" pitchFamily="34" charset="-122"/>
              </a:rPr>
              <a:t>伊朗核问题框架协议达成</a:t>
            </a:r>
          </a:p>
        </p:txBody>
      </p:sp>
      <p:sp>
        <p:nvSpPr>
          <p:cNvPr id="4" name="矩形 3"/>
          <p:cNvSpPr/>
          <p:nvPr/>
        </p:nvSpPr>
        <p:spPr>
          <a:xfrm>
            <a:off x="827584" y="1065043"/>
            <a:ext cx="7560840" cy="2264851"/>
          </a:xfrm>
          <a:prstGeom prst="rect">
            <a:avLst/>
          </a:prstGeom>
        </p:spPr>
        <p:txBody>
          <a:bodyPr wrap="square">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2015</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7</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14</a:t>
            </a:r>
            <a:r>
              <a:rPr lang="zh-CN" altLang="en-US" sz="1600" dirty="0">
                <a:latin typeface="微软雅黑" panose="020B0503020204020204" pitchFamily="34" charset="-122"/>
                <a:ea typeface="微软雅黑" panose="020B0503020204020204" pitchFamily="34" charset="-122"/>
              </a:rPr>
              <a:t>日，经过漫长而艰苦的谈判，伊朗核问题六国与伊朗在维也纳达成了历史性的伊朗核问题全面协议</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共同全面行动计划</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，宣告伊核问题的解决取得突破。根据协议，伊朗在未来</a:t>
            </a:r>
            <a:r>
              <a:rPr lang="en-US" altLang="zh-CN" sz="1600" dirty="0">
                <a:latin typeface="微软雅黑" panose="020B0503020204020204" pitchFamily="34" charset="-122"/>
                <a:ea typeface="微软雅黑" panose="020B0503020204020204" pitchFamily="34" charset="-122"/>
              </a:rPr>
              <a:t>15</a:t>
            </a:r>
            <a:r>
              <a:rPr lang="zh-CN" altLang="en-US" sz="1600" dirty="0">
                <a:latin typeface="微软雅黑" panose="020B0503020204020204" pitchFamily="34" charset="-122"/>
                <a:ea typeface="微软雅黑" panose="020B0503020204020204" pitchFamily="34" charset="-122"/>
              </a:rPr>
              <a:t>年内将目前的浓缩铀储量降低至</a:t>
            </a:r>
            <a:r>
              <a:rPr lang="en-US" altLang="zh-CN" sz="1600" dirty="0">
                <a:latin typeface="微软雅黑" panose="020B0503020204020204" pitchFamily="34" charset="-122"/>
                <a:ea typeface="微软雅黑" panose="020B0503020204020204" pitchFamily="34" charset="-122"/>
              </a:rPr>
              <a:t>300</a:t>
            </a:r>
            <a:r>
              <a:rPr lang="zh-CN" altLang="en-US" sz="1600" dirty="0">
                <a:latin typeface="微软雅黑" panose="020B0503020204020204" pitchFamily="34" charset="-122"/>
                <a:ea typeface="微软雅黑" panose="020B0503020204020204" pitchFamily="34" charset="-122"/>
              </a:rPr>
              <a:t>千克，并在未来</a:t>
            </a:r>
            <a:r>
              <a:rPr lang="en-US" altLang="zh-CN" sz="1600" dirty="0">
                <a:latin typeface="微软雅黑" panose="020B0503020204020204" pitchFamily="34" charset="-122"/>
                <a:ea typeface="微软雅黑" panose="020B0503020204020204" pitchFamily="34" charset="-122"/>
              </a:rPr>
              <a:t>10</a:t>
            </a:r>
            <a:r>
              <a:rPr lang="zh-CN" altLang="en-US" sz="1600" dirty="0">
                <a:latin typeface="微软雅黑" panose="020B0503020204020204" pitchFamily="34" charset="-122"/>
                <a:ea typeface="微软雅黑" panose="020B0503020204020204" pitchFamily="34" charset="-122"/>
              </a:rPr>
              <a:t>年内大幅削减其运转中的离心机数量。作为交换，美国和欧盟将逐渐取消对伊朗的制裁，这些制裁包括禁止进口伊朗石油和天然气、冻结某些个人和企业资产、禁止与伊朗银行和金融机构进行交易等。</a:t>
            </a:r>
          </a:p>
        </p:txBody>
      </p:sp>
      <p:pic>
        <p:nvPicPr>
          <p:cNvPr id="1026" name="Picture 2">
            <a:extLst>
              <a:ext uri="{FF2B5EF4-FFF2-40B4-BE49-F238E27FC236}">
                <a16:creationId xmlns:a16="http://schemas.microsoft.com/office/drawing/2014/main" id="{5F49970A-8CD9-4A11-868D-838F3298FA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363838"/>
            <a:ext cx="5085185" cy="1617371"/>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D60C4E6E-948B-498E-A90D-C761D8A6C656}"/>
              </a:ext>
            </a:extLst>
          </p:cNvPr>
          <p:cNvSpPr txBox="1"/>
          <p:nvPr/>
        </p:nvSpPr>
        <p:spPr>
          <a:xfrm>
            <a:off x="5868144" y="3507854"/>
            <a:ext cx="2448272" cy="1167692"/>
          </a:xfrm>
          <a:prstGeom prst="rect">
            <a:avLst/>
          </a:prstGeom>
          <a:noFill/>
        </p:spPr>
        <p:txBody>
          <a:bodyPr wrap="square" rtlCol="0">
            <a:spAutoFit/>
          </a:bodyPr>
          <a:lstStyle/>
          <a:p>
            <a:pP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原子弹制造的两种途径，制造铀弹需要离心机，制造钚弹需要重水反应堆。双方谈判的重点就是限制原子弹的制造。</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400" dirty="0">
                <a:latin typeface="微软雅黑" panose="020B0503020204020204" pitchFamily="34" charset="-122"/>
                <a:ea typeface="微软雅黑" panose="020B0503020204020204" pitchFamily="34" charset="-122"/>
              </a:rPr>
              <a:t>美国撕毁伊核协议</a:t>
            </a:r>
          </a:p>
        </p:txBody>
      </p:sp>
      <p:sp>
        <p:nvSpPr>
          <p:cNvPr id="4" name="矩形 3"/>
          <p:cNvSpPr/>
          <p:nvPr/>
        </p:nvSpPr>
        <p:spPr>
          <a:xfrm>
            <a:off x="3863444" y="1275606"/>
            <a:ext cx="4885020" cy="3372846"/>
          </a:xfrm>
          <a:prstGeom prst="rect">
            <a:avLst/>
          </a:prstGeom>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美国总统特朗普上台后，撕毁了伊核协议，同时，美国将重新对伊朗实施最严厉的经济制裁。尽管表面原因是美国认为该协议过于软弱，不能让限制伊朗获得核武器，但各方分析认为，主要原因有：</a:t>
            </a:r>
          </a:p>
          <a:p>
            <a:pPr>
              <a:lnSpc>
                <a:spcPct val="150000"/>
              </a:lnSpc>
            </a:pPr>
            <a:r>
              <a:rPr lang="en-US" altLang="zh-CN" sz="1600" dirty="0">
                <a:latin typeface="微软雅黑" panose="020B0503020204020204" pitchFamily="34" charset="-122"/>
                <a:ea typeface="微软雅黑" panose="020B0503020204020204" pitchFamily="34" charset="-122"/>
              </a:rPr>
              <a:t>1. </a:t>
            </a:r>
            <a:r>
              <a:rPr lang="zh-CN" altLang="en-US" sz="1600" dirty="0">
                <a:latin typeface="微软雅黑" panose="020B0503020204020204" pitchFamily="34" charset="-122"/>
                <a:ea typeface="微软雅黑" panose="020B0503020204020204" pitchFamily="34" charset="-122"/>
              </a:rPr>
              <a:t>特朗普兑现选举承诺，体现他说话算话</a:t>
            </a: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2. </a:t>
            </a:r>
            <a:r>
              <a:rPr lang="zh-CN" altLang="en-US" sz="1600" dirty="0">
                <a:latin typeface="微软雅黑" panose="020B0503020204020204" pitchFamily="34" charset="-122"/>
                <a:ea typeface="微软雅黑" panose="020B0503020204020204" pitchFamily="34" charset="-122"/>
              </a:rPr>
              <a:t>获得美国犹太势力支持，削弱伊朗势力，帮助以色列巩固在中东的优势</a:t>
            </a: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3. </a:t>
            </a:r>
            <a:r>
              <a:rPr lang="zh-CN" altLang="en-US" sz="1600" dirty="0">
                <a:latin typeface="微软雅黑" panose="020B0503020204020204" pitchFamily="34" charset="-122"/>
                <a:ea typeface="微软雅黑" panose="020B0503020204020204" pitchFamily="34" charset="-122"/>
              </a:rPr>
              <a:t>削弱俄罗斯在中东的影响力，可在叙利亚问题上和俄罗斯争夺主导权。</a:t>
            </a:r>
          </a:p>
        </p:txBody>
      </p:sp>
      <p:pic>
        <p:nvPicPr>
          <p:cNvPr id="4098" name="Picture 2">
            <a:extLst>
              <a:ext uri="{FF2B5EF4-FFF2-40B4-BE49-F238E27FC236}">
                <a16:creationId xmlns:a16="http://schemas.microsoft.com/office/drawing/2014/main" id="{C15B7B40-C331-4336-B79A-EDFCFDB23F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772644"/>
            <a:ext cx="3467909" cy="23787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380</TotalTime>
  <Words>701</Words>
  <Application>Microsoft Office PowerPoint</Application>
  <PresentationFormat>全屏显示(16:9)</PresentationFormat>
  <Paragraphs>24</Paragraphs>
  <Slides>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微软雅黑</vt:lpstr>
      <vt:lpstr>Arial</vt:lpstr>
      <vt:lpstr>Calibri</vt:lpstr>
      <vt:lpstr>Office 主题</vt:lpstr>
      <vt:lpstr>伊核协议</vt:lpstr>
      <vt:lpstr>PowerPoint 演示文稿</vt:lpstr>
      <vt:lpstr>伊朗核研究的开始</vt:lpstr>
      <vt:lpstr>伊核问题浮出水面</vt:lpstr>
      <vt:lpstr>联合国制裁协议</vt:lpstr>
      <vt:lpstr>伊朗核问题框架协议达成</vt:lpstr>
      <vt:lpstr>美国撕毁伊核协议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s j</cp:lastModifiedBy>
  <cp:revision>22</cp:revision>
  <dcterms:created xsi:type="dcterms:W3CDTF">2019-09-23T05:45:28Z</dcterms:created>
  <dcterms:modified xsi:type="dcterms:W3CDTF">2019-09-23T13:35:38Z</dcterms:modified>
</cp:coreProperties>
</file>