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2" r:id="rId7"/>
    <p:sldId id="260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0" autoAdjust="0"/>
    <p:restoredTop sz="94588" autoAdjust="0"/>
  </p:normalViewPr>
  <p:slideViewPr>
    <p:cSldViewPr snapToGrid="0">
      <p:cViewPr varScale="1">
        <p:scale>
          <a:sx n="103" d="100"/>
          <a:sy n="103" d="100"/>
        </p:scale>
        <p:origin x="-8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  <a:ln>
            <a:noFill/>
          </a:ln>
          <a:effectLst>
            <a:outerShdw blurRad="50800" dist="127000" dir="30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="1" i="1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600" y="203200"/>
            <a:ext cx="5816600" cy="596900"/>
          </a:xfr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ru-RU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neznaika1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703557"/>
            <a:ext cx="1879600" cy="2879886"/>
          </a:xfrm>
          <a:prstGeom prst="rect">
            <a:avLst/>
          </a:prstGeom>
        </p:spPr>
      </p:pic>
      <p:sp>
        <p:nvSpPr>
          <p:cNvPr id="7" name="Выноска-облако 6"/>
          <p:cNvSpPr/>
          <p:nvPr userDrawn="1"/>
        </p:nvSpPr>
        <p:spPr>
          <a:xfrm>
            <a:off x="1473200" y="177800"/>
            <a:ext cx="6184900" cy="1663700"/>
          </a:xfrm>
          <a:prstGeom prst="cloudCallout">
            <a:avLst>
              <a:gd name="adj1" fmla="val -48532"/>
              <a:gd name="adj2" fmla="val 68607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neznaika05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H="1">
            <a:off x="7493000" y="2879090"/>
            <a:ext cx="1651000" cy="3169920"/>
          </a:xfrm>
          <a:prstGeom prst="rect">
            <a:avLst/>
          </a:prstGeom>
        </p:spPr>
      </p:pic>
      <p:sp>
        <p:nvSpPr>
          <p:cNvPr id="7" name="Выноска-облако 6"/>
          <p:cNvSpPr/>
          <p:nvPr userDrawn="1"/>
        </p:nvSpPr>
        <p:spPr>
          <a:xfrm flipH="1">
            <a:off x="1473200" y="177800"/>
            <a:ext cx="6184900" cy="1663700"/>
          </a:xfrm>
          <a:prstGeom prst="cloudCallout">
            <a:avLst>
              <a:gd name="adj1" fmla="val -48532"/>
              <a:gd name="adj2" fmla="val 68607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33CC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лако 5"/>
          <p:cNvSpPr/>
          <p:nvPr userDrawn="1"/>
        </p:nvSpPr>
        <p:spPr>
          <a:xfrm>
            <a:off x="1054100" y="317500"/>
            <a:ext cx="6616700" cy="1168400"/>
          </a:xfrm>
          <a:prstGeom prst="cloud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31FDDC-A441-4E9A-A7B7-C063DD5C5D5D}" type="datetimeFigureOut">
              <a:rPr lang="ru-RU" smtClean="0"/>
              <a:pPr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F93BEB-A7E5-45B7-93E0-6896F1B1C80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>
          <a:xfrm>
            <a:off x="4826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advClick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33CC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3CC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://timso.koippo.kr.ua/hmura10/wp-content/uploads/2014/10/3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7784522" y="6012872"/>
            <a:ext cx="1183898" cy="676513"/>
            <a:chOff x="7784522" y="6012872"/>
            <a:chExt cx="1183898" cy="676513"/>
          </a:xfrm>
        </p:grpSpPr>
        <p:pic>
          <p:nvPicPr>
            <p:cNvPr id="5" name="Рисунок 4" descr="кнопка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6" name="TextBox 5">
              <a:hlinkClick r:id="" action="ppaction://hlinkshowjump?jump=nextslide"/>
            </p:cNvPr>
            <p:cNvSpPr txBox="1"/>
            <p:nvPr/>
          </p:nvSpPr>
          <p:spPr>
            <a:xfrm>
              <a:off x="7938654" y="6179128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Далее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348792" y="1009898"/>
            <a:ext cx="70269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Интерактивные уроки </a:t>
            </a:r>
            <a:endParaRPr lang="en-US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algn="ctr"/>
            <a:r>
              <a:rPr lang="ru-RU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с </a:t>
            </a:r>
            <a:r>
              <a:rPr lang="en-US" sz="54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MouseMischief</a:t>
            </a:r>
            <a:endParaRPr lang="ru-RU" sz="5400" b="1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4793" y="5050658"/>
            <a:ext cx="298972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Учитель:</a:t>
            </a:r>
          </a:p>
          <a:p>
            <a:r>
              <a:rPr lang="ru-RU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ru-RU" sz="28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Каменецкая</a:t>
            </a:r>
            <a:r>
              <a:rPr lang="ru-RU" sz="28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Ю.В.</a:t>
            </a:r>
            <a:endParaRPr lang="ru-RU" sz="2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Группа 4"/>
          <p:cNvGrpSpPr/>
          <p:nvPr/>
        </p:nvGrpSpPr>
        <p:grpSpPr>
          <a:xfrm rot="159098">
            <a:off x="7655213" y="5329381"/>
            <a:ext cx="1183898" cy="676513"/>
            <a:chOff x="7784522" y="6012872"/>
            <a:chExt cx="1183898" cy="676513"/>
          </a:xfrm>
        </p:grpSpPr>
        <p:pic>
          <p:nvPicPr>
            <p:cNvPr id="6" name="Рисунок 5" descr="кнопк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938654" y="6179128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Далее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729672" y="263855"/>
            <a:ext cx="7943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Идея приема</a:t>
            </a:r>
            <a:r>
              <a:rPr lang="en-US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ru-RU" sz="4000" b="1" i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Mouse</a:t>
            </a:r>
            <a:r>
              <a:rPr lang="ru-RU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ru-RU" sz="4000" b="1" i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Mischief</a:t>
            </a:r>
            <a:endParaRPr lang="ru-RU" sz="40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</a:t>
            </a:r>
            <a:r>
              <a:rPr lang="ru-RU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Несколько мышек</a:t>
            </a:r>
            <a:r>
              <a:rPr lang="en-US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)</a:t>
            </a:r>
            <a:endParaRPr lang="uk-UA" sz="40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8194" name="Picture 2" descr="http://www.microsoft.com/rus/multipoint/mouse-mischief/images/how-to/MouseMischiefLectureRoom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4085" y="1925925"/>
            <a:ext cx="5619750" cy="3600451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1837" y="1496292"/>
            <a:ext cx="8229600" cy="548885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Интегрируется с </a:t>
            </a:r>
            <a:r>
              <a:rPr lang="en-US" dirty="0" smtClean="0">
                <a:solidFill>
                  <a:srgbClr val="7030A0"/>
                </a:solidFill>
              </a:rPr>
              <a:t> Microsoft PowerPoint 2013, 2010, 2007.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Позволяет учителю создавать интерактивные презентации.</a:t>
            </a: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Позволяет одновременно несколькими учениками (до 25) с помощью мышки отвечать на вопросы, вносить графические коррективы.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Char char="ü"/>
            </a:pPr>
            <a:endParaRPr lang="ru-RU" dirty="0"/>
          </a:p>
        </p:txBody>
      </p:sp>
      <p:grpSp>
        <p:nvGrpSpPr>
          <p:cNvPr id="2" name="Группа 4"/>
          <p:cNvGrpSpPr/>
          <p:nvPr/>
        </p:nvGrpSpPr>
        <p:grpSpPr>
          <a:xfrm rot="159098">
            <a:off x="7655213" y="5329381"/>
            <a:ext cx="1183898" cy="676513"/>
            <a:chOff x="7784522" y="6012872"/>
            <a:chExt cx="1183898" cy="676513"/>
          </a:xfrm>
        </p:grpSpPr>
        <p:pic>
          <p:nvPicPr>
            <p:cNvPr id="6" name="Рисунок 5" descr="кнопк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938654" y="6179128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Далее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729672" y="263855"/>
            <a:ext cx="7943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Microsoft </a:t>
            </a:r>
            <a:r>
              <a:rPr lang="ru-RU" sz="4000" b="1" i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MouseMischief</a:t>
            </a:r>
            <a:endParaRPr lang="ru-RU" sz="40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n-US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</a:t>
            </a:r>
            <a:r>
              <a:rPr lang="ru-RU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Несколько мышек</a:t>
            </a:r>
            <a:r>
              <a:rPr lang="en-US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)</a:t>
            </a:r>
            <a:endParaRPr lang="uk-UA" sz="40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8019" y="2290619"/>
            <a:ext cx="8229600" cy="3925454"/>
          </a:xfrm>
        </p:spPr>
        <p:txBody>
          <a:bodyPr/>
          <a:lstStyle/>
          <a:p>
            <a:pPr lvl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Активное вовлечение учащихся и поддержка совместного обучения.</a:t>
            </a:r>
            <a:endParaRPr lang="uk-UA" dirty="0" smtClean="0">
              <a:solidFill>
                <a:srgbClr val="7030A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Улучшение управления аудиторией и общей вовлеченностью учащихся.</a:t>
            </a:r>
            <a:endParaRPr lang="uk-UA" dirty="0" smtClean="0">
              <a:solidFill>
                <a:srgbClr val="7030A0"/>
              </a:solidFill>
            </a:endParaRPr>
          </a:p>
          <a:p>
            <a:pPr lvl="0">
              <a:buFont typeface="Wingdings" pitchFamily="2" charset="2"/>
              <a:buChar char="ü"/>
            </a:pPr>
            <a:r>
              <a:rPr lang="ru-RU" dirty="0" smtClean="0">
                <a:solidFill>
                  <a:srgbClr val="7030A0"/>
                </a:solidFill>
              </a:rPr>
              <a:t>Простота использования и доступность решения.</a:t>
            </a:r>
            <a:endParaRPr lang="uk-UA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ru-RU" dirty="0"/>
          </a:p>
        </p:txBody>
      </p:sp>
      <p:grpSp>
        <p:nvGrpSpPr>
          <p:cNvPr id="2" name="Группа 4"/>
          <p:cNvGrpSpPr/>
          <p:nvPr/>
        </p:nvGrpSpPr>
        <p:grpSpPr>
          <a:xfrm rot="159098">
            <a:off x="7655213" y="5329381"/>
            <a:ext cx="1183898" cy="676513"/>
            <a:chOff x="7784522" y="6012872"/>
            <a:chExt cx="1183898" cy="676513"/>
          </a:xfrm>
        </p:grpSpPr>
        <p:pic>
          <p:nvPicPr>
            <p:cNvPr id="6" name="Рисунок 5" descr="кнопк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938654" y="6179128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Далее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729672" y="263855"/>
            <a:ext cx="7943273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3 </a:t>
            </a:r>
            <a:r>
              <a:rPr lang="ru-RU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основных преимущества</a:t>
            </a:r>
            <a:r>
              <a:rPr 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ru-RU" sz="3600" b="1" i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MouseMischief</a:t>
            </a:r>
            <a:endParaRPr lang="ru-RU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ru-RU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(</a:t>
            </a:r>
            <a:r>
              <a:rPr lang="ru-RU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Несколько мышек</a:t>
            </a:r>
            <a:r>
              <a:rPr 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)</a:t>
            </a:r>
            <a:endParaRPr lang="uk-UA" sz="36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Группа 4"/>
          <p:cNvGrpSpPr/>
          <p:nvPr/>
        </p:nvGrpSpPr>
        <p:grpSpPr>
          <a:xfrm rot="159098">
            <a:off x="7655213" y="5329381"/>
            <a:ext cx="1183898" cy="676513"/>
            <a:chOff x="7784522" y="6012872"/>
            <a:chExt cx="1183898" cy="676513"/>
          </a:xfrm>
        </p:grpSpPr>
        <p:pic>
          <p:nvPicPr>
            <p:cNvPr id="6" name="Рисунок 5" descr="кнопк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938654" y="6179128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Далее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729672" y="263855"/>
            <a:ext cx="79432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Как я могу включить интерактивные задания?</a:t>
            </a:r>
            <a:endParaRPr lang="uk-UA" sz="36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2804" y="1875601"/>
            <a:ext cx="754734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Во вкладке «Несколько мышей» выбрать</a:t>
            </a:r>
            <a:endParaRPr lang="uk-UA" sz="20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2863" y="1945553"/>
            <a:ext cx="603682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>
          <a:xfrm>
            <a:off x="609600" y="2415907"/>
            <a:ext cx="53501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Выбрать один из трех макетов</a:t>
            </a:r>
            <a:endParaRPr lang="uk-UA" sz="20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8427" y="4568666"/>
            <a:ext cx="7032191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3851" y="3288147"/>
            <a:ext cx="650391" cy="76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0218" y="3220172"/>
            <a:ext cx="801977" cy="84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0288" y="3284827"/>
            <a:ext cx="589946" cy="77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Прямая со стрелкой 22"/>
          <p:cNvCxnSpPr>
            <a:stCxn id="34" idx="4"/>
          </p:cNvCxnSpPr>
          <p:nvPr/>
        </p:nvCxnSpPr>
        <p:spPr>
          <a:xfrm rot="5400000">
            <a:off x="1376225" y="4184075"/>
            <a:ext cx="923636" cy="9421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0800000" flipV="1">
            <a:off x="1888842" y="4202544"/>
            <a:ext cx="1269994" cy="10298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9" idx="4"/>
          </p:cNvCxnSpPr>
          <p:nvPr/>
        </p:nvCxnSpPr>
        <p:spPr>
          <a:xfrm rot="5400000">
            <a:off x="2897918" y="3669147"/>
            <a:ext cx="1062178" cy="20458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2733967" y="3149600"/>
            <a:ext cx="1163787" cy="1062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3967028" y="3200405"/>
            <a:ext cx="969815" cy="9605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Овал 33"/>
          <p:cNvSpPr/>
          <p:nvPr/>
        </p:nvSpPr>
        <p:spPr>
          <a:xfrm>
            <a:off x="1911931" y="3131125"/>
            <a:ext cx="794333" cy="1062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8" name="Овал 37"/>
          <p:cNvSpPr/>
          <p:nvPr/>
        </p:nvSpPr>
        <p:spPr>
          <a:xfrm>
            <a:off x="5172362" y="4793674"/>
            <a:ext cx="1237673" cy="3879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Группа 4"/>
          <p:cNvGrpSpPr/>
          <p:nvPr/>
        </p:nvGrpSpPr>
        <p:grpSpPr>
          <a:xfrm rot="159098">
            <a:off x="7655213" y="5329381"/>
            <a:ext cx="1183898" cy="676513"/>
            <a:chOff x="7784522" y="6012872"/>
            <a:chExt cx="1183898" cy="676513"/>
          </a:xfrm>
        </p:grpSpPr>
        <p:pic>
          <p:nvPicPr>
            <p:cNvPr id="6" name="Рисунок 5" descr="кнопк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938656" y="6179128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  <a:hlinkClick r:id="rId4" action="ppaction://hlinksldjump"/>
                </a:rPr>
                <a:t>Далее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7190" y="929554"/>
            <a:ext cx="5471245" cy="227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16898" y="2041236"/>
            <a:ext cx="3344483" cy="431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Прямоугольник 24"/>
          <p:cNvSpPr/>
          <p:nvPr/>
        </p:nvSpPr>
        <p:spPr>
          <a:xfrm>
            <a:off x="1691165" y="371824"/>
            <a:ext cx="6132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«Несколько вариантов»</a:t>
            </a:r>
            <a:endParaRPr lang="uk-UA" sz="3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Группа 4"/>
          <p:cNvGrpSpPr/>
          <p:nvPr/>
        </p:nvGrpSpPr>
        <p:grpSpPr>
          <a:xfrm rot="159098">
            <a:off x="7655213" y="5329381"/>
            <a:ext cx="1183898" cy="676513"/>
            <a:chOff x="7784522" y="6012872"/>
            <a:chExt cx="1183898" cy="676513"/>
          </a:xfrm>
        </p:grpSpPr>
        <p:pic>
          <p:nvPicPr>
            <p:cNvPr id="6" name="Рисунок 5" descr="кнопк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938655" y="6179128"/>
              <a:ext cx="877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Далее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Рисунок 8" descr=" «дитячі» миші">
            <a:hlinkClick r:id="rId4"/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6909" y="1477819"/>
            <a:ext cx="6548582" cy="4368800"/>
          </a:xfrm>
          <a:prstGeom prst="foldedCorner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Прямоугольник 7"/>
          <p:cNvSpPr/>
          <p:nvPr/>
        </p:nvSpPr>
        <p:spPr>
          <a:xfrm>
            <a:off x="1691165" y="371824"/>
            <a:ext cx="6132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Запуск демонстрации</a:t>
            </a:r>
            <a:endParaRPr lang="uk-UA" sz="3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Группа 4"/>
          <p:cNvGrpSpPr/>
          <p:nvPr/>
        </p:nvGrpSpPr>
        <p:grpSpPr>
          <a:xfrm rot="159098">
            <a:off x="7655213" y="5329381"/>
            <a:ext cx="1183898" cy="676513"/>
            <a:chOff x="7784522" y="6012872"/>
            <a:chExt cx="1183898" cy="676513"/>
          </a:xfrm>
        </p:grpSpPr>
        <p:pic>
          <p:nvPicPr>
            <p:cNvPr id="6" name="Рисунок 5" descr="кнопка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4522" y="6012872"/>
              <a:ext cx="1183898" cy="676513"/>
            </a:xfrm>
            <a:prstGeom prst="rect">
              <a:avLst/>
            </a:prstGeom>
          </p:spPr>
        </p:pic>
        <p:sp>
          <p:nvSpPr>
            <p:cNvPr id="7" name="TextBox 6">
              <a:hlinkClick r:id="" action="ppaction://hlinkshowjump?jump=nextslide"/>
            </p:cNvPr>
            <p:cNvSpPr txBox="1"/>
            <p:nvPr/>
          </p:nvSpPr>
          <p:spPr>
            <a:xfrm>
              <a:off x="7938751" y="617912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Конец</a:t>
              </a:r>
              <a:endPara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701962" y="2175782"/>
            <a:ext cx="794327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Спасибо за внимание!</a:t>
            </a:r>
            <a:endParaRPr lang="uk-UA" sz="3600" b="1" i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127</Words>
  <Application>Microsoft Office PowerPoint</Application>
  <PresentationFormat>Экран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Galina.Rassohina</dc:creator>
  <cp:lastModifiedBy>Юля</cp:lastModifiedBy>
  <cp:revision>28</cp:revision>
  <dcterms:created xsi:type="dcterms:W3CDTF">2014-08-01T23:18:41Z</dcterms:created>
  <dcterms:modified xsi:type="dcterms:W3CDTF">2016-02-19T07:47:39Z</dcterms:modified>
</cp:coreProperties>
</file>