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1" r:id="rId4"/>
    <p:sldId id="290" r:id="rId5"/>
    <p:sldId id="288" r:id="rId6"/>
    <p:sldId id="282" r:id="rId7"/>
    <p:sldId id="283" r:id="rId8"/>
    <p:sldId id="284" r:id="rId9"/>
    <p:sldId id="285" r:id="rId10"/>
    <p:sldId id="289" r:id="rId11"/>
    <p:sldId id="287" r:id="rId12"/>
    <p:sldId id="286" r:id="rId13"/>
    <p:sldId id="291" r:id="rId14"/>
    <p:sldId id="292" r:id="rId15"/>
    <p:sldId id="260" r:id="rId16"/>
    <p:sldId id="275" r:id="rId17"/>
    <p:sldId id="276" r:id="rId18"/>
    <p:sldId id="277" r:id="rId19"/>
    <p:sldId id="280" r:id="rId20"/>
    <p:sldId id="261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Meiryo U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2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08803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Meiryo UI"/>
      </a:defRPr>
    </a:lvl1pPr>
    <a:lvl2pPr indent="228600" latinLnBrk="0">
      <a:defRPr sz="1200">
        <a:latin typeface="+mn-lt"/>
        <a:ea typeface="+mn-ea"/>
        <a:cs typeface="+mn-cs"/>
        <a:sym typeface="Meiryo UI"/>
      </a:defRPr>
    </a:lvl2pPr>
    <a:lvl3pPr indent="457200" latinLnBrk="0">
      <a:defRPr sz="1200">
        <a:latin typeface="+mn-lt"/>
        <a:ea typeface="+mn-ea"/>
        <a:cs typeface="+mn-cs"/>
        <a:sym typeface="Meiryo UI"/>
      </a:defRPr>
    </a:lvl3pPr>
    <a:lvl4pPr indent="685800" latinLnBrk="0">
      <a:defRPr sz="1200">
        <a:latin typeface="+mn-lt"/>
        <a:ea typeface="+mn-ea"/>
        <a:cs typeface="+mn-cs"/>
        <a:sym typeface="Meiryo UI"/>
      </a:defRPr>
    </a:lvl4pPr>
    <a:lvl5pPr indent="914400" latinLnBrk="0">
      <a:defRPr sz="1200">
        <a:latin typeface="+mn-lt"/>
        <a:ea typeface="+mn-ea"/>
        <a:cs typeface="+mn-cs"/>
        <a:sym typeface="Meiryo UI"/>
      </a:defRPr>
    </a:lvl5pPr>
    <a:lvl6pPr indent="1143000" latinLnBrk="0">
      <a:defRPr sz="1200">
        <a:latin typeface="+mn-lt"/>
        <a:ea typeface="+mn-ea"/>
        <a:cs typeface="+mn-cs"/>
        <a:sym typeface="Meiryo UI"/>
      </a:defRPr>
    </a:lvl6pPr>
    <a:lvl7pPr indent="1371600" latinLnBrk="0">
      <a:defRPr sz="1200">
        <a:latin typeface="+mn-lt"/>
        <a:ea typeface="+mn-ea"/>
        <a:cs typeface="+mn-cs"/>
        <a:sym typeface="Meiryo UI"/>
      </a:defRPr>
    </a:lvl7pPr>
    <a:lvl8pPr indent="1600200" latinLnBrk="0">
      <a:defRPr sz="1200">
        <a:latin typeface="+mn-lt"/>
        <a:ea typeface="+mn-ea"/>
        <a:cs typeface="+mn-cs"/>
        <a:sym typeface="Meiryo UI"/>
      </a:defRPr>
    </a:lvl8pPr>
    <a:lvl9pPr indent="1828800" latinLnBrk="0">
      <a:defRPr sz="1200">
        <a:latin typeface="+mn-lt"/>
        <a:ea typeface="+mn-ea"/>
        <a:cs typeface="+mn-cs"/>
        <a:sym typeface="Meiryo U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86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rgbClr val="BDD7EE"/>
          </a:solidFill>
          <a:ln w="6350">
            <a:solidFill>
              <a:srgbClr val="BDD7EE"/>
            </a:solidFill>
            <a:miter/>
          </a:ln>
        </p:spPr>
        <p:txBody>
          <a:bodyPr lIns="45718" tIns="45718" rIns="45718" bIns="45718" anchor="ctr"/>
          <a:lstStyle/>
          <a:p>
            <a:pPr algn="ctr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524000" y="3537744"/>
            <a:ext cx="9144000" cy="9144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8" name="Shape 18"/>
          <p:cNvSpPr/>
          <p:nvPr/>
        </p:nvSpPr>
        <p:spPr>
          <a:xfrm>
            <a:off x="1524000" y="2030332"/>
            <a:ext cx="9144000" cy="59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4000"/>
            </a:lvl1pPr>
          </a:lstStyle>
          <a:p>
            <a:r>
              <a:t>勉強会まとめ資料</a:t>
            </a:r>
          </a:p>
        </p:txBody>
      </p:sp>
      <p:sp>
        <p:nvSpPr>
          <p:cNvPr id="19" name="Shape 19"/>
          <p:cNvSpPr/>
          <p:nvPr/>
        </p:nvSpPr>
        <p:spPr>
          <a:xfrm>
            <a:off x="9029700" y="5023961"/>
            <a:ext cx="2832100" cy="345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2000"/>
            </a:lvl1pPr>
          </a:lstStyle>
          <a:p>
            <a:r>
              <a:t>株式会社システムアイ</a:t>
            </a:r>
          </a:p>
        </p:txBody>
      </p:sp>
      <p:pic>
        <p:nvPicPr>
          <p:cNvPr id="2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8660" y="4934741"/>
            <a:ext cx="523877" cy="523877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half" idx="1"/>
          </p:nvPr>
        </p:nvSpPr>
        <p:spPr>
          <a:xfrm>
            <a:off x="431798" y="1152525"/>
            <a:ext cx="5181602" cy="5024438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431798" y="1054100"/>
            <a:ext cx="11379203" cy="800099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sz="half" idx="1"/>
          </p:nvPr>
        </p:nvSpPr>
        <p:spPr>
          <a:xfrm>
            <a:off x="431798" y="1257300"/>
            <a:ext cx="4051304" cy="49149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3" name="Shape 63"/>
          <p:cNvSpPr>
            <a:spLocks noGrp="1"/>
          </p:cNvSpPr>
          <p:nvPr>
            <p:ph type="pic" sz="half" idx="13"/>
          </p:nvPr>
        </p:nvSpPr>
        <p:spPr>
          <a:xfrm>
            <a:off x="5524500" y="1257300"/>
            <a:ext cx="6172200" cy="4914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タイトルのみ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8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9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image1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431799" y="990600"/>
            <a:ext cx="11379203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31798" y="339725"/>
            <a:ext cx="10515603" cy="536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31800" y="1968500"/>
            <a:ext cx="11379200" cy="41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3pPr>
      <a:lvl4pPr marL="1698170" marR="0" indent="-32657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4pPr>
      <a:lvl5pPr marL="22098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Meiryo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～【</a:t>
            </a:r>
            <a:r>
              <a:rPr dirty="0" smtClean="0"/>
              <a:t>2018/</a:t>
            </a:r>
            <a:r>
              <a:rPr lang="en-US" dirty="0" smtClean="0"/>
              <a:t>10</a:t>
            </a:r>
            <a:r>
              <a:rPr dirty="0" smtClean="0"/>
              <a:t>/</a:t>
            </a:r>
            <a:r>
              <a:rPr lang="en-US" dirty="0" smtClean="0"/>
              <a:t>18</a:t>
            </a:r>
            <a:r>
              <a:rPr dirty="0" smtClean="0"/>
              <a:t>】第</a:t>
            </a:r>
            <a:r>
              <a:rPr lang="en-US" dirty="0"/>
              <a:t>7</a:t>
            </a:r>
            <a:r>
              <a:rPr dirty="0" smtClean="0"/>
              <a:t>回勉強会プレゼン資料</a:t>
            </a:r>
            <a:r>
              <a:rPr dirty="0"/>
              <a:t>～</a:t>
            </a:r>
          </a:p>
        </p:txBody>
      </p:sp>
      <p:sp>
        <p:nvSpPr>
          <p:cNvPr id="104" name="Shape 104"/>
          <p:cNvSpPr/>
          <p:nvPr/>
        </p:nvSpPr>
        <p:spPr>
          <a:xfrm>
            <a:off x="1523999" y="2072108"/>
            <a:ext cx="8980490" cy="646327"/>
          </a:xfrm>
          <a:prstGeom prst="rect">
            <a:avLst/>
          </a:prstGeom>
          <a:solidFill>
            <a:srgbClr val="BDD7E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600"/>
            </a:pPr>
            <a:r>
              <a:rPr lang="ja-JP" altLang="en-US" dirty="0" smtClean="0"/>
              <a:t>進捗報告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４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バックアップ画面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26133" y="1124744"/>
            <a:ext cx="143564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設計上の画面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21162" r="16779" b="9696"/>
          <a:stretch/>
        </p:blipFill>
        <p:spPr bwMode="auto">
          <a:xfrm>
            <a:off x="1415480" y="1700808"/>
            <a:ext cx="3056952" cy="44314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700808"/>
            <a:ext cx="3986811" cy="48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7803629" y="1124744"/>
            <a:ext cx="13635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作成した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7703738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13" y="1707257"/>
            <a:ext cx="3986811" cy="48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" t="21702" r="4423" b="17626"/>
          <a:stretch/>
        </p:blipFill>
        <p:spPr bwMode="auto">
          <a:xfrm>
            <a:off x="5015880" y="2117998"/>
            <a:ext cx="6457950" cy="240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４</a:t>
            </a:r>
            <a:r>
              <a:rPr lang="ja-JP" altLang="en-US" dirty="0" smtClean="0">
                <a:solidFill>
                  <a:schemeClr val="tx1"/>
                </a:solidFill>
              </a:rPr>
              <a:t>－１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バックアップ</a:t>
            </a:r>
            <a:r>
              <a:rPr lang="ja-JP" altLang="en-US" dirty="0" smtClean="0">
                <a:solidFill>
                  <a:schemeClr val="tx1"/>
                </a:solidFill>
              </a:rPr>
              <a:t>履歴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3512" y="1268760"/>
            <a:ext cx="152541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バックアップ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185717" y="3116560"/>
            <a:ext cx="1662258" cy="48388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5513585" y="2905124"/>
            <a:ext cx="5840140" cy="552451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7030740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13" y="1707257"/>
            <a:ext cx="3986811" cy="48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" t="21702" r="4423" b="17626"/>
          <a:stretch/>
        </p:blipFill>
        <p:spPr bwMode="auto">
          <a:xfrm>
            <a:off x="5015880" y="2117998"/>
            <a:ext cx="6457950" cy="240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４</a:t>
            </a:r>
            <a:r>
              <a:rPr lang="ja-JP" altLang="en-US" dirty="0" smtClean="0">
                <a:solidFill>
                  <a:schemeClr val="tx1"/>
                </a:solidFill>
              </a:rPr>
              <a:t>－２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バックアップ</a:t>
            </a:r>
            <a:r>
              <a:rPr lang="ja-JP" altLang="en-US" dirty="0" smtClean="0">
                <a:solidFill>
                  <a:schemeClr val="tx1"/>
                </a:solidFill>
              </a:rPr>
              <a:t>ボタン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3512" y="1268760"/>
            <a:ext cx="152541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バックアップ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585767" y="4229101"/>
            <a:ext cx="843108" cy="28575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5523110" y="3419475"/>
            <a:ext cx="5840140" cy="447676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2402725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５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ヘッダー、フッター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26133" y="1124744"/>
            <a:ext cx="143564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設計上の画面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803629" y="1124744"/>
            <a:ext cx="13635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作成した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11662" r="16779" b="1131"/>
          <a:stretch/>
        </p:blipFill>
        <p:spPr bwMode="auto">
          <a:xfrm>
            <a:off x="1775520" y="1525185"/>
            <a:ext cx="2696912" cy="49309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1738660" y="2068175"/>
            <a:ext cx="2773163" cy="3849498"/>
          </a:xfrm>
          <a:prstGeom prst="rect">
            <a:avLst/>
          </a:prstGeom>
          <a:solidFill>
            <a:srgbClr val="BFBF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メイン部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34915" y="1525185"/>
            <a:ext cx="2776908" cy="542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726928" y="5915898"/>
            <a:ext cx="2784895" cy="577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062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59896" y="2780928"/>
            <a:ext cx="2448272" cy="536575"/>
          </a:xfrm>
        </p:spPr>
        <p:txBody>
          <a:bodyPr>
            <a:noAutofit/>
          </a:bodyPr>
          <a:lstStyle/>
          <a:p>
            <a:r>
              <a:rPr kumimoji="1" lang="ja-JP" altLang="en-US" sz="8800" dirty="0" smtClean="0"/>
              <a:t>参考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3892055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参考</a:t>
            </a:r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一覧</a:t>
            </a:r>
            <a:r>
              <a:rPr lang="ja-JP" altLang="en-US" dirty="0" smtClean="0">
                <a:solidFill>
                  <a:schemeClr val="tx1"/>
                </a:solidFill>
              </a:rPr>
              <a:t>画面</a:t>
            </a:r>
            <a:endParaRPr lang="zh-TW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9" t="20928" r="16369" b="9931"/>
          <a:stretch/>
        </p:blipFill>
        <p:spPr bwMode="auto">
          <a:xfrm>
            <a:off x="947191" y="1834198"/>
            <a:ext cx="3132585" cy="4475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正方形/長方形 9"/>
          <p:cNvSpPr/>
          <p:nvPr/>
        </p:nvSpPr>
        <p:spPr>
          <a:xfrm>
            <a:off x="911424" y="1834198"/>
            <a:ext cx="3168352" cy="4475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一覧画面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43872" y="1268760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■画面構成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047750" y="3645024"/>
            <a:ext cx="4667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562100" y="3645024"/>
            <a:ext cx="194161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562350" y="3645024"/>
            <a:ext cx="41910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線吹き出し 1 (枠付き) 1"/>
          <p:cNvSpPr/>
          <p:nvPr/>
        </p:nvSpPr>
        <p:spPr>
          <a:xfrm>
            <a:off x="4284415" y="1658195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127974"/>
              <a:gd name="adj4" fmla="val -44583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01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2" name="線吹き出し 1 (枠付き) 21"/>
          <p:cNvSpPr/>
          <p:nvPr/>
        </p:nvSpPr>
        <p:spPr>
          <a:xfrm>
            <a:off x="335360" y="3144657"/>
            <a:ext cx="457200" cy="369328"/>
          </a:xfrm>
          <a:prstGeom prst="borderCallout1">
            <a:avLst>
              <a:gd name="adj1" fmla="val 62593"/>
              <a:gd name="adj2" fmla="val 102084"/>
              <a:gd name="adj3" fmla="val 166659"/>
              <a:gd name="adj4" fmla="val 188750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02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3" name="線吹き出し 1 (枠付き) 22"/>
          <p:cNvSpPr/>
          <p:nvPr/>
        </p:nvSpPr>
        <p:spPr>
          <a:xfrm>
            <a:off x="2271790" y="3144657"/>
            <a:ext cx="457200" cy="369328"/>
          </a:xfrm>
          <a:prstGeom prst="borderCallout1">
            <a:avLst>
              <a:gd name="adj1" fmla="val 101278"/>
              <a:gd name="adj2" fmla="val 47917"/>
              <a:gd name="adj3" fmla="val 184712"/>
              <a:gd name="adj4" fmla="val 47084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03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4" name="線吹き出し 1 (枠付き) 23"/>
          <p:cNvSpPr/>
          <p:nvPr/>
        </p:nvSpPr>
        <p:spPr>
          <a:xfrm>
            <a:off x="4263530" y="3144657"/>
            <a:ext cx="457200" cy="369328"/>
          </a:xfrm>
          <a:prstGeom prst="borderCallout1">
            <a:avLst>
              <a:gd name="adj1" fmla="val 52277"/>
              <a:gd name="adj2" fmla="val -4166"/>
              <a:gd name="adj3" fmla="val 171817"/>
              <a:gd name="adj4" fmla="val -96667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04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86180"/>
              </p:ext>
            </p:extLst>
          </p:nvPr>
        </p:nvGraphicFramePr>
        <p:xfrm>
          <a:off x="5103248" y="1813464"/>
          <a:ext cx="6681383" cy="393646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60704"/>
                <a:gridCol w="1368152"/>
                <a:gridCol w="1224136"/>
                <a:gridCol w="35283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No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項目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形式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詳細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一覧表示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リスト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・登録日、内容、</a:t>
                      </a:r>
                      <a:r>
                        <a:rPr lang="en-US" altLang="ja-JP" sz="1800" dirty="0" smtClean="0"/>
                        <a:t>SNS</a:t>
                      </a:r>
                      <a:r>
                        <a:rPr lang="ja-JP" altLang="en-US" sz="1800" dirty="0" smtClean="0"/>
                        <a:t>連携を表示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・一覧から選択したら、登録画面に表示</a:t>
                      </a:r>
                    </a:p>
                  </a:txBody>
                  <a:tcPr anchor="ctr"/>
                </a:tc>
              </a:tr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02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登録日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ja-JP" sz="1800" dirty="0" smtClean="0"/>
                        <a:t>1</a:t>
                      </a:r>
                      <a:r>
                        <a:rPr lang="ja-JP" altLang="en-US" sz="1800" dirty="0" smtClean="0"/>
                        <a:t>行目：年（</a:t>
                      </a:r>
                      <a:r>
                        <a:rPr lang="en-US" altLang="ja-JP" sz="1800" dirty="0" smtClean="0"/>
                        <a:t>YYYY</a:t>
                      </a:r>
                      <a:r>
                        <a:rPr lang="ja-JP" altLang="en-US" sz="1800" dirty="0" smtClean="0"/>
                        <a:t>）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ja-JP" sz="1800" dirty="0" smtClean="0"/>
                        <a:t>2</a:t>
                      </a:r>
                      <a:r>
                        <a:rPr lang="ja-JP" altLang="en-US" sz="1800" dirty="0" smtClean="0"/>
                        <a:t>行目：月日（</a:t>
                      </a:r>
                      <a:r>
                        <a:rPr lang="en-US" altLang="ja-JP" sz="1800" dirty="0" smtClean="0"/>
                        <a:t>MM/DD</a:t>
                      </a:r>
                      <a:r>
                        <a:rPr lang="ja-JP" altLang="en-US" sz="1800" dirty="0" smtClean="0"/>
                        <a:t>）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ja-JP" sz="1800" dirty="0" smtClean="0"/>
                        <a:t>3</a:t>
                      </a:r>
                      <a:r>
                        <a:rPr lang="ja-JP" altLang="en-US" sz="1800" dirty="0" smtClean="0"/>
                        <a:t>行目：</a:t>
                      </a:r>
                      <a:r>
                        <a:rPr lang="en-US" altLang="ja-JP" sz="1800" dirty="0" smtClean="0"/>
                        <a:t>(</a:t>
                      </a:r>
                      <a:r>
                        <a:rPr lang="ja-JP" altLang="en-US" sz="1800" dirty="0" smtClean="0"/>
                        <a:t>曜日</a:t>
                      </a:r>
                      <a:r>
                        <a:rPr lang="en-US" altLang="ja-JP" sz="1800" dirty="0" smtClean="0"/>
                        <a:t>)</a:t>
                      </a:r>
                    </a:p>
                  </a:txBody>
                  <a:tcPr anchor="ctr"/>
                </a:tc>
              </a:tr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03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内容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・登録した内容を表示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・文章が収まりきらない場合、以降「</a:t>
                      </a:r>
                      <a:r>
                        <a:rPr kumimoji="0" lang="en-US" altLang="ja-JP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…</a:t>
                      </a: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」で省略</a:t>
                      </a: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04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 smtClean="0"/>
                        <a:t>SNS</a:t>
                      </a:r>
                      <a:r>
                        <a:rPr kumimoji="1" lang="ja-JP" altLang="en-US" sz="1800" dirty="0" smtClean="0"/>
                        <a:t>連携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アイコン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・</a:t>
                      </a:r>
                      <a:r>
                        <a:rPr kumimoji="1" lang="en-US" altLang="ja-JP" sz="1800" dirty="0" smtClean="0"/>
                        <a:t>Twitter</a:t>
                      </a:r>
                      <a:r>
                        <a:rPr kumimoji="1" lang="ja-JP" altLang="en-US" sz="1800" dirty="0" smtClean="0"/>
                        <a:t>等に登録日と内容を投稿</a:t>
                      </a:r>
                      <a:endParaRPr kumimoji="1" lang="en-US" altLang="ja-JP" sz="1800" dirty="0" smtClean="0"/>
                    </a:p>
                    <a:p>
                      <a:pPr algn="l"/>
                      <a:r>
                        <a:rPr kumimoji="1" lang="ja-JP" altLang="en-US" sz="1800" dirty="0" smtClean="0"/>
                        <a:t>・連携前に確認アラート表示</a:t>
                      </a:r>
                      <a:endParaRPr kumimoji="1" lang="ja-JP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8" t="21395" r="16325" b="9734"/>
          <a:stretch/>
        </p:blipFill>
        <p:spPr bwMode="auto">
          <a:xfrm>
            <a:off x="983432" y="1885950"/>
            <a:ext cx="3056953" cy="4423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参考　検索</a:t>
            </a:r>
            <a:r>
              <a:rPr lang="ja-JP" altLang="en-US" dirty="0" smtClean="0">
                <a:solidFill>
                  <a:schemeClr val="tx1"/>
                </a:solidFill>
              </a:rPr>
              <a:t>画面</a:t>
            </a:r>
            <a:endParaRPr lang="zh-TW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829618" y="5384651"/>
            <a:ext cx="1332682" cy="482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検索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43872" y="1263674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■画面構成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242690" y="2519362"/>
            <a:ext cx="2595885" cy="385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251626" y="3045718"/>
            <a:ext cx="2596474" cy="554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283246" y="3831332"/>
            <a:ext cx="1517104" cy="226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線吹き出し 1 (枠付き) 22"/>
          <p:cNvSpPr/>
          <p:nvPr/>
        </p:nvSpPr>
        <p:spPr>
          <a:xfrm>
            <a:off x="4090067" y="2861054"/>
            <a:ext cx="457200" cy="369328"/>
          </a:xfrm>
          <a:prstGeom prst="borderCallout1">
            <a:avLst>
              <a:gd name="adj1" fmla="val 70330"/>
              <a:gd name="adj2" fmla="val 0"/>
              <a:gd name="adj3" fmla="val 133132"/>
              <a:gd name="adj4" fmla="val -77916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03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4" name="線吹き出し 1 (枠付き) 23"/>
          <p:cNvSpPr/>
          <p:nvPr/>
        </p:nvSpPr>
        <p:spPr>
          <a:xfrm>
            <a:off x="3071664" y="3842742"/>
            <a:ext cx="457200" cy="369328"/>
          </a:xfrm>
          <a:prstGeom prst="borderCallout1">
            <a:avLst>
              <a:gd name="adj1" fmla="val 52277"/>
              <a:gd name="adj2" fmla="val 1"/>
              <a:gd name="adj3" fmla="val 35130"/>
              <a:gd name="adj4" fmla="val -73750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04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74004"/>
              </p:ext>
            </p:extLst>
          </p:nvPr>
        </p:nvGraphicFramePr>
        <p:xfrm>
          <a:off x="5103249" y="1808378"/>
          <a:ext cx="6393352" cy="454552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60703"/>
                <a:gridCol w="1620864"/>
                <a:gridCol w="1523362"/>
                <a:gridCol w="268842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No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項目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形式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詳細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4263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検索条件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検索条件</a:t>
                      </a:r>
                      <a:endParaRPr kumimoji="0" lang="ja-JP" altLang="en-US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02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 smtClean="0"/>
                        <a:t>【</a:t>
                      </a:r>
                      <a:r>
                        <a:rPr kumimoji="1" lang="ja-JP" altLang="en-US" sz="1800" dirty="0" smtClean="0"/>
                        <a:t>条件</a:t>
                      </a:r>
                      <a:r>
                        <a:rPr kumimoji="1" lang="en-US" altLang="ja-JP" sz="1800" dirty="0" smtClean="0"/>
                        <a:t>】</a:t>
                      </a:r>
                      <a:r>
                        <a:rPr kumimoji="1" lang="ja-JP" altLang="en-US" sz="1800" dirty="0" smtClean="0"/>
                        <a:t>日付範囲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カレンダー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ja-JP" altLang="en-US" sz="1800" dirty="0" smtClean="0"/>
                        <a:t>対象日範囲の条件を設定</a:t>
                      </a:r>
                      <a:endParaRPr lang="en-US" altLang="ja-JP" sz="1800" dirty="0" smtClean="0"/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03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 smtClean="0"/>
                        <a:t>【</a:t>
                      </a:r>
                      <a:r>
                        <a:rPr kumimoji="1" lang="ja-JP" altLang="en-US" sz="1800" dirty="0" smtClean="0"/>
                        <a:t>条件</a:t>
                      </a:r>
                      <a:r>
                        <a:rPr kumimoji="1" lang="en-US" altLang="ja-JP" sz="1800" dirty="0" smtClean="0"/>
                        <a:t>】</a:t>
                      </a:r>
                      <a:r>
                        <a:rPr kumimoji="1" lang="ja-JP" altLang="en-US" sz="1800" dirty="0" smtClean="0"/>
                        <a:t>曜日・祝日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チェックボックス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チェックした曜日・祝日の条件を設定</a:t>
                      </a:r>
                      <a:endParaRPr kumimoji="0" lang="ja-JP" altLang="en-US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  <a:tr h="7359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04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 smtClean="0"/>
                        <a:t>【</a:t>
                      </a:r>
                      <a:r>
                        <a:rPr kumimoji="1" lang="ja-JP" altLang="en-US" sz="1800" dirty="0" smtClean="0"/>
                        <a:t>条件</a:t>
                      </a:r>
                      <a:r>
                        <a:rPr kumimoji="1" lang="en-US" altLang="ja-JP" sz="1800" dirty="0" smtClean="0"/>
                        <a:t>】</a:t>
                      </a:r>
                      <a:r>
                        <a:rPr kumimoji="1" lang="ja-JP" altLang="en-US" sz="1800" dirty="0" smtClean="0"/>
                        <a:t>登録のある日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チェックボックス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登録情報のある日の条件を設定</a:t>
                      </a:r>
                      <a:endParaRPr kumimoji="1" lang="ja-JP" altLang="en-US" sz="1800" dirty="0"/>
                    </a:p>
                  </a:txBody>
                  <a:tcPr anchor="ctr"/>
                </a:tc>
              </a:tr>
              <a:tr h="11039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05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検索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ボタン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・</a:t>
                      </a:r>
                      <a:r>
                        <a:rPr kumimoji="1" lang="en-US" altLang="ja-JP" sz="1800" dirty="0" smtClean="0"/>
                        <a:t>02</a:t>
                      </a:r>
                      <a:r>
                        <a:rPr kumimoji="1" lang="ja-JP" altLang="en-US" sz="1800" dirty="0" smtClean="0"/>
                        <a:t>～</a:t>
                      </a:r>
                      <a:r>
                        <a:rPr kumimoji="1" lang="en-US" altLang="ja-JP" sz="1800" dirty="0" smtClean="0"/>
                        <a:t>04</a:t>
                      </a:r>
                      <a:r>
                        <a:rPr kumimoji="1" lang="ja-JP" altLang="en-US" sz="1800" dirty="0" smtClean="0"/>
                        <a:t>の条件をもとに検索処理実行</a:t>
                      </a:r>
                      <a:endParaRPr kumimoji="1" lang="en-US" altLang="ja-JP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/>
                        <a:t>・</a:t>
                      </a:r>
                      <a:r>
                        <a:rPr lang="ja-JP" altLang="en-US" sz="1800" dirty="0" smtClean="0"/>
                        <a:t>処理開始前に「確認アラート」を表示</a:t>
                      </a:r>
                      <a:endParaRPr kumimoji="1" lang="en-US" altLang="ja-JP" sz="1800" dirty="0" smtClean="0"/>
                    </a:p>
                    <a:p>
                      <a:pPr algn="l"/>
                      <a:r>
                        <a:rPr kumimoji="1" lang="ja-JP" altLang="en-US" sz="1800" dirty="0" smtClean="0"/>
                        <a:t>・検索結果を一覧画面に表示</a:t>
                      </a:r>
                      <a:endParaRPr kumimoji="1" lang="ja-JP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正方形/長方形 15"/>
          <p:cNvSpPr/>
          <p:nvPr/>
        </p:nvSpPr>
        <p:spPr>
          <a:xfrm>
            <a:off x="1242690" y="2191824"/>
            <a:ext cx="548010" cy="189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線吹き出し 1 (枠付き) 1"/>
          <p:cNvSpPr/>
          <p:nvPr/>
        </p:nvSpPr>
        <p:spPr>
          <a:xfrm>
            <a:off x="1871662" y="1936259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94447"/>
              <a:gd name="adj4" fmla="val -44583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01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2" name="線吹き出し 1 (枠付き) 21"/>
          <p:cNvSpPr/>
          <p:nvPr/>
        </p:nvSpPr>
        <p:spPr>
          <a:xfrm>
            <a:off x="3105286" y="1979552"/>
            <a:ext cx="457200" cy="369328"/>
          </a:xfrm>
          <a:prstGeom prst="borderCallout1">
            <a:avLst>
              <a:gd name="adj1" fmla="val 98699"/>
              <a:gd name="adj2" fmla="val 29167"/>
              <a:gd name="adj3" fmla="val 171817"/>
              <a:gd name="adj4" fmla="val -32083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02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9" name="線吹き出し 1 (枠付き) 18"/>
          <p:cNvSpPr/>
          <p:nvPr/>
        </p:nvSpPr>
        <p:spPr>
          <a:xfrm>
            <a:off x="3238636" y="5054849"/>
            <a:ext cx="457200" cy="369328"/>
          </a:xfrm>
          <a:prstGeom prst="borderCallout1">
            <a:avLst>
              <a:gd name="adj1" fmla="val 52277"/>
              <a:gd name="adj2" fmla="val 1"/>
              <a:gd name="adj3" fmla="val 140869"/>
              <a:gd name="adj4" fmla="val -65416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05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8452183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5" t="20879" r="16836" b="9909"/>
          <a:stretch/>
        </p:blipFill>
        <p:spPr bwMode="auto">
          <a:xfrm>
            <a:off x="983433" y="1885950"/>
            <a:ext cx="3056952" cy="4423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参考　</a:t>
            </a:r>
            <a:r>
              <a:rPr lang="ja-JP" altLang="en-US" dirty="0" smtClean="0">
                <a:solidFill>
                  <a:schemeClr val="tx1"/>
                </a:solidFill>
              </a:rPr>
              <a:t>登録</a:t>
            </a:r>
            <a:r>
              <a:rPr lang="ja-JP" altLang="en-US" dirty="0" smtClean="0">
                <a:solidFill>
                  <a:schemeClr val="tx1"/>
                </a:solidFill>
              </a:rPr>
              <a:t>画面</a:t>
            </a:r>
            <a:endParaRPr lang="zh-TW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228724" y="1914525"/>
            <a:ext cx="258127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登録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43872" y="1268760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■画面構成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219201" y="2343150"/>
            <a:ext cx="2600324" cy="3162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876424" y="5629783"/>
            <a:ext cx="1304925" cy="475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線吹き出し 1 (枠付き) 1"/>
          <p:cNvSpPr/>
          <p:nvPr/>
        </p:nvSpPr>
        <p:spPr>
          <a:xfrm>
            <a:off x="4108029" y="1764575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109921"/>
              <a:gd name="adj4" fmla="val -90417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01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2" name="線吹き出し 1 (枠付き) 21"/>
          <p:cNvSpPr/>
          <p:nvPr/>
        </p:nvSpPr>
        <p:spPr>
          <a:xfrm>
            <a:off x="473350" y="2397529"/>
            <a:ext cx="457200" cy="369328"/>
          </a:xfrm>
          <a:prstGeom prst="borderCallout1">
            <a:avLst>
              <a:gd name="adj1" fmla="val 62593"/>
              <a:gd name="adj2" fmla="val 102084"/>
              <a:gd name="adj3" fmla="val 133132"/>
              <a:gd name="adj4" fmla="val 190834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02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3" name="線吹き出し 1 (枠付き) 22"/>
          <p:cNvSpPr/>
          <p:nvPr/>
        </p:nvSpPr>
        <p:spPr>
          <a:xfrm>
            <a:off x="4142806" y="5402643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109921"/>
              <a:gd name="adj4" fmla="val -242499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03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62486"/>
              </p:ext>
            </p:extLst>
          </p:nvPr>
        </p:nvGraphicFramePr>
        <p:xfrm>
          <a:off x="5103249" y="1813464"/>
          <a:ext cx="6393352" cy="255687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60703"/>
                <a:gridCol w="1224136"/>
                <a:gridCol w="1656184"/>
                <a:gridCol w="295232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No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項目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形式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詳細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登録日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カレンダー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登録日を指定</a:t>
                      </a:r>
                      <a:endParaRPr kumimoji="0" lang="ja-JP" altLang="en-US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02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本文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テキストボックス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ja-JP" altLang="en-US" sz="1800" dirty="0" smtClean="0"/>
                        <a:t>本文を入力（</a:t>
                      </a:r>
                      <a:r>
                        <a:rPr lang="en-US" altLang="ja-JP" sz="1800" dirty="0" smtClean="0"/>
                        <a:t>※</a:t>
                      </a:r>
                      <a:r>
                        <a:rPr lang="ja-JP" altLang="en-US" sz="1800" dirty="0" smtClean="0"/>
                        <a:t>１）</a:t>
                      </a:r>
                      <a:endParaRPr lang="en-US" altLang="ja-JP" sz="1800" dirty="0" smtClean="0"/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03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保存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ボタン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・登録日、本文の保存処理実行（</a:t>
                      </a:r>
                      <a:r>
                        <a:rPr kumimoji="0" lang="en-US" altLang="ja-JP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※</a:t>
                      </a: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２、３）</a:t>
                      </a:r>
                      <a:endParaRPr kumimoji="0" lang="en-US" altLang="ja-JP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・</a:t>
                      </a:r>
                      <a:r>
                        <a:rPr lang="ja-JP" altLang="en-US" sz="1800" dirty="0" smtClean="0"/>
                        <a:t>処理開始前に「確認アラート」を表示</a:t>
                      </a:r>
                      <a:endParaRPr kumimoji="0" lang="en-US" altLang="ja-JP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5087888" y="4654881"/>
            <a:ext cx="6336704" cy="646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※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１　</a:t>
            </a: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SNS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連携を考慮すると文字数制限は必要？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　</a:t>
            </a:r>
            <a:r>
              <a:rPr lang="ja-JP" altLang="en-US" dirty="0" smtClean="0"/>
              <a:t>　　　　　例）</a:t>
            </a:r>
            <a:r>
              <a:rPr lang="en-US" altLang="ja-JP" dirty="0" smtClean="0"/>
              <a:t>Twitter</a:t>
            </a:r>
            <a:r>
              <a:rPr lang="ja-JP" altLang="en-US" dirty="0" smtClean="0"/>
              <a:t>：日本語</a:t>
            </a:r>
            <a:r>
              <a:rPr lang="en-US" altLang="ja-JP" dirty="0" smtClean="0"/>
              <a:t>140</a:t>
            </a:r>
            <a:r>
              <a:rPr lang="ja-JP" altLang="en-US" dirty="0" smtClean="0"/>
              <a:t>文字</a:t>
            </a:r>
            <a:endParaRPr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087888" y="5445224"/>
            <a:ext cx="6336704" cy="369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※</a:t>
            </a:r>
            <a:r>
              <a:rPr lang="ja-JP" altLang="en-US" dirty="0"/>
              <a:t>２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　</a:t>
            </a:r>
            <a:r>
              <a:rPr lang="ja-JP" altLang="en-US" dirty="0"/>
              <a:t>保存後</a:t>
            </a:r>
            <a:r>
              <a:rPr lang="ja-JP" altLang="en-US" dirty="0" smtClean="0"/>
              <a:t>は</a:t>
            </a:r>
            <a:r>
              <a:rPr lang="ja-JP" altLang="en-US" dirty="0"/>
              <a:t>一覧</a:t>
            </a:r>
            <a:r>
              <a:rPr lang="ja-JP" altLang="en-US" dirty="0" smtClean="0"/>
              <a:t>画面に遷移？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087888" y="5939992"/>
            <a:ext cx="6336704" cy="369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※</a:t>
            </a:r>
            <a:r>
              <a:rPr lang="ja-JP" altLang="en-US" dirty="0"/>
              <a:t>３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　</a:t>
            </a:r>
            <a:r>
              <a:rPr lang="ja-JP" altLang="en-US" dirty="0" smtClean="0"/>
              <a:t>一覧選択で遷移した場合、更新・削除機能は必要？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516900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21162" r="16779" b="9696"/>
          <a:stretch/>
        </p:blipFill>
        <p:spPr bwMode="auto">
          <a:xfrm>
            <a:off x="950816" y="1877683"/>
            <a:ext cx="3056952" cy="44314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参考　</a:t>
            </a:r>
            <a:r>
              <a:rPr lang="ja-JP" altLang="en-US" dirty="0" smtClean="0">
                <a:solidFill>
                  <a:schemeClr val="tx1"/>
                </a:solidFill>
              </a:rPr>
              <a:t>バックアップ</a:t>
            </a:r>
            <a:r>
              <a:rPr lang="ja-JP" altLang="en-US" dirty="0" smtClean="0">
                <a:solidFill>
                  <a:schemeClr val="tx1"/>
                </a:solidFill>
              </a:rPr>
              <a:t>画面</a:t>
            </a:r>
            <a:endParaRPr lang="zh-TW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343472" y="2564904"/>
            <a:ext cx="2304256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3512" y="1268760"/>
            <a:ext cx="152541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バックアップ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43872" y="1268760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■画面構成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847528" y="5013175"/>
            <a:ext cx="1286197" cy="4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線吹き出し 1 (枠付き) 1"/>
          <p:cNvSpPr/>
          <p:nvPr/>
        </p:nvSpPr>
        <p:spPr>
          <a:xfrm>
            <a:off x="3986412" y="2195576"/>
            <a:ext cx="457200" cy="369328"/>
          </a:xfrm>
          <a:prstGeom prst="borderCallout1">
            <a:avLst>
              <a:gd name="adj1" fmla="val 52277"/>
              <a:gd name="adj2" fmla="val -2083"/>
              <a:gd name="adj3" fmla="val 143448"/>
              <a:gd name="adj4" fmla="val -98750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01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2" name="線吹き出し 1 (枠付き) 21"/>
          <p:cNvSpPr/>
          <p:nvPr/>
        </p:nvSpPr>
        <p:spPr>
          <a:xfrm>
            <a:off x="1090589" y="5013175"/>
            <a:ext cx="457200" cy="369328"/>
          </a:xfrm>
          <a:prstGeom prst="borderCallout1">
            <a:avLst>
              <a:gd name="adj1" fmla="val 62593"/>
              <a:gd name="adj2" fmla="val 102084"/>
              <a:gd name="adj3" fmla="val 60920"/>
              <a:gd name="adj4" fmla="val 188750"/>
            </a:avLst>
          </a:prstGeom>
          <a:solidFill>
            <a:srgbClr val="FFFFFF"/>
          </a:solidFill>
          <a:ln w="19050" cap="flat">
            <a:solidFill>
              <a:srgbClr val="00206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02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09934"/>
              </p:ext>
            </p:extLst>
          </p:nvPr>
        </p:nvGraphicFramePr>
        <p:xfrm>
          <a:off x="5103249" y="1813464"/>
          <a:ext cx="6393352" cy="177849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60703"/>
                <a:gridCol w="1368152"/>
                <a:gridCol w="1296144"/>
                <a:gridCol w="316835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No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項目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形式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/>
                        <a:t>詳細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注意文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テキスト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注意文を表示（</a:t>
                      </a:r>
                      <a:r>
                        <a:rPr kumimoji="0" lang="en-US" altLang="ja-JP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※</a:t>
                      </a:r>
                      <a:r>
                        <a:rPr kumimoji="0" lang="ja-JP" altLang="en-US" sz="1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Meiryo UI"/>
                        </a:rPr>
                        <a:t>１）</a:t>
                      </a:r>
                      <a:endParaRPr kumimoji="0" lang="ja-JP" altLang="en-US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02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バックアップ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/>
                        <a:t>ボタン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ja-JP" altLang="en-US" sz="1800" dirty="0" smtClean="0"/>
                        <a:t>・バックアップ処理実行</a:t>
                      </a:r>
                      <a:endParaRPr lang="en-US" altLang="ja-JP" sz="1800" dirty="0" smtClean="0"/>
                    </a:p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/>
                        <a:t>・処理開始前に「確認アラート」を表示</a:t>
                      </a:r>
                      <a:endParaRPr kumimoji="0" lang="en-US" altLang="ja-JP" sz="1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Meiryo UI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5087888" y="4078817"/>
            <a:ext cx="6336704" cy="646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※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１　一例的に注意文だが具体的に何を表示する？</a:t>
            </a:r>
            <a:endParaRPr kumimoji="0" lang="en-US" altLang="ja-JP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　</a:t>
            </a:r>
            <a:r>
              <a:rPr lang="ja-JP" altLang="en-US" dirty="0" smtClean="0"/>
              <a:t>　　　　　例）最後に処理を実行した日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71014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11662" r="16779" b="1131"/>
          <a:stretch/>
        </p:blipFill>
        <p:spPr bwMode="auto">
          <a:xfrm>
            <a:off x="1127448" y="1340768"/>
            <a:ext cx="2696912" cy="49309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参考　</a:t>
            </a:r>
            <a:r>
              <a:rPr lang="ja-JP" altLang="en-US" dirty="0" smtClean="0">
                <a:solidFill>
                  <a:schemeClr val="tx1"/>
                </a:solidFill>
              </a:rPr>
              <a:t>ヘッダー</a:t>
            </a:r>
            <a:r>
              <a:rPr lang="ja-JP" altLang="en-US" dirty="0" smtClean="0">
                <a:solidFill>
                  <a:schemeClr val="tx1"/>
                </a:solidFill>
              </a:rPr>
              <a:t>、フッター部</a:t>
            </a:r>
            <a:endParaRPr lang="zh-TW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090588" y="1883758"/>
            <a:ext cx="2773163" cy="3849498"/>
          </a:xfrm>
          <a:prstGeom prst="rect">
            <a:avLst/>
          </a:prstGeom>
          <a:solidFill>
            <a:srgbClr val="BFBF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メイン部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55840" y="1462737"/>
            <a:ext cx="123206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</a:t>
            </a:r>
            <a:r>
              <a:rPr lang="ja-JP" altLang="en-US" dirty="0"/>
              <a:t>ヘッダー部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086843" y="1340768"/>
            <a:ext cx="2776908" cy="542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14445" y="1844824"/>
            <a:ext cx="6336704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 anchorCtr="0">
            <a:noAutofit/>
          </a:bodyPr>
          <a:lstStyle/>
          <a:p>
            <a:r>
              <a:rPr lang="ja-JP" altLang="en-US" dirty="0"/>
              <a:t>アプリのタイトルを</a:t>
            </a:r>
            <a:r>
              <a:rPr lang="ja-JP" altLang="en-US" dirty="0" smtClean="0"/>
              <a:t>表示</a:t>
            </a:r>
            <a:endParaRPr lang="en-US" altLang="ja-JP" dirty="0"/>
          </a:p>
          <a:p>
            <a:r>
              <a:rPr lang="ja-JP" altLang="en-US" dirty="0" smtClean="0"/>
              <a:t>　　「日記アプリ　</a:t>
            </a:r>
            <a:r>
              <a:rPr lang="en-US" altLang="ja-JP" dirty="0" smtClean="0"/>
              <a:t>ver1.0</a:t>
            </a:r>
            <a:r>
              <a:rPr lang="ja-JP" altLang="en-US" dirty="0" smtClean="0"/>
              <a:t>」　を中央にドン！・・・とか？</a:t>
            </a:r>
            <a:endParaRPr lang="en-US" altLang="ja-JP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078856" y="5731481"/>
            <a:ext cx="2784895" cy="577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55840" y="3059672"/>
            <a:ext cx="119198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■</a:t>
            </a:r>
            <a:r>
              <a:rPr lang="ja-JP" altLang="en-US" dirty="0"/>
              <a:t>フッター</a:t>
            </a:r>
            <a:r>
              <a:rPr lang="ja-JP" altLang="en-US" dirty="0" smtClean="0"/>
              <a:t>部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14445" y="3429000"/>
            <a:ext cx="6336704" cy="945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 anchorCtr="0">
            <a:noAutofit/>
          </a:bodyPr>
          <a:lstStyle/>
          <a:p>
            <a:r>
              <a:rPr lang="ja-JP" altLang="en-US" dirty="0" smtClean="0"/>
              <a:t>一覧、検索、登録、バックアップをメイン部に表示するタブを表示</a:t>
            </a:r>
            <a:endParaRPr lang="en-US" altLang="ja-JP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27848" y="4869160"/>
            <a:ext cx="6336704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 anchorCtr="0">
            <a:noAutofit/>
          </a:bodyPr>
          <a:lstStyle/>
          <a:p>
            <a:r>
              <a:rPr lang="ja-JP" altLang="en-US" dirty="0" smtClean="0"/>
              <a:t>ヘッダー、フッター部の表示は固定、メイン部のみ表示を更新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886585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目次</a:t>
            </a:r>
            <a:endParaRPr dirty="0"/>
          </a:p>
        </p:txBody>
      </p:sp>
      <p:sp>
        <p:nvSpPr>
          <p:cNvPr id="107" name="Shape 107"/>
          <p:cNvSpPr/>
          <p:nvPr/>
        </p:nvSpPr>
        <p:spPr>
          <a:xfrm>
            <a:off x="335360" y="126876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１</a:t>
            </a:r>
            <a:r>
              <a:rPr lang="ja-JP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一覧画面</a:t>
            </a:r>
            <a:endParaRPr dirty="0"/>
          </a:p>
        </p:txBody>
      </p:sp>
      <p:sp>
        <p:nvSpPr>
          <p:cNvPr id="7" name="Shape 107"/>
          <p:cNvSpPr/>
          <p:nvPr/>
        </p:nvSpPr>
        <p:spPr>
          <a:xfrm>
            <a:off x="335360" y="1844824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２</a:t>
            </a:r>
            <a:r>
              <a:rPr lang="ja-JP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検索画面</a:t>
            </a:r>
            <a:endParaRPr dirty="0"/>
          </a:p>
        </p:txBody>
      </p:sp>
      <p:sp>
        <p:nvSpPr>
          <p:cNvPr id="8" name="Shape 107"/>
          <p:cNvSpPr/>
          <p:nvPr/>
        </p:nvSpPr>
        <p:spPr>
          <a:xfrm>
            <a:off x="328560" y="2490241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ja-JP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登録画面</a:t>
            </a:r>
            <a:endParaRPr dirty="0"/>
          </a:p>
        </p:txBody>
      </p:sp>
      <p:sp>
        <p:nvSpPr>
          <p:cNvPr id="9" name="Shape 107"/>
          <p:cNvSpPr/>
          <p:nvPr/>
        </p:nvSpPr>
        <p:spPr>
          <a:xfrm>
            <a:off x="323326" y="3717032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５</a:t>
            </a:r>
            <a:r>
              <a:rPr lang="ja-JP" altLang="en-US" dirty="0" smtClean="0">
                <a:solidFill>
                  <a:schemeClr val="tx1"/>
                </a:solidFill>
              </a:rPr>
              <a:t>．ヘッダー、フッター</a:t>
            </a:r>
            <a:endParaRPr dirty="0"/>
          </a:p>
        </p:txBody>
      </p:sp>
      <p:sp>
        <p:nvSpPr>
          <p:cNvPr id="15" name="Shape 107"/>
          <p:cNvSpPr/>
          <p:nvPr/>
        </p:nvSpPr>
        <p:spPr>
          <a:xfrm>
            <a:off x="320577" y="3068960"/>
            <a:ext cx="538842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Clr>
                <a:schemeClr val="accent2"/>
              </a:buClr>
              <a:buSzPct val="100000"/>
              <a:buFont typeface="Wingdings"/>
              <a:buChar char="➢"/>
              <a:defRPr sz="2400"/>
            </a:lvl1pPr>
          </a:lstStyle>
          <a:p>
            <a:pPr marL="0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４</a:t>
            </a:r>
            <a:r>
              <a:rPr lang="ja-JP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バックアップ</a:t>
            </a:r>
            <a:r>
              <a:rPr lang="ja-JP" altLang="en-US" dirty="0" smtClean="0">
                <a:solidFill>
                  <a:schemeClr val="tx1"/>
                </a:solidFill>
              </a:rPr>
              <a:t>画面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参考</a:t>
            </a:r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画面</a:t>
            </a:r>
            <a:r>
              <a:rPr lang="ja-JP" altLang="en-US" dirty="0" smtClean="0">
                <a:solidFill>
                  <a:schemeClr val="tx1"/>
                </a:solidFill>
              </a:rPr>
              <a:t>遷移図</a:t>
            </a:r>
            <a:endParaRPr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9" t="20928" r="16369" b="9931"/>
          <a:stretch/>
        </p:blipFill>
        <p:spPr bwMode="auto">
          <a:xfrm>
            <a:off x="1055453" y="2276872"/>
            <a:ext cx="1440147" cy="20573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8" t="21395" r="16325" b="9734"/>
          <a:stretch/>
        </p:blipFill>
        <p:spPr bwMode="auto">
          <a:xfrm>
            <a:off x="3959648" y="2276872"/>
            <a:ext cx="1416272" cy="204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5" t="20879" r="16836" b="9909"/>
          <a:stretch/>
        </p:blipFill>
        <p:spPr bwMode="auto">
          <a:xfrm>
            <a:off x="6832922" y="2276872"/>
            <a:ext cx="1423318" cy="20594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3" t="21162" r="16779" b="9696"/>
          <a:stretch/>
        </p:blipFill>
        <p:spPr bwMode="auto">
          <a:xfrm>
            <a:off x="9717295" y="2276872"/>
            <a:ext cx="1419265" cy="2057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9" t="90029" r="14791" b="1931"/>
          <a:stretch/>
        </p:blipFill>
        <p:spPr bwMode="auto">
          <a:xfrm>
            <a:off x="4511824" y="1268760"/>
            <a:ext cx="3168352" cy="51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直線矢印コネクタ 3"/>
          <p:cNvCxnSpPr>
            <a:stCxn id="15" idx="2"/>
            <a:endCxn id="11" idx="0"/>
          </p:cNvCxnSpPr>
          <p:nvPr/>
        </p:nvCxnSpPr>
        <p:spPr>
          <a:xfrm flipH="1">
            <a:off x="1775527" y="1783110"/>
            <a:ext cx="4320473" cy="49376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テキスト ボックス 15"/>
          <p:cNvSpPr txBox="1"/>
          <p:nvPr/>
        </p:nvSpPr>
        <p:spPr>
          <a:xfrm>
            <a:off x="6923739" y="4725144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確認アラート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19" name="直線矢印コネクタ 18"/>
          <p:cNvCxnSpPr>
            <a:stCxn id="15" idx="2"/>
            <a:endCxn id="12" idx="0"/>
          </p:cNvCxnSpPr>
          <p:nvPr/>
        </p:nvCxnSpPr>
        <p:spPr>
          <a:xfrm flipH="1">
            <a:off x="4667784" y="1783110"/>
            <a:ext cx="1428216" cy="49376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線矢印コネクタ 21"/>
          <p:cNvCxnSpPr>
            <a:endCxn id="13" idx="0"/>
          </p:cNvCxnSpPr>
          <p:nvPr/>
        </p:nvCxnSpPr>
        <p:spPr>
          <a:xfrm>
            <a:off x="6123806" y="1783110"/>
            <a:ext cx="1420775" cy="49376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直線矢印コネクタ 24"/>
          <p:cNvCxnSpPr>
            <a:stCxn id="15" idx="2"/>
            <a:endCxn id="14" idx="0"/>
          </p:cNvCxnSpPr>
          <p:nvPr/>
        </p:nvCxnSpPr>
        <p:spPr>
          <a:xfrm>
            <a:off x="6096000" y="1783110"/>
            <a:ext cx="4330928" cy="49376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線矢印コネクタ 27"/>
          <p:cNvCxnSpPr>
            <a:stCxn id="13" idx="2"/>
            <a:endCxn id="16" idx="0"/>
          </p:cNvCxnSpPr>
          <p:nvPr/>
        </p:nvCxnSpPr>
        <p:spPr>
          <a:xfrm>
            <a:off x="7544581" y="4336351"/>
            <a:ext cx="0" cy="388793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線矢印コネクタ 30"/>
          <p:cNvCxnSpPr>
            <a:stCxn id="12" idx="2"/>
            <a:endCxn id="32" idx="0"/>
          </p:cNvCxnSpPr>
          <p:nvPr/>
        </p:nvCxnSpPr>
        <p:spPr>
          <a:xfrm>
            <a:off x="4667784" y="4326204"/>
            <a:ext cx="0" cy="398940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テキスト ボックス 31"/>
          <p:cNvSpPr txBox="1"/>
          <p:nvPr/>
        </p:nvSpPr>
        <p:spPr>
          <a:xfrm>
            <a:off x="4046942" y="4725144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確認アラート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36" name="カギ線コネクタ 35"/>
          <p:cNvCxnSpPr>
            <a:stCxn id="32" idx="2"/>
            <a:endCxn id="11" idx="3"/>
          </p:cNvCxnSpPr>
          <p:nvPr/>
        </p:nvCxnSpPr>
        <p:spPr>
          <a:xfrm rot="5400000" flipH="1">
            <a:off x="2687233" y="3113922"/>
            <a:ext cx="1788917" cy="2172184"/>
          </a:xfrm>
          <a:prstGeom prst="bentConnector4">
            <a:avLst>
              <a:gd name="adj1" fmla="val -26623"/>
              <a:gd name="adj2" fmla="val 64291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テキスト ボックス 43"/>
          <p:cNvSpPr txBox="1"/>
          <p:nvPr/>
        </p:nvSpPr>
        <p:spPr>
          <a:xfrm>
            <a:off x="7608168" y="5094473"/>
            <a:ext cx="43056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YES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729333" y="5094473"/>
            <a:ext cx="43056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YES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47" name="カギ線コネクタ 46"/>
          <p:cNvCxnSpPr>
            <a:stCxn id="32" idx="1"/>
            <a:endCxn id="12" idx="1"/>
          </p:cNvCxnSpPr>
          <p:nvPr/>
        </p:nvCxnSpPr>
        <p:spPr>
          <a:xfrm rot="10800000">
            <a:off x="3959648" y="3301538"/>
            <a:ext cx="87294" cy="1608270"/>
          </a:xfrm>
          <a:prstGeom prst="bentConnector3">
            <a:avLst>
              <a:gd name="adj1" fmla="val 361874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テキスト ボックス 51"/>
          <p:cNvSpPr txBox="1"/>
          <p:nvPr/>
        </p:nvSpPr>
        <p:spPr>
          <a:xfrm>
            <a:off x="3754946" y="4484399"/>
            <a:ext cx="36163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NO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53" name="カギ線コネクタ 52"/>
          <p:cNvCxnSpPr>
            <a:stCxn id="16" idx="1"/>
            <a:endCxn id="13" idx="1"/>
          </p:cNvCxnSpPr>
          <p:nvPr/>
        </p:nvCxnSpPr>
        <p:spPr>
          <a:xfrm rot="10800000">
            <a:off x="6832923" y="3306612"/>
            <a:ext cx="90817" cy="1603196"/>
          </a:xfrm>
          <a:prstGeom prst="bentConnector3">
            <a:avLst>
              <a:gd name="adj1" fmla="val 351715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テキスト ボックス 55"/>
          <p:cNvSpPr txBox="1"/>
          <p:nvPr/>
        </p:nvSpPr>
        <p:spPr>
          <a:xfrm>
            <a:off x="6605072" y="4489379"/>
            <a:ext cx="36163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NO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923740" y="5388896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</a:rPr>
              <a:t>完了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60" name="直線矢印コネクタ 59"/>
          <p:cNvCxnSpPr>
            <a:stCxn id="16" idx="2"/>
            <a:endCxn id="57" idx="0"/>
          </p:cNvCxnSpPr>
          <p:nvPr/>
        </p:nvCxnSpPr>
        <p:spPr>
          <a:xfrm>
            <a:off x="7544581" y="5094472"/>
            <a:ext cx="1" cy="294424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直線コネクタ 62"/>
          <p:cNvCxnSpPr>
            <a:stCxn id="57" idx="1"/>
          </p:cNvCxnSpPr>
          <p:nvPr/>
        </p:nvCxnSpPr>
        <p:spPr>
          <a:xfrm flipH="1">
            <a:off x="4667783" y="5573560"/>
            <a:ext cx="225595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テキスト ボックス 75"/>
          <p:cNvSpPr txBox="1"/>
          <p:nvPr/>
        </p:nvSpPr>
        <p:spPr>
          <a:xfrm>
            <a:off x="9806085" y="4735413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確認アラート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77" name="直線矢印コネクタ 76"/>
          <p:cNvCxnSpPr>
            <a:stCxn id="14" idx="2"/>
            <a:endCxn id="76" idx="0"/>
          </p:cNvCxnSpPr>
          <p:nvPr/>
        </p:nvCxnSpPr>
        <p:spPr>
          <a:xfrm flipH="1">
            <a:off x="10426927" y="4334268"/>
            <a:ext cx="1" cy="401145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テキスト ボックス 77"/>
          <p:cNvSpPr txBox="1"/>
          <p:nvPr/>
        </p:nvSpPr>
        <p:spPr>
          <a:xfrm>
            <a:off x="9806086" y="5399165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000000"/>
                </a:solidFill>
              </a:rPr>
              <a:t>完了</a:t>
            </a: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79" name="直線矢印コネクタ 78"/>
          <p:cNvCxnSpPr>
            <a:stCxn id="76" idx="2"/>
            <a:endCxn id="78" idx="0"/>
          </p:cNvCxnSpPr>
          <p:nvPr/>
        </p:nvCxnSpPr>
        <p:spPr>
          <a:xfrm>
            <a:off x="10426927" y="5104741"/>
            <a:ext cx="1" cy="294424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カギ線コネクタ 80"/>
          <p:cNvCxnSpPr>
            <a:stCxn id="76" idx="1"/>
            <a:endCxn id="14" idx="1"/>
          </p:cNvCxnSpPr>
          <p:nvPr/>
        </p:nvCxnSpPr>
        <p:spPr>
          <a:xfrm rot="10800000">
            <a:off x="9717295" y="3305571"/>
            <a:ext cx="88790" cy="1614507"/>
          </a:xfrm>
          <a:prstGeom prst="bentConnector3">
            <a:avLst>
              <a:gd name="adj1" fmla="val 357461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2" name="テキスト ボックス 81"/>
          <p:cNvSpPr txBox="1"/>
          <p:nvPr/>
        </p:nvSpPr>
        <p:spPr>
          <a:xfrm>
            <a:off x="9480376" y="4490237"/>
            <a:ext cx="36163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NO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488488" y="5104741"/>
            <a:ext cx="43056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YES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86" name="カギ線コネクタ 85"/>
          <p:cNvCxnSpPr>
            <a:stCxn id="78" idx="3"/>
            <a:endCxn id="14" idx="3"/>
          </p:cNvCxnSpPr>
          <p:nvPr/>
        </p:nvCxnSpPr>
        <p:spPr>
          <a:xfrm flipV="1">
            <a:off x="11047769" y="3305570"/>
            <a:ext cx="88791" cy="2278259"/>
          </a:xfrm>
          <a:prstGeom prst="bentConnector3">
            <a:avLst>
              <a:gd name="adj1" fmla="val 357459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カギ線コネクタ 204"/>
          <p:cNvCxnSpPr>
            <a:stCxn id="11" idx="1"/>
            <a:endCxn id="13" idx="3"/>
          </p:cNvCxnSpPr>
          <p:nvPr/>
        </p:nvCxnSpPr>
        <p:spPr>
          <a:xfrm rot="10800000" flipH="1" flipV="1">
            <a:off x="1055452" y="3305554"/>
            <a:ext cx="7200787" cy="1057"/>
          </a:xfrm>
          <a:prstGeom prst="bentConnector5">
            <a:avLst>
              <a:gd name="adj1" fmla="val -6085"/>
              <a:gd name="adj2" fmla="val 257021854"/>
              <a:gd name="adj3" fmla="val 103175"/>
            </a:avLst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テキスト ボックス 93"/>
          <p:cNvSpPr txBox="1"/>
          <p:nvPr/>
        </p:nvSpPr>
        <p:spPr>
          <a:xfrm>
            <a:off x="581974" y="2993765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選択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7536160" y="4323422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保存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0416480" y="4334238"/>
            <a:ext cx="845740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バックアップ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4655840" y="4336351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検索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980302" y="1772816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一覧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381892" y="1969099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検索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7454475" y="1969099"/>
            <a:ext cx="451402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登録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8780528" y="1815211"/>
            <a:ext cx="845740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バックアップ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1154684" y="4735414"/>
            <a:ext cx="1241683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確認アラート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107" name="直線矢印コネクタ 106"/>
          <p:cNvCxnSpPr>
            <a:stCxn id="11" idx="2"/>
            <a:endCxn id="106" idx="0"/>
          </p:cNvCxnSpPr>
          <p:nvPr/>
        </p:nvCxnSpPr>
        <p:spPr>
          <a:xfrm flipH="1">
            <a:off x="1775526" y="4334238"/>
            <a:ext cx="1" cy="401176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テキスト ボックス 107"/>
          <p:cNvSpPr txBox="1"/>
          <p:nvPr/>
        </p:nvSpPr>
        <p:spPr>
          <a:xfrm>
            <a:off x="1262314" y="5399166"/>
            <a:ext cx="1017262" cy="3693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>
                <a:solidFill>
                  <a:srgbClr val="000000"/>
                </a:solidFill>
              </a:rPr>
              <a:t>SNS</a:t>
            </a:r>
            <a:r>
              <a:rPr lang="ja-JP" altLang="en-US" dirty="0" smtClean="0">
                <a:solidFill>
                  <a:srgbClr val="000000"/>
                </a:solidFill>
              </a:rPr>
              <a:t>起動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109" name="直線矢印コネクタ 108"/>
          <p:cNvCxnSpPr>
            <a:stCxn id="106" idx="2"/>
            <a:endCxn id="108" idx="0"/>
          </p:cNvCxnSpPr>
          <p:nvPr/>
        </p:nvCxnSpPr>
        <p:spPr>
          <a:xfrm flipH="1">
            <a:off x="1770945" y="5104742"/>
            <a:ext cx="4581" cy="294424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1" name="テキスト ボックス 110"/>
          <p:cNvSpPr txBox="1"/>
          <p:nvPr/>
        </p:nvSpPr>
        <p:spPr>
          <a:xfrm>
            <a:off x="911424" y="4336351"/>
            <a:ext cx="812078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SNS</a:t>
            </a:r>
            <a:r>
              <a:rPr kumimoji="0" lang="ja-JP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連携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1777129" y="5104740"/>
            <a:ext cx="43056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Meiryo UI"/>
              </a:rPr>
              <a:t>YES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cxnSp>
        <p:nvCxnSpPr>
          <p:cNvPr id="114" name="直線矢印コネクタ 113"/>
          <p:cNvCxnSpPr>
            <a:stCxn id="106" idx="3"/>
          </p:cNvCxnSpPr>
          <p:nvPr/>
        </p:nvCxnSpPr>
        <p:spPr>
          <a:xfrm>
            <a:off x="2396367" y="4920078"/>
            <a:ext cx="873883" cy="117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テキスト ボックス 117"/>
          <p:cNvSpPr txBox="1"/>
          <p:nvPr/>
        </p:nvSpPr>
        <p:spPr>
          <a:xfrm>
            <a:off x="2402780" y="4602035"/>
            <a:ext cx="361633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NO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6528048" y="5301208"/>
            <a:ext cx="347207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OK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11088616" y="5614607"/>
            <a:ext cx="347207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/>
              <a:t>OK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1370288" y="2532285"/>
            <a:ext cx="810474" cy="30777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/>
              <a:t>一覧画面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4262547" y="2532285"/>
            <a:ext cx="810474" cy="30777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検索</a:t>
            </a:r>
            <a:r>
              <a:rPr lang="ja-JP" altLang="en-US" sz="1400" dirty="0" smtClean="0"/>
              <a:t>画面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7139345" y="2530798"/>
            <a:ext cx="810474" cy="3077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登録</a:t>
            </a:r>
            <a:r>
              <a:rPr lang="ja-JP" altLang="en-US" sz="1400" dirty="0" smtClean="0"/>
              <a:t>画面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0028876" y="2530798"/>
            <a:ext cx="845740" cy="52321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/>
              <a:t>バックアップ</a:t>
            </a:r>
            <a:endParaRPr lang="en-US" altLang="ja-JP" sz="1400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/>
              <a:t>画面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5673130" y="1372048"/>
            <a:ext cx="791238" cy="30777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ヘッター部</a:t>
            </a:r>
            <a:endParaRPr kumimoji="0" lang="ja-JP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１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一覧</a:t>
            </a:r>
            <a:r>
              <a:rPr lang="ja-JP" altLang="en-US" dirty="0" smtClean="0">
                <a:solidFill>
                  <a:schemeClr val="tx1"/>
                </a:solidFill>
              </a:rPr>
              <a:t>画面</a:t>
            </a:r>
            <a:endParaRPr lang="zh-TW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14165" y="1157991"/>
            <a:ext cx="143564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設計上の画面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754504" y="1157991"/>
            <a:ext cx="13635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作成した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9" t="20928" r="16369" b="9931"/>
          <a:stretch/>
        </p:blipFill>
        <p:spPr bwMode="auto">
          <a:xfrm>
            <a:off x="1665694" y="1700808"/>
            <a:ext cx="3132585" cy="4475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5587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検索画面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700808"/>
            <a:ext cx="3960440" cy="479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8" t="21395" r="16325" b="9734"/>
          <a:stretch/>
        </p:blipFill>
        <p:spPr bwMode="auto">
          <a:xfrm>
            <a:off x="1703512" y="1700808"/>
            <a:ext cx="3056953" cy="4423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2514165" y="1157991"/>
            <a:ext cx="143564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設計上の画面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754504" y="1157991"/>
            <a:ext cx="13635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作成した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26015987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t="11242" r="4938" b="8758"/>
          <a:stretch/>
        </p:blipFill>
        <p:spPr bwMode="auto">
          <a:xfrm>
            <a:off x="5159896" y="476672"/>
            <a:ext cx="6419850" cy="613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２－１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検索条件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検索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53" y="1700808"/>
            <a:ext cx="3960440" cy="479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874912" y="2982094"/>
            <a:ext cx="593526" cy="216024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5656461" y="1524000"/>
            <a:ext cx="3382763" cy="427881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3485920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t="11242" r="4938" b="8758"/>
          <a:stretch/>
        </p:blipFill>
        <p:spPr bwMode="auto">
          <a:xfrm>
            <a:off x="5159896" y="476672"/>
            <a:ext cx="6419850" cy="613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２</a:t>
            </a:r>
            <a:r>
              <a:rPr lang="ja-JP" altLang="en-US" dirty="0" smtClean="0">
                <a:solidFill>
                  <a:schemeClr val="tx1"/>
                </a:solidFill>
              </a:rPr>
              <a:t>－２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en-US" altLang="ja-JP" dirty="0" smtClean="0">
                <a:solidFill>
                  <a:schemeClr val="tx1"/>
                </a:solidFill>
              </a:rPr>
              <a:t>【</a:t>
            </a:r>
            <a:r>
              <a:rPr lang="ja-JP" altLang="en-US" dirty="0" smtClean="0">
                <a:solidFill>
                  <a:schemeClr val="tx1"/>
                </a:solidFill>
              </a:rPr>
              <a:t>条件</a:t>
            </a:r>
            <a:r>
              <a:rPr lang="en-US" altLang="ja-JP" dirty="0" smtClean="0">
                <a:solidFill>
                  <a:schemeClr val="tx1"/>
                </a:solidFill>
              </a:rPr>
              <a:t>】</a:t>
            </a:r>
            <a:r>
              <a:rPr lang="ja-JP" altLang="en-US" dirty="0" smtClean="0">
                <a:solidFill>
                  <a:schemeClr val="tx1"/>
                </a:solidFill>
              </a:rPr>
              <a:t>日付範囲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検索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53" y="1700808"/>
            <a:ext cx="3960440" cy="479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1487488" y="3265934"/>
            <a:ext cx="1171178" cy="504056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5656461" y="1914525"/>
            <a:ext cx="5697339" cy="56197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432915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t="11242" r="4938" b="8758"/>
          <a:stretch/>
        </p:blipFill>
        <p:spPr bwMode="auto">
          <a:xfrm>
            <a:off x="5159896" y="476672"/>
            <a:ext cx="6419850" cy="613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 smtClean="0">
                <a:solidFill>
                  <a:schemeClr val="tx1"/>
                </a:solidFill>
              </a:rPr>
              <a:t>－３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en-US" altLang="ja-JP" dirty="0" smtClean="0">
                <a:solidFill>
                  <a:schemeClr val="tx1"/>
                </a:solidFill>
              </a:rPr>
              <a:t>【</a:t>
            </a:r>
            <a:r>
              <a:rPr lang="ja-JP" altLang="en-US" dirty="0" smtClean="0">
                <a:solidFill>
                  <a:schemeClr val="tx1"/>
                </a:solidFill>
              </a:rPr>
              <a:t>条件</a:t>
            </a:r>
            <a:r>
              <a:rPr lang="en-US" altLang="ja-JP" dirty="0" smtClean="0">
                <a:solidFill>
                  <a:schemeClr val="tx1"/>
                </a:solidFill>
              </a:rPr>
              <a:t>】</a:t>
            </a:r>
            <a:r>
              <a:rPr lang="ja-JP" altLang="en-US" dirty="0" smtClean="0">
                <a:solidFill>
                  <a:schemeClr val="tx1"/>
                </a:solidFill>
              </a:rPr>
              <a:t>曜日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検索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1027" name="Picture 3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53" y="1700808"/>
            <a:ext cx="3960440" cy="479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1249363" y="3789809"/>
            <a:ext cx="1503362" cy="439291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5656461" y="2457450"/>
            <a:ext cx="4782939" cy="307657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9" name="正方形/長方形 8"/>
          <p:cNvSpPr>
            <a:spLocks/>
          </p:cNvSpPr>
          <p:nvPr/>
        </p:nvSpPr>
        <p:spPr>
          <a:xfrm>
            <a:off x="5519937" y="932879"/>
            <a:ext cx="2952328" cy="263873"/>
          </a:xfrm>
          <a:prstGeom prst="rect">
            <a:avLst/>
          </a:prstGeom>
          <a:noFill/>
          <a:ln w="19050" cap="flat">
            <a:solidFill>
              <a:srgbClr val="0070C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0" name="正方形/長方形 9"/>
          <p:cNvSpPr>
            <a:spLocks/>
          </p:cNvSpPr>
          <p:nvPr/>
        </p:nvSpPr>
        <p:spPr>
          <a:xfrm>
            <a:off x="6816080" y="2581276"/>
            <a:ext cx="661045" cy="180974"/>
          </a:xfrm>
          <a:prstGeom prst="rect">
            <a:avLst/>
          </a:prstGeom>
          <a:noFill/>
          <a:ln w="19050" cap="flat">
            <a:solidFill>
              <a:srgbClr val="0070C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9853770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t="11242" r="4938" b="8758"/>
          <a:stretch/>
        </p:blipFill>
        <p:spPr bwMode="auto">
          <a:xfrm>
            <a:off x="5159896" y="476672"/>
            <a:ext cx="6419850" cy="613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２</a:t>
            </a:r>
            <a:r>
              <a:rPr lang="ja-JP" altLang="en-US" dirty="0" smtClean="0">
                <a:solidFill>
                  <a:schemeClr val="tx1"/>
                </a:solidFill>
              </a:rPr>
              <a:t>－３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 smtClean="0">
                <a:solidFill>
                  <a:schemeClr val="tx1"/>
                </a:solidFill>
              </a:rPr>
              <a:t>検索ボタン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91544" y="126876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検索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1027" name="Picture 3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53" y="1700808"/>
            <a:ext cx="3960440" cy="479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1747692" y="4869161"/>
            <a:ext cx="603892" cy="360040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25" name="正方形/長方形 24"/>
          <p:cNvSpPr>
            <a:spLocks/>
          </p:cNvSpPr>
          <p:nvPr/>
        </p:nvSpPr>
        <p:spPr>
          <a:xfrm>
            <a:off x="5656460" y="5534025"/>
            <a:ext cx="5840140" cy="41525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6631761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5218" y="284176"/>
            <a:ext cx="9784082" cy="915974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３</a:t>
            </a:r>
            <a:r>
              <a:rPr lang="zh-TW" altLang="en-US" dirty="0" smtClean="0">
                <a:solidFill>
                  <a:schemeClr val="tx1"/>
                </a:solidFill>
              </a:rPr>
              <a:t>．</a:t>
            </a:r>
            <a:r>
              <a:rPr lang="ja-JP" altLang="en-US" dirty="0">
                <a:solidFill>
                  <a:schemeClr val="tx1"/>
                </a:solidFill>
              </a:rPr>
              <a:t>登録</a:t>
            </a:r>
            <a:r>
              <a:rPr lang="ja-JP" altLang="en-US" dirty="0" smtClean="0">
                <a:solidFill>
                  <a:schemeClr val="tx1"/>
                </a:solidFill>
              </a:rPr>
              <a:t>画面</a:t>
            </a:r>
            <a:endParaRPr lang="zh-TW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26133" y="1124744"/>
            <a:ext cx="143564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/>
              <a:t>設計上の画面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803629" y="1124744"/>
            <a:ext cx="13635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作成した</a:t>
            </a:r>
            <a:r>
              <a:rPr lang="ja-JP" altLang="en-US" dirty="0" smtClean="0"/>
              <a:t>画面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Meiryo UI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5" t="20879" r="16836" b="9909"/>
          <a:stretch/>
        </p:blipFill>
        <p:spPr bwMode="auto">
          <a:xfrm>
            <a:off x="1415479" y="1628800"/>
            <a:ext cx="3056952" cy="44233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5119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Meiryo UI"/>
        <a:ea typeface="Meiryo UI"/>
        <a:cs typeface="Meiryo UI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ap="flat">
          <a:solidFill>
            <a:srgbClr val="FF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Meiryo UI"/>
        <a:ea typeface="Meiryo UI"/>
        <a:cs typeface="Meiryo UI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14660</TotalTime>
  <Words>524</Words>
  <Application>Microsoft Office PowerPoint</Application>
  <PresentationFormat>ユーザー設定</PresentationFormat>
  <Paragraphs>191</Paragraphs>
  <Slides>20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Office テーマ</vt:lpstr>
      <vt:lpstr>PowerPoint プレゼンテーション</vt:lpstr>
      <vt:lpstr>目次</vt:lpstr>
      <vt:lpstr>１．一覧画面</vt:lpstr>
      <vt:lpstr>２．検索画面</vt:lpstr>
      <vt:lpstr>２－１．検索条件</vt:lpstr>
      <vt:lpstr>２－２．【条件】日付範囲</vt:lpstr>
      <vt:lpstr>２－３．【条件】曜日</vt:lpstr>
      <vt:lpstr>２－３．検索ボタン</vt:lpstr>
      <vt:lpstr>３．登録画面</vt:lpstr>
      <vt:lpstr>４．バックアップ画面</vt:lpstr>
      <vt:lpstr>４－１．バックアップ履歴</vt:lpstr>
      <vt:lpstr>４－２．バックアップボタン</vt:lpstr>
      <vt:lpstr>５．ヘッダー、フッター</vt:lpstr>
      <vt:lpstr>参考</vt:lpstr>
      <vt:lpstr>参考　一覧画面</vt:lpstr>
      <vt:lpstr>参考　検索画面</vt:lpstr>
      <vt:lpstr>参考　登録画面</vt:lpstr>
      <vt:lpstr>参考　バックアップ画面</vt:lpstr>
      <vt:lpstr>参考　ヘッダー、フッター部</vt:lpstr>
      <vt:lpstr>参考　画面遷移図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USER</cp:lastModifiedBy>
  <cp:revision>88</cp:revision>
  <dcterms:modified xsi:type="dcterms:W3CDTF">2018-10-16T14:30:50Z</dcterms:modified>
</cp:coreProperties>
</file>