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9" r:id="rId2"/>
    <p:sldId id="274" r:id="rId3"/>
    <p:sldId id="277" r:id="rId4"/>
    <p:sldId id="272" r:id="rId5"/>
    <p:sldId id="270" r:id="rId6"/>
    <p:sldId id="276"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2EDF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01" autoAdjust="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xfrm>
            <a:off x="1143000" y="685800"/>
            <a:ext cx="4572000" cy="3429000"/>
          </a:xfrm>
          <a:prstGeom prst="rect">
            <a:avLst/>
          </a:prstGeom>
        </p:spPr>
        <p:txBody>
          <a:bodyPr/>
          <a:lstStyle/>
          <a:p>
            <a:endParaRPr/>
          </a:p>
        </p:txBody>
      </p:sp>
      <p:sp>
        <p:nvSpPr>
          <p:cNvPr id="101" name="Shape 10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16736631"/>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Meiryo UI"/>
      </a:defRPr>
    </a:lvl1pPr>
    <a:lvl2pPr indent="228600" latinLnBrk="0">
      <a:defRPr sz="1200">
        <a:latin typeface="+mn-lt"/>
        <a:ea typeface="+mn-ea"/>
        <a:cs typeface="+mn-cs"/>
        <a:sym typeface="Meiryo UI"/>
      </a:defRPr>
    </a:lvl2pPr>
    <a:lvl3pPr indent="457200" latinLnBrk="0">
      <a:defRPr sz="1200">
        <a:latin typeface="+mn-lt"/>
        <a:ea typeface="+mn-ea"/>
        <a:cs typeface="+mn-cs"/>
        <a:sym typeface="Meiryo UI"/>
      </a:defRPr>
    </a:lvl3pPr>
    <a:lvl4pPr indent="685800" latinLnBrk="0">
      <a:defRPr sz="1200">
        <a:latin typeface="+mn-lt"/>
        <a:ea typeface="+mn-ea"/>
        <a:cs typeface="+mn-cs"/>
        <a:sym typeface="Meiryo UI"/>
      </a:defRPr>
    </a:lvl4pPr>
    <a:lvl5pPr indent="914400" latinLnBrk="0">
      <a:defRPr sz="1200">
        <a:latin typeface="+mn-lt"/>
        <a:ea typeface="+mn-ea"/>
        <a:cs typeface="+mn-cs"/>
        <a:sym typeface="Meiryo UI"/>
      </a:defRPr>
    </a:lvl5pPr>
    <a:lvl6pPr indent="1143000" latinLnBrk="0">
      <a:defRPr sz="1200">
        <a:latin typeface="+mn-lt"/>
        <a:ea typeface="+mn-ea"/>
        <a:cs typeface="+mn-cs"/>
        <a:sym typeface="Meiryo UI"/>
      </a:defRPr>
    </a:lvl6pPr>
    <a:lvl7pPr indent="1371600" latinLnBrk="0">
      <a:defRPr sz="1200">
        <a:latin typeface="+mn-lt"/>
        <a:ea typeface="+mn-ea"/>
        <a:cs typeface="+mn-cs"/>
        <a:sym typeface="Meiryo UI"/>
      </a:defRPr>
    </a:lvl7pPr>
    <a:lvl8pPr indent="1600200" latinLnBrk="0">
      <a:defRPr sz="1200">
        <a:latin typeface="+mn-lt"/>
        <a:ea typeface="+mn-ea"/>
        <a:cs typeface="+mn-cs"/>
        <a:sym typeface="Meiryo UI"/>
      </a:defRPr>
    </a:lvl8pPr>
    <a:lvl9pPr indent="1828800" latinLnBrk="0">
      <a:defRPr sz="1200">
        <a:latin typeface="+mn-lt"/>
        <a:ea typeface="+mn-ea"/>
        <a:cs typeface="+mn-cs"/>
        <a:sym typeface="Meiryo U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タイトルとコンテンツ">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p>
            <a:r>
              <a:t>タイトルテキスト</a:t>
            </a:r>
          </a:p>
        </p:txBody>
      </p:sp>
      <p:sp>
        <p:nvSpPr>
          <p:cNvPr id="29" name="Shape 29"/>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30" name="Shape 3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2 つのコンテンツ">
    <p:spTree>
      <p:nvGrpSpPr>
        <p:cNvPr id="1" name=""/>
        <p:cNvGrpSpPr/>
        <p:nvPr/>
      </p:nvGrpSpPr>
      <p:grpSpPr>
        <a:xfrm>
          <a:off x="0" y="0"/>
          <a:ext cx="0" cy="0"/>
          <a:chOff x="0" y="0"/>
          <a:chExt cx="0" cy="0"/>
        </a:xfrm>
      </p:grpSpPr>
      <p:sp>
        <p:nvSpPr>
          <p:cNvPr id="37" name="Shape 37"/>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38"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39" name="Shape 39"/>
          <p:cNvSpPr>
            <a:spLocks noGrp="1"/>
          </p:cNvSpPr>
          <p:nvPr>
            <p:ph type="title"/>
          </p:nvPr>
        </p:nvSpPr>
        <p:spPr>
          <a:prstGeom prst="rect">
            <a:avLst/>
          </a:prstGeom>
        </p:spPr>
        <p:txBody>
          <a:bodyPr/>
          <a:lstStyle/>
          <a:p>
            <a:r>
              <a:t>タイトルテキスト</a:t>
            </a:r>
          </a:p>
        </p:txBody>
      </p:sp>
      <p:sp>
        <p:nvSpPr>
          <p:cNvPr id="40" name="Shape 40"/>
          <p:cNvSpPr>
            <a:spLocks noGrp="1"/>
          </p:cNvSpPr>
          <p:nvPr>
            <p:ph type="body" sz="half" idx="1"/>
          </p:nvPr>
        </p:nvSpPr>
        <p:spPr>
          <a:xfrm>
            <a:off x="431798" y="1152525"/>
            <a:ext cx="5181602" cy="5024438"/>
          </a:xfrm>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タイトルのみ">
    <p:spTree>
      <p:nvGrpSpPr>
        <p:cNvPr id="1" name=""/>
        <p:cNvGrpSpPr/>
        <p:nvPr/>
      </p:nvGrpSpPr>
      <p:grpSpPr>
        <a:xfrm>
          <a:off x="0" y="0"/>
          <a:ext cx="0" cy="0"/>
          <a:chOff x="0" y="0"/>
          <a:chExt cx="0" cy="0"/>
        </a:xfrm>
      </p:grpSpPr>
      <p:sp>
        <p:nvSpPr>
          <p:cNvPr id="48" name="Shape 48"/>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49"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50" name="Shape 50"/>
          <p:cNvSpPr>
            <a:spLocks noGrp="1"/>
          </p:cNvSpPr>
          <p:nvPr>
            <p:ph type="title"/>
          </p:nvPr>
        </p:nvSpPr>
        <p:spPr>
          <a:prstGeom prst="rect">
            <a:avLst/>
          </a:prstGeom>
        </p:spPr>
        <p:txBody>
          <a:bodyPr/>
          <a:lstStyle/>
          <a:p>
            <a:r>
              <a:t>タイトルテキスト</a:t>
            </a:r>
          </a:p>
        </p:txBody>
      </p:sp>
      <p:sp>
        <p:nvSpPr>
          <p:cNvPr id="51" name="Shape 51"/>
          <p:cNvSpPr>
            <a:spLocks noGrp="1"/>
          </p:cNvSpPr>
          <p:nvPr>
            <p:ph type="body" sz="quarter" idx="1"/>
          </p:nvPr>
        </p:nvSpPr>
        <p:spPr>
          <a:xfrm>
            <a:off x="431798" y="1054100"/>
            <a:ext cx="11379203" cy="800099"/>
          </a:xfrm>
          <a:prstGeom prst="rect">
            <a:avLst/>
          </a:prstGeom>
          <a:solidFill>
            <a:srgbClr val="DEEBF7"/>
          </a:solidFill>
          <a:ln>
            <a:solidFill>
              <a:schemeClr val="accent1"/>
            </a:solidFill>
            <a:miter lim="800000"/>
          </a:ln>
        </p:spPr>
        <p:txBody>
          <a:bodyPr/>
          <a:lstStyle/>
          <a:p>
            <a:r>
              <a:t>本文レベル1</a:t>
            </a:r>
          </a:p>
          <a:p>
            <a:pPr lvl="1"/>
            <a:r>
              <a:t>本文レベル2</a:t>
            </a:r>
          </a:p>
          <a:p>
            <a:pPr lvl="2"/>
            <a:r>
              <a:t>本文レベル3</a:t>
            </a:r>
          </a:p>
          <a:p>
            <a:pPr lvl="3"/>
            <a:r>
              <a:t>本文レベル4</a:t>
            </a:r>
          </a:p>
          <a:p>
            <a:pPr lvl="4"/>
            <a:r>
              <a:t>本文レベル 5</a:t>
            </a:r>
          </a:p>
        </p:txBody>
      </p:sp>
      <p:sp>
        <p:nvSpPr>
          <p:cNvPr id="52" name="Shape 5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タイトルのみ">
    <p:spTree>
      <p:nvGrpSpPr>
        <p:cNvPr id="1" name=""/>
        <p:cNvGrpSpPr/>
        <p:nvPr/>
      </p:nvGrpSpPr>
      <p:grpSpPr>
        <a:xfrm>
          <a:off x="0" y="0"/>
          <a:ext cx="0" cy="0"/>
          <a:chOff x="0" y="0"/>
          <a:chExt cx="0" cy="0"/>
        </a:xfrm>
      </p:grpSpPr>
      <p:sp>
        <p:nvSpPr>
          <p:cNvPr id="59" name="Shape 59"/>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60"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61" name="Shape 61"/>
          <p:cNvSpPr>
            <a:spLocks noGrp="1"/>
          </p:cNvSpPr>
          <p:nvPr>
            <p:ph type="title"/>
          </p:nvPr>
        </p:nvSpPr>
        <p:spPr>
          <a:prstGeom prst="rect">
            <a:avLst/>
          </a:prstGeom>
        </p:spPr>
        <p:txBody>
          <a:bodyPr/>
          <a:lstStyle/>
          <a:p>
            <a:r>
              <a:t>タイトルテキスト</a:t>
            </a:r>
          </a:p>
        </p:txBody>
      </p:sp>
      <p:sp>
        <p:nvSpPr>
          <p:cNvPr id="62" name="Shape 62"/>
          <p:cNvSpPr>
            <a:spLocks noGrp="1"/>
          </p:cNvSpPr>
          <p:nvPr>
            <p:ph type="body" sz="half" idx="1"/>
          </p:nvPr>
        </p:nvSpPr>
        <p:spPr>
          <a:xfrm>
            <a:off x="431798" y="1257300"/>
            <a:ext cx="4051304" cy="4914900"/>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本文レベル1</a:t>
            </a:r>
          </a:p>
          <a:p>
            <a:pPr lvl="1"/>
            <a:r>
              <a:t>本文レベル2</a:t>
            </a:r>
          </a:p>
          <a:p>
            <a:pPr lvl="2"/>
            <a:r>
              <a:t>本文レベル3</a:t>
            </a:r>
          </a:p>
          <a:p>
            <a:pPr lvl="3"/>
            <a:r>
              <a:t>本文レベル4</a:t>
            </a:r>
          </a:p>
          <a:p>
            <a:pPr lvl="4"/>
            <a:r>
              <a:t>本文レベル 5</a:t>
            </a:r>
          </a:p>
        </p:txBody>
      </p:sp>
      <p:sp>
        <p:nvSpPr>
          <p:cNvPr id="63" name="Shape 63"/>
          <p:cNvSpPr>
            <a:spLocks noGrp="1"/>
          </p:cNvSpPr>
          <p:nvPr>
            <p:ph type="pic" sz="half" idx="13"/>
          </p:nvPr>
        </p:nvSpPr>
        <p:spPr>
          <a:xfrm>
            <a:off x="5524500" y="1257300"/>
            <a:ext cx="6172200" cy="4914900"/>
          </a:xfrm>
          <a:prstGeom prst="rect">
            <a:avLst/>
          </a:prstGeom>
        </p:spPr>
        <p:txBody>
          <a:bodyPr lIns="91439" tIns="45719" rIns="91439" bIns="45719">
            <a:noAutofit/>
          </a:bodyPr>
          <a:lstStyle/>
          <a:p>
            <a:endParaRPr/>
          </a:p>
        </p:txBody>
      </p:sp>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2_タイトルのみ 0">
    <p:spTree>
      <p:nvGrpSpPr>
        <p:cNvPr id="1" name=""/>
        <p:cNvGrpSpPr/>
        <p:nvPr/>
      </p:nvGrpSpPr>
      <p:grpSpPr>
        <a:xfrm>
          <a:off x="0" y="0"/>
          <a:ext cx="0" cy="0"/>
          <a:chOff x="0" y="0"/>
          <a:chExt cx="0" cy="0"/>
        </a:xfrm>
      </p:grpSpPr>
      <p:sp>
        <p:nvSpPr>
          <p:cNvPr id="81" name="Shape 81"/>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8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83" name="Shape 83"/>
          <p:cNvSpPr>
            <a:spLocks noGrp="1"/>
          </p:cNvSpPr>
          <p:nvPr>
            <p:ph type="title"/>
          </p:nvPr>
        </p:nvSpPr>
        <p:spPr>
          <a:prstGeom prst="rect">
            <a:avLst/>
          </a:prstGeom>
        </p:spPr>
        <p:txBody>
          <a:bodyPr/>
          <a:lstStyle/>
          <a:p>
            <a:r>
              <a:t>タイトルテキスト</a:t>
            </a: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2_タイトルのみ">
    <p:spTree>
      <p:nvGrpSpPr>
        <p:cNvPr id="1" name=""/>
        <p:cNvGrpSpPr/>
        <p:nvPr/>
      </p:nvGrpSpPr>
      <p:grpSpPr>
        <a:xfrm>
          <a:off x="0" y="0"/>
          <a:ext cx="0" cy="0"/>
          <a:chOff x="0" y="0"/>
          <a:chExt cx="0" cy="0"/>
        </a:xfrm>
      </p:grpSpPr>
      <p:sp>
        <p:nvSpPr>
          <p:cNvPr id="91" name="Shape 91"/>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9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93" name="Shape 93"/>
          <p:cNvSpPr>
            <a:spLocks noGrp="1"/>
          </p:cNvSpPr>
          <p:nvPr>
            <p:ph type="title"/>
          </p:nvPr>
        </p:nvSpPr>
        <p:spPr>
          <a:prstGeom prst="rect">
            <a:avLst/>
          </a:prstGeom>
        </p:spPr>
        <p:txBody>
          <a:bodyPr/>
          <a:lstStyle/>
          <a:p>
            <a:r>
              <a:t>タイトルテキスト</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3" name="image1.png"/>
          <p:cNvPicPr>
            <a:picLocks noChangeAspect="1"/>
          </p:cNvPicPr>
          <p:nvPr/>
        </p:nvPicPr>
        <p:blipFill>
          <a:blip r:embed="rId8">
            <a:extLst/>
          </a:blip>
          <a:stretch>
            <a:fillRect/>
          </a:stretch>
        </p:blipFill>
        <p:spPr>
          <a:xfrm>
            <a:off x="11287125" y="339725"/>
            <a:ext cx="523875" cy="523875"/>
          </a:xfrm>
          <a:prstGeom prst="rect">
            <a:avLst/>
          </a:prstGeom>
          <a:ln w="12700">
            <a:miter lim="400000"/>
          </a:ln>
        </p:spPr>
      </p:pic>
      <p:sp>
        <p:nvSpPr>
          <p:cNvPr id="4" name="Shape 4"/>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sp>
        <p:nvSpPr>
          <p:cNvPr id="5" name="Shape 5"/>
          <p:cNvSpPr>
            <a:spLocks noGrp="1"/>
          </p:cNvSpPr>
          <p:nvPr>
            <p:ph type="title"/>
          </p:nvPr>
        </p:nvSpPr>
        <p:spPr>
          <a:xfrm>
            <a:off x="431798" y="339725"/>
            <a:ext cx="10515603" cy="53657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p>
            <a:r>
              <a:t>タイトルテキスト</a:t>
            </a:r>
          </a:p>
        </p:txBody>
      </p:sp>
      <p:sp>
        <p:nvSpPr>
          <p:cNvPr id="6" name="Shape 6"/>
          <p:cNvSpPr>
            <a:spLocks noGrp="1"/>
          </p:cNvSpPr>
          <p:nvPr>
            <p:ph type="body" idx="1"/>
          </p:nvPr>
        </p:nvSpPr>
        <p:spPr>
          <a:xfrm>
            <a:off x="431800" y="1968500"/>
            <a:ext cx="11379200" cy="414019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p>
            <a:r>
              <a:t>本文レベル1</a:t>
            </a:r>
          </a:p>
          <a:p>
            <a:pPr lvl="1"/>
            <a:r>
              <a:t>本文レベル2</a:t>
            </a:r>
          </a:p>
          <a:p>
            <a:pPr lvl="2"/>
            <a:r>
              <a:t>本文レベル3</a:t>
            </a:r>
          </a:p>
          <a:p>
            <a:pPr lvl="3"/>
            <a:r>
              <a:t>本文レベル4</a:t>
            </a:r>
          </a:p>
          <a:p>
            <a:pPr lvl="4"/>
            <a:r>
              <a:t>本文レベル 5</a:t>
            </a:r>
          </a:p>
        </p:txBody>
      </p:sp>
      <p:sp>
        <p:nvSpPr>
          <p:cNvPr id="7" name="Shape 7"/>
          <p:cNvSpPr>
            <a:spLocks noGrp="1"/>
          </p:cNvSpPr>
          <p:nvPr>
            <p:ph type="sldNum" sz="quarter" idx="2"/>
          </p:nvPr>
        </p:nvSpPr>
        <p:spPr>
          <a:xfrm>
            <a:off x="11080147" y="6404293"/>
            <a:ext cx="273654" cy="2692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5" r:id="rId5"/>
    <p:sldLayoutId id="2147483656" r:id="rId6"/>
  </p:sldLayoutIdLst>
  <p:transition spd="med"/>
  <p:txStyles>
    <p:titleStyle>
      <a:lvl1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1pPr>
      <a:lvl2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2pPr>
      <a:lvl3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3pPr>
      <a:lvl4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4pPr>
      <a:lvl5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5pPr>
      <a:lvl6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6pPr>
      <a:lvl7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7pPr>
      <a:lvl8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8pPr>
      <a:lvl9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1pPr>
      <a:lvl2pPr marL="7112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2pPr>
      <a:lvl3pPr marL="1200150" marR="0" indent="-28575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3pPr>
      <a:lvl4pPr marL="1698170" marR="0" indent="-32657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4pPr>
      <a:lvl5pPr marL="2209800" marR="0" indent="-381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5pPr>
      <a:lvl6pPr marL="25400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6pPr>
      <a:lvl7pPr marL="29972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7pPr>
      <a:lvl8pPr marL="34544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8pPr>
      <a:lvl9pPr marL="39116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t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角丸四角形 34"/>
          <p:cNvSpPr/>
          <p:nvPr/>
        </p:nvSpPr>
        <p:spPr>
          <a:xfrm>
            <a:off x="4954555" y="2416629"/>
            <a:ext cx="6624725" cy="4301412"/>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126" name="Shape 126"/>
          <p:cNvSpPr>
            <a:spLocks noGrp="1"/>
          </p:cNvSpPr>
          <p:nvPr>
            <p:ph type="title"/>
          </p:nvPr>
        </p:nvSpPr>
        <p:spPr>
          <a:xfrm>
            <a:off x="555218" y="284176"/>
            <a:ext cx="9784082" cy="915974"/>
          </a:xfrm>
          <a:prstGeom prst="rect">
            <a:avLst/>
          </a:prstGeom>
        </p:spPr>
        <p:txBody>
          <a:bodyPr/>
          <a:lstStyle/>
          <a:p>
            <a:r>
              <a:rPr lang="en-US" altLang="ja-JP" dirty="0" smtClean="0"/>
              <a:t>2-2. </a:t>
            </a:r>
            <a:r>
              <a:rPr dirty="0" smtClean="0"/>
              <a:t>DOM</a:t>
            </a:r>
            <a:r>
              <a:rPr lang="ja-JP" altLang="en-US" dirty="0" smtClean="0"/>
              <a:t> </a:t>
            </a:r>
            <a:r>
              <a:rPr dirty="0" smtClean="0"/>
              <a:t>- </a:t>
            </a:r>
            <a:r>
              <a:rPr dirty="0"/>
              <a:t>概要</a:t>
            </a:r>
          </a:p>
        </p:txBody>
      </p:sp>
      <p:grpSp>
        <p:nvGrpSpPr>
          <p:cNvPr id="129" name="Group 129"/>
          <p:cNvGrpSpPr/>
          <p:nvPr/>
        </p:nvGrpSpPr>
        <p:grpSpPr>
          <a:xfrm>
            <a:off x="440919" y="1164631"/>
            <a:ext cx="11340775" cy="871419"/>
            <a:chOff x="-26029" y="0"/>
            <a:chExt cx="11190960" cy="871417"/>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28" name="Shape 128"/>
            <p:cNvSpPr/>
            <p:nvPr/>
          </p:nvSpPr>
          <p:spPr>
            <a:xfrm>
              <a:off x="-26029" y="48425"/>
              <a:ext cx="11164932" cy="7745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DOMとは</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ブラウザでページを見るときに作られるもので</a:t>
              </a:r>
              <a:r>
                <a:rPr kumimoji="1" sz="2000" kern="1200" dirty="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これを</a:t>
              </a:r>
              <a:r>
                <a:rPr kumimoji="1" lang="ja-JP" altLang="en-US" sz="2000" kern="1200" dirty="0" smtClean="0">
                  <a:solidFill>
                    <a:schemeClr val="tx1"/>
                  </a:solidFill>
                  <a:latin typeface="Meiryo UI" panose="020B0604030504040204" pitchFamily="50" charset="-128"/>
                  <a:ea typeface="Meiryo UI" panose="020B0604030504040204" pitchFamily="50" charset="-128"/>
                </a:rPr>
                <a:t>も</a:t>
              </a:r>
              <a:r>
                <a:rPr kumimoji="1" lang="ja-JP" altLang="en-US" sz="2000" kern="1200" dirty="0">
                  <a:solidFill>
                    <a:schemeClr val="tx1"/>
                  </a:solidFill>
                  <a:latin typeface="Meiryo UI" panose="020B0604030504040204" pitchFamily="50" charset="-128"/>
                  <a:ea typeface="Meiryo UI" panose="020B0604030504040204" pitchFamily="50" charset="-128"/>
                </a:rPr>
                <a:t>と</a:t>
              </a:r>
              <a:r>
                <a:rPr kumimoji="1" sz="2000" kern="1200" dirty="0" smtClean="0">
                  <a:solidFill>
                    <a:schemeClr val="tx1"/>
                  </a:solidFill>
                  <a:latin typeface="Meiryo UI" panose="020B0604030504040204" pitchFamily="50" charset="-128"/>
                  <a:ea typeface="Meiryo UI" panose="020B0604030504040204" pitchFamily="50" charset="-128"/>
                </a:rPr>
                <a:t>にレンダリング</a:t>
              </a:r>
              <a:r>
                <a:rPr kumimoji="1" lang="ja-JP" altLang="en-US" sz="2000" kern="1200" dirty="0" smtClean="0">
                  <a:solidFill>
                    <a:schemeClr val="tx1"/>
                  </a:solidFill>
                  <a:latin typeface="Meiryo UI" panose="020B0604030504040204" pitchFamily="50" charset="-128"/>
                  <a:ea typeface="Meiryo UI" panose="020B0604030504040204" pitchFamily="50" charset="-128"/>
                </a:rPr>
                <a:t>が行われます</a:t>
              </a:r>
              <a:r>
                <a:rPr kumimoji="1" sz="2000" kern="1200" dirty="0" smtClean="0">
                  <a:solidFill>
                    <a:schemeClr val="tx1"/>
                  </a:solidFill>
                  <a:latin typeface="Meiryo UI" panose="020B0604030504040204" pitchFamily="50" charset="-128"/>
                  <a:ea typeface="Meiryo UI" panose="020B0604030504040204" pitchFamily="50" charset="-128"/>
                </a:rPr>
                <a:t>。</a:t>
              </a:r>
              <a:endParaRPr kumimoji="1" sz="2000" kern="1200" dirty="0">
                <a:solidFill>
                  <a:schemeClr val="tx1"/>
                </a:solidFill>
                <a:latin typeface="Meiryo UI" panose="020B0604030504040204" pitchFamily="50" charset="-128"/>
                <a:ea typeface="Meiryo UI" panose="020B0604030504040204" pitchFamily="50" charset="-128"/>
              </a:endParaRP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HTML</a:t>
              </a:r>
              <a:r>
                <a:rPr kumimoji="1" lang="ja-JP" altLang="en-US" sz="2000" kern="1200" dirty="0" smtClean="0">
                  <a:solidFill>
                    <a:schemeClr val="tx1"/>
                  </a:solidFill>
                  <a:latin typeface="Meiryo UI" panose="020B0604030504040204" pitchFamily="50" charset="-128"/>
                  <a:ea typeface="Meiryo UI" panose="020B0604030504040204" pitchFamily="50" charset="-128"/>
                </a:rPr>
                <a:t>文書</a:t>
              </a:r>
              <a:r>
                <a:rPr kumimoji="1" sz="2000" kern="1200" dirty="0" smtClean="0">
                  <a:solidFill>
                    <a:schemeClr val="tx1"/>
                  </a:solidFill>
                  <a:latin typeface="Meiryo UI" panose="020B0604030504040204" pitchFamily="50" charset="-128"/>
                  <a:ea typeface="Meiryo UI" panose="020B0604030504040204" pitchFamily="50" charset="-128"/>
                </a:rPr>
                <a:t>や</a:t>
              </a:r>
              <a:r>
                <a:rPr kumimoji="1" sz="2000" kern="1200" dirty="0">
                  <a:solidFill>
                    <a:schemeClr val="tx1"/>
                  </a:solidFill>
                  <a:latin typeface="Meiryo UI" panose="020B0604030504040204" pitchFamily="50" charset="-128"/>
                  <a:ea typeface="Meiryo UI" panose="020B0604030504040204" pitchFamily="50" charset="-128"/>
                </a:rPr>
                <a:t>XML文書をDOMツリーと呼ばれる階層的な構造として識別します。</a:t>
              </a:r>
            </a:p>
          </p:txBody>
        </p:sp>
      </p:grpSp>
      <p:sp>
        <p:nvSpPr>
          <p:cNvPr id="159" name="Shape 159"/>
          <p:cNvSpPr/>
          <p:nvPr/>
        </p:nvSpPr>
        <p:spPr>
          <a:xfrm>
            <a:off x="5156183" y="2636453"/>
            <a:ext cx="1187180"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r>
              <a:rPr sz="2000" dirty="0"/>
              <a:t>DOM</a:t>
            </a:r>
            <a:r>
              <a:rPr dirty="0"/>
              <a:t>ツリー</a:t>
            </a:r>
          </a:p>
        </p:txBody>
      </p:sp>
      <p:sp>
        <p:nvSpPr>
          <p:cNvPr id="36" name="コンテンツ プレースホルダー 3"/>
          <p:cNvSpPr txBox="1">
            <a:spLocks/>
          </p:cNvSpPr>
          <p:nvPr/>
        </p:nvSpPr>
        <p:spPr>
          <a:xfrm>
            <a:off x="623342" y="3079563"/>
            <a:ext cx="3311306" cy="291897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7" name="テキスト ボックス 36"/>
          <p:cNvSpPr txBox="1"/>
          <p:nvPr/>
        </p:nvSpPr>
        <p:spPr>
          <a:xfrm>
            <a:off x="720550" y="3252326"/>
            <a:ext cx="3051958" cy="2585323"/>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title&gt;</a:t>
            </a:r>
            <a:r>
              <a:rPr lang="ja-JP" altLang="en-US" dirty="0" smtClean="0">
                <a:solidFill>
                  <a:schemeClr val="bg1"/>
                </a:solidFill>
                <a:latin typeface="ＭＳ Ｐゴシック" panose="020B0600070205080204" pitchFamily="50" charset="-128"/>
                <a:ea typeface="ＭＳ Ｐゴシック" panose="020B0600070205080204" pitchFamily="50" charset="-128"/>
              </a:rPr>
              <a:t>タイトル</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title&gt;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    &lt;h1&gt;</a:t>
            </a:r>
            <a:r>
              <a:rPr lang="ja-JP" altLang="en-US" dirty="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a:solidFill>
                  <a:schemeClr val="bg1"/>
                </a:solidFill>
                <a:latin typeface="ＭＳ Ｐゴシック" panose="020B0600070205080204" pitchFamily="50" charset="-128"/>
                <a:ea typeface="ＭＳ Ｐゴシック" panose="020B0600070205080204" pitchFamily="50" charset="-128"/>
              </a:rPr>
              <a: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p:txBody>
      </p:sp>
      <p:sp>
        <p:nvSpPr>
          <p:cNvPr id="40" name="Shape 190"/>
          <p:cNvSpPr/>
          <p:nvPr/>
        </p:nvSpPr>
        <p:spPr>
          <a:xfrm>
            <a:off x="537632" y="2651888"/>
            <a:ext cx="1315421"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p>
            <a:r>
              <a:rPr lang="en-US" sz="2000" dirty="0"/>
              <a:t>HTML</a:t>
            </a:r>
            <a:r>
              <a:rPr lang="ja-JP" altLang="en-US" sz="2000" dirty="0"/>
              <a:t>文書</a:t>
            </a:r>
            <a:endParaRPr sz="2000" dirty="0"/>
          </a:p>
        </p:txBody>
      </p:sp>
      <p:sp>
        <p:nvSpPr>
          <p:cNvPr id="41" name="右矢印 40"/>
          <p:cNvSpPr/>
          <p:nvPr/>
        </p:nvSpPr>
        <p:spPr>
          <a:xfrm>
            <a:off x="4049214" y="3937101"/>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1"/>
            <a:endParaRPr kumimoji="1" lang="ja-JP" altLang="en-US" kern="1200"/>
          </a:p>
        </p:txBody>
      </p:sp>
      <p:sp>
        <p:nvSpPr>
          <p:cNvPr id="38" name="線吹き出し 2 (枠付き) 37"/>
          <p:cNvSpPr/>
          <p:nvPr/>
        </p:nvSpPr>
        <p:spPr>
          <a:xfrm>
            <a:off x="7969962" y="2131398"/>
            <a:ext cx="3810946" cy="923707"/>
          </a:xfrm>
          <a:prstGeom prst="borderCallout2">
            <a:avLst>
              <a:gd name="adj1" fmla="val 45711"/>
              <a:gd name="adj2" fmla="val -555"/>
              <a:gd name="adj3" fmla="val 45710"/>
              <a:gd name="adj4" fmla="val -14092"/>
              <a:gd name="adj5" fmla="val 70240"/>
              <a:gd name="adj6" fmla="val -14056"/>
            </a:avLst>
          </a:prstGeom>
          <a:solidFill>
            <a:schemeClr val="bg1"/>
          </a:solidFill>
          <a:ln w="28575">
            <a:solidFill>
              <a:srgbClr val="3399FF"/>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DOM</a:t>
            </a:r>
            <a:r>
              <a:rPr lang="ja-JP" altLang="en-US" dirty="0">
                <a:solidFill>
                  <a:schemeClr val="tx1"/>
                </a:solidFill>
              </a:rPr>
              <a:t>では、全て</a:t>
            </a:r>
            <a:r>
              <a:rPr lang="ja-JP" altLang="en-US" dirty="0" smtClean="0">
                <a:solidFill>
                  <a:schemeClr val="tx1"/>
                </a:solidFill>
              </a:rPr>
              <a:t>の</a:t>
            </a:r>
            <a:r>
              <a:rPr lang="en-US" altLang="ja-JP" dirty="0" smtClean="0">
                <a:solidFill>
                  <a:schemeClr val="tx1"/>
                </a:solidFill>
              </a:rPr>
              <a:t>HTML</a:t>
            </a:r>
            <a:r>
              <a:rPr lang="ja-JP" altLang="en-US" dirty="0" smtClean="0">
                <a:solidFill>
                  <a:schemeClr val="tx1"/>
                </a:solidFill>
              </a:rPr>
              <a:t>要素は</a:t>
            </a:r>
            <a:endParaRPr lang="en-US" altLang="ja-JP" dirty="0" smtClean="0">
              <a:solidFill>
                <a:schemeClr val="tx1"/>
              </a:solidFill>
            </a:endParaRPr>
          </a:p>
          <a:p>
            <a:r>
              <a:rPr lang="en-US" altLang="ja-JP" dirty="0" smtClean="0">
                <a:solidFill>
                  <a:schemeClr val="tx1"/>
                </a:solidFill>
              </a:rPr>
              <a:t>Document</a:t>
            </a:r>
            <a:r>
              <a:rPr lang="ja-JP" altLang="en-US" dirty="0">
                <a:solidFill>
                  <a:schemeClr val="tx1"/>
                </a:solidFill>
              </a:rPr>
              <a:t>オブジェクトに属しています。</a:t>
            </a:r>
          </a:p>
        </p:txBody>
      </p:sp>
      <p:sp>
        <p:nvSpPr>
          <p:cNvPr id="47" name="正方形/長方形 46"/>
          <p:cNvSpPr/>
          <p:nvPr/>
        </p:nvSpPr>
        <p:spPr>
          <a:xfrm>
            <a:off x="9013192" y="3404682"/>
            <a:ext cx="485699" cy="16802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0" name="テキスト ボックス 49"/>
          <p:cNvSpPr txBox="1"/>
          <p:nvPr/>
        </p:nvSpPr>
        <p:spPr>
          <a:xfrm>
            <a:off x="9533097" y="3297654"/>
            <a:ext cx="2158761" cy="400110"/>
          </a:xfrm>
          <a:prstGeom prst="rect">
            <a:avLst/>
          </a:prstGeom>
          <a:noFill/>
        </p:spPr>
        <p:txBody>
          <a:bodyPr wrap="square" rtlCol="0">
            <a:spAutoFit/>
          </a:bodyPr>
          <a:lstStyle/>
          <a:p>
            <a:r>
              <a:rPr kumimoji="1" lang="en-US" altLang="ja-JP" sz="2000" dirty="0"/>
              <a:t>Document</a:t>
            </a:r>
            <a:r>
              <a:rPr kumimoji="1" lang="ja-JP" altLang="en-US" sz="2000" dirty="0" smtClean="0"/>
              <a:t>ノード</a:t>
            </a:r>
            <a:endParaRPr kumimoji="1" lang="ja-JP" altLang="en-US" sz="2000" dirty="0"/>
          </a:p>
        </p:txBody>
      </p:sp>
      <p:sp>
        <p:nvSpPr>
          <p:cNvPr id="51" name="テキスト ボックス 50"/>
          <p:cNvSpPr txBox="1"/>
          <p:nvPr/>
        </p:nvSpPr>
        <p:spPr>
          <a:xfrm>
            <a:off x="9580360" y="3642819"/>
            <a:ext cx="1998920" cy="400110"/>
          </a:xfrm>
          <a:prstGeom prst="rect">
            <a:avLst/>
          </a:prstGeom>
          <a:noFill/>
        </p:spPr>
        <p:txBody>
          <a:bodyPr wrap="square" rtlCol="0">
            <a:spAutoFit/>
          </a:bodyPr>
          <a:lstStyle/>
          <a:p>
            <a:r>
              <a:rPr kumimoji="1" lang="en-US" altLang="ja-JP" sz="2000" dirty="0"/>
              <a:t>Element</a:t>
            </a:r>
            <a:r>
              <a:rPr kumimoji="1" lang="ja-JP" altLang="en-US" sz="2000" dirty="0" smtClean="0"/>
              <a:t>ノード</a:t>
            </a:r>
            <a:endParaRPr kumimoji="1" lang="ja-JP" altLang="en-US" sz="2000" dirty="0"/>
          </a:p>
        </p:txBody>
      </p:sp>
      <p:sp>
        <p:nvSpPr>
          <p:cNvPr id="52" name="テキスト ボックス 51"/>
          <p:cNvSpPr txBox="1"/>
          <p:nvPr/>
        </p:nvSpPr>
        <p:spPr>
          <a:xfrm>
            <a:off x="9561880" y="3981327"/>
            <a:ext cx="1603403" cy="400110"/>
          </a:xfrm>
          <a:prstGeom prst="rect">
            <a:avLst/>
          </a:prstGeom>
          <a:noFill/>
        </p:spPr>
        <p:txBody>
          <a:bodyPr wrap="square" rtlCol="0">
            <a:spAutoFit/>
          </a:bodyPr>
          <a:lstStyle/>
          <a:p>
            <a:r>
              <a:rPr lang="en-US" altLang="ja-JP" sz="2000" dirty="0"/>
              <a:t>Text</a:t>
            </a:r>
            <a:r>
              <a:rPr kumimoji="1" lang="ja-JP" altLang="en-US" sz="2000" dirty="0" smtClean="0"/>
              <a:t>ノード</a:t>
            </a:r>
            <a:endParaRPr kumimoji="1" lang="ja-JP" altLang="en-US" sz="2000" dirty="0"/>
          </a:p>
        </p:txBody>
      </p:sp>
      <p:sp>
        <p:nvSpPr>
          <p:cNvPr id="53" name="正方形/長方形 52"/>
          <p:cNvSpPr/>
          <p:nvPr/>
        </p:nvSpPr>
        <p:spPr>
          <a:xfrm>
            <a:off x="9027826" y="3758884"/>
            <a:ext cx="485699" cy="159454"/>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4" name="正方形/長方形 53"/>
          <p:cNvSpPr/>
          <p:nvPr/>
        </p:nvSpPr>
        <p:spPr>
          <a:xfrm>
            <a:off x="9027826" y="4119714"/>
            <a:ext cx="485699" cy="15945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sp>
        <p:nvSpPr>
          <p:cNvPr id="55" name="正方形/長方形 54"/>
          <p:cNvSpPr/>
          <p:nvPr/>
        </p:nvSpPr>
        <p:spPr>
          <a:xfrm>
            <a:off x="6502269" y="2813418"/>
            <a:ext cx="1350787" cy="45081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Documnet</a:t>
            </a:r>
            <a:endParaRPr kumimoji="1" lang="ja-JP" altLang="en-US" dirty="0"/>
          </a:p>
        </p:txBody>
      </p:sp>
      <p:sp>
        <p:nvSpPr>
          <p:cNvPr id="56" name="正方形/長方形 55"/>
          <p:cNvSpPr/>
          <p:nvPr/>
        </p:nvSpPr>
        <p:spPr>
          <a:xfrm>
            <a:off x="6583914" y="3627447"/>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&lt;html&gt;</a:t>
            </a:r>
            <a:endParaRPr kumimoji="1" lang="ja-JP" altLang="en-US" dirty="0"/>
          </a:p>
        </p:txBody>
      </p:sp>
      <p:sp>
        <p:nvSpPr>
          <p:cNvPr id="57" name="正方形/長方形 56"/>
          <p:cNvSpPr/>
          <p:nvPr/>
        </p:nvSpPr>
        <p:spPr>
          <a:xfrm>
            <a:off x="5479673" y="430116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&lt;head&gt;</a:t>
            </a:r>
            <a:endParaRPr kumimoji="1" lang="ja-JP" altLang="en-US" dirty="0"/>
          </a:p>
        </p:txBody>
      </p:sp>
      <p:sp>
        <p:nvSpPr>
          <p:cNvPr id="58" name="正方形/長方形 57"/>
          <p:cNvSpPr/>
          <p:nvPr/>
        </p:nvSpPr>
        <p:spPr>
          <a:xfrm>
            <a:off x="7591601" y="4307236"/>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&lt;body&gt;</a:t>
            </a:r>
            <a:endParaRPr kumimoji="1" lang="ja-JP" altLang="en-US" dirty="0"/>
          </a:p>
        </p:txBody>
      </p:sp>
      <p:cxnSp>
        <p:nvCxnSpPr>
          <p:cNvPr id="59" name="直線矢印コネクタ 58"/>
          <p:cNvCxnSpPr>
            <a:stCxn id="55" idx="2"/>
            <a:endCxn id="56" idx="0"/>
          </p:cNvCxnSpPr>
          <p:nvPr/>
        </p:nvCxnSpPr>
        <p:spPr>
          <a:xfrm flipH="1">
            <a:off x="7172051" y="3264228"/>
            <a:ext cx="5612" cy="36321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カギ線コネクタ 59"/>
          <p:cNvCxnSpPr>
            <a:stCxn id="56" idx="1"/>
            <a:endCxn id="57" idx="0"/>
          </p:cNvCxnSpPr>
          <p:nvPr/>
        </p:nvCxnSpPr>
        <p:spPr>
          <a:xfrm rot="10800000" flipV="1">
            <a:off x="6067810" y="3852851"/>
            <a:ext cx="516104" cy="4483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カギ線コネクタ 60"/>
          <p:cNvCxnSpPr>
            <a:stCxn id="56" idx="3"/>
            <a:endCxn id="58" idx="0"/>
          </p:cNvCxnSpPr>
          <p:nvPr/>
        </p:nvCxnSpPr>
        <p:spPr>
          <a:xfrm>
            <a:off x="7760187" y="3852852"/>
            <a:ext cx="419551" cy="4543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p:cNvSpPr/>
          <p:nvPr/>
        </p:nvSpPr>
        <p:spPr>
          <a:xfrm>
            <a:off x="5484689" y="5370510"/>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&lt;title&gt;</a:t>
            </a:r>
            <a:endParaRPr kumimoji="1" lang="ja-JP" altLang="en-US" dirty="0"/>
          </a:p>
        </p:txBody>
      </p:sp>
      <p:cxnSp>
        <p:nvCxnSpPr>
          <p:cNvPr id="63" name="直線矢印コネクタ 62"/>
          <p:cNvCxnSpPr>
            <a:stCxn id="57" idx="2"/>
            <a:endCxn id="62" idx="0"/>
          </p:cNvCxnSpPr>
          <p:nvPr/>
        </p:nvCxnSpPr>
        <p:spPr>
          <a:xfrm>
            <a:off x="6067810" y="4751979"/>
            <a:ext cx="5016" cy="61853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4" name="正方形/長方形 63"/>
          <p:cNvSpPr/>
          <p:nvPr/>
        </p:nvSpPr>
        <p:spPr>
          <a:xfrm>
            <a:off x="7591602"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&lt;h1&gt;</a:t>
            </a:r>
            <a:endParaRPr kumimoji="1" lang="ja-JP" altLang="en-US" dirty="0"/>
          </a:p>
        </p:txBody>
      </p:sp>
      <p:cxnSp>
        <p:nvCxnSpPr>
          <p:cNvPr id="65" name="直線矢印コネクタ 64"/>
          <p:cNvCxnSpPr>
            <a:stCxn id="62" idx="2"/>
            <a:endCxn id="68" idx="0"/>
          </p:cNvCxnSpPr>
          <p:nvPr/>
        </p:nvCxnSpPr>
        <p:spPr>
          <a:xfrm>
            <a:off x="6072826" y="5821320"/>
            <a:ext cx="0" cy="27562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64" idx="2"/>
            <a:endCxn id="69" idx="0"/>
          </p:cNvCxnSpPr>
          <p:nvPr/>
        </p:nvCxnSpPr>
        <p:spPr>
          <a:xfrm flipH="1">
            <a:off x="8178345" y="5837649"/>
            <a:ext cx="1394" cy="27129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p:cNvCxnSpPr>
            <a:stCxn id="58" idx="2"/>
            <a:endCxn id="64" idx="0"/>
          </p:cNvCxnSpPr>
          <p:nvPr/>
        </p:nvCxnSpPr>
        <p:spPr>
          <a:xfrm>
            <a:off x="8179738" y="4758046"/>
            <a:ext cx="1" cy="62879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8" name="正方形/長方形 67"/>
          <p:cNvSpPr/>
          <p:nvPr/>
        </p:nvSpPr>
        <p:spPr>
          <a:xfrm>
            <a:off x="5484689" y="6096948"/>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タイトル</a:t>
            </a:r>
            <a:endParaRPr kumimoji="1" lang="ja-JP" altLang="en-US" dirty="0">
              <a:solidFill>
                <a:schemeClr val="tx1"/>
              </a:solidFill>
            </a:endParaRPr>
          </a:p>
        </p:txBody>
      </p:sp>
      <p:sp>
        <p:nvSpPr>
          <p:cNvPr id="69" name="正方形/長方形 68"/>
          <p:cNvSpPr/>
          <p:nvPr/>
        </p:nvSpPr>
        <p:spPr>
          <a:xfrm>
            <a:off x="7590208" y="6108939"/>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ヘッダー</a:t>
            </a:r>
            <a:endParaRPr kumimoji="1" lang="ja-JP" altLang="en-US" dirty="0">
              <a:solidFill>
                <a:schemeClr val="tx1"/>
              </a:solidFill>
            </a:endParaRPr>
          </a:p>
        </p:txBody>
      </p:sp>
      <p:cxnSp>
        <p:nvCxnSpPr>
          <p:cNvPr id="84" name="カギ線コネクタ 83"/>
          <p:cNvCxnSpPr>
            <a:stCxn id="58" idx="2"/>
            <a:endCxn id="87" idx="0"/>
          </p:cNvCxnSpPr>
          <p:nvPr/>
        </p:nvCxnSpPr>
        <p:spPr>
          <a:xfrm rot="16200000" flipH="1">
            <a:off x="8611803" y="4325981"/>
            <a:ext cx="628793" cy="149292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正方形/長方形 86"/>
          <p:cNvSpPr/>
          <p:nvPr/>
        </p:nvSpPr>
        <p:spPr>
          <a:xfrm>
            <a:off x="9084523"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&lt;p&gt;</a:t>
            </a:r>
            <a:endParaRPr kumimoji="1" lang="ja-JP" altLang="en-US" dirty="0"/>
          </a:p>
        </p:txBody>
      </p:sp>
      <p:sp>
        <p:nvSpPr>
          <p:cNvPr id="94" name="正方形/長方形 93"/>
          <p:cNvSpPr/>
          <p:nvPr/>
        </p:nvSpPr>
        <p:spPr>
          <a:xfrm>
            <a:off x="9091261" y="6117832"/>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段落</a:t>
            </a:r>
            <a:endParaRPr kumimoji="1" lang="ja-JP" altLang="en-US" dirty="0">
              <a:solidFill>
                <a:schemeClr val="tx1"/>
              </a:solidFill>
            </a:endParaRPr>
          </a:p>
        </p:txBody>
      </p:sp>
      <p:cxnSp>
        <p:nvCxnSpPr>
          <p:cNvPr id="96" name="直線矢印コネクタ 95"/>
          <p:cNvCxnSpPr>
            <a:stCxn id="87" idx="2"/>
            <a:endCxn id="94" idx="0"/>
          </p:cNvCxnSpPr>
          <p:nvPr/>
        </p:nvCxnSpPr>
        <p:spPr>
          <a:xfrm>
            <a:off x="9672660" y="5837649"/>
            <a:ext cx="6738" cy="28018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323274" y="4596413"/>
            <a:ext cx="11231418" cy="2016000"/>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26" name="Shape 226"/>
          <p:cNvSpPr>
            <a:spLocks noGrp="1"/>
          </p:cNvSpPr>
          <p:nvPr>
            <p:ph type="title"/>
          </p:nvPr>
        </p:nvSpPr>
        <p:spPr>
          <a:xfrm>
            <a:off x="555218" y="284176"/>
            <a:ext cx="9784082" cy="915974"/>
          </a:xfrm>
          <a:prstGeom prst="rect">
            <a:avLst/>
          </a:prstGeom>
        </p:spPr>
        <p:txBody>
          <a:bodyPr/>
          <a:lstStyle/>
          <a:p>
            <a:r>
              <a:rPr lang="en-US" altLang="ja-JP" dirty="0"/>
              <a:t>2-2. </a:t>
            </a:r>
            <a:r>
              <a:rPr dirty="0" smtClean="0"/>
              <a:t>DOM</a:t>
            </a:r>
            <a:r>
              <a:rPr lang="en-US" dirty="0" smtClean="0"/>
              <a:t> </a:t>
            </a:r>
            <a:r>
              <a:rPr dirty="0" smtClean="0"/>
              <a:t>- DOM操作</a:t>
            </a:r>
            <a:endParaRPr dirty="0"/>
          </a:p>
        </p:txBody>
      </p:sp>
      <p:sp>
        <p:nvSpPr>
          <p:cNvPr id="230" name="Shape 230"/>
          <p:cNvSpPr/>
          <p:nvPr/>
        </p:nvSpPr>
        <p:spPr>
          <a:xfrm>
            <a:off x="554354" y="3729783"/>
            <a:ext cx="5958413" cy="341628"/>
          </a:xfrm>
          <a:prstGeom prst="rect">
            <a:avLst/>
          </a:prstGeom>
          <a:solidFill>
            <a:srgbClr val="333F50"/>
          </a:solidFill>
          <a:ln>
            <a:solidFill>
              <a:schemeClr val="bg1">
                <a:lumMod val="95000"/>
              </a:schemeClr>
            </a:solidFill>
          </a:ln>
          <a:extLst>
            <a:ext uri="{C572A759-6A51-4108-AA02-DFA0A04FC94B}">
              <ma14:wrappingTextBoxFlag xmlns="" xmlns:ma14="http://schemas.microsoft.com/office/mac/drawingml/2011/main"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&lt;p id="sample"&gt;SYSTEMI&lt;/p&gt;</a:t>
            </a:r>
          </a:p>
        </p:txBody>
      </p:sp>
      <p:sp>
        <p:nvSpPr>
          <p:cNvPr id="232" name="Shape 232"/>
          <p:cNvSpPr/>
          <p:nvPr/>
        </p:nvSpPr>
        <p:spPr>
          <a:xfrm>
            <a:off x="539918" y="2799258"/>
            <a:ext cx="5972849" cy="341628"/>
          </a:xfrm>
          <a:prstGeom prst="rect">
            <a:avLst/>
          </a:prstGeom>
          <a:solidFill>
            <a:srgbClr val="333F50"/>
          </a:solidFill>
          <a:ln>
            <a:solidFill>
              <a:schemeClr val="bg1">
                <a:lumMod val="95000"/>
              </a:schemeClr>
            </a:solidFill>
          </a:ln>
          <a:extLst>
            <a:ext uri="{C572A759-6A51-4108-AA02-DFA0A04FC94B}">
              <ma14:wrappingTextBoxFlag xmlns="" xmlns:ma14="http://schemas.microsoft.com/office/mac/drawingml/2011/main"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document.getElementById('sample').style.color = 'blue';</a:t>
            </a:r>
          </a:p>
        </p:txBody>
      </p:sp>
      <p:sp>
        <p:nvSpPr>
          <p:cNvPr id="233" name="Shape 233"/>
          <p:cNvSpPr/>
          <p:nvPr/>
        </p:nvSpPr>
        <p:spPr>
          <a:xfrm>
            <a:off x="494442" y="3374150"/>
            <a:ext cx="661395"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html</a:t>
            </a:r>
          </a:p>
        </p:txBody>
      </p:sp>
      <p:sp>
        <p:nvSpPr>
          <p:cNvPr id="234" name="Shape 234"/>
          <p:cNvSpPr/>
          <p:nvPr/>
        </p:nvSpPr>
        <p:spPr>
          <a:xfrm>
            <a:off x="494442" y="2424301"/>
            <a:ext cx="1304199"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javascript</a:t>
            </a:r>
          </a:p>
        </p:txBody>
      </p:sp>
      <p:pic>
        <p:nvPicPr>
          <p:cNvPr id="235" name="pasted-image.tiff"/>
          <p:cNvPicPr>
            <a:picLocks noChangeAspect="1"/>
          </p:cNvPicPr>
          <p:nvPr/>
        </p:nvPicPr>
        <p:blipFill>
          <a:blip r:embed="rId2">
            <a:extLst/>
          </a:blip>
          <a:stretch>
            <a:fillRect/>
          </a:stretch>
        </p:blipFill>
        <p:spPr>
          <a:xfrm>
            <a:off x="945572" y="5135825"/>
            <a:ext cx="3314700" cy="1231901"/>
          </a:xfrm>
          <a:prstGeom prst="rect">
            <a:avLst/>
          </a:prstGeom>
          <a:ln w="6350">
            <a:solidFill>
              <a:srgbClr val="000000"/>
            </a:solidFill>
            <a:miter lim="400000"/>
          </a:ln>
        </p:spPr>
      </p:pic>
      <p:pic>
        <p:nvPicPr>
          <p:cNvPr id="236" name="pasted-image.tiff"/>
          <p:cNvPicPr>
            <a:picLocks noChangeAspect="1"/>
          </p:cNvPicPr>
          <p:nvPr/>
        </p:nvPicPr>
        <p:blipFill>
          <a:blip r:embed="rId3">
            <a:extLst/>
          </a:blip>
          <a:stretch>
            <a:fillRect/>
          </a:stretch>
        </p:blipFill>
        <p:spPr>
          <a:xfrm>
            <a:off x="6120099" y="5081342"/>
            <a:ext cx="3302000" cy="1193801"/>
          </a:xfrm>
          <a:prstGeom prst="rect">
            <a:avLst/>
          </a:prstGeom>
          <a:ln w="6350">
            <a:solidFill>
              <a:srgbClr val="000000"/>
            </a:solidFill>
            <a:miter lim="400000"/>
          </a:ln>
        </p:spPr>
      </p:pic>
      <p:sp>
        <p:nvSpPr>
          <p:cNvPr id="237" name="Shape 237"/>
          <p:cNvSpPr/>
          <p:nvPr/>
        </p:nvSpPr>
        <p:spPr>
          <a:xfrm>
            <a:off x="494442" y="4657122"/>
            <a:ext cx="605290"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画面</a:t>
            </a:r>
          </a:p>
        </p:txBody>
      </p:sp>
      <p:sp>
        <p:nvSpPr>
          <p:cNvPr id="16" name="右矢印 15"/>
          <p:cNvSpPr/>
          <p:nvPr/>
        </p:nvSpPr>
        <p:spPr>
          <a:xfrm>
            <a:off x="4544564" y="5231714"/>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線吹き出し 2 (枠付き) 24"/>
          <p:cNvSpPr/>
          <p:nvPr/>
        </p:nvSpPr>
        <p:spPr>
          <a:xfrm>
            <a:off x="7094684" y="2735278"/>
            <a:ext cx="4654830" cy="1333055"/>
          </a:xfrm>
          <a:prstGeom prst="borderCallout2">
            <a:avLst>
              <a:gd name="adj1" fmla="val 66392"/>
              <a:gd name="adj2" fmla="val -854"/>
              <a:gd name="adj3" fmla="val 48476"/>
              <a:gd name="adj4" fmla="val -12949"/>
              <a:gd name="adj5" fmla="val 18036"/>
              <a:gd name="adj6" fmla="val -1724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document.getElementById(‘</a:t>
            </a:r>
            <a:r>
              <a:rPr lang="ja-JP" altLang="en-US" dirty="0">
                <a:solidFill>
                  <a:schemeClr val="tx1">
                    <a:lumMod val="85000"/>
                    <a:lumOff val="15000"/>
                  </a:schemeClr>
                </a:solidFill>
              </a:rPr>
              <a:t>要素</a:t>
            </a:r>
            <a:r>
              <a:rPr lang="en-US" altLang="ja-JP" dirty="0">
                <a:solidFill>
                  <a:schemeClr val="tx1">
                    <a:lumMod val="85000"/>
                    <a:lumOff val="15000"/>
                  </a:schemeClr>
                </a:solidFill>
              </a:rPr>
              <a:t>ID’)</a:t>
            </a:r>
            <a:r>
              <a:rPr lang="ja-JP" altLang="en-US" dirty="0">
                <a:solidFill>
                  <a:schemeClr val="tx1">
                    <a:lumMod val="85000"/>
                    <a:lumOff val="15000"/>
                  </a:schemeClr>
                </a:solidFill>
              </a:rPr>
              <a:t>で</a:t>
            </a:r>
            <a:endParaRPr lang="en-US" altLang="ja-JP" dirty="0">
              <a:solidFill>
                <a:schemeClr val="tx1">
                  <a:lumMod val="85000"/>
                  <a:lumOff val="15000"/>
                </a:schemeClr>
              </a:solidFill>
            </a:endParaRPr>
          </a:p>
          <a:p>
            <a:r>
              <a:rPr lang="en-US" altLang="ja-JP" dirty="0">
                <a:solidFill>
                  <a:schemeClr val="tx1">
                    <a:lumMod val="85000"/>
                    <a:lumOff val="15000"/>
                  </a:schemeClr>
                </a:solidFill>
              </a:rPr>
              <a:t>Document</a:t>
            </a:r>
            <a:r>
              <a:rPr lang="ja-JP" altLang="en-US" dirty="0">
                <a:solidFill>
                  <a:schemeClr val="tx1">
                    <a:lumMod val="85000"/>
                    <a:lumOff val="15000"/>
                  </a:schemeClr>
                </a:solidFill>
              </a:rPr>
              <a:t>オブジェクトに属する要素を取得し、</a:t>
            </a:r>
            <a:endParaRPr lang="en-US" altLang="ja-JP" dirty="0">
              <a:solidFill>
                <a:schemeClr val="tx1">
                  <a:lumMod val="85000"/>
                  <a:lumOff val="15000"/>
                </a:schemeClr>
              </a:solidFill>
            </a:endParaRPr>
          </a:p>
          <a:p>
            <a:r>
              <a:rPr lang="ja-JP" altLang="en-US" dirty="0">
                <a:solidFill>
                  <a:schemeClr val="tx1">
                    <a:lumMod val="85000"/>
                    <a:lumOff val="15000"/>
                  </a:schemeClr>
                </a:solidFill>
              </a:rPr>
              <a:t>特定の要素に対して操作を行うことができます</a:t>
            </a:r>
            <a:r>
              <a:rPr lang="ja-JP" altLang="en-US" dirty="0" smtClean="0">
                <a:solidFill>
                  <a:schemeClr val="tx1">
                    <a:lumMod val="85000"/>
                    <a:lumOff val="15000"/>
                  </a:schemeClr>
                </a:solidFill>
              </a:rPr>
              <a:t>。</a:t>
            </a:r>
            <a:endParaRPr lang="en-US" altLang="ja-JP" dirty="0">
              <a:solidFill>
                <a:schemeClr val="tx1">
                  <a:lumMod val="85000"/>
                  <a:lumOff val="15000"/>
                </a:schemeClr>
              </a:solidFill>
            </a:endParaRPr>
          </a:p>
        </p:txBody>
      </p:sp>
      <p:grpSp>
        <p:nvGrpSpPr>
          <p:cNvPr id="17" name="Group 129"/>
          <p:cNvGrpSpPr/>
          <p:nvPr/>
        </p:nvGrpSpPr>
        <p:grpSpPr>
          <a:xfrm>
            <a:off x="440919" y="1164631"/>
            <a:ext cx="11340775" cy="871419"/>
            <a:chOff x="-26029" y="0"/>
            <a:chExt cx="11190960" cy="871417"/>
          </a:xfrm>
        </p:grpSpPr>
        <p:sp>
          <p:nvSpPr>
            <p:cNvPr id="18"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9" name="Shape 128"/>
            <p:cNvSpPr/>
            <p:nvPr/>
          </p:nvSpPr>
          <p:spPr>
            <a:xfrm>
              <a:off x="-26029" y="48426"/>
              <a:ext cx="11164932" cy="7745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を取得して、スタイルを変更したり、テキストを書き換えたりするということは、</a:t>
              </a: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ja-JP" altLang="en-US" sz="2000" kern="1200" dirty="0">
                  <a:solidFill>
                    <a:schemeClr val="tx1"/>
                  </a:solidFill>
                  <a:latin typeface="Meiryo UI" panose="020B0604030504040204" pitchFamily="50" charset="-128"/>
                  <a:ea typeface="Meiryo UI" panose="020B0604030504040204" pitchFamily="50" charset="-128"/>
                </a:rPr>
                <a:t>ノード</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要素</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にアクセスするということです。これを</a:t>
              </a: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操作と言います</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endParaRPr kumimoji="1" lang="ja-JP" altLang="en-US"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カギ線コネクタ 2"/>
          <p:cNvCxnSpPr>
            <a:stCxn id="232" idx="2"/>
            <a:endCxn id="4" idx="0"/>
          </p:cNvCxnSpPr>
          <p:nvPr/>
        </p:nvCxnSpPr>
        <p:spPr>
          <a:xfrm rot="5400000">
            <a:off x="2271347" y="2586920"/>
            <a:ext cx="701030" cy="1808962"/>
          </a:xfrm>
          <a:prstGeom prst="bentConnector3">
            <a:avLst>
              <a:gd name="adj1" fmla="val 50000"/>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4" name="正方形/長方形 3"/>
          <p:cNvSpPr/>
          <p:nvPr/>
        </p:nvSpPr>
        <p:spPr>
          <a:xfrm>
            <a:off x="1657750" y="3841916"/>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6" name="正方形/長方形 25"/>
          <p:cNvSpPr/>
          <p:nvPr/>
        </p:nvSpPr>
        <p:spPr>
          <a:xfrm>
            <a:off x="3668297" y="2906841"/>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cxnSp>
        <p:nvCxnSpPr>
          <p:cNvPr id="28" name="直線コネクタ 27"/>
          <p:cNvCxnSpPr/>
          <p:nvPr/>
        </p:nvCxnSpPr>
        <p:spPr>
          <a:xfrm>
            <a:off x="3173165" y="3104856"/>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0" name="直線コネクタ 29"/>
          <p:cNvCxnSpPr/>
          <p:nvPr/>
        </p:nvCxnSpPr>
        <p:spPr>
          <a:xfrm>
            <a:off x="1234024" y="4033165"/>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1219927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角丸四角形 38"/>
          <p:cNvSpPr/>
          <p:nvPr/>
        </p:nvSpPr>
        <p:spPr>
          <a:xfrm>
            <a:off x="600366" y="4530712"/>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3" name="角丸四角形 42"/>
          <p:cNvSpPr/>
          <p:nvPr/>
        </p:nvSpPr>
        <p:spPr>
          <a:xfrm>
            <a:off x="3442529" y="4979348"/>
            <a:ext cx="3244597" cy="1572694"/>
          </a:xfrm>
          <a:prstGeom prst="roundRect">
            <a:avLst/>
          </a:prstGeom>
          <a:solidFill>
            <a:srgbClr val="0070C0">
              <a:alpha val="37000"/>
            </a:srgb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角丸四角形 32"/>
          <p:cNvSpPr/>
          <p:nvPr/>
        </p:nvSpPr>
        <p:spPr>
          <a:xfrm>
            <a:off x="600366" y="2302930"/>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46" name="Shape 346"/>
          <p:cNvSpPr>
            <a:spLocks noGrp="1"/>
          </p:cNvSpPr>
          <p:nvPr>
            <p:ph type="title"/>
          </p:nvPr>
        </p:nvSpPr>
        <p:spPr>
          <a:xfrm>
            <a:off x="555218" y="284176"/>
            <a:ext cx="10122018" cy="915974"/>
          </a:xfrm>
          <a:prstGeom prst="rect">
            <a:avLst/>
          </a:prstGeom>
        </p:spPr>
        <p:txBody>
          <a:bodyPr/>
          <a:lstStyle/>
          <a:p>
            <a:r>
              <a:rPr lang="en-US" altLang="ja-JP" dirty="0"/>
              <a:t>2-2. DOM </a:t>
            </a:r>
            <a:r>
              <a:rPr lang="en-US" altLang="ja-JP" dirty="0" smtClean="0"/>
              <a:t>- </a:t>
            </a:r>
            <a:r>
              <a:rPr lang="ja-JP" altLang="en-US" dirty="0" smtClean="0"/>
              <a:t>従来のレンダリングと</a:t>
            </a:r>
            <a:r>
              <a:rPr lang="en-US" altLang="ja-JP" dirty="0" smtClean="0"/>
              <a:t>React</a:t>
            </a:r>
            <a:r>
              <a:rPr lang="ja-JP" altLang="en-US" dirty="0" smtClean="0"/>
              <a:t>を利用したレンダリング</a:t>
            </a:r>
            <a:endParaRPr dirty="0"/>
          </a:p>
        </p:txBody>
      </p:sp>
      <p:sp>
        <p:nvSpPr>
          <p:cNvPr id="348" name="Shape 348"/>
          <p:cNvSpPr/>
          <p:nvPr/>
        </p:nvSpPr>
        <p:spPr>
          <a:xfrm>
            <a:off x="537632" y="1429525"/>
            <a:ext cx="11164934" cy="3416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nSpc>
                <a:spcPct val="90000"/>
              </a:lnSpc>
              <a:spcBef>
                <a:spcPts val="1000"/>
              </a:spcBef>
            </a:lvl1pPr>
          </a:lstStyle>
          <a:p>
            <a:endParaRPr dirty="0"/>
          </a:p>
        </p:txBody>
      </p:sp>
      <p:grpSp>
        <p:nvGrpSpPr>
          <p:cNvPr id="61" name="Group 129"/>
          <p:cNvGrpSpPr/>
          <p:nvPr/>
        </p:nvGrpSpPr>
        <p:grpSpPr>
          <a:xfrm>
            <a:off x="537632" y="1164631"/>
            <a:ext cx="11164934" cy="871419"/>
            <a:chOff x="-1" y="0"/>
            <a:chExt cx="11164932" cy="871417"/>
          </a:xfrm>
        </p:grpSpPr>
        <p:sp>
          <p:nvSpPr>
            <p:cNvPr id="62"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r>
                <a:rPr lang="ja-JP" altLang="en-US" sz="2000" dirty="0" smtClean="0"/>
                <a:t>従来のレンダリングでは、新しい情報をもとに毎回</a:t>
              </a:r>
              <a:r>
                <a:rPr lang="en-US" altLang="ja-JP" sz="2000" dirty="0" smtClean="0"/>
                <a:t>DOM</a:t>
              </a:r>
              <a:r>
                <a:rPr lang="ja-JP" altLang="en-US" sz="2000" dirty="0" smtClean="0"/>
                <a:t>をいちから作成します。</a:t>
              </a:r>
              <a:endParaRPr lang="en-US" altLang="ja-JP" sz="2000" dirty="0" smtClean="0"/>
            </a:p>
            <a:p>
              <a:pPr>
                <a:lnSpc>
                  <a:spcPct val="90000"/>
                </a:lnSpc>
                <a:spcBef>
                  <a:spcPts val="1000"/>
                </a:spcBef>
                <a:defRPr sz="2000"/>
              </a:pPr>
              <a:r>
                <a:rPr lang="en-US" sz="2000" dirty="0" smtClean="0"/>
                <a:t>React</a:t>
              </a:r>
              <a:r>
                <a:rPr lang="ja-JP" altLang="en-US" sz="2000" dirty="0" smtClean="0"/>
                <a:t>を利用した場合では、仮想</a:t>
              </a:r>
              <a:r>
                <a:rPr lang="en-US" altLang="ja-JP" sz="2000" dirty="0" smtClean="0"/>
                <a:t>DOM</a:t>
              </a:r>
              <a:r>
                <a:rPr lang="ja-JP" altLang="en-US" sz="2000" dirty="0" smtClean="0"/>
                <a:t>を作成した後、実</a:t>
              </a:r>
              <a:r>
                <a:rPr lang="en-US" altLang="ja-JP" sz="2000" dirty="0" smtClean="0"/>
                <a:t>DOM</a:t>
              </a:r>
              <a:r>
                <a:rPr lang="ja-JP" altLang="en-US" sz="2000" dirty="0" smtClean="0"/>
                <a:t>に反映させます。</a:t>
              </a:r>
              <a:endParaRPr sz="2000" dirty="0"/>
            </a:p>
          </p:txBody>
        </p:sp>
        <p:sp>
          <p:nvSpPr>
            <p:cNvPr id="63" name="Shape 128"/>
            <p:cNvSpPr/>
            <p:nvPr/>
          </p:nvSpPr>
          <p:spPr>
            <a:xfrm>
              <a:off x="-1" y="251043"/>
              <a:ext cx="11164932" cy="3693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endParaRPr kumimoji="1"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直線コネクタ 2"/>
          <p:cNvCxnSpPr/>
          <p:nvPr/>
        </p:nvCxnSpPr>
        <p:spPr>
          <a:xfrm flipH="1">
            <a:off x="572656" y="2294078"/>
            <a:ext cx="9235" cy="4392000"/>
          </a:xfrm>
          <a:prstGeom prst="line">
            <a:avLst/>
          </a:prstGeom>
          <a:noFill/>
          <a:ln w="69850" cap="flat">
            <a:solidFill>
              <a:schemeClr val="accent5"/>
            </a:solidFill>
            <a:prstDash val="solid"/>
            <a:round/>
          </a:ln>
          <a:effectLst/>
          <a:sp3d/>
        </p:spPr>
        <p:style>
          <a:lnRef idx="0">
            <a:scrgbClr r="0" g="0" b="0"/>
          </a:lnRef>
          <a:fillRef idx="0">
            <a:scrgbClr r="0" g="0" b="0"/>
          </a:fillRef>
          <a:effectRef idx="0">
            <a:scrgbClr r="0" g="0" b="0"/>
          </a:effectRef>
          <a:fontRef idx="none"/>
        </p:style>
      </p:cxnSp>
      <p:sp>
        <p:nvSpPr>
          <p:cNvPr id="5" name="正方形/長方形 4"/>
          <p:cNvSpPr/>
          <p:nvPr/>
        </p:nvSpPr>
        <p:spPr>
          <a:xfrm>
            <a:off x="618840" y="2306469"/>
            <a:ext cx="2447632"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ja-JP" altLang="en-US" sz="2000" dirty="0" smtClean="0">
                <a:solidFill>
                  <a:schemeClr val="bg1"/>
                </a:solidFill>
              </a:rPr>
              <a:t>従来の表示</a:t>
            </a:r>
            <a:endParaRPr kumimoji="0" lang="ja-JP" altLang="en-US" sz="2000" b="0" i="0" u="none" strike="noStrike" cap="none" spc="0" normalizeH="0" baseline="0" dirty="0">
              <a:ln>
                <a:noFill/>
              </a:ln>
              <a:solidFill>
                <a:schemeClr val="bg1"/>
              </a:solidFill>
              <a:effectLst/>
              <a:uFillTx/>
              <a:sym typeface="Meiryo UI"/>
            </a:endParaRPr>
          </a:p>
        </p:txBody>
      </p:sp>
      <p:pic>
        <p:nvPicPr>
          <p:cNvPr id="14"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3400022"/>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2998207"/>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16" name="右矢印 15"/>
          <p:cNvSpPr/>
          <p:nvPr/>
        </p:nvSpPr>
        <p:spPr>
          <a:xfrm>
            <a:off x="2494058" y="3347861"/>
            <a:ext cx="5018390"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18839" y="4523124"/>
            <a:ext cx="2447633"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ja-JP" sz="2000" b="0" i="0" u="none" strike="noStrike" cap="none" spc="0" normalizeH="0" baseline="0" dirty="0" smtClean="0">
                <a:ln>
                  <a:noFill/>
                </a:ln>
                <a:solidFill>
                  <a:schemeClr val="bg1"/>
                </a:solidFill>
                <a:effectLst/>
                <a:uFillTx/>
                <a:sym typeface="Meiryo UI"/>
              </a:rPr>
              <a:t>React</a:t>
            </a:r>
            <a:r>
              <a:rPr lang="ja-JP" altLang="en-US" sz="2000" dirty="0" smtClean="0">
                <a:solidFill>
                  <a:schemeClr val="bg1"/>
                </a:solidFill>
              </a:rPr>
              <a:t>を利用した表示</a:t>
            </a:r>
            <a:endParaRPr kumimoji="0" lang="ja-JP" altLang="en-US" sz="2000" b="0" i="0" u="none" strike="noStrike" cap="none" spc="0" normalizeH="0" baseline="0" dirty="0">
              <a:ln>
                <a:noFill/>
              </a:ln>
              <a:solidFill>
                <a:schemeClr val="bg1"/>
              </a:solidFill>
              <a:effectLst/>
              <a:uFillTx/>
              <a:sym typeface="Meiryo UI"/>
            </a:endParaRPr>
          </a:p>
        </p:txBody>
      </p:sp>
      <p:sp>
        <p:nvSpPr>
          <p:cNvPr id="18" name="雲 17"/>
          <p:cNvSpPr/>
          <p:nvPr/>
        </p:nvSpPr>
        <p:spPr>
          <a:xfrm>
            <a:off x="822041" y="5520963"/>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20" name="角丸四角形 19"/>
          <p:cNvSpPr/>
          <p:nvPr/>
        </p:nvSpPr>
        <p:spPr>
          <a:xfrm>
            <a:off x="7602579" y="3062859"/>
            <a:ext cx="1322247" cy="1095531"/>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2" name="角丸四角形 21"/>
          <p:cNvSpPr/>
          <p:nvPr/>
        </p:nvSpPr>
        <p:spPr>
          <a:xfrm>
            <a:off x="7602579" y="5317290"/>
            <a:ext cx="1322247" cy="1095531"/>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4" name="角丸四角形 23"/>
          <p:cNvSpPr/>
          <p:nvPr/>
        </p:nvSpPr>
        <p:spPr>
          <a:xfrm>
            <a:off x="3694784" y="5313234"/>
            <a:ext cx="1322247" cy="1095531"/>
          </a:xfrm>
          <a:prstGeom prst="roundRect">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旧仮想</a:t>
            </a:r>
            <a:r>
              <a:rPr lang="en-US" altLang="ja-JP" sz="2000" dirty="0" smtClean="0"/>
              <a:t>DOM</a:t>
            </a:r>
            <a:endParaRPr lang="ja-JP" altLang="en-US" sz="2000" dirty="0"/>
          </a:p>
        </p:txBody>
      </p:sp>
      <p:sp>
        <p:nvSpPr>
          <p:cNvPr id="25" name="角丸四角形 24"/>
          <p:cNvSpPr/>
          <p:nvPr/>
        </p:nvSpPr>
        <p:spPr>
          <a:xfrm>
            <a:off x="5105289" y="5310803"/>
            <a:ext cx="1322247" cy="1095531"/>
          </a:xfrm>
          <a:prstGeom prst="roundRect">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新仮想</a:t>
            </a:r>
            <a:r>
              <a:rPr lang="en-US" altLang="ja-JP" sz="2000" dirty="0" smtClean="0"/>
              <a:t>DOM</a:t>
            </a:r>
            <a:endParaRPr lang="ja-JP" altLang="en-US" sz="2000" dirty="0"/>
          </a:p>
        </p:txBody>
      </p:sp>
      <p:sp>
        <p:nvSpPr>
          <p:cNvPr id="26" name="右矢印 25"/>
          <p:cNvSpPr/>
          <p:nvPr/>
        </p:nvSpPr>
        <p:spPr>
          <a:xfrm>
            <a:off x="9060874" y="3334008"/>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2493672" y="5553185"/>
            <a:ext cx="106706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p:cNvSpPr/>
          <p:nvPr/>
        </p:nvSpPr>
        <p:spPr>
          <a:xfrm>
            <a:off x="6552738" y="5588237"/>
            <a:ext cx="975973"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右矢印 28"/>
          <p:cNvSpPr/>
          <p:nvPr/>
        </p:nvSpPr>
        <p:spPr>
          <a:xfrm>
            <a:off x="9060874" y="5588236"/>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5625183"/>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5177188"/>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37" name="雲 36"/>
          <p:cNvSpPr/>
          <p:nvPr/>
        </p:nvSpPr>
        <p:spPr>
          <a:xfrm>
            <a:off x="822041" y="3334576"/>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41" name="左右矢印 40"/>
          <p:cNvSpPr/>
          <p:nvPr/>
        </p:nvSpPr>
        <p:spPr>
          <a:xfrm>
            <a:off x="4756305" y="5699073"/>
            <a:ext cx="545058" cy="328621"/>
          </a:xfrm>
          <a:prstGeom prst="leftRightArrow">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テキスト ボックス 34"/>
          <p:cNvSpPr txBox="1"/>
          <p:nvPr/>
        </p:nvSpPr>
        <p:spPr>
          <a:xfrm>
            <a:off x="4520833" y="4979348"/>
            <a:ext cx="1080655"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ja-JP" altLang="en-US" sz="1800" b="0" i="0" u="none" strike="noStrike" cap="none" spc="0" normalizeH="0" baseline="0" dirty="0" smtClean="0">
                <a:ln>
                  <a:noFill/>
                </a:ln>
                <a:solidFill>
                  <a:srgbClr val="000000"/>
                </a:solidFill>
                <a:effectLst/>
                <a:uFillTx/>
                <a:latin typeface="+mn-lt"/>
                <a:ea typeface="+mn-ea"/>
                <a:cs typeface="+mn-cs"/>
                <a:sym typeface="Meiryo UI"/>
              </a:rPr>
              <a:t>差分比較</a:t>
            </a: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7" name="線吹き出し 2 (枠付き) 46"/>
          <p:cNvSpPr/>
          <p:nvPr/>
        </p:nvSpPr>
        <p:spPr>
          <a:xfrm>
            <a:off x="3550052" y="2390559"/>
            <a:ext cx="3870659" cy="761732"/>
          </a:xfrm>
          <a:prstGeom prst="borderCallout2">
            <a:avLst>
              <a:gd name="adj1" fmla="val 37535"/>
              <a:gd name="adj2" fmla="val 100683"/>
              <a:gd name="adj3" fmla="val 38087"/>
              <a:gd name="adj4" fmla="val 115392"/>
              <a:gd name="adj5" fmla="val 82674"/>
              <a:gd name="adj6" fmla="val 11972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毎回</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をいちから作成するため</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待ち時間が長くなるという問題点が・・・</a:t>
            </a:r>
            <a:endParaRPr lang="en-US" altLang="ja-JP" dirty="0">
              <a:solidFill>
                <a:schemeClr val="tx1">
                  <a:lumMod val="85000"/>
                  <a:lumOff val="15000"/>
                </a:schemeClr>
              </a:solidFill>
            </a:endParaRPr>
          </a:p>
        </p:txBody>
      </p:sp>
      <p:sp>
        <p:nvSpPr>
          <p:cNvPr id="48" name="線吹き出し 2 (枠付き) 47"/>
          <p:cNvSpPr/>
          <p:nvPr/>
        </p:nvSpPr>
        <p:spPr>
          <a:xfrm>
            <a:off x="6937238" y="4355189"/>
            <a:ext cx="4919488" cy="761732"/>
          </a:xfrm>
          <a:prstGeom prst="borderCallout2">
            <a:avLst>
              <a:gd name="adj1" fmla="val 59466"/>
              <a:gd name="adj2" fmla="val -74"/>
              <a:gd name="adj3" fmla="val 60018"/>
              <a:gd name="adj4" fmla="val -5894"/>
              <a:gd name="adj5" fmla="val 93062"/>
              <a:gd name="adj6" fmla="val -1271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によって時間短縮！</a:t>
            </a:r>
            <a:r>
              <a:rPr lang="en-US" altLang="ja-JP" dirty="0" smtClean="0">
                <a:solidFill>
                  <a:schemeClr val="tx1">
                    <a:lumMod val="85000"/>
                    <a:lumOff val="15000"/>
                  </a:schemeClr>
                </a:solidFill>
              </a:rPr>
              <a:t>(</a:t>
            </a:r>
            <a:r>
              <a:rPr lang="ja-JP" altLang="en-US" dirty="0" smtClean="0">
                <a:solidFill>
                  <a:schemeClr val="tx1">
                    <a:lumMod val="85000"/>
                    <a:lumOff val="15000"/>
                  </a:schemeClr>
                </a:solidFill>
              </a:rPr>
              <a:t>詳細は次ページ</a:t>
            </a:r>
            <a:r>
              <a:rPr lang="en-US" altLang="ja-JP" dirty="0" smtClean="0">
                <a:solidFill>
                  <a:schemeClr val="tx1">
                    <a:lumMod val="85000"/>
                    <a:lumOff val="15000"/>
                  </a:schemeClr>
                </a:solidFill>
              </a:rPr>
              <a:t>)</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256893141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正方形/長方形 158"/>
          <p:cNvSpPr/>
          <p:nvPr/>
        </p:nvSpPr>
        <p:spPr>
          <a:xfrm>
            <a:off x="537635" y="2742729"/>
            <a:ext cx="7285565" cy="3888000"/>
          </a:xfrm>
          <a:prstGeom prst="rect">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endParaRPr lang="ja-JP" altLang="en-US">
              <a:solidFill>
                <a:srgbClr val="000000"/>
              </a:solidFill>
            </a:endParaRPr>
          </a:p>
        </p:txBody>
      </p:sp>
      <p:sp>
        <p:nvSpPr>
          <p:cNvPr id="21"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で</a:t>
            </a:r>
            <a:r>
              <a:rPr lang="ja-JP" altLang="en-US" dirty="0" smtClean="0"/>
              <a:t>は、ページ表示時に実</a:t>
            </a:r>
            <a:r>
              <a:rPr lang="en-US" altLang="ja-JP" dirty="0" smtClean="0"/>
              <a:t>DOM</a:t>
            </a:r>
            <a:r>
              <a:rPr lang="ja-JP" altLang="en-US" dirty="0"/>
              <a:t>と対構造と</a:t>
            </a:r>
            <a:r>
              <a:rPr lang="ja-JP" altLang="en-US" dirty="0" smtClean="0"/>
              <a:t>なる仮想</a:t>
            </a:r>
            <a:r>
              <a:rPr lang="en-US" altLang="ja-JP" dirty="0" smtClean="0"/>
              <a:t>DOM</a:t>
            </a:r>
            <a:r>
              <a:rPr lang="ja-JP" altLang="en-US" dirty="0"/>
              <a:t>を定義</a:t>
            </a:r>
            <a:r>
              <a:rPr lang="ja-JP" altLang="en-US" dirty="0" smtClean="0"/>
              <a:t>し、</a:t>
            </a:r>
            <a:endParaRPr lang="en-US" altLang="ja-JP" dirty="0" smtClean="0"/>
          </a:p>
          <a:p>
            <a:pPr marL="0" indent="0">
              <a:buNone/>
            </a:pPr>
            <a:r>
              <a:rPr lang="ja-JP" altLang="en-US" dirty="0" smtClean="0"/>
              <a:t>差分比較を行います。そして、実</a:t>
            </a:r>
            <a:r>
              <a:rPr lang="en-US" altLang="ja-JP" dirty="0" smtClean="0"/>
              <a:t>DOM</a:t>
            </a:r>
            <a:r>
              <a:rPr lang="ja-JP" altLang="en-US" dirty="0" smtClean="0"/>
              <a:t>ではその差分となった箇所を</a:t>
            </a:r>
            <a:r>
              <a:rPr lang="ja-JP" altLang="en-US" dirty="0"/>
              <a:t>更新</a:t>
            </a:r>
            <a:r>
              <a:rPr lang="ja-JP" altLang="en-US" dirty="0" smtClean="0"/>
              <a:t>します。</a:t>
            </a:r>
            <a:endParaRPr lang="en-US" altLang="ja-JP" dirty="0" smtClean="0"/>
          </a:p>
          <a:p>
            <a:pPr marL="0" indent="0">
              <a:buNone/>
            </a:pPr>
            <a:r>
              <a:rPr lang="ja-JP" altLang="en-US" dirty="0" smtClean="0"/>
              <a:t>これにより、</a:t>
            </a:r>
            <a:r>
              <a:rPr lang="en-US" altLang="ja-JP" dirty="0" smtClean="0"/>
              <a:t>DOM</a:t>
            </a:r>
            <a:r>
              <a:rPr lang="ja-JP" altLang="en-US" dirty="0" smtClean="0"/>
              <a:t>操作が最小限となり、ページの表示速度を早めることができます。</a:t>
            </a:r>
            <a:endParaRPr lang="en-US" altLang="ja-JP" dirty="0" smtClean="0"/>
          </a:p>
        </p:txBody>
      </p:sp>
      <p:sp>
        <p:nvSpPr>
          <p:cNvPr id="41" name="正方形/長方形 40"/>
          <p:cNvSpPr/>
          <p:nvPr/>
        </p:nvSpPr>
        <p:spPr>
          <a:xfrm>
            <a:off x="1310045"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Documnet</a:t>
            </a:r>
            <a:endParaRPr lang="ja-JP" altLang="en-US" sz="1200" dirty="0"/>
          </a:p>
        </p:txBody>
      </p:sp>
      <p:sp>
        <p:nvSpPr>
          <p:cNvPr id="43" name="正方形/長方形 42"/>
          <p:cNvSpPr/>
          <p:nvPr/>
        </p:nvSpPr>
        <p:spPr>
          <a:xfrm>
            <a:off x="1310045"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44" name="正方形/長方形 43"/>
          <p:cNvSpPr/>
          <p:nvPr/>
        </p:nvSpPr>
        <p:spPr>
          <a:xfrm>
            <a:off x="1310045"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45" name="直線矢印コネクタ 44"/>
          <p:cNvCxnSpPr>
            <a:stCxn id="41" idx="2"/>
            <a:endCxn id="43" idx="0"/>
          </p:cNvCxnSpPr>
          <p:nvPr/>
        </p:nvCxnSpPr>
        <p:spPr>
          <a:xfrm>
            <a:off x="1900060"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6" name="正方形/長方形 45"/>
          <p:cNvSpPr/>
          <p:nvPr/>
        </p:nvSpPr>
        <p:spPr>
          <a:xfrm>
            <a:off x="1311439"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52" name="直線矢印コネクタ 51"/>
          <p:cNvCxnSpPr>
            <a:stCxn id="46" idx="2"/>
            <a:endCxn id="54" idx="0"/>
          </p:cNvCxnSpPr>
          <p:nvPr/>
        </p:nvCxnSpPr>
        <p:spPr>
          <a:xfrm flipH="1">
            <a:off x="1900060"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角丸四角形 53"/>
          <p:cNvSpPr/>
          <p:nvPr/>
        </p:nvSpPr>
        <p:spPr>
          <a:xfrm>
            <a:off x="1280665"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57" name="直線矢印コネクタ 56"/>
          <p:cNvCxnSpPr>
            <a:stCxn id="43" idx="2"/>
            <a:endCxn id="44" idx="0"/>
          </p:cNvCxnSpPr>
          <p:nvPr/>
        </p:nvCxnSpPr>
        <p:spPr>
          <a:xfrm>
            <a:off x="1900060"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p:cNvCxnSpPr>
            <a:stCxn id="44" idx="2"/>
            <a:endCxn id="46" idx="0"/>
          </p:cNvCxnSpPr>
          <p:nvPr/>
        </p:nvCxnSpPr>
        <p:spPr>
          <a:xfrm>
            <a:off x="1900060" y="4633209"/>
            <a:ext cx="1394" cy="35296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3" name="正方形/長方形 112"/>
          <p:cNvSpPr/>
          <p:nvPr/>
        </p:nvSpPr>
        <p:spPr>
          <a:xfrm>
            <a:off x="5377781"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Documnet</a:t>
            </a:r>
            <a:endParaRPr kumimoji="1" lang="ja-JP" altLang="en-US" sz="1200" dirty="0"/>
          </a:p>
        </p:txBody>
      </p:sp>
      <p:sp>
        <p:nvSpPr>
          <p:cNvPr id="114" name="正方形/長方形 113"/>
          <p:cNvSpPr/>
          <p:nvPr/>
        </p:nvSpPr>
        <p:spPr>
          <a:xfrm>
            <a:off x="5377781"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115" name="正方形/長方形 114"/>
          <p:cNvSpPr/>
          <p:nvPr/>
        </p:nvSpPr>
        <p:spPr>
          <a:xfrm>
            <a:off x="5377781"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116" name="直線矢印コネクタ 115"/>
          <p:cNvCxnSpPr>
            <a:stCxn id="113" idx="2"/>
            <a:endCxn id="114" idx="0"/>
          </p:cNvCxnSpPr>
          <p:nvPr/>
        </p:nvCxnSpPr>
        <p:spPr>
          <a:xfrm>
            <a:off x="5967796"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7" name="正方形/長方形 116"/>
          <p:cNvSpPr/>
          <p:nvPr/>
        </p:nvSpPr>
        <p:spPr>
          <a:xfrm>
            <a:off x="4660670"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118" name="直線矢印コネクタ 117"/>
          <p:cNvCxnSpPr>
            <a:stCxn id="117" idx="2"/>
            <a:endCxn id="119" idx="0"/>
          </p:cNvCxnSpPr>
          <p:nvPr/>
        </p:nvCxnSpPr>
        <p:spPr>
          <a:xfrm flipH="1">
            <a:off x="5249291"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9" name="角丸四角形 118"/>
          <p:cNvSpPr/>
          <p:nvPr/>
        </p:nvSpPr>
        <p:spPr>
          <a:xfrm>
            <a:off x="4629896"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120" name="直線矢印コネクタ 119"/>
          <p:cNvCxnSpPr>
            <a:stCxn id="114" idx="2"/>
            <a:endCxn id="115" idx="0"/>
          </p:cNvCxnSpPr>
          <p:nvPr/>
        </p:nvCxnSpPr>
        <p:spPr>
          <a:xfrm>
            <a:off x="5967796"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3" name="正方形/長方形 122"/>
          <p:cNvSpPr/>
          <p:nvPr/>
        </p:nvSpPr>
        <p:spPr>
          <a:xfrm>
            <a:off x="6090013"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&lt;h2&gt;</a:t>
            </a:r>
            <a:endParaRPr kumimoji="1" lang="ja-JP" altLang="en-US" sz="1200" dirty="0"/>
          </a:p>
        </p:txBody>
      </p:sp>
      <p:cxnSp>
        <p:nvCxnSpPr>
          <p:cNvPr id="124" name="直線矢印コネクタ 123"/>
          <p:cNvCxnSpPr>
            <a:stCxn id="123" idx="2"/>
            <a:endCxn id="125" idx="0"/>
          </p:cNvCxnSpPr>
          <p:nvPr/>
        </p:nvCxnSpPr>
        <p:spPr>
          <a:xfrm flipH="1">
            <a:off x="6678634"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5" name="角丸四角形 124"/>
          <p:cNvSpPr/>
          <p:nvPr/>
        </p:nvSpPr>
        <p:spPr>
          <a:xfrm>
            <a:off x="6059239"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ヘッダ</a:t>
            </a:r>
            <a:r>
              <a:rPr lang="ja-JP" altLang="en-US" sz="1200" dirty="0" smtClean="0">
                <a:solidFill>
                  <a:schemeClr val="tx1"/>
                </a:solidFill>
              </a:rPr>
              <a:t>ー</a:t>
            </a:r>
            <a:r>
              <a:rPr lang="ja-JP" altLang="en-US" sz="1200" dirty="0">
                <a:solidFill>
                  <a:schemeClr val="tx1"/>
                </a:solidFill>
              </a:rPr>
              <a:t>２</a:t>
            </a:r>
          </a:p>
        </p:txBody>
      </p:sp>
      <p:cxnSp>
        <p:nvCxnSpPr>
          <p:cNvPr id="128" name="カギ線コネクタ 127"/>
          <p:cNvCxnSpPr>
            <a:stCxn id="115" idx="2"/>
            <a:endCxn id="117" idx="0"/>
          </p:cNvCxnSpPr>
          <p:nvPr/>
        </p:nvCxnSpPr>
        <p:spPr>
          <a:xfrm rot="5400000">
            <a:off x="5432757" y="4451138"/>
            <a:ext cx="352968" cy="717111"/>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1" name="カギ線コネクタ 130"/>
          <p:cNvCxnSpPr>
            <a:stCxn id="115" idx="2"/>
            <a:endCxn id="123" idx="0"/>
          </p:cNvCxnSpPr>
          <p:nvPr/>
        </p:nvCxnSpPr>
        <p:spPr>
          <a:xfrm rot="16200000" flipH="1">
            <a:off x="6147428" y="4453577"/>
            <a:ext cx="352968" cy="712232"/>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1" name="左右矢印 140"/>
          <p:cNvSpPr/>
          <p:nvPr/>
        </p:nvSpPr>
        <p:spPr>
          <a:xfrm>
            <a:off x="2717056" y="4212991"/>
            <a:ext cx="1805559" cy="939338"/>
          </a:xfrm>
          <a:prstGeom prst="leftRightArrow">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差分比較</a:t>
            </a:r>
          </a:p>
        </p:txBody>
      </p:sp>
      <p:sp>
        <p:nvSpPr>
          <p:cNvPr id="142" name="テキスト ボックス 141"/>
          <p:cNvSpPr txBox="1"/>
          <p:nvPr/>
        </p:nvSpPr>
        <p:spPr>
          <a:xfrm>
            <a:off x="1019983" y="6191689"/>
            <a:ext cx="1911592" cy="369332"/>
          </a:xfrm>
          <a:prstGeom prst="rect">
            <a:avLst/>
          </a:prstGeom>
          <a:noFill/>
        </p:spPr>
        <p:txBody>
          <a:bodyPr wrap="square" rtlCol="0">
            <a:spAutoFit/>
          </a:bodyPr>
          <a:lstStyle/>
          <a:p>
            <a:pPr algn="ctr"/>
            <a:r>
              <a:rPr lang="ja-JP" altLang="en-US" dirty="0" smtClean="0"/>
              <a:t>旧仮想</a:t>
            </a:r>
            <a:r>
              <a:rPr kumimoji="1" lang="en-US" altLang="ja-JP" dirty="0" smtClean="0"/>
              <a:t>DOM</a:t>
            </a:r>
            <a:endParaRPr kumimoji="1" lang="ja-JP" altLang="en-US" dirty="0"/>
          </a:p>
        </p:txBody>
      </p:sp>
      <p:sp>
        <p:nvSpPr>
          <p:cNvPr id="143" name="テキスト ボックス 142"/>
          <p:cNvSpPr txBox="1"/>
          <p:nvPr/>
        </p:nvSpPr>
        <p:spPr>
          <a:xfrm>
            <a:off x="5008482" y="6191689"/>
            <a:ext cx="1911592" cy="369332"/>
          </a:xfrm>
          <a:prstGeom prst="rect">
            <a:avLst/>
          </a:prstGeom>
          <a:noFill/>
        </p:spPr>
        <p:txBody>
          <a:bodyPr wrap="square" rtlCol="0">
            <a:spAutoFit/>
          </a:bodyPr>
          <a:lstStyle/>
          <a:p>
            <a:pPr algn="ctr"/>
            <a:r>
              <a:rPr lang="ja-JP" altLang="en-US" dirty="0"/>
              <a:t>新</a:t>
            </a:r>
            <a:r>
              <a:rPr lang="ja-JP" altLang="en-US" dirty="0" smtClean="0"/>
              <a:t>仮想</a:t>
            </a:r>
            <a:r>
              <a:rPr kumimoji="1" lang="en-US" altLang="ja-JP" dirty="0" smtClean="0"/>
              <a:t>DOM</a:t>
            </a:r>
            <a:endParaRPr kumimoji="1" lang="ja-JP" altLang="en-US" dirty="0"/>
          </a:p>
        </p:txBody>
      </p:sp>
      <p:sp>
        <p:nvSpPr>
          <p:cNvPr id="160" name="角丸四角形 159"/>
          <p:cNvSpPr/>
          <p:nvPr/>
        </p:nvSpPr>
        <p:spPr>
          <a:xfrm>
            <a:off x="5964279" y="4855394"/>
            <a:ext cx="1411656" cy="1280524"/>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右矢印 161"/>
          <p:cNvSpPr/>
          <p:nvPr/>
        </p:nvSpPr>
        <p:spPr>
          <a:xfrm>
            <a:off x="7949778" y="4217672"/>
            <a:ext cx="1319948" cy="924556"/>
          </a:xfrm>
          <a:prstGeom prst="rightArrow">
            <a:avLst>
              <a:gd name="adj1" fmla="val 51486"/>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反映</a:t>
            </a:r>
          </a:p>
        </p:txBody>
      </p:sp>
      <p:sp>
        <p:nvSpPr>
          <p:cNvPr id="38" name="角丸四角形 37"/>
          <p:cNvSpPr/>
          <p:nvPr/>
        </p:nvSpPr>
        <p:spPr>
          <a:xfrm>
            <a:off x="9395552" y="4043175"/>
            <a:ext cx="2016798" cy="1361143"/>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42" name="Shape 226"/>
          <p:cNvSpPr>
            <a:spLocks noGrp="1"/>
          </p:cNvSpPr>
          <p:nvPr>
            <p:ph type="title"/>
          </p:nvPr>
        </p:nvSpPr>
        <p:spPr>
          <a:xfrm>
            <a:off x="555218" y="284176"/>
            <a:ext cx="9784082" cy="915974"/>
          </a:xfrm>
          <a:prstGeom prst="rect">
            <a:avLst/>
          </a:prstGeom>
        </p:spPr>
        <p:txBody>
          <a:bodyPr/>
          <a:lstStyle/>
          <a:p>
            <a:r>
              <a:rPr lang="en-US" altLang="ja-JP" dirty="0"/>
              <a:t>2-2. </a:t>
            </a:r>
            <a:r>
              <a:rPr dirty="0" smtClean="0"/>
              <a:t>DOM</a:t>
            </a:r>
            <a:r>
              <a:rPr lang="en-US" dirty="0" smtClean="0"/>
              <a:t> </a:t>
            </a:r>
            <a:r>
              <a:rPr dirty="0" smtClean="0"/>
              <a:t>- </a:t>
            </a:r>
            <a:r>
              <a:rPr lang="en-US" dirty="0" smtClean="0"/>
              <a:t>React</a:t>
            </a:r>
            <a:r>
              <a:rPr lang="ja-JP" altLang="en-US" dirty="0" smtClean="0"/>
              <a:t>における仮想</a:t>
            </a:r>
            <a:r>
              <a:rPr dirty="0" smtClean="0"/>
              <a:t>DOM</a:t>
            </a:r>
            <a:r>
              <a:rPr lang="ja-JP" altLang="en-US" dirty="0" smtClean="0"/>
              <a:t>の利用</a:t>
            </a:r>
            <a:endParaRPr dirty="0"/>
          </a:p>
        </p:txBody>
      </p:sp>
      <p:sp>
        <p:nvSpPr>
          <p:cNvPr id="47" name="線吹き出し 2 (枠付き) 46"/>
          <p:cNvSpPr/>
          <p:nvPr/>
        </p:nvSpPr>
        <p:spPr>
          <a:xfrm>
            <a:off x="7761447" y="5670107"/>
            <a:ext cx="1116973" cy="595163"/>
          </a:xfrm>
          <a:prstGeom prst="borderCallout2">
            <a:avLst>
              <a:gd name="adj1" fmla="val 19302"/>
              <a:gd name="adj2" fmla="val 1240"/>
              <a:gd name="adj3" fmla="val 18750"/>
              <a:gd name="adj4" fmla="val -16667"/>
              <a:gd name="adj5" fmla="val -26888"/>
              <a:gd name="adj6" fmla="val -4754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追加箇所</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14294184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3"/>
          <p:cNvSpPr txBox="1">
            <a:spLocks/>
          </p:cNvSpPr>
          <p:nvPr/>
        </p:nvSpPr>
        <p:spPr>
          <a:xfrm>
            <a:off x="1100649" y="2309440"/>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4" name="テキスト ボックス 23"/>
          <p:cNvSpPr txBox="1"/>
          <p:nvPr/>
        </p:nvSpPr>
        <p:spPr>
          <a:xfrm>
            <a:off x="1197858" y="2920623"/>
            <a:ext cx="4049464" cy="1754326"/>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h1&gt;</a:t>
            </a:r>
            <a:r>
              <a:rPr lang="ja-JP" altLang="en-US" dirty="0" smtClean="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a:solidFill>
                  <a:schemeClr val="bg1"/>
                </a:solidFill>
                <a:latin typeface="ＭＳ Ｐゴシック" panose="020B0600070205080204" pitchFamily="50" charset="-128"/>
                <a:ea typeface="ＭＳ Ｐゴシック" panose="020B0600070205080204" pitchFamily="50" charset="-128"/>
              </a:rPr>
              <a:t>(‘sample')</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p:txBody>
      </p:sp>
      <p:sp>
        <p:nvSpPr>
          <p:cNvPr id="26" name="コンテンツ プレースホルダー 3"/>
          <p:cNvSpPr txBox="1">
            <a:spLocks/>
          </p:cNvSpPr>
          <p:nvPr/>
        </p:nvSpPr>
        <p:spPr>
          <a:xfrm>
            <a:off x="6174896" y="2326462"/>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 name="タイトル 1"/>
          <p:cNvSpPr>
            <a:spLocks noGrp="1"/>
          </p:cNvSpPr>
          <p:nvPr>
            <p:ph type="title"/>
          </p:nvPr>
        </p:nvSpPr>
        <p:spPr>
          <a:xfrm>
            <a:off x="555219" y="284176"/>
            <a:ext cx="9784080" cy="915974"/>
          </a:xfrm>
        </p:spPr>
        <p:txBody>
          <a:bodyPr/>
          <a:lstStyle/>
          <a:p>
            <a:r>
              <a:rPr lang="en-US" altLang="ja-JP" dirty="0"/>
              <a:t>2-2. DOM</a:t>
            </a:r>
            <a:r>
              <a:rPr kumimoji="1" lang="ja-JP" altLang="en-US" dirty="0" smtClean="0"/>
              <a:t> </a:t>
            </a:r>
            <a:r>
              <a:rPr kumimoji="1" lang="en-US" altLang="ja-JP" dirty="0" smtClean="0"/>
              <a:t>- </a:t>
            </a:r>
            <a:r>
              <a:rPr lang="ja-JP" altLang="en-US" dirty="0" smtClean="0"/>
              <a:t>プログラム上の</a:t>
            </a:r>
            <a:r>
              <a:rPr lang="en-US" altLang="ja-JP" dirty="0" smtClean="0"/>
              <a:t>DOM</a:t>
            </a:r>
            <a:endParaRPr kumimoji="1" lang="ja-JP" altLang="en-US" dirty="0"/>
          </a:p>
        </p:txBody>
      </p:sp>
      <p:sp>
        <p:nvSpPr>
          <p:cNvPr id="25" name="コンテンツ プレースホルダー 3"/>
          <p:cNvSpPr txBox="1">
            <a:spLocks/>
          </p:cNvSpPr>
          <p:nvPr/>
        </p:nvSpPr>
        <p:spPr>
          <a:xfrm>
            <a:off x="537635" y="1164631"/>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プログラムでの仮想</a:t>
            </a:r>
            <a:r>
              <a:rPr lang="en-US" altLang="ja-JP" dirty="0" smtClean="0"/>
              <a:t>DOM</a:t>
            </a:r>
            <a:r>
              <a:rPr lang="ja-JP" altLang="en-US" dirty="0" smtClean="0"/>
              <a:t>及び実</a:t>
            </a:r>
            <a:r>
              <a:rPr lang="en-US" altLang="ja-JP" dirty="0" smtClean="0"/>
              <a:t>DOM</a:t>
            </a:r>
            <a:r>
              <a:rPr lang="ja-JP" altLang="en-US" dirty="0" smtClean="0"/>
              <a:t>は、</a:t>
            </a:r>
            <a:r>
              <a:rPr lang="en-US" altLang="ja-JP" dirty="0" smtClean="0"/>
              <a:t>ReactDom.render</a:t>
            </a:r>
            <a:r>
              <a:rPr lang="ja-JP" altLang="en-US" dirty="0" smtClean="0"/>
              <a:t>を使用する際に出てきます。</a:t>
            </a:r>
            <a:endParaRPr lang="en-US" altLang="ja-JP" dirty="0" smtClean="0"/>
          </a:p>
          <a:p>
            <a:pPr marL="0" indent="0">
              <a:buNone/>
            </a:pPr>
            <a:r>
              <a:rPr lang="ja-JP" altLang="en-US" dirty="0" smtClean="0"/>
              <a:t>本関数を使用することで、仮想</a:t>
            </a:r>
            <a:r>
              <a:rPr lang="en-US" altLang="ja-JP" dirty="0" smtClean="0"/>
              <a:t>DOM</a:t>
            </a:r>
            <a:r>
              <a:rPr lang="ja-JP" altLang="en-US" dirty="0" smtClean="0"/>
              <a:t>の内容を実</a:t>
            </a:r>
            <a:r>
              <a:rPr lang="en-US" altLang="ja-JP" dirty="0" smtClean="0"/>
              <a:t>DOM</a:t>
            </a:r>
            <a:r>
              <a:rPr lang="ja-JP" altLang="en-US" dirty="0" smtClean="0"/>
              <a:t>に反映させます。</a:t>
            </a:r>
            <a:endParaRPr lang="en-US" altLang="ja-JP" dirty="0" smtClean="0"/>
          </a:p>
        </p:txBody>
      </p:sp>
      <p:cxnSp>
        <p:nvCxnSpPr>
          <p:cNvPr id="20" name="カギ線コネクタ 19"/>
          <p:cNvCxnSpPr>
            <a:stCxn id="10" idx="2"/>
            <a:endCxn id="37" idx="2"/>
          </p:cNvCxnSpPr>
          <p:nvPr/>
        </p:nvCxnSpPr>
        <p:spPr>
          <a:xfrm rot="5400000" flipH="1" flipV="1">
            <a:off x="5466395" y="2336961"/>
            <a:ext cx="1032873" cy="3115077"/>
          </a:xfrm>
          <a:prstGeom prst="bentConnector3">
            <a:avLst>
              <a:gd name="adj1" fmla="val -22132"/>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27" name="テキスト ボックス 26"/>
          <p:cNvSpPr txBox="1"/>
          <p:nvPr/>
        </p:nvSpPr>
        <p:spPr>
          <a:xfrm>
            <a:off x="6292500" y="3008731"/>
            <a:ext cx="4049464" cy="36933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 id=“sample”&gt;&lt;div&gt;</a:t>
            </a:r>
          </a:p>
        </p:txBody>
      </p:sp>
      <p:sp>
        <p:nvSpPr>
          <p:cNvPr id="29" name="フローチャート: 処理 28"/>
          <p:cNvSpPr/>
          <p:nvPr/>
        </p:nvSpPr>
        <p:spPr>
          <a:xfrm>
            <a:off x="1394987" y="3239062"/>
            <a:ext cx="2245206" cy="861884"/>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線吹き出し 2 (枠付き) 29"/>
          <p:cNvSpPr/>
          <p:nvPr/>
        </p:nvSpPr>
        <p:spPr>
          <a:xfrm>
            <a:off x="4133514" y="2916502"/>
            <a:ext cx="1486428" cy="595163"/>
          </a:xfrm>
          <a:prstGeom prst="borderCallout2">
            <a:avLst>
              <a:gd name="adj1" fmla="val 19302"/>
              <a:gd name="adj2" fmla="val 1240"/>
              <a:gd name="adj3" fmla="val 18750"/>
              <a:gd name="adj4" fmla="val -16667"/>
              <a:gd name="adj5" fmla="val 97264"/>
              <a:gd name="adj6" fmla="val -4919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endParaRPr lang="en-US" altLang="ja-JP" dirty="0">
              <a:solidFill>
                <a:schemeClr val="tx1">
                  <a:lumMod val="85000"/>
                  <a:lumOff val="15000"/>
                </a:schemeClr>
              </a:solidFill>
            </a:endParaRPr>
          </a:p>
        </p:txBody>
      </p:sp>
      <p:cxnSp>
        <p:nvCxnSpPr>
          <p:cNvPr id="31" name="直線コネクタ 30"/>
          <p:cNvCxnSpPr/>
          <p:nvPr/>
        </p:nvCxnSpPr>
        <p:spPr>
          <a:xfrm>
            <a:off x="4001569" y="434253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2" name="直線コネクタ 31"/>
          <p:cNvCxnSpPr/>
          <p:nvPr/>
        </p:nvCxnSpPr>
        <p:spPr>
          <a:xfrm>
            <a:off x="7121028" y="334111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5" name="正方形/長方形 34"/>
          <p:cNvSpPr/>
          <p:nvPr/>
        </p:nvSpPr>
        <p:spPr>
          <a:xfrm>
            <a:off x="1118673" y="2332170"/>
            <a:ext cx="1450104" cy="36932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sample.js</a:t>
            </a:r>
            <a:endParaRPr kumimoji="1" lang="ja-JP" altLang="en-US" dirty="0">
              <a:solidFill>
                <a:schemeClr val="tx1"/>
              </a:solidFill>
            </a:endParaRPr>
          </a:p>
        </p:txBody>
      </p:sp>
      <p:sp>
        <p:nvSpPr>
          <p:cNvPr id="36" name="正方形/長方形 35"/>
          <p:cNvSpPr/>
          <p:nvPr/>
        </p:nvSpPr>
        <p:spPr>
          <a:xfrm>
            <a:off x="6193368" y="2343905"/>
            <a:ext cx="1450104" cy="36932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index.html</a:t>
            </a:r>
            <a:endParaRPr kumimoji="1" lang="ja-JP" altLang="en-US" dirty="0">
              <a:solidFill>
                <a:schemeClr val="tx1"/>
              </a:solidFill>
            </a:endParaRPr>
          </a:p>
        </p:txBody>
      </p:sp>
      <p:sp>
        <p:nvSpPr>
          <p:cNvPr id="10" name="正方形/長方形 9"/>
          <p:cNvSpPr/>
          <p:nvPr/>
        </p:nvSpPr>
        <p:spPr>
          <a:xfrm>
            <a:off x="4342167" y="4205550"/>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7" name="正方形/長方形 36"/>
          <p:cNvSpPr/>
          <p:nvPr/>
        </p:nvSpPr>
        <p:spPr>
          <a:xfrm>
            <a:off x="7457244" y="3172677"/>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42" name="線吹き出し 2 (枠付き) 41"/>
          <p:cNvSpPr/>
          <p:nvPr/>
        </p:nvSpPr>
        <p:spPr>
          <a:xfrm>
            <a:off x="2293990" y="5505823"/>
            <a:ext cx="8327117" cy="917737"/>
          </a:xfrm>
          <a:prstGeom prst="borderCallout2">
            <a:avLst>
              <a:gd name="adj1" fmla="val 44211"/>
              <a:gd name="adj2" fmla="val -299"/>
              <a:gd name="adj3" fmla="val 44617"/>
              <a:gd name="adj4" fmla="val -6614"/>
              <a:gd name="adj5" fmla="val -70525"/>
              <a:gd name="adj6" fmla="val -904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rgbClr val="FF0000"/>
                </a:solidFill>
              </a:rPr>
              <a:t>&lt;ReactDom.render</a:t>
            </a:r>
            <a:r>
              <a:rPr lang="ja-JP" altLang="en-US" dirty="0" smtClean="0">
                <a:solidFill>
                  <a:srgbClr val="FF0000"/>
                </a:solidFill>
              </a:rPr>
              <a:t>の使い方</a:t>
            </a:r>
            <a:r>
              <a:rPr lang="en-US" altLang="ja-JP" dirty="0" smtClean="0">
                <a:solidFill>
                  <a:srgbClr val="FF0000"/>
                </a:solidFill>
              </a:rPr>
              <a:t>&gt;</a:t>
            </a:r>
          </a:p>
          <a:p>
            <a:r>
              <a:rPr lang="en-US" altLang="ja-JP" dirty="0">
                <a:solidFill>
                  <a:schemeClr val="tx1"/>
                </a:solidFill>
              </a:rPr>
              <a:t> </a:t>
            </a:r>
            <a:r>
              <a:rPr lang="en-US" altLang="ja-JP" dirty="0" smtClean="0">
                <a:solidFill>
                  <a:schemeClr val="tx1"/>
                </a:solidFill>
              </a:rPr>
              <a:t> ReactDom.render(React Element(</a:t>
            </a:r>
            <a:r>
              <a:rPr lang="ja-JP" altLang="en-US" dirty="0" smtClean="0">
                <a:solidFill>
                  <a:schemeClr val="tx1"/>
                </a:solidFill>
              </a:rPr>
              <a:t>仮想</a:t>
            </a:r>
            <a:r>
              <a:rPr lang="en-US" altLang="ja-JP" dirty="0" smtClean="0">
                <a:solidFill>
                  <a:schemeClr val="tx1"/>
                </a:solidFill>
              </a:rPr>
              <a:t>DOM), </a:t>
            </a:r>
            <a:r>
              <a:rPr lang="ja-JP" altLang="en-US" dirty="0">
                <a:solidFill>
                  <a:schemeClr val="tx1"/>
                </a:solidFill>
              </a:rPr>
              <a:t>描画先の実</a:t>
            </a:r>
            <a:r>
              <a:rPr lang="en-US" altLang="ja-JP" dirty="0">
                <a:solidFill>
                  <a:schemeClr val="tx1"/>
                </a:solidFill>
              </a:rPr>
              <a:t>DOM</a:t>
            </a:r>
            <a:r>
              <a:rPr lang="ja-JP" altLang="en-US" dirty="0">
                <a:solidFill>
                  <a:schemeClr val="tx1"/>
                </a:solidFill>
              </a:rPr>
              <a:t>の要素</a:t>
            </a:r>
            <a:r>
              <a:rPr lang="en-US" altLang="ja-JP" dirty="0">
                <a:solidFill>
                  <a:schemeClr val="tx1"/>
                </a:solidFill>
              </a:rPr>
              <a:t>ID)</a:t>
            </a:r>
            <a:endParaRPr lang="ja-JP" altLang="en-US" dirty="0">
              <a:solidFill>
                <a:schemeClr val="tx1"/>
              </a:solidFill>
            </a:endParaRPr>
          </a:p>
        </p:txBody>
      </p:sp>
      <p:sp>
        <p:nvSpPr>
          <p:cNvPr id="43" name="線吹き出し 2 (枠付き) 42"/>
          <p:cNvSpPr/>
          <p:nvPr/>
        </p:nvSpPr>
        <p:spPr>
          <a:xfrm>
            <a:off x="8391631" y="3634542"/>
            <a:ext cx="1921993" cy="595163"/>
          </a:xfrm>
          <a:prstGeom prst="borderCallout2">
            <a:avLst>
              <a:gd name="adj1" fmla="val 19302"/>
              <a:gd name="adj2" fmla="val 1240"/>
              <a:gd name="adj3" fmla="val 18750"/>
              <a:gd name="adj4" fmla="val -16667"/>
              <a:gd name="adj5" fmla="val -40124"/>
              <a:gd name="adj6" fmla="val -3026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実</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の要素</a:t>
            </a:r>
            <a:r>
              <a:rPr lang="en-US" altLang="ja-JP" dirty="0" smtClean="0">
                <a:solidFill>
                  <a:schemeClr val="tx1">
                    <a:lumMod val="85000"/>
                    <a:lumOff val="15000"/>
                  </a:schemeClr>
                </a:solidFill>
              </a:rPr>
              <a:t>ID</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400895736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2-2. DOM</a:t>
            </a:r>
            <a:r>
              <a:rPr kumimoji="1" lang="ja-JP" altLang="en-US" dirty="0" smtClean="0"/>
              <a:t> </a:t>
            </a:r>
            <a:r>
              <a:rPr kumimoji="1" lang="en-US" altLang="ja-JP" dirty="0"/>
              <a:t>-</a:t>
            </a:r>
            <a:r>
              <a:rPr kumimoji="1" lang="en-US" altLang="ja-JP" dirty="0" smtClean="0"/>
              <a:t> </a:t>
            </a:r>
            <a:r>
              <a:rPr lang="ja-JP" altLang="en-US" dirty="0" smtClean="0"/>
              <a:t>補足</a:t>
            </a:r>
            <a:endParaRPr kumimoji="1" lang="ja-JP" altLang="en-US" dirty="0"/>
          </a:p>
        </p:txBody>
      </p:sp>
      <p:sp>
        <p:nvSpPr>
          <p:cNvPr id="4"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の特徴として、仮想</a:t>
            </a:r>
            <a:r>
              <a:rPr lang="en-US" altLang="ja-JP" dirty="0"/>
              <a:t>DOM</a:t>
            </a:r>
            <a:r>
              <a:rPr lang="ja-JP" altLang="en-US" dirty="0"/>
              <a:t>を説明しましたが</a:t>
            </a:r>
          </a:p>
          <a:p>
            <a:pPr marL="0" indent="0">
              <a:buNone/>
            </a:pPr>
            <a:r>
              <a:rPr lang="ja-JP" altLang="en-US" dirty="0"/>
              <a:t>開発をしていく上では開発者は仮想</a:t>
            </a:r>
            <a:r>
              <a:rPr lang="en-US" altLang="ja-JP" dirty="0"/>
              <a:t>DOM</a:t>
            </a:r>
            <a:r>
              <a:rPr lang="ja-JP" altLang="en-US" dirty="0"/>
              <a:t>を意識する必要はあまりありません。</a:t>
            </a:r>
          </a:p>
          <a:p>
            <a:pPr marL="0" indent="0">
              <a:buNone/>
            </a:pPr>
            <a:r>
              <a:rPr lang="ja-JP" altLang="en-US" dirty="0"/>
              <a:t>ですが、</a:t>
            </a:r>
            <a:r>
              <a:rPr lang="en-US" altLang="ja-JP" dirty="0"/>
              <a:t>React</a:t>
            </a:r>
            <a:r>
              <a:rPr lang="ja-JP" altLang="en-US" dirty="0"/>
              <a:t>では裏でこんなことが行われているということを理解しておきましょう。</a:t>
            </a:r>
          </a:p>
        </p:txBody>
      </p:sp>
    </p:spTree>
    <p:extLst>
      <p:ext uri="{BB962C8B-B14F-4D97-AF65-F5344CB8AC3E}">
        <p14:creationId xmlns:p14="http://schemas.microsoft.com/office/powerpoint/2010/main" val="297255473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490</TotalTime>
  <Words>580</Words>
  <Application>Microsoft Office PowerPoint</Application>
  <PresentationFormat>ワイド画面</PresentationFormat>
  <Paragraphs>97</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Meiryo UI</vt:lpstr>
      <vt:lpstr>ＭＳ Ｐゴシック</vt:lpstr>
      <vt:lpstr>ヒラギノ角ゴ ProN W3</vt:lpstr>
      <vt:lpstr>Arial</vt:lpstr>
      <vt:lpstr>Office テーマ</vt:lpstr>
      <vt:lpstr>2-2. DOM - 概要</vt:lpstr>
      <vt:lpstr>2-2. DOM - DOM操作</vt:lpstr>
      <vt:lpstr>2-2. DOM - 従来のレンダリングとReactを利用したレンダリング</vt:lpstr>
      <vt:lpstr>2-2. DOM - Reactにおける仮想DOMの利用</vt:lpstr>
      <vt:lpstr>2-2. DOM - プログラム上のDOM</vt:lpstr>
      <vt:lpstr>2-2. DOM - 補足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DOM（document Object Model） - 概要</dc:title>
  <cp:lastModifiedBy>takuya</cp:lastModifiedBy>
  <cp:revision>109</cp:revision>
  <dcterms:modified xsi:type="dcterms:W3CDTF">2019-03-03T12:45:27Z</dcterms:modified>
</cp:coreProperties>
</file>