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0" r:id="rId2"/>
    <p:sldId id="261" r:id="rId3"/>
    <p:sldId id="262" r:id="rId4"/>
    <p:sldId id="263" r:id="rId5"/>
    <p:sldId id="264" r:id="rId6"/>
    <p:sldId id="27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14"/>
      </p:cViewPr>
      <p:guideLst>
        <p:guide orient="horz" pos="2160"/>
        <p:guide pos="3840"/>
      </p:guideLst>
    </p:cSldViewPr>
  </p:slideViewPr>
  <p:notesTextViewPr>
    <p:cViewPr>
      <p:scale>
        <a:sx n="1" d="1"/>
        <a:sy n="1" d="1"/>
      </p:scale>
      <p:origin x="0" y="0"/>
    </p:cViewPr>
  </p:notesTextViewPr>
  <p:notesViewPr>
    <p:cSldViewPr snapToGrid="0">
      <p:cViewPr varScale="1">
        <p:scale>
          <a:sx n="92" d="100"/>
          <a:sy n="92" d="100"/>
        </p:scale>
        <p:origin x="-37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2E18D-AE12-454F-A1D6-19B685DC3579}" type="datetimeFigureOut">
              <a:rPr kumimoji="1" lang="ja-JP" altLang="en-US" smtClean="0"/>
              <a:pPr/>
              <a:t>2019/3/3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95075-C5D4-44E1-9F90-434D96595172}" type="slidenum">
              <a:rPr kumimoji="1" lang="ja-JP" altLang="en-US" smtClean="0"/>
              <a:pPr/>
              <a:t>‹#›</a:t>
            </a:fld>
            <a:endParaRPr kumimoji="1" lang="ja-JP" altLang="en-US"/>
          </a:p>
        </p:txBody>
      </p:sp>
    </p:spTree>
    <p:extLst>
      <p:ext uri="{BB962C8B-B14F-4D97-AF65-F5344CB8AC3E}">
        <p14:creationId xmlns:p14="http://schemas.microsoft.com/office/powerpoint/2010/main" val="2439157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381000" y="342901"/>
            <a:ext cx="11480800" cy="4473574"/>
          </a:xfrm>
          <a:prstGeom prst="rect">
            <a:avLst/>
          </a:prstGeom>
          <a:solidFill>
            <a:schemeClr val="accent1">
              <a:lumMod val="40000"/>
              <a:lumOff val="60000"/>
            </a:schemeClr>
          </a:solidFill>
          <a:ln>
            <a:solidFill>
              <a:schemeClr val="accent1">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pPr/>
              <a:t>2019/3/3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pPr/>
              <a:t>‹#›</a:t>
            </a:fld>
            <a:endParaRPr kumimoji="1" lang="ja-JP" altLang="en-US"/>
          </a:p>
        </p:txBody>
      </p:sp>
      <p:sp>
        <p:nvSpPr>
          <p:cNvPr id="11" name="コンテンツ プレースホルダー 10"/>
          <p:cNvSpPr>
            <a:spLocks noGrp="1"/>
          </p:cNvSpPr>
          <p:nvPr>
            <p:ph sz="quarter" idx="13" hasCustomPrompt="1"/>
          </p:nvPr>
        </p:nvSpPr>
        <p:spPr>
          <a:xfrm>
            <a:off x="1524000" y="3537744"/>
            <a:ext cx="9144000" cy="9144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t>～</a:t>
            </a:r>
            <a:r>
              <a:rPr lang="en-US" altLang="ja-JP" dirty="0"/>
              <a:t>【</a:t>
            </a:r>
            <a:r>
              <a:rPr lang="ja-JP" altLang="en-US" dirty="0"/>
              <a:t>開催日（</a:t>
            </a:r>
            <a:r>
              <a:rPr lang="en-US" altLang="ja-JP" dirty="0"/>
              <a:t>YYYY/M/D</a:t>
            </a:r>
            <a:r>
              <a:rPr lang="ja-JP" altLang="en-US" dirty="0"/>
              <a:t>形式）</a:t>
            </a:r>
            <a:r>
              <a:rPr lang="en-US" altLang="ja-JP" dirty="0"/>
              <a:t>】</a:t>
            </a:r>
            <a:r>
              <a:rPr lang="ja-JP" altLang="en-US" dirty="0"/>
              <a:t>第</a:t>
            </a:r>
            <a:r>
              <a:rPr lang="en-US" altLang="ja-JP" dirty="0"/>
              <a:t>X</a:t>
            </a:r>
            <a:r>
              <a:rPr lang="ja-JP" altLang="en-US" dirty="0"/>
              <a:t>会勉強会まとめ資料～</a:t>
            </a:r>
          </a:p>
        </p:txBody>
      </p:sp>
      <p:sp>
        <p:nvSpPr>
          <p:cNvPr id="12" name="正方形/長方形 11"/>
          <p:cNvSpPr/>
          <p:nvPr userDrawn="1"/>
        </p:nvSpPr>
        <p:spPr>
          <a:xfrm>
            <a:off x="1524000" y="1122362"/>
            <a:ext cx="9144000" cy="2415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ja-JP" sz="3600" dirty="0" smtClean="0">
                <a:solidFill>
                  <a:schemeClr val="tx1"/>
                </a:solidFill>
                <a:latin typeface="Meiryo UI" panose="020B0604030504040204" pitchFamily="50" charset="-128"/>
                <a:ea typeface="Meiryo UI" panose="020B0604030504040204" pitchFamily="50" charset="-128"/>
              </a:rPr>
              <a:t>React</a:t>
            </a:r>
            <a:r>
              <a:rPr kumimoji="1" lang="ja-JP" altLang="en-US" sz="3600" dirty="0" smtClean="0">
                <a:solidFill>
                  <a:schemeClr val="tx1"/>
                </a:solidFill>
                <a:latin typeface="Meiryo UI" panose="020B0604030504040204" pitchFamily="50" charset="-128"/>
                <a:ea typeface="Meiryo UI" panose="020B0604030504040204" pitchFamily="50" charset="-128"/>
              </a:rPr>
              <a:t>を用いたスマホアプリケーション開発入門</a:t>
            </a:r>
            <a:endParaRPr kumimoji="1" lang="en-US" altLang="ja-JP" sz="3600" dirty="0" smtClean="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userDrawn="1"/>
        </p:nvSpPr>
        <p:spPr>
          <a:xfrm>
            <a:off x="9029700" y="4806951"/>
            <a:ext cx="2832100" cy="779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latin typeface="+mn-ea"/>
                <a:ea typeface="+mn-ea"/>
              </a:rPr>
              <a:t>株式会社システムアイ</a:t>
            </a:r>
          </a:p>
        </p:txBody>
      </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48662" y="4934743"/>
            <a:ext cx="523875" cy="523875"/>
          </a:xfrm>
          <a:prstGeom prst="rect">
            <a:avLst/>
          </a:prstGeom>
        </p:spPr>
      </p:pic>
    </p:spTree>
    <p:extLst>
      <p:ext uri="{BB962C8B-B14F-4D97-AF65-F5344CB8AC3E}">
        <p14:creationId xmlns:p14="http://schemas.microsoft.com/office/powerpoint/2010/main" val="281089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31800" y="1968500"/>
            <a:ext cx="11379200" cy="4140199"/>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pPr/>
              <a:t>2019/3/3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pPr/>
              <a:t>‹#›</a:t>
            </a:fld>
            <a:endParaRPr kumimoji="1" lang="ja-JP" altLang="en-US"/>
          </a:p>
        </p:txBody>
      </p:sp>
      <p:cxnSp>
        <p:nvCxnSpPr>
          <p:cNvPr id="7" name="直線コネクタ 6"/>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55713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31799" y="1152525"/>
            <a:ext cx="5181600" cy="50244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019800" y="1174749"/>
            <a:ext cx="5765800" cy="500221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FA7D4A1-D6E2-4B97-8DF5-43A2A6E9364B}" type="datetimeFigureOut">
              <a:rPr kumimoji="1" lang="ja-JP" altLang="en-US" smtClean="0"/>
              <a:pPr/>
              <a:t>2019/3/3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C1A00E-05D2-4F1C-A9C7-4C332DD3ED03}" type="slidenum">
              <a:rPr kumimoji="1" lang="ja-JP" altLang="en-US" smtClean="0"/>
              <a:pPr/>
              <a:t>‹#›</a:t>
            </a:fld>
            <a:endParaRPr kumimoji="1" lang="ja-JP" altLang="en-US"/>
          </a:p>
        </p:txBody>
      </p:sp>
    </p:spTree>
    <p:extLst>
      <p:ext uri="{BB962C8B-B14F-4D97-AF65-F5344CB8AC3E}">
        <p14:creationId xmlns:p14="http://schemas.microsoft.com/office/powerpoint/2010/main" val="373988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pPr/>
              <a:t>2019/3/3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pPr/>
              <a:t>‹#›</a:t>
            </a:fld>
            <a:endParaRPr kumimoji="1" lang="ja-JP" altLang="en-US"/>
          </a:p>
        </p:txBody>
      </p:sp>
      <p:sp>
        <p:nvSpPr>
          <p:cNvPr id="6"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153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pPr/>
              <a:t>2019/3/3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pPr/>
              <a:t>‹#›</a:t>
            </a:fld>
            <a:endParaRPr kumimoji="1" lang="ja-JP" altLang="en-US"/>
          </a:p>
        </p:txBody>
      </p:sp>
      <p:sp>
        <p:nvSpPr>
          <p:cNvPr id="6" name="テキスト プレースホルダー 3"/>
          <p:cNvSpPr>
            <a:spLocks noGrp="1"/>
          </p:cNvSpPr>
          <p:nvPr>
            <p:ph type="body" sz="half" idx="2"/>
          </p:nvPr>
        </p:nvSpPr>
        <p:spPr>
          <a:xfrm>
            <a:off x="431799" y="1257300"/>
            <a:ext cx="4051301" cy="4914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7" name="図プレースホルダー 2"/>
          <p:cNvSpPr>
            <a:spLocks noGrp="1"/>
          </p:cNvSpPr>
          <p:nvPr>
            <p:ph type="pic" idx="1"/>
          </p:nvPr>
        </p:nvSpPr>
        <p:spPr>
          <a:xfrm>
            <a:off x="5524500" y="1257300"/>
            <a:ext cx="6172200" cy="49149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Tree>
    <p:extLst>
      <p:ext uri="{BB962C8B-B14F-4D97-AF65-F5344CB8AC3E}">
        <p14:creationId xmlns:p14="http://schemas.microsoft.com/office/powerpoint/2010/main" val="166538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3/3/2019</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128305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31799" y="339725"/>
            <a:ext cx="10515601" cy="5365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31800" y="1104901"/>
            <a:ext cx="11379200" cy="453866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7D4A1-D6E2-4B97-8DF5-43A2A6E9364B}" type="datetimeFigureOut">
              <a:rPr kumimoji="1" lang="ja-JP" altLang="en-US" smtClean="0"/>
              <a:pPr/>
              <a:t>2019/3/3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1A00E-05D2-4F1C-A9C7-4C332DD3ED03}" type="slidenum">
              <a:rPr kumimoji="1" lang="ja-JP" altLang="en-US" smtClean="0"/>
              <a:pPr/>
              <a:t>‹#›</a:t>
            </a:fld>
            <a:endParaRPr kumimoji="1" lang="ja-JP" altLang="en-US"/>
          </a:p>
        </p:txBody>
      </p:sp>
      <p:cxnSp>
        <p:nvCxnSpPr>
          <p:cNvPr id="12" name="直線コネクタ 11"/>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pic>
        <p:nvPicPr>
          <p:cNvPr id="13" name="図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1287125" y="339725"/>
            <a:ext cx="523875" cy="523875"/>
          </a:xfrm>
          <a:prstGeom prst="rect">
            <a:avLst/>
          </a:prstGeom>
        </p:spPr>
      </p:pic>
    </p:spTree>
    <p:extLst>
      <p:ext uri="{BB962C8B-B14F-4D97-AF65-F5344CB8AC3E}">
        <p14:creationId xmlns:p14="http://schemas.microsoft.com/office/powerpoint/2010/main" val="181681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9" r:id="rId6"/>
  </p:sldLayoutIdLst>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kumimoji="1" lang="en-US" altLang="ja-JP" dirty="0" smtClean="0"/>
              <a:t>2-5.</a:t>
            </a:r>
            <a:r>
              <a:rPr lang="ja-JP" altLang="en-US" dirty="0"/>
              <a:t> </a:t>
            </a:r>
            <a:r>
              <a:rPr kumimoji="1" lang="en-US" altLang="ja-JP" dirty="0" smtClean="0"/>
              <a:t>React</a:t>
            </a:r>
            <a:r>
              <a:rPr kumimoji="1" lang="ja-JP" altLang="en-US" dirty="0" smtClean="0"/>
              <a:t>の開発環境構築手順 </a:t>
            </a:r>
            <a:r>
              <a:rPr kumimoji="1" lang="en-US" altLang="ja-JP" dirty="0" smtClean="0"/>
              <a:t>– Node.js</a:t>
            </a:r>
            <a:r>
              <a:rPr kumimoji="1" lang="ja-JP" altLang="en-US" dirty="0" smtClean="0"/>
              <a:t>の導入</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23486" y="1318415"/>
            <a:ext cx="11379201" cy="1547615"/>
          </a:xfrm>
        </p:spPr>
        <p:txBody>
          <a:bodyPr>
            <a:normAutofit/>
          </a:bodyPr>
          <a:lstStyle/>
          <a:p>
            <a:pPr marL="0" indent="0">
              <a:buNone/>
            </a:pPr>
            <a:r>
              <a:rPr lang="en-US" altLang="ja-JP" sz="2400" dirty="0" smtClean="0"/>
              <a:t>Node.js</a:t>
            </a:r>
            <a:r>
              <a:rPr lang="ja-JP" altLang="en-US" sz="2400" dirty="0" smtClean="0"/>
              <a:t>とは</a:t>
            </a:r>
            <a:endParaRPr lang="en-US" altLang="ja-JP" sz="2400" dirty="0" smtClean="0"/>
          </a:p>
          <a:p>
            <a:pPr marL="0" indent="0">
              <a:buNone/>
            </a:pPr>
            <a:r>
              <a:rPr kumimoji="1" lang="ja-JP" altLang="en-US" sz="2400" dirty="0" smtClean="0"/>
              <a:t>・</a:t>
            </a:r>
            <a:r>
              <a:rPr lang="ja-JP" altLang="en-US" sz="2400" dirty="0" smtClean="0"/>
              <a:t>サーバーサイドで動く</a:t>
            </a:r>
            <a:r>
              <a:rPr lang="en-US" altLang="ja-JP" sz="2400" dirty="0" smtClean="0"/>
              <a:t>JavaScript</a:t>
            </a:r>
          </a:p>
          <a:p>
            <a:pPr marL="0" indent="0">
              <a:buNone/>
            </a:pPr>
            <a:r>
              <a:rPr lang="ja-JP" altLang="en-US" sz="2400" dirty="0" smtClean="0"/>
              <a:t>・「</a:t>
            </a:r>
            <a:r>
              <a:rPr lang="en-US" altLang="ja-JP" sz="2400" dirty="0" err="1" smtClean="0"/>
              <a:t>npm</a:t>
            </a:r>
            <a:r>
              <a:rPr lang="ja-JP" altLang="en-US" sz="2400" dirty="0" smtClean="0"/>
              <a:t>」という</a:t>
            </a:r>
            <a:r>
              <a:rPr lang="en-US" altLang="ja-JP" sz="2400" dirty="0" smtClean="0"/>
              <a:t>Node.js</a:t>
            </a:r>
            <a:r>
              <a:rPr lang="ja-JP" altLang="en-US" sz="2400" dirty="0" smtClean="0"/>
              <a:t>のパッケージを管理するツールがある</a:t>
            </a:r>
            <a:endParaRPr kumimoji="1" lang="en-US" altLang="ja-JP" sz="2400" dirty="0" smtClean="0"/>
          </a:p>
        </p:txBody>
      </p:sp>
      <p:sp>
        <p:nvSpPr>
          <p:cNvPr id="5"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31799" y="3179887"/>
            <a:ext cx="11377816" cy="1938024"/>
          </a:xfrm>
        </p:spPr>
        <p:txBody>
          <a:bodyPr>
            <a:normAutofit/>
          </a:bodyPr>
          <a:lstStyle/>
          <a:p>
            <a:pPr marL="0" indent="0">
              <a:buNone/>
            </a:pPr>
            <a:r>
              <a:rPr lang="ja-JP" altLang="en-US" sz="2400" dirty="0" smtClean="0"/>
              <a:t>特徴</a:t>
            </a:r>
            <a:endParaRPr lang="en-US" altLang="ja-JP" sz="2400" dirty="0" smtClean="0"/>
          </a:p>
          <a:p>
            <a:pPr marL="0" indent="0">
              <a:buNone/>
            </a:pPr>
            <a:r>
              <a:rPr lang="ja-JP" altLang="en-US" sz="2400" dirty="0" smtClean="0"/>
              <a:t>・非同期処理のため、</a:t>
            </a:r>
            <a:r>
              <a:rPr lang="en-US" altLang="ja-JP" sz="2400" dirty="0" smtClean="0"/>
              <a:t>I/O</a:t>
            </a:r>
            <a:r>
              <a:rPr lang="ja-JP" altLang="en-US" sz="2400" dirty="0" smtClean="0"/>
              <a:t>の処理結果を待たずに処理を進めることができる</a:t>
            </a:r>
            <a:endParaRPr lang="en-US" altLang="ja-JP" sz="2400" dirty="0" smtClean="0"/>
          </a:p>
          <a:p>
            <a:pPr marL="0" indent="0">
              <a:buNone/>
            </a:pPr>
            <a:r>
              <a:rPr lang="ja-JP" altLang="en-US" sz="2400" dirty="0" smtClean="0"/>
              <a:t>・シングルスレッドのため、メモリ消費が少なく、切替が少ないので速い</a:t>
            </a:r>
            <a:endParaRPr lang="en-US" altLang="ja-JP" sz="2400" dirty="0" smtClean="0"/>
          </a:p>
          <a:p>
            <a:pPr marL="0" indent="0">
              <a:buNone/>
            </a:pPr>
            <a:r>
              <a:rPr lang="ja-JP" altLang="en-US" sz="2400" dirty="0"/>
              <a:t>など</a:t>
            </a:r>
            <a:endParaRPr lang="en-US" altLang="ja-JP" sz="2400" dirty="0" smtClean="0"/>
          </a:p>
        </p:txBody>
      </p:sp>
      <p:sp>
        <p:nvSpPr>
          <p:cNvPr id="6" name="コンテンツ プレースホルダー 3"/>
          <p:cNvSpPr txBox="1">
            <a:spLocks/>
          </p:cNvSpPr>
          <p:nvPr/>
        </p:nvSpPr>
        <p:spPr>
          <a:xfrm>
            <a:off x="431799" y="5284095"/>
            <a:ext cx="11379201" cy="1221078"/>
          </a:xfrm>
          <a:prstGeom prst="rect">
            <a:avLst/>
          </a:prstGeom>
          <a:solidFill>
            <a:schemeClr val="accent1">
              <a:lumMod val="20000"/>
              <a:lumOff val="80000"/>
            </a:schemeClr>
          </a:solidFill>
          <a:ln>
            <a:solidFill>
              <a:schemeClr val="accent1"/>
            </a:solidFill>
          </a:ln>
        </p:spPr>
        <p:txBody>
          <a:bodyPr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400" dirty="0" smtClean="0"/>
              <a:t>前準備</a:t>
            </a:r>
            <a:endParaRPr lang="en-US" altLang="ja-JP" sz="2400" dirty="0" smtClean="0"/>
          </a:p>
          <a:p>
            <a:r>
              <a:rPr lang="ja-JP" altLang="en-US" sz="2400" dirty="0"/>
              <a:t>　</a:t>
            </a:r>
            <a:r>
              <a:rPr lang="ja-JP" altLang="en-US" sz="2400" dirty="0" smtClean="0"/>
              <a:t>・</a:t>
            </a:r>
            <a:r>
              <a:rPr lang="en-US" altLang="ja-JP" sz="2400" dirty="0" smtClean="0"/>
              <a:t>Windows</a:t>
            </a:r>
            <a:r>
              <a:rPr lang="ja-JP" altLang="en-US" sz="2400" dirty="0" smtClean="0"/>
              <a:t>環境であること</a:t>
            </a:r>
            <a:endParaRPr lang="en-US" altLang="ja-JP" sz="2400" dirty="0" smtClean="0"/>
          </a:p>
          <a:p>
            <a:r>
              <a:rPr lang="ja-JP" altLang="en-US" sz="2400" dirty="0"/>
              <a:t>　</a:t>
            </a:r>
            <a:r>
              <a:rPr lang="ja-JP" altLang="en-US" sz="2400" dirty="0" smtClean="0"/>
              <a:t>・</a:t>
            </a:r>
            <a:r>
              <a:rPr lang="en-US" altLang="ja-JP" sz="2400" dirty="0" smtClean="0"/>
              <a:t>JDK</a:t>
            </a:r>
            <a:r>
              <a:rPr lang="ja-JP" altLang="en-US" sz="2400" dirty="0" smtClean="0"/>
              <a:t>が導入済みであること</a:t>
            </a:r>
            <a:endParaRPr lang="en-US" altLang="ja-JP" sz="2400" dirty="0"/>
          </a:p>
        </p:txBody>
      </p:sp>
    </p:spTree>
    <p:extLst>
      <p:ext uri="{BB962C8B-B14F-4D97-AF65-F5344CB8AC3E}">
        <p14:creationId xmlns:p14="http://schemas.microsoft.com/office/powerpoint/2010/main" val="2515407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lang="en-US" altLang="ja-JP" dirty="0" smtClean="0"/>
              <a:t>2-5</a:t>
            </a:r>
            <a:r>
              <a:rPr lang="en-US" altLang="ja-JP" dirty="0" smtClean="0"/>
              <a:t>. React</a:t>
            </a:r>
            <a:r>
              <a:rPr lang="ja-JP" altLang="en-US" dirty="0"/>
              <a:t>の開発環境</a:t>
            </a:r>
            <a:r>
              <a:rPr lang="ja-JP" altLang="en-US" dirty="0" smtClean="0"/>
              <a:t>構築手順 </a:t>
            </a:r>
            <a:r>
              <a:rPr lang="en-US" altLang="ja-JP" dirty="0" smtClean="0"/>
              <a:t>– Node.js</a:t>
            </a:r>
            <a:r>
              <a:rPr lang="ja-JP" altLang="en-US" dirty="0"/>
              <a:t>の導入</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40112" y="1251914"/>
            <a:ext cx="11379201" cy="1632602"/>
          </a:xfrm>
        </p:spPr>
        <p:txBody>
          <a:bodyPr>
            <a:normAutofit/>
          </a:bodyPr>
          <a:lstStyle/>
          <a:p>
            <a:pPr marL="0" indent="0">
              <a:buNone/>
            </a:pPr>
            <a:r>
              <a:rPr lang="en-US" altLang="ja-JP" sz="2800" dirty="0" smtClean="0"/>
              <a:t>Node.js</a:t>
            </a:r>
            <a:r>
              <a:rPr lang="ja-JP" altLang="en-US" sz="2800" dirty="0" smtClean="0"/>
              <a:t>のインストール</a:t>
            </a:r>
            <a:endParaRPr lang="en-US" altLang="ja-JP" sz="2800" dirty="0" smtClean="0"/>
          </a:p>
          <a:p>
            <a:pPr marL="0" indent="0">
              <a:buNone/>
            </a:pPr>
            <a:r>
              <a:rPr lang="ja-JP" altLang="en-US" sz="2800" dirty="0"/>
              <a:t>以下のサイトよりインストーラをダウンロードする。</a:t>
            </a:r>
            <a:endParaRPr lang="en-US" altLang="ja-JP" sz="2800" dirty="0"/>
          </a:p>
          <a:p>
            <a:pPr marL="0" indent="0">
              <a:buNone/>
            </a:pPr>
            <a:r>
              <a:rPr lang="en-US" altLang="ja-JP" sz="2800" dirty="0"/>
              <a:t>https://nodejs.org/en/download/</a:t>
            </a:r>
            <a:endParaRPr lang="ja-JP" altLang="en-US" sz="2800" dirty="0"/>
          </a:p>
          <a:p>
            <a:pPr marL="0" indent="0">
              <a:buNone/>
            </a:pPr>
            <a:endParaRPr lang="en-US" altLang="ja-JP" sz="2800" dirty="0" smtClean="0"/>
          </a:p>
        </p:txBody>
      </p:sp>
      <p:pic>
        <p:nvPicPr>
          <p:cNvPr id="5" name="図 4"/>
          <p:cNvPicPr>
            <a:picLocks noChangeAspect="1"/>
          </p:cNvPicPr>
          <p:nvPr/>
        </p:nvPicPr>
        <p:blipFill>
          <a:blip r:embed="rId2" cstate="print"/>
          <a:stretch>
            <a:fillRect/>
          </a:stretch>
        </p:blipFill>
        <p:spPr>
          <a:xfrm>
            <a:off x="441941" y="3158836"/>
            <a:ext cx="7325532" cy="3334414"/>
          </a:xfrm>
          <a:prstGeom prst="rect">
            <a:avLst/>
          </a:prstGeom>
          <a:ln>
            <a:solidFill>
              <a:schemeClr val="tx1"/>
            </a:solidFill>
          </a:ln>
        </p:spPr>
      </p:pic>
      <p:sp>
        <p:nvSpPr>
          <p:cNvPr id="6" name="正方形/長方形 5"/>
          <p:cNvSpPr/>
          <p:nvPr/>
        </p:nvSpPr>
        <p:spPr>
          <a:xfrm>
            <a:off x="1382872" y="5075220"/>
            <a:ext cx="1859796" cy="861618"/>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1572" y="5609412"/>
            <a:ext cx="604434" cy="604434"/>
          </a:xfrm>
          <a:prstGeom prst="rect">
            <a:avLst/>
          </a:prstGeom>
        </p:spPr>
      </p:pic>
      <p:sp>
        <p:nvSpPr>
          <p:cNvPr id="8"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7946967" y="5163213"/>
            <a:ext cx="3840924" cy="1330037"/>
          </a:xfrm>
        </p:spPr>
        <p:txBody>
          <a:bodyPr>
            <a:normAutofit/>
          </a:bodyPr>
          <a:lstStyle/>
          <a:p>
            <a:pPr marL="0" indent="0">
              <a:buNone/>
            </a:pPr>
            <a:r>
              <a:rPr lang="ja-JP" altLang="en-US" dirty="0" smtClean="0"/>
              <a:t>ダウンロード完了後、一般的なインストーラが起動されるので、選択肢はデフォルトのまま、「</a:t>
            </a:r>
            <a:r>
              <a:rPr lang="en-US" altLang="ja-JP" dirty="0" smtClean="0"/>
              <a:t>Next</a:t>
            </a:r>
            <a:r>
              <a:rPr lang="ja-JP" altLang="en-US" dirty="0" smtClean="0"/>
              <a:t>」ボタンを押していけばインストールできます。</a:t>
            </a:r>
            <a:endParaRPr lang="ja-JP" altLang="en-US" dirty="0"/>
          </a:p>
          <a:p>
            <a:pPr marL="0" indent="0">
              <a:buNone/>
            </a:pPr>
            <a:endParaRPr lang="en-US" altLang="ja-JP" sz="2800" dirty="0" smtClean="0"/>
          </a:p>
        </p:txBody>
      </p:sp>
    </p:spTree>
    <p:extLst>
      <p:ext uri="{BB962C8B-B14F-4D97-AF65-F5344CB8AC3E}">
        <p14:creationId xmlns:p14="http://schemas.microsoft.com/office/powerpoint/2010/main" val="3378696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en-US" altLang="ja-JP" dirty="0" smtClean="0"/>
              <a:t>. React</a:t>
            </a:r>
            <a:r>
              <a:rPr lang="ja-JP" altLang="en-US" dirty="0"/>
              <a:t>の開発環境</a:t>
            </a:r>
            <a:r>
              <a:rPr lang="ja-JP" altLang="en-US" dirty="0" smtClean="0"/>
              <a:t>構築手順 </a:t>
            </a:r>
            <a:r>
              <a:rPr lang="en-US" altLang="ja-JP" dirty="0" smtClean="0"/>
              <a:t>– Node.js</a:t>
            </a:r>
            <a:r>
              <a:rPr lang="ja-JP" altLang="en-US" dirty="0"/>
              <a:t>の導入</a:t>
            </a:r>
            <a:endParaRPr kumimoji="1" lang="ja-JP" altLang="en-US" dirty="0"/>
          </a:p>
        </p:txBody>
      </p:sp>
      <p:sp>
        <p:nvSpPr>
          <p:cNvPr id="4" name="コンテンツ プレースホルダー 3"/>
          <p:cNvSpPr>
            <a:spLocks noGrp="1"/>
          </p:cNvSpPr>
          <p:nvPr>
            <p:ph sz="quarter" idx="13"/>
          </p:nvPr>
        </p:nvSpPr>
        <p:spPr>
          <a:xfrm>
            <a:off x="431799" y="1054100"/>
            <a:ext cx="11379201" cy="791325"/>
          </a:xfrm>
        </p:spPr>
        <p:txBody>
          <a:bodyPr/>
          <a:lstStyle/>
          <a:p>
            <a:pPr marL="0" indent="0">
              <a:buNone/>
            </a:pPr>
            <a:r>
              <a:rPr kumimoji="1" lang="ja-JP" altLang="en-US" dirty="0" smtClean="0"/>
              <a:t>コマンドプロンプトで下記コマンドを入力し、インストールされたバージョンが出力されるか確認</a:t>
            </a:r>
            <a:endParaRPr kumimoji="1" lang="en-US" altLang="ja-JP" dirty="0" smtClean="0"/>
          </a:p>
        </p:txBody>
      </p:sp>
      <p:pic>
        <p:nvPicPr>
          <p:cNvPr id="5" name="図 4"/>
          <p:cNvPicPr>
            <a:picLocks noChangeAspect="1"/>
          </p:cNvPicPr>
          <p:nvPr/>
        </p:nvPicPr>
        <p:blipFill>
          <a:blip r:embed="rId2" cstate="print"/>
          <a:stretch>
            <a:fillRect/>
          </a:stretch>
        </p:blipFill>
        <p:spPr>
          <a:xfrm>
            <a:off x="422216" y="3080387"/>
            <a:ext cx="5489120" cy="3121582"/>
          </a:xfrm>
          <a:prstGeom prst="rect">
            <a:avLst/>
          </a:prstGeom>
        </p:spPr>
      </p:pic>
      <p:sp>
        <p:nvSpPr>
          <p:cNvPr id="6" name="正方形/長方形 5"/>
          <p:cNvSpPr/>
          <p:nvPr/>
        </p:nvSpPr>
        <p:spPr>
          <a:xfrm>
            <a:off x="351647" y="5574859"/>
            <a:ext cx="937390" cy="325463"/>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正方形/長方形 6"/>
          <p:cNvSpPr/>
          <p:nvPr/>
        </p:nvSpPr>
        <p:spPr>
          <a:xfrm>
            <a:off x="422216" y="1978429"/>
            <a:ext cx="11381857" cy="661383"/>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panose="05000000000000000000" pitchFamily="2" charset="2"/>
              <a:buChar char="ü"/>
            </a:pPr>
            <a:r>
              <a:rPr lang="en-US" altLang="ja-JP" dirty="0" smtClean="0">
                <a:solidFill>
                  <a:schemeClr val="bg1"/>
                </a:solidFill>
              </a:rPr>
              <a:t>node </a:t>
            </a:r>
            <a:r>
              <a:rPr lang="en-US" altLang="ja-JP" dirty="0">
                <a:solidFill>
                  <a:schemeClr val="bg1"/>
                </a:solidFill>
              </a:rPr>
              <a:t>--version</a:t>
            </a:r>
            <a:endParaRPr lang="en-US" altLang="ja-JP" dirty="0" smtClean="0">
              <a:solidFill>
                <a:schemeClr val="bg1"/>
              </a:solidFill>
            </a:endParaRPr>
          </a:p>
        </p:txBody>
      </p:sp>
    </p:spTree>
    <p:extLst>
      <p:ext uri="{BB962C8B-B14F-4D97-AF65-F5344CB8AC3E}">
        <p14:creationId xmlns:p14="http://schemas.microsoft.com/office/powerpoint/2010/main" val="1548807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555219" y="1200150"/>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コマンドプロンプトにて以下のコマンドを入力し、モジュールをインストール</a:t>
            </a:r>
            <a:r>
              <a:rPr lang="en-US" altLang="ja-JP" dirty="0" smtClean="0"/>
              <a:t>&amp;</a:t>
            </a:r>
            <a:r>
              <a:rPr lang="ja-JP" altLang="en-US" dirty="0" smtClean="0"/>
              <a:t>確認する。</a:t>
            </a:r>
            <a:endParaRPr lang="en-US" altLang="ja-JP" dirty="0" smtClean="0"/>
          </a:p>
        </p:txBody>
      </p:sp>
      <p:sp>
        <p:nvSpPr>
          <p:cNvPr id="16" name="正方形/長方形 15"/>
          <p:cNvSpPr/>
          <p:nvPr/>
        </p:nvSpPr>
        <p:spPr>
          <a:xfrm>
            <a:off x="555218" y="2285031"/>
            <a:ext cx="11164927" cy="914400"/>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panose="05000000000000000000" pitchFamily="2" charset="2"/>
              <a:buChar char="ü"/>
            </a:pPr>
            <a:r>
              <a:rPr lang="en-US" altLang="ja-JP" dirty="0" err="1" smtClean="0">
                <a:solidFill>
                  <a:schemeClr val="bg1"/>
                </a:solidFill>
              </a:rPr>
              <a:t>npm</a:t>
            </a:r>
            <a:r>
              <a:rPr lang="en-US" altLang="ja-JP" dirty="0" smtClean="0">
                <a:solidFill>
                  <a:schemeClr val="bg1"/>
                </a:solidFill>
              </a:rPr>
              <a:t> install -g create-react-app</a:t>
            </a:r>
          </a:p>
        </p:txBody>
      </p:sp>
      <p:sp>
        <p:nvSpPr>
          <p:cNvPr id="8" name="正方形/長方形 7"/>
          <p:cNvSpPr/>
          <p:nvPr/>
        </p:nvSpPr>
        <p:spPr>
          <a:xfrm>
            <a:off x="555218" y="3369912"/>
            <a:ext cx="11164927" cy="914400"/>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panose="05000000000000000000" pitchFamily="2" charset="2"/>
              <a:buChar char="ü"/>
            </a:pPr>
            <a:r>
              <a:rPr lang="en-US" altLang="ja-JP" dirty="0" smtClean="0">
                <a:solidFill>
                  <a:schemeClr val="bg1"/>
                </a:solidFill>
              </a:rPr>
              <a:t>create-react-app</a:t>
            </a:r>
            <a:r>
              <a:rPr lang="ja-JP" altLang="en-US" dirty="0">
                <a:solidFill>
                  <a:schemeClr val="bg1"/>
                </a:solidFill>
              </a:rPr>
              <a:t> </a:t>
            </a:r>
            <a:r>
              <a:rPr lang="en-US" altLang="ja-JP" dirty="0" smtClean="0">
                <a:solidFill>
                  <a:schemeClr val="bg1"/>
                </a:solidFill>
              </a:rPr>
              <a:t>–v</a:t>
            </a:r>
          </a:p>
        </p:txBody>
      </p:sp>
      <p:sp>
        <p:nvSpPr>
          <p:cNvPr id="9" name="正方形/長方形 8"/>
          <p:cNvSpPr/>
          <p:nvPr/>
        </p:nvSpPr>
        <p:spPr>
          <a:xfrm>
            <a:off x="555217" y="4454793"/>
            <a:ext cx="11164927" cy="217848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 </a:t>
            </a:r>
            <a:r>
              <a:rPr lang="en-US" altLang="ja-JP" dirty="0" smtClean="0">
                <a:solidFill>
                  <a:schemeClr val="tx1"/>
                </a:solidFill>
              </a:rPr>
              <a:t>- create-react-app</a:t>
            </a:r>
            <a:r>
              <a:rPr lang="ja-JP" altLang="en-US" dirty="0" smtClean="0">
                <a:solidFill>
                  <a:schemeClr val="tx1"/>
                </a:solidFill>
              </a:rPr>
              <a:t>について</a:t>
            </a:r>
            <a:endParaRPr lang="en-US" altLang="ja-JP" dirty="0" smtClean="0">
              <a:solidFill>
                <a:schemeClr val="tx1"/>
              </a:solidFill>
            </a:endParaRPr>
          </a:p>
          <a:p>
            <a:pPr>
              <a:buClr>
                <a:schemeClr val="accent1">
                  <a:lumMod val="75000"/>
                </a:schemeClr>
              </a:buClr>
            </a:pPr>
            <a:r>
              <a:rPr lang="ja-JP" altLang="en-US" dirty="0">
                <a:solidFill>
                  <a:schemeClr val="tx1"/>
                </a:solidFill>
              </a:rPr>
              <a:t>　</a:t>
            </a:r>
            <a:r>
              <a:rPr lang="ja-JP" altLang="en-US" dirty="0" smtClean="0">
                <a:solidFill>
                  <a:schemeClr val="tx1"/>
                </a:solidFill>
              </a:rPr>
              <a:t>　</a:t>
            </a:r>
            <a:r>
              <a:rPr lang="en-US" altLang="ja-JP" dirty="0" err="1" smtClean="0">
                <a:solidFill>
                  <a:schemeClr val="tx1"/>
                </a:solidFill>
              </a:rPr>
              <a:t>facebook</a:t>
            </a:r>
            <a:r>
              <a:rPr lang="ja-JP" altLang="en-US" dirty="0" smtClean="0">
                <a:solidFill>
                  <a:schemeClr val="tx1"/>
                </a:solidFill>
              </a:rPr>
              <a:t>社が用意している</a:t>
            </a:r>
            <a:r>
              <a:rPr lang="en-US" altLang="ja-JP" dirty="0" smtClean="0">
                <a:solidFill>
                  <a:schemeClr val="tx1"/>
                </a:solidFill>
              </a:rPr>
              <a:t>react</a:t>
            </a:r>
            <a:r>
              <a:rPr lang="ja-JP" altLang="en-US" dirty="0" smtClean="0">
                <a:solidFill>
                  <a:schemeClr val="tx1"/>
                </a:solidFill>
              </a:rPr>
              <a:t>のプロジェクト作成ツール。すべて必要なモジュールが内包されている。</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ja-JP" altLang="en-US" dirty="0" smtClean="0">
                <a:solidFill>
                  <a:schemeClr val="tx1"/>
                </a:solidFill>
              </a:rPr>
              <a:t>＜小ネタ＞</a:t>
            </a:r>
            <a:r>
              <a:rPr lang="ja-JP" altLang="en-US" dirty="0">
                <a:solidFill>
                  <a:schemeClr val="tx1"/>
                </a:solidFill>
              </a:rPr>
              <a:t>　</a:t>
            </a:r>
            <a:r>
              <a:rPr lang="en-US" altLang="ja-JP" dirty="0" smtClean="0">
                <a:solidFill>
                  <a:schemeClr val="tx1"/>
                </a:solidFill>
              </a:rPr>
              <a:t>- </a:t>
            </a:r>
            <a:r>
              <a:rPr lang="ja-JP" altLang="en-US" dirty="0" smtClean="0">
                <a:solidFill>
                  <a:schemeClr val="tx1"/>
                </a:solidFill>
              </a:rPr>
              <a:t>インストール時の「</a:t>
            </a:r>
            <a:r>
              <a:rPr lang="en-US" altLang="ja-JP" dirty="0" smtClean="0">
                <a:solidFill>
                  <a:schemeClr val="tx1"/>
                </a:solidFill>
              </a:rPr>
              <a:t>-g</a:t>
            </a:r>
            <a:r>
              <a:rPr lang="ja-JP" altLang="en-US" dirty="0" smtClean="0">
                <a:solidFill>
                  <a:schemeClr val="tx1"/>
                </a:solidFill>
              </a:rPr>
              <a:t>」オプションについて</a:t>
            </a:r>
            <a:endParaRPr lang="en-US" altLang="ja-JP" dirty="0" smtClean="0">
              <a:solidFill>
                <a:schemeClr val="tx1"/>
              </a:solidFill>
            </a:endParaRPr>
          </a:p>
          <a:p>
            <a:pPr>
              <a:buClr>
                <a:schemeClr val="accent1">
                  <a:lumMod val="75000"/>
                </a:schemeClr>
              </a:buClr>
            </a:pPr>
            <a:endParaRPr lang="en-US" altLang="ja-JP" dirty="0" smtClean="0">
              <a:solidFill>
                <a:schemeClr val="tx1"/>
              </a:solidFill>
            </a:endParaRPr>
          </a:p>
          <a:p>
            <a:pPr>
              <a:buClr>
                <a:schemeClr val="accent1">
                  <a:lumMod val="75000"/>
                </a:schemeClr>
              </a:buClr>
            </a:pPr>
            <a:r>
              <a:rPr lang="ja-JP" altLang="en-US" dirty="0" smtClean="0">
                <a:solidFill>
                  <a:schemeClr val="tx1"/>
                </a:solidFill>
              </a:rPr>
              <a:t>「</a:t>
            </a:r>
            <a:r>
              <a:rPr lang="en-US" altLang="ja-JP" dirty="0" smtClean="0">
                <a:solidFill>
                  <a:schemeClr val="tx1"/>
                </a:solidFill>
              </a:rPr>
              <a:t>-g</a:t>
            </a:r>
            <a:r>
              <a:rPr lang="ja-JP" altLang="en-US" dirty="0" smtClean="0">
                <a:solidFill>
                  <a:schemeClr val="tx1"/>
                </a:solidFill>
              </a:rPr>
              <a:t>」　→　グローバルインストール</a:t>
            </a:r>
            <a:endParaRPr lang="en-US" altLang="ja-JP" dirty="0" smtClean="0">
              <a:solidFill>
                <a:schemeClr val="tx1"/>
              </a:solidFill>
            </a:endParaRPr>
          </a:p>
          <a:p>
            <a:pPr>
              <a:buClr>
                <a:schemeClr val="accent1">
                  <a:lumMod val="75000"/>
                </a:schemeClr>
              </a:buClr>
            </a:pPr>
            <a:r>
              <a:rPr lang="ja-JP" altLang="en-US" dirty="0">
                <a:solidFill>
                  <a:schemeClr val="tx1"/>
                </a:solidFill>
              </a:rPr>
              <a:t>　</a:t>
            </a:r>
            <a:r>
              <a:rPr lang="ja-JP" altLang="en-US" dirty="0" smtClean="0">
                <a:solidFill>
                  <a:schemeClr val="tx1"/>
                </a:solidFill>
              </a:rPr>
              <a:t>グローバルインストールすることで、コマンドプロントでコマンド化することが可能となる。</a:t>
            </a:r>
            <a:endParaRPr lang="en-US" altLang="ja-JP" dirty="0" smtClean="0">
              <a:solidFill>
                <a:schemeClr val="tx1"/>
              </a:solidFill>
            </a:endParaRPr>
          </a:p>
        </p:txBody>
      </p:sp>
      <p:sp>
        <p:nvSpPr>
          <p:cNvPr id="10" name="タイトル 1"/>
          <p:cNvSpPr>
            <a:spLocks noGrp="1"/>
          </p:cNvSpPr>
          <p:nvPr>
            <p:ph type="title"/>
          </p:nvPr>
        </p:nvSpPr>
        <p:spPr>
          <a:xfrm>
            <a:off x="431799" y="339725"/>
            <a:ext cx="10515601" cy="536575"/>
          </a:xfrm>
        </p:spPr>
        <p:txBody>
          <a:bodyPr/>
          <a:lstStyle/>
          <a:p>
            <a:r>
              <a:rPr lang="en-US" altLang="ja-JP" dirty="0" smtClean="0"/>
              <a:t>2-5</a:t>
            </a:r>
            <a:r>
              <a:rPr lang="en-US" altLang="ja-JP" dirty="0" smtClean="0"/>
              <a:t>. React</a:t>
            </a:r>
            <a:r>
              <a:rPr lang="ja-JP" altLang="en-US" dirty="0"/>
              <a:t>の開発環境</a:t>
            </a:r>
            <a:r>
              <a:rPr lang="ja-JP" altLang="en-US" dirty="0" smtClean="0"/>
              <a:t>構築手順 </a:t>
            </a:r>
            <a:r>
              <a:rPr lang="en-US" altLang="ja-JP" dirty="0" smtClean="0"/>
              <a:t>– </a:t>
            </a:r>
            <a:r>
              <a:rPr lang="ja-JP" altLang="en-US" dirty="0" smtClean="0"/>
              <a:t>モジュールの</a:t>
            </a:r>
            <a:r>
              <a:rPr lang="ja-JP" altLang="en-US" dirty="0"/>
              <a:t>導入</a:t>
            </a:r>
            <a:endParaRPr kumimoji="1" lang="ja-JP" altLang="en-US" dirty="0"/>
          </a:p>
        </p:txBody>
      </p:sp>
    </p:spTree>
    <p:extLst>
      <p:ext uri="{BB962C8B-B14F-4D97-AF65-F5344CB8AC3E}">
        <p14:creationId xmlns:p14="http://schemas.microsoft.com/office/powerpoint/2010/main" val="610597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555219" y="1200150"/>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コマンドプロンプトにて以下のコマンドを入力し、</a:t>
            </a:r>
            <a:r>
              <a:rPr lang="en-US" altLang="ja-JP" dirty="0" smtClean="0"/>
              <a:t>react</a:t>
            </a:r>
            <a:r>
              <a:rPr lang="ja-JP" altLang="en-US" dirty="0" smtClean="0"/>
              <a:t>プロジェクトを作成する。</a:t>
            </a:r>
            <a:endParaRPr lang="en-US" altLang="ja-JP" dirty="0" smtClean="0"/>
          </a:p>
        </p:txBody>
      </p:sp>
      <p:sp>
        <p:nvSpPr>
          <p:cNvPr id="16" name="正方形/長方形 15"/>
          <p:cNvSpPr/>
          <p:nvPr/>
        </p:nvSpPr>
        <p:spPr>
          <a:xfrm>
            <a:off x="555218" y="2285031"/>
            <a:ext cx="11164927" cy="1140094"/>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panose="05000000000000000000" pitchFamily="2" charset="2"/>
              <a:buChar char="ü"/>
            </a:pPr>
            <a:r>
              <a:rPr lang="en-US" altLang="ja-JP" dirty="0" smtClean="0">
                <a:solidFill>
                  <a:schemeClr val="bg1"/>
                </a:solidFill>
              </a:rPr>
              <a:t>create-react-app </a:t>
            </a:r>
            <a:r>
              <a:rPr lang="ja-JP" altLang="en-US" dirty="0" smtClean="0">
                <a:solidFill>
                  <a:schemeClr val="bg1"/>
                </a:solidFill>
              </a:rPr>
              <a:t>プロジェクト名</a:t>
            </a:r>
            <a:endParaRPr lang="en-US" altLang="ja-JP" dirty="0" smtClean="0">
              <a:solidFill>
                <a:schemeClr val="bg1"/>
              </a:solidFill>
            </a:endParaRPr>
          </a:p>
          <a:p>
            <a:pPr marL="285750" indent="-285750">
              <a:buClr>
                <a:schemeClr val="bg1"/>
              </a:buClr>
              <a:buFont typeface="Wingdings" panose="05000000000000000000" pitchFamily="2" charset="2"/>
              <a:buChar char="ü"/>
            </a:pPr>
            <a:r>
              <a:rPr lang="en-US" altLang="ja-JP" dirty="0" smtClean="0">
                <a:solidFill>
                  <a:schemeClr val="bg1"/>
                </a:solidFill>
              </a:rPr>
              <a:t>cd </a:t>
            </a:r>
            <a:r>
              <a:rPr lang="ja-JP" altLang="en-US" dirty="0" smtClean="0">
                <a:solidFill>
                  <a:schemeClr val="bg1"/>
                </a:solidFill>
              </a:rPr>
              <a:t>プロジェクト</a:t>
            </a:r>
            <a:r>
              <a:rPr lang="ja-JP" altLang="en-US" dirty="0">
                <a:solidFill>
                  <a:schemeClr val="bg1"/>
                </a:solidFill>
              </a:rPr>
              <a:t>名</a:t>
            </a:r>
            <a:endParaRPr lang="en-US" altLang="ja-JP" dirty="0" smtClean="0">
              <a:solidFill>
                <a:schemeClr val="bg1"/>
              </a:solidFill>
            </a:endParaRPr>
          </a:p>
          <a:p>
            <a:pPr marL="285750" indent="-285750">
              <a:buClr>
                <a:schemeClr val="bg1"/>
              </a:buClr>
              <a:buFont typeface="Wingdings" panose="05000000000000000000" pitchFamily="2" charset="2"/>
              <a:buChar char="ü"/>
            </a:pPr>
            <a:r>
              <a:rPr lang="en-US" altLang="ja-JP" dirty="0" err="1">
                <a:solidFill>
                  <a:schemeClr val="bg1"/>
                </a:solidFill>
              </a:rPr>
              <a:t>n</a:t>
            </a:r>
            <a:r>
              <a:rPr lang="en-US" altLang="ja-JP" dirty="0" err="1" smtClean="0">
                <a:solidFill>
                  <a:schemeClr val="bg1"/>
                </a:solidFill>
              </a:rPr>
              <a:t>pm</a:t>
            </a:r>
            <a:r>
              <a:rPr lang="en-US" altLang="ja-JP" dirty="0" smtClean="0">
                <a:solidFill>
                  <a:schemeClr val="bg1"/>
                </a:solidFill>
              </a:rPr>
              <a:t> run eject</a:t>
            </a:r>
          </a:p>
        </p:txBody>
      </p:sp>
      <p:sp>
        <p:nvSpPr>
          <p:cNvPr id="10" name="正方形/長方形 9"/>
          <p:cNvSpPr/>
          <p:nvPr/>
        </p:nvSpPr>
        <p:spPr>
          <a:xfrm>
            <a:off x="555217" y="3881356"/>
            <a:ext cx="11164927" cy="251944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a:t>
            </a:r>
            <a:r>
              <a:rPr lang="ja-JP" altLang="en-US" dirty="0">
                <a:solidFill>
                  <a:schemeClr val="tx1"/>
                </a:solidFill>
              </a:rPr>
              <a:t>　</a:t>
            </a:r>
            <a:r>
              <a:rPr lang="en-US" altLang="ja-JP" dirty="0" smtClean="0">
                <a:solidFill>
                  <a:schemeClr val="tx1"/>
                </a:solidFill>
              </a:rPr>
              <a:t>-</a:t>
            </a:r>
            <a:r>
              <a:rPr lang="en-US" altLang="ja-JP" dirty="0" err="1" smtClean="0">
                <a:solidFill>
                  <a:schemeClr val="tx1"/>
                </a:solidFill>
              </a:rPr>
              <a:t>npm</a:t>
            </a:r>
            <a:r>
              <a:rPr lang="en-US" altLang="ja-JP" dirty="0" smtClean="0">
                <a:solidFill>
                  <a:schemeClr val="tx1"/>
                </a:solidFill>
              </a:rPr>
              <a:t> run eject</a:t>
            </a:r>
            <a:r>
              <a:rPr lang="ja-JP" altLang="en-US" dirty="0" smtClean="0">
                <a:solidFill>
                  <a:schemeClr val="tx1"/>
                </a:solidFill>
              </a:rPr>
              <a:t>の必要性</a:t>
            </a:r>
            <a:endParaRPr lang="en-US" altLang="ja-JP" dirty="0" smtClean="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err="1" smtClean="0">
                <a:solidFill>
                  <a:schemeClr val="tx1"/>
                </a:solidFill>
              </a:rPr>
              <a:t>は簡</a:t>
            </a:r>
            <a:r>
              <a:rPr lang="ja-JP" altLang="en-US" dirty="0" smtClean="0">
                <a:solidFill>
                  <a:schemeClr val="tx1"/>
                </a:solidFill>
              </a:rPr>
              <a:t>単に環境を構築できるが、デフォルトの設定を簡単にカスタマイズできないようになっている。</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smtClean="0">
                <a:solidFill>
                  <a:schemeClr val="tx1"/>
                </a:solidFill>
              </a:rPr>
              <a:t>で作成したプロジェクトの</a:t>
            </a:r>
            <a:r>
              <a:rPr lang="en-US" altLang="ja-JP" dirty="0" err="1" smtClean="0">
                <a:solidFill>
                  <a:schemeClr val="tx1"/>
                </a:solidFill>
              </a:rPr>
              <a:t>pacage.json</a:t>
            </a:r>
            <a:r>
              <a:rPr lang="ja-JP" altLang="en-US" dirty="0" smtClean="0">
                <a:solidFill>
                  <a:schemeClr val="tx1"/>
                </a:solidFill>
              </a:rPr>
              <a:t>には、</a:t>
            </a:r>
            <a:r>
              <a:rPr lang="en-US" altLang="ja-JP" dirty="0" smtClean="0">
                <a:solidFill>
                  <a:schemeClr val="tx1"/>
                </a:solidFill>
              </a:rPr>
              <a:t>create-react-app</a:t>
            </a:r>
            <a:r>
              <a:rPr lang="ja-JP" altLang="en-US" dirty="0" smtClean="0">
                <a:solidFill>
                  <a:schemeClr val="tx1"/>
                </a:solidFill>
              </a:rPr>
              <a:t>で必要なモジュールが足りない。</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そのため、追加でモジュールをインストールした場合、</a:t>
            </a:r>
            <a:r>
              <a:rPr lang="en-US" altLang="ja-JP" dirty="0" smtClean="0">
                <a:solidFill>
                  <a:schemeClr val="tx1"/>
                </a:solidFill>
              </a:rPr>
              <a:t>create-react-app</a:t>
            </a:r>
            <a:r>
              <a:rPr lang="ja-JP" altLang="en-US" dirty="0" smtClean="0">
                <a:solidFill>
                  <a:schemeClr val="tx1"/>
                </a:solidFill>
              </a:rPr>
              <a:t>で必要なモジュールが消えて、</a:t>
            </a:r>
            <a:r>
              <a:rPr lang="en-US" altLang="ja-JP" dirty="0" smtClean="0">
                <a:solidFill>
                  <a:schemeClr val="tx1"/>
                </a:solidFill>
              </a:rPr>
              <a:t>build</a:t>
            </a:r>
            <a:r>
              <a:rPr lang="ja-JP" altLang="en-US" dirty="0" smtClean="0">
                <a:solidFill>
                  <a:schemeClr val="tx1"/>
                </a:solidFill>
              </a:rPr>
              <a:t>エラーとなる。</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err="1">
                <a:solidFill>
                  <a:schemeClr val="tx1"/>
                </a:solidFill>
              </a:rPr>
              <a:t>n</a:t>
            </a:r>
            <a:r>
              <a:rPr lang="en-US" altLang="ja-JP" dirty="0" err="1" smtClean="0">
                <a:solidFill>
                  <a:schemeClr val="tx1"/>
                </a:solidFill>
              </a:rPr>
              <a:t>pm</a:t>
            </a:r>
            <a:r>
              <a:rPr lang="en-US" altLang="ja-JP" dirty="0" smtClean="0">
                <a:solidFill>
                  <a:schemeClr val="tx1"/>
                </a:solidFill>
              </a:rPr>
              <a:t> run eject </a:t>
            </a:r>
            <a:r>
              <a:rPr lang="ja-JP" altLang="en-US" dirty="0" smtClean="0">
                <a:solidFill>
                  <a:schemeClr val="tx1"/>
                </a:solidFill>
              </a:rPr>
              <a:t>を実行するで、</a:t>
            </a:r>
            <a:r>
              <a:rPr lang="en-US" altLang="ja-JP" dirty="0" smtClean="0">
                <a:solidFill>
                  <a:schemeClr val="tx1"/>
                </a:solidFill>
              </a:rPr>
              <a:t>create-react-app</a:t>
            </a:r>
            <a:r>
              <a:rPr lang="ja-JP" altLang="en-US" dirty="0" smtClean="0">
                <a:solidFill>
                  <a:schemeClr val="tx1"/>
                </a:solidFill>
              </a:rPr>
              <a:t>で使用したライブラリが全て</a:t>
            </a:r>
            <a:r>
              <a:rPr lang="en-US" altLang="ja-JP" dirty="0" err="1" smtClean="0">
                <a:solidFill>
                  <a:schemeClr val="tx1"/>
                </a:solidFill>
              </a:rPr>
              <a:t>pacage.json</a:t>
            </a:r>
            <a:r>
              <a:rPr lang="ja-JP" altLang="en-US" dirty="0" smtClean="0">
                <a:solidFill>
                  <a:schemeClr val="tx1"/>
                </a:solidFill>
              </a:rPr>
              <a:t>に追加される。</a:t>
            </a:r>
            <a:endParaRPr lang="en-US" altLang="ja-JP" dirty="0" smtClean="0">
              <a:solidFill>
                <a:schemeClr val="tx1"/>
              </a:solidFill>
            </a:endParaRPr>
          </a:p>
        </p:txBody>
      </p:sp>
      <p:sp>
        <p:nvSpPr>
          <p:cNvPr id="8" name="タイトル 1"/>
          <p:cNvSpPr>
            <a:spLocks noGrp="1"/>
          </p:cNvSpPr>
          <p:nvPr>
            <p:ph type="title"/>
          </p:nvPr>
        </p:nvSpPr>
        <p:spPr/>
        <p:txBody>
          <a:bodyPr/>
          <a:lstStyle/>
          <a:p>
            <a:r>
              <a:rPr lang="en-US" altLang="ja-JP" dirty="0" smtClean="0"/>
              <a:t>2-5</a:t>
            </a:r>
            <a:r>
              <a:rPr lang="en-US" altLang="ja-JP" dirty="0" smtClean="0"/>
              <a:t>. React</a:t>
            </a:r>
            <a:r>
              <a:rPr lang="ja-JP" altLang="en-US" dirty="0"/>
              <a:t>の開発環境</a:t>
            </a:r>
            <a:r>
              <a:rPr lang="ja-JP" altLang="en-US" dirty="0" smtClean="0"/>
              <a:t>構築手順 </a:t>
            </a:r>
            <a:r>
              <a:rPr lang="en-US" altLang="ja-JP" dirty="0" smtClean="0"/>
              <a:t>– </a:t>
            </a:r>
            <a:r>
              <a:rPr lang="ja-JP" altLang="en-US" dirty="0" smtClean="0"/>
              <a:t>プロジェクトの作成</a:t>
            </a:r>
            <a:endParaRPr kumimoji="1" lang="ja-JP" altLang="en-US" dirty="0"/>
          </a:p>
        </p:txBody>
      </p:sp>
    </p:spTree>
    <p:extLst>
      <p:ext uri="{BB962C8B-B14F-4D97-AF65-F5344CB8AC3E}">
        <p14:creationId xmlns:p14="http://schemas.microsoft.com/office/powerpoint/2010/main" val="3167297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en-US" altLang="ja-JP" dirty="0" smtClean="0"/>
              <a:t>. React</a:t>
            </a:r>
            <a:r>
              <a:rPr lang="ja-JP" altLang="en-US" dirty="0"/>
              <a:t>の開発環境</a:t>
            </a:r>
            <a:r>
              <a:rPr lang="ja-JP" altLang="en-US" dirty="0" smtClean="0"/>
              <a:t>構築手順 </a:t>
            </a:r>
            <a:r>
              <a:rPr lang="en-US" altLang="ja-JP" dirty="0" smtClean="0"/>
              <a:t>– </a:t>
            </a:r>
            <a:r>
              <a:rPr lang="ja-JP" altLang="en-US" dirty="0" smtClean="0"/>
              <a:t>その他</a:t>
            </a:r>
            <a:endParaRPr kumimoji="1" lang="ja-JP" altLang="en-US" dirty="0"/>
          </a:p>
        </p:txBody>
      </p:sp>
      <p:sp>
        <p:nvSpPr>
          <p:cNvPr id="3" name="コンテンツ プレースホルダー 3"/>
          <p:cNvSpPr txBox="1">
            <a:spLocks/>
          </p:cNvSpPr>
          <p:nvPr/>
        </p:nvSpPr>
        <p:spPr>
          <a:xfrm>
            <a:off x="438841" y="1067146"/>
            <a:ext cx="11356919" cy="2233007"/>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smtClean="0"/>
              <a:t>React</a:t>
            </a:r>
            <a:r>
              <a:rPr lang="ja-JP" altLang="en-US" dirty="0" smtClean="0"/>
              <a:t>のプログラムを書くには、プログラミングに特化したテキストエディターを使いましょう。</a:t>
            </a:r>
            <a:endParaRPr lang="en-US" altLang="ja-JP" dirty="0" smtClean="0"/>
          </a:p>
          <a:p>
            <a:pPr marL="0" indent="0">
              <a:buNone/>
            </a:pPr>
            <a:r>
              <a:rPr lang="ja-JP" altLang="en-US" dirty="0" smtClean="0"/>
              <a:t>以下のテキストエディターがおすすめです。</a:t>
            </a:r>
            <a:endParaRPr lang="en-US" altLang="ja-JP" dirty="0" smtClean="0"/>
          </a:p>
          <a:p>
            <a:pPr marL="0" indent="0">
              <a:buNone/>
            </a:pPr>
            <a:r>
              <a:rPr lang="en-US" altLang="ja-JP" dirty="0" smtClean="0"/>
              <a:t>Visual </a:t>
            </a:r>
            <a:r>
              <a:rPr lang="en-US" altLang="ja-JP" dirty="0"/>
              <a:t>Studio Code(</a:t>
            </a:r>
            <a:r>
              <a:rPr lang="en-US" altLang="ja-JP" dirty="0">
                <a:hlinkClick r:id="rId2"/>
              </a:rPr>
              <a:t>https://</a:t>
            </a:r>
            <a:r>
              <a:rPr lang="en-US" altLang="ja-JP" dirty="0" smtClean="0">
                <a:hlinkClick r:id="rId2"/>
              </a:rPr>
              <a:t>code.visualstudio.com/Download</a:t>
            </a:r>
            <a:r>
              <a:rPr lang="en-US" altLang="ja-JP" dirty="0" smtClean="0"/>
              <a:t>)</a:t>
            </a:r>
          </a:p>
          <a:p>
            <a:pPr marL="0" indent="0">
              <a:buNone/>
            </a:pPr>
            <a:r>
              <a:rPr lang="ja-JP" altLang="en-US" dirty="0" smtClean="0"/>
              <a:t>　・</a:t>
            </a:r>
            <a:r>
              <a:rPr lang="en-US" altLang="ja-JP" dirty="0" smtClean="0"/>
              <a:t>MicroSoft</a:t>
            </a:r>
            <a:r>
              <a:rPr lang="ja-JP" altLang="en-US" dirty="0" smtClean="0"/>
              <a:t>が開発したオープンソースのプログラミング向けエディターで、無料で使用できる。</a:t>
            </a:r>
            <a:endParaRPr lang="en-US" altLang="ja-JP" dirty="0" smtClean="0"/>
          </a:p>
          <a:p>
            <a:pPr marL="0" indent="0">
              <a:buNone/>
            </a:pPr>
            <a:r>
              <a:rPr lang="ja-JP" altLang="en-US" dirty="0" smtClean="0"/>
              <a:t>　・拡張機能（パッケージ）を入れなくても、最初から充実した機能を持っている。</a:t>
            </a:r>
            <a:endParaRPr lang="en-US" altLang="ja-JP" dirty="0" smtClean="0"/>
          </a:p>
        </p:txBody>
      </p:sp>
      <p:sp>
        <p:nvSpPr>
          <p:cNvPr id="4" name="コンテンツ プレースホルダー 3"/>
          <p:cNvSpPr txBox="1">
            <a:spLocks/>
          </p:cNvSpPr>
          <p:nvPr/>
        </p:nvSpPr>
        <p:spPr>
          <a:xfrm>
            <a:off x="438840" y="3688427"/>
            <a:ext cx="11356919" cy="10415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ブラウザは、開発用機能が使いやすい</a:t>
            </a:r>
            <a:r>
              <a:rPr lang="en-US" altLang="ja-JP" dirty="0" smtClean="0"/>
              <a:t>Google Chrome</a:t>
            </a:r>
            <a:r>
              <a:rPr lang="ja-JP" altLang="en-US" dirty="0" smtClean="0"/>
              <a:t>を使用しましょう。</a:t>
            </a:r>
            <a:endParaRPr lang="en-US" altLang="ja-JP" dirty="0" smtClean="0"/>
          </a:p>
          <a:p>
            <a:pPr marL="0" indent="0">
              <a:buNone/>
            </a:pPr>
            <a:r>
              <a:rPr lang="ja-JP" altLang="en-US" dirty="0" smtClean="0"/>
              <a:t>開発ツールには</a:t>
            </a:r>
            <a:r>
              <a:rPr lang="en-US" altLang="ja-JP" dirty="0" smtClean="0"/>
              <a:t>Console</a:t>
            </a:r>
            <a:r>
              <a:rPr lang="ja-JP" altLang="en-US" dirty="0" err="1" smtClean="0"/>
              <a:t>、</a:t>
            </a:r>
            <a:r>
              <a:rPr lang="en-US" altLang="ja-JP" dirty="0" smtClean="0"/>
              <a:t>Source</a:t>
            </a:r>
            <a:r>
              <a:rPr lang="ja-JP" altLang="en-US" dirty="0" smtClean="0"/>
              <a:t>タブなどがあり、</a:t>
            </a:r>
            <a:r>
              <a:rPr lang="en-US" altLang="ja-JP" dirty="0" smtClean="0"/>
              <a:t>JavaScript</a:t>
            </a:r>
            <a:r>
              <a:rPr lang="ja-JP" altLang="en-US" dirty="0" smtClean="0"/>
              <a:t>のデバッグによく使われます。</a:t>
            </a:r>
            <a:endParaRPr lang="en-US" altLang="ja-JP" dirty="0" smtClean="0"/>
          </a:p>
        </p:txBody>
      </p:sp>
    </p:spTree>
    <p:extLst>
      <p:ext uri="{BB962C8B-B14F-4D97-AF65-F5344CB8AC3E}">
        <p14:creationId xmlns:p14="http://schemas.microsoft.com/office/powerpoint/2010/main" val="2583661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 Meiryo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533</TotalTime>
  <Words>308</Words>
  <Application>Microsoft Office PowerPoint</Application>
  <PresentationFormat>ワイド画面</PresentationFormat>
  <Paragraphs>50</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Meiryo UI</vt:lpstr>
      <vt:lpstr>游ゴシック</vt:lpstr>
      <vt:lpstr>Arial</vt:lpstr>
      <vt:lpstr>Wingdings</vt:lpstr>
      <vt:lpstr>Office テーマ</vt:lpstr>
      <vt:lpstr>2-5. Reactの開発環境構築手順 – Node.jsの導入</vt:lpstr>
      <vt:lpstr>2-5. Reactの開発環境構築手順 – Node.jsの導入</vt:lpstr>
      <vt:lpstr>2-5. Reactの開発環境構築手順 – Node.jsの導入</vt:lpstr>
      <vt:lpstr>2-5. Reactの開発環境構築手順 – モジュールの導入</vt:lpstr>
      <vt:lpstr>2-5. Reactの開発環境構築手順 – プロジェクトの作成</vt:lpstr>
      <vt:lpstr>2-5. Reactの開発環境構築手順 – その他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systemi</dc:creator>
  <cp:lastModifiedBy>takuya</cp:lastModifiedBy>
  <cp:revision>124</cp:revision>
  <dcterms:created xsi:type="dcterms:W3CDTF">2018-05-15T23:29:50Z</dcterms:created>
  <dcterms:modified xsi:type="dcterms:W3CDTF">2019-03-03T12:48:11Z</dcterms:modified>
</cp:coreProperties>
</file>