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3" r:id="rId3"/>
    <p:sldId id="278" r:id="rId4"/>
    <p:sldId id="294" r:id="rId5"/>
    <p:sldId id="281" r:id="rId6"/>
    <p:sldId id="280" r:id="rId7"/>
    <p:sldId id="279" r:id="rId8"/>
    <p:sldId id="282" r:id="rId9"/>
    <p:sldId id="27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5050"/>
    <a:srgbClr val="333F50"/>
    <a:srgbClr val="3B3838"/>
    <a:srgbClr val="E9FBF9"/>
    <a:srgbClr val="B0F2EC"/>
    <a:srgbClr val="4FE1D3"/>
    <a:srgbClr val="B9D5FF"/>
    <a:srgbClr val="FFE1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2-4. </a:t>
            </a:r>
            <a:r>
              <a:rPr kumimoji="1" lang="ja-JP" altLang="en-US" dirty="0" smtClean="0"/>
              <a:t>コンポーネント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本章では、コンポーネントについて説明します。</a:t>
            </a:r>
            <a:endParaRPr lang="en-US" altLang="ja-JP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1050" y="3048110"/>
            <a:ext cx="57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コンポーネントの定義と呼び出し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5219" y="2366915"/>
            <a:ext cx="32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1050" y="3729305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コンポーネントの再利用</a:t>
            </a:r>
            <a:endParaRPr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1050" y="4410500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データ管理用のオブジェクト</a:t>
            </a:r>
            <a:r>
              <a:rPr lang="en-US" altLang="ja-JP" dirty="0"/>
              <a:t>(props</a:t>
            </a:r>
            <a:r>
              <a:rPr lang="ja-JP" altLang="en-US" dirty="0"/>
              <a:t>と</a:t>
            </a:r>
            <a:r>
              <a:rPr lang="en-US" altLang="ja-JP" dirty="0"/>
              <a:t>state)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1050" y="5091695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p</a:t>
            </a:r>
            <a:r>
              <a:rPr lang="en-US" altLang="ja-JP" dirty="0" smtClean="0"/>
              <a:t>rops</a:t>
            </a:r>
            <a:r>
              <a:rPr lang="ja-JP" altLang="en-US" dirty="0" smtClean="0"/>
              <a:t>の使い方</a:t>
            </a:r>
            <a:endParaRPr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050" y="5772890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s</a:t>
            </a:r>
            <a:r>
              <a:rPr lang="en-US" altLang="ja-JP" dirty="0" smtClean="0"/>
              <a:t>tate</a:t>
            </a:r>
            <a:r>
              <a:rPr lang="ja-JP" altLang="en-US" dirty="0" smtClean="0"/>
              <a:t>の使い方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6453552" y="2366915"/>
            <a:ext cx="0" cy="4192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29397" y="3048110"/>
            <a:ext cx="518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props</a:t>
            </a:r>
            <a:r>
              <a:rPr lang="ja-JP" altLang="en-US" dirty="0"/>
              <a:t>と</a:t>
            </a:r>
            <a:r>
              <a:rPr lang="en-US" altLang="ja-JP" dirty="0"/>
              <a:t>state</a:t>
            </a:r>
            <a:r>
              <a:rPr lang="ja-JP" altLang="en-US" dirty="0"/>
              <a:t>の特徴まとめ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33566" y="2366915"/>
            <a:ext cx="418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state</a:t>
            </a:r>
            <a:r>
              <a:rPr lang="ja-JP" altLang="en-US" dirty="0"/>
              <a:t>更新による再描画</a:t>
            </a:r>
          </a:p>
        </p:txBody>
      </p:sp>
    </p:spTree>
    <p:extLst>
      <p:ext uri="{BB962C8B-B14F-4D97-AF65-F5344CB8AC3E}">
        <p14:creationId xmlns:p14="http://schemas.microsoft.com/office/powerpoint/2010/main" val="20786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6202372" y="2852729"/>
            <a:ext cx="4978246" cy="334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2-4. </a:t>
            </a:r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 </a:t>
            </a:r>
            <a:r>
              <a:rPr lang="en-US" altLang="ja-JP" dirty="0" smtClean="0"/>
              <a:t>-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におけるコンポーネントとは、ページを構成するための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部品のことです。</a:t>
            </a:r>
            <a:endParaRPr lang="en-US" altLang="ja-JP" dirty="0"/>
          </a:p>
        </p:txBody>
      </p:sp>
      <p:sp>
        <p:nvSpPr>
          <p:cNvPr id="43" name="正方形/長方形 42"/>
          <p:cNvSpPr/>
          <p:nvPr/>
        </p:nvSpPr>
        <p:spPr>
          <a:xfrm>
            <a:off x="6450367" y="4510214"/>
            <a:ext cx="4442341" cy="1555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916" y="3723551"/>
            <a:ext cx="929351" cy="9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3702215" y="3360022"/>
            <a:ext cx="1978526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02372" y="2857450"/>
            <a:ext cx="1180582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親コンポーネント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453025" y="4511509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9415" y="3330725"/>
            <a:ext cx="4442341" cy="938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25244" y="3710047"/>
            <a:ext cx="3342009" cy="3788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967253" y="3707453"/>
            <a:ext cx="814468" cy="378802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469651" y="3333938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637238" y="5229840"/>
            <a:ext cx="1543660" cy="58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8504" y="4755372"/>
            <a:ext cx="8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検索結果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8312410" y="5121271"/>
            <a:ext cx="2381373" cy="85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800" dirty="0" smtClean="0">
                <a:solidFill>
                  <a:schemeClr val="tx1"/>
                </a:solidFill>
              </a:rPr>
              <a:t>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</a:t>
            </a:r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53" y="3076466"/>
            <a:ext cx="1911234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線吹き出し 2 (枠付き) 17"/>
          <p:cNvSpPr/>
          <p:nvPr/>
        </p:nvSpPr>
        <p:spPr>
          <a:xfrm>
            <a:off x="529090" y="4893871"/>
            <a:ext cx="5071610" cy="1411688"/>
          </a:xfrm>
          <a:prstGeom prst="borderCallout2">
            <a:avLst>
              <a:gd name="adj1" fmla="val 18373"/>
              <a:gd name="adj2" fmla="val 99893"/>
              <a:gd name="adj3" fmla="val 18428"/>
              <a:gd name="adj4" fmla="val 109445"/>
              <a:gd name="adj5" fmla="val -8674"/>
              <a:gd name="adj6" fmla="val 11446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では、コンポーネント単位で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部品を作成し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コンポーネントを組み合わせることでアプリを構築します。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6"/>
            <a:ext cx="5529401" cy="5410397"/>
            <a:chOff x="538890" y="2134709"/>
            <a:chExt cx="11164927" cy="1899137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1" y="2197440"/>
              <a:ext cx="10657304" cy="178257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段落１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段落２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App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&lt;TestComponent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7" name="線吹き出し 2 (枠付き) 26"/>
          <p:cNvSpPr/>
          <p:nvPr/>
        </p:nvSpPr>
        <p:spPr>
          <a:xfrm>
            <a:off x="5778534" y="2380017"/>
            <a:ext cx="5642673" cy="831273"/>
          </a:xfrm>
          <a:prstGeom prst="borderCallout2">
            <a:avLst>
              <a:gd name="adj1" fmla="val 16692"/>
              <a:gd name="adj2" fmla="val -366"/>
              <a:gd name="adj3" fmla="val 18750"/>
              <a:gd name="adj4" fmla="val -16667"/>
              <a:gd name="adj5" fmla="val 115257"/>
              <a:gd name="adj6" fmla="val -48107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コンポーネントの中身を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定義します。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にて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記載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線吹き出し 2 (枠付き) 27"/>
          <p:cNvSpPr/>
          <p:nvPr/>
        </p:nvSpPr>
        <p:spPr>
          <a:xfrm>
            <a:off x="5778533" y="3457250"/>
            <a:ext cx="5642673" cy="831273"/>
          </a:xfrm>
          <a:prstGeom prst="borderCallout2">
            <a:avLst>
              <a:gd name="adj1" fmla="val 68519"/>
              <a:gd name="adj2" fmla="val -76"/>
              <a:gd name="adj3" fmla="val 69518"/>
              <a:gd name="adj4" fmla="val -8603"/>
              <a:gd name="adj5" fmla="val 244481"/>
              <a:gd name="adj6" fmla="val -450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定義したコンポーネントを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コンポーネントからコンポーネントを呼び出すことが可能です。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フローチャート: 処理 28"/>
          <p:cNvSpPr/>
          <p:nvPr/>
        </p:nvSpPr>
        <p:spPr>
          <a:xfrm>
            <a:off x="821267" y="1854578"/>
            <a:ext cx="2142066" cy="2133989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1169858" y="5649618"/>
            <a:ext cx="1862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878977" y="1790006"/>
            <a:ext cx="19304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89" y="4464956"/>
            <a:ext cx="4181240" cy="220776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46892" y="1068881"/>
            <a:ext cx="5521399" cy="279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/sample_source/react/Component1/src/App.js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5778534" y="1288917"/>
            <a:ext cx="5642673" cy="831273"/>
          </a:xfrm>
          <a:prstGeom prst="borderCallout2">
            <a:avLst>
              <a:gd name="adj1" fmla="val 16692"/>
              <a:gd name="adj2" fmla="val 101"/>
              <a:gd name="adj3" fmla="val 17692"/>
              <a:gd name="adj4" fmla="val -4669"/>
              <a:gd name="adj5" fmla="val 55077"/>
              <a:gd name="adj6" fmla="val -1300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を継承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して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作成します。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408" y="3696172"/>
            <a:ext cx="4419600" cy="2333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コンポーネントの再利用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296521"/>
            <a:ext cx="5529400" cy="5455906"/>
            <a:chOff x="538890" y="2134709"/>
            <a:chExt cx="5540177" cy="2009593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5540177" cy="2009593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3904" y="2169545"/>
              <a:ext cx="5372030" cy="187051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ChildComponent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子コンポーネント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App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5468187" y="2491155"/>
            <a:ext cx="5021036" cy="831273"/>
          </a:xfrm>
          <a:prstGeom prst="borderCallout2">
            <a:avLst>
              <a:gd name="adj1" fmla="val 66404"/>
              <a:gd name="adj2" fmla="val -177"/>
              <a:gd name="adj3" fmla="val 97019"/>
              <a:gd name="adj4" fmla="val -13587"/>
              <a:gd name="adj5" fmla="val 280561"/>
              <a:gd name="adj6" fmla="val -4168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コンポーネントは再利用することが可能です。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238598" y="5266274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238598" y="4994726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線吹き出し 2 (枠付き) 12"/>
          <p:cNvSpPr/>
          <p:nvPr/>
        </p:nvSpPr>
        <p:spPr>
          <a:xfrm>
            <a:off x="7835667" y="5572268"/>
            <a:ext cx="4012851" cy="831273"/>
          </a:xfrm>
          <a:prstGeom prst="borderCallout2">
            <a:avLst>
              <a:gd name="adj1" fmla="val 66404"/>
              <a:gd name="adj2" fmla="val -177"/>
              <a:gd name="adj3" fmla="val 66347"/>
              <a:gd name="adj4" fmla="val -9643"/>
              <a:gd name="adj5" fmla="val -13477"/>
              <a:gd name="adj6" fmla="val -1736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コンポーネントを２回呼び出しているので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２回分表示されます。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46892" y="1068881"/>
            <a:ext cx="5521399" cy="279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/</a:t>
            </a:r>
            <a:r>
              <a:rPr lang="en-US" altLang="ja-JP" sz="1600" dirty="0" smtClean="0">
                <a:solidFill>
                  <a:schemeClr val="tx1"/>
                </a:solidFill>
              </a:rPr>
              <a:t>sample_source/react/Component2/src/App.js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3400599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3489502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2729618"/>
            <a:ext cx="2971801" cy="1854198"/>
          </a:xfrm>
          <a:prstGeom prst="round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3569935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2729618"/>
            <a:ext cx="2745935" cy="18541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を利用することができます。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3428117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2 (枠付き) 18"/>
          <p:cNvSpPr/>
          <p:nvPr/>
        </p:nvSpPr>
        <p:spPr>
          <a:xfrm>
            <a:off x="7000789" y="4909276"/>
            <a:ext cx="426416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78500"/>
              <a:gd name="adj6" fmla="val -2534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コンポーネントの内部で保持されるオブジェクト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線吹き出し 2 (枠付き) 21"/>
          <p:cNvSpPr/>
          <p:nvPr/>
        </p:nvSpPr>
        <p:spPr>
          <a:xfrm>
            <a:off x="2191408" y="4909276"/>
            <a:ext cx="27962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5181"/>
              <a:gd name="adj5" fmla="val -100500"/>
              <a:gd name="adj6" fmla="val -2594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コンポーネントの外部から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渡されるオブジェクト</a:t>
            </a:r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の使い方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73427"/>
            <a:ext cx="5529400" cy="5523610"/>
            <a:chOff x="538890" y="2134709"/>
            <a:chExt cx="11164927" cy="1907313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4" y="2192823"/>
              <a:ext cx="10663476" cy="1849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  props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の値は「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{this.props.propsName}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」です。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App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&lt;TestComponent propsName="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テスト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"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5857466" y="2512748"/>
            <a:ext cx="5880268" cy="831273"/>
          </a:xfrm>
          <a:prstGeom prst="borderCallout2">
            <a:avLst>
              <a:gd name="adj1" fmla="val 72749"/>
              <a:gd name="adj2" fmla="val 29"/>
              <a:gd name="adj3" fmla="val 73751"/>
              <a:gd name="adj4" fmla="val -8416"/>
              <a:gd name="adj5" fmla="val 37096"/>
              <a:gd name="adj6" fmla="val -2100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this.props.props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元から渡された値を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線吹き出し 2 (枠付き) 18"/>
          <p:cNvSpPr/>
          <p:nvPr/>
        </p:nvSpPr>
        <p:spPr>
          <a:xfrm>
            <a:off x="5857466" y="3621328"/>
            <a:ext cx="5880268" cy="831273"/>
          </a:xfrm>
          <a:prstGeom prst="borderCallout2">
            <a:avLst>
              <a:gd name="adj1" fmla="val 60058"/>
              <a:gd name="adj2" fmla="val -54"/>
              <a:gd name="adj3" fmla="val 60000"/>
              <a:gd name="adj4" fmla="val -7996"/>
              <a:gd name="adj5" fmla="val 190289"/>
              <a:gd name="adj6" fmla="val -2453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コンポーネント呼出し時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に値を設定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2975745" y="5501457"/>
            <a:ext cx="20534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750768" y="2767262"/>
            <a:ext cx="21585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13" y="4628431"/>
            <a:ext cx="3872843" cy="2044928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46892" y="1068881"/>
            <a:ext cx="5521399" cy="279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/</a:t>
            </a:r>
            <a:r>
              <a:rPr lang="en-US" altLang="ja-JP" sz="1600" dirty="0" smtClean="0">
                <a:solidFill>
                  <a:schemeClr val="tx1"/>
                </a:solidFill>
              </a:rPr>
              <a:t>sample_source/react/Component3/src/App.js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45" y="5005135"/>
            <a:ext cx="3505702" cy="16589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45" y="3286560"/>
            <a:ext cx="3505702" cy="16589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の使い方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282418"/>
            <a:ext cx="7092833" cy="5583888"/>
            <a:chOff x="538890" y="2134709"/>
            <a:chExt cx="6390493" cy="1975423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6231393" cy="19364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59654" y="2174031"/>
              <a:ext cx="6269729" cy="1936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extends 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constructor(props)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super(props);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this.state = {count: 0}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this.setState({ count: this.state.count + 1 });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&lt;p&gt;state:{this.state.count}&lt;/p&gt;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&lt;button onClick={(event) =&gt; this.add(event)} 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1" name="直線コネクタ 20"/>
          <p:cNvCxnSpPr/>
          <p:nvPr/>
        </p:nvCxnSpPr>
        <p:spPr>
          <a:xfrm>
            <a:off x="972267" y="2548413"/>
            <a:ext cx="21138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048116" y="3652941"/>
            <a:ext cx="4060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152272" y="5287518"/>
            <a:ext cx="16284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891838" y="5551292"/>
            <a:ext cx="2656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線吹き出し 2 (枠付き) 38"/>
          <p:cNvSpPr/>
          <p:nvPr/>
        </p:nvSpPr>
        <p:spPr>
          <a:xfrm>
            <a:off x="5945912" y="2291712"/>
            <a:ext cx="4288443" cy="831273"/>
          </a:xfrm>
          <a:prstGeom prst="borderCallout2">
            <a:avLst>
              <a:gd name="adj1" fmla="val 20923"/>
              <a:gd name="adj2" fmla="val -407"/>
              <a:gd name="adj3" fmla="val 21923"/>
              <a:gd name="adj4" fmla="val -13797"/>
              <a:gd name="adj5" fmla="val 102384"/>
              <a:gd name="adj6" fmla="val -2781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this.setState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更新します。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線吹き出し 2 (枠付き) 39"/>
          <p:cNvSpPr/>
          <p:nvPr/>
        </p:nvSpPr>
        <p:spPr>
          <a:xfrm>
            <a:off x="4844885" y="4165215"/>
            <a:ext cx="344356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81645"/>
              <a:gd name="adj6" fmla="val -45708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this.state.count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線吹き出し 2 (枠付き) 40"/>
          <p:cNvSpPr/>
          <p:nvPr/>
        </p:nvSpPr>
        <p:spPr>
          <a:xfrm>
            <a:off x="4856256" y="5786590"/>
            <a:ext cx="3432194" cy="831273"/>
          </a:xfrm>
          <a:prstGeom prst="borderCallout2">
            <a:avLst>
              <a:gd name="adj1" fmla="val 28327"/>
              <a:gd name="adj2" fmla="val -99"/>
              <a:gd name="adj3" fmla="val 28269"/>
              <a:gd name="adj4" fmla="val -12056"/>
              <a:gd name="adj5" fmla="val -22519"/>
              <a:gd name="adj6" fmla="val -25277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ボタンが押下</a:t>
            </a:r>
            <a:r>
              <a:rPr lang="ja-JP" altLang="en-US" dirty="0">
                <a:solidFill>
                  <a:schemeClr val="tx1"/>
                </a:solidFill>
              </a:rPr>
              <a:t>された</a:t>
            </a:r>
            <a:r>
              <a:rPr lang="ja-JP" altLang="en-US" dirty="0" smtClean="0">
                <a:solidFill>
                  <a:schemeClr val="tx1"/>
                </a:solidFill>
              </a:rPr>
              <a:t>場合、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add</a:t>
            </a:r>
            <a:r>
              <a:rPr lang="ja-JP" altLang="en-US" dirty="0">
                <a:solidFill>
                  <a:schemeClr val="tx1"/>
                </a:solidFill>
              </a:rPr>
              <a:t>メソッドを</a:t>
            </a:r>
            <a:r>
              <a:rPr lang="ja-JP" altLang="en-US" dirty="0" smtClean="0">
                <a:solidFill>
                  <a:schemeClr val="tx1"/>
                </a:solidFill>
              </a:rPr>
              <a:t>呼出します。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9169400" y="4224955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ボタン押下前</a:t>
            </a:r>
            <a:endParaRPr kumimoji="1" lang="ja-JP" altLang="en-US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169400" y="5971826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ボタン押下後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46892" y="1068881"/>
            <a:ext cx="6908245" cy="279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/</a:t>
            </a:r>
            <a:r>
              <a:rPr lang="en-US" altLang="ja-JP" sz="1600" dirty="0" smtClean="0">
                <a:solidFill>
                  <a:schemeClr val="tx1"/>
                </a:solidFill>
              </a:rPr>
              <a:t>sample_source/react/Component4/src/App.js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線吹き出し 2 (枠付き) 37"/>
          <p:cNvSpPr/>
          <p:nvPr/>
        </p:nvSpPr>
        <p:spPr>
          <a:xfrm>
            <a:off x="5945911" y="1316313"/>
            <a:ext cx="4288443" cy="831273"/>
          </a:xfrm>
          <a:prstGeom prst="borderCallout2">
            <a:avLst>
              <a:gd name="adj1" fmla="val 28327"/>
              <a:gd name="adj2" fmla="val 208"/>
              <a:gd name="adj3" fmla="val 28269"/>
              <a:gd name="adj4" fmla="val -11132"/>
              <a:gd name="adj5" fmla="val 113153"/>
              <a:gd name="adj6" fmla="val -63994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コンストラクタにて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の値に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設定します。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75679" y="4464895"/>
            <a:ext cx="6663676" cy="180944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7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79" y="2167692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4630" y="2546662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0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139018" y="2848334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4986682"/>
            <a:ext cx="2083643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249363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286149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006456"/>
            <a:ext cx="1364927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5659886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5679660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991772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8739355" y="2644135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45385" y="3815965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4972039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281097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コンポーネントの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が更新されることにより再描画が発生します。</a:t>
            </a:r>
            <a:endParaRPr lang="en-US" altLang="ja-JP" dirty="0"/>
          </a:p>
        </p:txBody>
      </p:sp>
      <p:pic>
        <p:nvPicPr>
          <p:cNvPr id="39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091" y="3244104"/>
            <a:ext cx="591599" cy="5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1" y="4503807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7209662" y="4882777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1</a:t>
            </a:r>
            <a:endParaRPr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574050" y="5184449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18009" y="4464895"/>
            <a:ext cx="50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state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の更新処理をトリガーに再描画発生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の特徴を以下の表にまとめます。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52046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80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105072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497749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オブジェクト</a:t>
                      </a:r>
                      <a:endParaRPr kumimoji="1" lang="ja-JP" altLang="en-US" b="0" dirty="0"/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bg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</TotalTime>
  <Words>731</Words>
  <Application>Microsoft Office PowerPoint</Application>
  <PresentationFormat>ワイド画面</PresentationFormat>
  <Paragraphs>163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ＭＳ Ｐゴシック</vt:lpstr>
      <vt:lpstr>Arial</vt:lpstr>
      <vt:lpstr>Wingdings</vt:lpstr>
      <vt:lpstr>Office テーマ</vt:lpstr>
      <vt:lpstr>2-4. コンポーネント</vt:lpstr>
      <vt:lpstr>2-4. コンポーネント - 概要</vt:lpstr>
      <vt:lpstr>2-4. コンポーネント - コンポーネントの定義と呼び出し</vt:lpstr>
      <vt:lpstr>2-4. コンポーネント - コンポーネントの再利用</vt:lpstr>
      <vt:lpstr>2-4. コンポーネント - データ管理用のオブジェクト(propsとstate)</vt:lpstr>
      <vt:lpstr>2-4. コンポーネント - propsの使い方</vt:lpstr>
      <vt:lpstr>2-4. コンポーネント - stateの使い方</vt:lpstr>
      <vt:lpstr>2-4. コンポーネント - state更新による再描画</vt:lpstr>
      <vt:lpstr>2-4. コンポーネント - propsとstateの特徴まとめ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363</cp:revision>
  <dcterms:created xsi:type="dcterms:W3CDTF">2018-05-15T23:29:50Z</dcterms:created>
  <dcterms:modified xsi:type="dcterms:W3CDTF">2019-03-16T11:08:23Z</dcterms:modified>
</cp:coreProperties>
</file>