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1" r:id="rId3"/>
    <p:sldId id="302" r:id="rId4"/>
    <p:sldId id="303" r:id="rId5"/>
    <p:sldId id="304" r:id="rId6"/>
    <p:sldId id="305" r:id="rId7"/>
    <p:sldId id="30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333F50"/>
    <a:srgbClr val="FF5050"/>
    <a:srgbClr val="3B3838"/>
    <a:srgbClr val="E9FBF9"/>
    <a:srgbClr val="B0F2EC"/>
    <a:srgbClr val="4FE1D3"/>
    <a:srgbClr val="B9D5FF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3/5/2019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</a:t>
            </a:r>
            <a:r>
              <a:rPr lang="en-US" altLang="ja-JP" dirty="0" smtClean="0"/>
              <a:t>. </a:t>
            </a:r>
            <a:r>
              <a:rPr kumimoji="1" lang="en-US" altLang="ja-JP" dirty="0" smtClean="0"/>
              <a:t>JSX</a:t>
            </a:r>
            <a:endParaRPr kumimoji="1" lang="ja-JP" altLang="en-US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defRPr sz="2000"/>
            </a:pPr>
            <a:r>
              <a:rPr lang="ja-JP" altLang="en-US" dirty="0"/>
              <a:t>本章では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JSX(JavaScript XML)</a:t>
            </a:r>
            <a:r>
              <a:rPr lang="ja-JP" altLang="en-US" dirty="0"/>
              <a:t>について説明します。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1050" y="3048110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ja-JP" altLang="en-US" b="0" dirty="0" smtClean="0">
                <a:latin typeface="+mn-ea"/>
              </a:rPr>
              <a:t>記述ルール①</a:t>
            </a:r>
            <a:endParaRPr lang="ja-JP" altLang="en-US" b="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5219" y="2366915"/>
            <a:ext cx="325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51050" y="3729305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記述</a:t>
            </a:r>
            <a:r>
              <a:rPr lang="ja-JP" altLang="en-US" dirty="0" smtClean="0"/>
              <a:t>ルール②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1050" y="4410500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記述</a:t>
            </a:r>
            <a:r>
              <a:rPr lang="ja-JP" altLang="en-US" dirty="0" smtClean="0"/>
              <a:t>ルール③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1050" y="5091695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/>
              <a:t>記述</a:t>
            </a:r>
            <a:r>
              <a:rPr lang="ja-JP" altLang="en-US" dirty="0" smtClean="0"/>
              <a:t>ルール④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050" y="5772890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補足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7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2-3. JSX</a:t>
            </a:r>
            <a:r>
              <a:rPr lang="ja-JP" altLang="en-US" dirty="0" smtClean="0"/>
              <a:t> </a:t>
            </a:r>
            <a:r>
              <a:rPr lang="en-US" altLang="ja-JP" dirty="0" smtClean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26089" y="3023361"/>
            <a:ext cx="5101200" cy="239270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4898" y="3125964"/>
            <a:ext cx="478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&lt;div&gt;Hello!!&lt;/div&gt;,</a:t>
            </a:r>
            <a:endParaRPr lang="en-US" altLang="ja-JP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1799" y="2462831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コンパイル前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1766" y="246889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コンパイル</a:t>
            </a:r>
            <a:r>
              <a:rPr lang="ja-JP" altLang="en-US" sz="2400" dirty="0"/>
              <a:t>後</a:t>
            </a:r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995455" y="2468898"/>
            <a:ext cx="0" cy="364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412482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で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を</a:t>
            </a:r>
            <a:r>
              <a:rPr lang="ja-JP" altLang="en-US" dirty="0"/>
              <a:t>出力するために</a:t>
            </a:r>
            <a:r>
              <a:rPr lang="en-US" altLang="ja-JP" dirty="0"/>
              <a:t>Facebook</a:t>
            </a:r>
            <a:r>
              <a:rPr lang="ja-JP" altLang="en-US" dirty="0"/>
              <a:t>が開発した独自</a:t>
            </a:r>
            <a:r>
              <a:rPr lang="ja-JP" altLang="en-US" dirty="0" smtClean="0"/>
              <a:t>構文です。</a:t>
            </a:r>
            <a:endParaRPr lang="en-US" altLang="ja-JP" dirty="0" smtClean="0"/>
          </a:p>
          <a:p>
            <a:r>
              <a:rPr lang="en-US" altLang="ja-JP" dirty="0" smtClean="0"/>
              <a:t>JSX</a:t>
            </a:r>
            <a:r>
              <a:rPr lang="ja-JP" altLang="en-US" dirty="0" smtClean="0"/>
              <a:t>の利用により、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コード中に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のようなタグ形式の記述を行うことができます。</a:t>
            </a:r>
            <a:endParaRPr lang="en-US" altLang="ja-JP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886996" y="4555238"/>
            <a:ext cx="17419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24018" y="3031501"/>
            <a:ext cx="5102750" cy="2384562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4164" y="3134103"/>
            <a:ext cx="4190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React.createElement(‘div', null, 'Hello!!'),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6793818" y="4564030"/>
            <a:ext cx="38712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右矢印 20"/>
          <p:cNvSpPr/>
          <p:nvPr/>
        </p:nvSpPr>
        <p:spPr>
          <a:xfrm>
            <a:off x="5411881" y="3788516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線吹き出し 2 (枠付き) 29"/>
          <p:cNvSpPr/>
          <p:nvPr/>
        </p:nvSpPr>
        <p:spPr>
          <a:xfrm>
            <a:off x="1963506" y="5545180"/>
            <a:ext cx="7690448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135878"/>
              <a:gd name="adj6" fmla="val -157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で記述された箇所は、コンパイラによって最終的に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に変換されます。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</a:t>
            </a:r>
            <a:r>
              <a:rPr lang="en-US" altLang="ja-JP" dirty="0" smtClean="0"/>
              <a:t>. 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記述ルール①</a:t>
            </a:r>
            <a:endParaRPr kumimoji="1" lang="ja-JP" altLang="en-US" dirty="0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534881" y="2724420"/>
            <a:ext cx="510120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3690" y="2827023"/>
            <a:ext cx="4782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&lt;h2&gt;second text!!&lt;h2&gt;,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document.getElementById('root')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6004247" y="2169957"/>
            <a:ext cx="0" cy="388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では、最上位の階層に複数の要素を並列配置することはできません。</a:t>
            </a:r>
            <a:endParaRPr lang="en-US" altLang="ja-JP" dirty="0"/>
          </a:p>
        </p:txBody>
      </p:sp>
      <p:sp>
        <p:nvSpPr>
          <p:cNvPr id="14" name="コンテンツ プレースホルダー 3"/>
          <p:cNvSpPr txBox="1">
            <a:spLocks/>
          </p:cNvSpPr>
          <p:nvPr/>
        </p:nvSpPr>
        <p:spPr>
          <a:xfrm>
            <a:off x="6532810" y="2732559"/>
            <a:ext cx="5102750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72956" y="2835162"/>
            <a:ext cx="36551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'react-dom';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&lt;div&gt;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&lt;h1&gt;first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text!!&lt;/h1&gt;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h2&gt;second text!!&lt;h2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&lt;/div&gt;  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5420673" y="3810914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/>
          <p:cNvSpPr/>
          <p:nvPr/>
        </p:nvSpPr>
        <p:spPr>
          <a:xfrm>
            <a:off x="819461" y="3981186"/>
            <a:ext cx="2293016" cy="582022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線吹き出し 2 (枠付き) 16"/>
          <p:cNvSpPr/>
          <p:nvPr/>
        </p:nvSpPr>
        <p:spPr>
          <a:xfrm>
            <a:off x="1841389" y="5746489"/>
            <a:ext cx="9465517" cy="698305"/>
          </a:xfrm>
          <a:prstGeom prst="borderCallout2">
            <a:avLst>
              <a:gd name="adj1" fmla="val 660"/>
              <a:gd name="adj2" fmla="val 42191"/>
              <a:gd name="adj3" fmla="val -79821"/>
              <a:gd name="adj4" fmla="val 42260"/>
              <a:gd name="adj5" fmla="val -137137"/>
              <a:gd name="adj6" fmla="val 5073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div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タグなどで囲むことにより、最上位の階層が単一となり、複数の要素を並列配置することができます。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フローチャート: 処理 21"/>
          <p:cNvSpPr/>
          <p:nvPr/>
        </p:nvSpPr>
        <p:spPr>
          <a:xfrm>
            <a:off x="6697784" y="3981185"/>
            <a:ext cx="2516554" cy="1154161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</a:t>
            </a:r>
            <a:r>
              <a:rPr lang="en-US" altLang="ja-JP" dirty="0" smtClean="0"/>
              <a:t>. 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記述ルール②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13239" y="2724420"/>
            <a:ext cx="5468814" cy="1433511"/>
            <a:chOff x="534881" y="2724420"/>
            <a:chExt cx="5101200" cy="1433511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class=“sampleText”&gt;Hello&lt;/p&gt;,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39415" y="2249086"/>
            <a:ext cx="0" cy="4063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160388" y="3428164"/>
            <a:ext cx="1952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6240365" y="2721544"/>
            <a:ext cx="5455296" cy="1433511"/>
            <a:chOff x="534881" y="2724420"/>
            <a:chExt cx="5101200" cy="1433511"/>
          </a:xfrm>
        </p:grpSpPr>
        <p:sp>
          <p:nvSpPr>
            <p:cNvPr id="25" name="コンテンツ プレースホルダー 3"/>
            <p:cNvSpPr txBox="1">
              <a:spLocks/>
            </p:cNvSpPr>
            <p:nvPr/>
          </p:nvSpPr>
          <p:spPr>
            <a:xfrm>
              <a:off x="534881" y="2724420"/>
              <a:ext cx="5101200" cy="1433511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53690" y="2827023"/>
              <a:ext cx="4782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className=“sampleText”&gt;Hello&lt;/p&gt;,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6910754" y="3419372"/>
            <a:ext cx="24266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13239" y="4482633"/>
            <a:ext cx="5574318" cy="1751114"/>
            <a:chOff x="79132" y="2724420"/>
            <a:chExt cx="5574318" cy="1856929"/>
          </a:xfrm>
        </p:grpSpPr>
        <p:sp>
          <p:nvSpPr>
            <p:cNvPr id="32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92650" y="2827023"/>
              <a:ext cx="5560800" cy="1566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f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or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34" name="直線コネクタ 33"/>
          <p:cNvCxnSpPr/>
          <p:nvPr/>
        </p:nvCxnSpPr>
        <p:spPr>
          <a:xfrm>
            <a:off x="1265896" y="5186376"/>
            <a:ext cx="16883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177257" y="5179678"/>
            <a:ext cx="20019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6226847" y="4482633"/>
            <a:ext cx="5574318" cy="1751114"/>
            <a:chOff x="79132" y="2724420"/>
            <a:chExt cx="5574318" cy="1856929"/>
          </a:xfrm>
        </p:grpSpPr>
        <p:sp>
          <p:nvSpPr>
            <p:cNvPr id="45" name="コンテンツ プレースホルダー 3"/>
            <p:cNvSpPr txBox="1">
              <a:spLocks/>
            </p:cNvSpPr>
            <p:nvPr/>
          </p:nvSpPr>
          <p:spPr>
            <a:xfrm>
              <a:off x="79132" y="2724420"/>
              <a:ext cx="5468814" cy="1856929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92650" y="2827023"/>
              <a:ext cx="5560800" cy="1373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label htmlFor="namedInput"&gt;Name:&lt;/label&gt;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input id="namedInput" type="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text" name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="name"/&gt;</a:t>
              </a:r>
              <a:endPara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0" name="右矢印 39"/>
          <p:cNvSpPr/>
          <p:nvPr/>
        </p:nvSpPr>
        <p:spPr>
          <a:xfrm>
            <a:off x="5645118" y="4864910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5645118" y="3007065"/>
            <a:ext cx="790382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7054361" y="5177584"/>
            <a:ext cx="21863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線吹き出し 2 (枠付き) 53"/>
          <p:cNvSpPr/>
          <p:nvPr/>
        </p:nvSpPr>
        <p:spPr>
          <a:xfrm>
            <a:off x="8838384" y="229809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127272"/>
              <a:gd name="adj6" fmla="val -1545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className</a:t>
            </a:r>
          </a:p>
        </p:txBody>
      </p:sp>
      <p:sp>
        <p:nvSpPr>
          <p:cNvPr id="56" name="線吹き出し 2 (枠付き) 55"/>
          <p:cNvSpPr/>
          <p:nvPr/>
        </p:nvSpPr>
        <p:spPr>
          <a:xfrm>
            <a:off x="8832522" y="5846663"/>
            <a:ext cx="2962781" cy="698305"/>
          </a:xfrm>
          <a:prstGeom prst="borderCallout2">
            <a:avLst>
              <a:gd name="adj1" fmla="val 19545"/>
              <a:gd name="adj2" fmla="val -259"/>
              <a:gd name="adj3" fmla="val 19647"/>
              <a:gd name="adj4" fmla="val -6599"/>
              <a:gd name="adj5" fmla="val -94328"/>
              <a:gd name="adj6" fmla="val -1664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htmlFor</a:t>
            </a:r>
          </a:p>
        </p:txBody>
      </p:sp>
      <p:sp>
        <p:nvSpPr>
          <p:cNvPr id="57" name="コンテンツ プレースホルダー 3"/>
          <p:cNvSpPr txBox="1">
            <a:spLocks/>
          </p:cNvSpPr>
          <p:nvPr/>
        </p:nvSpPr>
        <p:spPr>
          <a:xfrm>
            <a:off x="421964" y="1101307"/>
            <a:ext cx="11379201" cy="1043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class</a:t>
            </a:r>
            <a:r>
              <a:rPr lang="ja-JP" altLang="en-US" dirty="0"/>
              <a:t>属性や</a:t>
            </a:r>
            <a:r>
              <a:rPr lang="en-US" altLang="ja-JP" dirty="0"/>
              <a:t>for</a:t>
            </a:r>
            <a:r>
              <a:rPr lang="ja-JP" altLang="en-US" dirty="0"/>
              <a:t>属性は、</a:t>
            </a:r>
            <a:r>
              <a:rPr lang="en-US" altLang="ja-JP" dirty="0"/>
              <a:t>JSX</a:t>
            </a:r>
            <a:r>
              <a:rPr lang="ja-JP" altLang="en-US" dirty="0"/>
              <a:t>では使用することが</a:t>
            </a:r>
            <a:r>
              <a:rPr lang="ja-JP" altLang="en-US" dirty="0" smtClean="0"/>
              <a:t>できません。</a:t>
            </a:r>
            <a:endParaRPr lang="en-US" altLang="ja-JP" dirty="0"/>
          </a:p>
          <a:p>
            <a:r>
              <a:rPr lang="en-US" altLang="ja-JP" dirty="0" smtClean="0"/>
              <a:t>(JSX</a:t>
            </a:r>
            <a:r>
              <a:rPr lang="ja-JP" altLang="en-US" dirty="0" smtClean="0"/>
              <a:t>はコンパイル後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となり、</a:t>
            </a:r>
            <a:r>
              <a:rPr lang="en-US" altLang="ja-JP" dirty="0" smtClean="0"/>
              <a:t>class</a:t>
            </a:r>
            <a:r>
              <a:rPr lang="ja-JP" altLang="en-US" dirty="0" smtClean="0"/>
              <a:t>や</a:t>
            </a:r>
            <a:r>
              <a:rPr lang="en-US" altLang="ja-JP" dirty="0" smtClean="0"/>
              <a:t>for</a:t>
            </a:r>
            <a:r>
              <a:rPr lang="ja-JP" altLang="en-US" dirty="0" smtClean="0"/>
              <a:t>は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の予約語であるため。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30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</a:t>
            </a:r>
            <a:r>
              <a:rPr lang="en-US" altLang="ja-JP" dirty="0" smtClean="0"/>
              <a:t>. 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記述ルール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4881" y="2724421"/>
            <a:ext cx="5101200" cy="2410926"/>
            <a:chOff x="534881" y="2724421"/>
            <a:chExt cx="5101200" cy="2410926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style=“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color : red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”&gt;Hello!!&lt;/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5" name="直線コネクタ 4"/>
          <p:cNvCxnSpPr/>
          <p:nvPr/>
        </p:nvCxnSpPr>
        <p:spPr>
          <a:xfrm>
            <a:off x="6004247" y="2169957"/>
            <a:ext cx="0" cy="346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style</a:t>
            </a:r>
            <a:r>
              <a:rPr lang="ja-JP" altLang="en-US" dirty="0" smtClean="0"/>
              <a:t>属性は、文字列ではなくオブジェクト記法</a:t>
            </a:r>
            <a:r>
              <a:rPr lang="en-US" altLang="ja-JP" dirty="0" smtClean="0"/>
              <a:t>{{…}}</a:t>
            </a:r>
            <a:r>
              <a:rPr lang="ja-JP" altLang="en-US" dirty="0" smtClean="0"/>
              <a:t>で指定する必要があります。</a:t>
            </a:r>
            <a:endParaRPr lang="en-US" altLang="ja-JP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495230" y="2724421"/>
            <a:ext cx="5101200" cy="2410926"/>
            <a:chOff x="534881" y="2724421"/>
            <a:chExt cx="5101200" cy="2410926"/>
          </a:xfrm>
        </p:grpSpPr>
        <p:sp>
          <p:nvSpPr>
            <p:cNvPr id="26" name="コンテンツ プレースホルダー 3"/>
            <p:cNvSpPr txBox="1">
              <a:spLocks/>
            </p:cNvSpPr>
            <p:nvPr/>
          </p:nvSpPr>
          <p:spPr>
            <a:xfrm>
              <a:off x="534881" y="2724421"/>
              <a:ext cx="5101200" cy="2410926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53690" y="2827023"/>
              <a:ext cx="47827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 from 'react';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import ReactDOM from 'react-dom';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 style={{color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: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red}}&gt;Hello!!&lt;/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document.getElementById('root')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440591" y="216389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誤った例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90558" y="216995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66FF"/>
                </a:solidFill>
              </a:rPr>
              <a:t>正しい例</a:t>
            </a:r>
            <a:endParaRPr kumimoji="1" lang="ja-JP" altLang="en-US" sz="2400" dirty="0">
              <a:solidFill>
                <a:srgbClr val="0066FF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1515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7133296" y="4263434"/>
            <a:ext cx="1828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5420673" y="3474475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0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2-3.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記述ルール④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61877" y="2539783"/>
            <a:ext cx="5328968" cy="1592569"/>
            <a:chOff x="561877" y="2618911"/>
            <a:chExt cx="5328968" cy="1443134"/>
          </a:xfrm>
        </p:grpSpPr>
        <p:sp>
          <p:nvSpPr>
            <p:cNvPr id="1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92146" y="2641843"/>
              <a:ext cx="5166818" cy="108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&amp;&amp;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!flag &amp;&amp;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440591" y="208475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(&amp;&amp;)</a:t>
            </a:r>
            <a:endParaRPr kumimoji="1" lang="ja-JP" altLang="en-US" sz="2400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62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JSX</a:t>
            </a:r>
            <a:r>
              <a:rPr lang="ja-JP" altLang="en-US" dirty="0" smtClean="0"/>
              <a:t>内で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コードを適用したい場合は、</a:t>
            </a:r>
            <a:r>
              <a:rPr lang="en-US" altLang="ja-JP" dirty="0" smtClean="0"/>
              <a:t>{}</a:t>
            </a:r>
            <a:r>
              <a:rPr lang="ja-JP" altLang="en-US" dirty="0" smtClean="0"/>
              <a:t>内に記述することで可能になります。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1564" y="2066678"/>
            <a:ext cx="33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/>
              <a:t>三項演算子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228942" y="2537612"/>
            <a:ext cx="5572223" cy="1594740"/>
            <a:chOff x="561877" y="2618911"/>
            <a:chExt cx="5328968" cy="1443134"/>
          </a:xfrm>
        </p:grpSpPr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86424" y="2633996"/>
              <a:ext cx="5166818" cy="83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flag ? &lt;p&gt;true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: &lt;p&gt;false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の場合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 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&lt;/div&gt;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6111563" y="4333056"/>
            <a:ext cx="14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・繰り返し</a:t>
            </a:r>
            <a:endParaRPr kumimoji="1" lang="ja-JP" altLang="en-US" sz="24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6228943" y="4794859"/>
            <a:ext cx="5572222" cy="1779447"/>
            <a:chOff x="561877" y="2618911"/>
            <a:chExt cx="5328968" cy="1443134"/>
          </a:xfrm>
        </p:grpSpPr>
        <p:sp>
          <p:nvSpPr>
            <p:cNvPr id="33" name="コンテンツ プレースホルダー 3"/>
            <p:cNvSpPr txBox="1">
              <a:spLocks/>
            </p:cNvSpPr>
            <p:nvPr/>
          </p:nvSpPr>
          <p:spPr>
            <a:xfrm>
              <a:off x="561877" y="2618911"/>
              <a:ext cx="5328968" cy="14431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ja-JP" altLang="en-US" sz="18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03241" y="2635949"/>
              <a:ext cx="5166818" cy="748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&lt;ul&gt;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[1,2,3,4,5].map((value) =&gt; &lt;li&gt;{value}&lt;/li&gt;)}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&lt;/ul&gt;</a:t>
              </a:r>
            </a:p>
          </p:txBody>
        </p:sp>
      </p:grpSp>
      <p:sp>
        <p:nvSpPr>
          <p:cNvPr id="44" name="コンテンツ プレースホルダー 3"/>
          <p:cNvSpPr txBox="1">
            <a:spLocks/>
          </p:cNvSpPr>
          <p:nvPr/>
        </p:nvSpPr>
        <p:spPr>
          <a:xfrm>
            <a:off x="543250" y="4788083"/>
            <a:ext cx="5328968" cy="1786223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73519" y="4819980"/>
            <a:ext cx="5166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{(()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{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if (flag) 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&lt;p&gt;true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}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else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return &lt;p&gt;false</a:t>
            </a:r>
            <a:r>
              <a:rPr lang="ja-JP" altLang="en-US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&lt;/p&gt;}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})()}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&lt;/div&gt;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964" y="4333056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・条件分岐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即時関数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5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2-3.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 </a:t>
            </a:r>
            <a:r>
              <a:rPr lang="en-US" altLang="ja-JP" dirty="0"/>
              <a:t>-</a:t>
            </a:r>
            <a:r>
              <a:rPr kumimoji="1" lang="ja-JP" altLang="en-US" dirty="0" smtClean="0"/>
              <a:t> 補足</a:t>
            </a:r>
            <a:endParaRPr kumimoji="1" lang="ja-JP" altLang="en-US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52081"/>
            <a:ext cx="11379201" cy="1871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を利用する上で、</a:t>
            </a:r>
            <a:r>
              <a:rPr lang="en-US" altLang="ja-JP" dirty="0" smtClean="0"/>
              <a:t>JSX</a:t>
            </a:r>
            <a:r>
              <a:rPr lang="ja-JP" altLang="en-US" dirty="0" smtClean="0"/>
              <a:t>は必須ではありません。</a:t>
            </a:r>
            <a:endParaRPr lang="en-US" altLang="ja-JP" dirty="0" smtClean="0"/>
          </a:p>
          <a:p>
            <a:r>
              <a:rPr lang="ja-JP" altLang="en-US" dirty="0" smtClean="0"/>
              <a:t>タグ形式で記述せず、</a:t>
            </a:r>
            <a:r>
              <a:rPr lang="en-US" altLang="ja-JP" dirty="0" smtClean="0"/>
              <a:t>React.createElemenet</a:t>
            </a:r>
            <a:r>
              <a:rPr lang="ja-JP" altLang="en-US" dirty="0" smtClean="0"/>
              <a:t>と記述しても同じ内容がレンダリングされます。</a:t>
            </a:r>
            <a:endParaRPr lang="en-US" altLang="ja-JP" dirty="0" smtClean="0"/>
          </a:p>
          <a:p>
            <a:r>
              <a:rPr lang="ja-JP" altLang="en-US" dirty="0" smtClean="0"/>
              <a:t>しかし、要素数が複数であったり、階層が深くなるにつれ、</a:t>
            </a:r>
            <a:r>
              <a:rPr lang="en-US" altLang="ja-JP" dirty="0" smtClean="0"/>
              <a:t>JSX</a:t>
            </a:r>
            <a:r>
              <a:rPr lang="ja-JP" altLang="en-US" dirty="0" smtClean="0"/>
              <a:t>を使用しない書き方は可読性が悪くなるため、</a:t>
            </a:r>
            <a:endParaRPr lang="en-US" altLang="ja-JP" dirty="0" smtClean="0"/>
          </a:p>
          <a:p>
            <a:r>
              <a:rPr lang="ja-JP" altLang="en-US" dirty="0" smtClean="0"/>
              <a:t>基本的に</a:t>
            </a:r>
            <a:r>
              <a:rPr lang="en-US" altLang="ja-JP" dirty="0" smtClean="0"/>
              <a:t>JSX</a:t>
            </a:r>
            <a:r>
              <a:rPr lang="ja-JP" altLang="en-US" dirty="0" smtClean="0"/>
              <a:t>を使用した方が良いでしょう。</a:t>
            </a:r>
            <a:endParaRPr lang="en-US" altLang="ja-JP" dirty="0" smtClean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72476" y="4128729"/>
            <a:ext cx="5221655" cy="1647851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5039" y="4152203"/>
            <a:ext cx="5113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(‘ul’,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 className: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‘sample’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},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‘first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(‘li',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‘second text!!'),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6127341" y="3534508"/>
            <a:ext cx="0" cy="225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コンテンツ プレースホルダー 3"/>
          <p:cNvSpPr txBox="1">
            <a:spLocks/>
          </p:cNvSpPr>
          <p:nvPr/>
        </p:nvSpPr>
        <p:spPr>
          <a:xfrm>
            <a:off x="6460552" y="4134796"/>
            <a:ext cx="5221655" cy="1641784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91907" y="4149477"/>
            <a:ext cx="510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&lt;ul className=“sample”&gt;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&lt;li&gt;first text!!&lt;/li&gt;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&lt;li&gt;second text!!&lt;/li&gt;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&lt;/ul&gt;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25613" y="5621135"/>
            <a:ext cx="6849581" cy="734939"/>
          </a:xfrm>
          <a:prstGeom prst="rect">
            <a:avLst/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構造が複雑化してくると、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JSX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を使用した方が感覚的に分かりやすい！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1799" y="3543341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JSX</a:t>
            </a:r>
            <a:r>
              <a:rPr lang="ja-JP" altLang="en-US" sz="2400" dirty="0"/>
              <a:t>未使用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81766" y="354940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JSX</a:t>
            </a:r>
            <a:r>
              <a:rPr lang="ja-JP" altLang="en-US" sz="2400" dirty="0"/>
              <a:t>使用</a:t>
            </a:r>
            <a:endParaRPr kumimoji="1" lang="ja-JP" altLang="en-US" sz="2400" dirty="0"/>
          </a:p>
        </p:txBody>
      </p:sp>
      <p:sp>
        <p:nvSpPr>
          <p:cNvPr id="14" name="右矢印 13"/>
          <p:cNvSpPr/>
          <p:nvPr/>
        </p:nvSpPr>
        <p:spPr>
          <a:xfrm>
            <a:off x="5411881" y="4426801"/>
            <a:ext cx="1208849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</TotalTime>
  <Words>842</Words>
  <Application>Microsoft Office PowerPoint</Application>
  <PresentationFormat>ワイド画面</PresentationFormat>
  <Paragraphs>132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ＭＳ Ｐゴシック</vt:lpstr>
      <vt:lpstr>ＭＳ ゴシック</vt:lpstr>
      <vt:lpstr>Arial</vt:lpstr>
      <vt:lpstr>Wingdings</vt:lpstr>
      <vt:lpstr>Office テーマ</vt:lpstr>
      <vt:lpstr>2-3. JSX</vt:lpstr>
      <vt:lpstr>2-3. JSX - 概要</vt:lpstr>
      <vt:lpstr>2-3. JSX - 記述ルール①</vt:lpstr>
      <vt:lpstr>2-3. JSX - 記述ルール②</vt:lpstr>
      <vt:lpstr>2-3. JSX - 記述ルール③</vt:lpstr>
      <vt:lpstr>2-3.JSX - 記述ルール④</vt:lpstr>
      <vt:lpstr>2-3.JSX - 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326</cp:revision>
  <dcterms:created xsi:type="dcterms:W3CDTF">2018-05-15T23:29:50Z</dcterms:created>
  <dcterms:modified xsi:type="dcterms:W3CDTF">2019-03-05T14:33:51Z</dcterms:modified>
</cp:coreProperties>
</file>